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theme/themeOverride17.xml" ContentType="application/vnd.openxmlformats-officedocument.themeOverride+xml"/>
  <Override PartName="/ppt/charts/chart18.xml" ContentType="application/vnd.openxmlformats-officedocument.drawingml.chart+xml"/>
  <Override PartName="/ppt/theme/themeOverride18.xml" ContentType="application/vnd.openxmlformats-officedocument.themeOverride+xml"/>
  <Override PartName="/ppt/charts/chart19.xml" ContentType="application/vnd.openxmlformats-officedocument.drawingml.chart+xml"/>
  <Override PartName="/ppt/theme/themeOverride19.xml" ContentType="application/vnd.openxmlformats-officedocument.themeOverride+xml"/>
  <Override PartName="/ppt/charts/chart20.xml" ContentType="application/vnd.openxmlformats-officedocument.drawingml.chart+xml"/>
  <Override PartName="/ppt/theme/themeOverride20.xml" ContentType="application/vnd.openxmlformats-officedocument.themeOverride+xml"/>
  <Override PartName="/ppt/charts/chart21.xml" ContentType="application/vnd.openxmlformats-officedocument.drawingml.chart+xml"/>
  <Override PartName="/ppt/theme/themeOverride21.xml" ContentType="application/vnd.openxmlformats-officedocument.themeOverride+xml"/>
  <Override PartName="/ppt/charts/chart22.xml" ContentType="application/vnd.openxmlformats-officedocument.drawingml.chart+xml"/>
  <Override PartName="/ppt/theme/themeOverride22.xml" ContentType="application/vnd.openxmlformats-officedocument.themeOverride+xml"/>
  <Override PartName="/ppt/charts/chart23.xml" ContentType="application/vnd.openxmlformats-officedocument.drawingml.chart+xml"/>
  <Override PartName="/ppt/theme/themeOverride23.xml" ContentType="application/vnd.openxmlformats-officedocument.themeOverride+xml"/>
  <Override PartName="/ppt/charts/chart24.xml" ContentType="application/vnd.openxmlformats-officedocument.drawingml.chart+xml"/>
  <Override PartName="/ppt/theme/themeOverride24.xml" ContentType="application/vnd.openxmlformats-officedocument.themeOverride+xml"/>
  <Override PartName="/ppt/charts/chart25.xml" ContentType="application/vnd.openxmlformats-officedocument.drawingml.chart+xml"/>
  <Override PartName="/ppt/theme/themeOverride25.xml" ContentType="application/vnd.openxmlformats-officedocument.themeOverride+xml"/>
  <Override PartName="/ppt/charts/chart26.xml" ContentType="application/vnd.openxmlformats-officedocument.drawingml.chart+xml"/>
  <Override PartName="/ppt/theme/themeOverride26.xml" ContentType="application/vnd.openxmlformats-officedocument.themeOverride+xml"/>
  <Override PartName="/ppt/charts/chart27.xml" ContentType="application/vnd.openxmlformats-officedocument.drawingml.chart+xml"/>
  <Override PartName="/ppt/theme/themeOverride27.xml" ContentType="application/vnd.openxmlformats-officedocument.themeOverride+xml"/>
  <Override PartName="/ppt/charts/chart28.xml" ContentType="application/vnd.openxmlformats-officedocument.drawingml.chart+xml"/>
  <Override PartName="/ppt/theme/themeOverride28.xml" ContentType="application/vnd.openxmlformats-officedocument.themeOverride+xml"/>
  <Override PartName="/ppt/charts/chart29.xml" ContentType="application/vnd.openxmlformats-officedocument.drawingml.chart+xml"/>
  <Override PartName="/ppt/theme/themeOverride29.xml" ContentType="application/vnd.openxmlformats-officedocument.themeOverride+xml"/>
  <Override PartName="/ppt/charts/chart30.xml" ContentType="application/vnd.openxmlformats-officedocument.drawingml.chart+xml"/>
  <Override PartName="/ppt/theme/themeOverride30.xml" ContentType="application/vnd.openxmlformats-officedocument.themeOverride+xml"/>
  <Override PartName="/ppt/charts/chart31.xml" ContentType="application/vnd.openxmlformats-officedocument.drawingml.chart+xml"/>
  <Override PartName="/ppt/theme/themeOverride31.xml" ContentType="application/vnd.openxmlformats-officedocument.themeOverride+xml"/>
  <Override PartName="/ppt/charts/chart32.xml" ContentType="application/vnd.openxmlformats-officedocument.drawingml.chart+xml"/>
  <Override PartName="/ppt/theme/themeOverride32.xml" ContentType="application/vnd.openxmlformats-officedocument.themeOverride+xml"/>
  <Override PartName="/ppt/charts/chart33.xml" ContentType="application/vnd.openxmlformats-officedocument.drawingml.chart+xml"/>
  <Override PartName="/ppt/theme/themeOverride33.xml" ContentType="application/vnd.openxmlformats-officedocument.themeOverride+xml"/>
  <Override PartName="/ppt/charts/chart34.xml" ContentType="application/vnd.openxmlformats-officedocument.drawingml.chart+xml"/>
  <Override PartName="/ppt/theme/themeOverride34.xml" ContentType="application/vnd.openxmlformats-officedocument.themeOverride+xml"/>
  <Override PartName="/ppt/charts/chart35.xml" ContentType="application/vnd.openxmlformats-officedocument.drawingml.chart+xml"/>
  <Override PartName="/ppt/theme/themeOverride35.xml" ContentType="application/vnd.openxmlformats-officedocument.themeOverride+xml"/>
  <Override PartName="/ppt/charts/chart36.xml" ContentType="application/vnd.openxmlformats-officedocument.drawingml.chart+xml"/>
  <Override PartName="/ppt/theme/themeOverride36.xml" ContentType="application/vnd.openxmlformats-officedocument.themeOverride+xml"/>
  <Override PartName="/ppt/charts/chart37.xml" ContentType="application/vnd.openxmlformats-officedocument.drawingml.chart+xml"/>
  <Override PartName="/ppt/theme/themeOverride37.xml" ContentType="application/vnd.openxmlformats-officedocument.themeOverride+xml"/>
  <Override PartName="/ppt/charts/chart38.xml" ContentType="application/vnd.openxmlformats-officedocument.drawingml.chart+xml"/>
  <Override PartName="/ppt/theme/themeOverride38.xml" ContentType="application/vnd.openxmlformats-officedocument.themeOverride+xml"/>
  <Override PartName="/ppt/charts/chart39.xml" ContentType="application/vnd.openxmlformats-officedocument.drawingml.chart+xml"/>
  <Override PartName="/ppt/theme/themeOverride39.xml" ContentType="application/vnd.openxmlformats-officedocument.themeOverride+xml"/>
  <Override PartName="/ppt/charts/chart40.xml" ContentType="application/vnd.openxmlformats-officedocument.drawingml.chart+xml"/>
  <Override PartName="/ppt/theme/themeOverride40.xml" ContentType="application/vnd.openxmlformats-officedocument.themeOverride+xml"/>
  <Override PartName="/ppt/charts/chart41.xml" ContentType="application/vnd.openxmlformats-officedocument.drawingml.chart+xml"/>
  <Override PartName="/ppt/theme/themeOverride41.xml" ContentType="application/vnd.openxmlformats-officedocument.themeOverride+xml"/>
  <Override PartName="/ppt/charts/chart42.xml" ContentType="application/vnd.openxmlformats-officedocument.drawingml.chart+xml"/>
  <Override PartName="/ppt/theme/themeOverride42.xml" ContentType="application/vnd.openxmlformats-officedocument.themeOverride+xml"/>
  <Override PartName="/ppt/charts/chart43.xml" ContentType="application/vnd.openxmlformats-officedocument.drawingml.chart+xml"/>
  <Override PartName="/ppt/theme/themeOverride43.xml" ContentType="application/vnd.openxmlformats-officedocument.themeOverride+xml"/>
  <Override PartName="/ppt/charts/chart44.xml" ContentType="application/vnd.openxmlformats-officedocument.drawingml.chart+xml"/>
  <Override PartName="/ppt/theme/themeOverride44.xml" ContentType="application/vnd.openxmlformats-officedocument.themeOverride+xml"/>
  <Override PartName="/ppt/charts/chart45.xml" ContentType="application/vnd.openxmlformats-officedocument.drawingml.chart+xml"/>
  <Override PartName="/ppt/theme/themeOverride45.xml" ContentType="application/vnd.openxmlformats-officedocument.themeOverride+xml"/>
  <Override PartName="/ppt/charts/chart46.xml" ContentType="application/vnd.openxmlformats-officedocument.drawingml.chart+xml"/>
  <Override PartName="/ppt/theme/themeOverride4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8"/>
  </p:notesMasterIdLst>
  <p:sldIdLst>
    <p:sldId id="256" r:id="rId2"/>
    <p:sldId id="257" r:id="rId3"/>
    <p:sldId id="272" r:id="rId4"/>
    <p:sldId id="259" r:id="rId5"/>
    <p:sldId id="258" r:id="rId6"/>
    <p:sldId id="277" r:id="rId7"/>
    <p:sldId id="260" r:id="rId8"/>
    <p:sldId id="261" r:id="rId9"/>
    <p:sldId id="265" r:id="rId10"/>
    <p:sldId id="266" r:id="rId11"/>
    <p:sldId id="267" r:id="rId12"/>
    <p:sldId id="264" r:id="rId13"/>
    <p:sldId id="263" r:id="rId14"/>
    <p:sldId id="269" r:id="rId15"/>
    <p:sldId id="268" r:id="rId16"/>
    <p:sldId id="270" r:id="rId17"/>
    <p:sldId id="271" r:id="rId18"/>
    <p:sldId id="273" r:id="rId19"/>
    <p:sldId id="276" r:id="rId20"/>
    <p:sldId id="275" r:id="rId21"/>
    <p:sldId id="274"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22" r:id="rId60"/>
    <p:sldId id="315" r:id="rId61"/>
    <p:sldId id="316" r:id="rId62"/>
    <p:sldId id="317" r:id="rId63"/>
    <p:sldId id="318" r:id="rId64"/>
    <p:sldId id="319" r:id="rId65"/>
    <p:sldId id="320" r:id="rId66"/>
    <p:sldId id="321" r:id="rId67"/>
    <p:sldId id="323" r:id="rId68"/>
    <p:sldId id="324" r:id="rId69"/>
    <p:sldId id="325" r:id="rId70"/>
    <p:sldId id="327" r:id="rId71"/>
    <p:sldId id="328" r:id="rId72"/>
    <p:sldId id="329" r:id="rId73"/>
    <p:sldId id="330" r:id="rId74"/>
    <p:sldId id="331" r:id="rId75"/>
    <p:sldId id="332" r:id="rId76"/>
    <p:sldId id="326"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49" autoAdjust="0"/>
  </p:normalViewPr>
  <p:slideViewPr>
    <p:cSldViewPr>
      <p:cViewPr varScale="1">
        <p:scale>
          <a:sx n="74" d="100"/>
          <a:sy n="74" d="100"/>
        </p:scale>
        <p:origin x="-1050"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file:///C:\Documents%20and%20Settings\Administrador\Escritorio\modificaciones\PRESUPUESTOS%202010-2011-2012_CAMBIADO%20POR%20LAS%20OBSERVACIONES%20DEL%20ALBUJA.xlsx"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file:///C:\Documents%20and%20Settings\Administrador\Escritorio\modificaciones\PRESUPUESTOS%202010-2011-2012_CAMBIADO%20POR%20LAS%20OBSERVACIONES%20DEL%20ALBUJA.xlsx"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oleObject" Target="file:///C:\Documents%20and%20Settings\Administrador\Escritorio\modificaciones\PRESUPUESTOS%202010-2011-2012_CAMBIADO%20POR%20LAS%20OBSERVACIONES%20DEL%20ALBUJA.xlsx"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package" Target="../embeddings/Hoja_de_c_lculo_de_Microsoft_Excel1.xlsx"/><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package" Target="../embeddings/Hoja_de_c_lculo_de_Microsoft_Excel2.xlsx"/><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package" Target="../embeddings/Hoja_de_c_lculo_de_Microsoft_Excel3.xlsx"/><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package" Target="../embeddings/Hoja_de_c_lculo_de_Microsoft_Excel4.xlsx"/><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package" Target="../embeddings/Hoja_de_c_lculo_de_Microsoft_Excel5.xlsx"/><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2" Type="http://schemas.openxmlformats.org/officeDocument/2006/relationships/package" Target="../embeddings/Hoja_de_c_lculo_de_Microsoft_Excel6.xlsx"/><Relationship Id="rId1" Type="http://schemas.openxmlformats.org/officeDocument/2006/relationships/themeOverride" Target="../theme/themeOverride18.xml"/></Relationships>
</file>

<file path=ppt/charts/_rels/chart19.xml.rels><?xml version="1.0" encoding="UTF-8" standalone="yes"?>
<Relationships xmlns="http://schemas.openxmlformats.org/package/2006/relationships"><Relationship Id="rId2" Type="http://schemas.openxmlformats.org/officeDocument/2006/relationships/package" Target="../embeddings/Hoja_de_c_lculo_de_Microsoft_Excel7.xlsx"/><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0.bin"/><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Hoja_de_c_lculo_de_Microsoft_Excel8.xlsx"/><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2" Type="http://schemas.openxmlformats.org/officeDocument/2006/relationships/package" Target="../embeddings/Hoja_de_c_lculo_de_Microsoft_Excel9.xlsx"/><Relationship Id="rId1" Type="http://schemas.openxmlformats.org/officeDocument/2006/relationships/themeOverride" Target="../theme/themeOverride21.xml"/></Relationships>
</file>

<file path=ppt/charts/_rels/chart22.xml.rels><?xml version="1.0" encoding="UTF-8" standalone="yes"?>
<Relationships xmlns="http://schemas.openxmlformats.org/package/2006/relationships"><Relationship Id="rId2" Type="http://schemas.openxmlformats.org/officeDocument/2006/relationships/package" Target="../embeddings/Hoja_de_c_lculo_de_Microsoft_Excel10.xlsx"/><Relationship Id="rId1" Type="http://schemas.openxmlformats.org/officeDocument/2006/relationships/themeOverride" Target="../theme/themeOverride22.xml"/></Relationships>
</file>

<file path=ppt/charts/_rels/chart23.xml.rels><?xml version="1.0" encoding="UTF-8" standalone="yes"?>
<Relationships xmlns="http://schemas.openxmlformats.org/package/2006/relationships"><Relationship Id="rId2" Type="http://schemas.openxmlformats.org/officeDocument/2006/relationships/package" Target="../embeddings/Hoja_de_c_lculo_de_Microsoft_Excel11.xlsx"/><Relationship Id="rId1" Type="http://schemas.openxmlformats.org/officeDocument/2006/relationships/themeOverride" Target="../theme/themeOverride23.xml"/></Relationships>
</file>

<file path=ppt/charts/_rels/chart24.xml.rels><?xml version="1.0" encoding="UTF-8" standalone="yes"?>
<Relationships xmlns="http://schemas.openxmlformats.org/package/2006/relationships"><Relationship Id="rId2" Type="http://schemas.openxmlformats.org/officeDocument/2006/relationships/package" Target="../embeddings/Hoja_de_c_lculo_de_Microsoft_Excel12.xlsx"/><Relationship Id="rId1" Type="http://schemas.openxmlformats.org/officeDocument/2006/relationships/themeOverride" Target="../theme/themeOverride24.xml"/></Relationships>
</file>

<file path=ppt/charts/_rels/chart25.xml.rels><?xml version="1.0" encoding="UTF-8" standalone="yes"?>
<Relationships xmlns="http://schemas.openxmlformats.org/package/2006/relationships"><Relationship Id="rId2" Type="http://schemas.openxmlformats.org/officeDocument/2006/relationships/package" Target="../embeddings/Hoja_de_c_lculo_de_Microsoft_Excel13.xlsx"/><Relationship Id="rId1" Type="http://schemas.openxmlformats.org/officeDocument/2006/relationships/themeOverride" Target="../theme/themeOverride25.xml"/></Relationships>
</file>

<file path=ppt/charts/_rels/chart26.xml.rels><?xml version="1.0" encoding="UTF-8" standalone="yes"?>
<Relationships xmlns="http://schemas.openxmlformats.org/package/2006/relationships"><Relationship Id="rId2" Type="http://schemas.openxmlformats.org/officeDocument/2006/relationships/package" Target="../embeddings/Hoja_de_c_lculo_de_Microsoft_Excel14.xlsx"/><Relationship Id="rId1" Type="http://schemas.openxmlformats.org/officeDocument/2006/relationships/themeOverride" Target="../theme/themeOverride26.xml"/></Relationships>
</file>

<file path=ppt/charts/_rels/chart27.xml.rels><?xml version="1.0" encoding="UTF-8" standalone="yes"?>
<Relationships xmlns="http://schemas.openxmlformats.org/package/2006/relationships"><Relationship Id="rId2" Type="http://schemas.openxmlformats.org/officeDocument/2006/relationships/package" Target="../embeddings/Hoja_de_c_lculo_de_Microsoft_Excel15.xlsx"/><Relationship Id="rId1" Type="http://schemas.openxmlformats.org/officeDocument/2006/relationships/themeOverride" Target="../theme/themeOverride27.xml"/></Relationships>
</file>

<file path=ppt/charts/_rels/chart28.xml.rels><?xml version="1.0" encoding="UTF-8" standalone="yes"?>
<Relationships xmlns="http://schemas.openxmlformats.org/package/2006/relationships"><Relationship Id="rId2" Type="http://schemas.openxmlformats.org/officeDocument/2006/relationships/package" Target="../embeddings/Hoja_de_c_lculo_de_Microsoft_Excel16.xlsx"/><Relationship Id="rId1" Type="http://schemas.openxmlformats.org/officeDocument/2006/relationships/themeOverride" Target="../theme/themeOverride28.xml"/></Relationships>
</file>

<file path=ppt/charts/_rels/chart29.xml.rels><?xml version="1.0" encoding="UTF-8" standalone="yes"?>
<Relationships xmlns="http://schemas.openxmlformats.org/package/2006/relationships"><Relationship Id="rId2" Type="http://schemas.openxmlformats.org/officeDocument/2006/relationships/package" Target="../embeddings/Hoja_de_c_lculo_de_Microsoft_Excel17.xlsx"/><Relationship Id="rId1" Type="http://schemas.openxmlformats.org/officeDocument/2006/relationships/themeOverride" Target="../theme/themeOverride29.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11.bin"/><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2" Type="http://schemas.openxmlformats.org/officeDocument/2006/relationships/package" Target="../embeddings/Hoja_de_c_lculo_de_Microsoft_Excel18.xlsx"/><Relationship Id="rId1" Type="http://schemas.openxmlformats.org/officeDocument/2006/relationships/themeOverride" Target="../theme/themeOverride30.xml"/></Relationships>
</file>

<file path=ppt/charts/_rels/chart31.xml.rels><?xml version="1.0" encoding="UTF-8" standalone="yes"?>
<Relationships xmlns="http://schemas.openxmlformats.org/package/2006/relationships"><Relationship Id="rId2" Type="http://schemas.openxmlformats.org/officeDocument/2006/relationships/package" Target="../embeddings/Hoja_de_c_lculo_de_Microsoft_Excel19.xlsx"/><Relationship Id="rId1" Type="http://schemas.openxmlformats.org/officeDocument/2006/relationships/themeOverride" Target="../theme/themeOverride31.xml"/></Relationships>
</file>

<file path=ppt/charts/_rels/chart32.xml.rels><?xml version="1.0" encoding="UTF-8" standalone="yes"?>
<Relationships xmlns="http://schemas.openxmlformats.org/package/2006/relationships"><Relationship Id="rId2" Type="http://schemas.openxmlformats.org/officeDocument/2006/relationships/package" Target="../embeddings/Hoja_de_c_lculo_de_Microsoft_Excel20.xlsx"/><Relationship Id="rId1" Type="http://schemas.openxmlformats.org/officeDocument/2006/relationships/themeOverride" Target="../theme/themeOverride32.xml"/></Relationships>
</file>

<file path=ppt/charts/_rels/chart33.xml.rels><?xml version="1.0" encoding="UTF-8" standalone="yes"?>
<Relationships xmlns="http://schemas.openxmlformats.org/package/2006/relationships"><Relationship Id="rId2" Type="http://schemas.openxmlformats.org/officeDocument/2006/relationships/package" Target="../embeddings/Hoja_de_c_lculo_de_Microsoft_Excel21.xlsx"/><Relationship Id="rId1" Type="http://schemas.openxmlformats.org/officeDocument/2006/relationships/themeOverride" Target="../theme/themeOverride33.xml"/></Relationships>
</file>

<file path=ppt/charts/_rels/chart34.xml.rels><?xml version="1.0" encoding="UTF-8" standalone="yes"?>
<Relationships xmlns="http://schemas.openxmlformats.org/package/2006/relationships"><Relationship Id="rId2" Type="http://schemas.openxmlformats.org/officeDocument/2006/relationships/package" Target="../embeddings/Hoja_de_c_lculo_de_Microsoft_Excel22.xlsx"/><Relationship Id="rId1" Type="http://schemas.openxmlformats.org/officeDocument/2006/relationships/themeOverride" Target="../theme/themeOverride34.xml"/></Relationships>
</file>

<file path=ppt/charts/_rels/chart35.xml.rels><?xml version="1.0" encoding="UTF-8" standalone="yes"?>
<Relationships xmlns="http://schemas.openxmlformats.org/package/2006/relationships"><Relationship Id="rId2" Type="http://schemas.openxmlformats.org/officeDocument/2006/relationships/package" Target="../embeddings/Hoja_de_c_lculo_de_Microsoft_Excel23.xlsx"/><Relationship Id="rId1" Type="http://schemas.openxmlformats.org/officeDocument/2006/relationships/themeOverride" Target="../theme/themeOverride35.xml"/></Relationships>
</file>

<file path=ppt/charts/_rels/chart36.xml.rels><?xml version="1.0" encoding="UTF-8" standalone="yes"?>
<Relationships xmlns="http://schemas.openxmlformats.org/package/2006/relationships"><Relationship Id="rId2" Type="http://schemas.openxmlformats.org/officeDocument/2006/relationships/package" Target="../embeddings/Hoja_de_c_lculo_de_Microsoft_Excel24.xlsx"/><Relationship Id="rId1" Type="http://schemas.openxmlformats.org/officeDocument/2006/relationships/themeOverride" Target="../theme/themeOverride36.xml"/></Relationships>
</file>

<file path=ppt/charts/_rels/chart37.xml.rels><?xml version="1.0" encoding="UTF-8" standalone="yes"?>
<Relationships xmlns="http://schemas.openxmlformats.org/package/2006/relationships"><Relationship Id="rId2" Type="http://schemas.openxmlformats.org/officeDocument/2006/relationships/package" Target="../embeddings/Hoja_de_c_lculo_de_Microsoft_Excel25.xlsx"/><Relationship Id="rId1" Type="http://schemas.openxmlformats.org/officeDocument/2006/relationships/themeOverride" Target="../theme/themeOverride37.xml"/></Relationships>
</file>

<file path=ppt/charts/_rels/chart38.xml.rels><?xml version="1.0" encoding="UTF-8" standalone="yes"?>
<Relationships xmlns="http://schemas.openxmlformats.org/package/2006/relationships"><Relationship Id="rId2" Type="http://schemas.openxmlformats.org/officeDocument/2006/relationships/package" Target="../embeddings/Hoja_de_c_lculo_de_Microsoft_Excel26.xlsx"/><Relationship Id="rId1" Type="http://schemas.openxmlformats.org/officeDocument/2006/relationships/themeOverride" Target="../theme/themeOverride38.xml"/></Relationships>
</file>

<file path=ppt/charts/_rels/chart39.xml.rels><?xml version="1.0" encoding="UTF-8" standalone="yes"?>
<Relationships xmlns="http://schemas.openxmlformats.org/package/2006/relationships"><Relationship Id="rId2" Type="http://schemas.openxmlformats.org/officeDocument/2006/relationships/package" Target="../embeddings/Hoja_de_c_lculo_de_Microsoft_Excel27.xlsx"/><Relationship Id="rId1" Type="http://schemas.openxmlformats.org/officeDocument/2006/relationships/themeOverride" Target="../theme/themeOverride39.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12.bin"/><Relationship Id="rId1" Type="http://schemas.openxmlformats.org/officeDocument/2006/relationships/themeOverride" Target="../theme/themeOverride4.xml"/></Relationships>
</file>

<file path=ppt/charts/_rels/chart40.xml.rels><?xml version="1.0" encoding="UTF-8" standalone="yes"?>
<Relationships xmlns="http://schemas.openxmlformats.org/package/2006/relationships"><Relationship Id="rId2" Type="http://schemas.openxmlformats.org/officeDocument/2006/relationships/package" Target="../embeddings/Hoja_de_c_lculo_de_Microsoft_Excel28.xlsx"/><Relationship Id="rId1" Type="http://schemas.openxmlformats.org/officeDocument/2006/relationships/themeOverride" Target="../theme/themeOverride40.xml"/></Relationships>
</file>

<file path=ppt/charts/_rels/chart41.xml.rels><?xml version="1.0" encoding="UTF-8" standalone="yes"?>
<Relationships xmlns="http://schemas.openxmlformats.org/package/2006/relationships"><Relationship Id="rId2" Type="http://schemas.openxmlformats.org/officeDocument/2006/relationships/package" Target="../embeddings/Hoja_de_c_lculo_de_Microsoft_Excel29.xlsx"/><Relationship Id="rId1" Type="http://schemas.openxmlformats.org/officeDocument/2006/relationships/themeOverride" Target="../theme/themeOverride41.xml"/></Relationships>
</file>

<file path=ppt/charts/_rels/chart42.xml.rels><?xml version="1.0" encoding="UTF-8" standalone="yes"?>
<Relationships xmlns="http://schemas.openxmlformats.org/package/2006/relationships"><Relationship Id="rId2" Type="http://schemas.openxmlformats.org/officeDocument/2006/relationships/package" Target="../embeddings/Hoja_de_c_lculo_de_Microsoft_Excel30.xlsx"/><Relationship Id="rId1" Type="http://schemas.openxmlformats.org/officeDocument/2006/relationships/themeOverride" Target="../theme/themeOverride42.xml"/></Relationships>
</file>

<file path=ppt/charts/_rels/chart43.xml.rels><?xml version="1.0" encoding="UTF-8" standalone="yes"?>
<Relationships xmlns="http://schemas.openxmlformats.org/package/2006/relationships"><Relationship Id="rId2" Type="http://schemas.openxmlformats.org/officeDocument/2006/relationships/package" Target="../embeddings/Hoja_de_c_lculo_de_Microsoft_Excel38.xlsx"/><Relationship Id="rId1" Type="http://schemas.openxmlformats.org/officeDocument/2006/relationships/themeOverride" Target="../theme/themeOverride43.xml"/></Relationships>
</file>

<file path=ppt/charts/_rels/chart44.xml.rels><?xml version="1.0" encoding="UTF-8" standalone="yes"?>
<Relationships xmlns="http://schemas.openxmlformats.org/package/2006/relationships"><Relationship Id="rId2" Type="http://schemas.openxmlformats.org/officeDocument/2006/relationships/package" Target="../embeddings/Hoja_de_c_lculo_de_Microsoft_Excel39.xlsx"/><Relationship Id="rId1" Type="http://schemas.openxmlformats.org/officeDocument/2006/relationships/themeOverride" Target="../theme/themeOverride44.xml"/></Relationships>
</file>

<file path=ppt/charts/_rels/chart45.xml.rels><?xml version="1.0" encoding="UTF-8" standalone="yes"?>
<Relationships xmlns="http://schemas.openxmlformats.org/package/2006/relationships"><Relationship Id="rId2" Type="http://schemas.openxmlformats.org/officeDocument/2006/relationships/package" Target="../embeddings/Hoja_de_c_lculo_de_Microsoft_Excel40.xlsx"/><Relationship Id="rId1" Type="http://schemas.openxmlformats.org/officeDocument/2006/relationships/themeOverride" Target="../theme/themeOverride45.xml"/></Relationships>
</file>

<file path=ppt/charts/_rels/chart46.xml.rels><?xml version="1.0" encoding="UTF-8" standalone="yes"?>
<Relationships xmlns="http://schemas.openxmlformats.org/package/2006/relationships"><Relationship Id="rId2" Type="http://schemas.openxmlformats.org/officeDocument/2006/relationships/package" Target="../embeddings/Hoja_de_c_lculo_de_Microsoft_Excel41.xlsx"/><Relationship Id="rId1" Type="http://schemas.openxmlformats.org/officeDocument/2006/relationships/themeOverride" Target="../theme/themeOverride46.xml"/></Relationships>
</file>

<file path=ppt/charts/_rels/chart5.xml.rels><?xml version="1.0" encoding="UTF-8" standalone="yes"?>
<Relationships xmlns="http://schemas.openxmlformats.org/package/2006/relationships"><Relationship Id="rId2" Type="http://schemas.openxmlformats.org/officeDocument/2006/relationships/oleObject" Target="../embeddings/oleObject13.bin"/><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14.bin"/><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C:\Documents%20and%20Settings\Administrador\Escritorio\ARCHIVOS%20ANEXOS%20EXCEL_TESIS\PRESUPUESTO%20DE%20LAS%20EPES_2010-2011-2012\PRESUPUESTOS%202010-2011-2012.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C:\Documents%20and%20Settings\Administrador\Escritorio\ARCHIVOS%20ANEXOS%20EXCEL_TESIS\PRESUPUESTO%20DE%20LAS%20EPES_2010-2011-2012\PRESUPUESTOS%202010-2011-2012.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file:///C:\Documents%20and%20Settings\Administrador\Escritorio\ARCHIVOS%20ANEXOS%20EXCEL_TESIS\PRESUPUESTO%20DE%20LAS%20EPES_2010-2011-2012\PRESUPUESTOS%202010-2011-2012.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es-ES" sz="1000" b="1" i="0" u="sng" baseline="0" dirty="0">
                <a:effectLst/>
              </a:rPr>
              <a:t>NIVEL PORCENTUAL POR </a:t>
            </a:r>
            <a:r>
              <a:rPr lang="es-ES" sz="1000" b="1" i="0" u="sng" baseline="0" dirty="0" smtClean="0">
                <a:effectLst/>
              </a:rPr>
              <a:t>CATEGORÍA  </a:t>
            </a:r>
            <a:endParaRPr lang="es-ES" sz="1000" dirty="0">
              <a:effectLst/>
            </a:endParaRPr>
          </a:p>
        </c:rich>
      </c:tx>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Pt>
            <c:idx val="0"/>
            <c:bubble3D val="0"/>
          </c:dPt>
          <c:dPt>
            <c:idx val="1"/>
            <c:bubble3D val="0"/>
          </c:dPt>
          <c:dPt>
            <c:idx val="2"/>
            <c:bubble3D val="0"/>
          </c:dPt>
          <c:dPt>
            <c:idx val="3"/>
            <c:bubble3D val="0"/>
          </c:dPt>
          <c:dLbls>
            <c:numFmt formatCode="0.00%" sourceLinked="0"/>
            <c:dLblPos val="outEnd"/>
            <c:showLegendKey val="1"/>
            <c:showVal val="0"/>
            <c:showCatName val="0"/>
            <c:showSerName val="0"/>
            <c:showPercent val="1"/>
            <c:showBubbleSize val="0"/>
            <c:showLeaderLines val="1"/>
          </c:dLbls>
          <c:cat>
            <c:strRef>
              <c:f>'TOTAL ENTIDADES'!$B$15:$B$18</c:f>
              <c:strCache>
                <c:ptCount val="4"/>
                <c:pt idx="0">
                  <c:v>CALIFICACIÓN "A"</c:v>
                </c:pt>
                <c:pt idx="1">
                  <c:v>CALIFICACIÓN "B"</c:v>
                </c:pt>
                <c:pt idx="2">
                  <c:v>CALIFICACIÓN "C"</c:v>
                </c:pt>
                <c:pt idx="3">
                  <c:v>CALIFICACIÓN "D"</c:v>
                </c:pt>
              </c:strCache>
            </c:strRef>
          </c:cat>
          <c:val>
            <c:numRef>
              <c:f>'TOTAL ENTIDADES'!$C$15:$C$18</c:f>
              <c:numCache>
                <c:formatCode>General</c:formatCode>
                <c:ptCount val="4"/>
                <c:pt idx="0">
                  <c:v>7</c:v>
                </c:pt>
                <c:pt idx="1">
                  <c:v>6</c:v>
                </c:pt>
                <c:pt idx="2">
                  <c:v>8</c:v>
                </c:pt>
                <c:pt idx="3">
                  <c:v>3</c:v>
                </c:pt>
              </c:numCache>
            </c:numRef>
          </c:val>
        </c:ser>
        <c:dLbls>
          <c:showLegendKey val="0"/>
          <c:showVal val="0"/>
          <c:showCatName val="0"/>
          <c:showSerName val="0"/>
          <c:showPercent val="0"/>
          <c:showBubbleSize val="0"/>
          <c:showLeaderLines val="1"/>
        </c:dLbls>
      </c:pie3DChart>
      <c:spPr>
        <a:noFill/>
        <a:ln w="25400">
          <a:noFill/>
        </a:ln>
      </c:spPr>
    </c:plotArea>
    <c:legend>
      <c:legendPos val="b"/>
      <c:layout>
        <c:manualLayout>
          <c:xMode val="edge"/>
          <c:yMode val="edge"/>
          <c:x val="2.3292793048834366E-2"/>
          <c:y val="0.81287005692177994"/>
          <c:w val="0.96452515310586173"/>
          <c:h val="0.18712996907775192"/>
        </c:manualLayout>
      </c:layout>
      <c:overlay val="0"/>
      <c:spPr>
        <a:ln>
          <a:solidFill>
            <a:schemeClr val="tx1"/>
          </a:solidFill>
          <a:prstDash val="sysDash"/>
        </a:ln>
      </c:spPr>
      <c:txPr>
        <a:bodyPr/>
        <a:lstStyle/>
        <a:p>
          <a:pPr>
            <a:defRPr sz="700" b="1"/>
          </a:pPr>
          <a:endParaRPr lang="es-ES"/>
        </a:p>
      </c:txPr>
    </c:legend>
    <c:plotVisOnly val="1"/>
    <c:dispBlanksAs val="gap"/>
    <c:showDLblsOverMax val="0"/>
  </c:chart>
  <c:spPr>
    <a:ln w="15875">
      <a:solidFill>
        <a:schemeClr val="tx1"/>
      </a:solidFill>
    </a:ln>
  </c:spPr>
  <c:txPr>
    <a:bodyPr/>
    <a:lstStyle/>
    <a:p>
      <a:pPr>
        <a:defRPr>
          <a:latin typeface="Times New Roman" pitchFamily="18" charset="0"/>
          <a:cs typeface="Times New Roman" pitchFamily="18" charset="0"/>
        </a:defRPr>
      </a:pPr>
      <a:endParaRPr lang="es-E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38150574867486309"/>
          <c:y val="0.10648148148148148"/>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22524799784642305"/>
          <c:y val="4.5370573961273718E-2"/>
          <c:w val="0.60406487650582141"/>
          <c:h val="0.76343445748526717"/>
        </c:manualLayout>
      </c:layout>
      <c:pie3DChart>
        <c:varyColors val="1"/>
        <c:ser>
          <c:idx val="0"/>
          <c:order val="0"/>
          <c:tx>
            <c:strRef>
              <c:f>'Pres._ EPES_Sierra_Prov._Pichin'!$C$20</c:f>
              <c:strCache>
                <c:ptCount val="1"/>
                <c:pt idx="0">
                  <c:v>AÑO 2010</c:v>
                </c:pt>
              </c:strCache>
            </c:strRef>
          </c:tx>
          <c:explosion val="25"/>
          <c:dLbls>
            <c:numFmt formatCode="0.00%" sourceLinked="0"/>
            <c:showLegendKey val="1"/>
            <c:showVal val="0"/>
            <c:showCatName val="0"/>
            <c:showSerName val="0"/>
            <c:showPercent val="1"/>
            <c:showBubbleSize val="0"/>
            <c:showLeaderLines val="1"/>
          </c:dLbls>
          <c:cat>
            <c:strRef>
              <c:f>'Pres._ EPES_Sierra_Prov._Pichin'!$B$21:$B$22</c:f>
              <c:strCache>
                <c:ptCount val="2"/>
                <c:pt idx="0">
                  <c:v>Provincia de Pichincha</c:v>
                </c:pt>
                <c:pt idx="1">
                  <c:v>Otras Provincias de la Sierra</c:v>
                </c:pt>
              </c:strCache>
            </c:strRef>
          </c:cat>
          <c:val>
            <c:numRef>
              <c:f>'Pres._ EPES_Sierra_Prov._Pichin'!$C$21:$C$22</c:f>
              <c:numCache>
                <c:formatCode>_(* #,##0.00_);_(* \(#,##0.00\);_(* "-"??_);_(@_)</c:formatCode>
                <c:ptCount val="2"/>
                <c:pt idx="0">
                  <c:v>212508563.75</c:v>
                </c:pt>
                <c:pt idx="1">
                  <c:v>231643916.07999998</c:v>
                </c:pt>
              </c:numCache>
            </c:numRef>
          </c:val>
        </c:ser>
        <c:dLbls>
          <c:showLegendKey val="0"/>
          <c:showVal val="0"/>
          <c:showCatName val="0"/>
          <c:showSerName val="0"/>
          <c:showPercent val="1"/>
          <c:showBubbleSize val="0"/>
          <c:showLeaderLines val="1"/>
        </c:dLbls>
      </c:pie3DChart>
    </c:plotArea>
    <c:legend>
      <c:legendPos val="b"/>
      <c:layout>
        <c:manualLayout>
          <c:xMode val="edge"/>
          <c:yMode val="edge"/>
          <c:x val="0.10222760616461404"/>
          <c:y val="0.6791874411924923"/>
          <c:w val="0.83846126926441877"/>
          <c:h val="0.22439419600851782"/>
        </c:manualLayout>
      </c:layout>
      <c:overlay val="0"/>
    </c:legend>
    <c:plotVisOnly val="1"/>
    <c:dispBlanksAs val="gap"/>
    <c:showDLblsOverMax val="0"/>
  </c:chart>
  <c:spPr>
    <a:ln>
      <a:solidFill>
        <a:sysClr val="windowText" lastClr="000000"/>
      </a:solidFill>
    </a:ln>
  </c:spPr>
  <c:txPr>
    <a:bodyPr/>
    <a:lstStyle/>
    <a:p>
      <a:pPr>
        <a:defRPr sz="800">
          <a:latin typeface="Times New Roman" pitchFamily="18" charset="0"/>
          <a:cs typeface="Times New Roman" pitchFamily="18" charset="0"/>
        </a:defRPr>
      </a:pPr>
      <a:endParaRPr lang="es-E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37290246771696495"/>
          <c:y val="9.2592592592592587E-2"/>
        </c:manualLayout>
      </c:layout>
      <c:overlay val="0"/>
      <c:txPr>
        <a:bodyPr/>
        <a:lstStyle/>
        <a:p>
          <a:pPr>
            <a:defRPr sz="1000" u="sng"/>
          </a:pPr>
          <a:endParaRPr lang="es-ES"/>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6827952952400302"/>
          <c:y val="0.23319867625242496"/>
          <c:w val="0.67562249235749938"/>
          <c:h val="0.72815398075240589"/>
        </c:manualLayout>
      </c:layout>
      <c:pie3DChart>
        <c:varyColors val="1"/>
        <c:ser>
          <c:idx val="0"/>
          <c:order val="0"/>
          <c:tx>
            <c:strRef>
              <c:f>'Pres._ EPES_Sierra_Prov._Pichin'!$D$20</c:f>
              <c:strCache>
                <c:ptCount val="1"/>
                <c:pt idx="0">
                  <c:v>AÑO 2011 </c:v>
                </c:pt>
              </c:strCache>
            </c:strRef>
          </c:tx>
          <c:explosion val="25"/>
          <c:dLbls>
            <c:numFmt formatCode="0.00%" sourceLinked="0"/>
            <c:txPr>
              <a:bodyPr/>
              <a:lstStyle/>
              <a:p>
                <a:pPr>
                  <a:defRPr sz="800"/>
                </a:pPr>
                <a:endParaRPr lang="es-ES"/>
              </a:p>
            </c:txPr>
            <c:showLegendKey val="1"/>
            <c:showVal val="0"/>
            <c:showCatName val="0"/>
            <c:showSerName val="0"/>
            <c:showPercent val="1"/>
            <c:showBubbleSize val="0"/>
            <c:showLeaderLines val="1"/>
          </c:dLbls>
          <c:cat>
            <c:strRef>
              <c:f>'Pres._ EPES_Sierra_Prov._Pichin'!$B$21:$B$22</c:f>
              <c:strCache>
                <c:ptCount val="2"/>
                <c:pt idx="0">
                  <c:v>Provincia de Pichincha</c:v>
                </c:pt>
                <c:pt idx="1">
                  <c:v>Otras Provincias de la Sierra</c:v>
                </c:pt>
              </c:strCache>
            </c:strRef>
          </c:cat>
          <c:val>
            <c:numRef>
              <c:f>'Pres._ EPES_Sierra_Prov._Pichin'!$D$21:$D$22</c:f>
              <c:numCache>
                <c:formatCode>_(* #,##0.00_);_(* \(#,##0.00\);_(* "-"??_);_(@_)</c:formatCode>
                <c:ptCount val="2"/>
                <c:pt idx="0">
                  <c:v>260282905.91999999</c:v>
                </c:pt>
                <c:pt idx="1">
                  <c:v>262926686.3600001</c:v>
                </c:pt>
              </c:numCache>
            </c:numRef>
          </c:val>
        </c:ser>
        <c:dLbls>
          <c:showLegendKey val="0"/>
          <c:showVal val="0"/>
          <c:showCatName val="0"/>
          <c:showSerName val="0"/>
          <c:showPercent val="1"/>
          <c:showBubbleSize val="0"/>
          <c:showLeaderLines val="1"/>
        </c:dLbls>
      </c:pie3DChart>
    </c:plotArea>
    <c:legend>
      <c:legendPos val="b"/>
      <c:layout>
        <c:manualLayout>
          <c:xMode val="edge"/>
          <c:yMode val="edge"/>
          <c:x val="4.2514652686068133E-2"/>
          <c:y val="0.77458708965727108"/>
          <c:w val="0.92358618827485051"/>
          <c:h val="0.19179790026246718"/>
        </c:manualLayout>
      </c:layout>
      <c:overlay val="0"/>
      <c:txPr>
        <a:bodyPr/>
        <a:lstStyle/>
        <a:p>
          <a:pPr>
            <a:defRPr sz="800"/>
          </a:pPr>
          <a:endParaRPr lang="es-ES"/>
        </a:p>
      </c:txPr>
    </c:legend>
    <c:plotVisOnly val="1"/>
    <c:dispBlanksAs val="gap"/>
    <c:showDLblsOverMax val="0"/>
  </c:chart>
  <c:spPr>
    <a:ln>
      <a:solidFill>
        <a:sysClr val="windowText" lastClr="000000"/>
      </a:solidFill>
    </a:ln>
  </c:spPr>
  <c:txPr>
    <a:bodyPr/>
    <a:lstStyle/>
    <a:p>
      <a:pPr>
        <a:defRPr sz="1000">
          <a:latin typeface="Times New Roman" pitchFamily="18" charset="0"/>
          <a:cs typeface="Times New Roman" pitchFamily="18" charset="0"/>
        </a:defRPr>
      </a:pPr>
      <a:endParaRPr lang="es-E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39759548903978748"/>
          <c:y val="8.7962962962962965E-2"/>
        </c:manualLayout>
      </c:layout>
      <c:overlay val="0"/>
      <c:txPr>
        <a:bodyPr/>
        <a:lstStyle/>
        <a:p>
          <a:pPr>
            <a:defRPr sz="1000" u="sng"/>
          </a:pPr>
          <a:endParaRPr lang="es-ES"/>
        </a:p>
      </c:txPr>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'Pres._ EPES_Sierra_Prov._Pichin'!$E$20</c:f>
              <c:strCache>
                <c:ptCount val="1"/>
                <c:pt idx="0">
                  <c:v>AÑO 2012</c:v>
                </c:pt>
              </c:strCache>
            </c:strRef>
          </c:tx>
          <c:explosion val="25"/>
          <c:dLbls>
            <c:numFmt formatCode="0.00%" sourceLinked="0"/>
            <c:showLegendKey val="0"/>
            <c:showVal val="0"/>
            <c:showCatName val="0"/>
            <c:showSerName val="0"/>
            <c:showPercent val="1"/>
            <c:showBubbleSize val="0"/>
            <c:showLeaderLines val="1"/>
          </c:dLbls>
          <c:cat>
            <c:strRef>
              <c:f>'Pres._ EPES_Sierra_Prov._Pichin'!$B$21:$B$22</c:f>
              <c:strCache>
                <c:ptCount val="2"/>
                <c:pt idx="0">
                  <c:v>Provincia de Pichincha</c:v>
                </c:pt>
                <c:pt idx="1">
                  <c:v>Otras Provincias de la Sierra</c:v>
                </c:pt>
              </c:strCache>
            </c:strRef>
          </c:cat>
          <c:val>
            <c:numRef>
              <c:f>'Pres._ EPES_Sierra_Prov._Pichin'!$E$21:$E$22</c:f>
              <c:numCache>
                <c:formatCode>_(* #,##0.00_);_(* \(#,##0.00\);_(* "-"??_);_(@_)</c:formatCode>
                <c:ptCount val="2"/>
                <c:pt idx="0">
                  <c:v>257330819.32999998</c:v>
                </c:pt>
                <c:pt idx="1">
                  <c:v>269509387.75000006</c:v>
                </c:pt>
              </c:numCache>
            </c:numRef>
          </c:val>
        </c:ser>
        <c:dLbls>
          <c:showLegendKey val="0"/>
          <c:showVal val="0"/>
          <c:showCatName val="0"/>
          <c:showSerName val="0"/>
          <c:showPercent val="1"/>
          <c:showBubbleSize val="0"/>
          <c:showLeaderLines val="1"/>
        </c:dLbls>
      </c:pie3DChart>
    </c:plotArea>
    <c:legend>
      <c:legendPos val="b"/>
      <c:layout>
        <c:manualLayout>
          <c:xMode val="edge"/>
          <c:yMode val="edge"/>
          <c:x val="5.3771462924676314E-2"/>
          <c:y val="0.73210484106153395"/>
          <c:w val="0.89999993509313159"/>
          <c:h val="0.19845071449402157"/>
        </c:manualLayout>
      </c:layout>
      <c:overlay val="0"/>
      <c:txPr>
        <a:bodyPr/>
        <a:lstStyle/>
        <a:p>
          <a:pPr>
            <a:defRPr sz="800"/>
          </a:pPr>
          <a:endParaRPr lang="es-ES"/>
        </a:p>
      </c:txPr>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4990313993839977E-2"/>
          <c:y val="0.18985278545771569"/>
          <c:w val="0.58057351765955467"/>
          <c:h val="0.72703581730659117"/>
        </c:manualLayout>
      </c:layout>
      <c:pie3DChart>
        <c:varyColors val="1"/>
        <c:ser>
          <c:idx val="0"/>
          <c:order val="0"/>
          <c:explosion val="25"/>
          <c:dLbls>
            <c:dLbl>
              <c:idx val="1"/>
              <c:layout>
                <c:manualLayout>
                  <c:x val="-0.17811365343176264"/>
                  <c:y val="1.0819381305206722E-2"/>
                </c:manualLayout>
              </c:layout>
              <c:showLegendKey val="1"/>
              <c:showVal val="0"/>
              <c:showCatName val="0"/>
              <c:showSerName val="0"/>
              <c:showPercent val="1"/>
              <c:showBubbleSize val="0"/>
            </c:dLbl>
            <c:dLbl>
              <c:idx val="2"/>
              <c:layout>
                <c:manualLayout>
                  <c:x val="9.7790807827042761E-2"/>
                  <c:y val="9.4953165640707729E-3"/>
                </c:manualLayout>
              </c:layout>
              <c:showLegendKey val="1"/>
              <c:showVal val="0"/>
              <c:showCatName val="0"/>
              <c:showSerName val="0"/>
              <c:showPercent val="1"/>
              <c:showBubbleSize val="0"/>
            </c:dLbl>
            <c:numFmt formatCode="0.00%" sourceLinked="0"/>
            <c:txPr>
              <a:bodyPr/>
              <a:lstStyle/>
              <a:p>
                <a:pPr>
                  <a:defRPr lang="es-ES" sz="1200"/>
                </a:pPr>
                <a:endParaRPr lang="es-ES"/>
              </a:p>
            </c:txPr>
            <c:showLegendKey val="1"/>
            <c:showVal val="0"/>
            <c:showCatName val="0"/>
            <c:showSerName val="0"/>
            <c:showPercent val="1"/>
            <c:showBubbleSize val="0"/>
            <c:showLeaderLines val="1"/>
          </c:dLbls>
          <c:cat>
            <c:strRef>
              <c:f>('Analisis Vertical EEP_2010'!$C$10,'Analisis Vertical EEP_2010'!$C$25,'Analisis Vertical EEP_2010'!$C$44)</c:f>
              <c:strCache>
                <c:ptCount val="3"/>
                <c:pt idx="0">
                  <c:v>INGRESOS CORRIENTES</c:v>
                </c:pt>
                <c:pt idx="1">
                  <c:v>INGRESOS DE CAPITAL</c:v>
                </c:pt>
                <c:pt idx="2">
                  <c:v>INGRESOS DE FINANCIAMIENTO</c:v>
                </c:pt>
              </c:strCache>
            </c:strRef>
          </c:cat>
          <c:val>
            <c:numRef>
              <c:f>('Analisis Vertical EEP_2010'!$D$10,'Analisis Vertical EEP_2010'!$D$25,'Analisis Vertical EEP_2010'!$D$44)</c:f>
              <c:numCache>
                <c:formatCode>_(* #,##0.00_);_(* \(#,##0.00\);_(* "-"??_);_(@_)</c:formatCode>
                <c:ptCount val="3"/>
                <c:pt idx="0">
                  <c:v>38632220.790000029</c:v>
                </c:pt>
                <c:pt idx="1">
                  <c:v>2449169.2799999998</c:v>
                </c:pt>
                <c:pt idx="2">
                  <c:v>2834157.4699999997</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62098129983279504"/>
          <c:y val="0.35694189767374995"/>
          <c:w val="0.36380790060307622"/>
          <c:h val="0.40312533707259196"/>
        </c:manualLayout>
      </c:layout>
      <c:overlay val="0"/>
      <c:txPr>
        <a:bodyPr/>
        <a:lstStyle/>
        <a:p>
          <a:pPr>
            <a:defRPr lang="es-ES" sz="1100">
              <a:latin typeface="Times New Roman" pitchFamily="18" charset="0"/>
              <a:cs typeface="Times New Roman" pitchFamily="18" charset="0"/>
            </a:defRPr>
          </a:pPr>
          <a:endParaRPr lang="es-ES"/>
        </a:p>
      </c:txPr>
    </c:legend>
    <c:plotVisOnly val="1"/>
    <c:dispBlanksAs val="zero"/>
    <c:showDLblsOverMax val="0"/>
  </c:chart>
  <c:spPr>
    <a:ln>
      <a:solidFill>
        <a:sysClr val="windowText" lastClr="000000"/>
      </a:solidFill>
    </a:ln>
  </c:sp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4748452858107347E-2"/>
          <c:y val="6.8102075475859641E-2"/>
          <c:w val="0.5653697208246703"/>
          <c:h val="0.75175103112110986"/>
        </c:manualLayout>
      </c:layout>
      <c:pie3DChart>
        <c:varyColors val="1"/>
        <c:ser>
          <c:idx val="0"/>
          <c:order val="0"/>
          <c:explosion val="22"/>
          <c:dLbls>
            <c:numFmt formatCode="0.00%" sourceLinked="0"/>
            <c:txPr>
              <a:bodyPr rot="0" vert="horz"/>
              <a:lstStyle/>
              <a:p>
                <a:pPr>
                  <a:defRPr lang="es-ES" sz="1200"/>
                </a:pPr>
                <a:endParaRPr lang="es-ES"/>
              </a:p>
            </c:txPr>
            <c:showLegendKey val="1"/>
            <c:showVal val="0"/>
            <c:showCatName val="0"/>
            <c:showSerName val="0"/>
            <c:showPercent val="1"/>
            <c:showBubbleSize val="0"/>
            <c:showLeaderLines val="0"/>
          </c:dLbls>
          <c:cat>
            <c:strRef>
              <c:f>('Analisis Vertical EEP_2010'!$C$17,'Analisis Vertical EEP_2010'!$C$29:$C$39,'Analisis Vertical EEP_2010'!$C$49)</c:f>
              <c:strCache>
                <c:ptCount val="5"/>
                <c:pt idx="0">
                  <c:v>GASTOS CORRIENTES</c:v>
                </c:pt>
                <c:pt idx="1">
                  <c:v>GASTOS DE PRODUCCIÓN</c:v>
                </c:pt>
                <c:pt idx="2">
                  <c:v>GASTOS DE INVERSIÓN</c:v>
                </c:pt>
                <c:pt idx="3">
                  <c:v>GASTOS DE CAPITAL</c:v>
                </c:pt>
                <c:pt idx="4">
                  <c:v>APLICACIÓN AL FINANCIAMIENTO</c:v>
                </c:pt>
              </c:strCache>
            </c:strRef>
          </c:cat>
          <c:val>
            <c:numRef>
              <c:f>('Analisis Vertical EEP_2010'!$D$17,'Analisis Vertical EEP_2010'!$D$29:$D$39,'Analisis Vertical EEP_2010'!$D$49)</c:f>
              <c:numCache>
                <c:formatCode>_(* #,##0.00_);_(* \(#,##0.00\);_(* "-"??_);_(@_)</c:formatCode>
                <c:ptCount val="5"/>
                <c:pt idx="0">
                  <c:v>39835672.460000008</c:v>
                </c:pt>
                <c:pt idx="1">
                  <c:v>0</c:v>
                </c:pt>
                <c:pt idx="2">
                  <c:v>5048961.84</c:v>
                </c:pt>
                <c:pt idx="3">
                  <c:v>5302326.1400000006</c:v>
                </c:pt>
                <c:pt idx="4">
                  <c:v>5350.9</c:v>
                </c:pt>
              </c:numCache>
            </c:numRef>
          </c:val>
        </c:ser>
        <c:ser>
          <c:idx val="1"/>
          <c:order val="1"/>
          <c:explosion val="25"/>
          <c:cat>
            <c:strRef>
              <c:f>('Analisis Vertical EEP_2010'!$C$17,'Analisis Vertical EEP_2010'!$C$29:$C$39,'Analisis Vertical EEP_2010'!$C$49)</c:f>
              <c:strCache>
                <c:ptCount val="5"/>
                <c:pt idx="0">
                  <c:v>GASTOS CORRIENTES</c:v>
                </c:pt>
                <c:pt idx="1">
                  <c:v>GASTOS DE PRODUCCIÓN</c:v>
                </c:pt>
                <c:pt idx="2">
                  <c:v>GASTOS DE INVERSIÓN</c:v>
                </c:pt>
                <c:pt idx="3">
                  <c:v>GASTOS DE CAPITAL</c:v>
                </c:pt>
                <c:pt idx="4">
                  <c:v>APLICACIÓN AL FINANCIAMIENTO</c:v>
                </c:pt>
              </c:strCache>
            </c:strRef>
          </c:cat>
          <c:val>
            <c:numRef>
              <c:f>('Analisis Vertical EEP_2010'!$E$17,'Analisis Vertical EEP_2010'!$E$29:$E$39,'Analisis Vertical EEP_2010'!$E$49)</c:f>
              <c:numCache>
                <c:formatCode>0.00%</c:formatCode>
                <c:ptCount val="5"/>
                <c:pt idx="0">
                  <c:v>0.79366084957027205</c:v>
                </c:pt>
                <c:pt idx="1">
                  <c:v>0</c:v>
                </c:pt>
                <c:pt idx="2">
                  <c:v>0.10059233586193322</c:v>
                </c:pt>
                <c:pt idx="3">
                  <c:v>0.10564020660619369</c:v>
                </c:pt>
                <c:pt idx="4">
                  <c:v>1.0660796160099682E-4</c:v>
                </c:pt>
              </c:numCache>
            </c:numRef>
          </c:val>
        </c:ser>
        <c:dLbls>
          <c:showLegendKey val="0"/>
          <c:showVal val="0"/>
          <c:showCatName val="0"/>
          <c:showSerName val="0"/>
          <c:showPercent val="1"/>
          <c:showBubbleSize val="0"/>
          <c:showLeaderLines val="0"/>
        </c:dLbls>
      </c:pie3DChart>
    </c:plotArea>
    <c:legend>
      <c:legendPos val="r"/>
      <c:layout>
        <c:manualLayout>
          <c:xMode val="edge"/>
          <c:yMode val="edge"/>
          <c:x val="0.69486662654088494"/>
          <c:y val="0.12862436313107919"/>
          <c:w val="0.2935046289118059"/>
          <c:h val="0.69793334656697326"/>
        </c:manualLayout>
      </c:layout>
      <c:overlay val="0"/>
      <c:txPr>
        <a:bodyPr/>
        <a:lstStyle/>
        <a:p>
          <a:pPr>
            <a:defRPr lang="es-ES" sz="1100"/>
          </a:pPr>
          <a:endParaRPr lang="es-ES"/>
        </a:p>
      </c:txPr>
    </c:legend>
    <c:plotVisOnly val="1"/>
    <c:dispBlanksAs val="zero"/>
    <c:showDLblsOverMax val="0"/>
  </c:chart>
  <c:spPr>
    <a:ln>
      <a:solidFill>
        <a:sysClr val="windowText" lastClr="000000"/>
      </a:solidFill>
    </a:ln>
  </c:spPr>
  <c:txPr>
    <a:bodyPr/>
    <a:lstStyle/>
    <a:p>
      <a:pPr>
        <a:defRPr sz="800">
          <a:latin typeface="Times New Roman" pitchFamily="18" charset="0"/>
          <a:cs typeface="Times New Roman" pitchFamily="18" charset="0"/>
        </a:defRPr>
      </a:pPr>
      <a:endParaRPr lang="es-E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108833124831359"/>
          <c:y val="0.11936507936507937"/>
          <c:w val="0.80651291485760546"/>
          <c:h val="0.43574319876682083"/>
        </c:manualLayout>
      </c:layout>
      <c:barChart>
        <c:barDir val="col"/>
        <c:grouping val="clustered"/>
        <c:varyColors val="0"/>
        <c:ser>
          <c:idx val="0"/>
          <c:order val="0"/>
          <c:spPr>
            <a:ln>
              <a:solidFill>
                <a:schemeClr val="tx1"/>
              </a:solidFill>
            </a:ln>
          </c:spPr>
          <c:invertIfNegative val="0"/>
          <c:dPt>
            <c:idx val="0"/>
            <c:invertIfNegative val="0"/>
            <c:bubble3D val="0"/>
            <c:spPr>
              <a:solidFill>
                <a:schemeClr val="accent1">
                  <a:lumMod val="20000"/>
                  <a:lumOff val="80000"/>
                </a:schemeClr>
              </a:solidFill>
              <a:ln>
                <a:solidFill>
                  <a:schemeClr val="tx1"/>
                </a:solidFill>
              </a:ln>
            </c:spPr>
          </c:dPt>
          <c:dPt>
            <c:idx val="1"/>
            <c:invertIfNegative val="0"/>
            <c:bubble3D val="0"/>
            <c:spPr>
              <a:solidFill>
                <a:schemeClr val="accent3">
                  <a:lumMod val="20000"/>
                  <a:lumOff val="80000"/>
                </a:schemeClr>
              </a:solidFill>
              <a:ln>
                <a:solidFill>
                  <a:schemeClr val="tx1"/>
                </a:solidFill>
              </a:ln>
            </c:spPr>
          </c:dPt>
          <c:dPt>
            <c:idx val="2"/>
            <c:invertIfNegative val="0"/>
            <c:bubble3D val="0"/>
            <c:spPr>
              <a:solidFill>
                <a:schemeClr val="accent2">
                  <a:lumMod val="60000"/>
                  <a:lumOff val="40000"/>
                </a:schemeClr>
              </a:solidFill>
              <a:ln w="12700">
                <a:solidFill>
                  <a:schemeClr val="tx1"/>
                </a:solidFill>
              </a:ln>
            </c:spPr>
          </c:dPt>
          <c:dPt>
            <c:idx val="3"/>
            <c:invertIfNegative val="0"/>
            <c:bubble3D val="0"/>
            <c:spPr>
              <a:solidFill>
                <a:schemeClr val="accent1">
                  <a:lumMod val="20000"/>
                  <a:lumOff val="80000"/>
                </a:schemeClr>
              </a:solidFill>
              <a:ln>
                <a:solidFill>
                  <a:schemeClr val="tx1"/>
                </a:solidFill>
              </a:ln>
            </c:spPr>
          </c:dPt>
          <c:dPt>
            <c:idx val="5"/>
            <c:invertIfNegative val="0"/>
            <c:bubble3D val="0"/>
            <c:spPr>
              <a:solidFill>
                <a:schemeClr val="accent3">
                  <a:lumMod val="20000"/>
                  <a:lumOff val="80000"/>
                </a:schemeClr>
              </a:solidFill>
              <a:ln>
                <a:solidFill>
                  <a:schemeClr val="tx1"/>
                </a:solidFill>
              </a:ln>
            </c:spPr>
          </c:dPt>
          <c:dPt>
            <c:idx val="6"/>
            <c:invertIfNegative val="0"/>
            <c:bubble3D val="0"/>
            <c:spPr>
              <a:solidFill>
                <a:schemeClr val="accent3">
                  <a:lumMod val="20000"/>
                  <a:lumOff val="80000"/>
                </a:schemeClr>
              </a:solidFill>
              <a:ln>
                <a:solidFill>
                  <a:schemeClr val="tx1"/>
                </a:solidFill>
              </a:ln>
            </c:spPr>
          </c:dPt>
          <c:dPt>
            <c:idx val="7"/>
            <c:invertIfNegative val="0"/>
            <c:bubble3D val="0"/>
            <c:spPr>
              <a:solidFill>
                <a:schemeClr val="accent2">
                  <a:lumMod val="60000"/>
                  <a:lumOff val="40000"/>
                </a:schemeClr>
              </a:solidFill>
              <a:ln w="12700">
                <a:solidFill>
                  <a:schemeClr val="tx1"/>
                </a:solidFill>
              </a:ln>
            </c:spPr>
          </c:dPt>
          <c:dPt>
            <c:idx val="8"/>
            <c:invertIfNegative val="0"/>
            <c:bubble3D val="0"/>
            <c:spPr>
              <a:solidFill>
                <a:schemeClr val="accent1">
                  <a:lumMod val="20000"/>
                  <a:lumOff val="80000"/>
                </a:schemeClr>
              </a:solidFill>
              <a:ln>
                <a:solidFill>
                  <a:schemeClr val="tx1"/>
                </a:solidFill>
              </a:ln>
            </c:spPr>
          </c:dPt>
          <c:dPt>
            <c:idx val="9"/>
            <c:invertIfNegative val="0"/>
            <c:bubble3D val="0"/>
            <c:spPr>
              <a:solidFill>
                <a:schemeClr val="accent3">
                  <a:lumMod val="20000"/>
                  <a:lumOff val="80000"/>
                </a:schemeClr>
              </a:solidFill>
              <a:ln>
                <a:solidFill>
                  <a:schemeClr val="tx1"/>
                </a:solidFill>
              </a:ln>
            </c:spPr>
          </c:dPt>
          <c:dPt>
            <c:idx val="10"/>
            <c:invertIfNegative val="0"/>
            <c:bubble3D val="0"/>
            <c:spPr>
              <a:solidFill>
                <a:schemeClr val="accent2">
                  <a:lumMod val="60000"/>
                  <a:lumOff val="40000"/>
                </a:schemeClr>
              </a:solidFill>
              <a:ln w="15875">
                <a:solidFill>
                  <a:schemeClr val="tx1"/>
                </a:solidFill>
              </a:ln>
            </c:spPr>
          </c:dPt>
          <c:dPt>
            <c:idx val="11"/>
            <c:invertIfNegative val="0"/>
            <c:bubble3D val="0"/>
            <c:spPr>
              <a:solidFill>
                <a:srgbClr val="FFFFAF"/>
              </a:solidFill>
              <a:ln w="38100">
                <a:solidFill>
                  <a:srgbClr val="C00000"/>
                </a:solidFill>
              </a:ln>
            </c:spPr>
          </c:dPt>
          <c:dLbls>
            <c:dLbl>
              <c:idx val="2"/>
              <c:layout>
                <c:manualLayout>
                  <c:x val="6.9476198551038188E-3"/>
                  <c:y val="0.24903824245516976"/>
                </c:manualLayout>
              </c:layout>
              <c:dLblPos val="outEnd"/>
              <c:showLegendKey val="0"/>
              <c:showVal val="1"/>
              <c:showCatName val="0"/>
              <c:showSerName val="0"/>
              <c:showPercent val="0"/>
              <c:showBubbleSize val="0"/>
            </c:dLbl>
            <c:dLbl>
              <c:idx val="3"/>
              <c:layout>
                <c:manualLayout>
                  <c:x val="0"/>
                  <c:y val="-2.0410896913747843E-2"/>
                </c:manualLayout>
              </c:layout>
              <c:dLblPos val="outEnd"/>
              <c:showLegendKey val="0"/>
              <c:showVal val="1"/>
              <c:showCatName val="0"/>
              <c:showSerName val="0"/>
              <c:showPercent val="0"/>
              <c:showBubbleSize val="0"/>
            </c:dLbl>
            <c:dLbl>
              <c:idx val="5"/>
              <c:layout>
                <c:manualLayout>
                  <c:x val="0"/>
                  <c:y val="-3.4524029511607541E-3"/>
                </c:manualLayout>
              </c:layout>
              <c:dLblPos val="outEnd"/>
              <c:showLegendKey val="0"/>
              <c:showVal val="1"/>
              <c:showCatName val="0"/>
              <c:showSerName val="0"/>
              <c:showPercent val="0"/>
              <c:showBubbleSize val="0"/>
            </c:dLbl>
            <c:dLbl>
              <c:idx val="7"/>
              <c:layout>
                <c:manualLayout>
                  <c:x val="3.3074933605977318E-2"/>
                  <c:y val="8.691983717969777E-2"/>
                </c:manualLayout>
              </c:layout>
              <c:dLblPos val="outEnd"/>
              <c:showLegendKey val="0"/>
              <c:showVal val="1"/>
              <c:showCatName val="0"/>
              <c:showSerName val="0"/>
              <c:showPercent val="0"/>
              <c:showBubbleSize val="0"/>
            </c:dLbl>
            <c:dLbl>
              <c:idx val="8"/>
              <c:layout>
                <c:manualLayout>
                  <c:x val="0"/>
                  <c:y val="-2.8114204557321582E-2"/>
                </c:manualLayout>
              </c:layout>
              <c:dLblPos val="outEnd"/>
              <c:showLegendKey val="0"/>
              <c:showVal val="1"/>
              <c:showCatName val="0"/>
              <c:showSerName val="0"/>
              <c:showPercent val="0"/>
              <c:showBubbleSize val="0"/>
            </c:dLbl>
            <c:dLbl>
              <c:idx val="10"/>
              <c:layout>
                <c:manualLayout>
                  <c:x val="2.5935132399565407E-3"/>
                  <c:y val="-1.962842879934128E-3"/>
                </c:manualLayout>
              </c:layout>
              <c:dLblPos val="outEnd"/>
              <c:showLegendKey val="0"/>
              <c:showVal val="1"/>
              <c:showCatName val="0"/>
              <c:showSerName val="0"/>
              <c:showPercent val="0"/>
              <c:showBubbleSize val="0"/>
            </c:dLbl>
            <c:dLbl>
              <c:idx val="11"/>
              <c:layout>
                <c:manualLayout>
                  <c:x val="1.9257252578777369E-2"/>
                  <c:y val="-1.8341824918943969E-2"/>
                </c:manualLayout>
              </c:layout>
              <c:dLblPos val="outEnd"/>
              <c:showLegendKey val="0"/>
              <c:showVal val="1"/>
              <c:showCatName val="0"/>
              <c:showSerName val="0"/>
              <c:showPercent val="0"/>
              <c:showBubbleSize val="0"/>
            </c:dLbl>
            <c:txPr>
              <a:bodyPr rot="-5400000" vert="horz"/>
              <a:lstStyle/>
              <a:p>
                <a:pPr>
                  <a:defRPr lang="es-ES" sz="1000">
                    <a:latin typeface="Times New Roman" pitchFamily="18" charset="0"/>
                    <a:cs typeface="Times New Roman" pitchFamily="18" charset="0"/>
                  </a:defRPr>
                </a:pPr>
                <a:endParaRPr lang="es-ES"/>
              </a:p>
            </c:txPr>
            <c:dLblPos val="inEnd"/>
            <c:showLegendKey val="0"/>
            <c:showVal val="1"/>
            <c:showCatName val="0"/>
            <c:showSerName val="0"/>
            <c:showPercent val="0"/>
            <c:showBubbleSize val="0"/>
            <c:showLeaderLines val="0"/>
          </c:dLbls>
          <c:cat>
            <c:strRef>
              <c:f>'Analisis Vertical EEP_2010'!$C$10:$C$55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'Analisis Vertical EEP_2010'!$D$10:$D$55</c:f>
              <c:numCache>
                <c:formatCode>_(* #,##0.00_);_(* \(#,##0.00\);_(* "-"??_);_(@_)</c:formatCode>
                <c:ptCount val="12"/>
                <c:pt idx="0">
                  <c:v>38632220.789999999</c:v>
                </c:pt>
                <c:pt idx="1">
                  <c:v>39835672.460000008</c:v>
                </c:pt>
                <c:pt idx="2">
                  <c:v>-1203451.6700000092</c:v>
                </c:pt>
                <c:pt idx="3">
                  <c:v>2449169.2799999998</c:v>
                </c:pt>
                <c:pt idx="4">
                  <c:v>0</c:v>
                </c:pt>
                <c:pt idx="5">
                  <c:v>5048961.84</c:v>
                </c:pt>
                <c:pt idx="6">
                  <c:v>5302326.1399999997</c:v>
                </c:pt>
                <c:pt idx="7">
                  <c:v>-7902118.6999999993</c:v>
                </c:pt>
                <c:pt idx="8">
                  <c:v>2834157.47</c:v>
                </c:pt>
                <c:pt idx="9">
                  <c:v>5350.9</c:v>
                </c:pt>
                <c:pt idx="10">
                  <c:v>2828806.5700000003</c:v>
                </c:pt>
                <c:pt idx="11">
                  <c:v>-6276763.8000000082</c:v>
                </c:pt>
              </c:numCache>
            </c:numRef>
          </c:val>
        </c:ser>
        <c:dLbls>
          <c:showLegendKey val="0"/>
          <c:showVal val="0"/>
          <c:showCatName val="0"/>
          <c:showSerName val="0"/>
          <c:showPercent val="0"/>
          <c:showBubbleSize val="0"/>
        </c:dLbls>
        <c:gapWidth val="75"/>
        <c:overlap val="40"/>
        <c:axId val="178558080"/>
        <c:axId val="178559616"/>
      </c:barChart>
      <c:catAx>
        <c:axId val="178558080"/>
        <c:scaling>
          <c:orientation val="minMax"/>
        </c:scaling>
        <c:delete val="0"/>
        <c:axPos val="b"/>
        <c:majorTickMark val="none"/>
        <c:minorTickMark val="none"/>
        <c:tickLblPos val="low"/>
        <c:txPr>
          <a:bodyPr anchor="ctr" anchorCtr="0"/>
          <a:lstStyle/>
          <a:p>
            <a:pPr>
              <a:defRPr lang="es-ES" sz="1000">
                <a:latin typeface="Times New Roman" pitchFamily="18" charset="0"/>
                <a:cs typeface="Times New Roman" pitchFamily="18" charset="0"/>
              </a:defRPr>
            </a:pPr>
            <a:endParaRPr lang="es-ES"/>
          </a:p>
        </c:txPr>
        <c:crossAx val="178559616"/>
        <c:crosses val="autoZero"/>
        <c:auto val="1"/>
        <c:lblAlgn val="ctr"/>
        <c:lblOffset val="100"/>
        <c:noMultiLvlLbl val="0"/>
      </c:catAx>
      <c:valAx>
        <c:axId val="178559616"/>
        <c:scaling>
          <c:orientation val="minMax"/>
        </c:scaling>
        <c:delete val="0"/>
        <c:axPos val="l"/>
        <c:majorGridlines/>
        <c:numFmt formatCode="_(* #,##0.00_);_(* \(#,##0.00\);_(* &quot;-&quot;??_);_(@_)" sourceLinked="1"/>
        <c:majorTickMark val="none"/>
        <c:minorTickMark val="none"/>
        <c:tickLblPos val="nextTo"/>
        <c:txPr>
          <a:bodyPr/>
          <a:lstStyle/>
          <a:p>
            <a:pPr>
              <a:defRPr lang="es-ES" sz="1100">
                <a:latin typeface="Times New Roman" pitchFamily="18" charset="0"/>
                <a:cs typeface="Times New Roman" pitchFamily="18" charset="0"/>
              </a:defRPr>
            </a:pPr>
            <a:endParaRPr lang="es-ES"/>
          </a:p>
        </c:txPr>
        <c:crossAx val="178558080"/>
        <c:crosses val="autoZero"/>
        <c:crossBetween val="between"/>
      </c:valAx>
      <c:spPr>
        <a:pattFill prst="pct5">
          <a:fgClr>
            <a:schemeClr val="accent6">
              <a:lumMod val="40000"/>
              <a:lumOff val="60000"/>
            </a:schemeClr>
          </a:fgClr>
          <a:bgClr>
            <a:schemeClr val="bg1"/>
          </a:bgClr>
        </a:pattFill>
      </c:spPr>
    </c:plotArea>
    <c:plotVisOnly val="1"/>
    <c:dispBlanksAs val="gap"/>
    <c:showDLblsOverMax val="0"/>
  </c:chart>
  <c:spPr>
    <a:ln>
      <a:solidFill>
        <a:sysClr val="windowText" lastClr="000000"/>
      </a:solidFill>
    </a:ln>
  </c:sp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5.38511802782147E-2"/>
          <c:y val="0.20723629883085234"/>
          <c:w val="0.58057351765955467"/>
          <c:h val="0.72703581730659117"/>
        </c:manualLayout>
      </c:layout>
      <c:pie3DChart>
        <c:varyColors val="1"/>
        <c:ser>
          <c:idx val="0"/>
          <c:order val="0"/>
          <c:explosion val="25"/>
          <c:dLbls>
            <c:dLbl>
              <c:idx val="1"/>
              <c:layout>
                <c:manualLayout>
                  <c:x val="-0.17811365343176264"/>
                  <c:y val="1.0819381305206722E-2"/>
                </c:manualLayout>
              </c:layout>
              <c:showLegendKey val="1"/>
              <c:showVal val="0"/>
              <c:showCatName val="0"/>
              <c:showSerName val="0"/>
              <c:showPercent val="1"/>
              <c:showBubbleSize val="0"/>
            </c:dLbl>
            <c:dLbl>
              <c:idx val="2"/>
              <c:layout>
                <c:manualLayout>
                  <c:x val="9.7790807827042761E-2"/>
                  <c:y val="9.4953165640707729E-3"/>
                </c:manualLayout>
              </c:layout>
              <c:showLegendKey val="1"/>
              <c:showVal val="0"/>
              <c:showCatName val="0"/>
              <c:showSerName val="0"/>
              <c:showPercent val="1"/>
              <c:showBubbleSize val="0"/>
            </c:dLbl>
            <c:numFmt formatCode="0.00%" sourceLinked="0"/>
            <c:txPr>
              <a:bodyPr/>
              <a:lstStyle/>
              <a:p>
                <a:pPr>
                  <a:defRPr lang="es-ES" sz="1200"/>
                </a:pPr>
                <a:endParaRPr lang="es-ES"/>
              </a:p>
            </c:txPr>
            <c:showLegendKey val="1"/>
            <c:showVal val="0"/>
            <c:showCatName val="0"/>
            <c:showSerName val="0"/>
            <c:showPercent val="1"/>
            <c:showBubbleSize val="0"/>
            <c:showLeaderLines val="1"/>
          </c:dLbls>
          <c:cat>
            <c:strRef>
              <c:f>('Analisis Vertical EEP_2011'!$C$10,'Analisis Vertical EEP_2011'!$C$25,'Analisis Vertical EEP_2011'!$C$44)</c:f>
              <c:strCache>
                <c:ptCount val="3"/>
                <c:pt idx="0">
                  <c:v>INGRESOS CORRIENTES</c:v>
                </c:pt>
                <c:pt idx="1">
                  <c:v>INGRESOS DE CAPITAL</c:v>
                </c:pt>
                <c:pt idx="2">
                  <c:v>INGRESOS DE FINANCIAMIENTO</c:v>
                </c:pt>
              </c:strCache>
            </c:strRef>
          </c:cat>
          <c:val>
            <c:numRef>
              <c:f>('Analisis Vertical EEP_2011'!$D$10,'Analisis Vertical EEP_2011'!$D$25,'Analisis Vertical EEP_2011'!$D$44)</c:f>
              <c:numCache>
                <c:formatCode>_(* #,##0.00_);_(* \(#,##0.00\);_(* "-"??_);_(@_)</c:formatCode>
                <c:ptCount val="3"/>
                <c:pt idx="0">
                  <c:v>41479790.470000006</c:v>
                </c:pt>
                <c:pt idx="1">
                  <c:v>3877194.6</c:v>
                </c:pt>
                <c:pt idx="2">
                  <c:v>2205719.0299999998</c:v>
                </c:pt>
              </c:numCache>
            </c:numRef>
          </c:val>
        </c:ser>
        <c:dLbls>
          <c:showLegendKey val="0"/>
          <c:showVal val="0"/>
          <c:showCatName val="0"/>
          <c:showSerName val="0"/>
          <c:showPercent val="1"/>
          <c:showBubbleSize val="0"/>
          <c:showLeaderLines val="1"/>
        </c:dLbls>
      </c:pie3DChart>
    </c:plotArea>
    <c:legend>
      <c:legendPos val="r"/>
      <c:overlay val="0"/>
      <c:txPr>
        <a:bodyPr/>
        <a:lstStyle/>
        <a:p>
          <a:pPr>
            <a:defRPr lang="es-ES" sz="1100">
              <a:latin typeface="Times New Roman" pitchFamily="18" charset="0"/>
              <a:cs typeface="Times New Roman" pitchFamily="18" charset="0"/>
            </a:defRPr>
          </a:pPr>
          <a:endParaRPr lang="es-ES"/>
        </a:p>
      </c:txPr>
    </c:legend>
    <c:plotVisOnly val="1"/>
    <c:dispBlanksAs val="zero"/>
    <c:showDLblsOverMax val="0"/>
  </c:chart>
  <c:spPr>
    <a:ln>
      <a:solidFill>
        <a:sysClr val="windowText" lastClr="000000"/>
      </a:solidFill>
    </a:ln>
  </c:sp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explosion val="22"/>
          <c:dLbls>
            <c:numFmt formatCode="0.00%" sourceLinked="0"/>
            <c:txPr>
              <a:bodyPr rot="0" vert="horz"/>
              <a:lstStyle/>
              <a:p>
                <a:pPr>
                  <a:defRPr lang="es-ES" sz="1200"/>
                </a:pPr>
                <a:endParaRPr lang="es-ES"/>
              </a:p>
            </c:txPr>
            <c:showLegendKey val="1"/>
            <c:showVal val="0"/>
            <c:showCatName val="0"/>
            <c:showSerName val="0"/>
            <c:showPercent val="1"/>
            <c:showBubbleSize val="0"/>
            <c:showLeaderLines val="0"/>
          </c:dLbls>
          <c:cat>
            <c:strRef>
              <c:f>('Analisis Vertical EEP_2011'!$C$17,'Analisis Vertical EEP_2011'!$C$29:$C$39,'Analisis Vertical EEP_2011'!$C$49)</c:f>
              <c:strCache>
                <c:ptCount val="5"/>
                <c:pt idx="0">
                  <c:v>GASTOS CORRIENTES</c:v>
                </c:pt>
                <c:pt idx="1">
                  <c:v>GASTOS DE PRODUCCIÓN</c:v>
                </c:pt>
                <c:pt idx="2">
                  <c:v>GASTOS DE INVERSIÓN</c:v>
                </c:pt>
                <c:pt idx="3">
                  <c:v>GASTOS DE CAPITAL</c:v>
                </c:pt>
                <c:pt idx="4">
                  <c:v>APLICACIÓN AL FINANCIAMIENTO</c:v>
                </c:pt>
              </c:strCache>
            </c:strRef>
          </c:cat>
          <c:val>
            <c:numRef>
              <c:f>('Analisis Vertical EEP_2011'!$D$17,'Analisis Vertical EEP_2011'!$D$29:$D$39,'Analisis Vertical EEP_2011'!$D$49)</c:f>
              <c:numCache>
                <c:formatCode>_(* #,##0.00_);_(* \(#,##0.00\);_(* "-"??_);_(@_)</c:formatCode>
                <c:ptCount val="5"/>
                <c:pt idx="0">
                  <c:v>39365332.640000001</c:v>
                </c:pt>
                <c:pt idx="1">
                  <c:v>0</c:v>
                </c:pt>
                <c:pt idx="2">
                  <c:v>3953368.8</c:v>
                </c:pt>
                <c:pt idx="3">
                  <c:v>2985418.4499999997</c:v>
                </c:pt>
                <c:pt idx="4">
                  <c:v>0</c:v>
                </c:pt>
              </c:numCache>
            </c:numRef>
          </c:val>
        </c:ser>
        <c:ser>
          <c:idx val="1"/>
          <c:order val="1"/>
          <c:explosion val="25"/>
          <c:cat>
            <c:strRef>
              <c:f>('Analisis Vertical EEP_2011'!$C$17,'Analisis Vertical EEP_2011'!$C$29:$C$39,'Analisis Vertical EEP_2011'!$C$49)</c:f>
              <c:strCache>
                <c:ptCount val="5"/>
                <c:pt idx="0">
                  <c:v>GASTOS CORRIENTES</c:v>
                </c:pt>
                <c:pt idx="1">
                  <c:v>GASTOS DE PRODUCCIÓN</c:v>
                </c:pt>
                <c:pt idx="2">
                  <c:v>GASTOS DE INVERSIÓN</c:v>
                </c:pt>
                <c:pt idx="3">
                  <c:v>GASTOS DE CAPITAL</c:v>
                </c:pt>
                <c:pt idx="4">
                  <c:v>APLICACIÓN AL FINANCIAMIENTO</c:v>
                </c:pt>
              </c:strCache>
            </c:strRef>
          </c:cat>
          <c:val>
            <c:numRef>
              <c:f>('Analisis Vertical EEP_2011'!$E$17,'Analisis Vertical EEP_2011'!$E$29:$E$39,'Analisis Vertical EEP_2011'!$E$49)</c:f>
              <c:numCache>
                <c:formatCode>0.00%</c:formatCode>
                <c:ptCount val="5"/>
                <c:pt idx="0">
                  <c:v>0.85014751891443452</c:v>
                </c:pt>
                <c:pt idx="1">
                  <c:v>0</c:v>
                </c:pt>
                <c:pt idx="2">
                  <c:v>8.5378338026759162E-2</c:v>
                </c:pt>
                <c:pt idx="3">
                  <c:v>6.4474143058806804E-2</c:v>
                </c:pt>
                <c:pt idx="4">
                  <c:v>0</c:v>
                </c:pt>
              </c:numCache>
            </c:numRef>
          </c:val>
        </c:ser>
        <c:dLbls>
          <c:showLegendKey val="0"/>
          <c:showVal val="0"/>
          <c:showCatName val="0"/>
          <c:showSerName val="0"/>
          <c:showPercent val="1"/>
          <c:showBubbleSize val="0"/>
          <c:showLeaderLines val="0"/>
        </c:dLbls>
      </c:pie3DChart>
    </c:plotArea>
    <c:legend>
      <c:legendPos val="r"/>
      <c:overlay val="0"/>
      <c:txPr>
        <a:bodyPr/>
        <a:lstStyle/>
        <a:p>
          <a:pPr>
            <a:defRPr lang="es-ES" sz="1100">
              <a:latin typeface="Times New Roman" pitchFamily="18" charset="0"/>
              <a:cs typeface="Times New Roman" pitchFamily="18" charset="0"/>
            </a:defRPr>
          </a:pPr>
          <a:endParaRPr lang="es-ES"/>
        </a:p>
      </c:txPr>
    </c:legend>
    <c:plotVisOnly val="1"/>
    <c:dispBlanksAs val="zero"/>
    <c:showDLblsOverMax val="0"/>
  </c:chart>
  <c:spPr>
    <a:ln>
      <a:solidFill>
        <a:sysClr val="windowText" lastClr="000000"/>
      </a:solidFill>
    </a:ln>
  </c:sp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ln>
              <a:solidFill>
                <a:schemeClr val="tx1"/>
              </a:solidFill>
            </a:ln>
          </c:spPr>
          <c:invertIfNegative val="0"/>
          <c:dPt>
            <c:idx val="0"/>
            <c:invertIfNegative val="0"/>
            <c:bubble3D val="0"/>
            <c:spPr>
              <a:solidFill>
                <a:schemeClr val="accent1">
                  <a:lumMod val="20000"/>
                  <a:lumOff val="80000"/>
                </a:schemeClr>
              </a:solidFill>
              <a:ln>
                <a:solidFill>
                  <a:schemeClr val="tx1"/>
                </a:solidFill>
              </a:ln>
            </c:spPr>
          </c:dPt>
          <c:dPt>
            <c:idx val="1"/>
            <c:invertIfNegative val="0"/>
            <c:bubble3D val="0"/>
            <c:spPr>
              <a:solidFill>
                <a:schemeClr val="accent3">
                  <a:lumMod val="20000"/>
                  <a:lumOff val="80000"/>
                </a:schemeClr>
              </a:solidFill>
              <a:ln>
                <a:solidFill>
                  <a:schemeClr val="tx1"/>
                </a:solidFill>
              </a:ln>
            </c:spPr>
          </c:dPt>
          <c:dPt>
            <c:idx val="2"/>
            <c:invertIfNegative val="0"/>
            <c:bubble3D val="0"/>
            <c:spPr>
              <a:solidFill>
                <a:schemeClr val="accent2">
                  <a:lumMod val="60000"/>
                  <a:lumOff val="40000"/>
                </a:schemeClr>
              </a:solidFill>
              <a:ln w="12700">
                <a:solidFill>
                  <a:schemeClr val="tx1"/>
                </a:solidFill>
              </a:ln>
            </c:spPr>
          </c:dPt>
          <c:dPt>
            <c:idx val="3"/>
            <c:invertIfNegative val="0"/>
            <c:bubble3D val="0"/>
            <c:spPr>
              <a:solidFill>
                <a:schemeClr val="accent1">
                  <a:lumMod val="20000"/>
                  <a:lumOff val="80000"/>
                </a:schemeClr>
              </a:solidFill>
              <a:ln>
                <a:solidFill>
                  <a:schemeClr val="tx1"/>
                </a:solidFill>
              </a:ln>
            </c:spPr>
          </c:dPt>
          <c:dPt>
            <c:idx val="5"/>
            <c:invertIfNegative val="0"/>
            <c:bubble3D val="0"/>
            <c:spPr>
              <a:solidFill>
                <a:schemeClr val="accent3">
                  <a:lumMod val="20000"/>
                  <a:lumOff val="80000"/>
                </a:schemeClr>
              </a:solidFill>
              <a:ln>
                <a:solidFill>
                  <a:schemeClr val="tx1"/>
                </a:solidFill>
              </a:ln>
            </c:spPr>
          </c:dPt>
          <c:dPt>
            <c:idx val="6"/>
            <c:invertIfNegative val="0"/>
            <c:bubble3D val="0"/>
            <c:spPr>
              <a:solidFill>
                <a:schemeClr val="accent3">
                  <a:lumMod val="20000"/>
                  <a:lumOff val="80000"/>
                </a:schemeClr>
              </a:solidFill>
              <a:ln>
                <a:solidFill>
                  <a:schemeClr val="tx1"/>
                </a:solidFill>
              </a:ln>
            </c:spPr>
          </c:dPt>
          <c:dPt>
            <c:idx val="7"/>
            <c:invertIfNegative val="0"/>
            <c:bubble3D val="0"/>
            <c:spPr>
              <a:solidFill>
                <a:schemeClr val="accent2">
                  <a:lumMod val="60000"/>
                  <a:lumOff val="40000"/>
                </a:schemeClr>
              </a:solidFill>
              <a:ln w="12700">
                <a:solidFill>
                  <a:schemeClr val="tx1"/>
                </a:solidFill>
              </a:ln>
            </c:spPr>
          </c:dPt>
          <c:dPt>
            <c:idx val="8"/>
            <c:invertIfNegative val="0"/>
            <c:bubble3D val="0"/>
            <c:spPr>
              <a:solidFill>
                <a:schemeClr val="accent1">
                  <a:lumMod val="20000"/>
                  <a:lumOff val="80000"/>
                </a:schemeClr>
              </a:solidFill>
              <a:ln>
                <a:solidFill>
                  <a:schemeClr val="tx1"/>
                </a:solidFill>
              </a:ln>
            </c:spPr>
          </c:dPt>
          <c:dPt>
            <c:idx val="9"/>
            <c:invertIfNegative val="0"/>
            <c:bubble3D val="0"/>
            <c:spPr>
              <a:solidFill>
                <a:schemeClr val="accent3">
                  <a:lumMod val="20000"/>
                  <a:lumOff val="80000"/>
                </a:schemeClr>
              </a:solidFill>
              <a:ln>
                <a:solidFill>
                  <a:schemeClr val="tx1"/>
                </a:solidFill>
              </a:ln>
            </c:spPr>
          </c:dPt>
          <c:dPt>
            <c:idx val="10"/>
            <c:invertIfNegative val="0"/>
            <c:bubble3D val="0"/>
            <c:spPr>
              <a:solidFill>
                <a:schemeClr val="accent2">
                  <a:lumMod val="60000"/>
                  <a:lumOff val="40000"/>
                </a:schemeClr>
              </a:solidFill>
              <a:ln w="15875">
                <a:solidFill>
                  <a:schemeClr val="tx1"/>
                </a:solidFill>
              </a:ln>
            </c:spPr>
          </c:dPt>
          <c:dPt>
            <c:idx val="11"/>
            <c:invertIfNegative val="0"/>
            <c:bubble3D val="0"/>
            <c:spPr>
              <a:solidFill>
                <a:srgbClr val="FFFFAF"/>
              </a:solidFill>
              <a:ln w="38100">
                <a:solidFill>
                  <a:srgbClr val="C00000"/>
                </a:solidFill>
              </a:ln>
            </c:spPr>
          </c:dPt>
          <c:dLbls>
            <c:dLbl>
              <c:idx val="2"/>
              <c:layout>
                <c:manualLayout>
                  <c:x val="1.3781222335823877E-3"/>
                  <c:y val="-3.4575359997809927E-3"/>
                </c:manualLayout>
              </c:layout>
              <c:dLblPos val="outEnd"/>
              <c:showLegendKey val="0"/>
              <c:showVal val="1"/>
              <c:showCatName val="0"/>
              <c:showSerName val="0"/>
              <c:showPercent val="0"/>
              <c:showBubbleSize val="0"/>
            </c:dLbl>
            <c:dLbl>
              <c:idx val="3"/>
              <c:layout>
                <c:manualLayout>
                  <c:x val="2.5204788909893357E-3"/>
                  <c:y val="4.0153269611352058E-3"/>
                </c:manualLayout>
              </c:layout>
              <c:dLblPos val="outEnd"/>
              <c:showLegendKey val="0"/>
              <c:showVal val="1"/>
              <c:showCatName val="0"/>
              <c:showSerName val="0"/>
              <c:showPercent val="0"/>
              <c:showBubbleSize val="0"/>
            </c:dLbl>
            <c:dLbl>
              <c:idx val="5"/>
              <c:layout>
                <c:manualLayout>
                  <c:x val="0"/>
                  <c:y val="-3.4524029511607541E-3"/>
                </c:manualLayout>
              </c:layout>
              <c:dLblPos val="outEnd"/>
              <c:showLegendKey val="0"/>
              <c:showVal val="1"/>
              <c:showCatName val="0"/>
              <c:showSerName val="0"/>
              <c:showPercent val="0"/>
              <c:showBubbleSize val="0"/>
            </c:dLbl>
            <c:dLbl>
              <c:idx val="7"/>
              <c:layout>
                <c:manualLayout>
                  <c:x val="3.3074636936923536E-2"/>
                  <c:y val="0.11187558774404537"/>
                </c:manualLayout>
              </c:layout>
              <c:dLblPos val="outEnd"/>
              <c:showLegendKey val="0"/>
              <c:showVal val="1"/>
              <c:showCatName val="0"/>
              <c:showSerName val="0"/>
              <c:showPercent val="0"/>
              <c:showBubbleSize val="0"/>
            </c:dLbl>
            <c:dLbl>
              <c:idx val="10"/>
              <c:layout>
                <c:manualLayout>
                  <c:x val="5.1139921309458301E-3"/>
                  <c:y val="-2.5573006582733349E-3"/>
                </c:manualLayout>
              </c:layout>
              <c:dLblPos val="outEnd"/>
              <c:showLegendKey val="0"/>
              <c:showVal val="1"/>
              <c:showCatName val="0"/>
              <c:showSerName val="0"/>
              <c:showPercent val="0"/>
              <c:showBubbleSize val="0"/>
            </c:dLbl>
            <c:dLbl>
              <c:idx val="11"/>
              <c:layout>
                <c:manualLayout>
                  <c:x val="4.1343667007471647E-3"/>
                  <c:y val="-1.8342093736311869E-2"/>
                </c:manualLayout>
              </c:layout>
              <c:dLblPos val="outEnd"/>
              <c:showLegendKey val="0"/>
              <c:showVal val="1"/>
              <c:showCatName val="0"/>
              <c:showSerName val="0"/>
              <c:showPercent val="0"/>
              <c:showBubbleSize val="0"/>
            </c:dLbl>
            <c:txPr>
              <a:bodyPr rot="-5400000" vert="horz"/>
              <a:lstStyle/>
              <a:p>
                <a:pPr>
                  <a:defRPr lang="es-ES" sz="1100">
                    <a:latin typeface="Times New Roman" pitchFamily="18" charset="0"/>
                    <a:cs typeface="Times New Roman" pitchFamily="18" charset="0"/>
                  </a:defRPr>
                </a:pPr>
                <a:endParaRPr lang="es-ES"/>
              </a:p>
            </c:txPr>
            <c:dLblPos val="inEnd"/>
            <c:showLegendKey val="0"/>
            <c:showVal val="1"/>
            <c:showCatName val="0"/>
            <c:showSerName val="0"/>
            <c:showPercent val="0"/>
            <c:showBubbleSize val="0"/>
            <c:showLeaderLines val="0"/>
          </c:dLbls>
          <c:cat>
            <c:strRef>
              <c:f>'Analisis Vertical EEP_2011'!$C$10:$C$55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'Analisis Vertical EEP_2011'!$D$10:$D$55</c:f>
              <c:numCache>
                <c:formatCode>_(* #,##0.00_);_(* \(#,##0.00\);_(* "-"??_);_(@_)</c:formatCode>
                <c:ptCount val="12"/>
                <c:pt idx="0">
                  <c:v>41479790.470000006</c:v>
                </c:pt>
                <c:pt idx="1">
                  <c:v>39365332.640000001</c:v>
                </c:pt>
                <c:pt idx="2">
                  <c:v>2114457.8300000057</c:v>
                </c:pt>
                <c:pt idx="3">
                  <c:v>3877194.6</c:v>
                </c:pt>
                <c:pt idx="4">
                  <c:v>0</c:v>
                </c:pt>
                <c:pt idx="5">
                  <c:v>3953368.8</c:v>
                </c:pt>
                <c:pt idx="6">
                  <c:v>2985418.45</c:v>
                </c:pt>
                <c:pt idx="7">
                  <c:v>-3061592.65</c:v>
                </c:pt>
                <c:pt idx="8">
                  <c:v>2205719.0299999998</c:v>
                </c:pt>
                <c:pt idx="9">
                  <c:v>0</c:v>
                </c:pt>
                <c:pt idx="10">
                  <c:v>2205719.0299999998</c:v>
                </c:pt>
                <c:pt idx="11">
                  <c:v>1258584.2100000051</c:v>
                </c:pt>
              </c:numCache>
            </c:numRef>
          </c:val>
        </c:ser>
        <c:dLbls>
          <c:showLegendKey val="0"/>
          <c:showVal val="0"/>
          <c:showCatName val="0"/>
          <c:showSerName val="0"/>
          <c:showPercent val="0"/>
          <c:showBubbleSize val="0"/>
        </c:dLbls>
        <c:gapWidth val="75"/>
        <c:overlap val="40"/>
        <c:axId val="179907584"/>
        <c:axId val="179909376"/>
      </c:barChart>
      <c:catAx>
        <c:axId val="179907584"/>
        <c:scaling>
          <c:orientation val="minMax"/>
        </c:scaling>
        <c:delete val="0"/>
        <c:axPos val="b"/>
        <c:majorTickMark val="none"/>
        <c:minorTickMark val="none"/>
        <c:tickLblPos val="low"/>
        <c:txPr>
          <a:bodyPr anchor="ctr" anchorCtr="0"/>
          <a:lstStyle/>
          <a:p>
            <a:pPr>
              <a:defRPr lang="es-ES" sz="1000">
                <a:latin typeface="Times New Roman" pitchFamily="18" charset="0"/>
                <a:cs typeface="Times New Roman" pitchFamily="18" charset="0"/>
              </a:defRPr>
            </a:pPr>
            <a:endParaRPr lang="es-ES"/>
          </a:p>
        </c:txPr>
        <c:crossAx val="179909376"/>
        <c:crosses val="autoZero"/>
        <c:auto val="1"/>
        <c:lblAlgn val="ctr"/>
        <c:lblOffset val="100"/>
        <c:noMultiLvlLbl val="0"/>
      </c:catAx>
      <c:valAx>
        <c:axId val="179909376"/>
        <c:scaling>
          <c:orientation val="minMax"/>
        </c:scaling>
        <c:delete val="0"/>
        <c:axPos val="l"/>
        <c:majorGridlines/>
        <c:numFmt formatCode="_(* #,##0.00_);_(* \(#,##0.00\);_(* &quot;-&quot;??_);_(@_)" sourceLinked="1"/>
        <c:majorTickMark val="none"/>
        <c:minorTickMark val="none"/>
        <c:tickLblPos val="nextTo"/>
        <c:txPr>
          <a:bodyPr/>
          <a:lstStyle/>
          <a:p>
            <a:pPr>
              <a:defRPr lang="es-ES" sz="1100">
                <a:latin typeface="Times New Roman" pitchFamily="18" charset="0"/>
                <a:cs typeface="Times New Roman" pitchFamily="18" charset="0"/>
              </a:defRPr>
            </a:pPr>
            <a:endParaRPr lang="es-ES"/>
          </a:p>
        </c:txPr>
        <c:crossAx val="179907584"/>
        <c:crosses val="autoZero"/>
        <c:crossBetween val="between"/>
      </c:valAx>
      <c:spPr>
        <a:pattFill prst="pct5">
          <a:fgClr>
            <a:schemeClr val="accent6">
              <a:lumMod val="40000"/>
              <a:lumOff val="60000"/>
            </a:schemeClr>
          </a:fgClr>
          <a:bgClr>
            <a:schemeClr val="bg1"/>
          </a:bgClr>
        </a:pattFill>
      </c:spPr>
    </c:plotArea>
    <c:plotVisOnly val="1"/>
    <c:dispBlanksAs val="gap"/>
    <c:showDLblsOverMax val="0"/>
  </c:chart>
  <c:spPr>
    <a:ln>
      <a:solidFill>
        <a:sysClr val="windowText" lastClr="000000"/>
      </a:solidFill>
    </a:ln>
  </c:sp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4990272220406334E-2"/>
          <c:y val="0.22254629952054281"/>
          <c:w val="0.58057351765955467"/>
          <c:h val="0.72703581730659117"/>
        </c:manualLayout>
      </c:layout>
      <c:pie3DChart>
        <c:varyColors val="1"/>
        <c:ser>
          <c:idx val="0"/>
          <c:order val="0"/>
          <c:explosion val="25"/>
          <c:dLbls>
            <c:dLbl>
              <c:idx val="1"/>
              <c:layout>
                <c:manualLayout>
                  <c:x val="-5.1085465294949395E-2"/>
                  <c:y val="-6.606106057279415E-2"/>
                </c:manualLayout>
              </c:layout>
              <c:showLegendKey val="1"/>
              <c:showVal val="0"/>
              <c:showCatName val="0"/>
              <c:showSerName val="0"/>
              <c:showPercent val="1"/>
              <c:showBubbleSize val="0"/>
            </c:dLbl>
            <c:dLbl>
              <c:idx val="2"/>
              <c:layout>
                <c:manualLayout>
                  <c:x val="9.7790807827042761E-2"/>
                  <c:y val="9.4953165640707729E-3"/>
                </c:manualLayout>
              </c:layout>
              <c:showLegendKey val="1"/>
              <c:showVal val="0"/>
              <c:showCatName val="0"/>
              <c:showSerName val="0"/>
              <c:showPercent val="1"/>
              <c:showBubbleSize val="0"/>
            </c:dLbl>
            <c:numFmt formatCode="0.00%" sourceLinked="0"/>
            <c:txPr>
              <a:bodyPr/>
              <a:lstStyle/>
              <a:p>
                <a:pPr>
                  <a:defRPr lang="es-ES" sz="1100"/>
                </a:pPr>
                <a:endParaRPr lang="es-ES"/>
              </a:p>
            </c:txPr>
            <c:showLegendKey val="1"/>
            <c:showVal val="0"/>
            <c:showCatName val="0"/>
            <c:showSerName val="0"/>
            <c:showPercent val="1"/>
            <c:showBubbleSize val="0"/>
            <c:showLeaderLines val="1"/>
          </c:dLbls>
          <c:cat>
            <c:strRef>
              <c:f>('Analisis Vertical EEP_2012'!$C$10,'Analisis Vertical EEP_2012'!$C$25,'Analisis Vertical EEP_2012'!$C$44)</c:f>
              <c:strCache>
                <c:ptCount val="3"/>
                <c:pt idx="0">
                  <c:v> INGRESOS CORRIENTES </c:v>
                </c:pt>
                <c:pt idx="1">
                  <c:v> INGRESOS DE CAPITAL </c:v>
                </c:pt>
                <c:pt idx="2">
                  <c:v> INGRESOS DE FINANCIAMIENTO </c:v>
                </c:pt>
              </c:strCache>
            </c:strRef>
          </c:cat>
          <c:val>
            <c:numRef>
              <c:f>('Analisis Vertical EEP_2012'!$D$10,'Analisis Vertical EEP_2012'!$D$25,'Analisis Vertical EEP_2012'!$D$44)</c:f>
              <c:numCache>
                <c:formatCode>_(* #,##0.00_);_(* \(#,##0.00\);_(* "-"??_);_(@_)</c:formatCode>
                <c:ptCount val="3"/>
                <c:pt idx="0">
                  <c:v>45007179.13000001</c:v>
                </c:pt>
                <c:pt idx="1">
                  <c:v>2075054.55</c:v>
                </c:pt>
                <c:pt idx="2">
                  <c:v>1689198.09</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66993731261924294"/>
          <c:y val="0.34782412308692423"/>
          <c:w val="0.27189986459206372"/>
          <c:h val="0.39625320810499531"/>
        </c:manualLayout>
      </c:layout>
      <c:overlay val="0"/>
      <c:txPr>
        <a:bodyPr/>
        <a:lstStyle/>
        <a:p>
          <a:pPr>
            <a:defRPr lang="es-ES" sz="1100"/>
          </a:pPr>
          <a:endParaRPr lang="es-ES"/>
        </a:p>
      </c:txPr>
    </c:legend>
    <c:plotVisOnly val="1"/>
    <c:dispBlanksAs val="zero"/>
    <c:showDLblsOverMax val="0"/>
  </c:chart>
  <c:spPr>
    <a:ln>
      <a:solidFill>
        <a:sysClr val="windowText" lastClr="000000"/>
      </a:solidFill>
    </a:ln>
  </c:spPr>
  <c:txPr>
    <a:bodyPr/>
    <a:lstStyle/>
    <a:p>
      <a:pPr>
        <a:defRPr sz="1400">
          <a:latin typeface="Times New Roman" pitchFamily="18" charset="0"/>
          <a:cs typeface="Times New Roman" pitchFamily="18" charset="0"/>
        </a:defRPr>
      </a:pPr>
      <a:endParaRPr lang="es-E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lang="es-ES" sz="1400" u="sng">
                <a:latin typeface="Times New Roman" pitchFamily="18" charset="0"/>
                <a:cs typeface="Times New Roman" pitchFamily="18" charset="0"/>
              </a:defRPr>
            </a:pPr>
            <a:r>
              <a:rPr lang="es-ES" sz="1400" u="sng">
                <a:latin typeface="Times New Roman" pitchFamily="18" charset="0"/>
                <a:cs typeface="Times New Roman" pitchFamily="18" charset="0"/>
              </a:rPr>
              <a:t>VARIACIÓN</a:t>
            </a:r>
            <a:r>
              <a:rPr lang="es-ES" sz="1400" u="sng" baseline="0">
                <a:latin typeface="Times New Roman" pitchFamily="18" charset="0"/>
                <a:cs typeface="Times New Roman" pitchFamily="18" charset="0"/>
              </a:rPr>
              <a:t> O </a:t>
            </a:r>
            <a:r>
              <a:rPr lang="es-ES" sz="1400" u="sng">
                <a:latin typeface="Times New Roman" pitchFamily="18" charset="0"/>
                <a:cs typeface="Times New Roman" pitchFamily="18" charset="0"/>
              </a:rPr>
              <a:t>INCREMENTO</a:t>
            </a:r>
            <a:r>
              <a:rPr lang="es-ES" sz="1400" u="sng" baseline="0">
                <a:latin typeface="Times New Roman" pitchFamily="18" charset="0"/>
                <a:cs typeface="Times New Roman" pitchFamily="18" charset="0"/>
              </a:rPr>
              <a:t> DEL PRESUPUESTO GENERAL DEL ESTADO</a:t>
            </a:r>
            <a:endParaRPr lang="es-ES" sz="1400" u="sng">
              <a:latin typeface="Times New Roman" pitchFamily="18" charset="0"/>
              <a:cs typeface="Times New Roman" pitchFamily="18" charset="0"/>
            </a:endParaRPr>
          </a:p>
        </c:rich>
      </c:tx>
      <c:overlay val="0"/>
    </c:title>
    <c:autoTitleDeleted val="0"/>
    <c:plotArea>
      <c:layout/>
      <c:barChart>
        <c:barDir val="col"/>
        <c:grouping val="clustered"/>
        <c:varyColors val="0"/>
        <c:ser>
          <c:idx val="0"/>
          <c:order val="0"/>
          <c:tx>
            <c:v>PERÍODOS EVALUADOS</c:v>
          </c:tx>
          <c:spPr>
            <a:solidFill>
              <a:schemeClr val="tx2">
                <a:lumMod val="20000"/>
                <a:lumOff val="80000"/>
              </a:schemeClr>
            </a:solidFill>
            <a:ln w="19050">
              <a:solidFill>
                <a:schemeClr val="tx1"/>
              </a:solidFill>
            </a:ln>
          </c:spPr>
          <c:invertIfNegative val="0"/>
          <c:dLbls>
            <c:txPr>
              <a:bodyPr rot="-5400000" vert="horz"/>
              <a:lstStyle/>
              <a:p>
                <a:pPr>
                  <a:defRPr lang="es-ES" sz="1600" b="1">
                    <a:latin typeface="Times New Roman" pitchFamily="18" charset="0"/>
                    <a:cs typeface="Times New Roman" pitchFamily="18" charset="0"/>
                  </a:defRPr>
                </a:pPr>
                <a:endParaRPr lang="es-ES"/>
              </a:p>
            </c:txPr>
            <c:dLblPos val="ctr"/>
            <c:showLegendKey val="0"/>
            <c:showVal val="1"/>
            <c:showCatName val="0"/>
            <c:showSerName val="0"/>
            <c:showPercent val="0"/>
            <c:showBubbleSize val="0"/>
            <c:showLeaderLines val="0"/>
          </c:dLbls>
          <c:cat>
            <c:strRef>
              <c:f>ANALIS_GLOBAL_PGE!$B$13:$B$15</c:f>
              <c:strCache>
                <c:ptCount val="3"/>
                <c:pt idx="0">
                  <c:v> AÑO 2010 </c:v>
                </c:pt>
                <c:pt idx="1">
                  <c:v> AÑO 2011 </c:v>
                </c:pt>
                <c:pt idx="2">
                  <c:v> AÑO 2012 </c:v>
                </c:pt>
              </c:strCache>
            </c:strRef>
          </c:cat>
          <c:val>
            <c:numRef>
              <c:f>ANALIS_GLOBAL_PGE!$C$13:$C$15</c:f>
              <c:numCache>
                <c:formatCode>_-* #,##0\ _€_-;\-* #,##0\ _€_-;_-* "-"??\ _€_-;_-@_-</c:formatCode>
                <c:ptCount val="3"/>
                <c:pt idx="0">
                  <c:v>21282.06227862</c:v>
                </c:pt>
                <c:pt idx="1">
                  <c:v>23950.249957029984</c:v>
                </c:pt>
                <c:pt idx="2">
                  <c:v>26109.270275909996</c:v>
                </c:pt>
              </c:numCache>
            </c:numRef>
          </c:val>
        </c:ser>
        <c:dLbls>
          <c:showLegendKey val="0"/>
          <c:showVal val="0"/>
          <c:showCatName val="0"/>
          <c:showSerName val="0"/>
          <c:showPercent val="0"/>
          <c:showBubbleSize val="0"/>
        </c:dLbls>
        <c:gapWidth val="150"/>
        <c:axId val="173706624"/>
        <c:axId val="173708416"/>
      </c:barChart>
      <c:lineChart>
        <c:grouping val="stacked"/>
        <c:varyColors val="0"/>
        <c:ser>
          <c:idx val="1"/>
          <c:order val="1"/>
          <c:tx>
            <c:strRef>
              <c:f>ANALIS_GLOBAL_PGE!$D$12</c:f>
              <c:strCache>
                <c:ptCount val="1"/>
                <c:pt idx="0">
                  <c:v>% DE VARIACIÓN ANUAL</c:v>
                </c:pt>
              </c:strCache>
            </c:strRef>
          </c:tx>
          <c:spPr>
            <a:ln>
              <a:solidFill>
                <a:schemeClr val="accent3">
                  <a:lumMod val="75000"/>
                </a:schemeClr>
              </a:solidFill>
            </a:ln>
          </c:spPr>
          <c:marker>
            <c:symbol val="circle"/>
            <c:size val="7"/>
          </c:marker>
          <c:dLbls>
            <c:txPr>
              <a:bodyPr/>
              <a:lstStyle/>
              <a:p>
                <a:pPr>
                  <a:defRPr lang="es-ES" sz="1400" b="1">
                    <a:solidFill>
                      <a:srgbClr val="FF0000"/>
                    </a:solidFill>
                    <a:latin typeface="Times New Roman" pitchFamily="18" charset="0"/>
                    <a:cs typeface="Times New Roman" pitchFamily="18" charset="0"/>
                  </a:defRPr>
                </a:pPr>
                <a:endParaRPr lang="es-ES"/>
              </a:p>
            </c:txPr>
            <c:showLegendKey val="0"/>
            <c:showVal val="1"/>
            <c:showCatName val="0"/>
            <c:showSerName val="0"/>
            <c:showPercent val="0"/>
            <c:showBubbleSize val="0"/>
            <c:showLeaderLines val="0"/>
          </c:dLbls>
          <c:val>
            <c:numRef>
              <c:f>ANALIS_GLOBAL_PGE!$D$13:$D$15</c:f>
              <c:numCache>
                <c:formatCode>0.00%</c:formatCode>
                <c:ptCount val="3"/>
                <c:pt idx="0">
                  <c:v>0</c:v>
                </c:pt>
                <c:pt idx="1">
                  <c:v>0.12537260926496127</c:v>
                </c:pt>
                <c:pt idx="2">
                  <c:v>9.0146045354582011E-2</c:v>
                </c:pt>
              </c:numCache>
            </c:numRef>
          </c:val>
          <c:smooth val="0"/>
        </c:ser>
        <c:dLbls>
          <c:showLegendKey val="0"/>
          <c:showVal val="0"/>
          <c:showCatName val="0"/>
          <c:showSerName val="0"/>
          <c:showPercent val="0"/>
          <c:showBubbleSize val="0"/>
        </c:dLbls>
        <c:marker val="1"/>
        <c:smooth val="0"/>
        <c:axId val="173711744"/>
        <c:axId val="173709952"/>
      </c:lineChart>
      <c:catAx>
        <c:axId val="173706624"/>
        <c:scaling>
          <c:orientation val="minMax"/>
        </c:scaling>
        <c:delete val="0"/>
        <c:axPos val="b"/>
        <c:numFmt formatCode="_-* #.##000\ _€_-;\-* #.##000\ _€_-;_-* &quot;-&quot;??\ _€_-;_-@_-" sourceLinked="1"/>
        <c:majorTickMark val="none"/>
        <c:minorTickMark val="none"/>
        <c:tickLblPos val="nextTo"/>
        <c:txPr>
          <a:bodyPr/>
          <a:lstStyle/>
          <a:p>
            <a:pPr>
              <a:defRPr lang="es-ES"/>
            </a:pPr>
            <a:endParaRPr lang="es-ES"/>
          </a:p>
        </c:txPr>
        <c:crossAx val="173708416"/>
        <c:crosses val="autoZero"/>
        <c:auto val="1"/>
        <c:lblAlgn val="ctr"/>
        <c:lblOffset val="100"/>
        <c:noMultiLvlLbl val="0"/>
      </c:catAx>
      <c:valAx>
        <c:axId val="173708416"/>
        <c:scaling>
          <c:orientation val="minMax"/>
        </c:scaling>
        <c:delete val="0"/>
        <c:axPos val="l"/>
        <c:majorGridlines/>
        <c:numFmt formatCode="_-* #,##0\ _€_-;\-* #,##0\ _€_-;_-* &quot;-&quot;??\ _€_-;_-@_-" sourceLinked="1"/>
        <c:majorTickMark val="none"/>
        <c:minorTickMark val="none"/>
        <c:tickLblPos val="nextTo"/>
        <c:txPr>
          <a:bodyPr/>
          <a:lstStyle/>
          <a:p>
            <a:pPr>
              <a:defRPr lang="es-ES" sz="800">
                <a:latin typeface="Times New Roman" pitchFamily="18" charset="0"/>
                <a:cs typeface="Times New Roman" pitchFamily="18" charset="0"/>
              </a:defRPr>
            </a:pPr>
            <a:endParaRPr lang="es-ES"/>
          </a:p>
        </c:txPr>
        <c:crossAx val="173706624"/>
        <c:crosses val="autoZero"/>
        <c:crossBetween val="between"/>
      </c:valAx>
      <c:valAx>
        <c:axId val="173709952"/>
        <c:scaling>
          <c:orientation val="minMax"/>
        </c:scaling>
        <c:delete val="0"/>
        <c:axPos val="r"/>
        <c:numFmt formatCode="0.00%" sourceLinked="1"/>
        <c:majorTickMark val="out"/>
        <c:minorTickMark val="none"/>
        <c:tickLblPos val="nextTo"/>
        <c:txPr>
          <a:bodyPr/>
          <a:lstStyle/>
          <a:p>
            <a:pPr>
              <a:defRPr lang="es-ES" sz="800">
                <a:latin typeface="Times New Roman" pitchFamily="18" charset="0"/>
                <a:cs typeface="Times New Roman" pitchFamily="18" charset="0"/>
              </a:defRPr>
            </a:pPr>
            <a:endParaRPr lang="es-ES"/>
          </a:p>
        </c:txPr>
        <c:crossAx val="173711744"/>
        <c:crosses val="max"/>
        <c:crossBetween val="between"/>
      </c:valAx>
      <c:catAx>
        <c:axId val="173711744"/>
        <c:scaling>
          <c:orientation val="minMax"/>
        </c:scaling>
        <c:delete val="1"/>
        <c:axPos val="b"/>
        <c:majorTickMark val="out"/>
        <c:minorTickMark val="none"/>
        <c:tickLblPos val="nextTo"/>
        <c:crossAx val="173709952"/>
        <c:crosses val="autoZero"/>
        <c:auto val="1"/>
        <c:lblAlgn val="ctr"/>
        <c:lblOffset val="100"/>
        <c:noMultiLvlLbl val="0"/>
      </c:catAx>
    </c:plotArea>
    <c:legend>
      <c:legendPos val="b"/>
      <c:layout>
        <c:manualLayout>
          <c:xMode val="edge"/>
          <c:yMode val="edge"/>
          <c:x val="5.3380400624507954E-2"/>
          <c:y val="0.88850503062117303"/>
          <c:w val="0.8868340751900986"/>
          <c:h val="8.3717191601049942E-2"/>
        </c:manualLayout>
      </c:layout>
      <c:overlay val="0"/>
      <c:txPr>
        <a:bodyPr/>
        <a:lstStyle/>
        <a:p>
          <a:pPr>
            <a:defRPr lang="es-ES" sz="1200">
              <a:latin typeface="Times New Roman" pitchFamily="18" charset="0"/>
              <a:cs typeface="Times New Roman" pitchFamily="18" charset="0"/>
            </a:defRPr>
          </a:pPr>
          <a:endParaRPr lang="es-ES"/>
        </a:p>
      </c:txPr>
    </c:legend>
    <c:plotVisOnly val="1"/>
    <c:dispBlanksAs val="zero"/>
    <c:showDLblsOverMax val="0"/>
  </c:chart>
  <c:spPr>
    <a:solidFill>
      <a:schemeClr val="accent6">
        <a:lumMod val="20000"/>
        <a:lumOff val="80000"/>
      </a:schemeClr>
    </a:solidFill>
    <a:ln w="25400">
      <a:solidFill>
        <a:schemeClr val="tx1"/>
      </a:solidFill>
    </a:ln>
  </c:sp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5.591057133985252E-2"/>
          <c:y val="0.19734473447344741"/>
          <c:w val="0.55106301693384763"/>
          <c:h val="0.69928888888888885"/>
        </c:manualLayout>
      </c:layout>
      <c:pie3DChart>
        <c:varyColors val="1"/>
        <c:ser>
          <c:idx val="0"/>
          <c:order val="0"/>
          <c:explosion val="22"/>
          <c:dLbls>
            <c:dLbl>
              <c:idx val="0"/>
              <c:layout>
                <c:manualLayout>
                  <c:x val="-6.0059042714178688E-2"/>
                  <c:y val="-0.22968258967629046"/>
                </c:manualLayout>
              </c:layout>
              <c:showLegendKey val="1"/>
              <c:showVal val="0"/>
              <c:showCatName val="0"/>
              <c:showSerName val="0"/>
              <c:showPercent val="1"/>
              <c:showBubbleSize val="0"/>
            </c:dLbl>
            <c:dLbl>
              <c:idx val="1"/>
              <c:delete val="1"/>
            </c:dLbl>
            <c:dLbl>
              <c:idx val="2"/>
              <c:layout>
                <c:manualLayout>
                  <c:x val="-3.3856779244749419E-2"/>
                  <c:y val="-5.5518460192475944E-2"/>
                </c:manualLayout>
              </c:layout>
              <c:showLegendKey val="1"/>
              <c:showVal val="0"/>
              <c:showCatName val="0"/>
              <c:showSerName val="0"/>
              <c:showPercent val="1"/>
              <c:showBubbleSize val="0"/>
            </c:dLbl>
            <c:dLbl>
              <c:idx val="3"/>
              <c:layout>
                <c:manualLayout>
                  <c:x val="7.121027640921071E-2"/>
                  <c:y val="-4.1369728783901986E-2"/>
                </c:manualLayout>
              </c:layout>
              <c:showLegendKey val="1"/>
              <c:showVal val="0"/>
              <c:showCatName val="0"/>
              <c:showSerName val="0"/>
              <c:showPercent val="1"/>
              <c:showBubbleSize val="0"/>
            </c:dLbl>
            <c:dLbl>
              <c:idx val="4"/>
              <c:delete val="1"/>
            </c:dLbl>
            <c:numFmt formatCode="0.00%" sourceLinked="0"/>
            <c:txPr>
              <a:bodyPr rot="0" vert="horz"/>
              <a:lstStyle/>
              <a:p>
                <a:pPr>
                  <a:defRPr lang="es-ES" sz="1100"/>
                </a:pPr>
                <a:endParaRPr lang="es-ES"/>
              </a:p>
            </c:txPr>
            <c:showLegendKey val="1"/>
            <c:showVal val="0"/>
            <c:showCatName val="0"/>
            <c:showSerName val="0"/>
            <c:showPercent val="1"/>
            <c:showBubbleSize val="0"/>
            <c:showLeaderLines val="0"/>
          </c:dLbls>
          <c:cat>
            <c:strRef>
              <c:f>('Analisis Vertical EEP_2012'!$C$17,'Analisis Vertical EEP_2012'!$C$29:$C$39,'Analisis Vertical EEP_2012'!$C$49)</c:f>
              <c:strCache>
                <c:ptCount val="5"/>
                <c:pt idx="0">
                  <c:v> GASTOS CORRIENTES </c:v>
                </c:pt>
                <c:pt idx="1">
                  <c:v> GASTOS DE PRODUCCIÓN </c:v>
                </c:pt>
                <c:pt idx="2">
                  <c:v> GASTOS DE INVERSIÓN </c:v>
                </c:pt>
                <c:pt idx="3">
                  <c:v> GASTOS DE CAPITAL </c:v>
                </c:pt>
                <c:pt idx="4">
                  <c:v> APLICACIÓN AL FINANCIAMIENTO </c:v>
                </c:pt>
              </c:strCache>
            </c:strRef>
          </c:cat>
          <c:val>
            <c:numRef>
              <c:f>('Analisis Vertical EEP_2012'!$D$17,'Analisis Vertical EEP_2012'!$D$29:$D$39,'Analisis Vertical EEP_2012'!$D$49)</c:f>
              <c:numCache>
                <c:formatCode>_(* #,##0.00_);_(* \(#,##0.00\);_(* "-"??_);_(@_)</c:formatCode>
                <c:ptCount val="5"/>
                <c:pt idx="0">
                  <c:v>40579936.440000005</c:v>
                </c:pt>
                <c:pt idx="1">
                  <c:v>0</c:v>
                </c:pt>
                <c:pt idx="2">
                  <c:v>3703103.05</c:v>
                </c:pt>
                <c:pt idx="3">
                  <c:v>2275582.2799999998</c:v>
                </c:pt>
                <c:pt idx="4">
                  <c:v>0</c:v>
                </c:pt>
              </c:numCache>
            </c:numRef>
          </c:val>
        </c:ser>
        <c:ser>
          <c:idx val="1"/>
          <c:order val="1"/>
          <c:explosion val="25"/>
          <c:cat>
            <c:strRef>
              <c:f>('Analisis Vertical EEP_2012'!$C$17,'Analisis Vertical EEP_2012'!$C$29:$C$39,'Analisis Vertical EEP_2012'!$C$49)</c:f>
              <c:strCache>
                <c:ptCount val="5"/>
                <c:pt idx="0">
                  <c:v> GASTOS CORRIENTES </c:v>
                </c:pt>
                <c:pt idx="1">
                  <c:v> GASTOS DE PRODUCCIÓN </c:v>
                </c:pt>
                <c:pt idx="2">
                  <c:v> GASTOS DE INVERSIÓN </c:v>
                </c:pt>
                <c:pt idx="3">
                  <c:v> GASTOS DE CAPITAL </c:v>
                </c:pt>
                <c:pt idx="4">
                  <c:v> APLICACIÓN AL FINANCIAMIENTO </c:v>
                </c:pt>
              </c:strCache>
            </c:strRef>
          </c:cat>
          <c:val>
            <c:numRef>
              <c:f>('Analisis Vertical EEP_2012'!$E$17,'Analisis Vertical EEP_2012'!$E$29:$E$39,'Analisis Vertical EEP_2012'!$E$49)</c:f>
              <c:numCache>
                <c:formatCode>0.00%</c:formatCode>
                <c:ptCount val="5"/>
                <c:pt idx="0">
                  <c:v>0.87158800877880882</c:v>
                </c:pt>
                <c:pt idx="1">
                  <c:v>0</c:v>
                </c:pt>
                <c:pt idx="2">
                  <c:v>7.9536354583118113E-2</c:v>
                </c:pt>
                <c:pt idx="3">
                  <c:v>4.8875636638073101E-2</c:v>
                </c:pt>
                <c:pt idx="4">
                  <c:v>0</c:v>
                </c:pt>
              </c:numCache>
            </c:numRef>
          </c:val>
        </c:ser>
        <c:dLbls>
          <c:showLegendKey val="0"/>
          <c:showVal val="0"/>
          <c:showCatName val="0"/>
          <c:showSerName val="0"/>
          <c:showPercent val="1"/>
          <c:showBubbleSize val="0"/>
          <c:showLeaderLines val="0"/>
        </c:dLbls>
      </c:pie3DChart>
    </c:plotArea>
    <c:legend>
      <c:legendPos val="r"/>
      <c:overlay val="0"/>
      <c:txPr>
        <a:bodyPr/>
        <a:lstStyle/>
        <a:p>
          <a:pPr>
            <a:defRPr lang="es-ES" sz="1100"/>
          </a:pPr>
          <a:endParaRPr lang="es-ES"/>
        </a:p>
      </c:txPr>
    </c:legend>
    <c:plotVisOnly val="1"/>
    <c:dispBlanksAs val="zero"/>
    <c:showDLblsOverMax val="0"/>
  </c:chart>
  <c:spPr>
    <a:ln>
      <a:solidFill>
        <a:sysClr val="windowText" lastClr="000000"/>
      </a:solidFill>
    </a:ln>
  </c:spPr>
  <c:txPr>
    <a:bodyPr/>
    <a:lstStyle/>
    <a:p>
      <a:pPr>
        <a:defRPr sz="800">
          <a:latin typeface="Times New Roman" pitchFamily="18" charset="0"/>
          <a:cs typeface="Times New Roman" pitchFamily="18" charset="0"/>
        </a:defRPr>
      </a:pPr>
      <a:endParaRPr lang="es-E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ln>
              <a:solidFill>
                <a:schemeClr val="tx1"/>
              </a:solidFill>
            </a:ln>
          </c:spPr>
          <c:invertIfNegative val="0"/>
          <c:dPt>
            <c:idx val="0"/>
            <c:invertIfNegative val="0"/>
            <c:bubble3D val="0"/>
            <c:spPr>
              <a:solidFill>
                <a:schemeClr val="accent1">
                  <a:lumMod val="20000"/>
                  <a:lumOff val="80000"/>
                </a:schemeClr>
              </a:solidFill>
              <a:ln>
                <a:solidFill>
                  <a:schemeClr val="tx1"/>
                </a:solidFill>
              </a:ln>
            </c:spPr>
          </c:dPt>
          <c:dPt>
            <c:idx val="1"/>
            <c:invertIfNegative val="0"/>
            <c:bubble3D val="0"/>
            <c:spPr>
              <a:solidFill>
                <a:schemeClr val="accent3">
                  <a:lumMod val="20000"/>
                  <a:lumOff val="80000"/>
                </a:schemeClr>
              </a:solidFill>
              <a:ln>
                <a:solidFill>
                  <a:schemeClr val="tx1"/>
                </a:solidFill>
              </a:ln>
            </c:spPr>
          </c:dPt>
          <c:dPt>
            <c:idx val="2"/>
            <c:invertIfNegative val="0"/>
            <c:bubble3D val="0"/>
            <c:spPr>
              <a:solidFill>
                <a:schemeClr val="accent2">
                  <a:lumMod val="60000"/>
                  <a:lumOff val="40000"/>
                </a:schemeClr>
              </a:solidFill>
              <a:ln w="12700">
                <a:solidFill>
                  <a:schemeClr val="tx1"/>
                </a:solidFill>
              </a:ln>
            </c:spPr>
          </c:dPt>
          <c:dPt>
            <c:idx val="3"/>
            <c:invertIfNegative val="0"/>
            <c:bubble3D val="0"/>
            <c:spPr>
              <a:solidFill>
                <a:schemeClr val="accent1">
                  <a:lumMod val="20000"/>
                  <a:lumOff val="80000"/>
                </a:schemeClr>
              </a:solidFill>
              <a:ln>
                <a:solidFill>
                  <a:schemeClr val="tx1"/>
                </a:solidFill>
              </a:ln>
            </c:spPr>
          </c:dPt>
          <c:dPt>
            <c:idx val="5"/>
            <c:invertIfNegative val="0"/>
            <c:bubble3D val="0"/>
            <c:spPr>
              <a:solidFill>
                <a:schemeClr val="accent3">
                  <a:lumMod val="20000"/>
                  <a:lumOff val="80000"/>
                </a:schemeClr>
              </a:solidFill>
              <a:ln>
                <a:solidFill>
                  <a:schemeClr val="tx1"/>
                </a:solidFill>
              </a:ln>
            </c:spPr>
          </c:dPt>
          <c:dPt>
            <c:idx val="6"/>
            <c:invertIfNegative val="0"/>
            <c:bubble3D val="0"/>
            <c:spPr>
              <a:solidFill>
                <a:schemeClr val="accent3">
                  <a:lumMod val="20000"/>
                  <a:lumOff val="80000"/>
                </a:schemeClr>
              </a:solidFill>
              <a:ln>
                <a:solidFill>
                  <a:schemeClr val="tx1"/>
                </a:solidFill>
              </a:ln>
            </c:spPr>
          </c:dPt>
          <c:dPt>
            <c:idx val="7"/>
            <c:invertIfNegative val="0"/>
            <c:bubble3D val="0"/>
            <c:spPr>
              <a:solidFill>
                <a:schemeClr val="accent2">
                  <a:lumMod val="60000"/>
                  <a:lumOff val="40000"/>
                </a:schemeClr>
              </a:solidFill>
              <a:ln w="12700">
                <a:solidFill>
                  <a:schemeClr val="tx1"/>
                </a:solidFill>
              </a:ln>
            </c:spPr>
          </c:dPt>
          <c:dPt>
            <c:idx val="8"/>
            <c:invertIfNegative val="0"/>
            <c:bubble3D val="0"/>
            <c:spPr>
              <a:solidFill>
                <a:schemeClr val="accent1">
                  <a:lumMod val="20000"/>
                  <a:lumOff val="80000"/>
                </a:schemeClr>
              </a:solidFill>
              <a:ln>
                <a:solidFill>
                  <a:schemeClr val="tx1"/>
                </a:solidFill>
              </a:ln>
            </c:spPr>
          </c:dPt>
          <c:dPt>
            <c:idx val="9"/>
            <c:invertIfNegative val="0"/>
            <c:bubble3D val="0"/>
            <c:spPr>
              <a:solidFill>
                <a:schemeClr val="accent3">
                  <a:lumMod val="20000"/>
                  <a:lumOff val="80000"/>
                </a:schemeClr>
              </a:solidFill>
              <a:ln>
                <a:solidFill>
                  <a:schemeClr val="tx1"/>
                </a:solidFill>
              </a:ln>
            </c:spPr>
          </c:dPt>
          <c:dPt>
            <c:idx val="10"/>
            <c:invertIfNegative val="0"/>
            <c:bubble3D val="0"/>
            <c:spPr>
              <a:solidFill>
                <a:schemeClr val="accent2">
                  <a:lumMod val="60000"/>
                  <a:lumOff val="40000"/>
                </a:schemeClr>
              </a:solidFill>
              <a:ln w="15875">
                <a:solidFill>
                  <a:schemeClr val="tx1"/>
                </a:solidFill>
              </a:ln>
            </c:spPr>
          </c:dPt>
          <c:dPt>
            <c:idx val="11"/>
            <c:invertIfNegative val="0"/>
            <c:bubble3D val="0"/>
            <c:spPr>
              <a:solidFill>
                <a:srgbClr val="FFFFAF"/>
              </a:solidFill>
              <a:ln w="38100">
                <a:solidFill>
                  <a:srgbClr val="C00000"/>
                </a:solidFill>
              </a:ln>
            </c:spPr>
          </c:dPt>
          <c:dLbls>
            <c:dLbl>
              <c:idx val="2"/>
              <c:layout>
                <c:manualLayout>
                  <c:x val="1.3781222335823877E-3"/>
                  <c:y val="-3.4575359997809927E-3"/>
                </c:manualLayout>
              </c:layout>
              <c:dLblPos val="outEnd"/>
              <c:showLegendKey val="0"/>
              <c:showVal val="1"/>
              <c:showCatName val="0"/>
              <c:showSerName val="0"/>
              <c:showPercent val="0"/>
              <c:showBubbleSize val="0"/>
            </c:dLbl>
            <c:dLbl>
              <c:idx val="5"/>
              <c:layout>
                <c:manualLayout>
                  <c:x val="0"/>
                  <c:y val="-3.4524029511607541E-3"/>
                </c:manualLayout>
              </c:layout>
              <c:dLblPos val="outEnd"/>
              <c:showLegendKey val="0"/>
              <c:showVal val="1"/>
              <c:showCatName val="0"/>
              <c:showSerName val="0"/>
              <c:showPercent val="0"/>
              <c:showBubbleSize val="0"/>
            </c:dLbl>
            <c:dLbl>
              <c:idx val="7"/>
              <c:layout>
                <c:manualLayout>
                  <c:x val="3.3074933605977318E-2"/>
                  <c:y val="8.691983717969777E-2"/>
                </c:manualLayout>
              </c:layout>
              <c:dLblPos val="outEnd"/>
              <c:showLegendKey val="0"/>
              <c:showVal val="1"/>
              <c:showCatName val="0"/>
              <c:showSerName val="0"/>
              <c:showPercent val="0"/>
              <c:showBubbleSize val="0"/>
            </c:dLbl>
            <c:dLbl>
              <c:idx val="10"/>
              <c:layout>
                <c:manualLayout>
                  <c:x val="3.0318689138812457E-2"/>
                  <c:y val="8.3004604344612543E-2"/>
                </c:manualLayout>
              </c:layout>
              <c:dLblPos val="outEnd"/>
              <c:showLegendKey val="0"/>
              <c:showVal val="1"/>
              <c:showCatName val="0"/>
              <c:showSerName val="0"/>
              <c:showPercent val="0"/>
              <c:showBubbleSize val="0"/>
            </c:dLbl>
            <c:dLbl>
              <c:idx val="11"/>
              <c:layout>
                <c:manualLayout>
                  <c:x val="4.1343667007471647E-3"/>
                  <c:y val="-1.8342093736311869E-2"/>
                </c:manualLayout>
              </c:layout>
              <c:dLblPos val="outEnd"/>
              <c:showLegendKey val="0"/>
              <c:showVal val="1"/>
              <c:showCatName val="0"/>
              <c:showSerName val="0"/>
              <c:showPercent val="0"/>
              <c:showBubbleSize val="0"/>
            </c:dLbl>
            <c:txPr>
              <a:bodyPr rot="-5400000" vert="horz"/>
              <a:lstStyle/>
              <a:p>
                <a:pPr>
                  <a:defRPr lang="es-ES" sz="1100"/>
                </a:pPr>
                <a:endParaRPr lang="es-ES"/>
              </a:p>
            </c:txPr>
            <c:dLblPos val="inEnd"/>
            <c:showLegendKey val="0"/>
            <c:showVal val="1"/>
            <c:showCatName val="0"/>
            <c:showSerName val="0"/>
            <c:showPercent val="0"/>
            <c:showBubbleSize val="0"/>
            <c:showLeaderLines val="0"/>
          </c:dLbls>
          <c:cat>
            <c:strRef>
              <c:f>'Analisis Vertical EEP_2012'!$C$10:$C$55</c:f>
              <c:strCache>
                <c:ptCount val="12"/>
                <c:pt idx="0">
                  <c:v> INGRESOS CORRIENTES </c:v>
                </c:pt>
                <c:pt idx="1">
                  <c:v> GASTOS CORRIENTES </c:v>
                </c:pt>
                <c:pt idx="2">
                  <c:v> SUPERÁVIT O DÉFICIT CORRIENTE </c:v>
                </c:pt>
                <c:pt idx="3">
                  <c:v> INGRESOS DE CAPITAL </c:v>
                </c:pt>
                <c:pt idx="4">
                  <c:v> GASTOS DE PRODUCCIÓN </c:v>
                </c:pt>
                <c:pt idx="5">
                  <c:v> GASTOS DE INVERSIÓN </c:v>
                </c:pt>
                <c:pt idx="6">
                  <c:v> GASTOS DE CAPITAL </c:v>
                </c:pt>
                <c:pt idx="7">
                  <c:v> SUPERÁVIT O DÉFICIT DE INVERSIÓN </c:v>
                </c:pt>
                <c:pt idx="8">
                  <c:v> INGRESOS DE FINANCIAMIENTO </c:v>
                </c:pt>
                <c:pt idx="9">
                  <c:v> APLICACIÓN AL FINANCIAMIENTO </c:v>
                </c:pt>
                <c:pt idx="10">
                  <c:v> SUPERÁVIT O DÉFICIT DE FINANCIAMIENTO </c:v>
                </c:pt>
                <c:pt idx="11">
                  <c:v> SUPERÁVIT O DÉFICIT PRESUPUESTARIO </c:v>
                </c:pt>
              </c:strCache>
            </c:strRef>
          </c:cat>
          <c:val>
            <c:numRef>
              <c:f>'Analisis Vertical EEP_2012'!$D$10:$D$55</c:f>
              <c:numCache>
                <c:formatCode>_(* #,##0.00_);_(* \(#,##0.00\);_(* "-"??_);_(@_)</c:formatCode>
                <c:ptCount val="12"/>
                <c:pt idx="0">
                  <c:v>45007179.129999995</c:v>
                </c:pt>
                <c:pt idx="1">
                  <c:v>40579936.439999998</c:v>
                </c:pt>
                <c:pt idx="2">
                  <c:v>4427242.6899999976</c:v>
                </c:pt>
                <c:pt idx="3">
                  <c:v>2075054.55</c:v>
                </c:pt>
                <c:pt idx="4">
                  <c:v>0</c:v>
                </c:pt>
                <c:pt idx="5">
                  <c:v>3703103.05</c:v>
                </c:pt>
                <c:pt idx="6">
                  <c:v>2275582.2799999998</c:v>
                </c:pt>
                <c:pt idx="7">
                  <c:v>-3903630.7799999993</c:v>
                </c:pt>
                <c:pt idx="8">
                  <c:v>1689198.09</c:v>
                </c:pt>
                <c:pt idx="9">
                  <c:v>0</c:v>
                </c:pt>
                <c:pt idx="10">
                  <c:v>1689198.09</c:v>
                </c:pt>
                <c:pt idx="11">
                  <c:v>2212809.9999999981</c:v>
                </c:pt>
              </c:numCache>
            </c:numRef>
          </c:val>
        </c:ser>
        <c:dLbls>
          <c:showLegendKey val="0"/>
          <c:showVal val="0"/>
          <c:showCatName val="0"/>
          <c:showSerName val="0"/>
          <c:showPercent val="0"/>
          <c:showBubbleSize val="0"/>
        </c:dLbls>
        <c:gapWidth val="75"/>
        <c:overlap val="40"/>
        <c:axId val="181576832"/>
        <c:axId val="181578368"/>
      </c:barChart>
      <c:catAx>
        <c:axId val="181576832"/>
        <c:scaling>
          <c:orientation val="minMax"/>
        </c:scaling>
        <c:delete val="0"/>
        <c:axPos val="b"/>
        <c:majorTickMark val="none"/>
        <c:minorTickMark val="none"/>
        <c:tickLblPos val="low"/>
        <c:txPr>
          <a:bodyPr/>
          <a:lstStyle/>
          <a:p>
            <a:pPr>
              <a:defRPr lang="es-ES" sz="1100"/>
            </a:pPr>
            <a:endParaRPr lang="es-ES"/>
          </a:p>
        </c:txPr>
        <c:crossAx val="181578368"/>
        <c:crosses val="autoZero"/>
        <c:auto val="1"/>
        <c:lblAlgn val="ctr"/>
        <c:lblOffset val="100"/>
        <c:noMultiLvlLbl val="0"/>
      </c:catAx>
      <c:valAx>
        <c:axId val="181578368"/>
        <c:scaling>
          <c:orientation val="minMax"/>
        </c:scaling>
        <c:delete val="0"/>
        <c:axPos val="l"/>
        <c:majorGridlines/>
        <c:numFmt formatCode="_(* #,##0.00_);_(* \(#,##0.00\);_(* &quot;-&quot;??_);_(@_)" sourceLinked="1"/>
        <c:majorTickMark val="none"/>
        <c:minorTickMark val="none"/>
        <c:tickLblPos val="nextTo"/>
        <c:txPr>
          <a:bodyPr/>
          <a:lstStyle/>
          <a:p>
            <a:pPr>
              <a:defRPr lang="es-ES" sz="1100"/>
            </a:pPr>
            <a:endParaRPr lang="es-ES"/>
          </a:p>
        </c:txPr>
        <c:crossAx val="181576832"/>
        <c:crosses val="autoZero"/>
        <c:crossBetween val="between"/>
      </c:valAx>
      <c:spPr>
        <a:pattFill prst="pct5">
          <a:fgClr>
            <a:schemeClr val="accent6">
              <a:lumMod val="40000"/>
              <a:lumOff val="60000"/>
            </a:schemeClr>
          </a:fgClr>
          <a:bgClr>
            <a:schemeClr val="bg1"/>
          </a:bgClr>
        </a:pattFill>
      </c:spPr>
    </c:plotArea>
    <c:plotVisOnly val="1"/>
    <c:dispBlanksAs val="gap"/>
    <c:showDLblsOverMax val="0"/>
  </c:chart>
  <c:spPr>
    <a:ln>
      <a:solidFill>
        <a:sysClr val="windowText" lastClr="000000"/>
      </a:solidFill>
    </a:ln>
  </c:spPr>
  <c:txPr>
    <a:bodyPr/>
    <a:lstStyle/>
    <a:p>
      <a:pPr>
        <a:defRPr sz="800">
          <a:latin typeface="Times New Roman" pitchFamily="18" charset="0"/>
          <a:cs typeface="Times New Roman" pitchFamily="18" charset="0"/>
        </a:defRPr>
      </a:pPr>
      <a:endParaRPr lang="es-E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551781452649257"/>
          <c:y val="0.12523752712729094"/>
          <c:w val="0.71953777989471546"/>
          <c:h val="0.49171335245685976"/>
        </c:manualLayout>
      </c:layout>
      <c:barChart>
        <c:barDir val="col"/>
        <c:grouping val="clustered"/>
        <c:varyColors val="0"/>
        <c:ser>
          <c:idx val="0"/>
          <c:order val="0"/>
          <c:tx>
            <c:strRef>
              <c:f>'Análisis Horiz_2010-2011'!$D$9</c:f>
              <c:strCache>
                <c:ptCount val="1"/>
                <c:pt idx="0">
                  <c:v>EJECUTADO-2010</c:v>
                </c:pt>
              </c:strCache>
            </c:strRef>
          </c:tx>
          <c:invertIfNegative val="0"/>
          <c:cat>
            <c:strRef>
              <c:f>'Análisis Horiz_2010-2011'!$C$10:$C$55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'Análisis Horiz_2010-2011'!$D$10:$D$55</c:f>
              <c:numCache>
                <c:formatCode>_(* #,##0.00_);_(* \(#,##0.00\);_(* "-"??_);_(@_)</c:formatCode>
                <c:ptCount val="12"/>
                <c:pt idx="0">
                  <c:v>38632220.789999999</c:v>
                </c:pt>
                <c:pt idx="1">
                  <c:v>39835672.460000008</c:v>
                </c:pt>
                <c:pt idx="2">
                  <c:v>-1203451.6700000092</c:v>
                </c:pt>
                <c:pt idx="3">
                  <c:v>2449169.2799999998</c:v>
                </c:pt>
                <c:pt idx="4">
                  <c:v>0</c:v>
                </c:pt>
                <c:pt idx="5">
                  <c:v>5048961.84</c:v>
                </c:pt>
                <c:pt idx="6">
                  <c:v>5302326.1399999997</c:v>
                </c:pt>
                <c:pt idx="7">
                  <c:v>-7902118.6999999993</c:v>
                </c:pt>
                <c:pt idx="8">
                  <c:v>2834157.47</c:v>
                </c:pt>
                <c:pt idx="9">
                  <c:v>5350.9</c:v>
                </c:pt>
                <c:pt idx="10">
                  <c:v>2828806.5700000003</c:v>
                </c:pt>
                <c:pt idx="11">
                  <c:v>-6276763.8000000082</c:v>
                </c:pt>
              </c:numCache>
            </c:numRef>
          </c:val>
        </c:ser>
        <c:ser>
          <c:idx val="1"/>
          <c:order val="1"/>
          <c:tx>
            <c:strRef>
              <c:f>'Análisis Horiz_2010-2011'!$E$9</c:f>
              <c:strCache>
                <c:ptCount val="1"/>
                <c:pt idx="0">
                  <c:v>EJECUTADO-2011</c:v>
                </c:pt>
              </c:strCache>
            </c:strRef>
          </c:tx>
          <c:invertIfNegative val="0"/>
          <c:cat>
            <c:strRef>
              <c:f>'Análisis Horiz_2010-2011'!$C$10:$C$55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'Análisis Horiz_2010-2011'!$E$10:$E$55</c:f>
              <c:numCache>
                <c:formatCode>_(* #,##0.00_);_(* \(#,##0.00\);_(* "-"??_);_(@_)</c:formatCode>
                <c:ptCount val="12"/>
                <c:pt idx="0">
                  <c:v>41479790.470000006</c:v>
                </c:pt>
                <c:pt idx="1">
                  <c:v>39365332.640000001</c:v>
                </c:pt>
                <c:pt idx="2">
                  <c:v>2114457.8300000057</c:v>
                </c:pt>
                <c:pt idx="3">
                  <c:v>3877194.6</c:v>
                </c:pt>
                <c:pt idx="4">
                  <c:v>0</c:v>
                </c:pt>
                <c:pt idx="5">
                  <c:v>3953368.8</c:v>
                </c:pt>
                <c:pt idx="6">
                  <c:v>2985418.45</c:v>
                </c:pt>
                <c:pt idx="7">
                  <c:v>-3061592.65</c:v>
                </c:pt>
                <c:pt idx="8">
                  <c:v>2205719.0299999998</c:v>
                </c:pt>
                <c:pt idx="9">
                  <c:v>0</c:v>
                </c:pt>
                <c:pt idx="10">
                  <c:v>2205719.0299999998</c:v>
                </c:pt>
                <c:pt idx="11">
                  <c:v>1258584.2100000051</c:v>
                </c:pt>
              </c:numCache>
            </c:numRef>
          </c:val>
        </c:ser>
        <c:dLbls>
          <c:showLegendKey val="0"/>
          <c:showVal val="0"/>
          <c:showCatName val="0"/>
          <c:showSerName val="0"/>
          <c:showPercent val="0"/>
          <c:showBubbleSize val="0"/>
        </c:dLbls>
        <c:gapWidth val="150"/>
        <c:axId val="182385280"/>
        <c:axId val="182403456"/>
      </c:barChart>
      <c:lineChart>
        <c:grouping val="standard"/>
        <c:varyColors val="0"/>
        <c:ser>
          <c:idx val="2"/>
          <c:order val="2"/>
          <c:tx>
            <c:strRef>
              <c:f>'Análisis Horiz_2010-2011'!$G$9</c:f>
              <c:strCache>
                <c:ptCount val="1"/>
                <c:pt idx="0">
                  <c:v>VARIACIÓN RELATIVA</c:v>
                </c:pt>
              </c:strCache>
            </c:strRef>
          </c:tx>
          <c:spPr>
            <a:ln w="25400"/>
          </c:spPr>
          <c:marker>
            <c:symbol val="diamond"/>
            <c:size val="7"/>
            <c:spPr>
              <a:solidFill>
                <a:schemeClr val="accent6">
                  <a:lumMod val="75000"/>
                </a:schemeClr>
              </a:solidFill>
            </c:spPr>
          </c:marker>
          <c:dLbls>
            <c:dLbl>
              <c:idx val="3"/>
              <c:layout>
                <c:manualLayout>
                  <c:x val="0"/>
                  <c:y val="-2.5806451612903236E-2"/>
                </c:manualLayout>
              </c:layout>
              <c:showLegendKey val="0"/>
              <c:showVal val="1"/>
              <c:showCatName val="0"/>
              <c:showSerName val="0"/>
              <c:showPercent val="0"/>
              <c:showBubbleSize val="0"/>
            </c:dLbl>
            <c:dLbl>
              <c:idx val="11"/>
              <c:layout>
                <c:manualLayout>
                  <c:x val="-4.8080526932288328E-2"/>
                  <c:y val="-3.5603021266777952E-2"/>
                </c:manualLayout>
              </c:layout>
              <c:showLegendKey val="0"/>
              <c:showVal val="1"/>
              <c:showCatName val="0"/>
              <c:showSerName val="0"/>
              <c:showPercent val="0"/>
              <c:showBubbleSize val="0"/>
            </c:dLbl>
            <c:txPr>
              <a:bodyPr rot="-5400000" vert="horz"/>
              <a:lstStyle/>
              <a:p>
                <a:pPr>
                  <a:defRPr lang="es-ES" sz="1000" b="0">
                    <a:solidFill>
                      <a:schemeClr val="tx1"/>
                    </a:solidFill>
                  </a:defRPr>
                </a:pPr>
                <a:endParaRPr lang="es-ES"/>
              </a:p>
            </c:txPr>
            <c:showLegendKey val="0"/>
            <c:showVal val="1"/>
            <c:showCatName val="0"/>
            <c:showSerName val="0"/>
            <c:showPercent val="0"/>
            <c:showBubbleSize val="0"/>
            <c:showLeaderLines val="0"/>
          </c:dLbls>
          <c:val>
            <c:numRef>
              <c:f>'Análisis Horiz_2010-2011'!$G$10:$G$55</c:f>
              <c:numCache>
                <c:formatCode>0.00%</c:formatCode>
                <c:ptCount val="12"/>
                <c:pt idx="0">
                  <c:v>7.3709707124502311E-2</c:v>
                </c:pt>
                <c:pt idx="1">
                  <c:v>-1.1807000885256547E-2</c:v>
                </c:pt>
                <c:pt idx="2">
                  <c:v>2.7569943876516367</c:v>
                </c:pt>
                <c:pt idx="3">
                  <c:v>0.58306517710364236</c:v>
                </c:pt>
                <c:pt idx="4">
                  <c:v>0</c:v>
                </c:pt>
                <c:pt idx="5">
                  <c:v>-0.216993725585377</c:v>
                </c:pt>
                <c:pt idx="6">
                  <c:v>-0.43696061479914916</c:v>
                </c:pt>
                <c:pt idx="7">
                  <c:v>-0.61256053392364251</c:v>
                </c:pt>
                <c:pt idx="8">
                  <c:v>-0.22173730523166746</c:v>
                </c:pt>
                <c:pt idx="9">
                  <c:v>-1</c:v>
                </c:pt>
                <c:pt idx="10">
                  <c:v>-0.22026516291638865</c:v>
                </c:pt>
                <c:pt idx="11">
                  <c:v>1.2005148274019812</c:v>
                </c:pt>
              </c:numCache>
            </c:numRef>
          </c:val>
          <c:smooth val="0"/>
        </c:ser>
        <c:dLbls>
          <c:showLegendKey val="0"/>
          <c:showVal val="0"/>
          <c:showCatName val="0"/>
          <c:showSerName val="0"/>
          <c:showPercent val="0"/>
          <c:showBubbleSize val="0"/>
        </c:dLbls>
        <c:marker val="1"/>
        <c:smooth val="0"/>
        <c:axId val="182406528"/>
        <c:axId val="182404992"/>
      </c:lineChart>
      <c:catAx>
        <c:axId val="182385280"/>
        <c:scaling>
          <c:orientation val="minMax"/>
        </c:scaling>
        <c:delete val="0"/>
        <c:axPos val="b"/>
        <c:majorTickMark val="none"/>
        <c:minorTickMark val="none"/>
        <c:tickLblPos val="low"/>
        <c:txPr>
          <a:bodyPr/>
          <a:lstStyle/>
          <a:p>
            <a:pPr>
              <a:defRPr lang="es-ES" sz="800"/>
            </a:pPr>
            <a:endParaRPr lang="es-ES"/>
          </a:p>
        </c:txPr>
        <c:crossAx val="182403456"/>
        <c:crosses val="autoZero"/>
        <c:auto val="1"/>
        <c:lblAlgn val="ctr"/>
        <c:lblOffset val="100"/>
        <c:noMultiLvlLbl val="0"/>
      </c:catAx>
      <c:valAx>
        <c:axId val="182403456"/>
        <c:scaling>
          <c:orientation val="minMax"/>
        </c:scaling>
        <c:delete val="0"/>
        <c:axPos val="l"/>
        <c:majorGridlines/>
        <c:numFmt formatCode="_(* #,##0.00_);_(* \(#,##0.00\);_(* &quot;-&quot;??_);_(@_)" sourceLinked="1"/>
        <c:majorTickMark val="none"/>
        <c:minorTickMark val="none"/>
        <c:tickLblPos val="nextTo"/>
        <c:txPr>
          <a:bodyPr/>
          <a:lstStyle/>
          <a:p>
            <a:pPr>
              <a:defRPr lang="es-ES" sz="1000"/>
            </a:pPr>
            <a:endParaRPr lang="es-ES"/>
          </a:p>
        </c:txPr>
        <c:crossAx val="182385280"/>
        <c:crosses val="autoZero"/>
        <c:crossBetween val="between"/>
      </c:valAx>
      <c:valAx>
        <c:axId val="182404992"/>
        <c:scaling>
          <c:orientation val="minMax"/>
        </c:scaling>
        <c:delete val="0"/>
        <c:axPos val="r"/>
        <c:numFmt formatCode="0.00%" sourceLinked="1"/>
        <c:majorTickMark val="out"/>
        <c:minorTickMark val="none"/>
        <c:tickLblPos val="nextTo"/>
        <c:txPr>
          <a:bodyPr/>
          <a:lstStyle/>
          <a:p>
            <a:pPr>
              <a:defRPr lang="es-ES" sz="1000"/>
            </a:pPr>
            <a:endParaRPr lang="es-ES"/>
          </a:p>
        </c:txPr>
        <c:crossAx val="182406528"/>
        <c:crosses val="max"/>
        <c:crossBetween val="between"/>
      </c:valAx>
      <c:catAx>
        <c:axId val="182406528"/>
        <c:scaling>
          <c:orientation val="minMax"/>
        </c:scaling>
        <c:delete val="1"/>
        <c:axPos val="b"/>
        <c:majorTickMark val="out"/>
        <c:minorTickMark val="none"/>
        <c:tickLblPos val="none"/>
        <c:crossAx val="182404992"/>
        <c:crosses val="autoZero"/>
        <c:auto val="1"/>
        <c:lblAlgn val="ctr"/>
        <c:lblOffset val="100"/>
        <c:noMultiLvlLbl val="0"/>
      </c:catAx>
    </c:plotArea>
    <c:legend>
      <c:legendPos val="b"/>
      <c:layout>
        <c:manualLayout>
          <c:xMode val="edge"/>
          <c:yMode val="edge"/>
          <c:x val="5.9996139598406023E-2"/>
          <c:y val="0.95360380693057389"/>
          <c:w val="0.8728815325305519"/>
          <c:h val="4.2629898535410347E-2"/>
        </c:manualLayout>
      </c:layout>
      <c:overlay val="0"/>
      <c:txPr>
        <a:bodyPr/>
        <a:lstStyle/>
        <a:p>
          <a:pPr>
            <a:defRPr lang="es-ES"/>
          </a:pPr>
          <a:endParaRPr lang="es-ES"/>
        </a:p>
      </c:txPr>
    </c:legend>
    <c:plotVisOnly val="1"/>
    <c:dispBlanksAs val="gap"/>
    <c:showDLblsOverMax val="0"/>
  </c:chart>
  <c:spPr>
    <a:ln>
      <a:solidFill>
        <a:sysClr val="windowText" lastClr="000000"/>
      </a:solidFill>
    </a:ln>
  </c:spPr>
  <c:txPr>
    <a:bodyPr/>
    <a:lstStyle/>
    <a:p>
      <a:pPr>
        <a:defRPr sz="800">
          <a:latin typeface="Times New Roman" pitchFamily="18" charset="0"/>
          <a:cs typeface="Times New Roman" pitchFamily="18" charset="0"/>
        </a:defRPr>
      </a:pPr>
      <a:endParaRPr lang="es-E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387910144197399"/>
          <c:y val="8.7666047056131402E-2"/>
          <c:w val="0.78657509081206123"/>
          <c:h val="0.40178858044315829"/>
        </c:manualLayout>
      </c:layout>
      <c:barChart>
        <c:barDir val="col"/>
        <c:grouping val="clustered"/>
        <c:varyColors val="0"/>
        <c:ser>
          <c:idx val="0"/>
          <c:order val="0"/>
          <c:tx>
            <c:strRef>
              <c:f>'Análisis Horiz._ EEP-2011-2012'!$D$9</c:f>
              <c:strCache>
                <c:ptCount val="1"/>
                <c:pt idx="0">
                  <c:v>EJECUTADO-2011</c:v>
                </c:pt>
              </c:strCache>
            </c:strRef>
          </c:tx>
          <c:invertIfNegative val="0"/>
          <c:cat>
            <c:strRef>
              <c:f>'Análisis Horiz._ EEP-2011-2012'!$C$10:$C$55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'Análisis Horiz._ EEP-2011-2012'!$D$10:$D$55</c:f>
              <c:numCache>
                <c:formatCode>_(* #,##0.00_);_(* \(#,##0.00\);_(* "-"??_);_(@_)</c:formatCode>
                <c:ptCount val="12"/>
                <c:pt idx="0">
                  <c:v>41479790.470000006</c:v>
                </c:pt>
                <c:pt idx="1">
                  <c:v>39365332.640000001</c:v>
                </c:pt>
                <c:pt idx="2">
                  <c:v>2114457.8300000057</c:v>
                </c:pt>
                <c:pt idx="3">
                  <c:v>3877194.6</c:v>
                </c:pt>
                <c:pt idx="4">
                  <c:v>0</c:v>
                </c:pt>
                <c:pt idx="5">
                  <c:v>3953368.8</c:v>
                </c:pt>
                <c:pt idx="6">
                  <c:v>2985418.45</c:v>
                </c:pt>
                <c:pt idx="7">
                  <c:v>-3061592.65</c:v>
                </c:pt>
                <c:pt idx="8">
                  <c:v>2205719.0299999998</c:v>
                </c:pt>
                <c:pt idx="9">
                  <c:v>0</c:v>
                </c:pt>
                <c:pt idx="10">
                  <c:v>2205719.0299999998</c:v>
                </c:pt>
                <c:pt idx="11">
                  <c:v>1258584.2100000051</c:v>
                </c:pt>
              </c:numCache>
            </c:numRef>
          </c:val>
        </c:ser>
        <c:ser>
          <c:idx val="1"/>
          <c:order val="1"/>
          <c:tx>
            <c:strRef>
              <c:f>'Análisis Horiz._ EEP-2011-2012'!$E$9</c:f>
              <c:strCache>
                <c:ptCount val="1"/>
                <c:pt idx="0">
                  <c:v>EJECUTADO-2012</c:v>
                </c:pt>
              </c:strCache>
            </c:strRef>
          </c:tx>
          <c:invertIfNegative val="0"/>
          <c:cat>
            <c:strRef>
              <c:f>'Análisis Horiz._ EEP-2011-2012'!$C$10:$C$55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'Análisis Horiz._ EEP-2011-2012'!$E$10:$E$55</c:f>
              <c:numCache>
                <c:formatCode>_(* #,##0.00_);_(* \(#,##0.00\);_(* "-"??_);_(@_)</c:formatCode>
                <c:ptCount val="12"/>
                <c:pt idx="0">
                  <c:v>45007179.129999995</c:v>
                </c:pt>
                <c:pt idx="1">
                  <c:v>40579936.439999998</c:v>
                </c:pt>
                <c:pt idx="2">
                  <c:v>4427242.6899999976</c:v>
                </c:pt>
                <c:pt idx="3">
                  <c:v>2075054.55</c:v>
                </c:pt>
                <c:pt idx="4">
                  <c:v>0</c:v>
                </c:pt>
                <c:pt idx="5">
                  <c:v>3703103.05</c:v>
                </c:pt>
                <c:pt idx="6">
                  <c:v>2275582.2799999998</c:v>
                </c:pt>
                <c:pt idx="7">
                  <c:v>-3903630.7799999993</c:v>
                </c:pt>
                <c:pt idx="8">
                  <c:v>1689198.09</c:v>
                </c:pt>
                <c:pt idx="9">
                  <c:v>0</c:v>
                </c:pt>
                <c:pt idx="10">
                  <c:v>1689198.09</c:v>
                </c:pt>
                <c:pt idx="11">
                  <c:v>2212809.9999999981</c:v>
                </c:pt>
              </c:numCache>
            </c:numRef>
          </c:val>
        </c:ser>
        <c:dLbls>
          <c:showLegendKey val="0"/>
          <c:showVal val="0"/>
          <c:showCatName val="0"/>
          <c:showSerName val="0"/>
          <c:showPercent val="0"/>
          <c:showBubbleSize val="0"/>
        </c:dLbls>
        <c:gapWidth val="150"/>
        <c:axId val="183074816"/>
        <c:axId val="183076352"/>
      </c:barChart>
      <c:lineChart>
        <c:grouping val="standard"/>
        <c:varyColors val="0"/>
        <c:ser>
          <c:idx val="2"/>
          <c:order val="2"/>
          <c:tx>
            <c:strRef>
              <c:f>'Análisis Horiz._ EEP-2011-2012'!$G$9</c:f>
              <c:strCache>
                <c:ptCount val="1"/>
                <c:pt idx="0">
                  <c:v>VARIACIÓN RELATIVA</c:v>
                </c:pt>
              </c:strCache>
            </c:strRef>
          </c:tx>
          <c:spPr>
            <a:ln w="25400"/>
          </c:spPr>
          <c:marker>
            <c:symbol val="diamond"/>
            <c:size val="7"/>
            <c:spPr>
              <a:solidFill>
                <a:schemeClr val="accent6">
                  <a:lumMod val="75000"/>
                </a:schemeClr>
              </a:solidFill>
            </c:spPr>
          </c:marker>
          <c:dLbls>
            <c:dLbl>
              <c:idx val="0"/>
              <c:layout>
                <c:manualLayout>
                  <c:x val="0"/>
                  <c:y val="0.11582460986921847"/>
                </c:manualLayout>
              </c:layout>
              <c:showLegendKey val="0"/>
              <c:showVal val="1"/>
              <c:showCatName val="0"/>
              <c:showSerName val="0"/>
              <c:showPercent val="0"/>
              <c:showBubbleSize val="0"/>
            </c:dLbl>
            <c:dLbl>
              <c:idx val="10"/>
              <c:layout>
                <c:manualLayout>
                  <c:x val="6.9849224673606122E-3"/>
                  <c:y val="-2.8956152467304579E-2"/>
                </c:manualLayout>
              </c:layout>
              <c:showLegendKey val="0"/>
              <c:showVal val="1"/>
              <c:showCatName val="0"/>
              <c:showSerName val="0"/>
              <c:showPercent val="0"/>
              <c:showBubbleSize val="0"/>
            </c:dLbl>
            <c:dLbl>
              <c:idx val="11"/>
              <c:layout>
                <c:manualLayout>
                  <c:x val="-4.8080526932288328E-2"/>
                  <c:y val="-3.5603021266777952E-2"/>
                </c:manualLayout>
              </c:layout>
              <c:showLegendKey val="0"/>
              <c:showVal val="1"/>
              <c:showCatName val="0"/>
              <c:showSerName val="0"/>
              <c:showPercent val="0"/>
              <c:showBubbleSize val="0"/>
            </c:dLbl>
            <c:txPr>
              <a:bodyPr/>
              <a:lstStyle/>
              <a:p>
                <a:pPr>
                  <a:defRPr lang="es-ES" sz="1100"/>
                </a:pPr>
                <a:endParaRPr lang="es-ES"/>
              </a:p>
            </c:txPr>
            <c:showLegendKey val="0"/>
            <c:showVal val="1"/>
            <c:showCatName val="0"/>
            <c:showSerName val="0"/>
            <c:showPercent val="0"/>
            <c:showBubbleSize val="0"/>
            <c:showLeaderLines val="0"/>
          </c:dLbls>
          <c:val>
            <c:numRef>
              <c:f>'Análisis Horiz._ EEP-2011-2012'!$G$10:$G$55</c:f>
              <c:numCache>
                <c:formatCode>0.00%</c:formatCode>
                <c:ptCount val="12"/>
                <c:pt idx="0">
                  <c:v>8.503872898179532E-2</c:v>
                </c:pt>
                <c:pt idx="1">
                  <c:v>3.085465607791682E-2</c:v>
                </c:pt>
                <c:pt idx="2">
                  <c:v>1.0937956894604919</c:v>
                </c:pt>
                <c:pt idx="3">
                  <c:v>-0.4648051583482552</c:v>
                </c:pt>
                <c:pt idx="4">
                  <c:v>0</c:v>
                </c:pt>
                <c:pt idx="5">
                  <c:v>-6.3304427859095735E-2</c:v>
                </c:pt>
                <c:pt idx="6">
                  <c:v>-0.23776773068445411</c:v>
                </c:pt>
                <c:pt idx="7">
                  <c:v>0.27503271214085245</c:v>
                </c:pt>
                <c:pt idx="8">
                  <c:v>-0.23417349760998329</c:v>
                </c:pt>
                <c:pt idx="9">
                  <c:v>0</c:v>
                </c:pt>
                <c:pt idx="10">
                  <c:v>-0.23417349760998329</c:v>
                </c:pt>
                <c:pt idx="11">
                  <c:v>0.7581739723240204</c:v>
                </c:pt>
              </c:numCache>
            </c:numRef>
          </c:val>
          <c:smooth val="0"/>
        </c:ser>
        <c:dLbls>
          <c:showLegendKey val="0"/>
          <c:showVal val="0"/>
          <c:showCatName val="0"/>
          <c:showSerName val="0"/>
          <c:showPercent val="0"/>
          <c:showBubbleSize val="0"/>
        </c:dLbls>
        <c:marker val="1"/>
        <c:smooth val="0"/>
        <c:axId val="183079680"/>
        <c:axId val="183077888"/>
      </c:lineChart>
      <c:catAx>
        <c:axId val="183074816"/>
        <c:scaling>
          <c:orientation val="minMax"/>
        </c:scaling>
        <c:delete val="0"/>
        <c:axPos val="b"/>
        <c:majorTickMark val="none"/>
        <c:minorTickMark val="none"/>
        <c:tickLblPos val="low"/>
        <c:txPr>
          <a:bodyPr/>
          <a:lstStyle/>
          <a:p>
            <a:pPr>
              <a:defRPr lang="es-ES" sz="900"/>
            </a:pPr>
            <a:endParaRPr lang="es-ES"/>
          </a:p>
        </c:txPr>
        <c:crossAx val="183076352"/>
        <c:crosses val="autoZero"/>
        <c:auto val="1"/>
        <c:lblAlgn val="ctr"/>
        <c:lblOffset val="100"/>
        <c:noMultiLvlLbl val="0"/>
      </c:catAx>
      <c:valAx>
        <c:axId val="183076352"/>
        <c:scaling>
          <c:orientation val="minMax"/>
        </c:scaling>
        <c:delete val="0"/>
        <c:axPos val="l"/>
        <c:majorGridlines/>
        <c:numFmt formatCode="_(* #,##0.00_);_(* \(#,##0.00\);_(* &quot;-&quot;??_);_(@_)" sourceLinked="1"/>
        <c:majorTickMark val="none"/>
        <c:minorTickMark val="none"/>
        <c:tickLblPos val="nextTo"/>
        <c:txPr>
          <a:bodyPr/>
          <a:lstStyle/>
          <a:p>
            <a:pPr>
              <a:defRPr lang="es-ES" sz="1000"/>
            </a:pPr>
            <a:endParaRPr lang="es-ES"/>
          </a:p>
        </c:txPr>
        <c:crossAx val="183074816"/>
        <c:crosses val="autoZero"/>
        <c:crossBetween val="between"/>
      </c:valAx>
      <c:valAx>
        <c:axId val="183077888"/>
        <c:scaling>
          <c:orientation val="minMax"/>
        </c:scaling>
        <c:delete val="0"/>
        <c:axPos val="r"/>
        <c:numFmt formatCode="0.00%" sourceLinked="1"/>
        <c:majorTickMark val="out"/>
        <c:minorTickMark val="none"/>
        <c:tickLblPos val="nextTo"/>
        <c:txPr>
          <a:bodyPr/>
          <a:lstStyle/>
          <a:p>
            <a:pPr>
              <a:defRPr lang="es-ES" sz="1000"/>
            </a:pPr>
            <a:endParaRPr lang="es-ES"/>
          </a:p>
        </c:txPr>
        <c:crossAx val="183079680"/>
        <c:crosses val="max"/>
        <c:crossBetween val="between"/>
      </c:valAx>
      <c:catAx>
        <c:axId val="183079680"/>
        <c:scaling>
          <c:orientation val="minMax"/>
        </c:scaling>
        <c:delete val="1"/>
        <c:axPos val="b"/>
        <c:majorTickMark val="out"/>
        <c:minorTickMark val="none"/>
        <c:tickLblPos val="none"/>
        <c:crossAx val="183077888"/>
        <c:crosses val="autoZero"/>
        <c:auto val="1"/>
        <c:lblAlgn val="ctr"/>
        <c:lblOffset val="100"/>
        <c:noMultiLvlLbl val="0"/>
      </c:catAx>
    </c:plotArea>
    <c:legend>
      <c:legendPos val="b"/>
      <c:overlay val="0"/>
      <c:txPr>
        <a:bodyPr/>
        <a:lstStyle/>
        <a:p>
          <a:pPr>
            <a:defRPr lang="es-ES" sz="1000"/>
          </a:pPr>
          <a:endParaRPr lang="es-ES"/>
        </a:p>
      </c:txPr>
    </c:legend>
    <c:plotVisOnly val="1"/>
    <c:dispBlanksAs val="gap"/>
    <c:showDLblsOverMax val="0"/>
  </c:chart>
  <c:spPr>
    <a:ln>
      <a:solidFill>
        <a:sysClr val="windowText" lastClr="000000"/>
      </a:solidFill>
    </a:ln>
  </c:spPr>
  <c:txPr>
    <a:bodyPr/>
    <a:lstStyle/>
    <a:p>
      <a:pPr>
        <a:defRPr sz="600">
          <a:latin typeface="Times New Roman" pitchFamily="18" charset="0"/>
          <a:cs typeface="Times New Roman" pitchFamily="18" charset="0"/>
        </a:defRPr>
      </a:pPr>
      <a:endParaRPr lang="es-E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1289674240988474"/>
          <c:y val="0.22254611153057924"/>
          <c:w val="0.58057351765955467"/>
          <c:h val="0.72703581730659117"/>
        </c:manualLayout>
      </c:layout>
      <c:pie3DChart>
        <c:varyColors val="1"/>
        <c:ser>
          <c:idx val="0"/>
          <c:order val="0"/>
          <c:dLbls>
            <c:dLbl>
              <c:idx val="1"/>
              <c:layout>
                <c:manualLayout>
                  <c:x val="-0.17811365343176264"/>
                  <c:y val="1.0819381305206722E-2"/>
                </c:manualLayout>
              </c:layout>
              <c:showLegendKey val="1"/>
              <c:showVal val="0"/>
              <c:showCatName val="0"/>
              <c:showSerName val="0"/>
              <c:showPercent val="1"/>
              <c:showBubbleSize val="0"/>
            </c:dLbl>
            <c:dLbl>
              <c:idx val="2"/>
              <c:layout>
                <c:manualLayout>
                  <c:x val="9.7790807827042761E-2"/>
                  <c:y val="9.4953165640707729E-3"/>
                </c:manualLayout>
              </c:layout>
              <c:showLegendKey val="1"/>
              <c:showVal val="0"/>
              <c:showCatName val="0"/>
              <c:showSerName val="0"/>
              <c:showPercent val="1"/>
              <c:showBubbleSize val="0"/>
            </c:dLbl>
            <c:numFmt formatCode="0.00%" sourceLinked="0"/>
            <c:txPr>
              <a:bodyPr/>
              <a:lstStyle/>
              <a:p>
                <a:pPr>
                  <a:defRPr lang="es-ES" sz="1200"/>
                </a:pPr>
                <a:endParaRPr lang="es-ES"/>
              </a:p>
            </c:txPr>
            <c:showLegendKey val="1"/>
            <c:showVal val="0"/>
            <c:showCatName val="0"/>
            <c:showSerName val="0"/>
            <c:showPercent val="1"/>
            <c:showBubbleSize val="0"/>
            <c:showLeaderLines val="1"/>
          </c:dLbls>
          <c:cat>
            <c:strRef>
              <c:f>('Analisis Vertical EEP_2010'!$C$10;'Analisis Vertical EEP_2010'!$C$25;'Analisis Vertical EEP_2010'!$C$44)</c:f>
              <c:strCache>
                <c:ptCount val="3"/>
                <c:pt idx="0">
                  <c:v>INGRESOS CORRIENTES</c:v>
                </c:pt>
                <c:pt idx="1">
                  <c:v>INGRESOS DE CAPITAL</c:v>
                </c:pt>
                <c:pt idx="2">
                  <c:v>INGRESOS DE FINANCIAMIENTO</c:v>
                </c:pt>
              </c:strCache>
            </c:strRef>
          </c:cat>
          <c:val>
            <c:numRef>
              <c:f>('Analisis Vertical EEP_2010'!$D$10;'Analisis Vertical EEP_2010'!$D$25;'Analisis Vertical EEP_2010'!$D$44)</c:f>
              <c:numCache>
                <c:formatCode>_(* #,##0.00_);_(* \(#,##0.00\);_(* "-"??_);_(@_)</c:formatCode>
                <c:ptCount val="3"/>
                <c:pt idx="0">
                  <c:v>49632792.449999996</c:v>
                </c:pt>
                <c:pt idx="1">
                  <c:v>3952369.4</c:v>
                </c:pt>
                <c:pt idx="2">
                  <c:v>915929.25</c:v>
                </c:pt>
              </c:numCache>
            </c:numRef>
          </c:val>
        </c:ser>
        <c:dLbls>
          <c:showLegendKey val="0"/>
          <c:showVal val="0"/>
          <c:showCatName val="0"/>
          <c:showSerName val="0"/>
          <c:showPercent val="1"/>
          <c:showBubbleSize val="0"/>
          <c:showLeaderLines val="1"/>
        </c:dLbls>
      </c:pie3DChart>
    </c:plotArea>
    <c:legend>
      <c:legendPos val="r"/>
      <c:legendEntry>
        <c:idx val="0"/>
        <c:txPr>
          <a:bodyPr/>
          <a:lstStyle/>
          <a:p>
            <a:pPr>
              <a:defRPr lang="es-ES" sz="1100">
                <a:latin typeface="Times New Roman" pitchFamily="18" charset="0"/>
                <a:cs typeface="Times New Roman" pitchFamily="18" charset="0"/>
              </a:defRPr>
            </a:pPr>
            <a:endParaRPr lang="es-ES"/>
          </a:p>
        </c:txPr>
      </c:legendEntry>
      <c:layout>
        <c:manualLayout>
          <c:xMode val="edge"/>
          <c:yMode val="edge"/>
          <c:x val="0.72184771381478863"/>
          <c:y val="0.36865494552906941"/>
          <c:w val="0.26303661859738903"/>
          <c:h val="0.40288542085417289"/>
        </c:manualLayout>
      </c:layout>
      <c:overlay val="0"/>
      <c:txPr>
        <a:bodyPr/>
        <a:lstStyle/>
        <a:p>
          <a:pPr>
            <a:defRPr lang="es-ES" sz="1100">
              <a:latin typeface="Times New Roman" pitchFamily="18" charset="0"/>
              <a:cs typeface="Times New Roman" pitchFamily="18" charset="0"/>
            </a:defRPr>
          </a:pPr>
          <a:endParaRPr lang="es-ES"/>
        </a:p>
      </c:txPr>
    </c:legend>
    <c:plotVisOnly val="1"/>
    <c:dispBlanksAs val="zero"/>
    <c:showDLblsOverMax val="0"/>
  </c:chart>
  <c:spPr>
    <a:ln>
      <a:solidFill>
        <a:sysClr val="windowText" lastClr="000000"/>
      </a:solidFill>
    </a:ln>
  </c:sp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1573685976530103E-2"/>
          <c:y val="0.12263795355786905"/>
          <c:w val="0.64825218634517601"/>
          <c:h val="0.66091546249026567"/>
        </c:manualLayout>
      </c:layout>
      <c:pie3DChart>
        <c:varyColors val="1"/>
        <c:ser>
          <c:idx val="0"/>
          <c:order val="0"/>
          <c:explosion val="22"/>
          <c:dLbls>
            <c:numFmt formatCode="0.00%" sourceLinked="0"/>
            <c:txPr>
              <a:bodyPr rot="0" vert="horz"/>
              <a:lstStyle/>
              <a:p>
                <a:pPr>
                  <a:defRPr lang="es-ES" sz="1100"/>
                </a:pPr>
                <a:endParaRPr lang="es-ES"/>
              </a:p>
            </c:txPr>
            <c:showLegendKey val="1"/>
            <c:showVal val="0"/>
            <c:showCatName val="0"/>
            <c:showSerName val="0"/>
            <c:showPercent val="1"/>
            <c:showBubbleSize val="0"/>
            <c:showLeaderLines val="0"/>
          </c:dLbls>
          <c:cat>
            <c:strRef>
              <c:f>('Analisis Vertical EEP_2010'!$C$17;'Analisis Vertical EEP_2010'!$C$29:$C$39;'Analisis Vertical EEP_2010'!$C$49)</c:f>
              <c:strCache>
                <c:ptCount val="5"/>
                <c:pt idx="0">
                  <c:v>GASTOS CORRIENTES</c:v>
                </c:pt>
                <c:pt idx="1">
                  <c:v>GASTOS DE PRODUCCIÓN</c:v>
                </c:pt>
                <c:pt idx="2">
                  <c:v>GASTOS DE INVERSIÓN</c:v>
                </c:pt>
                <c:pt idx="3">
                  <c:v>GASTOS DE CAPITAL</c:v>
                </c:pt>
                <c:pt idx="4">
                  <c:v>APLICACIÓN AL FINANCIAMIENTO</c:v>
                </c:pt>
              </c:strCache>
            </c:strRef>
          </c:cat>
          <c:val>
            <c:numRef>
              <c:f>('Analisis Vertical EEP_2010'!$D$17;'Analisis Vertical EEP_2010'!$D$29:$D$39;'Analisis Vertical EEP_2010'!$D$49)</c:f>
              <c:numCache>
                <c:formatCode>_(* #,##0.00_);_(* \(#,##0.00\);_(* "-"??_);_(@_)</c:formatCode>
                <c:ptCount val="5"/>
                <c:pt idx="0">
                  <c:v>43813726.399999999</c:v>
                </c:pt>
                <c:pt idx="1">
                  <c:v>0</c:v>
                </c:pt>
                <c:pt idx="2">
                  <c:v>2879605.77</c:v>
                </c:pt>
                <c:pt idx="3">
                  <c:v>2762806.72</c:v>
                </c:pt>
                <c:pt idx="4">
                  <c:v>1135874.01</c:v>
                </c:pt>
              </c:numCache>
            </c:numRef>
          </c:val>
        </c:ser>
        <c:ser>
          <c:idx val="1"/>
          <c:order val="1"/>
          <c:explosion val="25"/>
          <c:cat>
            <c:strRef>
              <c:f>('Analisis Vertical EEP_2010'!$C$17;'Analisis Vertical EEP_2010'!$C$29:$C$39;'Analisis Vertical EEP_2010'!$C$49)</c:f>
              <c:strCache>
                <c:ptCount val="5"/>
                <c:pt idx="0">
                  <c:v>GASTOS CORRIENTES</c:v>
                </c:pt>
                <c:pt idx="1">
                  <c:v>GASTOS DE PRODUCCIÓN</c:v>
                </c:pt>
                <c:pt idx="2">
                  <c:v>GASTOS DE INVERSIÓN</c:v>
                </c:pt>
                <c:pt idx="3">
                  <c:v>GASTOS DE CAPITAL</c:v>
                </c:pt>
                <c:pt idx="4">
                  <c:v>APLICACIÓN AL FINANCIAMIENTO</c:v>
                </c:pt>
              </c:strCache>
            </c:strRef>
          </c:cat>
          <c:val>
            <c:numRef>
              <c:f>('Analisis Vertical EEP_2010'!$E$17;'Analisis Vertical EEP_2010'!$E$29:$E$39;'Analisis Vertical EEP_2010'!$E$49)</c:f>
              <c:numCache>
                <c:formatCode>0.00%</c:formatCode>
                <c:ptCount val="5"/>
                <c:pt idx="0">
                  <c:v>0.86602062042089656</c:v>
                </c:pt>
                <c:pt idx="1">
                  <c:v>0</c:v>
                </c:pt>
                <c:pt idx="2">
                  <c:v>5.6918189353165664E-2</c:v>
                </c:pt>
                <c:pt idx="3">
                  <c:v>5.4609543317854434E-2</c:v>
                </c:pt>
                <c:pt idx="4">
                  <c:v>2.2451646908083392E-2</c:v>
                </c:pt>
              </c:numCache>
            </c:numRef>
          </c:val>
        </c:ser>
        <c:dLbls>
          <c:showLegendKey val="0"/>
          <c:showVal val="0"/>
          <c:showCatName val="0"/>
          <c:showSerName val="0"/>
          <c:showPercent val="1"/>
          <c:showBubbleSize val="0"/>
          <c:showLeaderLines val="0"/>
        </c:dLbls>
      </c:pie3DChart>
    </c:plotArea>
    <c:legend>
      <c:legendPos val="r"/>
      <c:layout>
        <c:manualLayout>
          <c:xMode val="edge"/>
          <c:yMode val="edge"/>
          <c:x val="0.66649400393948965"/>
          <c:y val="0.27906673879505539"/>
          <c:w val="0.31830289514176158"/>
          <c:h val="0.4750662848233308"/>
        </c:manualLayout>
      </c:layout>
      <c:overlay val="0"/>
      <c:txPr>
        <a:bodyPr/>
        <a:lstStyle/>
        <a:p>
          <a:pPr>
            <a:defRPr lang="es-ES" sz="1400" baseline="-25000"/>
          </a:pPr>
          <a:endParaRPr lang="es-ES"/>
        </a:p>
      </c:txPr>
    </c:legend>
    <c:plotVisOnly val="1"/>
    <c:dispBlanksAs val="zero"/>
    <c:showDLblsOverMax val="0"/>
  </c:chart>
  <c:spPr>
    <a:ln>
      <a:solidFill>
        <a:sysClr val="windowText" lastClr="000000"/>
      </a:solidFill>
    </a:ln>
  </c:spPr>
  <c:txPr>
    <a:bodyPr/>
    <a:lstStyle/>
    <a:p>
      <a:pPr>
        <a:defRPr>
          <a:latin typeface="Times New Roman" pitchFamily="18" charset="0"/>
          <a:cs typeface="Times New Roman" pitchFamily="18" charset="0"/>
        </a:defRPr>
      </a:pPr>
      <a:endParaRPr lang="es-E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ln>
              <a:solidFill>
                <a:schemeClr val="tx1"/>
              </a:solidFill>
            </a:ln>
          </c:spPr>
          <c:invertIfNegative val="0"/>
          <c:dPt>
            <c:idx val="0"/>
            <c:invertIfNegative val="0"/>
            <c:bubble3D val="0"/>
            <c:spPr>
              <a:solidFill>
                <a:schemeClr val="accent1">
                  <a:lumMod val="20000"/>
                  <a:lumOff val="80000"/>
                </a:schemeClr>
              </a:solidFill>
              <a:ln>
                <a:solidFill>
                  <a:schemeClr val="tx1"/>
                </a:solidFill>
              </a:ln>
            </c:spPr>
          </c:dPt>
          <c:dPt>
            <c:idx val="1"/>
            <c:invertIfNegative val="0"/>
            <c:bubble3D val="0"/>
            <c:spPr>
              <a:solidFill>
                <a:schemeClr val="accent3">
                  <a:lumMod val="20000"/>
                  <a:lumOff val="80000"/>
                </a:schemeClr>
              </a:solidFill>
              <a:ln>
                <a:solidFill>
                  <a:schemeClr val="tx1"/>
                </a:solidFill>
              </a:ln>
            </c:spPr>
          </c:dPt>
          <c:dPt>
            <c:idx val="2"/>
            <c:invertIfNegative val="0"/>
            <c:bubble3D val="0"/>
            <c:spPr>
              <a:solidFill>
                <a:schemeClr val="accent2">
                  <a:lumMod val="60000"/>
                  <a:lumOff val="40000"/>
                </a:schemeClr>
              </a:solidFill>
              <a:ln w="12700">
                <a:solidFill>
                  <a:schemeClr val="tx1"/>
                </a:solidFill>
              </a:ln>
            </c:spPr>
          </c:dPt>
          <c:dPt>
            <c:idx val="3"/>
            <c:invertIfNegative val="0"/>
            <c:bubble3D val="0"/>
            <c:spPr>
              <a:solidFill>
                <a:schemeClr val="accent1">
                  <a:lumMod val="20000"/>
                  <a:lumOff val="80000"/>
                </a:schemeClr>
              </a:solidFill>
              <a:ln>
                <a:solidFill>
                  <a:schemeClr val="tx1"/>
                </a:solidFill>
              </a:ln>
            </c:spPr>
          </c:dPt>
          <c:dPt>
            <c:idx val="5"/>
            <c:invertIfNegative val="0"/>
            <c:bubble3D val="0"/>
            <c:spPr>
              <a:solidFill>
                <a:schemeClr val="accent3">
                  <a:lumMod val="20000"/>
                  <a:lumOff val="80000"/>
                </a:schemeClr>
              </a:solidFill>
              <a:ln>
                <a:solidFill>
                  <a:schemeClr val="tx1"/>
                </a:solidFill>
              </a:ln>
            </c:spPr>
          </c:dPt>
          <c:dPt>
            <c:idx val="6"/>
            <c:invertIfNegative val="0"/>
            <c:bubble3D val="0"/>
            <c:spPr>
              <a:solidFill>
                <a:schemeClr val="accent3">
                  <a:lumMod val="20000"/>
                  <a:lumOff val="80000"/>
                </a:schemeClr>
              </a:solidFill>
              <a:ln>
                <a:solidFill>
                  <a:schemeClr val="tx1"/>
                </a:solidFill>
              </a:ln>
            </c:spPr>
          </c:dPt>
          <c:dPt>
            <c:idx val="7"/>
            <c:invertIfNegative val="0"/>
            <c:bubble3D val="0"/>
            <c:spPr>
              <a:solidFill>
                <a:schemeClr val="accent2">
                  <a:lumMod val="60000"/>
                  <a:lumOff val="40000"/>
                </a:schemeClr>
              </a:solidFill>
              <a:ln w="12700">
                <a:solidFill>
                  <a:schemeClr val="tx1"/>
                </a:solidFill>
              </a:ln>
            </c:spPr>
          </c:dPt>
          <c:dPt>
            <c:idx val="8"/>
            <c:invertIfNegative val="0"/>
            <c:bubble3D val="0"/>
            <c:spPr>
              <a:solidFill>
                <a:schemeClr val="accent1">
                  <a:lumMod val="20000"/>
                  <a:lumOff val="80000"/>
                </a:schemeClr>
              </a:solidFill>
              <a:ln>
                <a:solidFill>
                  <a:schemeClr val="tx1"/>
                </a:solidFill>
              </a:ln>
            </c:spPr>
          </c:dPt>
          <c:dPt>
            <c:idx val="9"/>
            <c:invertIfNegative val="0"/>
            <c:bubble3D val="0"/>
            <c:spPr>
              <a:solidFill>
                <a:schemeClr val="accent3">
                  <a:lumMod val="20000"/>
                  <a:lumOff val="80000"/>
                </a:schemeClr>
              </a:solidFill>
              <a:ln>
                <a:solidFill>
                  <a:schemeClr val="tx1"/>
                </a:solidFill>
              </a:ln>
            </c:spPr>
          </c:dPt>
          <c:dPt>
            <c:idx val="10"/>
            <c:invertIfNegative val="0"/>
            <c:bubble3D val="0"/>
            <c:spPr>
              <a:solidFill>
                <a:schemeClr val="accent2">
                  <a:lumMod val="60000"/>
                  <a:lumOff val="40000"/>
                </a:schemeClr>
              </a:solidFill>
              <a:ln w="15875">
                <a:solidFill>
                  <a:schemeClr val="tx1"/>
                </a:solidFill>
              </a:ln>
            </c:spPr>
          </c:dPt>
          <c:dPt>
            <c:idx val="11"/>
            <c:invertIfNegative val="0"/>
            <c:bubble3D val="0"/>
            <c:spPr>
              <a:solidFill>
                <a:srgbClr val="FFFFAF"/>
              </a:solidFill>
              <a:ln w="38100">
                <a:solidFill>
                  <a:srgbClr val="C00000"/>
                </a:solidFill>
              </a:ln>
            </c:spPr>
          </c:dPt>
          <c:dLbls>
            <c:dLbl>
              <c:idx val="2"/>
              <c:layout>
                <c:manualLayout>
                  <c:x val="1.3781222335823877E-3"/>
                  <c:y val="-3.4575359997809927E-3"/>
                </c:manualLayout>
              </c:layout>
              <c:dLblPos val="outEnd"/>
              <c:showLegendKey val="0"/>
              <c:showVal val="1"/>
              <c:showCatName val="0"/>
              <c:showSerName val="0"/>
              <c:showPercent val="0"/>
              <c:showBubbleSize val="0"/>
            </c:dLbl>
            <c:dLbl>
              <c:idx val="3"/>
              <c:layout>
                <c:manualLayout>
                  <c:x val="0"/>
                  <c:y val="6.6705800592406694E-3"/>
                </c:manualLayout>
              </c:layout>
              <c:dLblPos val="outEnd"/>
              <c:showLegendKey val="0"/>
              <c:showVal val="1"/>
              <c:showCatName val="0"/>
              <c:showSerName val="0"/>
              <c:showPercent val="0"/>
              <c:showBubbleSize val="0"/>
            </c:dLbl>
            <c:dLbl>
              <c:idx val="5"/>
              <c:layout>
                <c:manualLayout>
                  <c:x val="0"/>
                  <c:y val="-3.4524029511607541E-3"/>
                </c:manualLayout>
              </c:layout>
              <c:dLblPos val="outEnd"/>
              <c:showLegendKey val="0"/>
              <c:showVal val="1"/>
              <c:showCatName val="0"/>
              <c:showSerName val="0"/>
              <c:showPercent val="0"/>
              <c:showBubbleSize val="0"/>
            </c:dLbl>
            <c:dLbl>
              <c:idx val="6"/>
              <c:layout>
                <c:manualLayout>
                  <c:x val="0"/>
                  <c:y val="-2.248696012235115E-2"/>
                </c:manualLayout>
              </c:layout>
              <c:dLblPos val="outEnd"/>
              <c:showLegendKey val="0"/>
              <c:showVal val="1"/>
              <c:showCatName val="0"/>
              <c:showSerName val="0"/>
              <c:showPercent val="0"/>
              <c:showBubbleSize val="0"/>
            </c:dLbl>
            <c:dLbl>
              <c:idx val="7"/>
              <c:layout>
                <c:manualLayout>
                  <c:x val="2.8290887079568759E-3"/>
                  <c:y val="0.23280639538378314"/>
                </c:manualLayout>
              </c:layout>
              <c:dLblPos val="outEnd"/>
              <c:showLegendKey val="0"/>
              <c:showVal val="1"/>
              <c:showCatName val="0"/>
              <c:showSerName val="0"/>
              <c:showPercent val="0"/>
              <c:showBubbleSize val="0"/>
            </c:dLbl>
            <c:dLbl>
              <c:idx val="10"/>
              <c:layout>
                <c:manualLayout>
                  <c:x val="3.0318689138812457E-2"/>
                  <c:y val="8.3004604344612543E-2"/>
                </c:manualLayout>
              </c:layout>
              <c:dLblPos val="outEnd"/>
              <c:showLegendKey val="0"/>
              <c:showVal val="1"/>
              <c:showCatName val="0"/>
              <c:showSerName val="0"/>
              <c:showPercent val="0"/>
              <c:showBubbleSize val="0"/>
            </c:dLbl>
            <c:dLbl>
              <c:idx val="11"/>
              <c:layout>
                <c:manualLayout>
                  <c:x val="4.1343667007471647E-3"/>
                  <c:y val="-1.8342093736311869E-2"/>
                </c:manualLayout>
              </c:layout>
              <c:dLblPos val="outEnd"/>
              <c:showLegendKey val="0"/>
              <c:showVal val="1"/>
              <c:showCatName val="0"/>
              <c:showSerName val="0"/>
              <c:showPercent val="0"/>
              <c:showBubbleSize val="0"/>
            </c:dLbl>
            <c:txPr>
              <a:bodyPr rot="-5400000" vert="horz"/>
              <a:lstStyle/>
              <a:p>
                <a:pPr>
                  <a:defRPr lang="es-ES" sz="1100"/>
                </a:pPr>
                <a:endParaRPr lang="es-ES"/>
              </a:p>
            </c:txPr>
            <c:dLblPos val="inEnd"/>
            <c:showLegendKey val="0"/>
            <c:showVal val="1"/>
            <c:showCatName val="0"/>
            <c:showSerName val="0"/>
            <c:showPercent val="0"/>
            <c:showBubbleSize val="0"/>
            <c:showLeaderLines val="0"/>
          </c:dLbls>
          <c:cat>
            <c:strRef>
              <c:f>'Analisis Vertical EEP_2010'!$C$10:$C$55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'Analisis Vertical EEP_2010'!$D$10:$D$55</c:f>
              <c:numCache>
                <c:formatCode>_(* #,##0.00_);_(* \(#,##0.00\);_(* "-"??_);_(@_)</c:formatCode>
                <c:ptCount val="12"/>
                <c:pt idx="0">
                  <c:v>49632792.449999996</c:v>
                </c:pt>
                <c:pt idx="1">
                  <c:v>43813726.399999999</c:v>
                </c:pt>
                <c:pt idx="2">
                  <c:v>5819066.049999997</c:v>
                </c:pt>
                <c:pt idx="3">
                  <c:v>3952369.4</c:v>
                </c:pt>
                <c:pt idx="4">
                  <c:v>0</c:v>
                </c:pt>
                <c:pt idx="5">
                  <c:v>2879605.77</c:v>
                </c:pt>
                <c:pt idx="6">
                  <c:v>2762806.72</c:v>
                </c:pt>
                <c:pt idx="7">
                  <c:v>-1690043.0900000003</c:v>
                </c:pt>
                <c:pt idx="8">
                  <c:v>915929.25</c:v>
                </c:pt>
                <c:pt idx="9">
                  <c:v>1135874.01</c:v>
                </c:pt>
                <c:pt idx="10">
                  <c:v>-219944.76</c:v>
                </c:pt>
                <c:pt idx="11">
                  <c:v>3909078.1999999974</c:v>
                </c:pt>
              </c:numCache>
            </c:numRef>
          </c:val>
        </c:ser>
        <c:dLbls>
          <c:showLegendKey val="0"/>
          <c:showVal val="0"/>
          <c:showCatName val="0"/>
          <c:showSerName val="0"/>
          <c:showPercent val="0"/>
          <c:showBubbleSize val="0"/>
        </c:dLbls>
        <c:gapWidth val="75"/>
        <c:overlap val="40"/>
        <c:axId val="184859648"/>
        <c:axId val="184865536"/>
      </c:barChart>
      <c:catAx>
        <c:axId val="184859648"/>
        <c:scaling>
          <c:orientation val="minMax"/>
        </c:scaling>
        <c:delete val="0"/>
        <c:axPos val="b"/>
        <c:majorTickMark val="none"/>
        <c:minorTickMark val="none"/>
        <c:tickLblPos val="low"/>
        <c:txPr>
          <a:bodyPr/>
          <a:lstStyle/>
          <a:p>
            <a:pPr>
              <a:defRPr lang="es-ES" sz="1000"/>
            </a:pPr>
            <a:endParaRPr lang="es-ES"/>
          </a:p>
        </c:txPr>
        <c:crossAx val="184865536"/>
        <c:crosses val="autoZero"/>
        <c:auto val="1"/>
        <c:lblAlgn val="ctr"/>
        <c:lblOffset val="100"/>
        <c:noMultiLvlLbl val="0"/>
      </c:catAx>
      <c:valAx>
        <c:axId val="184865536"/>
        <c:scaling>
          <c:orientation val="minMax"/>
        </c:scaling>
        <c:delete val="0"/>
        <c:axPos val="l"/>
        <c:majorGridlines/>
        <c:numFmt formatCode="_(* #,##0.00_);_(* \(#,##0.00\);_(* &quot;-&quot;??_);_(@_)" sourceLinked="1"/>
        <c:majorTickMark val="none"/>
        <c:minorTickMark val="none"/>
        <c:tickLblPos val="nextTo"/>
        <c:txPr>
          <a:bodyPr/>
          <a:lstStyle/>
          <a:p>
            <a:pPr>
              <a:defRPr lang="es-ES" sz="1100"/>
            </a:pPr>
            <a:endParaRPr lang="es-ES"/>
          </a:p>
        </c:txPr>
        <c:crossAx val="184859648"/>
        <c:crosses val="autoZero"/>
        <c:crossBetween val="between"/>
      </c:valAx>
      <c:spPr>
        <a:pattFill prst="pct5">
          <a:fgClr>
            <a:schemeClr val="accent6">
              <a:lumMod val="40000"/>
              <a:lumOff val="60000"/>
            </a:schemeClr>
          </a:fgClr>
          <a:bgClr>
            <a:schemeClr val="bg1"/>
          </a:bgClr>
        </a:pattFill>
      </c:spPr>
    </c:plotArea>
    <c:plotVisOnly val="1"/>
    <c:dispBlanksAs val="gap"/>
    <c:showDLblsOverMax val="0"/>
  </c:chart>
  <c:spPr>
    <a:ln>
      <a:solidFill>
        <a:sysClr val="windowText" lastClr="000000"/>
      </a:solidFill>
    </a:ln>
  </c:spPr>
  <c:txPr>
    <a:bodyPr/>
    <a:lstStyle/>
    <a:p>
      <a:pPr>
        <a:defRPr sz="800">
          <a:latin typeface="Times New Roman" pitchFamily="18" charset="0"/>
          <a:cs typeface="Times New Roman" pitchFamily="18" charset="0"/>
        </a:defRPr>
      </a:pPr>
      <a:endParaRPr lang="es-E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4990272220406334E-2"/>
          <c:y val="0.22254629952054281"/>
          <c:w val="0.58057351765955467"/>
          <c:h val="0.72703581730659117"/>
        </c:manualLayout>
      </c:layout>
      <c:pie3DChart>
        <c:varyColors val="1"/>
        <c:ser>
          <c:idx val="0"/>
          <c:order val="0"/>
          <c:explosion val="25"/>
          <c:dLbls>
            <c:dLbl>
              <c:idx val="1"/>
              <c:layout>
                <c:manualLayout>
                  <c:x val="-0.17811365343176264"/>
                  <c:y val="1.0819381305206722E-2"/>
                </c:manualLayout>
              </c:layout>
              <c:showLegendKey val="1"/>
              <c:showVal val="0"/>
              <c:showCatName val="0"/>
              <c:showSerName val="0"/>
              <c:showPercent val="1"/>
              <c:showBubbleSize val="0"/>
            </c:dLbl>
            <c:dLbl>
              <c:idx val="2"/>
              <c:layout>
                <c:manualLayout>
                  <c:x val="9.7790807827042761E-2"/>
                  <c:y val="9.4953165640707729E-3"/>
                </c:manualLayout>
              </c:layout>
              <c:showLegendKey val="1"/>
              <c:showVal val="0"/>
              <c:showCatName val="0"/>
              <c:showSerName val="0"/>
              <c:showPercent val="1"/>
              <c:showBubbleSize val="0"/>
            </c:dLbl>
            <c:numFmt formatCode="0.00%" sourceLinked="0"/>
            <c:txPr>
              <a:bodyPr/>
              <a:lstStyle/>
              <a:p>
                <a:pPr>
                  <a:defRPr lang="es-ES" sz="1100">
                    <a:latin typeface="Times New Roman" pitchFamily="18" charset="0"/>
                    <a:cs typeface="Times New Roman" pitchFamily="18" charset="0"/>
                  </a:defRPr>
                </a:pPr>
                <a:endParaRPr lang="es-ES"/>
              </a:p>
            </c:txPr>
            <c:showLegendKey val="1"/>
            <c:showVal val="0"/>
            <c:showCatName val="0"/>
            <c:showSerName val="0"/>
            <c:showPercent val="1"/>
            <c:showBubbleSize val="0"/>
            <c:showLeaderLines val="1"/>
          </c:dLbls>
          <c:cat>
            <c:strRef>
              <c:f>('Analisis Vertical EEP_2011'!$C$10;'Analisis Vertical EEP_2011'!$C$25;'Analisis Vertical EEP_2011'!$C$44)</c:f>
              <c:strCache>
                <c:ptCount val="3"/>
                <c:pt idx="0">
                  <c:v>INGRESOS CORRIENTES</c:v>
                </c:pt>
                <c:pt idx="1">
                  <c:v>INGRESOS DE CAPITAL</c:v>
                </c:pt>
                <c:pt idx="2">
                  <c:v>INGRESOS DE FINANCIAMIENTO</c:v>
                </c:pt>
              </c:strCache>
            </c:strRef>
          </c:cat>
          <c:val>
            <c:numRef>
              <c:f>('Analisis Vertical EEP_2011'!$D$10;'Analisis Vertical EEP_2011'!$D$25;'Analisis Vertical EEP_2011'!$D$44)</c:f>
              <c:numCache>
                <c:formatCode>_(* #,##0.00_);_(* \(#,##0.00\);_(* "-"??_);_(@_)</c:formatCode>
                <c:ptCount val="3"/>
                <c:pt idx="0">
                  <c:v>47798242.019999996</c:v>
                </c:pt>
                <c:pt idx="1">
                  <c:v>7792159.8200000003</c:v>
                </c:pt>
                <c:pt idx="2">
                  <c:v>3417231.2</c:v>
                </c:pt>
              </c:numCache>
            </c:numRef>
          </c:val>
        </c:ser>
        <c:dLbls>
          <c:showLegendKey val="0"/>
          <c:showVal val="0"/>
          <c:showCatName val="0"/>
          <c:showSerName val="0"/>
          <c:showPercent val="1"/>
          <c:showBubbleSize val="0"/>
          <c:showLeaderLines val="1"/>
        </c:dLbls>
      </c:pie3DChart>
    </c:plotArea>
    <c:legend>
      <c:legendPos val="r"/>
      <c:overlay val="0"/>
      <c:txPr>
        <a:bodyPr/>
        <a:lstStyle/>
        <a:p>
          <a:pPr>
            <a:defRPr lang="es-ES" sz="1100">
              <a:latin typeface="Times New Roman" pitchFamily="18" charset="0"/>
              <a:cs typeface="Times New Roman" pitchFamily="18" charset="0"/>
            </a:defRPr>
          </a:pPr>
          <a:endParaRPr lang="es-ES"/>
        </a:p>
      </c:txPr>
    </c:legend>
    <c:plotVisOnly val="1"/>
    <c:dispBlanksAs val="zero"/>
    <c:showDLblsOverMax val="0"/>
  </c:chart>
  <c:spPr>
    <a:ln>
      <a:solidFill>
        <a:sysClr val="windowText" lastClr="000000"/>
      </a:solidFill>
    </a:ln>
  </c:sp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explosion val="22"/>
          <c:dLbls>
            <c:numFmt formatCode="0.00%" sourceLinked="0"/>
            <c:txPr>
              <a:bodyPr rot="0" vert="horz"/>
              <a:lstStyle/>
              <a:p>
                <a:pPr>
                  <a:defRPr lang="es-ES" sz="1100"/>
                </a:pPr>
                <a:endParaRPr lang="es-ES"/>
              </a:p>
            </c:txPr>
            <c:showLegendKey val="1"/>
            <c:showVal val="0"/>
            <c:showCatName val="0"/>
            <c:showSerName val="0"/>
            <c:showPercent val="1"/>
            <c:showBubbleSize val="0"/>
            <c:showLeaderLines val="0"/>
          </c:dLbls>
          <c:cat>
            <c:strRef>
              <c:f>('Analisis Vertical EEP_2011'!$C$17;'Analisis Vertical EEP_2011'!$C$29:$C$39;'Analisis Vertical EEP_2011'!$C$49)</c:f>
              <c:strCache>
                <c:ptCount val="5"/>
                <c:pt idx="0">
                  <c:v>GASTOS CORRIENTES</c:v>
                </c:pt>
                <c:pt idx="1">
                  <c:v>GASTOS DE PRODUCCIÓN</c:v>
                </c:pt>
                <c:pt idx="2">
                  <c:v>GASTOS DE INVERSIÓN</c:v>
                </c:pt>
                <c:pt idx="3">
                  <c:v>GASTOS DE CAPITAL</c:v>
                </c:pt>
                <c:pt idx="4">
                  <c:v>APLICACIÓN AL FINANCIAMIENTO</c:v>
                </c:pt>
              </c:strCache>
            </c:strRef>
          </c:cat>
          <c:val>
            <c:numRef>
              <c:f>('Analisis Vertical EEP_2011'!$D$17;'Analisis Vertical EEP_2011'!$D$29:$D$39;'Analisis Vertical EEP_2011'!$D$49)</c:f>
              <c:numCache>
                <c:formatCode>_(* #,##0.00_);_(* \(#,##0.00\);_(* "-"??_);_(@_)</c:formatCode>
                <c:ptCount val="5"/>
                <c:pt idx="0">
                  <c:v>47250773.549999997</c:v>
                </c:pt>
                <c:pt idx="1">
                  <c:v>0</c:v>
                </c:pt>
                <c:pt idx="2">
                  <c:v>7172542.29</c:v>
                </c:pt>
                <c:pt idx="3">
                  <c:v>7779355.7199999997</c:v>
                </c:pt>
                <c:pt idx="4">
                  <c:v>15000</c:v>
                </c:pt>
              </c:numCache>
            </c:numRef>
          </c:val>
        </c:ser>
        <c:ser>
          <c:idx val="1"/>
          <c:order val="1"/>
          <c:explosion val="25"/>
          <c:cat>
            <c:strRef>
              <c:f>('Analisis Vertical EEP_2011'!$C$17;'Analisis Vertical EEP_2011'!$C$29:$C$39;'Analisis Vertical EEP_2011'!$C$49)</c:f>
              <c:strCache>
                <c:ptCount val="5"/>
                <c:pt idx="0">
                  <c:v>GASTOS CORRIENTES</c:v>
                </c:pt>
                <c:pt idx="1">
                  <c:v>GASTOS DE PRODUCCIÓN</c:v>
                </c:pt>
                <c:pt idx="2">
                  <c:v>GASTOS DE INVERSIÓN</c:v>
                </c:pt>
                <c:pt idx="3">
                  <c:v>GASTOS DE CAPITAL</c:v>
                </c:pt>
                <c:pt idx="4">
                  <c:v>APLICACIÓN AL FINANCIAMIENTO</c:v>
                </c:pt>
              </c:strCache>
            </c:strRef>
          </c:cat>
          <c:val>
            <c:numRef>
              <c:f>('Analisis Vertical EEP_2011'!$E$17;'Analisis Vertical EEP_2011'!$E$29:$E$39;'Analisis Vertical EEP_2011'!$E$49)</c:f>
              <c:numCache>
                <c:formatCode>0.00%</c:formatCode>
                <c:ptCount val="5"/>
                <c:pt idx="0">
                  <c:v>0.75944297440371777</c:v>
                </c:pt>
                <c:pt idx="1">
                  <c:v>0</c:v>
                </c:pt>
                <c:pt idx="2">
                  <c:v>0.11528143227094435</c:v>
                </c:pt>
                <c:pt idx="3">
                  <c:v>0.125034504264563</c:v>
                </c:pt>
                <c:pt idx="4">
                  <c:v>2.410890607748742E-4</c:v>
                </c:pt>
              </c:numCache>
            </c:numRef>
          </c:val>
        </c:ser>
        <c:dLbls>
          <c:showLegendKey val="0"/>
          <c:showVal val="0"/>
          <c:showCatName val="0"/>
          <c:showSerName val="0"/>
          <c:showPercent val="1"/>
          <c:showBubbleSize val="0"/>
          <c:showLeaderLines val="0"/>
        </c:dLbls>
      </c:pie3DChart>
    </c:plotArea>
    <c:legend>
      <c:legendPos val="r"/>
      <c:overlay val="0"/>
      <c:txPr>
        <a:bodyPr/>
        <a:lstStyle/>
        <a:p>
          <a:pPr>
            <a:defRPr lang="es-ES" sz="1100"/>
          </a:pPr>
          <a:endParaRPr lang="es-ES"/>
        </a:p>
      </c:txPr>
    </c:legend>
    <c:plotVisOnly val="1"/>
    <c:dispBlanksAs val="zero"/>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85643557335238"/>
          <c:y val="3.0817341184806543E-2"/>
          <c:w val="0.84960772680104102"/>
          <c:h val="0.49532842638317359"/>
        </c:manualLayout>
      </c:layout>
      <c:barChart>
        <c:barDir val="col"/>
        <c:grouping val="clustered"/>
        <c:varyColors val="0"/>
        <c:ser>
          <c:idx val="0"/>
          <c:order val="0"/>
          <c:spPr>
            <a:ln>
              <a:solidFill>
                <a:schemeClr val="tx1"/>
              </a:solidFill>
            </a:ln>
          </c:spPr>
          <c:invertIfNegative val="0"/>
          <c:dPt>
            <c:idx val="0"/>
            <c:invertIfNegative val="0"/>
            <c:bubble3D val="0"/>
            <c:spPr>
              <a:solidFill>
                <a:schemeClr val="accent1">
                  <a:lumMod val="20000"/>
                  <a:lumOff val="80000"/>
                </a:schemeClr>
              </a:solidFill>
              <a:ln>
                <a:solidFill>
                  <a:schemeClr val="tx1"/>
                </a:solidFill>
              </a:ln>
            </c:spPr>
          </c:dPt>
          <c:dPt>
            <c:idx val="1"/>
            <c:invertIfNegative val="0"/>
            <c:bubble3D val="0"/>
            <c:spPr>
              <a:solidFill>
                <a:schemeClr val="accent3">
                  <a:lumMod val="20000"/>
                  <a:lumOff val="80000"/>
                </a:schemeClr>
              </a:solidFill>
              <a:ln>
                <a:solidFill>
                  <a:schemeClr val="tx1"/>
                </a:solidFill>
              </a:ln>
            </c:spPr>
          </c:dPt>
          <c:dPt>
            <c:idx val="2"/>
            <c:invertIfNegative val="0"/>
            <c:bubble3D val="0"/>
            <c:spPr>
              <a:solidFill>
                <a:schemeClr val="accent2">
                  <a:lumMod val="60000"/>
                  <a:lumOff val="40000"/>
                </a:schemeClr>
              </a:solidFill>
              <a:ln w="12700">
                <a:solidFill>
                  <a:schemeClr val="tx1"/>
                </a:solidFill>
              </a:ln>
            </c:spPr>
          </c:dPt>
          <c:dPt>
            <c:idx val="3"/>
            <c:invertIfNegative val="0"/>
            <c:bubble3D val="0"/>
            <c:spPr>
              <a:solidFill>
                <a:schemeClr val="accent1">
                  <a:lumMod val="20000"/>
                  <a:lumOff val="80000"/>
                </a:schemeClr>
              </a:solidFill>
              <a:ln>
                <a:solidFill>
                  <a:schemeClr val="tx1"/>
                </a:solidFill>
              </a:ln>
            </c:spPr>
          </c:dPt>
          <c:dPt>
            <c:idx val="5"/>
            <c:invertIfNegative val="0"/>
            <c:bubble3D val="0"/>
            <c:spPr>
              <a:solidFill>
                <a:schemeClr val="accent3">
                  <a:lumMod val="20000"/>
                  <a:lumOff val="80000"/>
                </a:schemeClr>
              </a:solidFill>
              <a:ln>
                <a:solidFill>
                  <a:schemeClr val="tx1"/>
                </a:solidFill>
              </a:ln>
            </c:spPr>
          </c:dPt>
          <c:dPt>
            <c:idx val="6"/>
            <c:invertIfNegative val="0"/>
            <c:bubble3D val="0"/>
            <c:spPr>
              <a:solidFill>
                <a:schemeClr val="accent3">
                  <a:lumMod val="20000"/>
                  <a:lumOff val="80000"/>
                </a:schemeClr>
              </a:solidFill>
              <a:ln>
                <a:solidFill>
                  <a:schemeClr val="tx1"/>
                </a:solidFill>
              </a:ln>
            </c:spPr>
          </c:dPt>
          <c:dPt>
            <c:idx val="7"/>
            <c:invertIfNegative val="0"/>
            <c:bubble3D val="0"/>
            <c:spPr>
              <a:solidFill>
                <a:schemeClr val="accent2">
                  <a:lumMod val="60000"/>
                  <a:lumOff val="40000"/>
                </a:schemeClr>
              </a:solidFill>
              <a:ln w="12700">
                <a:solidFill>
                  <a:schemeClr val="tx1"/>
                </a:solidFill>
              </a:ln>
            </c:spPr>
          </c:dPt>
          <c:dPt>
            <c:idx val="8"/>
            <c:invertIfNegative val="0"/>
            <c:bubble3D val="0"/>
            <c:spPr>
              <a:solidFill>
                <a:schemeClr val="accent1">
                  <a:lumMod val="20000"/>
                  <a:lumOff val="80000"/>
                </a:schemeClr>
              </a:solidFill>
              <a:ln>
                <a:solidFill>
                  <a:schemeClr val="tx1"/>
                </a:solidFill>
              </a:ln>
            </c:spPr>
          </c:dPt>
          <c:dPt>
            <c:idx val="9"/>
            <c:invertIfNegative val="0"/>
            <c:bubble3D val="0"/>
            <c:spPr>
              <a:solidFill>
                <a:schemeClr val="accent3">
                  <a:lumMod val="20000"/>
                  <a:lumOff val="80000"/>
                </a:schemeClr>
              </a:solidFill>
              <a:ln>
                <a:solidFill>
                  <a:schemeClr val="tx1"/>
                </a:solidFill>
              </a:ln>
            </c:spPr>
          </c:dPt>
          <c:dPt>
            <c:idx val="10"/>
            <c:invertIfNegative val="0"/>
            <c:bubble3D val="0"/>
            <c:spPr>
              <a:solidFill>
                <a:schemeClr val="accent2">
                  <a:lumMod val="60000"/>
                  <a:lumOff val="40000"/>
                </a:schemeClr>
              </a:solidFill>
              <a:ln w="15875">
                <a:solidFill>
                  <a:schemeClr val="tx1"/>
                </a:solidFill>
              </a:ln>
            </c:spPr>
          </c:dPt>
          <c:dPt>
            <c:idx val="11"/>
            <c:invertIfNegative val="0"/>
            <c:bubble3D val="0"/>
            <c:spPr>
              <a:solidFill>
                <a:srgbClr val="FFFFAF"/>
              </a:solidFill>
              <a:ln w="38100">
                <a:solidFill>
                  <a:srgbClr val="C00000"/>
                </a:solidFill>
              </a:ln>
            </c:spPr>
          </c:dPt>
          <c:dLbls>
            <c:dLbl>
              <c:idx val="2"/>
              <c:layout>
                <c:manualLayout>
                  <c:x val="1.3781222335823877E-3"/>
                  <c:y val="-3.4575359997809927E-3"/>
                </c:manualLayout>
              </c:layout>
              <c:dLblPos val="outEnd"/>
              <c:showLegendKey val="0"/>
              <c:showVal val="1"/>
              <c:showCatName val="0"/>
              <c:showSerName val="0"/>
              <c:showPercent val="0"/>
              <c:showBubbleSize val="0"/>
            </c:dLbl>
            <c:dLbl>
              <c:idx val="5"/>
              <c:layout>
                <c:manualLayout>
                  <c:x val="0"/>
                  <c:y val="-3.4524029511607541E-3"/>
                </c:manualLayout>
              </c:layout>
              <c:dLblPos val="outEnd"/>
              <c:showLegendKey val="0"/>
              <c:showVal val="1"/>
              <c:showCatName val="0"/>
              <c:showSerName val="0"/>
              <c:showPercent val="0"/>
              <c:showBubbleSize val="0"/>
            </c:dLbl>
            <c:dLbl>
              <c:idx val="7"/>
              <c:layout>
                <c:manualLayout>
                  <c:x val="-6.9791299784657498E-4"/>
                  <c:y val="0.26902259394215333"/>
                </c:manualLayout>
              </c:layout>
              <c:dLblPos val="outEnd"/>
              <c:showLegendKey val="0"/>
              <c:showVal val="1"/>
              <c:showCatName val="0"/>
              <c:showSerName val="0"/>
              <c:showPercent val="0"/>
              <c:showBubbleSize val="0"/>
            </c:dLbl>
            <c:dLbl>
              <c:idx val="10"/>
              <c:layout>
                <c:manualLayout>
                  <c:x val="3.0318689138812457E-2"/>
                  <c:y val="8.3004604344612543E-2"/>
                </c:manualLayout>
              </c:layout>
              <c:dLblPos val="outEnd"/>
              <c:showLegendKey val="0"/>
              <c:showVal val="1"/>
              <c:showCatName val="0"/>
              <c:showSerName val="0"/>
              <c:showPercent val="0"/>
              <c:showBubbleSize val="0"/>
            </c:dLbl>
            <c:dLbl>
              <c:idx val="11"/>
              <c:layout>
                <c:manualLayout>
                  <c:x val="-1.494367056142698E-3"/>
                  <c:y val="0.26461728038839116"/>
                </c:manualLayout>
              </c:layout>
              <c:dLblPos val="outEnd"/>
              <c:showLegendKey val="0"/>
              <c:showVal val="1"/>
              <c:showCatName val="0"/>
              <c:showSerName val="0"/>
              <c:showPercent val="0"/>
              <c:showBubbleSize val="0"/>
            </c:dLbl>
            <c:txPr>
              <a:bodyPr rot="-5400000" vert="horz"/>
              <a:lstStyle/>
              <a:p>
                <a:pPr>
                  <a:defRPr lang="es-ES" sz="1100"/>
                </a:pPr>
                <a:endParaRPr lang="es-ES"/>
              </a:p>
            </c:txPr>
            <c:dLblPos val="inEnd"/>
            <c:showLegendKey val="0"/>
            <c:showVal val="1"/>
            <c:showCatName val="0"/>
            <c:showSerName val="0"/>
            <c:showPercent val="0"/>
            <c:showBubbleSize val="0"/>
            <c:showLeaderLines val="0"/>
          </c:dLbls>
          <c:cat>
            <c:strRef>
              <c:f>'Analisis Vertical EEP_2011'!$C$10:$C$55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'Analisis Vertical EEP_2011'!$D$10:$D$55</c:f>
              <c:numCache>
                <c:formatCode>_(* #,##0.00_);_(* \(#,##0.00\);_(* "-"??_);_(@_)</c:formatCode>
                <c:ptCount val="12"/>
                <c:pt idx="0">
                  <c:v>47798242.019999996</c:v>
                </c:pt>
                <c:pt idx="1">
                  <c:v>47250773.549999997</c:v>
                </c:pt>
                <c:pt idx="2">
                  <c:v>547468.46999999881</c:v>
                </c:pt>
                <c:pt idx="3">
                  <c:v>7792159.8200000003</c:v>
                </c:pt>
                <c:pt idx="4">
                  <c:v>0</c:v>
                </c:pt>
                <c:pt idx="5">
                  <c:v>7172542.29</c:v>
                </c:pt>
                <c:pt idx="6">
                  <c:v>7779355.7199999997</c:v>
                </c:pt>
                <c:pt idx="7">
                  <c:v>-7159738.1899999995</c:v>
                </c:pt>
                <c:pt idx="8">
                  <c:v>3417231.2</c:v>
                </c:pt>
                <c:pt idx="9">
                  <c:v>15000</c:v>
                </c:pt>
                <c:pt idx="10">
                  <c:v>3402231.2</c:v>
                </c:pt>
                <c:pt idx="11">
                  <c:v>-3210038.5200000005</c:v>
                </c:pt>
              </c:numCache>
            </c:numRef>
          </c:val>
        </c:ser>
        <c:dLbls>
          <c:showLegendKey val="0"/>
          <c:showVal val="0"/>
          <c:showCatName val="0"/>
          <c:showSerName val="0"/>
          <c:showPercent val="0"/>
          <c:showBubbleSize val="0"/>
        </c:dLbls>
        <c:gapWidth val="75"/>
        <c:overlap val="40"/>
        <c:axId val="186147968"/>
        <c:axId val="186149504"/>
      </c:barChart>
      <c:catAx>
        <c:axId val="186147968"/>
        <c:scaling>
          <c:orientation val="minMax"/>
        </c:scaling>
        <c:delete val="0"/>
        <c:axPos val="b"/>
        <c:majorTickMark val="none"/>
        <c:minorTickMark val="none"/>
        <c:tickLblPos val="low"/>
        <c:txPr>
          <a:bodyPr/>
          <a:lstStyle/>
          <a:p>
            <a:pPr>
              <a:defRPr lang="es-ES" sz="1000"/>
            </a:pPr>
            <a:endParaRPr lang="es-ES"/>
          </a:p>
        </c:txPr>
        <c:crossAx val="186149504"/>
        <c:crosses val="autoZero"/>
        <c:auto val="1"/>
        <c:lblAlgn val="ctr"/>
        <c:lblOffset val="100"/>
        <c:noMultiLvlLbl val="0"/>
      </c:catAx>
      <c:valAx>
        <c:axId val="186149504"/>
        <c:scaling>
          <c:orientation val="minMax"/>
        </c:scaling>
        <c:delete val="0"/>
        <c:axPos val="l"/>
        <c:majorGridlines/>
        <c:numFmt formatCode="_(* #,##0.00_);_(* \(#,##0.00\);_(* &quot;-&quot;??_);_(@_)" sourceLinked="1"/>
        <c:majorTickMark val="none"/>
        <c:minorTickMark val="none"/>
        <c:tickLblPos val="nextTo"/>
        <c:txPr>
          <a:bodyPr/>
          <a:lstStyle/>
          <a:p>
            <a:pPr>
              <a:defRPr lang="es-ES" sz="1000"/>
            </a:pPr>
            <a:endParaRPr lang="es-ES"/>
          </a:p>
        </c:txPr>
        <c:crossAx val="186147968"/>
        <c:crosses val="autoZero"/>
        <c:crossBetween val="between"/>
      </c:valAx>
      <c:spPr>
        <a:pattFill prst="pct5">
          <a:fgClr>
            <a:schemeClr val="accent6">
              <a:lumMod val="40000"/>
              <a:lumOff val="60000"/>
            </a:schemeClr>
          </a:fgClr>
          <a:bgClr>
            <a:schemeClr val="bg1"/>
          </a:bgClr>
        </a:pattFill>
      </c:spPr>
    </c:plotArea>
    <c:plotVisOnly val="1"/>
    <c:dispBlanksAs val="gap"/>
    <c:showDLblsOverMax val="0"/>
  </c:chart>
  <c:spPr>
    <a:ln>
      <a:solidFill>
        <a:sysClr val="windowText" lastClr="000000"/>
      </a:solidFill>
    </a:ln>
  </c:spPr>
  <c:txPr>
    <a:bodyPr/>
    <a:lstStyle/>
    <a:p>
      <a:pPr>
        <a:defRPr sz="800">
          <a:latin typeface="Times New Roman" pitchFamily="18" charset="0"/>
          <a:cs typeface="Times New Roman" pitchFamily="18" charset="0"/>
        </a:defRPr>
      </a:pPr>
      <a:endParaRPr lang="es-E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xPr>
        <a:bodyPr/>
        <a:lstStyle/>
        <a:p>
          <a:pPr>
            <a:defRPr lang="es-ES"/>
          </a:pPr>
          <a:endParaRPr lang="es-ES"/>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508242811730597"/>
          <c:y val="0.37556729807799133"/>
          <c:w val="0.85793245194978351"/>
          <c:h val="0.55634860015553822"/>
        </c:manualLayout>
      </c:layout>
      <c:pie3DChart>
        <c:varyColors val="1"/>
        <c:ser>
          <c:idx val="0"/>
          <c:order val="0"/>
          <c:tx>
            <c:strRef>
              <c:f>'ASIGNACIÓN PRESUPUESTARIA EPES'!$C$13</c:f>
              <c:strCache>
                <c:ptCount val="1"/>
                <c:pt idx="0">
                  <c:v>AÑO 2010</c:v>
                </c:pt>
              </c:strCache>
            </c:strRef>
          </c:tx>
          <c:explosion val="25"/>
          <c:dPt>
            <c:idx val="0"/>
            <c:bubble3D val="0"/>
            <c:spPr>
              <a:solidFill>
                <a:schemeClr val="accent2">
                  <a:lumMod val="75000"/>
                </a:schemeClr>
              </a:solidFill>
            </c:spPr>
          </c:dPt>
          <c:dPt>
            <c:idx val="1"/>
            <c:bubble3D val="0"/>
            <c:spPr>
              <a:solidFill>
                <a:schemeClr val="accent1"/>
              </a:solidFill>
            </c:spPr>
          </c:dPt>
          <c:dLbls>
            <c:numFmt formatCode="0.00%" sourceLinked="0"/>
            <c:txPr>
              <a:bodyPr/>
              <a:lstStyle/>
              <a:p>
                <a:pPr>
                  <a:defRPr lang="es-ES" sz="1100"/>
                </a:pPr>
                <a:endParaRPr lang="es-ES"/>
              </a:p>
            </c:txPr>
            <c:showLegendKey val="0"/>
            <c:showVal val="0"/>
            <c:showCatName val="0"/>
            <c:showSerName val="0"/>
            <c:showPercent val="1"/>
            <c:showBubbleSize val="0"/>
            <c:showLeaderLines val="1"/>
          </c:dLbls>
          <c:cat>
            <c:strRef>
              <c:f>'ASIGNACIÓN PRESUPUESTARIA EPES'!$B$14:$B$15</c:f>
              <c:strCache>
                <c:ptCount val="2"/>
                <c:pt idx="0">
                  <c:v>Presupuesto Entidades Públicas de Educación Superior </c:v>
                </c:pt>
                <c:pt idx="1">
                  <c:v>Presupuesto de los demás sectores</c:v>
                </c:pt>
              </c:strCache>
            </c:strRef>
          </c:cat>
          <c:val>
            <c:numRef>
              <c:f>'ASIGNACIÓN PRESUPUESTARIA EPES'!$C$14:$C$15</c:f>
              <c:numCache>
                <c:formatCode>_-* #.##000\ _€_-;\-* #.##000\ _€_-;_-* "-"??\ _€_-;_-@_-</c:formatCode>
                <c:ptCount val="2"/>
                <c:pt idx="0">
                  <c:v>897956197.47000003</c:v>
                </c:pt>
                <c:pt idx="1">
                  <c:v>20384106081.149998</c:v>
                </c:pt>
              </c:numCache>
            </c:numRef>
          </c:val>
        </c:ser>
        <c:dLbls>
          <c:showLegendKey val="0"/>
          <c:showVal val="0"/>
          <c:showCatName val="0"/>
          <c:showSerName val="0"/>
          <c:showPercent val="1"/>
          <c:showBubbleSize val="0"/>
          <c:showLeaderLines val="1"/>
        </c:dLbls>
      </c:pie3DChart>
    </c:plotArea>
    <c:legend>
      <c:legendPos val="t"/>
      <c:legendEntry>
        <c:idx val="1"/>
        <c:txPr>
          <a:bodyPr/>
          <a:lstStyle/>
          <a:p>
            <a:pPr>
              <a:defRPr lang="es-ES" sz="1100"/>
            </a:pPr>
            <a:endParaRPr lang="es-ES"/>
          </a:p>
        </c:txPr>
      </c:legendEntry>
      <c:overlay val="0"/>
      <c:txPr>
        <a:bodyPr/>
        <a:lstStyle/>
        <a:p>
          <a:pPr>
            <a:defRPr lang="es-ES" sz="1100"/>
          </a:pPr>
          <a:endParaRPr lang="es-ES"/>
        </a:p>
      </c:txPr>
    </c:legend>
    <c:plotVisOnly val="1"/>
    <c:dispBlanksAs val="zero"/>
    <c:showDLblsOverMax val="0"/>
  </c:chart>
  <c:spPr>
    <a:ln>
      <a:solidFill>
        <a:sysClr val="windowText" lastClr="000000"/>
      </a:solidFill>
    </a:ln>
  </c:spPr>
  <c:txPr>
    <a:bodyPr/>
    <a:lstStyle/>
    <a:p>
      <a:pPr>
        <a:defRPr sz="800">
          <a:latin typeface="Traditional Arabic" pitchFamily="18" charset="-78"/>
          <a:cs typeface="Traditional Arabic" pitchFamily="18" charset="-78"/>
        </a:defRPr>
      </a:pPr>
      <a:endParaRPr lang="es-E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12071426799438352"/>
          <c:y val="0.21832892659635272"/>
          <c:w val="0.5553686696535336"/>
          <c:h val="0.6975153751537515"/>
        </c:manualLayout>
      </c:layout>
      <c:pie3DChart>
        <c:varyColors val="1"/>
        <c:ser>
          <c:idx val="0"/>
          <c:order val="0"/>
          <c:explosion val="23"/>
          <c:dLbls>
            <c:dLbl>
              <c:idx val="0"/>
              <c:layout>
                <c:manualLayout>
                  <c:x val="-0.16121182847159721"/>
                  <c:y val="-0.15329800287260892"/>
                </c:manualLayout>
              </c:layout>
              <c:showLegendKey val="1"/>
              <c:showVal val="0"/>
              <c:showCatName val="0"/>
              <c:showSerName val="0"/>
              <c:showPercent val="1"/>
              <c:showBubbleSize val="0"/>
            </c:dLbl>
            <c:dLbl>
              <c:idx val="1"/>
              <c:layout>
                <c:manualLayout>
                  <c:x val="-0.17811365343176264"/>
                  <c:y val="1.0819381305206722E-2"/>
                </c:manualLayout>
              </c:layout>
              <c:showLegendKey val="1"/>
              <c:showVal val="0"/>
              <c:showCatName val="0"/>
              <c:showSerName val="0"/>
              <c:showPercent val="1"/>
              <c:showBubbleSize val="0"/>
            </c:dLbl>
            <c:dLbl>
              <c:idx val="2"/>
              <c:layout>
                <c:manualLayout>
                  <c:x val="9.5443124036798319E-2"/>
                  <c:y val="-1.6638024849299753E-2"/>
                </c:manualLayout>
              </c:layout>
              <c:showLegendKey val="1"/>
              <c:showVal val="0"/>
              <c:showCatName val="0"/>
              <c:showSerName val="0"/>
              <c:showPercent val="1"/>
              <c:showBubbleSize val="0"/>
            </c:dLbl>
            <c:numFmt formatCode="0.00%" sourceLinked="0"/>
            <c:txPr>
              <a:bodyPr/>
              <a:lstStyle/>
              <a:p>
                <a:pPr>
                  <a:defRPr lang="es-ES" sz="1100"/>
                </a:pPr>
                <a:endParaRPr lang="es-ES"/>
              </a:p>
            </c:txPr>
            <c:showLegendKey val="1"/>
            <c:showVal val="0"/>
            <c:showCatName val="0"/>
            <c:showSerName val="0"/>
            <c:showPercent val="1"/>
            <c:showBubbleSize val="0"/>
            <c:showLeaderLines val="1"/>
          </c:dLbls>
          <c:cat>
            <c:strRef>
              <c:f>('Analisis Vertical EEP_2012'!$C$10;'Analisis Vertical EEP_2012'!$C$25;'Analisis Vertical EEP_2012'!$C$44)</c:f>
              <c:strCache>
                <c:ptCount val="3"/>
                <c:pt idx="0">
                  <c:v>INGRESOS CORRIENTES</c:v>
                </c:pt>
                <c:pt idx="1">
                  <c:v>INGRESOS DE CAPITAL</c:v>
                </c:pt>
                <c:pt idx="2">
                  <c:v>INGRESOS DE FINANCIAMIENTO</c:v>
                </c:pt>
              </c:strCache>
            </c:strRef>
          </c:cat>
          <c:val>
            <c:numRef>
              <c:f>('Analisis Vertical EEP_2012'!$D$10;'Analisis Vertical EEP_2012'!$D$25;'Analisis Vertical EEP_2012'!$D$44)</c:f>
              <c:numCache>
                <c:formatCode>_(* #,##0.00_);_(* \(#,##0.00\);_(* "-"??_);_(@_)</c:formatCode>
                <c:ptCount val="3"/>
                <c:pt idx="0">
                  <c:v>51592865.25</c:v>
                </c:pt>
                <c:pt idx="1">
                  <c:v>13521420.93</c:v>
                </c:pt>
                <c:pt idx="2">
                  <c:v>5783539.5099999998</c:v>
                </c:pt>
              </c:numCache>
            </c:numRef>
          </c:val>
        </c:ser>
        <c:dLbls>
          <c:showLegendKey val="0"/>
          <c:showVal val="0"/>
          <c:showCatName val="0"/>
          <c:showSerName val="0"/>
          <c:showPercent val="1"/>
          <c:showBubbleSize val="0"/>
          <c:showLeaderLines val="1"/>
        </c:dLbls>
      </c:pie3DChart>
    </c:plotArea>
    <c:legend>
      <c:legendPos val="r"/>
      <c:overlay val="0"/>
      <c:txPr>
        <a:bodyPr/>
        <a:lstStyle/>
        <a:p>
          <a:pPr>
            <a:defRPr lang="es-ES" sz="1200"/>
          </a:pPr>
          <a:endParaRPr lang="es-ES"/>
        </a:p>
      </c:txPr>
    </c:legend>
    <c:plotVisOnly val="1"/>
    <c:dispBlanksAs val="zero"/>
    <c:showDLblsOverMax val="0"/>
  </c:chart>
  <c:spPr>
    <a:ln>
      <a:solidFill>
        <a:sysClr val="windowText" lastClr="000000"/>
      </a:solidFill>
    </a:ln>
  </c:spPr>
  <c:txPr>
    <a:bodyPr/>
    <a:lstStyle/>
    <a:p>
      <a:pPr>
        <a:defRPr sz="1000">
          <a:latin typeface="Times New Roman" pitchFamily="18" charset="0"/>
          <a:cs typeface="Times New Roman" pitchFamily="18" charset="0"/>
        </a:defRPr>
      </a:pPr>
      <a:endParaRPr lang="es-E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20"/>
      <c:depthPercent val="100"/>
      <c:rAngAx val="0"/>
      <c:perspective val="30"/>
    </c:view3D>
    <c:floor>
      <c:thickness val="0"/>
    </c:floor>
    <c:sideWall>
      <c:thickness val="0"/>
    </c:sideWall>
    <c:backWall>
      <c:thickness val="0"/>
    </c:backWall>
    <c:plotArea>
      <c:layout>
        <c:manualLayout>
          <c:layoutTarget val="inner"/>
          <c:xMode val="edge"/>
          <c:yMode val="edge"/>
          <c:x val="5.7753160441402822E-2"/>
          <c:y val="0.20006184606311528"/>
          <c:w val="0.58203417906554489"/>
          <c:h val="0.79927603022442262"/>
        </c:manualLayout>
      </c:layout>
      <c:pie3DChart>
        <c:varyColors val="1"/>
        <c:ser>
          <c:idx val="0"/>
          <c:order val="0"/>
          <c:explosion val="22"/>
          <c:dLbls>
            <c:dLbl>
              <c:idx val="3"/>
              <c:layout>
                <c:manualLayout>
                  <c:x val="1.7019119081998695E-2"/>
                  <c:y val="-6.1900492435819784E-2"/>
                </c:manualLayout>
              </c:layout>
              <c:showLegendKey val="1"/>
              <c:showVal val="0"/>
              <c:showCatName val="0"/>
              <c:showSerName val="0"/>
              <c:showPercent val="1"/>
              <c:showBubbleSize val="0"/>
            </c:dLbl>
            <c:dLbl>
              <c:idx val="4"/>
              <c:layout>
                <c:manualLayout>
                  <c:x val="7.5350544990818405E-2"/>
                  <c:y val="-4.2518570267355629E-2"/>
                </c:manualLayout>
              </c:layout>
              <c:showLegendKey val="1"/>
              <c:showVal val="0"/>
              <c:showCatName val="0"/>
              <c:showSerName val="0"/>
              <c:showPercent val="1"/>
              <c:showBubbleSize val="0"/>
            </c:dLbl>
            <c:numFmt formatCode="0.00%" sourceLinked="0"/>
            <c:txPr>
              <a:bodyPr rot="0" vert="horz"/>
              <a:lstStyle/>
              <a:p>
                <a:pPr>
                  <a:defRPr lang="es-ES" sz="1100"/>
                </a:pPr>
                <a:endParaRPr lang="es-ES"/>
              </a:p>
            </c:txPr>
            <c:showLegendKey val="1"/>
            <c:showVal val="0"/>
            <c:showCatName val="0"/>
            <c:showSerName val="0"/>
            <c:showPercent val="1"/>
            <c:showBubbleSize val="0"/>
            <c:showLeaderLines val="0"/>
          </c:dLbls>
          <c:cat>
            <c:strRef>
              <c:f>('Analisis Vertical EEP_2012'!$C$17;'Analisis Vertical EEP_2012'!$C$29:$C$39;'Analisis Vertical EEP_2012'!$C$49)</c:f>
              <c:strCache>
                <c:ptCount val="5"/>
                <c:pt idx="0">
                  <c:v>GASTOS CORRIENTES</c:v>
                </c:pt>
                <c:pt idx="1">
                  <c:v>GASTOS DE PRODUCCIÓN</c:v>
                </c:pt>
                <c:pt idx="2">
                  <c:v>GASTOS DE INVERSIÓN</c:v>
                </c:pt>
                <c:pt idx="3">
                  <c:v>GASTOS DE CAPITAL</c:v>
                </c:pt>
                <c:pt idx="4">
                  <c:v>APLICACIÓN AL FINANCIAMIENTO</c:v>
                </c:pt>
              </c:strCache>
            </c:strRef>
          </c:cat>
          <c:val>
            <c:numRef>
              <c:f>('Analisis Vertical EEP_2012'!$D$17;'Analisis Vertical EEP_2012'!$D$29:$D$39;'Analisis Vertical EEP_2012'!$D$49)</c:f>
              <c:numCache>
                <c:formatCode>_(* #,##0.00_);_(* \(#,##0.00\);_(* "-"??_);_(@_)</c:formatCode>
                <c:ptCount val="5"/>
                <c:pt idx="0">
                  <c:v>50641787.699999996</c:v>
                </c:pt>
                <c:pt idx="1">
                  <c:v>0</c:v>
                </c:pt>
                <c:pt idx="2">
                  <c:v>14721732.92</c:v>
                </c:pt>
                <c:pt idx="3">
                  <c:v>3918281.75</c:v>
                </c:pt>
                <c:pt idx="4">
                  <c:v>4686.6499999999996</c:v>
                </c:pt>
              </c:numCache>
            </c:numRef>
          </c:val>
        </c:ser>
        <c:ser>
          <c:idx val="1"/>
          <c:order val="1"/>
          <c:explosion val="25"/>
          <c:cat>
            <c:strRef>
              <c:f>('Analisis Vertical EEP_2012'!$C$17;'Analisis Vertical EEP_2012'!$C$29:$C$39;'Analisis Vertical EEP_2012'!$C$49)</c:f>
              <c:strCache>
                <c:ptCount val="5"/>
                <c:pt idx="0">
                  <c:v>GASTOS CORRIENTES</c:v>
                </c:pt>
                <c:pt idx="1">
                  <c:v>GASTOS DE PRODUCCIÓN</c:v>
                </c:pt>
                <c:pt idx="2">
                  <c:v>GASTOS DE INVERSIÓN</c:v>
                </c:pt>
                <c:pt idx="3">
                  <c:v>GASTOS DE CAPITAL</c:v>
                </c:pt>
                <c:pt idx="4">
                  <c:v>APLICACIÓN AL FINANCIAMIENTO</c:v>
                </c:pt>
              </c:strCache>
            </c:strRef>
          </c:cat>
          <c:val>
            <c:numRef>
              <c:f>('Analisis Vertical EEP_2012'!$E$17;'Analisis Vertical EEP_2012'!$E$29:$E$39;'Analisis Vertical EEP_2012'!$E$49)</c:f>
              <c:numCache>
                <c:formatCode>0.00%</c:formatCode>
                <c:ptCount val="5"/>
                <c:pt idx="0">
                  <c:v>0.7309042270186602</c:v>
                </c:pt>
                <c:pt idx="1">
                  <c:v>0</c:v>
                </c:pt>
                <c:pt idx="2">
                  <c:v>0.21247624361151382</c:v>
                </c:pt>
                <c:pt idx="3">
                  <c:v>5.6551887755042135E-2</c:v>
                </c:pt>
                <c:pt idx="4">
                  <c:v>6.7641614783614829E-5</c:v>
                </c:pt>
              </c:numCache>
            </c:numRef>
          </c:val>
        </c:ser>
        <c:dLbls>
          <c:showLegendKey val="0"/>
          <c:showVal val="0"/>
          <c:showCatName val="0"/>
          <c:showSerName val="0"/>
          <c:showPercent val="1"/>
          <c:showBubbleSize val="0"/>
          <c:showLeaderLines val="0"/>
        </c:dLbls>
      </c:pie3DChart>
    </c:plotArea>
    <c:legend>
      <c:legendPos val="r"/>
      <c:overlay val="0"/>
      <c:txPr>
        <a:bodyPr/>
        <a:lstStyle/>
        <a:p>
          <a:pPr>
            <a:defRPr lang="es-ES" sz="1100"/>
          </a:pPr>
          <a:endParaRPr lang="es-ES"/>
        </a:p>
      </c:txPr>
    </c:legend>
    <c:plotVisOnly val="1"/>
    <c:dispBlanksAs val="zero"/>
    <c:showDLblsOverMax val="0"/>
  </c:chart>
  <c:spPr>
    <a:ln>
      <a:solidFill>
        <a:sysClr val="windowText" lastClr="000000"/>
      </a:solidFill>
    </a:ln>
  </c:spPr>
  <c:txPr>
    <a:bodyPr/>
    <a:lstStyle/>
    <a:p>
      <a:pPr>
        <a:defRPr sz="800">
          <a:latin typeface="Times New Roman" pitchFamily="18" charset="0"/>
          <a:cs typeface="Times New Roman" pitchFamily="18" charset="0"/>
        </a:defRPr>
      </a:pPr>
      <a:endParaRPr lang="es-E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ln>
              <a:solidFill>
                <a:schemeClr val="tx1"/>
              </a:solidFill>
            </a:ln>
          </c:spPr>
          <c:invertIfNegative val="0"/>
          <c:dPt>
            <c:idx val="0"/>
            <c:invertIfNegative val="0"/>
            <c:bubble3D val="0"/>
            <c:spPr>
              <a:solidFill>
                <a:schemeClr val="accent1">
                  <a:lumMod val="20000"/>
                  <a:lumOff val="80000"/>
                </a:schemeClr>
              </a:solidFill>
              <a:ln>
                <a:solidFill>
                  <a:schemeClr val="tx1"/>
                </a:solidFill>
              </a:ln>
            </c:spPr>
          </c:dPt>
          <c:dPt>
            <c:idx val="1"/>
            <c:invertIfNegative val="0"/>
            <c:bubble3D val="0"/>
            <c:spPr>
              <a:solidFill>
                <a:schemeClr val="accent3">
                  <a:lumMod val="20000"/>
                  <a:lumOff val="80000"/>
                </a:schemeClr>
              </a:solidFill>
              <a:ln>
                <a:solidFill>
                  <a:schemeClr val="tx1"/>
                </a:solidFill>
              </a:ln>
            </c:spPr>
          </c:dPt>
          <c:dPt>
            <c:idx val="2"/>
            <c:invertIfNegative val="0"/>
            <c:bubble3D val="0"/>
            <c:spPr>
              <a:solidFill>
                <a:schemeClr val="accent2">
                  <a:lumMod val="60000"/>
                  <a:lumOff val="40000"/>
                </a:schemeClr>
              </a:solidFill>
              <a:ln w="12700">
                <a:solidFill>
                  <a:schemeClr val="tx1"/>
                </a:solidFill>
              </a:ln>
            </c:spPr>
          </c:dPt>
          <c:dPt>
            <c:idx val="3"/>
            <c:invertIfNegative val="0"/>
            <c:bubble3D val="0"/>
            <c:spPr>
              <a:solidFill>
                <a:schemeClr val="accent1">
                  <a:lumMod val="20000"/>
                  <a:lumOff val="80000"/>
                </a:schemeClr>
              </a:solidFill>
              <a:ln>
                <a:solidFill>
                  <a:schemeClr val="tx1"/>
                </a:solidFill>
              </a:ln>
            </c:spPr>
          </c:dPt>
          <c:dPt>
            <c:idx val="5"/>
            <c:invertIfNegative val="0"/>
            <c:bubble3D val="0"/>
            <c:spPr>
              <a:solidFill>
                <a:schemeClr val="accent3">
                  <a:lumMod val="20000"/>
                  <a:lumOff val="80000"/>
                </a:schemeClr>
              </a:solidFill>
              <a:ln>
                <a:solidFill>
                  <a:schemeClr val="tx1"/>
                </a:solidFill>
              </a:ln>
            </c:spPr>
          </c:dPt>
          <c:dPt>
            <c:idx val="6"/>
            <c:invertIfNegative val="0"/>
            <c:bubble3D val="0"/>
            <c:spPr>
              <a:solidFill>
                <a:schemeClr val="accent3">
                  <a:lumMod val="20000"/>
                  <a:lumOff val="80000"/>
                </a:schemeClr>
              </a:solidFill>
              <a:ln>
                <a:solidFill>
                  <a:schemeClr val="tx1"/>
                </a:solidFill>
              </a:ln>
            </c:spPr>
          </c:dPt>
          <c:dPt>
            <c:idx val="7"/>
            <c:invertIfNegative val="0"/>
            <c:bubble3D val="0"/>
            <c:spPr>
              <a:solidFill>
                <a:schemeClr val="accent2">
                  <a:lumMod val="60000"/>
                  <a:lumOff val="40000"/>
                </a:schemeClr>
              </a:solidFill>
              <a:ln w="12700">
                <a:solidFill>
                  <a:schemeClr val="tx1"/>
                </a:solidFill>
              </a:ln>
            </c:spPr>
          </c:dPt>
          <c:dPt>
            <c:idx val="8"/>
            <c:invertIfNegative val="0"/>
            <c:bubble3D val="0"/>
            <c:spPr>
              <a:solidFill>
                <a:schemeClr val="accent1">
                  <a:lumMod val="20000"/>
                  <a:lumOff val="80000"/>
                </a:schemeClr>
              </a:solidFill>
              <a:ln>
                <a:solidFill>
                  <a:schemeClr val="tx1"/>
                </a:solidFill>
              </a:ln>
            </c:spPr>
          </c:dPt>
          <c:dPt>
            <c:idx val="9"/>
            <c:invertIfNegative val="0"/>
            <c:bubble3D val="0"/>
            <c:spPr>
              <a:solidFill>
                <a:schemeClr val="accent3">
                  <a:lumMod val="20000"/>
                  <a:lumOff val="80000"/>
                </a:schemeClr>
              </a:solidFill>
              <a:ln>
                <a:solidFill>
                  <a:schemeClr val="tx1"/>
                </a:solidFill>
              </a:ln>
            </c:spPr>
          </c:dPt>
          <c:dPt>
            <c:idx val="10"/>
            <c:invertIfNegative val="0"/>
            <c:bubble3D val="0"/>
            <c:spPr>
              <a:solidFill>
                <a:schemeClr val="accent2">
                  <a:lumMod val="60000"/>
                  <a:lumOff val="40000"/>
                </a:schemeClr>
              </a:solidFill>
              <a:ln w="15875">
                <a:solidFill>
                  <a:schemeClr val="tx1"/>
                </a:solidFill>
              </a:ln>
            </c:spPr>
          </c:dPt>
          <c:dPt>
            <c:idx val="11"/>
            <c:invertIfNegative val="0"/>
            <c:bubble3D val="0"/>
            <c:spPr>
              <a:solidFill>
                <a:srgbClr val="FFFFAF"/>
              </a:solidFill>
              <a:ln w="38100">
                <a:solidFill>
                  <a:srgbClr val="C00000"/>
                </a:solidFill>
              </a:ln>
            </c:spPr>
          </c:dPt>
          <c:dLbls>
            <c:dLbl>
              <c:idx val="2"/>
              <c:layout>
                <c:manualLayout>
                  <c:x val="1.3781222335823877E-3"/>
                  <c:y val="-3.4575359997809927E-3"/>
                </c:manualLayout>
              </c:layout>
              <c:dLblPos val="outEnd"/>
              <c:showLegendKey val="0"/>
              <c:showVal val="1"/>
              <c:showCatName val="0"/>
              <c:showSerName val="0"/>
              <c:showPercent val="0"/>
              <c:showBubbleSize val="0"/>
            </c:dLbl>
            <c:dLbl>
              <c:idx val="3"/>
              <c:layout>
                <c:manualLayout>
                  <c:x val="2.520478890989288E-3"/>
                  <c:y val="-4.7064037839597336E-3"/>
                </c:manualLayout>
              </c:layout>
              <c:dLblPos val="outEnd"/>
              <c:showLegendKey val="0"/>
              <c:showVal val="1"/>
              <c:showCatName val="0"/>
              <c:showSerName val="0"/>
              <c:showPercent val="0"/>
              <c:showBubbleSize val="0"/>
            </c:dLbl>
            <c:dLbl>
              <c:idx val="5"/>
              <c:layout>
                <c:manualLayout>
                  <c:x val="0"/>
                  <c:y val="-3.4524029511607541E-3"/>
                </c:manualLayout>
              </c:layout>
              <c:dLblPos val="outEnd"/>
              <c:showLegendKey val="0"/>
              <c:showVal val="1"/>
              <c:showCatName val="0"/>
              <c:showSerName val="0"/>
              <c:showPercent val="0"/>
              <c:showBubbleSize val="0"/>
            </c:dLbl>
            <c:dLbl>
              <c:idx val="6"/>
              <c:layout>
                <c:manualLayout>
                  <c:x val="5.0409577819785821E-3"/>
                  <c:y val="3.3809092147905912E-3"/>
                </c:manualLayout>
              </c:layout>
              <c:dLblPos val="outEnd"/>
              <c:showLegendKey val="0"/>
              <c:showVal val="1"/>
              <c:showCatName val="0"/>
              <c:showSerName val="0"/>
              <c:showPercent val="0"/>
              <c:showBubbleSize val="0"/>
            </c:dLbl>
            <c:dLbl>
              <c:idx val="7"/>
              <c:layout>
                <c:manualLayout>
                  <c:x val="3.0554356508839042E-2"/>
                  <c:y val="0.16079862048906168"/>
                </c:manualLayout>
              </c:layout>
              <c:dLblPos val="outEnd"/>
              <c:showLegendKey val="0"/>
              <c:showVal val="1"/>
              <c:showCatName val="0"/>
              <c:showSerName val="0"/>
              <c:showPercent val="0"/>
              <c:showBubbleSize val="0"/>
            </c:dLbl>
            <c:dLbl>
              <c:idx val="8"/>
              <c:layout>
                <c:manualLayout>
                  <c:x val="5.0409577819786741E-3"/>
                  <c:y val="3.1949040077855471E-3"/>
                </c:manualLayout>
              </c:layout>
              <c:dLblPos val="outEnd"/>
              <c:showLegendKey val="0"/>
              <c:showVal val="1"/>
              <c:showCatName val="0"/>
              <c:showSerName val="0"/>
              <c:showPercent val="0"/>
              <c:showBubbleSize val="0"/>
            </c:dLbl>
            <c:dLbl>
              <c:idx val="10"/>
              <c:layout>
                <c:manualLayout>
                  <c:x val="2.5935132399565407E-3"/>
                  <c:y val="-1.4279877284468744E-3"/>
                </c:manualLayout>
              </c:layout>
              <c:dLblPos val="outEnd"/>
              <c:showLegendKey val="0"/>
              <c:showVal val="1"/>
              <c:showCatName val="0"/>
              <c:showSerName val="0"/>
              <c:showPercent val="0"/>
              <c:showBubbleSize val="0"/>
            </c:dLbl>
            <c:dLbl>
              <c:idx val="11"/>
              <c:layout>
                <c:manualLayout>
                  <c:x val="4.1343667007471647E-3"/>
                  <c:y val="-1.8342093736311869E-2"/>
                </c:manualLayout>
              </c:layout>
              <c:dLblPos val="outEnd"/>
              <c:showLegendKey val="0"/>
              <c:showVal val="1"/>
              <c:showCatName val="0"/>
              <c:showSerName val="0"/>
              <c:showPercent val="0"/>
              <c:showBubbleSize val="0"/>
            </c:dLbl>
            <c:txPr>
              <a:bodyPr rot="-5400000" vert="horz"/>
              <a:lstStyle/>
              <a:p>
                <a:pPr>
                  <a:defRPr lang="es-ES" sz="1000"/>
                </a:pPr>
                <a:endParaRPr lang="es-ES"/>
              </a:p>
            </c:txPr>
            <c:dLblPos val="inEnd"/>
            <c:showLegendKey val="0"/>
            <c:showVal val="1"/>
            <c:showCatName val="0"/>
            <c:showSerName val="0"/>
            <c:showPercent val="0"/>
            <c:showBubbleSize val="0"/>
            <c:showLeaderLines val="0"/>
          </c:dLbls>
          <c:cat>
            <c:strRef>
              <c:f>'Analisis Vertical EEP_2012'!$C$10:$C$55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'Analisis Vertical EEP_2012'!$D$10:$D$55</c:f>
              <c:numCache>
                <c:formatCode>_(* #,##0.00_);_(* \(#,##0.00\);_(* "-"??_);_(@_)</c:formatCode>
                <c:ptCount val="12"/>
                <c:pt idx="0">
                  <c:v>51592865.25</c:v>
                </c:pt>
                <c:pt idx="1">
                  <c:v>50641787.699999996</c:v>
                </c:pt>
                <c:pt idx="2">
                  <c:v>951077.55000000447</c:v>
                </c:pt>
                <c:pt idx="3">
                  <c:v>13521420.93</c:v>
                </c:pt>
                <c:pt idx="4">
                  <c:v>0</c:v>
                </c:pt>
                <c:pt idx="5">
                  <c:v>14721732.92</c:v>
                </c:pt>
                <c:pt idx="6">
                  <c:v>3918281.75</c:v>
                </c:pt>
                <c:pt idx="7">
                  <c:v>-5118593.74</c:v>
                </c:pt>
                <c:pt idx="8">
                  <c:v>5783539.5099999998</c:v>
                </c:pt>
                <c:pt idx="9">
                  <c:v>4686.6499999999996</c:v>
                </c:pt>
                <c:pt idx="10">
                  <c:v>5778852.8599999994</c:v>
                </c:pt>
                <c:pt idx="11">
                  <c:v>1611336.6700000041</c:v>
                </c:pt>
              </c:numCache>
            </c:numRef>
          </c:val>
        </c:ser>
        <c:dLbls>
          <c:showLegendKey val="0"/>
          <c:showVal val="0"/>
          <c:showCatName val="0"/>
          <c:showSerName val="0"/>
          <c:showPercent val="0"/>
          <c:showBubbleSize val="0"/>
        </c:dLbls>
        <c:gapWidth val="75"/>
        <c:overlap val="40"/>
        <c:axId val="187616256"/>
        <c:axId val="187618048"/>
      </c:barChart>
      <c:catAx>
        <c:axId val="187616256"/>
        <c:scaling>
          <c:orientation val="minMax"/>
        </c:scaling>
        <c:delete val="0"/>
        <c:axPos val="b"/>
        <c:majorTickMark val="none"/>
        <c:minorTickMark val="none"/>
        <c:tickLblPos val="low"/>
        <c:txPr>
          <a:bodyPr/>
          <a:lstStyle/>
          <a:p>
            <a:pPr>
              <a:defRPr lang="es-ES" sz="900"/>
            </a:pPr>
            <a:endParaRPr lang="es-ES"/>
          </a:p>
        </c:txPr>
        <c:crossAx val="187618048"/>
        <c:crosses val="autoZero"/>
        <c:auto val="1"/>
        <c:lblAlgn val="ctr"/>
        <c:lblOffset val="100"/>
        <c:noMultiLvlLbl val="0"/>
      </c:catAx>
      <c:valAx>
        <c:axId val="187618048"/>
        <c:scaling>
          <c:orientation val="minMax"/>
        </c:scaling>
        <c:delete val="0"/>
        <c:axPos val="l"/>
        <c:majorGridlines/>
        <c:numFmt formatCode="_(* #,##0.00_);_(* \(#,##0.00\);_(* &quot;-&quot;??_);_(@_)" sourceLinked="1"/>
        <c:majorTickMark val="none"/>
        <c:minorTickMark val="none"/>
        <c:tickLblPos val="nextTo"/>
        <c:txPr>
          <a:bodyPr/>
          <a:lstStyle/>
          <a:p>
            <a:pPr>
              <a:defRPr lang="es-ES" sz="1000"/>
            </a:pPr>
            <a:endParaRPr lang="es-ES"/>
          </a:p>
        </c:txPr>
        <c:crossAx val="187616256"/>
        <c:crosses val="autoZero"/>
        <c:crossBetween val="between"/>
      </c:valAx>
      <c:spPr>
        <a:pattFill prst="pct5">
          <a:fgClr>
            <a:schemeClr val="accent6">
              <a:lumMod val="40000"/>
              <a:lumOff val="60000"/>
            </a:schemeClr>
          </a:fgClr>
          <a:bgClr>
            <a:schemeClr val="bg1"/>
          </a:bgClr>
        </a:pattFill>
      </c:spPr>
    </c:plotArea>
    <c:plotVisOnly val="1"/>
    <c:dispBlanksAs val="gap"/>
    <c:showDLblsOverMax val="0"/>
  </c:chart>
  <c:spPr>
    <a:ln>
      <a:solidFill>
        <a:sysClr val="windowText" lastClr="000000"/>
      </a:solidFill>
    </a:ln>
  </c:spPr>
  <c:txPr>
    <a:bodyPr/>
    <a:lstStyle/>
    <a:p>
      <a:pPr>
        <a:defRPr sz="800">
          <a:latin typeface="Times New Roman" pitchFamily="18" charset="0"/>
          <a:cs typeface="Times New Roman" pitchFamily="18" charset="0"/>
        </a:defRPr>
      </a:pPr>
      <a:endParaRPr lang="es-E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'Análisis Horiz_2010-2011'!$D$9</c:f>
              <c:strCache>
                <c:ptCount val="1"/>
                <c:pt idx="0">
                  <c:v>EJECUTADO-2010</c:v>
                </c:pt>
              </c:strCache>
            </c:strRef>
          </c:tx>
          <c:invertIfNegative val="0"/>
          <c:cat>
            <c:strRef>
              <c:f>'Análisis Horiz_2010-2011'!$C$10:$C$55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'Análisis Horiz_2010-2011'!$D$10:$D$55</c:f>
              <c:numCache>
                <c:formatCode>_(* #,##0.00_);_(* \(#,##0.00\);_(* "-"??_);_(@_)</c:formatCode>
                <c:ptCount val="12"/>
                <c:pt idx="0">
                  <c:v>49632792.449999996</c:v>
                </c:pt>
                <c:pt idx="1">
                  <c:v>43813726.399999999</c:v>
                </c:pt>
                <c:pt idx="2">
                  <c:v>5819066.049999997</c:v>
                </c:pt>
                <c:pt idx="3">
                  <c:v>3952369.4</c:v>
                </c:pt>
                <c:pt idx="4">
                  <c:v>0</c:v>
                </c:pt>
                <c:pt idx="5">
                  <c:v>2879605.77</c:v>
                </c:pt>
                <c:pt idx="6">
                  <c:v>2762806.72</c:v>
                </c:pt>
                <c:pt idx="7">
                  <c:v>-1690043.0900000003</c:v>
                </c:pt>
                <c:pt idx="8">
                  <c:v>915929.25</c:v>
                </c:pt>
                <c:pt idx="9">
                  <c:v>1135874.01</c:v>
                </c:pt>
                <c:pt idx="10">
                  <c:v>-219944.76</c:v>
                </c:pt>
                <c:pt idx="11">
                  <c:v>3909078.1999999974</c:v>
                </c:pt>
              </c:numCache>
            </c:numRef>
          </c:val>
        </c:ser>
        <c:ser>
          <c:idx val="1"/>
          <c:order val="1"/>
          <c:tx>
            <c:strRef>
              <c:f>'Análisis Horiz_2010-2011'!$E$9</c:f>
              <c:strCache>
                <c:ptCount val="1"/>
                <c:pt idx="0">
                  <c:v>EJECUTADO-2011</c:v>
                </c:pt>
              </c:strCache>
            </c:strRef>
          </c:tx>
          <c:invertIfNegative val="0"/>
          <c:cat>
            <c:strRef>
              <c:f>'Análisis Horiz_2010-2011'!$C$10:$C$55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'Análisis Horiz_2010-2011'!$E$10:$E$55</c:f>
              <c:numCache>
                <c:formatCode>_(* #,##0.00_);_(* \(#,##0.00\);_(* "-"??_);_(@_)</c:formatCode>
                <c:ptCount val="12"/>
                <c:pt idx="0">
                  <c:v>47798242.019999996</c:v>
                </c:pt>
                <c:pt idx="1">
                  <c:v>47250773.549999997</c:v>
                </c:pt>
                <c:pt idx="2">
                  <c:v>547468.46999999881</c:v>
                </c:pt>
                <c:pt idx="3">
                  <c:v>7792159.8200000003</c:v>
                </c:pt>
                <c:pt idx="4">
                  <c:v>0</c:v>
                </c:pt>
                <c:pt idx="5">
                  <c:v>7172542.29</c:v>
                </c:pt>
                <c:pt idx="6">
                  <c:v>7779355.7199999997</c:v>
                </c:pt>
                <c:pt idx="7">
                  <c:v>-7159738.1899999995</c:v>
                </c:pt>
                <c:pt idx="8">
                  <c:v>3417231.2</c:v>
                </c:pt>
                <c:pt idx="9">
                  <c:v>15000</c:v>
                </c:pt>
                <c:pt idx="10">
                  <c:v>3402231.2</c:v>
                </c:pt>
                <c:pt idx="11">
                  <c:v>-3210038.5200000005</c:v>
                </c:pt>
              </c:numCache>
            </c:numRef>
          </c:val>
        </c:ser>
        <c:dLbls>
          <c:showLegendKey val="0"/>
          <c:showVal val="0"/>
          <c:showCatName val="0"/>
          <c:showSerName val="0"/>
          <c:showPercent val="0"/>
          <c:showBubbleSize val="0"/>
        </c:dLbls>
        <c:gapWidth val="150"/>
        <c:axId val="188564608"/>
        <c:axId val="188566144"/>
      </c:barChart>
      <c:lineChart>
        <c:grouping val="standard"/>
        <c:varyColors val="0"/>
        <c:ser>
          <c:idx val="2"/>
          <c:order val="2"/>
          <c:tx>
            <c:strRef>
              <c:f>'Análisis Horiz_2010-2011'!$G$9</c:f>
              <c:strCache>
                <c:ptCount val="1"/>
                <c:pt idx="0">
                  <c:v>VARIACIÓN RELATIVA</c:v>
                </c:pt>
              </c:strCache>
            </c:strRef>
          </c:tx>
          <c:spPr>
            <a:ln w="25400"/>
          </c:spPr>
          <c:marker>
            <c:symbol val="diamond"/>
            <c:size val="7"/>
            <c:spPr>
              <a:solidFill>
                <a:schemeClr val="accent6">
                  <a:lumMod val="75000"/>
                </a:schemeClr>
              </a:solidFill>
            </c:spPr>
          </c:marker>
          <c:dLbls>
            <c:numFmt formatCode="0%" sourceLinked="0"/>
            <c:txPr>
              <a:bodyPr rot="-5400000" vert="horz"/>
              <a:lstStyle/>
              <a:p>
                <a:pPr>
                  <a:defRPr lang="es-ES" sz="1100">
                    <a:solidFill>
                      <a:sysClr val="windowText" lastClr="000000"/>
                    </a:solidFill>
                    <a:latin typeface="Times New Roman" pitchFamily="18" charset="0"/>
                    <a:cs typeface="Times New Roman" pitchFamily="18" charset="0"/>
                  </a:defRPr>
                </a:pPr>
                <a:endParaRPr lang="es-ES"/>
              </a:p>
            </c:txPr>
            <c:dLblPos val="t"/>
            <c:showLegendKey val="0"/>
            <c:showVal val="1"/>
            <c:showCatName val="0"/>
            <c:showSerName val="0"/>
            <c:showPercent val="0"/>
            <c:showBubbleSize val="0"/>
            <c:showLeaderLines val="0"/>
          </c:dLbls>
          <c:val>
            <c:numRef>
              <c:f>'Análisis Horiz_2010-2011'!$G$10:$G$55</c:f>
              <c:numCache>
                <c:formatCode>0.00%</c:formatCode>
                <c:ptCount val="12"/>
                <c:pt idx="0">
                  <c:v>-3.6962466535569671E-2</c:v>
                </c:pt>
                <c:pt idx="1">
                  <c:v>7.844681181922919E-2</c:v>
                </c:pt>
                <c:pt idx="2">
                  <c:v>-0.90591815502764417</c:v>
                </c:pt>
                <c:pt idx="3">
                  <c:v>0.97151607843133303</c:v>
                </c:pt>
                <c:pt idx="4">
                  <c:v>0</c:v>
                </c:pt>
                <c:pt idx="5">
                  <c:v>1.4908070280745411</c:v>
                </c:pt>
                <c:pt idx="6">
                  <c:v>1.8157437375858123</c:v>
                </c:pt>
                <c:pt idx="7">
                  <c:v>3.2364234571084207</c:v>
                </c:pt>
                <c:pt idx="8">
                  <c:v>2.7308899131674202</c:v>
                </c:pt>
                <c:pt idx="9">
                  <c:v>-0.9867943100485238</c:v>
                </c:pt>
                <c:pt idx="10">
                  <c:v>16.468571290354905</c:v>
                </c:pt>
                <c:pt idx="11">
                  <c:v>-1.8211753144257905</c:v>
                </c:pt>
              </c:numCache>
            </c:numRef>
          </c:val>
          <c:smooth val="0"/>
        </c:ser>
        <c:dLbls>
          <c:showLegendKey val="0"/>
          <c:showVal val="0"/>
          <c:showCatName val="0"/>
          <c:showSerName val="0"/>
          <c:showPercent val="0"/>
          <c:showBubbleSize val="0"/>
        </c:dLbls>
        <c:marker val="1"/>
        <c:smooth val="0"/>
        <c:axId val="188577664"/>
        <c:axId val="188576128"/>
      </c:lineChart>
      <c:catAx>
        <c:axId val="188564608"/>
        <c:scaling>
          <c:orientation val="minMax"/>
        </c:scaling>
        <c:delete val="0"/>
        <c:axPos val="b"/>
        <c:majorTickMark val="none"/>
        <c:minorTickMark val="none"/>
        <c:tickLblPos val="low"/>
        <c:txPr>
          <a:bodyPr/>
          <a:lstStyle/>
          <a:p>
            <a:pPr>
              <a:defRPr lang="es-ES" sz="1000">
                <a:latin typeface="Times New Roman" pitchFamily="18" charset="0"/>
                <a:cs typeface="Times New Roman" pitchFamily="18" charset="0"/>
              </a:defRPr>
            </a:pPr>
            <a:endParaRPr lang="es-ES"/>
          </a:p>
        </c:txPr>
        <c:crossAx val="188566144"/>
        <c:crosses val="autoZero"/>
        <c:auto val="1"/>
        <c:lblAlgn val="ctr"/>
        <c:lblOffset val="100"/>
        <c:noMultiLvlLbl val="0"/>
      </c:catAx>
      <c:valAx>
        <c:axId val="188566144"/>
        <c:scaling>
          <c:orientation val="minMax"/>
        </c:scaling>
        <c:delete val="0"/>
        <c:axPos val="l"/>
        <c:majorGridlines/>
        <c:numFmt formatCode="_(* #,##0.00_);_(* \(#,##0.00\);_(* &quot;-&quot;??_);_(@_)" sourceLinked="1"/>
        <c:majorTickMark val="none"/>
        <c:minorTickMark val="none"/>
        <c:tickLblPos val="nextTo"/>
        <c:txPr>
          <a:bodyPr/>
          <a:lstStyle/>
          <a:p>
            <a:pPr>
              <a:defRPr lang="es-ES" sz="1000">
                <a:latin typeface="Times New Roman" pitchFamily="18" charset="0"/>
                <a:cs typeface="Times New Roman" pitchFamily="18" charset="0"/>
              </a:defRPr>
            </a:pPr>
            <a:endParaRPr lang="es-ES"/>
          </a:p>
        </c:txPr>
        <c:crossAx val="188564608"/>
        <c:crosses val="autoZero"/>
        <c:crossBetween val="between"/>
      </c:valAx>
      <c:valAx>
        <c:axId val="188576128"/>
        <c:scaling>
          <c:orientation val="minMax"/>
        </c:scaling>
        <c:delete val="0"/>
        <c:axPos val="r"/>
        <c:numFmt formatCode="0.00%" sourceLinked="1"/>
        <c:majorTickMark val="out"/>
        <c:minorTickMark val="none"/>
        <c:tickLblPos val="nextTo"/>
        <c:txPr>
          <a:bodyPr/>
          <a:lstStyle/>
          <a:p>
            <a:pPr>
              <a:defRPr lang="es-ES" sz="1000">
                <a:latin typeface="Times New Roman" pitchFamily="18" charset="0"/>
                <a:cs typeface="Times New Roman" pitchFamily="18" charset="0"/>
              </a:defRPr>
            </a:pPr>
            <a:endParaRPr lang="es-ES"/>
          </a:p>
        </c:txPr>
        <c:crossAx val="188577664"/>
        <c:crosses val="max"/>
        <c:crossBetween val="between"/>
      </c:valAx>
      <c:catAx>
        <c:axId val="188577664"/>
        <c:scaling>
          <c:orientation val="minMax"/>
        </c:scaling>
        <c:delete val="1"/>
        <c:axPos val="b"/>
        <c:majorTickMark val="out"/>
        <c:minorTickMark val="none"/>
        <c:tickLblPos val="none"/>
        <c:crossAx val="188576128"/>
        <c:crosses val="autoZero"/>
        <c:auto val="1"/>
        <c:lblAlgn val="ctr"/>
        <c:lblOffset val="100"/>
        <c:noMultiLvlLbl val="0"/>
      </c:catAx>
    </c:plotArea>
    <c:legend>
      <c:legendPos val="b"/>
      <c:overlay val="0"/>
      <c:txPr>
        <a:bodyPr/>
        <a:lstStyle/>
        <a:p>
          <a:pPr>
            <a:defRPr lang="es-ES"/>
          </a:pPr>
          <a:endParaRPr lang="es-ES"/>
        </a:p>
      </c:txPr>
    </c:legend>
    <c:plotVisOnly val="1"/>
    <c:dispBlanksAs val="gap"/>
    <c:showDLblsOverMax val="0"/>
  </c:chart>
  <c:spPr>
    <a:ln>
      <a:solidFill>
        <a:sysClr val="windowText" lastClr="000000"/>
      </a:solidFill>
    </a:ln>
  </c:sp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'Análisis Horiz._ EEP-2011-2012'!$D$9</c:f>
              <c:strCache>
                <c:ptCount val="1"/>
                <c:pt idx="0">
                  <c:v>EJECUTADO-2011</c:v>
                </c:pt>
              </c:strCache>
            </c:strRef>
          </c:tx>
          <c:invertIfNegative val="0"/>
          <c:cat>
            <c:strRef>
              <c:f>'Análisis Horiz._ EEP-2011-2012'!$C$10:$C$55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'Análisis Horiz._ EEP-2011-2012'!$D$10:$D$55</c:f>
              <c:numCache>
                <c:formatCode>_(* #,##0.00_);_(* \(#,##0.00\);_(* "-"??_);_(@_)</c:formatCode>
                <c:ptCount val="12"/>
                <c:pt idx="0">
                  <c:v>47798242.019999996</c:v>
                </c:pt>
                <c:pt idx="1">
                  <c:v>47250773.549999997</c:v>
                </c:pt>
                <c:pt idx="2">
                  <c:v>547468.46999999881</c:v>
                </c:pt>
                <c:pt idx="3">
                  <c:v>7792159.8200000003</c:v>
                </c:pt>
                <c:pt idx="4">
                  <c:v>0</c:v>
                </c:pt>
                <c:pt idx="5">
                  <c:v>7172542.29</c:v>
                </c:pt>
                <c:pt idx="6">
                  <c:v>7779355.7199999997</c:v>
                </c:pt>
                <c:pt idx="7">
                  <c:v>-7159738.1899999995</c:v>
                </c:pt>
                <c:pt idx="8">
                  <c:v>3417231.2</c:v>
                </c:pt>
                <c:pt idx="9">
                  <c:v>15000</c:v>
                </c:pt>
                <c:pt idx="10">
                  <c:v>3402231.2</c:v>
                </c:pt>
                <c:pt idx="11">
                  <c:v>-3210038.5200000005</c:v>
                </c:pt>
              </c:numCache>
            </c:numRef>
          </c:val>
        </c:ser>
        <c:ser>
          <c:idx val="1"/>
          <c:order val="1"/>
          <c:tx>
            <c:strRef>
              <c:f>'Análisis Horiz._ EEP-2011-2012'!$E$9</c:f>
              <c:strCache>
                <c:ptCount val="1"/>
                <c:pt idx="0">
                  <c:v>EJECUTADO-2012</c:v>
                </c:pt>
              </c:strCache>
            </c:strRef>
          </c:tx>
          <c:invertIfNegative val="0"/>
          <c:cat>
            <c:strRef>
              <c:f>'Análisis Horiz._ EEP-2011-2012'!$C$10:$C$55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'Análisis Horiz._ EEP-2011-2012'!$E$10:$E$55</c:f>
              <c:numCache>
                <c:formatCode>_(* #,##0.00_);_(* \(#,##0.00\);_(* "-"??_);_(@_)</c:formatCode>
                <c:ptCount val="12"/>
                <c:pt idx="0">
                  <c:v>51592865.25</c:v>
                </c:pt>
                <c:pt idx="1">
                  <c:v>50641787.699999996</c:v>
                </c:pt>
                <c:pt idx="2">
                  <c:v>951077.55000000447</c:v>
                </c:pt>
                <c:pt idx="3">
                  <c:v>13521420.93</c:v>
                </c:pt>
                <c:pt idx="4">
                  <c:v>0</c:v>
                </c:pt>
                <c:pt idx="5">
                  <c:v>14721732.92</c:v>
                </c:pt>
                <c:pt idx="6">
                  <c:v>3918281.75</c:v>
                </c:pt>
                <c:pt idx="7">
                  <c:v>-5118593.74</c:v>
                </c:pt>
                <c:pt idx="8">
                  <c:v>5783539.5099999998</c:v>
                </c:pt>
                <c:pt idx="9">
                  <c:v>4686.6499999999996</c:v>
                </c:pt>
                <c:pt idx="10">
                  <c:v>5778852.8599999994</c:v>
                </c:pt>
                <c:pt idx="11">
                  <c:v>1611336.6700000041</c:v>
                </c:pt>
              </c:numCache>
            </c:numRef>
          </c:val>
        </c:ser>
        <c:dLbls>
          <c:showLegendKey val="0"/>
          <c:showVal val="0"/>
          <c:showCatName val="0"/>
          <c:showSerName val="0"/>
          <c:showPercent val="0"/>
          <c:showBubbleSize val="0"/>
        </c:dLbls>
        <c:gapWidth val="150"/>
        <c:axId val="189254272"/>
        <c:axId val="189260160"/>
      </c:barChart>
      <c:lineChart>
        <c:grouping val="standard"/>
        <c:varyColors val="0"/>
        <c:ser>
          <c:idx val="2"/>
          <c:order val="2"/>
          <c:tx>
            <c:strRef>
              <c:f>'Análisis Horiz._ EEP-2011-2012'!$G$9</c:f>
              <c:strCache>
                <c:ptCount val="1"/>
                <c:pt idx="0">
                  <c:v>VARIACIÓN RELATIVA</c:v>
                </c:pt>
              </c:strCache>
            </c:strRef>
          </c:tx>
          <c:spPr>
            <a:ln w="25400"/>
          </c:spPr>
          <c:marker>
            <c:symbol val="diamond"/>
            <c:size val="7"/>
            <c:spPr>
              <a:solidFill>
                <a:schemeClr val="accent6">
                  <a:lumMod val="75000"/>
                </a:schemeClr>
              </a:solidFill>
            </c:spPr>
          </c:marker>
          <c:dLbls>
            <c:dLbl>
              <c:idx val="6"/>
              <c:layout>
                <c:manualLayout>
                  <c:x val="-1.4238145993037878E-2"/>
                  <c:y val="-0.14722194609955616"/>
                </c:manualLayout>
              </c:layout>
              <c:dLblPos val="r"/>
              <c:showLegendKey val="0"/>
              <c:showVal val="1"/>
              <c:showCatName val="0"/>
              <c:showSerName val="0"/>
              <c:showPercent val="0"/>
              <c:showBubbleSize val="0"/>
            </c:dLbl>
            <c:dLbl>
              <c:idx val="11"/>
              <c:layout>
                <c:manualLayout>
                  <c:x val="-4.6880907372400762E-2"/>
                  <c:y val="-4.9828719863625338E-2"/>
                </c:manualLayout>
              </c:layout>
              <c:dLblPos val="r"/>
              <c:showLegendKey val="0"/>
              <c:showVal val="1"/>
              <c:showCatName val="0"/>
              <c:showSerName val="0"/>
              <c:showPercent val="0"/>
              <c:showBubbleSize val="0"/>
            </c:dLbl>
            <c:txPr>
              <a:bodyPr rot="-5400000" vert="horz"/>
              <a:lstStyle/>
              <a:p>
                <a:pPr>
                  <a:defRPr lang="es-ES" sz="1000" b="0">
                    <a:solidFill>
                      <a:sysClr val="windowText" lastClr="000000"/>
                    </a:solidFill>
                  </a:defRPr>
                </a:pPr>
                <a:endParaRPr lang="es-ES"/>
              </a:p>
            </c:txPr>
            <c:dLblPos val="t"/>
            <c:showLegendKey val="0"/>
            <c:showVal val="1"/>
            <c:showCatName val="0"/>
            <c:showSerName val="0"/>
            <c:showPercent val="0"/>
            <c:showBubbleSize val="0"/>
            <c:showLeaderLines val="0"/>
          </c:dLbls>
          <c:val>
            <c:numRef>
              <c:f>'Análisis Horiz._ EEP-2011-2012'!$G$10:$G$55</c:f>
              <c:numCache>
                <c:formatCode>0.00%</c:formatCode>
                <c:ptCount val="12"/>
                <c:pt idx="0">
                  <c:v>7.9388342952283475E-2</c:v>
                </c:pt>
                <c:pt idx="1">
                  <c:v>7.1766320320908239E-2</c:v>
                </c:pt>
                <c:pt idx="2">
                  <c:v>0.73722799049962928</c:v>
                </c:pt>
                <c:pt idx="3">
                  <c:v>0.73525970236067351</c:v>
                </c:pt>
                <c:pt idx="4">
                  <c:v>0</c:v>
                </c:pt>
                <c:pt idx="5">
                  <c:v>1.0525125296960778</c:v>
                </c:pt>
                <c:pt idx="6">
                  <c:v>-0.49632310296256765</c:v>
                </c:pt>
                <c:pt idx="7">
                  <c:v>-0.28508646487253742</c:v>
                </c:pt>
                <c:pt idx="8">
                  <c:v>0.69246362669286166</c:v>
                </c:pt>
                <c:pt idx="9">
                  <c:v>-0.6875566666666667</c:v>
                </c:pt>
                <c:pt idx="10">
                  <c:v>0.69854795876306097</c:v>
                </c:pt>
                <c:pt idx="11">
                  <c:v>1.5019680168822411</c:v>
                </c:pt>
              </c:numCache>
            </c:numRef>
          </c:val>
          <c:smooth val="0"/>
        </c:ser>
        <c:dLbls>
          <c:showLegendKey val="0"/>
          <c:showVal val="0"/>
          <c:showCatName val="0"/>
          <c:showSerName val="0"/>
          <c:showPercent val="0"/>
          <c:showBubbleSize val="0"/>
        </c:dLbls>
        <c:marker val="1"/>
        <c:smooth val="0"/>
        <c:axId val="189263232"/>
        <c:axId val="189261696"/>
      </c:lineChart>
      <c:catAx>
        <c:axId val="189254272"/>
        <c:scaling>
          <c:orientation val="minMax"/>
        </c:scaling>
        <c:delete val="0"/>
        <c:axPos val="b"/>
        <c:majorTickMark val="none"/>
        <c:minorTickMark val="none"/>
        <c:tickLblPos val="low"/>
        <c:txPr>
          <a:bodyPr/>
          <a:lstStyle/>
          <a:p>
            <a:pPr>
              <a:defRPr lang="es-ES" sz="900"/>
            </a:pPr>
            <a:endParaRPr lang="es-ES"/>
          </a:p>
        </c:txPr>
        <c:crossAx val="189260160"/>
        <c:crosses val="autoZero"/>
        <c:auto val="1"/>
        <c:lblAlgn val="ctr"/>
        <c:lblOffset val="100"/>
        <c:noMultiLvlLbl val="0"/>
      </c:catAx>
      <c:valAx>
        <c:axId val="189260160"/>
        <c:scaling>
          <c:orientation val="minMax"/>
        </c:scaling>
        <c:delete val="0"/>
        <c:axPos val="l"/>
        <c:majorGridlines/>
        <c:numFmt formatCode="_(* #,##0.00_);_(* \(#,##0.00\);_(* &quot;-&quot;??_);_(@_)" sourceLinked="1"/>
        <c:majorTickMark val="none"/>
        <c:minorTickMark val="none"/>
        <c:tickLblPos val="nextTo"/>
        <c:txPr>
          <a:bodyPr/>
          <a:lstStyle/>
          <a:p>
            <a:pPr>
              <a:defRPr lang="es-ES" sz="1000"/>
            </a:pPr>
            <a:endParaRPr lang="es-ES"/>
          </a:p>
        </c:txPr>
        <c:crossAx val="189254272"/>
        <c:crosses val="autoZero"/>
        <c:crossBetween val="between"/>
      </c:valAx>
      <c:valAx>
        <c:axId val="189261696"/>
        <c:scaling>
          <c:orientation val="minMax"/>
        </c:scaling>
        <c:delete val="0"/>
        <c:axPos val="r"/>
        <c:numFmt formatCode="0.00%" sourceLinked="1"/>
        <c:majorTickMark val="out"/>
        <c:minorTickMark val="none"/>
        <c:tickLblPos val="nextTo"/>
        <c:txPr>
          <a:bodyPr/>
          <a:lstStyle/>
          <a:p>
            <a:pPr>
              <a:defRPr lang="es-ES" sz="1000"/>
            </a:pPr>
            <a:endParaRPr lang="es-ES"/>
          </a:p>
        </c:txPr>
        <c:crossAx val="189263232"/>
        <c:crosses val="max"/>
        <c:crossBetween val="between"/>
      </c:valAx>
      <c:catAx>
        <c:axId val="189263232"/>
        <c:scaling>
          <c:orientation val="minMax"/>
        </c:scaling>
        <c:delete val="1"/>
        <c:axPos val="b"/>
        <c:majorTickMark val="out"/>
        <c:minorTickMark val="none"/>
        <c:tickLblPos val="none"/>
        <c:crossAx val="189261696"/>
        <c:crosses val="autoZero"/>
        <c:auto val="1"/>
        <c:lblAlgn val="ctr"/>
        <c:lblOffset val="100"/>
        <c:noMultiLvlLbl val="0"/>
      </c:catAx>
    </c:plotArea>
    <c:legend>
      <c:legendPos val="b"/>
      <c:overlay val="0"/>
      <c:txPr>
        <a:bodyPr/>
        <a:lstStyle/>
        <a:p>
          <a:pPr>
            <a:defRPr lang="es-ES"/>
          </a:pPr>
          <a:endParaRPr lang="es-ES"/>
        </a:p>
      </c:txPr>
    </c:legend>
    <c:plotVisOnly val="1"/>
    <c:dispBlanksAs val="gap"/>
    <c:showDLblsOverMax val="0"/>
  </c:chart>
  <c:spPr>
    <a:ln>
      <a:solidFill>
        <a:sysClr val="windowText" lastClr="000000"/>
      </a:solidFill>
    </a:ln>
  </c:spPr>
  <c:txPr>
    <a:bodyPr/>
    <a:lstStyle/>
    <a:p>
      <a:pPr>
        <a:defRPr sz="800">
          <a:latin typeface="Times New Roman" pitchFamily="18" charset="0"/>
          <a:cs typeface="Times New Roman" pitchFamily="18" charset="0"/>
        </a:defRPr>
      </a:pPr>
      <a:endParaRPr lang="es-E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4990272220406334E-2"/>
          <c:y val="0.22254629952054281"/>
          <c:w val="0.58057351765955467"/>
          <c:h val="0.72703581730659117"/>
        </c:manualLayout>
      </c:layout>
      <c:pie3DChart>
        <c:varyColors val="1"/>
        <c:ser>
          <c:idx val="0"/>
          <c:order val="0"/>
          <c:explosion val="25"/>
          <c:dLbls>
            <c:dLbl>
              <c:idx val="0"/>
              <c:layout>
                <c:manualLayout>
                  <c:x val="-0.18204403838833144"/>
                  <c:y val="-9.926443295006547E-2"/>
                </c:manualLayout>
              </c:layout>
              <c:showLegendKey val="1"/>
              <c:showVal val="0"/>
              <c:showCatName val="0"/>
              <c:showSerName val="0"/>
              <c:showPercent val="1"/>
              <c:showBubbleSize val="0"/>
            </c:dLbl>
            <c:dLbl>
              <c:idx val="1"/>
              <c:layout>
                <c:manualLayout>
                  <c:x val="0.11704834605597966"/>
                  <c:y val="1.0818919601577003E-2"/>
                </c:manualLayout>
              </c:layout>
              <c:showLegendKey val="1"/>
              <c:showVal val="0"/>
              <c:showCatName val="0"/>
              <c:showSerName val="0"/>
              <c:showPercent val="1"/>
              <c:showBubbleSize val="0"/>
            </c:dLbl>
            <c:dLbl>
              <c:idx val="2"/>
              <c:layout>
                <c:manualLayout>
                  <c:x val="9.7790807827042761E-2"/>
                  <c:y val="9.4953165640707729E-3"/>
                </c:manualLayout>
              </c:layout>
              <c:showLegendKey val="1"/>
              <c:showVal val="0"/>
              <c:showCatName val="0"/>
              <c:showSerName val="0"/>
              <c:showPercent val="1"/>
              <c:showBubbleSize val="0"/>
            </c:dLbl>
            <c:numFmt formatCode="0.00%" sourceLinked="0"/>
            <c:txPr>
              <a:bodyPr/>
              <a:lstStyle/>
              <a:p>
                <a:pPr>
                  <a:defRPr lang="es-ES" sz="1100"/>
                </a:pPr>
                <a:endParaRPr lang="es-ES"/>
              </a:p>
            </c:txPr>
            <c:showLegendKey val="1"/>
            <c:showVal val="0"/>
            <c:showCatName val="0"/>
            <c:showSerName val="0"/>
            <c:showPercent val="1"/>
            <c:showBubbleSize val="0"/>
            <c:showLeaderLines val="1"/>
          </c:dLbls>
          <c:cat>
            <c:strRef>
              <c:f>('Analisis Vertical EEP_2010'!$C$10;'Analisis Vertical EEP_2010'!$C$25;'Analisis Vertical EEP_2010'!$C$44)</c:f>
              <c:strCache>
                <c:ptCount val="3"/>
                <c:pt idx="0">
                  <c:v>INGRESOS CORRIENTES</c:v>
                </c:pt>
                <c:pt idx="1">
                  <c:v>INGRESOS DE CAPITAL</c:v>
                </c:pt>
                <c:pt idx="2">
                  <c:v>INGRESOS DE FINANCIAMIENTO</c:v>
                </c:pt>
              </c:strCache>
            </c:strRef>
          </c:cat>
          <c:val>
            <c:numRef>
              <c:f>('Analisis Vertical EEP_2010'!$D$10;'Analisis Vertical EEP_2010'!$D$25;'Analisis Vertical EEP_2010'!$D$44)</c:f>
              <c:numCache>
                <c:formatCode>_(* #.##000_);_(* \(#.##000\);_(* "-"??_);_(@_)</c:formatCode>
                <c:ptCount val="3"/>
                <c:pt idx="0">
                  <c:v>2968694.5900000003</c:v>
                </c:pt>
                <c:pt idx="1">
                  <c:v>2588596.3099999987</c:v>
                </c:pt>
                <c:pt idx="2">
                  <c:v>0</c:v>
                </c:pt>
              </c:numCache>
            </c:numRef>
          </c:val>
        </c:ser>
        <c:dLbls>
          <c:showLegendKey val="0"/>
          <c:showVal val="0"/>
          <c:showCatName val="0"/>
          <c:showSerName val="0"/>
          <c:showPercent val="1"/>
          <c:showBubbleSize val="0"/>
          <c:showLeaderLines val="1"/>
        </c:dLbls>
      </c:pie3DChart>
    </c:plotArea>
    <c:legend>
      <c:legendPos val="r"/>
      <c:overlay val="0"/>
      <c:txPr>
        <a:bodyPr/>
        <a:lstStyle/>
        <a:p>
          <a:pPr>
            <a:defRPr lang="es-ES" sz="1100">
              <a:latin typeface="Times New Roman" pitchFamily="18" charset="0"/>
              <a:cs typeface="Times New Roman" pitchFamily="18" charset="0"/>
            </a:defRPr>
          </a:pPr>
          <a:endParaRPr lang="es-ES"/>
        </a:p>
      </c:txPr>
    </c:legend>
    <c:plotVisOnly val="1"/>
    <c:dispBlanksAs val="zero"/>
    <c:showDLblsOverMax val="0"/>
  </c:chart>
  <c:spPr>
    <a:ln>
      <a:solidFill>
        <a:sysClr val="windowText" lastClr="000000"/>
      </a:solidFill>
    </a:ln>
  </c:sp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7.1881050937163071E-2"/>
          <c:y val="0.20552994922997381"/>
          <c:w val="0.55290277624223938"/>
          <c:h val="0.70304128560894363"/>
        </c:manualLayout>
      </c:layout>
      <c:pie3DChart>
        <c:varyColors val="1"/>
        <c:ser>
          <c:idx val="0"/>
          <c:order val="0"/>
          <c:explosion val="22"/>
          <c:dLbls>
            <c:numFmt formatCode="0.00%" sourceLinked="0"/>
            <c:txPr>
              <a:bodyPr rot="0" vert="horz"/>
              <a:lstStyle/>
              <a:p>
                <a:pPr>
                  <a:defRPr lang="es-ES"/>
                </a:pPr>
                <a:endParaRPr lang="es-ES"/>
              </a:p>
            </c:txPr>
            <c:showLegendKey val="1"/>
            <c:showVal val="0"/>
            <c:showCatName val="0"/>
            <c:showSerName val="0"/>
            <c:showPercent val="1"/>
            <c:showBubbleSize val="0"/>
            <c:showLeaderLines val="0"/>
          </c:dLbls>
          <c:cat>
            <c:strRef>
              <c:f>('Analisis Vertical EEP_2010'!$C$17;'Analisis Vertical EEP_2010'!$C$29:$C$39;'Analisis Vertical EEP_2010'!$C$49)</c:f>
              <c:strCache>
                <c:ptCount val="5"/>
                <c:pt idx="0">
                  <c:v>GASTOS CORRIENTES</c:v>
                </c:pt>
                <c:pt idx="1">
                  <c:v>GASTOS DE PRODUCCIÓN</c:v>
                </c:pt>
                <c:pt idx="2">
                  <c:v>GASTOS DE INVERSIÓN</c:v>
                </c:pt>
                <c:pt idx="3">
                  <c:v>GASTOS DE CAPITAL</c:v>
                </c:pt>
                <c:pt idx="4">
                  <c:v>APLICACIÓN AL FINANCIAMIENTO</c:v>
                </c:pt>
              </c:strCache>
            </c:strRef>
          </c:cat>
          <c:val>
            <c:numRef>
              <c:f>('Analisis Vertical EEP_2010'!$D$17;'Analisis Vertical EEP_2010'!$D$29:$D$39;'Analisis Vertical EEP_2010'!$D$49)</c:f>
              <c:numCache>
                <c:formatCode>_(* #.##000_);_(* \(#.##000\);_(* "-"??_);_(@_)</c:formatCode>
                <c:ptCount val="5"/>
                <c:pt idx="0">
                  <c:v>1683435.97</c:v>
                </c:pt>
                <c:pt idx="1">
                  <c:v>0</c:v>
                </c:pt>
                <c:pt idx="2">
                  <c:v>1642606.48</c:v>
                </c:pt>
                <c:pt idx="3">
                  <c:v>696241.39</c:v>
                </c:pt>
                <c:pt idx="4">
                  <c:v>0</c:v>
                </c:pt>
              </c:numCache>
            </c:numRef>
          </c:val>
        </c:ser>
        <c:ser>
          <c:idx val="1"/>
          <c:order val="1"/>
          <c:explosion val="25"/>
          <c:cat>
            <c:strRef>
              <c:f>('Analisis Vertical EEP_2010'!$C$17;'Analisis Vertical EEP_2010'!$C$29:$C$39;'Analisis Vertical EEP_2010'!$C$49)</c:f>
              <c:strCache>
                <c:ptCount val="5"/>
                <c:pt idx="0">
                  <c:v>GASTOS CORRIENTES</c:v>
                </c:pt>
                <c:pt idx="1">
                  <c:v>GASTOS DE PRODUCCIÓN</c:v>
                </c:pt>
                <c:pt idx="2">
                  <c:v>GASTOS DE INVERSIÓN</c:v>
                </c:pt>
                <c:pt idx="3">
                  <c:v>GASTOS DE CAPITAL</c:v>
                </c:pt>
                <c:pt idx="4">
                  <c:v>APLICACIÓN AL FINANCIAMIENTO</c:v>
                </c:pt>
              </c:strCache>
            </c:strRef>
          </c:cat>
          <c:val>
            <c:numRef>
              <c:f>('Analisis Vertical EEP_2010'!$E$17;'Analisis Vertical EEP_2010'!$E$29:$E$39;'Analisis Vertical EEP_2010'!$E$49)</c:f>
              <c:numCache>
                <c:formatCode>#,000%</c:formatCode>
                <c:ptCount val="5"/>
                <c:pt idx="0">
                  <c:v>0.41852739313394688</c:v>
                </c:pt>
                <c:pt idx="1">
                  <c:v>0</c:v>
                </c:pt>
                <c:pt idx="2">
                  <c:v>0.40837657046102466</c:v>
                </c:pt>
                <c:pt idx="3">
                  <c:v>0.17309603640502924</c:v>
                </c:pt>
                <c:pt idx="4">
                  <c:v>0</c:v>
                </c:pt>
              </c:numCache>
            </c:numRef>
          </c:val>
        </c:ser>
        <c:dLbls>
          <c:showLegendKey val="0"/>
          <c:showVal val="0"/>
          <c:showCatName val="0"/>
          <c:showSerName val="0"/>
          <c:showPercent val="1"/>
          <c:showBubbleSize val="0"/>
          <c:showLeaderLines val="0"/>
        </c:dLbls>
      </c:pie3DChart>
    </c:plotArea>
    <c:legend>
      <c:legendPos val="r"/>
      <c:overlay val="0"/>
      <c:txPr>
        <a:bodyPr/>
        <a:lstStyle/>
        <a:p>
          <a:pPr>
            <a:defRPr lang="es-ES" sz="1100"/>
          </a:pPr>
          <a:endParaRPr lang="es-ES"/>
        </a:p>
      </c:txPr>
    </c:legend>
    <c:plotVisOnly val="1"/>
    <c:dispBlanksAs val="zero"/>
    <c:showDLblsOverMax val="0"/>
  </c:chart>
  <c:spPr>
    <a:ln>
      <a:solidFill>
        <a:sysClr val="windowText" lastClr="000000"/>
      </a:solidFill>
    </a:ln>
  </c:spPr>
  <c:txPr>
    <a:bodyPr/>
    <a:lstStyle/>
    <a:p>
      <a:pPr>
        <a:defRPr>
          <a:latin typeface="Times New Roman" pitchFamily="18" charset="0"/>
          <a:cs typeface="Times New Roman" pitchFamily="18" charset="0"/>
        </a:defRPr>
      </a:pPr>
      <a:endParaRPr lang="es-E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ln>
              <a:solidFill>
                <a:schemeClr val="tx1"/>
              </a:solidFill>
            </a:ln>
          </c:spPr>
          <c:invertIfNegative val="0"/>
          <c:dPt>
            <c:idx val="0"/>
            <c:invertIfNegative val="0"/>
            <c:bubble3D val="0"/>
            <c:spPr>
              <a:solidFill>
                <a:schemeClr val="accent1">
                  <a:lumMod val="20000"/>
                  <a:lumOff val="80000"/>
                </a:schemeClr>
              </a:solidFill>
              <a:ln>
                <a:solidFill>
                  <a:schemeClr val="tx1"/>
                </a:solidFill>
              </a:ln>
            </c:spPr>
          </c:dPt>
          <c:dPt>
            <c:idx val="1"/>
            <c:invertIfNegative val="0"/>
            <c:bubble3D val="0"/>
            <c:spPr>
              <a:solidFill>
                <a:schemeClr val="accent3">
                  <a:lumMod val="20000"/>
                  <a:lumOff val="80000"/>
                </a:schemeClr>
              </a:solidFill>
              <a:ln>
                <a:solidFill>
                  <a:schemeClr val="tx1"/>
                </a:solidFill>
              </a:ln>
            </c:spPr>
          </c:dPt>
          <c:dPt>
            <c:idx val="2"/>
            <c:invertIfNegative val="0"/>
            <c:bubble3D val="0"/>
            <c:spPr>
              <a:solidFill>
                <a:schemeClr val="accent2">
                  <a:lumMod val="60000"/>
                  <a:lumOff val="40000"/>
                </a:schemeClr>
              </a:solidFill>
              <a:ln w="12700">
                <a:solidFill>
                  <a:schemeClr val="tx1"/>
                </a:solidFill>
              </a:ln>
            </c:spPr>
          </c:dPt>
          <c:dPt>
            <c:idx val="3"/>
            <c:invertIfNegative val="0"/>
            <c:bubble3D val="0"/>
            <c:spPr>
              <a:solidFill>
                <a:schemeClr val="accent1">
                  <a:lumMod val="20000"/>
                  <a:lumOff val="80000"/>
                </a:schemeClr>
              </a:solidFill>
              <a:ln>
                <a:solidFill>
                  <a:schemeClr val="tx1"/>
                </a:solidFill>
              </a:ln>
            </c:spPr>
          </c:dPt>
          <c:dPt>
            <c:idx val="5"/>
            <c:invertIfNegative val="0"/>
            <c:bubble3D val="0"/>
            <c:spPr>
              <a:solidFill>
                <a:schemeClr val="accent3">
                  <a:lumMod val="20000"/>
                  <a:lumOff val="80000"/>
                </a:schemeClr>
              </a:solidFill>
              <a:ln>
                <a:solidFill>
                  <a:schemeClr val="tx1"/>
                </a:solidFill>
              </a:ln>
            </c:spPr>
          </c:dPt>
          <c:dPt>
            <c:idx val="6"/>
            <c:invertIfNegative val="0"/>
            <c:bubble3D val="0"/>
            <c:spPr>
              <a:solidFill>
                <a:schemeClr val="accent3">
                  <a:lumMod val="20000"/>
                  <a:lumOff val="80000"/>
                </a:schemeClr>
              </a:solidFill>
              <a:ln>
                <a:solidFill>
                  <a:schemeClr val="tx1"/>
                </a:solidFill>
              </a:ln>
            </c:spPr>
          </c:dPt>
          <c:dPt>
            <c:idx val="7"/>
            <c:invertIfNegative val="0"/>
            <c:bubble3D val="0"/>
            <c:spPr>
              <a:solidFill>
                <a:schemeClr val="accent2">
                  <a:lumMod val="60000"/>
                  <a:lumOff val="40000"/>
                </a:schemeClr>
              </a:solidFill>
              <a:ln w="12700">
                <a:solidFill>
                  <a:schemeClr val="tx1"/>
                </a:solidFill>
              </a:ln>
            </c:spPr>
          </c:dPt>
          <c:dPt>
            <c:idx val="8"/>
            <c:invertIfNegative val="0"/>
            <c:bubble3D val="0"/>
            <c:spPr>
              <a:solidFill>
                <a:schemeClr val="accent1">
                  <a:lumMod val="20000"/>
                  <a:lumOff val="80000"/>
                </a:schemeClr>
              </a:solidFill>
              <a:ln>
                <a:solidFill>
                  <a:schemeClr val="tx1"/>
                </a:solidFill>
              </a:ln>
            </c:spPr>
          </c:dPt>
          <c:dPt>
            <c:idx val="9"/>
            <c:invertIfNegative val="0"/>
            <c:bubble3D val="0"/>
            <c:spPr>
              <a:solidFill>
                <a:schemeClr val="accent3">
                  <a:lumMod val="20000"/>
                  <a:lumOff val="80000"/>
                </a:schemeClr>
              </a:solidFill>
              <a:ln>
                <a:solidFill>
                  <a:schemeClr val="tx1"/>
                </a:solidFill>
              </a:ln>
            </c:spPr>
          </c:dPt>
          <c:dPt>
            <c:idx val="10"/>
            <c:invertIfNegative val="0"/>
            <c:bubble3D val="0"/>
            <c:spPr>
              <a:solidFill>
                <a:schemeClr val="accent2">
                  <a:lumMod val="60000"/>
                  <a:lumOff val="40000"/>
                </a:schemeClr>
              </a:solidFill>
              <a:ln w="15875">
                <a:solidFill>
                  <a:schemeClr val="tx1"/>
                </a:solidFill>
              </a:ln>
            </c:spPr>
          </c:dPt>
          <c:dPt>
            <c:idx val="11"/>
            <c:invertIfNegative val="0"/>
            <c:bubble3D val="0"/>
            <c:spPr>
              <a:solidFill>
                <a:srgbClr val="FFFFAF"/>
              </a:solidFill>
              <a:ln w="38100">
                <a:solidFill>
                  <a:srgbClr val="C00000"/>
                </a:solidFill>
              </a:ln>
            </c:spPr>
          </c:dPt>
          <c:dLbls>
            <c:dLbl>
              <c:idx val="2"/>
              <c:layout>
                <c:manualLayout>
                  <c:x val="1.3781222335823877E-3"/>
                  <c:y val="-3.4575359997809927E-3"/>
                </c:manualLayout>
              </c:layout>
              <c:dLblPos val="outEnd"/>
              <c:showLegendKey val="0"/>
              <c:showVal val="1"/>
              <c:showCatName val="0"/>
              <c:showSerName val="0"/>
              <c:showPercent val="0"/>
              <c:showBubbleSize val="0"/>
            </c:dLbl>
            <c:dLbl>
              <c:idx val="5"/>
              <c:layout>
                <c:manualLayout>
                  <c:x val="0"/>
                  <c:y val="-3.4524029511607541E-3"/>
                </c:manualLayout>
              </c:layout>
              <c:dLblPos val="outEnd"/>
              <c:showLegendKey val="0"/>
              <c:showVal val="1"/>
              <c:showCatName val="0"/>
              <c:showSerName val="0"/>
              <c:showPercent val="0"/>
              <c:showBubbleSize val="0"/>
            </c:dLbl>
            <c:dLbl>
              <c:idx val="6"/>
              <c:layout>
                <c:manualLayout>
                  <c:x val="5.5115403844018009E-3"/>
                  <c:y val="-1.4893414673841461E-2"/>
                </c:manualLayout>
              </c:layout>
              <c:dLblPos val="outEnd"/>
              <c:showLegendKey val="0"/>
              <c:showVal val="1"/>
              <c:showCatName val="0"/>
              <c:showSerName val="0"/>
              <c:showPercent val="0"/>
              <c:showBubbleSize val="0"/>
            </c:dLbl>
            <c:dLbl>
              <c:idx val="7"/>
              <c:layout>
                <c:manualLayout>
                  <c:x val="9.1915423749213045E-3"/>
                  <c:y val="-1.6679088456807784E-2"/>
                </c:manualLayout>
              </c:layout>
              <c:dLblPos val="outEnd"/>
              <c:showLegendKey val="0"/>
              <c:showVal val="1"/>
              <c:showCatName val="0"/>
              <c:showSerName val="0"/>
              <c:showPercent val="0"/>
              <c:showBubbleSize val="0"/>
            </c:dLbl>
            <c:dLbl>
              <c:idx val="10"/>
              <c:layout>
                <c:manualLayout>
                  <c:x val="-8.2621028219086769E-3"/>
                  <c:y val="-1.0487028348342278E-2"/>
                </c:manualLayout>
              </c:layout>
              <c:dLblPos val="outEnd"/>
              <c:showLegendKey val="0"/>
              <c:showVal val="1"/>
              <c:showCatName val="0"/>
              <c:showSerName val="0"/>
              <c:showPercent val="0"/>
              <c:showBubbleSize val="0"/>
            </c:dLbl>
            <c:dLbl>
              <c:idx val="11"/>
              <c:layout>
                <c:manualLayout>
                  <c:x val="4.1343667007471647E-3"/>
                  <c:y val="-1.8342093736311869E-2"/>
                </c:manualLayout>
              </c:layout>
              <c:dLblPos val="outEnd"/>
              <c:showLegendKey val="0"/>
              <c:showVal val="1"/>
              <c:showCatName val="0"/>
              <c:showSerName val="0"/>
              <c:showPercent val="0"/>
              <c:showBubbleSize val="0"/>
            </c:dLbl>
            <c:numFmt formatCode="#,##0.00" sourceLinked="0"/>
            <c:txPr>
              <a:bodyPr rot="-5400000" vert="horz"/>
              <a:lstStyle/>
              <a:p>
                <a:pPr>
                  <a:defRPr lang="es-ES" sz="1100">
                    <a:latin typeface="Times New Roman" pitchFamily="18" charset="0"/>
                    <a:cs typeface="Times New Roman" pitchFamily="18" charset="0"/>
                  </a:defRPr>
                </a:pPr>
                <a:endParaRPr lang="es-ES"/>
              </a:p>
            </c:txPr>
            <c:dLblPos val="inEnd"/>
            <c:showLegendKey val="0"/>
            <c:showVal val="1"/>
            <c:showCatName val="0"/>
            <c:showSerName val="0"/>
            <c:showPercent val="0"/>
            <c:showBubbleSize val="0"/>
            <c:showLeaderLines val="0"/>
          </c:dLbls>
          <c:cat>
            <c:strRef>
              <c:f>'Analisis Vertical EEP_2010'!$C$10:$C$55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'Analisis Vertical EEP_2010'!$D$10:$D$55</c:f>
              <c:numCache>
                <c:formatCode>_(* #.##000_);_(* \(#.##000\);_(* "-"??_);_(@_)</c:formatCode>
                <c:ptCount val="12"/>
                <c:pt idx="0">
                  <c:v>2968694.5900000003</c:v>
                </c:pt>
                <c:pt idx="1">
                  <c:v>1683435.97</c:v>
                </c:pt>
                <c:pt idx="2">
                  <c:v>1285258.6200000003</c:v>
                </c:pt>
                <c:pt idx="3">
                  <c:v>2588596.3099999987</c:v>
                </c:pt>
                <c:pt idx="4">
                  <c:v>0</c:v>
                </c:pt>
                <c:pt idx="5">
                  <c:v>1642606.48</c:v>
                </c:pt>
                <c:pt idx="6">
                  <c:v>696241.39</c:v>
                </c:pt>
                <c:pt idx="7" formatCode="_-* #.##000\ _€_-;\-* #.##000\ _€_-;_-* &quot;-&quot;??\ _€_-;_-@_-">
                  <c:v>249748.44000000006</c:v>
                </c:pt>
                <c:pt idx="8">
                  <c:v>0</c:v>
                </c:pt>
                <c:pt idx="9">
                  <c:v>0</c:v>
                </c:pt>
                <c:pt idx="10" formatCode="_-* #.##000\ _€_-;\-* #.##000\ _€_-;_-* &quot;-&quot;??\ _€_-;_-@_-">
                  <c:v>0</c:v>
                </c:pt>
                <c:pt idx="11">
                  <c:v>1535007.0600000005</c:v>
                </c:pt>
              </c:numCache>
            </c:numRef>
          </c:val>
        </c:ser>
        <c:dLbls>
          <c:showLegendKey val="0"/>
          <c:showVal val="0"/>
          <c:showCatName val="0"/>
          <c:showSerName val="0"/>
          <c:showPercent val="0"/>
          <c:showBubbleSize val="0"/>
        </c:dLbls>
        <c:gapWidth val="75"/>
        <c:overlap val="40"/>
        <c:axId val="191230720"/>
        <c:axId val="191232256"/>
      </c:barChart>
      <c:catAx>
        <c:axId val="191230720"/>
        <c:scaling>
          <c:orientation val="minMax"/>
        </c:scaling>
        <c:delete val="0"/>
        <c:axPos val="b"/>
        <c:majorTickMark val="none"/>
        <c:minorTickMark val="none"/>
        <c:tickLblPos val="low"/>
        <c:txPr>
          <a:bodyPr anchor="ctr" anchorCtr="0"/>
          <a:lstStyle/>
          <a:p>
            <a:pPr>
              <a:defRPr lang="es-ES" sz="900">
                <a:latin typeface="Times New Roman" pitchFamily="18" charset="0"/>
                <a:cs typeface="Times New Roman" pitchFamily="18" charset="0"/>
              </a:defRPr>
            </a:pPr>
            <a:endParaRPr lang="es-ES"/>
          </a:p>
        </c:txPr>
        <c:crossAx val="191232256"/>
        <c:crosses val="autoZero"/>
        <c:auto val="1"/>
        <c:lblAlgn val="ctr"/>
        <c:lblOffset val="100"/>
        <c:noMultiLvlLbl val="0"/>
      </c:catAx>
      <c:valAx>
        <c:axId val="191232256"/>
        <c:scaling>
          <c:orientation val="minMax"/>
        </c:scaling>
        <c:delete val="0"/>
        <c:axPos val="l"/>
        <c:majorGridlines/>
        <c:numFmt formatCode="_(* #.##000_);_(* \(#.##000\);_(* &quot;-&quot;??_);_(@_)" sourceLinked="1"/>
        <c:majorTickMark val="none"/>
        <c:minorTickMark val="none"/>
        <c:tickLblPos val="nextTo"/>
        <c:txPr>
          <a:bodyPr/>
          <a:lstStyle/>
          <a:p>
            <a:pPr>
              <a:defRPr lang="es-ES" sz="1100">
                <a:latin typeface="Times New Roman" pitchFamily="18" charset="0"/>
                <a:cs typeface="Times New Roman" pitchFamily="18" charset="0"/>
              </a:defRPr>
            </a:pPr>
            <a:endParaRPr lang="es-ES"/>
          </a:p>
        </c:txPr>
        <c:crossAx val="191230720"/>
        <c:crosses val="autoZero"/>
        <c:crossBetween val="between"/>
      </c:valAx>
      <c:spPr>
        <a:pattFill prst="pct5">
          <a:fgClr>
            <a:schemeClr val="accent6">
              <a:lumMod val="40000"/>
              <a:lumOff val="60000"/>
            </a:schemeClr>
          </a:fgClr>
          <a:bgClr>
            <a:schemeClr val="bg1"/>
          </a:bgClr>
        </a:pattFill>
      </c:spPr>
    </c:plotArea>
    <c:plotVisOnly val="1"/>
    <c:dispBlanksAs val="gap"/>
    <c:showDLblsOverMax val="0"/>
  </c:chart>
  <c:spPr>
    <a:ln>
      <a:solidFill>
        <a:sysClr val="windowText" lastClr="000000"/>
      </a:solidFill>
    </a:ln>
  </c:sp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499034412108759E-2"/>
          <c:y val="0.25124059994652748"/>
          <c:w val="0.58057351765955467"/>
          <c:h val="0.72703581730659117"/>
        </c:manualLayout>
      </c:layout>
      <c:pie3DChart>
        <c:varyColors val="1"/>
        <c:ser>
          <c:idx val="0"/>
          <c:order val="0"/>
          <c:explosion val="25"/>
          <c:dLbls>
            <c:dLbl>
              <c:idx val="1"/>
              <c:layout>
                <c:manualLayout>
                  <c:x val="-9.5880105382307526E-3"/>
                  <c:y val="-5.4221368670379549E-2"/>
                </c:manualLayout>
              </c:layout>
              <c:showLegendKey val="1"/>
              <c:showVal val="0"/>
              <c:showCatName val="0"/>
              <c:showSerName val="0"/>
              <c:showPercent val="1"/>
              <c:showBubbleSize val="0"/>
            </c:dLbl>
            <c:dLbl>
              <c:idx val="2"/>
              <c:layout>
                <c:manualLayout>
                  <c:x val="1.4928303453593719E-2"/>
                  <c:y val="6.1527943153447319E-2"/>
                </c:manualLayout>
              </c:layout>
              <c:showLegendKey val="1"/>
              <c:showVal val="0"/>
              <c:showCatName val="0"/>
              <c:showSerName val="0"/>
              <c:showPercent val="1"/>
              <c:showBubbleSize val="0"/>
            </c:dLbl>
            <c:numFmt formatCode="0.00%" sourceLinked="0"/>
            <c:txPr>
              <a:bodyPr/>
              <a:lstStyle/>
              <a:p>
                <a:pPr>
                  <a:defRPr lang="es-ES" sz="1100">
                    <a:latin typeface="Times New Roman" pitchFamily="18" charset="0"/>
                    <a:cs typeface="Times New Roman" pitchFamily="18" charset="0"/>
                  </a:defRPr>
                </a:pPr>
                <a:endParaRPr lang="es-ES"/>
              </a:p>
            </c:txPr>
            <c:showLegendKey val="1"/>
            <c:showVal val="0"/>
            <c:showCatName val="0"/>
            <c:showSerName val="0"/>
            <c:showPercent val="1"/>
            <c:showBubbleSize val="0"/>
            <c:showLeaderLines val="1"/>
          </c:dLbls>
          <c:cat>
            <c:strRef>
              <c:f>('Analisis Vertical EEP_2011'!$C$10;'Analisis Vertical EEP_2011'!$C$25;'Analisis Vertical EEP_2011'!$C$44)</c:f>
              <c:strCache>
                <c:ptCount val="3"/>
                <c:pt idx="0">
                  <c:v>INGRESOS CORRIENTES</c:v>
                </c:pt>
                <c:pt idx="1">
                  <c:v>INGRESOS DE CAPITAL</c:v>
                </c:pt>
                <c:pt idx="2">
                  <c:v>INGRESOS DE FINANCIAMIENTO</c:v>
                </c:pt>
              </c:strCache>
            </c:strRef>
          </c:cat>
          <c:val>
            <c:numRef>
              <c:f>('Analisis Vertical EEP_2011'!$D$10;'Analisis Vertical EEP_2011'!$D$25;'Analisis Vertical EEP_2011'!$D$44)</c:f>
              <c:numCache>
                <c:formatCode>_(* #.##000_);_(* \(#.##000\);_(* "-"??_);_(@_)</c:formatCode>
                <c:ptCount val="3"/>
                <c:pt idx="0">
                  <c:v>7401036.3599999994</c:v>
                </c:pt>
                <c:pt idx="1">
                  <c:v>2574337.8299999987</c:v>
                </c:pt>
                <c:pt idx="2">
                  <c:v>0</c:v>
                </c:pt>
              </c:numCache>
            </c:numRef>
          </c:val>
        </c:ser>
        <c:dLbls>
          <c:showLegendKey val="0"/>
          <c:showVal val="0"/>
          <c:showCatName val="0"/>
          <c:showSerName val="0"/>
          <c:showPercent val="1"/>
          <c:showBubbleSize val="0"/>
          <c:showLeaderLines val="1"/>
        </c:dLbls>
      </c:pie3DChart>
    </c:plotArea>
    <c:legend>
      <c:legendPos val="r"/>
      <c:overlay val="0"/>
      <c:txPr>
        <a:bodyPr/>
        <a:lstStyle/>
        <a:p>
          <a:pPr>
            <a:defRPr lang="es-ES" sz="1100">
              <a:latin typeface="Times New Roman" pitchFamily="18" charset="0"/>
              <a:cs typeface="Times New Roman" pitchFamily="18" charset="0"/>
            </a:defRPr>
          </a:pPr>
          <a:endParaRPr lang="es-ES"/>
        </a:p>
      </c:txPr>
    </c:legend>
    <c:plotVisOnly val="1"/>
    <c:dispBlanksAs val="zero"/>
    <c:showDLblsOverMax val="0"/>
  </c:chart>
  <c:spPr>
    <a:ln>
      <a:solidFill>
        <a:sysClr val="windowText" lastClr="000000"/>
      </a:solidFill>
    </a:ln>
  </c:sp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7.0643665855309012E-2"/>
          <c:y val="0.20440937619997196"/>
          <c:w val="0.62558411018304361"/>
          <c:h val="0.65883782409631053"/>
        </c:manualLayout>
      </c:layout>
      <c:pie3DChart>
        <c:varyColors val="1"/>
        <c:ser>
          <c:idx val="0"/>
          <c:order val="0"/>
          <c:explosion val="22"/>
          <c:dLbls>
            <c:numFmt formatCode="0.00%" sourceLinked="0"/>
            <c:txPr>
              <a:bodyPr rot="0" vert="horz"/>
              <a:lstStyle/>
              <a:p>
                <a:pPr>
                  <a:defRPr lang="es-ES" sz="1100">
                    <a:latin typeface="Times New Roman" pitchFamily="18" charset="0"/>
                    <a:cs typeface="Times New Roman" pitchFamily="18" charset="0"/>
                  </a:defRPr>
                </a:pPr>
                <a:endParaRPr lang="es-ES"/>
              </a:p>
            </c:txPr>
            <c:showLegendKey val="0"/>
            <c:showVal val="0"/>
            <c:showCatName val="0"/>
            <c:showSerName val="0"/>
            <c:showPercent val="1"/>
            <c:showBubbleSize val="0"/>
            <c:showLeaderLines val="0"/>
          </c:dLbls>
          <c:cat>
            <c:strRef>
              <c:f>('Analisis Vertical EEP_2011'!$C$17,'Analisis Vertical EEP_2011'!$C$29:$C$39,'Analisis Vertical EEP_2011'!$C$49)</c:f>
              <c:strCache>
                <c:ptCount val="5"/>
                <c:pt idx="0">
                  <c:v>GASTOS CORRIENTES</c:v>
                </c:pt>
                <c:pt idx="1">
                  <c:v>GASTOS DE PRODUCCIÓN</c:v>
                </c:pt>
                <c:pt idx="2">
                  <c:v>GASTOS DE INVERSIÓN</c:v>
                </c:pt>
                <c:pt idx="3">
                  <c:v>GASTOS DE CAPITAL</c:v>
                </c:pt>
                <c:pt idx="4">
                  <c:v>APLICACIÓN AL FINANCIAMIENTO</c:v>
                </c:pt>
              </c:strCache>
            </c:strRef>
          </c:cat>
          <c:val>
            <c:numRef>
              <c:f>('Analisis Vertical EEP_2011'!$D$17,'Analisis Vertical EEP_2011'!$D$29:$D$39,'Analisis Vertical EEP_2011'!$D$49)</c:f>
              <c:numCache>
                <c:formatCode>_(* #,##0.00_);_(* \(#,##0.00\);_(* "-"??_);_(@_)</c:formatCode>
                <c:ptCount val="5"/>
                <c:pt idx="0">
                  <c:v>5043874.7000000011</c:v>
                </c:pt>
                <c:pt idx="1">
                  <c:v>0</c:v>
                </c:pt>
                <c:pt idx="2">
                  <c:v>1716727.8600000003</c:v>
                </c:pt>
                <c:pt idx="3">
                  <c:v>693947.66999999958</c:v>
                </c:pt>
                <c:pt idx="4">
                  <c:v>0</c:v>
                </c:pt>
              </c:numCache>
            </c:numRef>
          </c:val>
        </c:ser>
        <c:ser>
          <c:idx val="1"/>
          <c:order val="1"/>
          <c:explosion val="25"/>
          <c:cat>
            <c:strRef>
              <c:f>('Analisis Vertical EEP_2011'!$C$17,'Analisis Vertical EEP_2011'!$C$29:$C$39,'Analisis Vertical EEP_2011'!$C$49)</c:f>
              <c:strCache>
                <c:ptCount val="5"/>
                <c:pt idx="0">
                  <c:v>GASTOS CORRIENTES</c:v>
                </c:pt>
                <c:pt idx="1">
                  <c:v>GASTOS DE PRODUCCIÓN</c:v>
                </c:pt>
                <c:pt idx="2">
                  <c:v>GASTOS DE INVERSIÓN</c:v>
                </c:pt>
                <c:pt idx="3">
                  <c:v>GASTOS DE CAPITAL</c:v>
                </c:pt>
                <c:pt idx="4">
                  <c:v>APLICACIÓN AL FINANCIAMIENTO</c:v>
                </c:pt>
              </c:strCache>
            </c:strRef>
          </c:cat>
          <c:val>
            <c:numRef>
              <c:f>('Analisis Vertical EEP_2011'!$E$17,'Analisis Vertical EEP_2011'!$E$29:$E$39,'Analisis Vertical EEP_2011'!$E$49)</c:f>
              <c:numCache>
                <c:formatCode>0.00%</c:formatCode>
                <c:ptCount val="5"/>
                <c:pt idx="0">
                  <c:v>0.67661690435748856</c:v>
                </c:pt>
                <c:pt idx="1">
                  <c:v>0</c:v>
                </c:pt>
                <c:pt idx="2">
                  <c:v>0.23029261417962171</c:v>
                </c:pt>
                <c:pt idx="3">
                  <c:v>9.3090481462890479E-2</c:v>
                </c:pt>
                <c:pt idx="4">
                  <c:v>0</c:v>
                </c:pt>
              </c:numCache>
            </c:numRef>
          </c:val>
        </c:ser>
        <c:dLbls>
          <c:showLegendKey val="0"/>
          <c:showVal val="0"/>
          <c:showCatName val="0"/>
          <c:showSerName val="0"/>
          <c:showPercent val="1"/>
          <c:showBubbleSize val="0"/>
          <c:showLeaderLines val="0"/>
        </c:dLbls>
      </c:pie3DChart>
    </c:plotArea>
    <c:legend>
      <c:legendPos val="r"/>
      <c:layout>
        <c:manualLayout>
          <c:xMode val="edge"/>
          <c:yMode val="edge"/>
          <c:x val="0.59999166455799835"/>
          <c:y val="0.22908182375891617"/>
          <c:w val="0.36472540176334312"/>
          <c:h val="0.48695750868979232"/>
        </c:manualLayout>
      </c:layout>
      <c:overlay val="0"/>
      <c:txPr>
        <a:bodyPr/>
        <a:lstStyle/>
        <a:p>
          <a:pPr>
            <a:defRPr lang="es-ES" sz="1000">
              <a:latin typeface="Times New Roman" pitchFamily="18" charset="0"/>
              <a:cs typeface="Times New Roman" pitchFamily="18" charset="0"/>
            </a:defRPr>
          </a:pPr>
          <a:endParaRPr lang="es-ES"/>
        </a:p>
      </c:txPr>
    </c:legend>
    <c:plotVisOnly val="1"/>
    <c:dispBlanksAs val="zero"/>
    <c:showDLblsOverMax val="0"/>
  </c:chart>
  <c:spPr>
    <a:ln>
      <a:solidFill>
        <a:sysClr val="windowText" lastClr="000000"/>
      </a:solid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xPr>
        <a:bodyPr/>
        <a:lstStyle/>
        <a:p>
          <a:pPr>
            <a:defRPr lang="es-ES"/>
          </a:pPr>
          <a:endParaRPr lang="es-ES"/>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0507165870458839"/>
          <c:y val="0.39835608543495166"/>
          <c:w val="0.74120308471472518"/>
          <c:h val="0.54378273687747436"/>
        </c:manualLayout>
      </c:layout>
      <c:pie3DChart>
        <c:varyColors val="1"/>
        <c:ser>
          <c:idx val="0"/>
          <c:order val="0"/>
          <c:tx>
            <c:strRef>
              <c:f>'ASIGNACIÓN PRESUPUESTARIA EPES'!$E$13</c:f>
              <c:strCache>
                <c:ptCount val="1"/>
                <c:pt idx="0">
                  <c:v>AÑO 2011</c:v>
                </c:pt>
              </c:strCache>
            </c:strRef>
          </c:tx>
          <c:spPr>
            <a:solidFill>
              <a:schemeClr val="accent2">
                <a:lumMod val="75000"/>
              </a:schemeClr>
            </a:solidFill>
          </c:spPr>
          <c:explosion val="3"/>
          <c:dPt>
            <c:idx val="1"/>
            <c:bubble3D val="0"/>
            <c:spPr>
              <a:solidFill>
                <a:schemeClr val="accent1"/>
              </a:solidFill>
            </c:spPr>
          </c:dPt>
          <c:dLbls>
            <c:dLbl>
              <c:idx val="0"/>
              <c:layout>
                <c:manualLayout>
                  <c:x val="-6.5016482842902512E-2"/>
                  <c:y val="1.6508582379735585E-3"/>
                </c:manualLayout>
              </c:layout>
              <c:tx>
                <c:rich>
                  <a:bodyPr/>
                  <a:lstStyle/>
                  <a:p>
                    <a:r>
                      <a:rPr lang="en-US" sz="1000" dirty="0"/>
                      <a:t>4,08%</a:t>
                    </a:r>
                  </a:p>
                </c:rich>
              </c:tx>
              <c:showLegendKey val="0"/>
              <c:showVal val="0"/>
              <c:showCatName val="0"/>
              <c:showSerName val="0"/>
              <c:showPercent val="1"/>
              <c:showBubbleSize val="0"/>
            </c:dLbl>
            <c:numFmt formatCode="0.00%" sourceLinked="0"/>
            <c:txPr>
              <a:bodyPr/>
              <a:lstStyle/>
              <a:p>
                <a:pPr>
                  <a:defRPr lang="es-ES" sz="1100"/>
                </a:pPr>
                <a:endParaRPr lang="es-ES"/>
              </a:p>
            </c:txPr>
            <c:showLegendKey val="0"/>
            <c:showVal val="0"/>
            <c:showCatName val="0"/>
            <c:showSerName val="0"/>
            <c:showPercent val="1"/>
            <c:showBubbleSize val="0"/>
            <c:showLeaderLines val="1"/>
          </c:dLbls>
          <c:cat>
            <c:strRef>
              <c:f>'ASIGNACIÓN PRESUPUESTARIA EPES'!$B$14:$B$15</c:f>
              <c:strCache>
                <c:ptCount val="2"/>
                <c:pt idx="0">
                  <c:v>Presupuesto Entidades Públicas de Educación Superior </c:v>
                </c:pt>
                <c:pt idx="1">
                  <c:v>Presupuesto de los demás sectores</c:v>
                </c:pt>
              </c:strCache>
            </c:strRef>
          </c:cat>
          <c:val>
            <c:numRef>
              <c:f>'ASIGNACIÓN PRESUPUESTARIA EPES'!$E$14:$E$15</c:f>
              <c:numCache>
                <c:formatCode>_-* #.##000\ _€_-;\-* #.##000\ _€_-;_-* "-"??\ _€_-;_-@_-</c:formatCode>
                <c:ptCount val="2"/>
                <c:pt idx="0">
                  <c:v>977046603.13999987</c:v>
                </c:pt>
                <c:pt idx="1">
                  <c:v>22973203353.889999</c:v>
                </c:pt>
              </c:numCache>
            </c:numRef>
          </c:val>
        </c:ser>
        <c:dLbls>
          <c:showLegendKey val="0"/>
          <c:showVal val="0"/>
          <c:showCatName val="0"/>
          <c:showSerName val="0"/>
          <c:showPercent val="1"/>
          <c:showBubbleSize val="0"/>
          <c:showLeaderLines val="1"/>
        </c:dLbls>
      </c:pie3DChart>
    </c:plotArea>
    <c:legend>
      <c:legendPos val="t"/>
      <c:layout>
        <c:manualLayout>
          <c:xMode val="edge"/>
          <c:yMode val="edge"/>
          <c:x val="0.10815800160135464"/>
          <c:y val="0.14568103544050662"/>
          <c:w val="0.78368399679729062"/>
          <c:h val="0.17995743528496833"/>
        </c:manualLayout>
      </c:layout>
      <c:overlay val="0"/>
      <c:txPr>
        <a:bodyPr/>
        <a:lstStyle/>
        <a:p>
          <a:pPr>
            <a:defRPr lang="es-ES" sz="1100"/>
          </a:pPr>
          <a:endParaRPr lang="es-ES"/>
        </a:p>
      </c:txPr>
    </c:legend>
    <c:plotVisOnly val="1"/>
    <c:dispBlanksAs val="zero"/>
    <c:showDLblsOverMax val="0"/>
  </c:chart>
  <c:spPr>
    <a:ln>
      <a:solidFill>
        <a:sysClr val="windowText" lastClr="000000"/>
      </a:solidFill>
    </a:ln>
  </c:spPr>
  <c:txPr>
    <a:bodyPr/>
    <a:lstStyle/>
    <a:p>
      <a:pPr>
        <a:defRPr sz="800">
          <a:latin typeface="Times New Roman" pitchFamily="18" charset="0"/>
          <a:cs typeface="Times New Roman" pitchFamily="18" charset="0"/>
        </a:defRPr>
      </a:pPr>
      <a:endParaRPr lang="es-E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ln>
              <a:solidFill>
                <a:schemeClr val="tx1"/>
              </a:solidFill>
            </a:ln>
          </c:spPr>
          <c:invertIfNegative val="0"/>
          <c:dPt>
            <c:idx val="0"/>
            <c:invertIfNegative val="0"/>
            <c:bubble3D val="0"/>
            <c:spPr>
              <a:solidFill>
                <a:schemeClr val="accent1">
                  <a:lumMod val="20000"/>
                  <a:lumOff val="80000"/>
                </a:schemeClr>
              </a:solidFill>
              <a:ln>
                <a:solidFill>
                  <a:schemeClr val="tx1"/>
                </a:solidFill>
              </a:ln>
            </c:spPr>
          </c:dPt>
          <c:dPt>
            <c:idx val="1"/>
            <c:invertIfNegative val="0"/>
            <c:bubble3D val="0"/>
            <c:spPr>
              <a:solidFill>
                <a:schemeClr val="accent3">
                  <a:lumMod val="20000"/>
                  <a:lumOff val="80000"/>
                </a:schemeClr>
              </a:solidFill>
              <a:ln>
                <a:solidFill>
                  <a:schemeClr val="tx1"/>
                </a:solidFill>
              </a:ln>
            </c:spPr>
          </c:dPt>
          <c:dPt>
            <c:idx val="2"/>
            <c:invertIfNegative val="0"/>
            <c:bubble3D val="0"/>
            <c:spPr>
              <a:solidFill>
                <a:schemeClr val="accent2">
                  <a:lumMod val="60000"/>
                  <a:lumOff val="40000"/>
                </a:schemeClr>
              </a:solidFill>
              <a:ln w="12700">
                <a:solidFill>
                  <a:schemeClr val="tx1"/>
                </a:solidFill>
              </a:ln>
            </c:spPr>
          </c:dPt>
          <c:dPt>
            <c:idx val="3"/>
            <c:invertIfNegative val="0"/>
            <c:bubble3D val="0"/>
            <c:spPr>
              <a:solidFill>
                <a:schemeClr val="accent1">
                  <a:lumMod val="20000"/>
                  <a:lumOff val="80000"/>
                </a:schemeClr>
              </a:solidFill>
              <a:ln>
                <a:solidFill>
                  <a:schemeClr val="tx1"/>
                </a:solidFill>
              </a:ln>
            </c:spPr>
          </c:dPt>
          <c:dPt>
            <c:idx val="5"/>
            <c:invertIfNegative val="0"/>
            <c:bubble3D val="0"/>
            <c:spPr>
              <a:solidFill>
                <a:schemeClr val="accent3">
                  <a:lumMod val="20000"/>
                  <a:lumOff val="80000"/>
                </a:schemeClr>
              </a:solidFill>
              <a:ln>
                <a:solidFill>
                  <a:schemeClr val="tx1"/>
                </a:solidFill>
              </a:ln>
            </c:spPr>
          </c:dPt>
          <c:dPt>
            <c:idx val="6"/>
            <c:invertIfNegative val="0"/>
            <c:bubble3D val="0"/>
            <c:spPr>
              <a:solidFill>
                <a:schemeClr val="accent3">
                  <a:lumMod val="20000"/>
                  <a:lumOff val="80000"/>
                </a:schemeClr>
              </a:solidFill>
              <a:ln>
                <a:solidFill>
                  <a:schemeClr val="tx1"/>
                </a:solidFill>
              </a:ln>
            </c:spPr>
          </c:dPt>
          <c:dPt>
            <c:idx val="7"/>
            <c:invertIfNegative val="0"/>
            <c:bubble3D val="0"/>
            <c:spPr>
              <a:solidFill>
                <a:schemeClr val="accent2">
                  <a:lumMod val="60000"/>
                  <a:lumOff val="40000"/>
                </a:schemeClr>
              </a:solidFill>
              <a:ln w="12700">
                <a:solidFill>
                  <a:schemeClr val="tx1"/>
                </a:solidFill>
              </a:ln>
            </c:spPr>
          </c:dPt>
          <c:dPt>
            <c:idx val="8"/>
            <c:invertIfNegative val="0"/>
            <c:bubble3D val="0"/>
            <c:spPr>
              <a:solidFill>
                <a:schemeClr val="accent1">
                  <a:lumMod val="20000"/>
                  <a:lumOff val="80000"/>
                </a:schemeClr>
              </a:solidFill>
              <a:ln>
                <a:solidFill>
                  <a:schemeClr val="tx1"/>
                </a:solidFill>
              </a:ln>
            </c:spPr>
          </c:dPt>
          <c:dPt>
            <c:idx val="9"/>
            <c:invertIfNegative val="0"/>
            <c:bubble3D val="0"/>
            <c:spPr>
              <a:solidFill>
                <a:schemeClr val="accent3">
                  <a:lumMod val="20000"/>
                  <a:lumOff val="80000"/>
                </a:schemeClr>
              </a:solidFill>
              <a:ln>
                <a:solidFill>
                  <a:schemeClr val="tx1"/>
                </a:solidFill>
              </a:ln>
            </c:spPr>
          </c:dPt>
          <c:dPt>
            <c:idx val="10"/>
            <c:invertIfNegative val="0"/>
            <c:bubble3D val="0"/>
            <c:spPr>
              <a:solidFill>
                <a:schemeClr val="accent2">
                  <a:lumMod val="60000"/>
                  <a:lumOff val="40000"/>
                </a:schemeClr>
              </a:solidFill>
              <a:ln w="15875">
                <a:solidFill>
                  <a:schemeClr val="tx1"/>
                </a:solidFill>
              </a:ln>
            </c:spPr>
          </c:dPt>
          <c:dPt>
            <c:idx val="11"/>
            <c:invertIfNegative val="0"/>
            <c:bubble3D val="0"/>
            <c:spPr>
              <a:solidFill>
                <a:srgbClr val="FFFFAF"/>
              </a:solidFill>
              <a:ln w="38100">
                <a:solidFill>
                  <a:srgbClr val="C00000"/>
                </a:solidFill>
              </a:ln>
            </c:spPr>
          </c:dPt>
          <c:dLbls>
            <c:dLbl>
              <c:idx val="2"/>
              <c:layout>
                <c:manualLayout>
                  <c:x val="1.3781222335823877E-3"/>
                  <c:y val="-3.4575359997809927E-3"/>
                </c:manualLayout>
              </c:layout>
              <c:dLblPos val="outEnd"/>
              <c:showLegendKey val="0"/>
              <c:showVal val="1"/>
              <c:showCatName val="0"/>
              <c:showSerName val="0"/>
              <c:showPercent val="0"/>
              <c:showBubbleSize val="0"/>
            </c:dLbl>
            <c:dLbl>
              <c:idx val="5"/>
              <c:layout>
                <c:manualLayout>
                  <c:x val="0"/>
                  <c:y val="-3.4524029511607541E-3"/>
                </c:manualLayout>
              </c:layout>
              <c:dLblPos val="outEnd"/>
              <c:showLegendKey val="0"/>
              <c:showVal val="1"/>
              <c:showCatName val="0"/>
              <c:showSerName val="0"/>
              <c:showPercent val="0"/>
              <c:showBubbleSize val="0"/>
            </c:dLbl>
            <c:dLbl>
              <c:idx val="7"/>
              <c:layout>
                <c:manualLayout>
                  <c:x val="3.3074933605977318E-2"/>
                  <c:y val="8.691983717969777E-2"/>
                </c:manualLayout>
              </c:layout>
              <c:dLblPos val="outEnd"/>
              <c:showLegendKey val="0"/>
              <c:showVal val="1"/>
              <c:showCatName val="0"/>
              <c:showSerName val="0"/>
              <c:showPercent val="0"/>
              <c:showBubbleSize val="0"/>
            </c:dLbl>
            <c:dLbl>
              <c:idx val="10"/>
              <c:layout>
                <c:manualLayout>
                  <c:x val="3.0318689138812457E-2"/>
                  <c:y val="8.3004604344612543E-2"/>
                </c:manualLayout>
              </c:layout>
              <c:dLblPos val="outEnd"/>
              <c:showLegendKey val="0"/>
              <c:showVal val="1"/>
              <c:showCatName val="0"/>
              <c:showSerName val="0"/>
              <c:showPercent val="0"/>
              <c:showBubbleSize val="0"/>
            </c:dLbl>
            <c:dLbl>
              <c:idx val="11"/>
              <c:layout>
                <c:manualLayout>
                  <c:x val="4.1343667007471647E-3"/>
                  <c:y val="-1.8342093736311869E-2"/>
                </c:manualLayout>
              </c:layout>
              <c:dLblPos val="outEnd"/>
              <c:showLegendKey val="0"/>
              <c:showVal val="1"/>
              <c:showCatName val="0"/>
              <c:showSerName val="0"/>
              <c:showPercent val="0"/>
              <c:showBubbleSize val="0"/>
            </c:dLbl>
            <c:txPr>
              <a:bodyPr rot="-5400000" vert="horz"/>
              <a:lstStyle/>
              <a:p>
                <a:pPr>
                  <a:defRPr lang="es-ES" sz="1100"/>
                </a:pPr>
                <a:endParaRPr lang="es-ES"/>
              </a:p>
            </c:txPr>
            <c:dLblPos val="inEnd"/>
            <c:showLegendKey val="0"/>
            <c:showVal val="1"/>
            <c:showCatName val="0"/>
            <c:showSerName val="0"/>
            <c:showPercent val="0"/>
            <c:showBubbleSize val="0"/>
            <c:showLeaderLines val="0"/>
          </c:dLbls>
          <c:cat>
            <c:strRef>
              <c:f>'Analisis Vertical EEP_2012'!$C$10:$C$55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'Analisis Vertical EEP_2012'!$D$10:$D$55</c:f>
              <c:numCache>
                <c:formatCode>_(* #,##0.00_);_(* \(#,##0.00\);_(* "-"??_);_(@_)</c:formatCode>
                <c:ptCount val="12"/>
                <c:pt idx="0">
                  <c:v>7549834.1299999999</c:v>
                </c:pt>
                <c:pt idx="1">
                  <c:v>4968650.0599999996</c:v>
                </c:pt>
                <c:pt idx="2">
                  <c:v>2581184.0700000003</c:v>
                </c:pt>
                <c:pt idx="3">
                  <c:v>4099256.88</c:v>
                </c:pt>
                <c:pt idx="4">
                  <c:v>0</c:v>
                </c:pt>
                <c:pt idx="5">
                  <c:v>5115585.7</c:v>
                </c:pt>
                <c:pt idx="6">
                  <c:v>654451.25</c:v>
                </c:pt>
                <c:pt idx="7">
                  <c:v>-1670780.0700000003</c:v>
                </c:pt>
                <c:pt idx="8">
                  <c:v>0</c:v>
                </c:pt>
                <c:pt idx="9">
                  <c:v>0</c:v>
                </c:pt>
                <c:pt idx="10">
                  <c:v>0</c:v>
                </c:pt>
                <c:pt idx="11">
                  <c:v>910404</c:v>
                </c:pt>
              </c:numCache>
            </c:numRef>
          </c:val>
        </c:ser>
        <c:dLbls>
          <c:showLegendKey val="0"/>
          <c:showVal val="0"/>
          <c:showCatName val="0"/>
          <c:showSerName val="0"/>
          <c:showPercent val="0"/>
          <c:showBubbleSize val="0"/>
        </c:dLbls>
        <c:gapWidth val="75"/>
        <c:overlap val="40"/>
        <c:axId val="190216448"/>
        <c:axId val="190222336"/>
      </c:barChart>
      <c:catAx>
        <c:axId val="190216448"/>
        <c:scaling>
          <c:orientation val="minMax"/>
        </c:scaling>
        <c:delete val="0"/>
        <c:axPos val="b"/>
        <c:majorTickMark val="none"/>
        <c:minorTickMark val="none"/>
        <c:tickLblPos val="low"/>
        <c:txPr>
          <a:bodyPr/>
          <a:lstStyle/>
          <a:p>
            <a:pPr>
              <a:defRPr lang="es-ES" sz="1000"/>
            </a:pPr>
            <a:endParaRPr lang="es-ES"/>
          </a:p>
        </c:txPr>
        <c:crossAx val="190222336"/>
        <c:crosses val="autoZero"/>
        <c:auto val="1"/>
        <c:lblAlgn val="ctr"/>
        <c:lblOffset val="100"/>
        <c:noMultiLvlLbl val="0"/>
      </c:catAx>
      <c:valAx>
        <c:axId val="190222336"/>
        <c:scaling>
          <c:orientation val="minMax"/>
        </c:scaling>
        <c:delete val="0"/>
        <c:axPos val="l"/>
        <c:majorGridlines/>
        <c:numFmt formatCode="_(* #,##0.00_);_(* \(#,##0.00\);_(* &quot;-&quot;??_);_(@_)" sourceLinked="1"/>
        <c:majorTickMark val="none"/>
        <c:minorTickMark val="none"/>
        <c:tickLblPos val="nextTo"/>
        <c:txPr>
          <a:bodyPr/>
          <a:lstStyle/>
          <a:p>
            <a:pPr>
              <a:defRPr lang="es-ES" sz="1100"/>
            </a:pPr>
            <a:endParaRPr lang="es-ES"/>
          </a:p>
        </c:txPr>
        <c:crossAx val="190216448"/>
        <c:crosses val="autoZero"/>
        <c:crossBetween val="between"/>
      </c:valAx>
      <c:spPr>
        <a:pattFill prst="pct5">
          <a:fgClr>
            <a:schemeClr val="accent6">
              <a:lumMod val="40000"/>
              <a:lumOff val="60000"/>
            </a:schemeClr>
          </a:fgClr>
          <a:bgClr>
            <a:schemeClr val="bg1"/>
          </a:bgClr>
        </a:pattFill>
      </c:spPr>
    </c:plotArea>
    <c:plotVisOnly val="1"/>
    <c:dispBlanksAs val="gap"/>
    <c:showDLblsOverMax val="0"/>
  </c:chart>
  <c:spPr>
    <a:ln>
      <a:solidFill>
        <a:sysClr val="windowText" lastClr="000000"/>
      </a:solidFill>
    </a:ln>
  </c:spPr>
  <c:txPr>
    <a:bodyPr/>
    <a:lstStyle/>
    <a:p>
      <a:pPr>
        <a:defRPr sz="800">
          <a:latin typeface="Times New Roman" pitchFamily="18" charset="0"/>
          <a:cs typeface="Times New Roman" pitchFamily="18" charset="0"/>
        </a:defRPr>
      </a:pPr>
      <a:endParaRPr lang="es-E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4990272220406334E-2"/>
          <c:y val="0.22254629952054281"/>
          <c:w val="0.58057351765955467"/>
          <c:h val="0.72703581730659117"/>
        </c:manualLayout>
      </c:layout>
      <c:pie3DChart>
        <c:varyColors val="1"/>
        <c:ser>
          <c:idx val="0"/>
          <c:order val="0"/>
          <c:explosion val="25"/>
          <c:dLbls>
            <c:dLbl>
              <c:idx val="1"/>
              <c:layout>
                <c:manualLayout>
                  <c:x val="-0.17811365343176264"/>
                  <c:y val="1.0819381305206722E-2"/>
                </c:manualLayout>
              </c:layout>
              <c:showLegendKey val="1"/>
              <c:showVal val="0"/>
              <c:showCatName val="0"/>
              <c:showSerName val="0"/>
              <c:showPercent val="1"/>
              <c:showBubbleSize val="0"/>
            </c:dLbl>
            <c:dLbl>
              <c:idx val="2"/>
              <c:layout>
                <c:manualLayout>
                  <c:x val="9.7790807827042761E-2"/>
                  <c:y val="9.4953165640707729E-3"/>
                </c:manualLayout>
              </c:layout>
              <c:showLegendKey val="1"/>
              <c:showVal val="0"/>
              <c:showCatName val="0"/>
              <c:showSerName val="0"/>
              <c:showPercent val="1"/>
              <c:showBubbleSize val="0"/>
            </c:dLbl>
            <c:numFmt formatCode="0.00%" sourceLinked="0"/>
            <c:txPr>
              <a:bodyPr/>
              <a:lstStyle/>
              <a:p>
                <a:pPr>
                  <a:defRPr lang="es-ES" sz="1100">
                    <a:latin typeface="Times New Roman" pitchFamily="18" charset="0"/>
                    <a:cs typeface="Times New Roman" pitchFamily="18" charset="0"/>
                  </a:defRPr>
                </a:pPr>
                <a:endParaRPr lang="es-ES"/>
              </a:p>
            </c:txPr>
            <c:showLegendKey val="1"/>
            <c:showVal val="0"/>
            <c:showCatName val="0"/>
            <c:showSerName val="0"/>
            <c:showPercent val="1"/>
            <c:showBubbleSize val="0"/>
            <c:showLeaderLines val="1"/>
          </c:dLbls>
          <c:cat>
            <c:strRef>
              <c:f>('Analisis Vertical EEP_2012'!$C$10;'Analisis Vertical EEP_2012'!$C$25;'Analisis Vertical EEP_2012'!$C$44)</c:f>
              <c:strCache>
                <c:ptCount val="3"/>
                <c:pt idx="0">
                  <c:v>INGRESOS CORRIENTES</c:v>
                </c:pt>
                <c:pt idx="1">
                  <c:v>INGRESOS DE CAPITAL</c:v>
                </c:pt>
                <c:pt idx="2">
                  <c:v>INGRESOS DE FINANCIAMIENTO</c:v>
                </c:pt>
              </c:strCache>
            </c:strRef>
          </c:cat>
          <c:val>
            <c:numRef>
              <c:f>('Analisis Vertical EEP_2012'!$D$10;'Analisis Vertical EEP_2012'!$D$25;'Analisis Vertical EEP_2012'!$D$44)</c:f>
              <c:numCache>
                <c:formatCode>_(* #.##000_);_(* \(#.##000\);_(* "-"??_);_(@_)</c:formatCode>
                <c:ptCount val="3"/>
                <c:pt idx="0">
                  <c:v>7549834.1299999999</c:v>
                </c:pt>
                <c:pt idx="1">
                  <c:v>4099256.88</c:v>
                </c:pt>
                <c:pt idx="2">
                  <c:v>0</c:v>
                </c:pt>
              </c:numCache>
            </c:numRef>
          </c:val>
        </c:ser>
        <c:dLbls>
          <c:showLegendKey val="0"/>
          <c:showVal val="0"/>
          <c:showCatName val="0"/>
          <c:showSerName val="0"/>
          <c:showPercent val="1"/>
          <c:showBubbleSize val="0"/>
          <c:showLeaderLines val="1"/>
        </c:dLbls>
      </c:pie3DChart>
    </c:plotArea>
    <c:legend>
      <c:legendPos val="r"/>
      <c:overlay val="0"/>
      <c:txPr>
        <a:bodyPr/>
        <a:lstStyle/>
        <a:p>
          <a:pPr>
            <a:defRPr lang="es-ES" sz="1100">
              <a:latin typeface="Times New Roman" pitchFamily="18" charset="0"/>
              <a:cs typeface="Times New Roman" pitchFamily="18" charset="0"/>
            </a:defRPr>
          </a:pPr>
          <a:endParaRPr lang="es-ES"/>
        </a:p>
      </c:txPr>
    </c:legend>
    <c:plotVisOnly val="1"/>
    <c:dispBlanksAs val="zero"/>
    <c:showDLblsOverMax val="0"/>
  </c:chart>
  <c:spPr>
    <a:ln>
      <a:solidFill>
        <a:sysClr val="windowText" lastClr="000000"/>
      </a:solidFill>
    </a:ln>
  </c:sp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6427523331237137E-2"/>
          <c:y val="0.20140244745092156"/>
          <c:w val="0.52503712626472876"/>
          <c:h val="0.7174869607479295"/>
        </c:manualLayout>
      </c:layout>
      <c:pie3DChart>
        <c:varyColors val="1"/>
        <c:ser>
          <c:idx val="0"/>
          <c:order val="0"/>
          <c:explosion val="25"/>
          <c:dLbls>
            <c:numFmt formatCode="0.00%" sourceLinked="0"/>
            <c:txPr>
              <a:bodyPr rot="0" vert="horz"/>
              <a:lstStyle/>
              <a:p>
                <a:pPr>
                  <a:defRPr lang="es-ES" sz="1100">
                    <a:latin typeface="Times New Roman" pitchFamily="18" charset="0"/>
                    <a:cs typeface="Times New Roman" pitchFamily="18" charset="0"/>
                  </a:defRPr>
                </a:pPr>
                <a:endParaRPr lang="es-ES"/>
              </a:p>
            </c:txPr>
            <c:showLegendKey val="0"/>
            <c:showVal val="0"/>
            <c:showCatName val="0"/>
            <c:showSerName val="0"/>
            <c:showPercent val="1"/>
            <c:showBubbleSize val="0"/>
            <c:showLeaderLines val="0"/>
          </c:dLbls>
          <c:cat>
            <c:strRef>
              <c:f>('Analisis Vertical EEP_2012'!$C$17;'Analisis Vertical EEP_2012'!$C$29:$C$39;'Analisis Vertical EEP_2012'!$C$49)</c:f>
              <c:strCache>
                <c:ptCount val="5"/>
                <c:pt idx="0">
                  <c:v>GASTOS CORRIENTES</c:v>
                </c:pt>
                <c:pt idx="1">
                  <c:v>GASTOS DE PRODUCCIÓN</c:v>
                </c:pt>
                <c:pt idx="2">
                  <c:v>GASTOS DE INVERSIÓN</c:v>
                </c:pt>
                <c:pt idx="3">
                  <c:v>GASTOS DE CAPITAL</c:v>
                </c:pt>
                <c:pt idx="4">
                  <c:v>APLICACIÓN AL FINANCIAMIENTO</c:v>
                </c:pt>
              </c:strCache>
            </c:strRef>
          </c:cat>
          <c:val>
            <c:numRef>
              <c:f>('Analisis Vertical EEP_2012'!$D$17;'Analisis Vertical EEP_2012'!$D$29:$D$39;'Analisis Vertical EEP_2012'!$D$49)</c:f>
              <c:numCache>
                <c:formatCode>_(* #.##000_);_(* \(#.##000\);_(* "-"??_);_(@_)</c:formatCode>
                <c:ptCount val="5"/>
                <c:pt idx="0">
                  <c:v>4968650.0600000005</c:v>
                </c:pt>
                <c:pt idx="1">
                  <c:v>0</c:v>
                </c:pt>
                <c:pt idx="2">
                  <c:v>5115585.7</c:v>
                </c:pt>
                <c:pt idx="3">
                  <c:v>654451.25</c:v>
                </c:pt>
                <c:pt idx="4">
                  <c:v>0</c:v>
                </c:pt>
              </c:numCache>
            </c:numRef>
          </c:val>
        </c:ser>
        <c:ser>
          <c:idx val="1"/>
          <c:order val="1"/>
          <c:explosion val="25"/>
          <c:cat>
            <c:strRef>
              <c:f>('Analisis Vertical EEP_2012'!$C$17;'Analisis Vertical EEP_2012'!$C$29:$C$39;'Analisis Vertical EEP_2012'!$C$49)</c:f>
              <c:strCache>
                <c:ptCount val="5"/>
                <c:pt idx="0">
                  <c:v>GASTOS CORRIENTES</c:v>
                </c:pt>
                <c:pt idx="1">
                  <c:v>GASTOS DE PRODUCCIÓN</c:v>
                </c:pt>
                <c:pt idx="2">
                  <c:v>GASTOS DE INVERSIÓN</c:v>
                </c:pt>
                <c:pt idx="3">
                  <c:v>GASTOS DE CAPITAL</c:v>
                </c:pt>
                <c:pt idx="4">
                  <c:v>APLICACIÓN AL FINANCIAMIENTO</c:v>
                </c:pt>
              </c:strCache>
            </c:strRef>
          </c:cat>
          <c:val>
            <c:numRef>
              <c:f>('Analisis Vertical EEP_2012'!$E$17;'Analisis Vertical EEP_2012'!$E$29:$E$39;'Analisis Vertical EEP_2012'!$E$49)</c:f>
              <c:numCache>
                <c:formatCode>#,000%</c:formatCode>
                <c:ptCount val="5"/>
                <c:pt idx="0">
                  <c:v>0.46268692395756905</c:v>
                </c:pt>
                <c:pt idx="1">
                  <c:v>0</c:v>
                </c:pt>
                <c:pt idx="2">
                  <c:v>0.47636975500229267</c:v>
                </c:pt>
                <c:pt idx="3">
                  <c:v>6.0943321040139012E-2</c:v>
                </c:pt>
                <c:pt idx="4">
                  <c:v>0</c:v>
                </c:pt>
              </c:numCache>
            </c:numRef>
          </c:val>
        </c:ser>
        <c:dLbls>
          <c:showLegendKey val="0"/>
          <c:showVal val="0"/>
          <c:showCatName val="0"/>
          <c:showSerName val="0"/>
          <c:showPercent val="1"/>
          <c:showBubbleSize val="0"/>
          <c:showLeaderLines val="0"/>
        </c:dLbls>
      </c:pie3DChart>
    </c:plotArea>
    <c:legend>
      <c:legendPos val="r"/>
      <c:overlay val="0"/>
      <c:txPr>
        <a:bodyPr/>
        <a:lstStyle/>
        <a:p>
          <a:pPr>
            <a:defRPr lang="es-ES" sz="1100">
              <a:latin typeface="Times New Roman" pitchFamily="18" charset="0"/>
              <a:cs typeface="Times New Roman" pitchFamily="18" charset="0"/>
            </a:defRPr>
          </a:pPr>
          <a:endParaRPr lang="es-ES"/>
        </a:p>
      </c:txPr>
    </c:legend>
    <c:plotVisOnly val="1"/>
    <c:dispBlanksAs val="zero"/>
    <c:showDLblsOverMax val="0"/>
  </c:chart>
  <c:spPr>
    <a:ln>
      <a:solidFill>
        <a:sysClr val="windowText" lastClr="000000"/>
      </a:solidFill>
    </a:ln>
  </c:sp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4990212440163647E-2"/>
          <c:y val="0.18475278540479628"/>
          <c:w val="0.58057351765955467"/>
          <c:h val="0.72703581730659117"/>
        </c:manualLayout>
      </c:layout>
      <c:pie3DChart>
        <c:varyColors val="1"/>
        <c:ser>
          <c:idx val="0"/>
          <c:order val="0"/>
          <c:explosion val="25"/>
          <c:dLbls>
            <c:dLbl>
              <c:idx val="1"/>
              <c:layout>
                <c:manualLayout>
                  <c:x val="-0.17811365343176264"/>
                  <c:y val="1.0819381305206722E-2"/>
                </c:manualLayout>
              </c:layout>
              <c:showLegendKey val="1"/>
              <c:showVal val="0"/>
              <c:showCatName val="0"/>
              <c:showSerName val="0"/>
              <c:showPercent val="1"/>
              <c:showBubbleSize val="0"/>
            </c:dLbl>
            <c:dLbl>
              <c:idx val="2"/>
              <c:layout>
                <c:manualLayout>
                  <c:x val="9.7790807827042761E-2"/>
                  <c:y val="9.4953165640707729E-3"/>
                </c:manualLayout>
              </c:layout>
              <c:showLegendKey val="1"/>
              <c:showVal val="0"/>
              <c:showCatName val="0"/>
              <c:showSerName val="0"/>
              <c:showPercent val="1"/>
              <c:showBubbleSize val="0"/>
            </c:dLbl>
            <c:numFmt formatCode="#.000%" sourceLinked="0"/>
            <c:txPr>
              <a:bodyPr/>
              <a:lstStyle/>
              <a:p>
                <a:pPr>
                  <a:defRPr lang="es-ES"/>
                </a:pPr>
                <a:endParaRPr lang="es-ES"/>
              </a:p>
            </c:txPr>
            <c:showLegendKey val="1"/>
            <c:showVal val="0"/>
            <c:showCatName val="0"/>
            <c:showSerName val="0"/>
            <c:showPercent val="1"/>
            <c:showBubbleSize val="0"/>
            <c:showLeaderLines val="1"/>
          </c:dLbls>
          <c:cat>
            <c:strRef>
              <c:f>('Analisis Vertical EEP_2012'!$C$10,'Analisis Vertical EEP_2012'!$C$25,'Analisis Vertical EEP_2012'!$C$44)</c:f>
              <c:strCache>
                <c:ptCount val="3"/>
                <c:pt idx="0">
                  <c:v>INGRESOS CORRIENTES</c:v>
                </c:pt>
                <c:pt idx="1">
                  <c:v>INGRESOS DE CAPITAL</c:v>
                </c:pt>
                <c:pt idx="2">
                  <c:v>INGRESOS DE FINANCIAMIENTO</c:v>
                </c:pt>
              </c:strCache>
            </c:strRef>
          </c:cat>
          <c:val>
            <c:numRef>
              <c:f>('Analisis Vertical EEP_2012'!$D$10,'Analisis Vertical EEP_2012'!$D$25,'Analisis Vertical EEP_2012'!$D$44)</c:f>
              <c:numCache>
                <c:formatCode>_(* #,##0.00_);_(* \(#,##0.00\);_(* "-"??_);_(@_)</c:formatCode>
                <c:ptCount val="3"/>
                <c:pt idx="0">
                  <c:v>110609544.86</c:v>
                </c:pt>
                <c:pt idx="1">
                  <c:v>1467763.95</c:v>
                </c:pt>
                <c:pt idx="2">
                  <c:v>1919874.4</c:v>
                </c:pt>
              </c:numCache>
            </c:numRef>
          </c:val>
        </c:ser>
        <c:dLbls>
          <c:showLegendKey val="0"/>
          <c:showVal val="0"/>
          <c:showCatName val="0"/>
          <c:showSerName val="0"/>
          <c:showPercent val="1"/>
          <c:showBubbleSize val="0"/>
          <c:showLeaderLines val="1"/>
        </c:dLbls>
      </c:pie3DChart>
    </c:plotArea>
    <c:legend>
      <c:legendPos val="r"/>
      <c:overlay val="0"/>
      <c:txPr>
        <a:bodyPr/>
        <a:lstStyle/>
        <a:p>
          <a:pPr>
            <a:defRPr lang="es-ES" sz="1100">
              <a:latin typeface="Times New Roman" pitchFamily="18" charset="0"/>
              <a:cs typeface="Times New Roman" pitchFamily="18" charset="0"/>
            </a:defRPr>
          </a:pPr>
          <a:endParaRPr lang="es-ES"/>
        </a:p>
      </c:txPr>
    </c:legend>
    <c:plotVisOnly val="1"/>
    <c:dispBlanksAs val="zero"/>
    <c:showDLblsOverMax val="0"/>
  </c:chart>
  <c:spPr>
    <a:ln>
      <a:solidFill>
        <a:sysClr val="windowText" lastClr="000000"/>
      </a:solidFill>
    </a:ln>
  </c:sp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explosion val="25"/>
          <c:dLbls>
            <c:txPr>
              <a:bodyPr/>
              <a:lstStyle/>
              <a:p>
                <a:pPr>
                  <a:defRPr lang="es-ES"/>
                </a:pPr>
                <a:endParaRPr lang="es-ES"/>
              </a:p>
            </c:txPr>
            <c:showLegendKey val="1"/>
            <c:showVal val="0"/>
            <c:showCatName val="0"/>
            <c:showSerName val="0"/>
            <c:showPercent val="1"/>
            <c:showBubbleSize val="0"/>
            <c:showLeaderLines val="1"/>
          </c:dLbls>
          <c:cat>
            <c:strRef>
              <c:f>('Analisis Vertical EEP_2012'!$C$17,'Analisis Vertical EEP_2012'!$C$33:$C$39,'Analisis Vertical EEP_2012'!$C$49)</c:f>
              <c:strCache>
                <c:ptCount val="4"/>
                <c:pt idx="0">
                  <c:v>GASTOS CORRIENTES</c:v>
                </c:pt>
                <c:pt idx="1">
                  <c:v>GASTOS DE INVERSIÓN</c:v>
                </c:pt>
                <c:pt idx="2">
                  <c:v>GASTOS DE CAPITAL</c:v>
                </c:pt>
                <c:pt idx="3">
                  <c:v>APLICACIÓN AL FINANCIAMIENTO</c:v>
                </c:pt>
              </c:strCache>
            </c:strRef>
          </c:cat>
          <c:val>
            <c:numRef>
              <c:f>('Analisis Vertical EEP_2012'!$D$17,'Analisis Vertical EEP_2012'!$D$33:$D$39,'Analisis Vertical EEP_2012'!$D$49)</c:f>
              <c:numCache>
                <c:formatCode>_(* #,##0.00_);_(* \(#,##0.00\);_(* "-"??_);_(@_)</c:formatCode>
                <c:ptCount val="4"/>
                <c:pt idx="0">
                  <c:v>91376801.61999999</c:v>
                </c:pt>
                <c:pt idx="1">
                  <c:v>6294048.1299999999</c:v>
                </c:pt>
                <c:pt idx="2">
                  <c:v>2608889.9</c:v>
                </c:pt>
                <c:pt idx="3">
                  <c:v>2011727.43</c:v>
                </c:pt>
              </c:numCache>
            </c:numRef>
          </c:val>
        </c:ser>
        <c:dLbls>
          <c:showLegendKey val="0"/>
          <c:showVal val="0"/>
          <c:showCatName val="0"/>
          <c:showSerName val="0"/>
          <c:showPercent val="1"/>
          <c:showBubbleSize val="0"/>
          <c:showLeaderLines val="1"/>
        </c:dLbls>
      </c:pie3DChart>
    </c:plotArea>
    <c:legend>
      <c:legendPos val="r"/>
      <c:overlay val="0"/>
      <c:txPr>
        <a:bodyPr/>
        <a:lstStyle/>
        <a:p>
          <a:pPr>
            <a:defRPr lang="es-ES" sz="1100">
              <a:latin typeface="Times New Roman" pitchFamily="18" charset="0"/>
              <a:cs typeface="Times New Roman" pitchFamily="18" charset="0"/>
            </a:defRPr>
          </a:pPr>
          <a:endParaRPr lang="es-ES"/>
        </a:p>
      </c:txPr>
    </c:legend>
    <c:plotVisOnly val="1"/>
    <c:dispBlanksAs val="zero"/>
    <c:showDLblsOverMax val="0"/>
  </c:chart>
  <c:spPr>
    <a:ln>
      <a:solidFill>
        <a:sysClr val="windowText" lastClr="000000"/>
      </a:solidFill>
    </a:ln>
  </c:sp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817066813266016E-2"/>
          <c:y val="0.10042487977593413"/>
          <c:w val="0.73231115616856923"/>
          <c:h val="0.57569150298372462"/>
        </c:manualLayout>
      </c:layout>
      <c:barChart>
        <c:barDir val="col"/>
        <c:grouping val="clustered"/>
        <c:varyColors val="0"/>
        <c:ser>
          <c:idx val="0"/>
          <c:order val="0"/>
          <c:tx>
            <c:strRef>
              <c:f>'Análisis Horiz_2010-2011'!$D$9</c:f>
              <c:strCache>
                <c:ptCount val="1"/>
                <c:pt idx="0">
                  <c:v>EJECUTADO-2010</c:v>
                </c:pt>
              </c:strCache>
            </c:strRef>
          </c:tx>
          <c:invertIfNegative val="0"/>
          <c:cat>
            <c:strRef>
              <c:f>'Análisis Horiz_2010-2011'!$C$10:$C$55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'Análisis Horiz_2010-2011'!$D$10:$D$55</c:f>
              <c:numCache>
                <c:formatCode>_(* #,##0.00_);_(* \(#,##0.00\);_(* "-"??_);_(@_)</c:formatCode>
                <c:ptCount val="12"/>
                <c:pt idx="0">
                  <c:v>90654629.649999991</c:v>
                </c:pt>
                <c:pt idx="1">
                  <c:v>84940327.029999986</c:v>
                </c:pt>
                <c:pt idx="2">
                  <c:v>5714302.6200000048</c:v>
                </c:pt>
                <c:pt idx="3">
                  <c:v>2411374.1500000004</c:v>
                </c:pt>
                <c:pt idx="4">
                  <c:v>0</c:v>
                </c:pt>
                <c:pt idx="5">
                  <c:v>1993870.2299999997</c:v>
                </c:pt>
                <c:pt idx="6">
                  <c:v>2361916.0299999998</c:v>
                </c:pt>
                <c:pt idx="7">
                  <c:v>-1944412.1099999992</c:v>
                </c:pt>
                <c:pt idx="8">
                  <c:v>876212.63</c:v>
                </c:pt>
                <c:pt idx="9">
                  <c:v>1947442.93</c:v>
                </c:pt>
                <c:pt idx="10">
                  <c:v>-1071230.2999999998</c:v>
                </c:pt>
                <c:pt idx="11">
                  <c:v>2698660.2100000065</c:v>
                </c:pt>
              </c:numCache>
            </c:numRef>
          </c:val>
        </c:ser>
        <c:ser>
          <c:idx val="1"/>
          <c:order val="1"/>
          <c:tx>
            <c:strRef>
              <c:f>'Análisis Horiz_2010-2011'!$E$9</c:f>
              <c:strCache>
                <c:ptCount val="1"/>
                <c:pt idx="0">
                  <c:v>EJECUTADO-2011</c:v>
                </c:pt>
              </c:strCache>
            </c:strRef>
          </c:tx>
          <c:invertIfNegative val="0"/>
          <c:cat>
            <c:strRef>
              <c:f>'Análisis Horiz_2010-2011'!$C$10:$C$55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'Análisis Horiz_2010-2011'!$E$10:$E$55</c:f>
              <c:numCache>
                <c:formatCode>_(* #,##0.00_);_(* \(#,##0.00\);_(* "-"??_);_(@_)</c:formatCode>
                <c:ptCount val="12"/>
                <c:pt idx="0">
                  <c:v>93381525.329999998</c:v>
                </c:pt>
                <c:pt idx="1">
                  <c:v>85610834.450000003</c:v>
                </c:pt>
                <c:pt idx="2">
                  <c:v>7770690.8799999952</c:v>
                </c:pt>
                <c:pt idx="3">
                  <c:v>2477720.65</c:v>
                </c:pt>
                <c:pt idx="4">
                  <c:v>0</c:v>
                </c:pt>
                <c:pt idx="5">
                  <c:v>3030822.2500000005</c:v>
                </c:pt>
                <c:pt idx="6">
                  <c:v>5243920.0599999996</c:v>
                </c:pt>
                <c:pt idx="7">
                  <c:v>-5797021.6600000001</c:v>
                </c:pt>
                <c:pt idx="8">
                  <c:v>1224892.04</c:v>
                </c:pt>
                <c:pt idx="9">
                  <c:v>2186689.1800000002</c:v>
                </c:pt>
                <c:pt idx="10">
                  <c:v>-961797.14000000013</c:v>
                </c:pt>
                <c:pt idx="11">
                  <c:v>1011872.0799999959</c:v>
                </c:pt>
              </c:numCache>
            </c:numRef>
          </c:val>
        </c:ser>
        <c:dLbls>
          <c:showLegendKey val="0"/>
          <c:showVal val="0"/>
          <c:showCatName val="0"/>
          <c:showSerName val="0"/>
          <c:showPercent val="0"/>
          <c:showBubbleSize val="0"/>
        </c:dLbls>
        <c:gapWidth val="150"/>
        <c:axId val="199237632"/>
        <c:axId val="199239168"/>
      </c:barChart>
      <c:lineChart>
        <c:grouping val="standard"/>
        <c:varyColors val="0"/>
        <c:ser>
          <c:idx val="2"/>
          <c:order val="2"/>
          <c:tx>
            <c:strRef>
              <c:f>'Análisis Horiz_2010-2011'!$G$9</c:f>
              <c:strCache>
                <c:ptCount val="1"/>
                <c:pt idx="0">
                  <c:v>VARIACIÓN RELATIVA</c:v>
                </c:pt>
              </c:strCache>
            </c:strRef>
          </c:tx>
          <c:spPr>
            <a:ln w="25400"/>
          </c:spPr>
          <c:marker>
            <c:symbol val="diamond"/>
            <c:size val="7"/>
            <c:spPr>
              <a:solidFill>
                <a:schemeClr val="accent6">
                  <a:lumMod val="75000"/>
                </a:schemeClr>
              </a:solidFill>
            </c:spPr>
          </c:marker>
          <c:dLbls>
            <c:dLbl>
              <c:idx val="11"/>
              <c:layout>
                <c:manualLayout>
                  <c:x val="-4.8080526932288328E-2"/>
                  <c:y val="-3.5603021266777952E-2"/>
                </c:manualLayout>
              </c:layout>
              <c:showLegendKey val="0"/>
              <c:showVal val="1"/>
              <c:showCatName val="0"/>
              <c:showSerName val="0"/>
              <c:showPercent val="0"/>
              <c:showBubbleSize val="0"/>
            </c:dLbl>
            <c:txPr>
              <a:bodyPr/>
              <a:lstStyle/>
              <a:p>
                <a:pPr>
                  <a:defRPr lang="es-ES" sz="1100"/>
                </a:pPr>
                <a:endParaRPr lang="es-ES"/>
              </a:p>
            </c:txPr>
            <c:showLegendKey val="0"/>
            <c:showVal val="1"/>
            <c:showCatName val="0"/>
            <c:showSerName val="0"/>
            <c:showPercent val="0"/>
            <c:showBubbleSize val="0"/>
            <c:showLeaderLines val="0"/>
          </c:dLbls>
          <c:val>
            <c:numRef>
              <c:f>'Análisis Horiz_2010-2011'!$G$10:$G$55</c:f>
              <c:numCache>
                <c:formatCode>0.00%</c:formatCode>
                <c:ptCount val="12"/>
                <c:pt idx="0">
                  <c:v>3.0080048757884947E-2</c:v>
                </c:pt>
                <c:pt idx="1">
                  <c:v>7.8938643568349232E-3</c:v>
                </c:pt>
                <c:pt idx="2">
                  <c:v>0.359866880833831</c:v>
                </c:pt>
                <c:pt idx="3">
                  <c:v>2.7513979943759148E-2</c:v>
                </c:pt>
                <c:pt idx="4">
                  <c:v>0</c:v>
                </c:pt>
                <c:pt idx="5">
                  <c:v>0.52006996463355626</c:v>
                </c:pt>
                <c:pt idx="6">
                  <c:v>1.2201974978763324</c:v>
                </c:pt>
                <c:pt idx="7">
                  <c:v>1.9813750028536918</c:v>
                </c:pt>
                <c:pt idx="8">
                  <c:v>0.3979392650388982</c:v>
                </c:pt>
                <c:pt idx="9">
                  <c:v>0.12285148196871698</c:v>
                </c:pt>
                <c:pt idx="10">
                  <c:v>-0.10215652040462231</c:v>
                </c:pt>
                <c:pt idx="11">
                  <c:v>-0.62504650409471396</c:v>
                </c:pt>
              </c:numCache>
            </c:numRef>
          </c:val>
          <c:smooth val="0"/>
        </c:ser>
        <c:dLbls>
          <c:showLegendKey val="0"/>
          <c:showVal val="0"/>
          <c:showCatName val="0"/>
          <c:showSerName val="0"/>
          <c:showPercent val="0"/>
          <c:showBubbleSize val="0"/>
        </c:dLbls>
        <c:marker val="1"/>
        <c:smooth val="0"/>
        <c:axId val="199242496"/>
        <c:axId val="199240704"/>
      </c:lineChart>
      <c:catAx>
        <c:axId val="199237632"/>
        <c:scaling>
          <c:orientation val="minMax"/>
        </c:scaling>
        <c:delete val="0"/>
        <c:axPos val="b"/>
        <c:majorTickMark val="none"/>
        <c:minorTickMark val="none"/>
        <c:tickLblPos val="low"/>
        <c:txPr>
          <a:bodyPr/>
          <a:lstStyle/>
          <a:p>
            <a:pPr>
              <a:defRPr lang="es-ES" sz="800">
                <a:latin typeface="Times New Roman" pitchFamily="18" charset="0"/>
                <a:cs typeface="Times New Roman" pitchFamily="18" charset="0"/>
              </a:defRPr>
            </a:pPr>
            <a:endParaRPr lang="es-ES"/>
          </a:p>
        </c:txPr>
        <c:crossAx val="199239168"/>
        <c:crosses val="autoZero"/>
        <c:auto val="1"/>
        <c:lblAlgn val="ctr"/>
        <c:lblOffset val="100"/>
        <c:noMultiLvlLbl val="0"/>
      </c:catAx>
      <c:valAx>
        <c:axId val="199239168"/>
        <c:scaling>
          <c:orientation val="minMax"/>
        </c:scaling>
        <c:delete val="0"/>
        <c:axPos val="l"/>
        <c:majorGridlines/>
        <c:numFmt formatCode="_(* #,##0.00_);_(* \(#,##0.00\);_(* &quot;-&quot;??_);_(@_)" sourceLinked="1"/>
        <c:majorTickMark val="none"/>
        <c:minorTickMark val="none"/>
        <c:tickLblPos val="nextTo"/>
        <c:txPr>
          <a:bodyPr/>
          <a:lstStyle/>
          <a:p>
            <a:pPr>
              <a:defRPr lang="es-ES" sz="800">
                <a:latin typeface="Times New Roman" pitchFamily="18" charset="0"/>
                <a:cs typeface="Times New Roman" pitchFamily="18" charset="0"/>
              </a:defRPr>
            </a:pPr>
            <a:endParaRPr lang="es-ES"/>
          </a:p>
        </c:txPr>
        <c:crossAx val="199237632"/>
        <c:crosses val="autoZero"/>
        <c:crossBetween val="between"/>
      </c:valAx>
      <c:valAx>
        <c:axId val="199240704"/>
        <c:scaling>
          <c:orientation val="minMax"/>
        </c:scaling>
        <c:delete val="0"/>
        <c:axPos val="r"/>
        <c:numFmt formatCode="0.00%" sourceLinked="1"/>
        <c:majorTickMark val="out"/>
        <c:minorTickMark val="none"/>
        <c:tickLblPos val="nextTo"/>
        <c:txPr>
          <a:bodyPr/>
          <a:lstStyle/>
          <a:p>
            <a:pPr>
              <a:defRPr lang="es-ES" sz="800">
                <a:latin typeface="Times New Roman" pitchFamily="18" charset="0"/>
                <a:cs typeface="Times New Roman" pitchFamily="18" charset="0"/>
              </a:defRPr>
            </a:pPr>
            <a:endParaRPr lang="es-ES"/>
          </a:p>
        </c:txPr>
        <c:crossAx val="199242496"/>
        <c:crosses val="max"/>
        <c:crossBetween val="between"/>
      </c:valAx>
      <c:catAx>
        <c:axId val="199242496"/>
        <c:scaling>
          <c:orientation val="minMax"/>
        </c:scaling>
        <c:delete val="1"/>
        <c:axPos val="b"/>
        <c:majorTickMark val="out"/>
        <c:minorTickMark val="none"/>
        <c:tickLblPos val="none"/>
        <c:crossAx val="199240704"/>
        <c:crosses val="autoZero"/>
        <c:auto val="1"/>
        <c:lblAlgn val="ctr"/>
        <c:lblOffset val="100"/>
        <c:noMultiLvlLbl val="0"/>
      </c:catAx>
    </c:plotArea>
    <c:plotVisOnly val="1"/>
    <c:dispBlanksAs val="gap"/>
    <c:showDLblsOverMax val="0"/>
  </c:chart>
  <c:spPr>
    <a:ln>
      <a:solidFill>
        <a:sysClr val="windowText" lastClr="000000"/>
      </a:solidFill>
    </a:ln>
  </c:sp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'Análisis Horiz._ EEP-2011-2012'!$D$9</c:f>
              <c:strCache>
                <c:ptCount val="1"/>
                <c:pt idx="0">
                  <c:v>EJECUTADO-2011</c:v>
                </c:pt>
              </c:strCache>
            </c:strRef>
          </c:tx>
          <c:invertIfNegative val="0"/>
          <c:cat>
            <c:strRef>
              <c:f>'Análisis Horiz._ EEP-2011-2012'!$C$10:$C$55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'Análisis Horiz._ EEP-2011-2012'!$D$10:$D$55</c:f>
              <c:numCache>
                <c:formatCode>_(* #,##0.00_);_(* \(#,##0.00\);_(* "-"??_);_(@_)</c:formatCode>
                <c:ptCount val="12"/>
                <c:pt idx="0">
                  <c:v>93381525.329999998</c:v>
                </c:pt>
                <c:pt idx="1">
                  <c:v>85610834.450000003</c:v>
                </c:pt>
                <c:pt idx="2">
                  <c:v>7770690.8799999952</c:v>
                </c:pt>
                <c:pt idx="3">
                  <c:v>2477720.65</c:v>
                </c:pt>
                <c:pt idx="4">
                  <c:v>0</c:v>
                </c:pt>
                <c:pt idx="5">
                  <c:v>3030822.2500000005</c:v>
                </c:pt>
                <c:pt idx="6">
                  <c:v>5243920.0599999996</c:v>
                </c:pt>
                <c:pt idx="7">
                  <c:v>-5797021.6600000001</c:v>
                </c:pt>
                <c:pt idx="8">
                  <c:v>1224892.04</c:v>
                </c:pt>
                <c:pt idx="9">
                  <c:v>2186689.1800000002</c:v>
                </c:pt>
                <c:pt idx="10">
                  <c:v>-961797.14000000013</c:v>
                </c:pt>
                <c:pt idx="11">
                  <c:v>1011872.0799999959</c:v>
                </c:pt>
              </c:numCache>
            </c:numRef>
          </c:val>
        </c:ser>
        <c:ser>
          <c:idx val="1"/>
          <c:order val="1"/>
          <c:tx>
            <c:strRef>
              <c:f>'Análisis Horiz._ EEP-2011-2012'!$E$9</c:f>
              <c:strCache>
                <c:ptCount val="1"/>
                <c:pt idx="0">
                  <c:v>EJECUTADO-2012</c:v>
                </c:pt>
              </c:strCache>
            </c:strRef>
          </c:tx>
          <c:invertIfNegative val="0"/>
          <c:cat>
            <c:strRef>
              <c:f>'Análisis Horiz._ EEP-2011-2012'!$C$10:$C$55</c:f>
              <c:strCache>
                <c:ptCount val="12"/>
                <c:pt idx="0">
                  <c:v>INGRESOS CORRIENTES</c:v>
                </c:pt>
                <c:pt idx="1">
                  <c:v>GASTOS CORRIENTES</c:v>
                </c:pt>
                <c:pt idx="2">
                  <c:v>SUPERÁVIT O DÉFICIT CORRIENTE</c:v>
                </c:pt>
                <c:pt idx="3">
                  <c:v>INGRESOS DE CAPITAL</c:v>
                </c:pt>
                <c:pt idx="4">
                  <c:v>GASTOS DE PRODUCCIÓN</c:v>
                </c:pt>
                <c:pt idx="5">
                  <c:v>GASTOS DE INVERSIÓN</c:v>
                </c:pt>
                <c:pt idx="6">
                  <c:v>GASTOS DE CAPITAL</c:v>
                </c:pt>
                <c:pt idx="7">
                  <c:v>SUPERÁVIT O DÉFICIT DE INVERSIÓN</c:v>
                </c:pt>
                <c:pt idx="8">
                  <c:v>INGRESOS DE FINANCIAMIENTO</c:v>
                </c:pt>
                <c:pt idx="9">
                  <c:v>APLICACIÓN AL FINANCIAMIENTO</c:v>
                </c:pt>
                <c:pt idx="10">
                  <c:v>SUPERÁVIT O DÉFICIT DE FINANCIAMIENTO</c:v>
                </c:pt>
                <c:pt idx="11">
                  <c:v>SUPERÁVIT O DÉFICIT PRESUPUESTARIO</c:v>
                </c:pt>
              </c:strCache>
            </c:strRef>
          </c:cat>
          <c:val>
            <c:numRef>
              <c:f>'Análisis Horiz._ EEP-2011-2012'!$E$10:$E$55</c:f>
              <c:numCache>
                <c:formatCode>_(* #,##0.00_);_(* \(#,##0.00\);_(* "-"??_);_(@_)</c:formatCode>
                <c:ptCount val="12"/>
                <c:pt idx="0">
                  <c:v>110609544.86</c:v>
                </c:pt>
                <c:pt idx="1">
                  <c:v>91376801.620000005</c:v>
                </c:pt>
                <c:pt idx="2">
                  <c:v>19232743.239999995</c:v>
                </c:pt>
                <c:pt idx="3">
                  <c:v>1467763.95</c:v>
                </c:pt>
                <c:pt idx="4">
                  <c:v>0</c:v>
                </c:pt>
                <c:pt idx="5">
                  <c:v>6294048.1299999999</c:v>
                </c:pt>
                <c:pt idx="6">
                  <c:v>2608889.9</c:v>
                </c:pt>
                <c:pt idx="7">
                  <c:v>-7435174.0800000001</c:v>
                </c:pt>
                <c:pt idx="8">
                  <c:v>1919874.4</c:v>
                </c:pt>
                <c:pt idx="9">
                  <c:v>2011727.43</c:v>
                </c:pt>
                <c:pt idx="10">
                  <c:v>-91853.030000000028</c:v>
                </c:pt>
                <c:pt idx="11">
                  <c:v>11705716.129999995</c:v>
                </c:pt>
              </c:numCache>
            </c:numRef>
          </c:val>
        </c:ser>
        <c:dLbls>
          <c:showLegendKey val="0"/>
          <c:showVal val="0"/>
          <c:showCatName val="0"/>
          <c:showSerName val="0"/>
          <c:showPercent val="0"/>
          <c:showBubbleSize val="0"/>
        </c:dLbls>
        <c:gapWidth val="150"/>
        <c:axId val="199914240"/>
        <c:axId val="199915776"/>
      </c:barChart>
      <c:lineChart>
        <c:grouping val="standard"/>
        <c:varyColors val="0"/>
        <c:ser>
          <c:idx val="2"/>
          <c:order val="2"/>
          <c:tx>
            <c:strRef>
              <c:f>'Análisis Horiz._ EEP-2011-2012'!$G$9</c:f>
              <c:strCache>
                <c:ptCount val="1"/>
                <c:pt idx="0">
                  <c:v>VARIACIÓN RELATIVA</c:v>
                </c:pt>
              </c:strCache>
            </c:strRef>
          </c:tx>
          <c:spPr>
            <a:ln w="25400"/>
          </c:spPr>
          <c:marker>
            <c:symbol val="diamond"/>
            <c:size val="7"/>
            <c:spPr>
              <a:solidFill>
                <a:schemeClr val="accent6">
                  <a:lumMod val="75000"/>
                </a:schemeClr>
              </a:solidFill>
            </c:spPr>
          </c:marker>
          <c:dLbls>
            <c:dLbl>
              <c:idx val="0"/>
              <c:layout>
                <c:manualLayout>
                  <c:x val="-8.0466691605005081E-3"/>
                  <c:y val="5.0255195984134957E-2"/>
                </c:manualLayout>
              </c:layout>
              <c:showLegendKey val="0"/>
              <c:showVal val="1"/>
              <c:showCatName val="0"/>
              <c:showSerName val="0"/>
              <c:showPercent val="0"/>
              <c:showBubbleSize val="0"/>
            </c:dLbl>
            <c:dLbl>
              <c:idx val="1"/>
              <c:layout>
                <c:manualLayout>
                  <c:x val="6.4373353284004082E-3"/>
                  <c:y val="4.3973296486118113E-2"/>
                </c:manualLayout>
              </c:layout>
              <c:showLegendKey val="0"/>
              <c:showVal val="1"/>
              <c:showCatName val="0"/>
              <c:showSerName val="0"/>
              <c:showPercent val="0"/>
              <c:showBubbleSize val="0"/>
            </c:dLbl>
            <c:dLbl>
              <c:idx val="2"/>
              <c:layout>
                <c:manualLayout>
                  <c:x val="2.5749341313601636E-2"/>
                  <c:y val="9.4228492470253278E-3"/>
                </c:manualLayout>
              </c:layout>
              <c:showLegendKey val="0"/>
              <c:showVal val="1"/>
              <c:showCatName val="0"/>
              <c:showSerName val="0"/>
              <c:showPercent val="0"/>
              <c:showBubbleSize val="0"/>
            </c:dLbl>
            <c:dLbl>
              <c:idx val="3"/>
              <c:layout>
                <c:manualLayout>
                  <c:x val="0"/>
                  <c:y val="2.1986648243059074E-2"/>
                </c:manualLayout>
              </c:layout>
              <c:showLegendKey val="0"/>
              <c:showVal val="1"/>
              <c:showCatName val="0"/>
              <c:showSerName val="0"/>
              <c:showPercent val="0"/>
              <c:showBubbleSize val="0"/>
            </c:dLbl>
            <c:dLbl>
              <c:idx val="5"/>
              <c:layout>
                <c:manualLayout>
                  <c:x val="0"/>
                  <c:y val="-9.4228492470253781E-3"/>
                </c:manualLayout>
              </c:layout>
              <c:showLegendKey val="0"/>
              <c:showVal val="1"/>
              <c:showCatName val="0"/>
              <c:showSerName val="0"/>
              <c:showPercent val="0"/>
              <c:showBubbleSize val="0"/>
            </c:dLbl>
            <c:dLbl>
              <c:idx val="6"/>
              <c:layout>
                <c:manualLayout>
                  <c:x val="-3.9191132854424972E-2"/>
                  <c:y val="2.5446324159975071E-2"/>
                </c:manualLayout>
              </c:layout>
              <c:showLegendKey val="0"/>
              <c:showVal val="1"/>
              <c:showCatName val="0"/>
              <c:showSerName val="0"/>
              <c:showPercent val="0"/>
              <c:showBubbleSize val="0"/>
            </c:dLbl>
            <c:dLbl>
              <c:idx val="7"/>
              <c:layout>
                <c:manualLayout>
                  <c:x val="4.8280014963003074E-3"/>
                  <c:y val="3.7691396988101276E-2"/>
                </c:manualLayout>
              </c:layout>
              <c:showLegendKey val="0"/>
              <c:showVal val="1"/>
              <c:showCatName val="0"/>
              <c:showSerName val="0"/>
              <c:showPercent val="0"/>
              <c:showBubbleSize val="0"/>
            </c:dLbl>
            <c:dLbl>
              <c:idx val="8"/>
              <c:layout>
                <c:manualLayout>
                  <c:x val="0"/>
                  <c:y val="-2.8268547741076001E-2"/>
                </c:manualLayout>
              </c:layout>
              <c:showLegendKey val="0"/>
              <c:showVal val="1"/>
              <c:showCatName val="0"/>
              <c:showSerName val="0"/>
              <c:showPercent val="0"/>
              <c:showBubbleSize val="0"/>
            </c:dLbl>
            <c:dLbl>
              <c:idx val="9"/>
              <c:layout>
                <c:manualLayout>
                  <c:x val="0"/>
                  <c:y val="-2.8268547741075942E-2"/>
                </c:manualLayout>
              </c:layout>
              <c:showLegendKey val="0"/>
              <c:showVal val="1"/>
              <c:showCatName val="0"/>
              <c:showSerName val="0"/>
              <c:showPercent val="0"/>
              <c:showBubbleSize val="0"/>
            </c:dLbl>
            <c:dLbl>
              <c:idx val="11"/>
              <c:layout>
                <c:manualLayout>
                  <c:x val="-4.8080526932288328E-2"/>
                  <c:y val="-3.5603021266777952E-2"/>
                </c:manualLayout>
              </c:layout>
              <c:showLegendKey val="0"/>
              <c:showVal val="1"/>
              <c:showCatName val="0"/>
              <c:showSerName val="0"/>
              <c:showPercent val="0"/>
              <c:showBubbleSize val="0"/>
            </c:dLbl>
            <c:txPr>
              <a:bodyPr/>
              <a:lstStyle/>
              <a:p>
                <a:pPr>
                  <a:defRPr lang="es-ES" sz="800"/>
                </a:pPr>
                <a:endParaRPr lang="es-ES"/>
              </a:p>
            </c:txPr>
            <c:showLegendKey val="0"/>
            <c:showVal val="1"/>
            <c:showCatName val="0"/>
            <c:showSerName val="0"/>
            <c:showPercent val="0"/>
            <c:showBubbleSize val="0"/>
            <c:showLeaderLines val="0"/>
          </c:dLbls>
          <c:val>
            <c:numRef>
              <c:f>'Análisis Horiz._ EEP-2011-2012'!$G$10:$G$55</c:f>
              <c:numCache>
                <c:formatCode>0.00%</c:formatCode>
                <c:ptCount val="12"/>
                <c:pt idx="0">
                  <c:v>0.18449066310619888</c:v>
                </c:pt>
                <c:pt idx="1">
                  <c:v>6.7350904906405828E-2</c:v>
                </c:pt>
                <c:pt idx="2">
                  <c:v>1.4750364590490577</c:v>
                </c:pt>
                <c:pt idx="3">
                  <c:v>-0.40761524104825941</c:v>
                </c:pt>
                <c:pt idx="4">
                  <c:v>0</c:v>
                </c:pt>
                <c:pt idx="5">
                  <c:v>1.076680059346931</c:v>
                </c:pt>
                <c:pt idx="6">
                  <c:v>-0.50249243502007157</c:v>
                </c:pt>
                <c:pt idx="7">
                  <c:v>0.28258518185353809</c:v>
                </c:pt>
                <c:pt idx="8">
                  <c:v>0.56738254254636167</c:v>
                </c:pt>
                <c:pt idx="9">
                  <c:v>-8.0012171642976804E-2</c:v>
                </c:pt>
                <c:pt idx="10">
                  <c:v>-0.90449854113727146</c:v>
                </c:pt>
                <c:pt idx="11">
                  <c:v>10.568375451173672</c:v>
                </c:pt>
              </c:numCache>
            </c:numRef>
          </c:val>
          <c:smooth val="0"/>
        </c:ser>
        <c:dLbls>
          <c:showLegendKey val="0"/>
          <c:showVal val="0"/>
          <c:showCatName val="0"/>
          <c:showSerName val="0"/>
          <c:showPercent val="0"/>
          <c:showBubbleSize val="0"/>
        </c:dLbls>
        <c:marker val="1"/>
        <c:smooth val="0"/>
        <c:axId val="199931392"/>
        <c:axId val="199929856"/>
      </c:lineChart>
      <c:catAx>
        <c:axId val="199914240"/>
        <c:scaling>
          <c:orientation val="minMax"/>
        </c:scaling>
        <c:delete val="0"/>
        <c:axPos val="b"/>
        <c:majorTickMark val="none"/>
        <c:minorTickMark val="none"/>
        <c:tickLblPos val="low"/>
        <c:txPr>
          <a:bodyPr/>
          <a:lstStyle/>
          <a:p>
            <a:pPr>
              <a:defRPr lang="es-ES" sz="600">
                <a:latin typeface="Times New Roman" pitchFamily="18" charset="0"/>
                <a:cs typeface="Times New Roman" pitchFamily="18" charset="0"/>
              </a:defRPr>
            </a:pPr>
            <a:endParaRPr lang="es-ES"/>
          </a:p>
        </c:txPr>
        <c:crossAx val="199915776"/>
        <c:crosses val="autoZero"/>
        <c:auto val="1"/>
        <c:lblAlgn val="ctr"/>
        <c:lblOffset val="100"/>
        <c:noMultiLvlLbl val="0"/>
      </c:catAx>
      <c:valAx>
        <c:axId val="199915776"/>
        <c:scaling>
          <c:orientation val="minMax"/>
        </c:scaling>
        <c:delete val="0"/>
        <c:axPos val="l"/>
        <c:majorGridlines/>
        <c:numFmt formatCode="_(* #,##0.00_);_(* \(#,##0.00\);_(* &quot;-&quot;??_);_(@_)" sourceLinked="1"/>
        <c:majorTickMark val="none"/>
        <c:minorTickMark val="none"/>
        <c:tickLblPos val="nextTo"/>
        <c:txPr>
          <a:bodyPr/>
          <a:lstStyle/>
          <a:p>
            <a:pPr>
              <a:defRPr lang="es-ES" sz="800">
                <a:latin typeface="Times New Roman" pitchFamily="18" charset="0"/>
                <a:cs typeface="Times New Roman" pitchFamily="18" charset="0"/>
              </a:defRPr>
            </a:pPr>
            <a:endParaRPr lang="es-ES"/>
          </a:p>
        </c:txPr>
        <c:crossAx val="199914240"/>
        <c:crosses val="autoZero"/>
        <c:crossBetween val="between"/>
      </c:valAx>
      <c:valAx>
        <c:axId val="199929856"/>
        <c:scaling>
          <c:orientation val="minMax"/>
        </c:scaling>
        <c:delete val="0"/>
        <c:axPos val="r"/>
        <c:numFmt formatCode="0.00%" sourceLinked="1"/>
        <c:majorTickMark val="out"/>
        <c:minorTickMark val="none"/>
        <c:tickLblPos val="nextTo"/>
        <c:txPr>
          <a:bodyPr/>
          <a:lstStyle/>
          <a:p>
            <a:pPr>
              <a:defRPr lang="es-ES" sz="800">
                <a:latin typeface="Times New Roman" pitchFamily="18" charset="0"/>
                <a:cs typeface="Times New Roman" pitchFamily="18" charset="0"/>
              </a:defRPr>
            </a:pPr>
            <a:endParaRPr lang="es-ES"/>
          </a:p>
        </c:txPr>
        <c:crossAx val="199931392"/>
        <c:crosses val="max"/>
        <c:crossBetween val="between"/>
      </c:valAx>
      <c:catAx>
        <c:axId val="199931392"/>
        <c:scaling>
          <c:orientation val="minMax"/>
        </c:scaling>
        <c:delete val="1"/>
        <c:axPos val="b"/>
        <c:majorTickMark val="out"/>
        <c:minorTickMark val="none"/>
        <c:tickLblPos val="none"/>
        <c:crossAx val="199929856"/>
        <c:crosses val="autoZero"/>
        <c:auto val="1"/>
        <c:lblAlgn val="ctr"/>
        <c:lblOffset val="100"/>
        <c:noMultiLvlLbl val="0"/>
      </c:catAx>
    </c:plotArea>
    <c:plotVisOnly val="1"/>
    <c:dispBlanksAs val="gap"/>
    <c:showDLblsOverMax val="0"/>
  </c:chart>
  <c:spPr>
    <a:ln>
      <a:solidFill>
        <a:sysClr val="windowText" lastClr="000000"/>
      </a:solid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37740062612655367"/>
          <c:y val="2.3648530420183986E-2"/>
        </c:manualLayout>
      </c:layout>
      <c:overlay val="0"/>
      <c:txPr>
        <a:bodyPr/>
        <a:lstStyle/>
        <a:p>
          <a:pPr>
            <a:defRPr lang="es-ES"/>
          </a:pPr>
          <a:endParaRPr lang="es-ES"/>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8378976410028519E-2"/>
          <c:y val="0.37288842906343739"/>
          <c:w val="0.83972614153982894"/>
          <c:h val="0.57936375124986106"/>
        </c:manualLayout>
      </c:layout>
      <c:pie3DChart>
        <c:varyColors val="1"/>
        <c:ser>
          <c:idx val="0"/>
          <c:order val="0"/>
          <c:tx>
            <c:strRef>
              <c:f>'ASIGNACIÓN PRESUPUESTARIA EPES'!$G$13</c:f>
              <c:strCache>
                <c:ptCount val="1"/>
                <c:pt idx="0">
                  <c:v>AÑO 2012</c:v>
                </c:pt>
              </c:strCache>
            </c:strRef>
          </c:tx>
          <c:explosion val="25"/>
          <c:dPt>
            <c:idx val="0"/>
            <c:bubble3D val="0"/>
            <c:spPr>
              <a:solidFill>
                <a:schemeClr val="accent2">
                  <a:lumMod val="75000"/>
                </a:schemeClr>
              </a:solidFill>
            </c:spPr>
          </c:dPt>
          <c:dPt>
            <c:idx val="1"/>
            <c:bubble3D val="0"/>
            <c:spPr>
              <a:solidFill>
                <a:schemeClr val="accent1"/>
              </a:solidFill>
            </c:spPr>
          </c:dPt>
          <c:dLbls>
            <c:numFmt formatCode="0.00%" sourceLinked="0"/>
            <c:txPr>
              <a:bodyPr/>
              <a:lstStyle/>
              <a:p>
                <a:pPr>
                  <a:defRPr lang="es-ES" sz="1000"/>
                </a:pPr>
                <a:endParaRPr lang="es-ES"/>
              </a:p>
            </c:txPr>
            <c:showLegendKey val="1"/>
            <c:showVal val="0"/>
            <c:showCatName val="0"/>
            <c:showSerName val="0"/>
            <c:showPercent val="1"/>
            <c:showBubbleSize val="0"/>
            <c:showLeaderLines val="1"/>
          </c:dLbls>
          <c:cat>
            <c:strRef>
              <c:f>'ASIGNACIÓN PRESUPUESTARIA EPES'!$B$14:$B$15</c:f>
              <c:strCache>
                <c:ptCount val="2"/>
                <c:pt idx="0">
                  <c:v>Presupuesto Entidades Públicas de Educación Superior </c:v>
                </c:pt>
                <c:pt idx="1">
                  <c:v>Presupuesto de los demás sectores</c:v>
                </c:pt>
              </c:strCache>
            </c:strRef>
          </c:cat>
          <c:val>
            <c:numRef>
              <c:f>'ASIGNACIÓN PRESUPUESTARIA EPES'!$G$14:$G$15</c:f>
              <c:numCache>
                <c:formatCode>_-* #.##000\ _€_-;\-* #.##000\ _€_-;_-* "-"??\ _€_-;_-@_-</c:formatCode>
                <c:ptCount val="2"/>
                <c:pt idx="0">
                  <c:v>998928360.52000022</c:v>
                </c:pt>
                <c:pt idx="1">
                  <c:v>25110341915.389999</c:v>
                </c:pt>
              </c:numCache>
            </c:numRef>
          </c:val>
        </c:ser>
        <c:dLbls>
          <c:showLegendKey val="0"/>
          <c:showVal val="0"/>
          <c:showCatName val="0"/>
          <c:showSerName val="0"/>
          <c:showPercent val="1"/>
          <c:showBubbleSize val="0"/>
          <c:showLeaderLines val="1"/>
        </c:dLbls>
      </c:pie3DChart>
    </c:plotArea>
    <c:legend>
      <c:legendPos val="t"/>
      <c:layout>
        <c:manualLayout>
          <c:xMode val="edge"/>
          <c:yMode val="edge"/>
          <c:x val="1.5525829894115032E-2"/>
          <c:y val="0.12971295673334921"/>
          <c:w val="0.96072916390267205"/>
          <c:h val="0.26872736161418637"/>
        </c:manualLayout>
      </c:layout>
      <c:overlay val="0"/>
      <c:txPr>
        <a:bodyPr/>
        <a:lstStyle/>
        <a:p>
          <a:pPr>
            <a:defRPr lang="es-ES" sz="1100"/>
          </a:pPr>
          <a:endParaRPr lang="es-ES"/>
        </a:p>
      </c:txPr>
    </c:legend>
    <c:plotVisOnly val="1"/>
    <c:dispBlanksAs val="zero"/>
    <c:showDLblsOverMax val="0"/>
  </c:chart>
  <c:spPr>
    <a:ln>
      <a:solidFill>
        <a:sysClr val="windowText" lastClr="000000"/>
      </a:solidFill>
    </a:ln>
  </c:spPr>
  <c:txPr>
    <a:bodyPr/>
    <a:lstStyle/>
    <a:p>
      <a:pPr>
        <a:defRPr sz="800">
          <a:latin typeface="Times New Roman" pitchFamily="18" charset="0"/>
          <a:cs typeface="Times New Roman" pitchFamily="18" charset="0"/>
        </a:defRPr>
      </a:pPr>
      <a:endParaRPr lang="es-E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lang="es-ES" sz="1000" u="sng">
                <a:latin typeface="Times New Roman" pitchFamily="18" charset="0"/>
                <a:cs typeface="Times New Roman" pitchFamily="18" charset="0"/>
              </a:defRPr>
            </a:pPr>
            <a:r>
              <a:rPr lang="es-ES" sz="1000" u="sng">
                <a:latin typeface="Times New Roman" pitchFamily="18" charset="0"/>
                <a:cs typeface="Times New Roman" pitchFamily="18" charset="0"/>
              </a:rPr>
              <a:t>VARIACIÓN</a:t>
            </a:r>
            <a:r>
              <a:rPr lang="es-ES" sz="1000" u="sng" baseline="0">
                <a:latin typeface="Times New Roman" pitchFamily="18" charset="0"/>
                <a:cs typeface="Times New Roman" pitchFamily="18" charset="0"/>
              </a:rPr>
              <a:t> DEL PRESUPUESTO DE LAS EPES</a:t>
            </a:r>
          </a:p>
          <a:p>
            <a:pPr>
              <a:defRPr lang="es-ES" sz="1000" u="sng">
                <a:latin typeface="Times New Roman" pitchFamily="18" charset="0"/>
                <a:cs typeface="Times New Roman" pitchFamily="18" charset="0"/>
              </a:defRPr>
            </a:pPr>
            <a:r>
              <a:rPr lang="es-ES" sz="1000" u="sng" baseline="0">
                <a:latin typeface="Times New Roman" pitchFamily="18" charset="0"/>
                <a:cs typeface="Times New Roman" pitchFamily="18" charset="0"/>
              </a:rPr>
              <a:t>EN MILLONES DE DÓLARES</a:t>
            </a:r>
            <a:endParaRPr lang="es-ES" sz="1000" u="sng">
              <a:latin typeface="Times New Roman" pitchFamily="18" charset="0"/>
              <a:cs typeface="Times New Roman" pitchFamily="18" charset="0"/>
            </a:endParaRPr>
          </a:p>
        </c:rich>
      </c:tx>
      <c:overlay val="0"/>
    </c:title>
    <c:autoTitleDeleted val="0"/>
    <c:plotArea>
      <c:layout/>
      <c:barChart>
        <c:barDir val="col"/>
        <c:grouping val="clustered"/>
        <c:varyColors val="0"/>
        <c:ser>
          <c:idx val="0"/>
          <c:order val="0"/>
          <c:tx>
            <c:strRef>
              <c:f>'VAR. HIST.PRES_EPES'!$C$12</c:f>
              <c:strCache>
                <c:ptCount val="1"/>
                <c:pt idx="0">
                  <c:v>PRESUPUESTO DE LAS  EPES</c:v>
                </c:pt>
              </c:strCache>
            </c:strRef>
          </c:tx>
          <c:invertIfNegative val="0"/>
          <c:dLbls>
            <c:txPr>
              <a:bodyPr/>
              <a:lstStyle/>
              <a:p>
                <a:pPr>
                  <a:defRPr lang="es-ES"/>
                </a:pPr>
                <a:endParaRPr lang="es-ES"/>
              </a:p>
            </c:txPr>
            <c:showLegendKey val="0"/>
            <c:showVal val="1"/>
            <c:showCatName val="0"/>
            <c:showSerName val="0"/>
            <c:showPercent val="0"/>
            <c:showBubbleSize val="0"/>
            <c:showLeaderLines val="0"/>
          </c:dLbls>
          <c:cat>
            <c:strRef>
              <c:f>'VAR. HIST.PRES_EPES'!$B$13:$B$24</c:f>
              <c:strCache>
                <c:ptCount val="12"/>
                <c:pt idx="0">
                  <c:v>AÑO 2001</c:v>
                </c:pt>
                <c:pt idx="1">
                  <c:v>AÑO 2002</c:v>
                </c:pt>
                <c:pt idx="2">
                  <c:v>AÑO 2003</c:v>
                </c:pt>
                <c:pt idx="3">
                  <c:v>AÑO 2004</c:v>
                </c:pt>
                <c:pt idx="4">
                  <c:v>AÑO 2005</c:v>
                </c:pt>
                <c:pt idx="5">
                  <c:v>AÑO 2006</c:v>
                </c:pt>
                <c:pt idx="6">
                  <c:v>AÑO 2007</c:v>
                </c:pt>
                <c:pt idx="7">
                  <c:v>AÑO 2008</c:v>
                </c:pt>
                <c:pt idx="8">
                  <c:v>AÑO 2009</c:v>
                </c:pt>
                <c:pt idx="9">
                  <c:v>AÑO 2010</c:v>
                </c:pt>
                <c:pt idx="10">
                  <c:v>AÑO 2011</c:v>
                </c:pt>
                <c:pt idx="11">
                  <c:v>AÑO 2012</c:v>
                </c:pt>
              </c:strCache>
            </c:strRef>
          </c:cat>
          <c:val>
            <c:numRef>
              <c:f>'VAR. HIST.PRES_EPES'!$C$13:$C$24</c:f>
              <c:numCache>
                <c:formatCode>_-* #,##0\ _€_-;\-* #,##0\ _€_-;_-* "-"??\ _€_-;_-@_-</c:formatCode>
                <c:ptCount val="12"/>
                <c:pt idx="0">
                  <c:v>148.19999999999999</c:v>
                </c:pt>
                <c:pt idx="1">
                  <c:v>205.2</c:v>
                </c:pt>
                <c:pt idx="2">
                  <c:v>239.8</c:v>
                </c:pt>
                <c:pt idx="3">
                  <c:v>242.2</c:v>
                </c:pt>
                <c:pt idx="4">
                  <c:v>260.8</c:v>
                </c:pt>
                <c:pt idx="5">
                  <c:v>299.10000000000002</c:v>
                </c:pt>
                <c:pt idx="6">
                  <c:v>373.8</c:v>
                </c:pt>
                <c:pt idx="7">
                  <c:v>421.4</c:v>
                </c:pt>
                <c:pt idx="8">
                  <c:v>712.50331335000044</c:v>
                </c:pt>
                <c:pt idx="9">
                  <c:v>897.95619746999955</c:v>
                </c:pt>
                <c:pt idx="10">
                  <c:v>977.04660313999932</c:v>
                </c:pt>
                <c:pt idx="11">
                  <c:v>998.92836052000052</c:v>
                </c:pt>
              </c:numCache>
            </c:numRef>
          </c:val>
        </c:ser>
        <c:dLbls>
          <c:showLegendKey val="0"/>
          <c:showVal val="0"/>
          <c:showCatName val="0"/>
          <c:showSerName val="0"/>
          <c:showPercent val="0"/>
          <c:showBubbleSize val="0"/>
        </c:dLbls>
        <c:gapWidth val="150"/>
        <c:axId val="176465024"/>
        <c:axId val="176466560"/>
      </c:barChart>
      <c:lineChart>
        <c:grouping val="stacked"/>
        <c:varyColors val="0"/>
        <c:ser>
          <c:idx val="1"/>
          <c:order val="1"/>
          <c:tx>
            <c:strRef>
              <c:f>'VAR. HIST.PRES_EPES'!$D$12</c:f>
              <c:strCache>
                <c:ptCount val="1"/>
                <c:pt idx="0">
                  <c:v>% DE VARIACIÓN</c:v>
                </c:pt>
              </c:strCache>
            </c:strRef>
          </c:tx>
          <c:spPr>
            <a:ln>
              <a:solidFill>
                <a:srgbClr val="92D050"/>
              </a:solidFill>
            </a:ln>
          </c:spPr>
          <c:marker>
            <c:symbol val="circle"/>
            <c:size val="7"/>
            <c:spPr>
              <a:solidFill>
                <a:srgbClr val="FF944B"/>
              </a:solidFill>
            </c:spPr>
          </c:marker>
          <c:dPt>
            <c:idx val="1"/>
            <c:bubble3D val="0"/>
            <c:spPr>
              <a:ln>
                <a:solidFill>
                  <a:srgbClr val="C00000"/>
                </a:solidFill>
              </a:ln>
            </c:spPr>
          </c:dPt>
          <c:dPt>
            <c:idx val="2"/>
            <c:bubble3D val="0"/>
            <c:spPr>
              <a:ln>
                <a:solidFill>
                  <a:srgbClr val="C00000"/>
                </a:solidFill>
              </a:ln>
            </c:spPr>
          </c:dPt>
          <c:dPt>
            <c:idx val="3"/>
            <c:bubble3D val="0"/>
            <c:spPr>
              <a:ln>
                <a:solidFill>
                  <a:srgbClr val="C00000"/>
                </a:solidFill>
              </a:ln>
            </c:spPr>
          </c:dPt>
          <c:dPt>
            <c:idx val="4"/>
            <c:bubble3D val="0"/>
            <c:spPr>
              <a:ln>
                <a:solidFill>
                  <a:srgbClr val="C00000"/>
                </a:solidFill>
              </a:ln>
            </c:spPr>
          </c:dPt>
          <c:dPt>
            <c:idx val="5"/>
            <c:bubble3D val="0"/>
            <c:spPr>
              <a:ln>
                <a:solidFill>
                  <a:srgbClr val="C00000"/>
                </a:solidFill>
              </a:ln>
            </c:spPr>
          </c:dPt>
          <c:dPt>
            <c:idx val="6"/>
            <c:bubble3D val="0"/>
            <c:spPr>
              <a:ln>
                <a:solidFill>
                  <a:srgbClr val="C00000"/>
                </a:solidFill>
              </a:ln>
            </c:spPr>
          </c:dPt>
          <c:dPt>
            <c:idx val="7"/>
            <c:bubble3D val="0"/>
            <c:spPr>
              <a:ln>
                <a:solidFill>
                  <a:srgbClr val="C00000"/>
                </a:solidFill>
              </a:ln>
            </c:spPr>
          </c:dPt>
          <c:dLbls>
            <c:dLbl>
              <c:idx val="8"/>
              <c:spPr>
                <a:noFill/>
              </c:spPr>
              <c:txPr>
                <a:bodyPr/>
                <a:lstStyle/>
                <a:p>
                  <a:pPr>
                    <a:defRPr lang="es-ES" b="1">
                      <a:solidFill>
                        <a:schemeClr val="accent3">
                          <a:lumMod val="75000"/>
                        </a:schemeClr>
                      </a:solidFill>
                    </a:defRPr>
                  </a:pPr>
                  <a:endParaRPr lang="es-ES"/>
                </a:p>
              </c:txPr>
              <c:showLegendKey val="0"/>
              <c:showVal val="1"/>
              <c:showCatName val="0"/>
              <c:showSerName val="0"/>
              <c:showPercent val="0"/>
              <c:showBubbleSize val="0"/>
            </c:dLbl>
            <c:dLbl>
              <c:idx val="9"/>
              <c:layout>
                <c:manualLayout>
                  <c:x val="0"/>
                  <c:y val="-3.2388659378698788E-2"/>
                </c:manualLayout>
              </c:layout>
              <c:spPr>
                <a:noFill/>
              </c:spPr>
              <c:txPr>
                <a:bodyPr/>
                <a:lstStyle/>
                <a:p>
                  <a:pPr>
                    <a:defRPr lang="es-ES" b="1">
                      <a:solidFill>
                        <a:schemeClr val="accent3">
                          <a:lumMod val="75000"/>
                        </a:schemeClr>
                      </a:solidFill>
                    </a:defRPr>
                  </a:pPr>
                  <a:endParaRPr lang="es-ES"/>
                </a:p>
              </c:txPr>
              <c:showLegendKey val="0"/>
              <c:showVal val="1"/>
              <c:showCatName val="0"/>
              <c:showSerName val="0"/>
              <c:showPercent val="0"/>
              <c:showBubbleSize val="0"/>
            </c:dLbl>
            <c:dLbl>
              <c:idx val="10"/>
              <c:spPr>
                <a:noFill/>
              </c:spPr>
              <c:txPr>
                <a:bodyPr/>
                <a:lstStyle/>
                <a:p>
                  <a:pPr>
                    <a:defRPr lang="es-ES" b="1">
                      <a:solidFill>
                        <a:schemeClr val="accent3">
                          <a:lumMod val="75000"/>
                        </a:schemeClr>
                      </a:solidFill>
                    </a:defRPr>
                  </a:pPr>
                  <a:endParaRPr lang="es-ES"/>
                </a:p>
              </c:txPr>
              <c:showLegendKey val="0"/>
              <c:showVal val="1"/>
              <c:showCatName val="0"/>
              <c:showSerName val="0"/>
              <c:showPercent val="0"/>
              <c:showBubbleSize val="0"/>
            </c:dLbl>
            <c:dLbl>
              <c:idx val="11"/>
              <c:spPr>
                <a:noFill/>
              </c:spPr>
              <c:txPr>
                <a:bodyPr/>
                <a:lstStyle/>
                <a:p>
                  <a:pPr>
                    <a:defRPr lang="es-ES" b="1">
                      <a:solidFill>
                        <a:schemeClr val="accent3">
                          <a:lumMod val="75000"/>
                        </a:schemeClr>
                      </a:solidFill>
                    </a:defRPr>
                  </a:pPr>
                  <a:endParaRPr lang="es-ES"/>
                </a:p>
              </c:txPr>
              <c:showLegendKey val="0"/>
              <c:showVal val="1"/>
              <c:showCatName val="0"/>
              <c:showSerName val="0"/>
              <c:showPercent val="0"/>
              <c:showBubbleSize val="0"/>
            </c:dLbl>
            <c:spPr>
              <a:noFill/>
            </c:spPr>
            <c:txPr>
              <a:bodyPr/>
              <a:lstStyle/>
              <a:p>
                <a:pPr>
                  <a:defRPr lang="es-ES" b="1">
                    <a:solidFill>
                      <a:srgbClr val="CC6600"/>
                    </a:solidFill>
                  </a:defRPr>
                </a:pPr>
                <a:endParaRPr lang="es-ES"/>
              </a:p>
            </c:txPr>
            <c:showLegendKey val="0"/>
            <c:showVal val="1"/>
            <c:showCatName val="0"/>
            <c:showSerName val="0"/>
            <c:showPercent val="0"/>
            <c:showBubbleSize val="0"/>
            <c:showLeaderLines val="0"/>
          </c:dLbls>
          <c:val>
            <c:numRef>
              <c:f>'VAR. HIST.PRES_EPES'!$D$13:$D$24</c:f>
              <c:numCache>
                <c:formatCode>0.00%</c:formatCode>
                <c:ptCount val="12"/>
                <c:pt idx="0">
                  <c:v>0</c:v>
                </c:pt>
                <c:pt idx="1">
                  <c:v>0.38461538461538458</c:v>
                </c:pt>
                <c:pt idx="2">
                  <c:v>0.16861598440545833</c:v>
                </c:pt>
                <c:pt idx="3">
                  <c:v>1.0008340283569559E-2</c:v>
                </c:pt>
                <c:pt idx="4">
                  <c:v>7.6796036333608764E-2</c:v>
                </c:pt>
                <c:pt idx="5">
                  <c:v>0.1468558282208588</c:v>
                </c:pt>
                <c:pt idx="6">
                  <c:v>0.24974924774322996</c:v>
                </c:pt>
                <c:pt idx="7">
                  <c:v>0.12734082397003732</c:v>
                </c:pt>
                <c:pt idx="8">
                  <c:v>0.69080045882771723</c:v>
                </c:pt>
                <c:pt idx="9">
                  <c:v>0.26028353924145331</c:v>
                </c:pt>
                <c:pt idx="10">
                  <c:v>8.8078244677009712E-2</c:v>
                </c:pt>
                <c:pt idx="11">
                  <c:v>2.2395817466308622E-2</c:v>
                </c:pt>
              </c:numCache>
            </c:numRef>
          </c:val>
          <c:smooth val="0"/>
        </c:ser>
        <c:dLbls>
          <c:showLegendKey val="0"/>
          <c:showVal val="0"/>
          <c:showCatName val="0"/>
          <c:showSerName val="0"/>
          <c:showPercent val="0"/>
          <c:showBubbleSize val="0"/>
        </c:dLbls>
        <c:marker val="1"/>
        <c:smooth val="0"/>
        <c:axId val="176482176"/>
        <c:axId val="176480640"/>
      </c:lineChart>
      <c:catAx>
        <c:axId val="176465024"/>
        <c:scaling>
          <c:orientation val="minMax"/>
        </c:scaling>
        <c:delete val="0"/>
        <c:axPos val="b"/>
        <c:majorTickMark val="none"/>
        <c:minorTickMark val="none"/>
        <c:tickLblPos val="nextTo"/>
        <c:txPr>
          <a:bodyPr/>
          <a:lstStyle/>
          <a:p>
            <a:pPr>
              <a:defRPr lang="es-ES" sz="700">
                <a:latin typeface="Times New Roman" pitchFamily="18" charset="0"/>
                <a:cs typeface="Times New Roman" pitchFamily="18" charset="0"/>
              </a:defRPr>
            </a:pPr>
            <a:endParaRPr lang="es-ES"/>
          </a:p>
        </c:txPr>
        <c:crossAx val="176466560"/>
        <c:crosses val="autoZero"/>
        <c:auto val="1"/>
        <c:lblAlgn val="ctr"/>
        <c:lblOffset val="100"/>
        <c:noMultiLvlLbl val="0"/>
      </c:catAx>
      <c:valAx>
        <c:axId val="176466560"/>
        <c:scaling>
          <c:orientation val="minMax"/>
        </c:scaling>
        <c:delete val="0"/>
        <c:axPos val="l"/>
        <c:majorGridlines/>
        <c:numFmt formatCode="_-* #,##0\ _€_-;\-* #,##0\ _€_-;_-* &quot;-&quot;??\ _€_-;_-@_-" sourceLinked="1"/>
        <c:majorTickMark val="none"/>
        <c:minorTickMark val="none"/>
        <c:tickLblPos val="nextTo"/>
        <c:txPr>
          <a:bodyPr/>
          <a:lstStyle/>
          <a:p>
            <a:pPr>
              <a:defRPr lang="es-ES"/>
            </a:pPr>
            <a:endParaRPr lang="es-ES"/>
          </a:p>
        </c:txPr>
        <c:crossAx val="176465024"/>
        <c:crosses val="autoZero"/>
        <c:crossBetween val="between"/>
      </c:valAx>
      <c:valAx>
        <c:axId val="176480640"/>
        <c:scaling>
          <c:orientation val="minMax"/>
        </c:scaling>
        <c:delete val="0"/>
        <c:axPos val="r"/>
        <c:numFmt formatCode="0.00%" sourceLinked="1"/>
        <c:majorTickMark val="out"/>
        <c:minorTickMark val="none"/>
        <c:tickLblPos val="nextTo"/>
        <c:txPr>
          <a:bodyPr/>
          <a:lstStyle/>
          <a:p>
            <a:pPr>
              <a:defRPr lang="es-ES"/>
            </a:pPr>
            <a:endParaRPr lang="es-ES"/>
          </a:p>
        </c:txPr>
        <c:crossAx val="176482176"/>
        <c:crosses val="max"/>
        <c:crossBetween val="between"/>
      </c:valAx>
      <c:catAx>
        <c:axId val="176482176"/>
        <c:scaling>
          <c:orientation val="minMax"/>
        </c:scaling>
        <c:delete val="1"/>
        <c:axPos val="b"/>
        <c:majorTickMark val="out"/>
        <c:minorTickMark val="none"/>
        <c:tickLblPos val="nextTo"/>
        <c:crossAx val="176480640"/>
        <c:crosses val="autoZero"/>
        <c:auto val="1"/>
        <c:lblAlgn val="ctr"/>
        <c:lblOffset val="100"/>
        <c:noMultiLvlLbl val="0"/>
      </c:catAx>
    </c:plotArea>
    <c:legend>
      <c:legendPos val="b"/>
      <c:overlay val="0"/>
      <c:spPr>
        <a:noFill/>
        <a:ln>
          <a:solidFill>
            <a:schemeClr val="tx1"/>
          </a:solidFill>
          <a:prstDash val="sysDash"/>
        </a:ln>
      </c:spPr>
      <c:txPr>
        <a:bodyPr/>
        <a:lstStyle/>
        <a:p>
          <a:pPr>
            <a:defRPr lang="es-ES"/>
          </a:pPr>
          <a:endParaRPr lang="es-ES"/>
        </a:p>
      </c:txPr>
    </c:legend>
    <c:plotVisOnly val="1"/>
    <c:dispBlanksAs val="zero"/>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u="sng"/>
            </a:pPr>
            <a:r>
              <a:rPr lang="es-ES" u="sng"/>
              <a:t>AÑO</a:t>
            </a:r>
            <a:r>
              <a:rPr lang="es-ES" u="sng" baseline="0"/>
              <a:t> 2012</a:t>
            </a:r>
            <a:endParaRPr lang="es-ES" u="sng"/>
          </a:p>
        </c:rich>
      </c:tx>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Lbls>
            <c:dLbl>
              <c:idx val="0"/>
              <c:layout>
                <c:manualLayout>
                  <c:x val="-4.9752190067150696E-2"/>
                  <c:y val="-0.10887569823002893"/>
                </c:manualLayout>
              </c:layout>
              <c:showLegendKey val="1"/>
              <c:showVal val="0"/>
              <c:showCatName val="0"/>
              <c:showSerName val="0"/>
              <c:showPercent val="1"/>
              <c:showBubbleSize val="0"/>
            </c:dLbl>
            <c:dLbl>
              <c:idx val="1"/>
              <c:layout>
                <c:manualLayout>
                  <c:x val="-0.14813709332845021"/>
                  <c:y val="-0.29799851941584221"/>
                </c:manualLayout>
              </c:layout>
              <c:showLegendKey val="1"/>
              <c:showVal val="0"/>
              <c:showCatName val="0"/>
              <c:showSerName val="0"/>
              <c:showPercent val="1"/>
              <c:showBubbleSize val="0"/>
            </c:dLbl>
            <c:numFmt formatCode="#.000%" sourceLinked="0"/>
            <c:txPr>
              <a:bodyPr/>
              <a:lstStyle/>
              <a:p>
                <a:pPr>
                  <a:defRPr sz="1200"/>
                </a:pPr>
                <a:endParaRPr lang="es-ES"/>
              </a:p>
            </c:txPr>
            <c:showLegendKey val="1"/>
            <c:showVal val="0"/>
            <c:showCatName val="0"/>
            <c:showSerName val="0"/>
            <c:showPercent val="1"/>
            <c:showBubbleSize val="0"/>
            <c:showLeaderLines val="1"/>
          </c:dLbls>
          <c:cat>
            <c:strRef>
              <c:f>'Distribucion del presup. EPES'!$I$39:$I$41</c:f>
              <c:strCache>
                <c:ptCount val="3"/>
                <c:pt idx="0">
                  <c:v>Amazonía</c:v>
                </c:pt>
                <c:pt idx="1">
                  <c:v>Costa</c:v>
                </c:pt>
                <c:pt idx="2">
                  <c:v>Sierra</c:v>
                </c:pt>
              </c:strCache>
            </c:strRef>
          </c:cat>
          <c:val>
            <c:numRef>
              <c:f>'Distribucion del presup. EPES'!$N$39:$N$41</c:f>
              <c:numCache>
                <c:formatCode>_(* ###,000_);_(* \(###,000\);_(* "-"??_);_(@_)</c:formatCode>
                <c:ptCount val="3"/>
                <c:pt idx="0">
                  <c:v>7900301.4299999997</c:v>
                </c:pt>
                <c:pt idx="1">
                  <c:v>464187852.00999999</c:v>
                </c:pt>
                <c:pt idx="2">
                  <c:v>526840207.08000004</c:v>
                </c:pt>
              </c:numCache>
            </c:numRef>
          </c:val>
        </c:ser>
        <c:dLbls>
          <c:showLegendKey val="0"/>
          <c:showVal val="0"/>
          <c:showCatName val="0"/>
          <c:showSerName val="0"/>
          <c:showPercent val="1"/>
          <c:showBubbleSize val="0"/>
          <c:showLeaderLines val="1"/>
        </c:dLbls>
      </c:pie3DChart>
    </c:plotArea>
    <c:legend>
      <c:legendPos val="r"/>
      <c:overlay val="0"/>
      <c:txPr>
        <a:bodyPr/>
        <a:lstStyle/>
        <a:p>
          <a:pPr>
            <a:defRPr sz="1200"/>
          </a:pPr>
          <a:endParaRPr lang="es-ES"/>
        </a:p>
      </c:txPr>
    </c:legend>
    <c:plotVisOnly val="1"/>
    <c:dispBlanksAs val="gap"/>
    <c:showDLblsOverMax val="0"/>
  </c:chart>
  <c:spPr>
    <a:ln>
      <a:solidFill>
        <a:sysClr val="windowText" lastClr="000000"/>
      </a:solidFill>
    </a:ln>
  </c:spPr>
  <c:txPr>
    <a:bodyPr/>
    <a:lstStyle/>
    <a:p>
      <a:pPr>
        <a:defRPr sz="800">
          <a:latin typeface="Times New Roman" pitchFamily="18" charset="0"/>
          <a:cs typeface="Times New Roman" pitchFamily="18" charset="0"/>
        </a:defRPr>
      </a:pPr>
      <a:endParaRPr lang="es-E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'Distribucion del presup. EPES'!$J$38</c:f>
              <c:strCache>
                <c:ptCount val="1"/>
                <c:pt idx="0">
                  <c:v>AÑO 2010</c:v>
                </c:pt>
              </c:strCache>
            </c:strRef>
          </c:tx>
          <c:explosion val="25"/>
          <c:dLbls>
            <c:dLbl>
              <c:idx val="0"/>
              <c:layout>
                <c:manualLayout>
                  <c:x val="3.4842221426867097E-2"/>
                  <c:y val="-0.11681197066861487"/>
                </c:manualLayout>
              </c:layout>
              <c:showLegendKey val="1"/>
              <c:showVal val="0"/>
              <c:showCatName val="0"/>
              <c:showSerName val="0"/>
              <c:showPercent val="1"/>
              <c:showBubbleSize val="0"/>
            </c:dLbl>
            <c:dLbl>
              <c:idx val="1"/>
              <c:layout>
                <c:manualLayout>
                  <c:x val="-0.19087091386303984"/>
                  <c:y val="0.24093622317828828"/>
                </c:manualLayout>
              </c:layout>
              <c:showLegendKey val="1"/>
              <c:showVal val="0"/>
              <c:showCatName val="0"/>
              <c:showSerName val="0"/>
              <c:showPercent val="1"/>
              <c:showBubbleSize val="0"/>
            </c:dLbl>
            <c:numFmt formatCode="#.000%" sourceLinked="0"/>
            <c:txPr>
              <a:bodyPr/>
              <a:lstStyle/>
              <a:p>
                <a:pPr>
                  <a:defRPr sz="1200" u="none"/>
                </a:pPr>
                <a:endParaRPr lang="es-ES"/>
              </a:p>
            </c:txPr>
            <c:showLegendKey val="1"/>
            <c:showVal val="0"/>
            <c:showCatName val="0"/>
            <c:showSerName val="0"/>
            <c:showPercent val="1"/>
            <c:showBubbleSize val="0"/>
            <c:showLeaderLines val="1"/>
          </c:dLbls>
          <c:cat>
            <c:strRef>
              <c:f>'Distribucion del presup. EPES'!$I$39:$I$41</c:f>
              <c:strCache>
                <c:ptCount val="3"/>
                <c:pt idx="0">
                  <c:v>Amazonía</c:v>
                </c:pt>
                <c:pt idx="1">
                  <c:v>Costa</c:v>
                </c:pt>
                <c:pt idx="2">
                  <c:v>Sierra</c:v>
                </c:pt>
              </c:strCache>
            </c:strRef>
          </c:cat>
          <c:val>
            <c:numRef>
              <c:f>'Distribucion del presup. EPES'!$J$39:$J$41</c:f>
              <c:numCache>
                <c:formatCode>_(* ###,000_);_(* \(###,000\);_(* "-"??_);_(@_)</c:formatCode>
                <c:ptCount val="3"/>
                <c:pt idx="0">
                  <c:v>6909609</c:v>
                </c:pt>
                <c:pt idx="1">
                  <c:v>446894108.63999999</c:v>
                </c:pt>
                <c:pt idx="2">
                  <c:v>444152479.83000004</c:v>
                </c:pt>
              </c:numCache>
            </c:numRef>
          </c:val>
        </c:ser>
        <c:dLbls>
          <c:showLegendKey val="0"/>
          <c:showVal val="0"/>
          <c:showCatName val="0"/>
          <c:showSerName val="0"/>
          <c:showPercent val="1"/>
          <c:showBubbleSize val="0"/>
          <c:showLeaderLines val="1"/>
        </c:dLbls>
      </c:pie3DChart>
    </c:plotArea>
    <c:legend>
      <c:legendPos val="r"/>
      <c:overlay val="0"/>
      <c:txPr>
        <a:bodyPr/>
        <a:lstStyle/>
        <a:p>
          <a:pPr>
            <a:defRPr sz="1200" u="none"/>
          </a:pPr>
          <a:endParaRPr lang="es-ES"/>
        </a:p>
      </c:txPr>
    </c:legend>
    <c:plotVisOnly val="1"/>
    <c:dispBlanksAs val="gap"/>
    <c:showDLblsOverMax val="0"/>
  </c:chart>
  <c:spPr>
    <a:ln>
      <a:solidFill>
        <a:sysClr val="windowText" lastClr="000000"/>
      </a:solidFill>
    </a:ln>
  </c:spPr>
  <c:txPr>
    <a:bodyPr/>
    <a:lstStyle/>
    <a:p>
      <a:pPr>
        <a:defRPr sz="800" u="sng">
          <a:latin typeface="Times New Roman" pitchFamily="18" charset="0"/>
          <a:cs typeface="Times New Roman" pitchFamily="18" charset="0"/>
        </a:defRPr>
      </a:pPr>
      <a:endParaRPr lang="es-E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u="sng"/>
            </a:pPr>
            <a:r>
              <a:rPr lang="es-ES" u="sng"/>
              <a:t>AÑO</a:t>
            </a:r>
            <a:r>
              <a:rPr lang="es-ES" u="sng" baseline="0"/>
              <a:t> 2011</a:t>
            </a:r>
            <a:endParaRPr lang="es-ES" u="sng"/>
          </a:p>
        </c:rich>
      </c:tx>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7.2000846461943366E-2"/>
          <c:y val="0.15695209276714436"/>
          <c:w val="0.49290889732901577"/>
          <c:h val="0.67624209618340614"/>
        </c:manualLayout>
      </c:layout>
      <c:pie3DChart>
        <c:varyColors val="1"/>
        <c:ser>
          <c:idx val="0"/>
          <c:order val="0"/>
          <c:spPr>
            <a:ln w="41275"/>
          </c:spPr>
          <c:explosion val="25"/>
          <c:dLbls>
            <c:dLbl>
              <c:idx val="0"/>
              <c:layout>
                <c:manualLayout>
                  <c:x val="1.0399358762789381E-2"/>
                  <c:y val="-0.13292962091078822"/>
                </c:manualLayout>
              </c:layout>
              <c:showLegendKey val="1"/>
              <c:showVal val="0"/>
              <c:showCatName val="0"/>
              <c:showSerName val="0"/>
              <c:showPercent val="1"/>
              <c:showBubbleSize val="0"/>
            </c:dLbl>
            <c:dLbl>
              <c:idx val="1"/>
              <c:layout>
                <c:manualLayout>
                  <c:x val="-0.14993651956296161"/>
                  <c:y val="-0.15310712449603595"/>
                </c:manualLayout>
              </c:layout>
              <c:showLegendKey val="1"/>
              <c:showVal val="0"/>
              <c:showCatName val="0"/>
              <c:showSerName val="0"/>
              <c:showPercent val="1"/>
              <c:showBubbleSize val="0"/>
            </c:dLbl>
            <c:dLbl>
              <c:idx val="2"/>
              <c:layout>
                <c:manualLayout>
                  <c:x val="5.4263565891472867E-2"/>
                  <c:y val="0.24162675541845929"/>
                </c:manualLayout>
              </c:layout>
              <c:showLegendKey val="1"/>
              <c:showVal val="0"/>
              <c:showCatName val="0"/>
              <c:showSerName val="0"/>
              <c:showPercent val="1"/>
              <c:showBubbleSize val="0"/>
            </c:dLbl>
            <c:numFmt formatCode="#.000%" sourceLinked="0"/>
            <c:txPr>
              <a:bodyPr/>
              <a:lstStyle/>
              <a:p>
                <a:pPr>
                  <a:defRPr sz="1200" kern="600" baseline="0"/>
                </a:pPr>
                <a:endParaRPr lang="es-ES"/>
              </a:p>
            </c:txPr>
            <c:showLegendKey val="1"/>
            <c:showVal val="0"/>
            <c:showCatName val="0"/>
            <c:showSerName val="0"/>
            <c:showPercent val="1"/>
            <c:showBubbleSize val="0"/>
            <c:showLeaderLines val="1"/>
          </c:dLbls>
          <c:cat>
            <c:strRef>
              <c:f>'Distribucion del presup. EPES'!$I$39:$I$41</c:f>
              <c:strCache>
                <c:ptCount val="3"/>
                <c:pt idx="0">
                  <c:v>Amazonía</c:v>
                </c:pt>
                <c:pt idx="1">
                  <c:v>Costa</c:v>
                </c:pt>
                <c:pt idx="2">
                  <c:v>Sierra</c:v>
                </c:pt>
              </c:strCache>
            </c:strRef>
          </c:cat>
          <c:val>
            <c:numRef>
              <c:f>'Distribucion del presup. EPES'!$L$39:$L$41</c:f>
              <c:numCache>
                <c:formatCode>_(* ###,000_);_(* \(###,000\);_(* "-"??_);_(@_)</c:formatCode>
                <c:ptCount val="3"/>
                <c:pt idx="0">
                  <c:v>13846722.59</c:v>
                </c:pt>
                <c:pt idx="1">
                  <c:v>439990288.26999998</c:v>
                </c:pt>
                <c:pt idx="2">
                  <c:v>523209592.28000003</c:v>
                </c:pt>
              </c:numCache>
            </c:numRef>
          </c:val>
        </c:ser>
        <c:dLbls>
          <c:showLegendKey val="0"/>
          <c:showVal val="0"/>
          <c:showCatName val="0"/>
          <c:showSerName val="0"/>
          <c:showPercent val="1"/>
          <c:showBubbleSize val="0"/>
          <c:showLeaderLines val="1"/>
        </c:dLbls>
      </c:pie3DChart>
    </c:plotArea>
    <c:legend>
      <c:legendPos val="r"/>
      <c:overlay val="0"/>
      <c:txPr>
        <a:bodyPr/>
        <a:lstStyle/>
        <a:p>
          <a:pPr>
            <a:defRPr sz="1200"/>
          </a:pPr>
          <a:endParaRPr lang="es-ES"/>
        </a:p>
      </c:txPr>
    </c:legend>
    <c:plotVisOnly val="1"/>
    <c:dispBlanksAs val="gap"/>
    <c:showDLblsOverMax val="0"/>
  </c:chart>
  <c:spPr>
    <a:ln>
      <a:solidFill>
        <a:sysClr val="windowText" lastClr="000000"/>
      </a:solidFill>
    </a:ln>
  </c:spPr>
  <c:txPr>
    <a:bodyPr/>
    <a:lstStyle/>
    <a:p>
      <a:pPr>
        <a:defRPr sz="800">
          <a:latin typeface="Times New Roman" pitchFamily="18" charset="0"/>
          <a:cs typeface="Times New Roman" pitchFamily="18" charset="0"/>
        </a:defRPr>
      </a:pPr>
      <a:endParaRPr lang="es-E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1624BE-A6F2-4DE6-A715-ADFB7F326B26}"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s-ES"/>
        </a:p>
      </dgm:t>
    </dgm:pt>
    <dgm:pt modelId="{768455E6-0549-41B1-842B-C79DBD323361}">
      <dgm:prSet phldrT="[Texto]" custT="1"/>
      <dgm:spPr/>
      <dgm:t>
        <a:bodyPr/>
        <a:lstStyle/>
        <a:p>
          <a:r>
            <a:rPr lang="es-ES" sz="1400" dirty="0" smtClean="0">
              <a:latin typeface="Times New Roman" pitchFamily="18" charset="0"/>
              <a:cs typeface="Times New Roman" pitchFamily="18" charset="0"/>
            </a:rPr>
            <a:t>Existen 26 EPES</a:t>
          </a:r>
          <a:endParaRPr lang="es-ES" sz="1400" dirty="0">
            <a:latin typeface="Times New Roman" pitchFamily="18" charset="0"/>
            <a:cs typeface="Times New Roman" pitchFamily="18" charset="0"/>
          </a:endParaRPr>
        </a:p>
      </dgm:t>
    </dgm:pt>
    <dgm:pt modelId="{7AA8F768-F29D-43CE-BA16-6345BDDCFC6F}" type="parTrans" cxnId="{B09142A0-2B9F-442D-AB8A-A39CCE26644F}">
      <dgm:prSet/>
      <dgm:spPr/>
      <dgm:t>
        <a:bodyPr/>
        <a:lstStyle/>
        <a:p>
          <a:endParaRPr lang="es-ES"/>
        </a:p>
      </dgm:t>
    </dgm:pt>
    <dgm:pt modelId="{7D863E00-2BCE-423D-B45B-E12CD6E64F8B}" type="sibTrans" cxnId="{B09142A0-2B9F-442D-AB8A-A39CCE26644F}">
      <dgm:prSet/>
      <dgm:spPr/>
      <dgm:t>
        <a:bodyPr/>
        <a:lstStyle/>
        <a:p>
          <a:endParaRPr lang="es-ES"/>
        </a:p>
      </dgm:t>
    </dgm:pt>
    <dgm:pt modelId="{F23BC043-B479-4C51-BA84-6BD829C5128E}">
      <dgm:prSet phldrT="[Texto]" custT="1"/>
      <dgm:spPr/>
      <dgm:t>
        <a:bodyPr/>
        <a:lstStyle/>
        <a:p>
          <a:r>
            <a:rPr lang="es-ES" sz="1400" smtClean="0">
              <a:latin typeface="Times New Roman" pitchFamily="18" charset="0"/>
              <a:cs typeface="Times New Roman" pitchFamily="18" charset="0"/>
            </a:rPr>
            <a:t>Universidad Central </a:t>
          </a:r>
          <a:r>
            <a:rPr lang="es-ES" sz="1400" dirty="0" smtClean="0">
              <a:latin typeface="Times New Roman" pitchFamily="18" charset="0"/>
              <a:cs typeface="Times New Roman" pitchFamily="18" charset="0"/>
            </a:rPr>
            <a:t>del Ecuador</a:t>
          </a:r>
          <a:endParaRPr lang="es-ES" sz="1400" dirty="0">
            <a:latin typeface="Times New Roman" pitchFamily="18" charset="0"/>
            <a:cs typeface="Times New Roman" pitchFamily="18" charset="0"/>
          </a:endParaRPr>
        </a:p>
      </dgm:t>
    </dgm:pt>
    <dgm:pt modelId="{25906351-49FB-4725-B73D-FB59053B9FD6}" type="parTrans" cxnId="{C10074CB-EC2B-4723-994B-6E17933D4CAD}">
      <dgm:prSet/>
      <dgm:spPr/>
      <dgm:t>
        <a:bodyPr/>
        <a:lstStyle/>
        <a:p>
          <a:endParaRPr lang="es-ES"/>
        </a:p>
      </dgm:t>
    </dgm:pt>
    <dgm:pt modelId="{D683C91F-10F9-492C-9B7F-296C1CDC70E7}" type="sibTrans" cxnId="{C10074CB-EC2B-4723-994B-6E17933D4CAD}">
      <dgm:prSet/>
      <dgm:spPr/>
      <dgm:t>
        <a:bodyPr/>
        <a:lstStyle/>
        <a:p>
          <a:endParaRPr lang="es-ES"/>
        </a:p>
      </dgm:t>
    </dgm:pt>
    <dgm:pt modelId="{FCFE5DC2-16A7-4C4F-9B8D-9CDDA00991E6}">
      <dgm:prSet phldrT="[Texto]" custT="1"/>
      <dgm:spPr/>
      <dgm:t>
        <a:bodyPr/>
        <a:lstStyle/>
        <a:p>
          <a:r>
            <a:rPr lang="es-ES" sz="1400" dirty="0" smtClean="0">
              <a:latin typeface="Times New Roman" pitchFamily="18" charset="0"/>
              <a:cs typeface="Times New Roman" pitchFamily="18" charset="0"/>
            </a:rPr>
            <a:t>Escuela Politécnica Nacional</a:t>
          </a:r>
          <a:endParaRPr lang="es-ES" sz="1400" dirty="0">
            <a:latin typeface="Times New Roman" pitchFamily="18" charset="0"/>
            <a:cs typeface="Times New Roman" pitchFamily="18" charset="0"/>
          </a:endParaRPr>
        </a:p>
      </dgm:t>
    </dgm:pt>
    <dgm:pt modelId="{0B0B1074-7334-459A-A2C0-6BCB60377CED}" type="parTrans" cxnId="{7E017A88-7A39-4BEF-91CD-CFED39B80C63}">
      <dgm:prSet/>
      <dgm:spPr/>
      <dgm:t>
        <a:bodyPr/>
        <a:lstStyle/>
        <a:p>
          <a:endParaRPr lang="es-ES"/>
        </a:p>
      </dgm:t>
    </dgm:pt>
    <dgm:pt modelId="{D6B5EA75-D5DE-4CF1-BC66-BDAB797E850B}" type="sibTrans" cxnId="{7E017A88-7A39-4BEF-91CD-CFED39B80C63}">
      <dgm:prSet/>
      <dgm:spPr/>
      <dgm:t>
        <a:bodyPr/>
        <a:lstStyle/>
        <a:p>
          <a:endParaRPr lang="es-ES"/>
        </a:p>
      </dgm:t>
    </dgm:pt>
    <dgm:pt modelId="{91816F34-3684-415D-AE6E-60F142B362CF}">
      <dgm:prSet phldrT="[Texto]" custT="1"/>
      <dgm:spPr/>
      <dgm:t>
        <a:bodyPr/>
        <a:lstStyle/>
        <a:p>
          <a:r>
            <a:rPr lang="es-ES" sz="1400" dirty="0" smtClean="0">
              <a:latin typeface="Times New Roman" pitchFamily="18" charset="0"/>
              <a:cs typeface="Times New Roman" pitchFamily="18" charset="0"/>
            </a:rPr>
            <a:t>Escuela Politécnica del Ejército</a:t>
          </a:r>
          <a:endParaRPr lang="es-ES" sz="1400" dirty="0">
            <a:latin typeface="Times New Roman" pitchFamily="18" charset="0"/>
            <a:cs typeface="Times New Roman" pitchFamily="18" charset="0"/>
          </a:endParaRPr>
        </a:p>
      </dgm:t>
    </dgm:pt>
    <dgm:pt modelId="{668F47FC-D736-449F-B718-D27E026DF9BB}" type="parTrans" cxnId="{A4E0747C-CAF4-4A32-9E8F-6F37ED78115A}">
      <dgm:prSet/>
      <dgm:spPr/>
      <dgm:t>
        <a:bodyPr/>
        <a:lstStyle/>
        <a:p>
          <a:endParaRPr lang="es-ES"/>
        </a:p>
      </dgm:t>
    </dgm:pt>
    <dgm:pt modelId="{B94161EE-7753-421A-93E9-3F1D5AE8AF6F}" type="sibTrans" cxnId="{A4E0747C-CAF4-4A32-9E8F-6F37ED78115A}">
      <dgm:prSet/>
      <dgm:spPr/>
      <dgm:t>
        <a:bodyPr/>
        <a:lstStyle/>
        <a:p>
          <a:endParaRPr lang="es-ES"/>
        </a:p>
      </dgm:t>
    </dgm:pt>
    <dgm:pt modelId="{EE3D9E2E-6E82-4E83-B013-9D1A23EEC498}">
      <dgm:prSet phldrT="[Texto]" custT="1"/>
      <dgm:spPr/>
      <dgm:t>
        <a:bodyPr/>
        <a:lstStyle/>
        <a:p>
          <a:r>
            <a:rPr lang="es-ES" sz="1400" dirty="0" smtClean="0">
              <a:latin typeface="Times New Roman" pitchFamily="18" charset="0"/>
              <a:cs typeface="Times New Roman" pitchFamily="18" charset="0"/>
            </a:rPr>
            <a:t>Instituto de Altos Estudios Nacionales</a:t>
          </a:r>
          <a:endParaRPr lang="es-ES" sz="1400" dirty="0">
            <a:latin typeface="Times New Roman" pitchFamily="18" charset="0"/>
            <a:cs typeface="Times New Roman" pitchFamily="18" charset="0"/>
          </a:endParaRPr>
        </a:p>
      </dgm:t>
    </dgm:pt>
    <dgm:pt modelId="{1C94E4E5-AC4B-4446-A28D-A92A1778A57E}" type="parTrans" cxnId="{E6EADE75-40E7-4AAB-9CB5-33F2910F9A06}">
      <dgm:prSet/>
      <dgm:spPr/>
      <dgm:t>
        <a:bodyPr/>
        <a:lstStyle/>
        <a:p>
          <a:endParaRPr lang="es-ES"/>
        </a:p>
      </dgm:t>
    </dgm:pt>
    <dgm:pt modelId="{3CAE8069-3405-4514-9FA7-E23C0C15DBAE}" type="sibTrans" cxnId="{E6EADE75-40E7-4AAB-9CB5-33F2910F9A06}">
      <dgm:prSet/>
      <dgm:spPr/>
      <dgm:t>
        <a:bodyPr/>
        <a:lstStyle/>
        <a:p>
          <a:endParaRPr lang="es-ES"/>
        </a:p>
      </dgm:t>
    </dgm:pt>
    <dgm:pt modelId="{8678AEDF-226B-4D00-AFBF-C0C9E6BBF9E5}" type="pres">
      <dgm:prSet presAssocID="{071624BE-A6F2-4DE6-A715-ADFB7F326B26}" presName="Name0" presStyleCnt="0">
        <dgm:presLayoutVars>
          <dgm:chMax val="1"/>
          <dgm:dir/>
          <dgm:animLvl val="ctr"/>
          <dgm:resizeHandles val="exact"/>
        </dgm:presLayoutVars>
      </dgm:prSet>
      <dgm:spPr/>
      <dgm:t>
        <a:bodyPr/>
        <a:lstStyle/>
        <a:p>
          <a:endParaRPr lang="es-ES"/>
        </a:p>
      </dgm:t>
    </dgm:pt>
    <dgm:pt modelId="{723E7BFE-8687-4F71-B5E1-06D99A42D55D}" type="pres">
      <dgm:prSet presAssocID="{768455E6-0549-41B1-842B-C79DBD323361}" presName="centerShape" presStyleLbl="node0" presStyleIdx="0" presStyleCnt="1"/>
      <dgm:spPr/>
      <dgm:t>
        <a:bodyPr/>
        <a:lstStyle/>
        <a:p>
          <a:endParaRPr lang="es-ES"/>
        </a:p>
      </dgm:t>
    </dgm:pt>
    <dgm:pt modelId="{FBFFE987-3E1F-40EE-B3A5-F0079C2A57D7}" type="pres">
      <dgm:prSet presAssocID="{F23BC043-B479-4C51-BA84-6BD829C5128E}" presName="node" presStyleLbl="node1" presStyleIdx="0" presStyleCnt="4" custScaleX="173828">
        <dgm:presLayoutVars>
          <dgm:bulletEnabled val="1"/>
        </dgm:presLayoutVars>
      </dgm:prSet>
      <dgm:spPr/>
      <dgm:t>
        <a:bodyPr/>
        <a:lstStyle/>
        <a:p>
          <a:endParaRPr lang="es-ES"/>
        </a:p>
      </dgm:t>
    </dgm:pt>
    <dgm:pt modelId="{95768EF0-225D-46D7-9417-87AE73272D1B}" type="pres">
      <dgm:prSet presAssocID="{F23BC043-B479-4C51-BA84-6BD829C5128E}" presName="dummy" presStyleCnt="0"/>
      <dgm:spPr/>
    </dgm:pt>
    <dgm:pt modelId="{E4D0B191-80BE-4ACC-9336-94AC84E81948}" type="pres">
      <dgm:prSet presAssocID="{D683C91F-10F9-492C-9B7F-296C1CDC70E7}" presName="sibTrans" presStyleLbl="sibTrans2D1" presStyleIdx="0" presStyleCnt="4"/>
      <dgm:spPr/>
      <dgm:t>
        <a:bodyPr/>
        <a:lstStyle/>
        <a:p>
          <a:endParaRPr lang="es-ES"/>
        </a:p>
      </dgm:t>
    </dgm:pt>
    <dgm:pt modelId="{93B956BE-17E7-4566-9D0D-E2B96F7D8CC2}" type="pres">
      <dgm:prSet presAssocID="{FCFE5DC2-16A7-4C4F-9B8D-9CDDA00991E6}" presName="node" presStyleLbl="node1" presStyleIdx="1" presStyleCnt="4" custScaleX="170971">
        <dgm:presLayoutVars>
          <dgm:bulletEnabled val="1"/>
        </dgm:presLayoutVars>
      </dgm:prSet>
      <dgm:spPr/>
      <dgm:t>
        <a:bodyPr/>
        <a:lstStyle/>
        <a:p>
          <a:endParaRPr lang="es-ES"/>
        </a:p>
      </dgm:t>
    </dgm:pt>
    <dgm:pt modelId="{315A1ACF-8FB3-4DBE-8A39-B6C7DF565328}" type="pres">
      <dgm:prSet presAssocID="{FCFE5DC2-16A7-4C4F-9B8D-9CDDA00991E6}" presName="dummy" presStyleCnt="0"/>
      <dgm:spPr/>
    </dgm:pt>
    <dgm:pt modelId="{DBCAF530-E5F8-42A4-9C0D-424DEE398406}" type="pres">
      <dgm:prSet presAssocID="{D6B5EA75-D5DE-4CF1-BC66-BDAB797E850B}" presName="sibTrans" presStyleLbl="sibTrans2D1" presStyleIdx="1" presStyleCnt="4"/>
      <dgm:spPr/>
      <dgm:t>
        <a:bodyPr/>
        <a:lstStyle/>
        <a:p>
          <a:endParaRPr lang="es-ES"/>
        </a:p>
      </dgm:t>
    </dgm:pt>
    <dgm:pt modelId="{5A1B36F3-F733-45AE-A795-DD45BAFB0CC8}" type="pres">
      <dgm:prSet presAssocID="{91816F34-3684-415D-AE6E-60F142B362CF}" presName="node" presStyleLbl="node1" presStyleIdx="2" presStyleCnt="4" custScaleX="166444">
        <dgm:presLayoutVars>
          <dgm:bulletEnabled val="1"/>
        </dgm:presLayoutVars>
      </dgm:prSet>
      <dgm:spPr/>
      <dgm:t>
        <a:bodyPr/>
        <a:lstStyle/>
        <a:p>
          <a:endParaRPr lang="es-ES"/>
        </a:p>
      </dgm:t>
    </dgm:pt>
    <dgm:pt modelId="{E66E583F-5B9D-4523-A54E-192C87AF227C}" type="pres">
      <dgm:prSet presAssocID="{91816F34-3684-415D-AE6E-60F142B362CF}" presName="dummy" presStyleCnt="0"/>
      <dgm:spPr/>
    </dgm:pt>
    <dgm:pt modelId="{D7AC983F-65B0-4217-9F32-B8F943AA8432}" type="pres">
      <dgm:prSet presAssocID="{B94161EE-7753-421A-93E9-3F1D5AE8AF6F}" presName="sibTrans" presStyleLbl="sibTrans2D1" presStyleIdx="2" presStyleCnt="4"/>
      <dgm:spPr/>
      <dgm:t>
        <a:bodyPr/>
        <a:lstStyle/>
        <a:p>
          <a:endParaRPr lang="es-ES"/>
        </a:p>
      </dgm:t>
    </dgm:pt>
    <dgm:pt modelId="{83329660-CDA5-4B65-A9FC-669A6D8635CC}" type="pres">
      <dgm:prSet presAssocID="{EE3D9E2E-6E82-4E83-B013-9D1A23EEC498}" presName="node" presStyleLbl="node1" presStyleIdx="3" presStyleCnt="4" custScaleX="179177">
        <dgm:presLayoutVars>
          <dgm:bulletEnabled val="1"/>
        </dgm:presLayoutVars>
      </dgm:prSet>
      <dgm:spPr/>
      <dgm:t>
        <a:bodyPr/>
        <a:lstStyle/>
        <a:p>
          <a:endParaRPr lang="es-ES"/>
        </a:p>
      </dgm:t>
    </dgm:pt>
    <dgm:pt modelId="{EAB0D86B-365F-4E83-BDF3-338456E04B72}" type="pres">
      <dgm:prSet presAssocID="{EE3D9E2E-6E82-4E83-B013-9D1A23EEC498}" presName="dummy" presStyleCnt="0"/>
      <dgm:spPr/>
    </dgm:pt>
    <dgm:pt modelId="{E69FBCA2-5D7E-4D83-9BDA-D550BD0EB953}" type="pres">
      <dgm:prSet presAssocID="{3CAE8069-3405-4514-9FA7-E23C0C15DBAE}" presName="sibTrans" presStyleLbl="sibTrans2D1" presStyleIdx="3" presStyleCnt="4"/>
      <dgm:spPr/>
      <dgm:t>
        <a:bodyPr/>
        <a:lstStyle/>
        <a:p>
          <a:endParaRPr lang="es-ES"/>
        </a:p>
      </dgm:t>
    </dgm:pt>
  </dgm:ptLst>
  <dgm:cxnLst>
    <dgm:cxn modelId="{6EBD0D96-5EFA-4BBC-AED0-AF84AC19FBE4}" type="presOf" srcId="{F23BC043-B479-4C51-BA84-6BD829C5128E}" destId="{FBFFE987-3E1F-40EE-B3A5-F0079C2A57D7}" srcOrd="0" destOrd="0" presId="urn:microsoft.com/office/officeart/2005/8/layout/radial6"/>
    <dgm:cxn modelId="{E053EFB2-7EB1-477B-ABF5-233D9A561083}" type="presOf" srcId="{3CAE8069-3405-4514-9FA7-E23C0C15DBAE}" destId="{E69FBCA2-5D7E-4D83-9BDA-D550BD0EB953}" srcOrd="0" destOrd="0" presId="urn:microsoft.com/office/officeart/2005/8/layout/radial6"/>
    <dgm:cxn modelId="{7E017A88-7A39-4BEF-91CD-CFED39B80C63}" srcId="{768455E6-0549-41B1-842B-C79DBD323361}" destId="{FCFE5DC2-16A7-4C4F-9B8D-9CDDA00991E6}" srcOrd="1" destOrd="0" parTransId="{0B0B1074-7334-459A-A2C0-6BCB60377CED}" sibTransId="{D6B5EA75-D5DE-4CF1-BC66-BDAB797E850B}"/>
    <dgm:cxn modelId="{36C4B10D-36F8-4AB4-88C6-4A2341BD01E4}" type="presOf" srcId="{91816F34-3684-415D-AE6E-60F142B362CF}" destId="{5A1B36F3-F733-45AE-A795-DD45BAFB0CC8}" srcOrd="0" destOrd="0" presId="urn:microsoft.com/office/officeart/2005/8/layout/radial6"/>
    <dgm:cxn modelId="{A1AB81E7-57A6-43D6-A17D-4E5A7B8B38F7}" type="presOf" srcId="{768455E6-0549-41B1-842B-C79DBD323361}" destId="{723E7BFE-8687-4F71-B5E1-06D99A42D55D}" srcOrd="0" destOrd="0" presId="urn:microsoft.com/office/officeart/2005/8/layout/radial6"/>
    <dgm:cxn modelId="{E6EADE75-40E7-4AAB-9CB5-33F2910F9A06}" srcId="{768455E6-0549-41B1-842B-C79DBD323361}" destId="{EE3D9E2E-6E82-4E83-B013-9D1A23EEC498}" srcOrd="3" destOrd="0" parTransId="{1C94E4E5-AC4B-4446-A28D-A92A1778A57E}" sibTransId="{3CAE8069-3405-4514-9FA7-E23C0C15DBAE}"/>
    <dgm:cxn modelId="{B09142A0-2B9F-442D-AB8A-A39CCE26644F}" srcId="{071624BE-A6F2-4DE6-A715-ADFB7F326B26}" destId="{768455E6-0549-41B1-842B-C79DBD323361}" srcOrd="0" destOrd="0" parTransId="{7AA8F768-F29D-43CE-BA16-6345BDDCFC6F}" sibTransId="{7D863E00-2BCE-423D-B45B-E12CD6E64F8B}"/>
    <dgm:cxn modelId="{C10074CB-EC2B-4723-994B-6E17933D4CAD}" srcId="{768455E6-0549-41B1-842B-C79DBD323361}" destId="{F23BC043-B479-4C51-BA84-6BD829C5128E}" srcOrd="0" destOrd="0" parTransId="{25906351-49FB-4725-B73D-FB59053B9FD6}" sibTransId="{D683C91F-10F9-492C-9B7F-296C1CDC70E7}"/>
    <dgm:cxn modelId="{F8506C5D-3938-40AB-9EC4-E267B831C3E4}" type="presOf" srcId="{D683C91F-10F9-492C-9B7F-296C1CDC70E7}" destId="{E4D0B191-80BE-4ACC-9336-94AC84E81948}" srcOrd="0" destOrd="0" presId="urn:microsoft.com/office/officeart/2005/8/layout/radial6"/>
    <dgm:cxn modelId="{FD5C7D29-B1E2-4432-AD94-2D1B42B8919C}" type="presOf" srcId="{EE3D9E2E-6E82-4E83-B013-9D1A23EEC498}" destId="{83329660-CDA5-4B65-A9FC-669A6D8635CC}" srcOrd="0" destOrd="0" presId="urn:microsoft.com/office/officeart/2005/8/layout/radial6"/>
    <dgm:cxn modelId="{E98BD5B0-9A45-4709-BC8A-8100DECC2959}" type="presOf" srcId="{D6B5EA75-D5DE-4CF1-BC66-BDAB797E850B}" destId="{DBCAF530-E5F8-42A4-9C0D-424DEE398406}" srcOrd="0" destOrd="0" presId="urn:microsoft.com/office/officeart/2005/8/layout/radial6"/>
    <dgm:cxn modelId="{A4E0747C-CAF4-4A32-9E8F-6F37ED78115A}" srcId="{768455E6-0549-41B1-842B-C79DBD323361}" destId="{91816F34-3684-415D-AE6E-60F142B362CF}" srcOrd="2" destOrd="0" parTransId="{668F47FC-D736-449F-B718-D27E026DF9BB}" sibTransId="{B94161EE-7753-421A-93E9-3F1D5AE8AF6F}"/>
    <dgm:cxn modelId="{266C93F6-A9AB-427B-8207-41C9137108EC}" type="presOf" srcId="{071624BE-A6F2-4DE6-A715-ADFB7F326B26}" destId="{8678AEDF-226B-4D00-AFBF-C0C9E6BBF9E5}" srcOrd="0" destOrd="0" presId="urn:microsoft.com/office/officeart/2005/8/layout/radial6"/>
    <dgm:cxn modelId="{D0801B52-9071-46CC-90E4-DB88D553AE65}" type="presOf" srcId="{FCFE5DC2-16A7-4C4F-9B8D-9CDDA00991E6}" destId="{93B956BE-17E7-4566-9D0D-E2B96F7D8CC2}" srcOrd="0" destOrd="0" presId="urn:microsoft.com/office/officeart/2005/8/layout/radial6"/>
    <dgm:cxn modelId="{25ACC2FA-3877-498D-964E-C9BD144303EF}" type="presOf" srcId="{B94161EE-7753-421A-93E9-3F1D5AE8AF6F}" destId="{D7AC983F-65B0-4217-9F32-B8F943AA8432}" srcOrd="0" destOrd="0" presId="urn:microsoft.com/office/officeart/2005/8/layout/radial6"/>
    <dgm:cxn modelId="{5C00B0E8-0FAF-4389-90F3-9789C9B2FBF2}" type="presParOf" srcId="{8678AEDF-226B-4D00-AFBF-C0C9E6BBF9E5}" destId="{723E7BFE-8687-4F71-B5E1-06D99A42D55D}" srcOrd="0" destOrd="0" presId="urn:microsoft.com/office/officeart/2005/8/layout/radial6"/>
    <dgm:cxn modelId="{67B20616-5B3A-480D-8949-977C0FC3C523}" type="presParOf" srcId="{8678AEDF-226B-4D00-AFBF-C0C9E6BBF9E5}" destId="{FBFFE987-3E1F-40EE-B3A5-F0079C2A57D7}" srcOrd="1" destOrd="0" presId="urn:microsoft.com/office/officeart/2005/8/layout/radial6"/>
    <dgm:cxn modelId="{FD785ED7-83A5-4079-9CAB-B078C8A837DD}" type="presParOf" srcId="{8678AEDF-226B-4D00-AFBF-C0C9E6BBF9E5}" destId="{95768EF0-225D-46D7-9417-87AE73272D1B}" srcOrd="2" destOrd="0" presId="urn:microsoft.com/office/officeart/2005/8/layout/radial6"/>
    <dgm:cxn modelId="{D522552E-6734-480B-B8D1-F0B7E84E3669}" type="presParOf" srcId="{8678AEDF-226B-4D00-AFBF-C0C9E6BBF9E5}" destId="{E4D0B191-80BE-4ACC-9336-94AC84E81948}" srcOrd="3" destOrd="0" presId="urn:microsoft.com/office/officeart/2005/8/layout/radial6"/>
    <dgm:cxn modelId="{4060FE91-CF35-4081-8F64-9BDACBC28FD7}" type="presParOf" srcId="{8678AEDF-226B-4D00-AFBF-C0C9E6BBF9E5}" destId="{93B956BE-17E7-4566-9D0D-E2B96F7D8CC2}" srcOrd="4" destOrd="0" presId="urn:microsoft.com/office/officeart/2005/8/layout/radial6"/>
    <dgm:cxn modelId="{14B7819A-B861-47E7-BB48-782EBC11B94E}" type="presParOf" srcId="{8678AEDF-226B-4D00-AFBF-C0C9E6BBF9E5}" destId="{315A1ACF-8FB3-4DBE-8A39-B6C7DF565328}" srcOrd="5" destOrd="0" presId="urn:microsoft.com/office/officeart/2005/8/layout/radial6"/>
    <dgm:cxn modelId="{9FB4D2E6-EF40-4905-BAF3-B6D64568C284}" type="presParOf" srcId="{8678AEDF-226B-4D00-AFBF-C0C9E6BBF9E5}" destId="{DBCAF530-E5F8-42A4-9C0D-424DEE398406}" srcOrd="6" destOrd="0" presId="urn:microsoft.com/office/officeart/2005/8/layout/radial6"/>
    <dgm:cxn modelId="{D839278F-7BF7-4971-BD05-3AC669E5B3C9}" type="presParOf" srcId="{8678AEDF-226B-4D00-AFBF-C0C9E6BBF9E5}" destId="{5A1B36F3-F733-45AE-A795-DD45BAFB0CC8}" srcOrd="7" destOrd="0" presId="urn:microsoft.com/office/officeart/2005/8/layout/radial6"/>
    <dgm:cxn modelId="{E02F9291-DFF5-4C1F-8A88-586FB5224C58}" type="presParOf" srcId="{8678AEDF-226B-4D00-AFBF-C0C9E6BBF9E5}" destId="{E66E583F-5B9D-4523-A54E-192C87AF227C}" srcOrd="8" destOrd="0" presId="urn:microsoft.com/office/officeart/2005/8/layout/radial6"/>
    <dgm:cxn modelId="{F4B1BF56-4335-4987-A373-8F0B236CDFCC}" type="presParOf" srcId="{8678AEDF-226B-4D00-AFBF-C0C9E6BBF9E5}" destId="{D7AC983F-65B0-4217-9F32-B8F943AA8432}" srcOrd="9" destOrd="0" presId="urn:microsoft.com/office/officeart/2005/8/layout/radial6"/>
    <dgm:cxn modelId="{35BACB17-F583-4138-8912-B39DC7891E30}" type="presParOf" srcId="{8678AEDF-226B-4D00-AFBF-C0C9E6BBF9E5}" destId="{83329660-CDA5-4B65-A9FC-669A6D8635CC}" srcOrd="10" destOrd="0" presId="urn:microsoft.com/office/officeart/2005/8/layout/radial6"/>
    <dgm:cxn modelId="{6D4160CD-C4C2-428E-856C-B292E5082EA3}" type="presParOf" srcId="{8678AEDF-226B-4D00-AFBF-C0C9E6BBF9E5}" destId="{EAB0D86B-365F-4E83-BDF3-338456E04B72}" srcOrd="11" destOrd="0" presId="urn:microsoft.com/office/officeart/2005/8/layout/radial6"/>
    <dgm:cxn modelId="{E4B8B5D0-6E8A-4D05-BDF2-B98C8C570531}" type="presParOf" srcId="{8678AEDF-226B-4D00-AFBF-C0C9E6BBF9E5}" destId="{E69FBCA2-5D7E-4D83-9BDA-D550BD0EB953}"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EC4B95C-0272-4890-9BEA-500D23CF8B2D}"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s-ES"/>
        </a:p>
      </dgm:t>
    </dgm:pt>
    <dgm:pt modelId="{89D6338F-AD13-41E8-88E5-571D12CE83F4}">
      <dgm:prSet phldrT="[Texto]" custT="1"/>
      <dgm:spPr/>
      <dgm:t>
        <a:bodyPr/>
        <a:lstStyle/>
        <a:p>
          <a:r>
            <a:rPr lang="es-ES" sz="1200" dirty="0" smtClean="0">
              <a:solidFill>
                <a:schemeClr val="tx1"/>
              </a:solidFill>
              <a:latin typeface="Times New Roman" pitchFamily="18" charset="0"/>
              <a:cs typeface="Times New Roman" pitchFamily="18" charset="0"/>
            </a:rPr>
            <a:t>Surge a finales del siglo XIX</a:t>
          </a:r>
          <a:endParaRPr lang="es-ES" sz="1200" dirty="0">
            <a:solidFill>
              <a:schemeClr val="tx1"/>
            </a:solidFill>
            <a:latin typeface="Times New Roman" pitchFamily="18" charset="0"/>
            <a:cs typeface="Times New Roman" pitchFamily="18" charset="0"/>
          </a:endParaRPr>
        </a:p>
      </dgm:t>
    </dgm:pt>
    <dgm:pt modelId="{39141E8D-EAAC-491B-AB18-5F07A93A0A1B}" type="parTrans" cxnId="{C1A6B2EA-8AA6-448F-9495-B96449E825E4}">
      <dgm:prSet/>
      <dgm:spPr/>
      <dgm:t>
        <a:bodyPr/>
        <a:lstStyle/>
        <a:p>
          <a:endParaRPr lang="es-ES"/>
        </a:p>
      </dgm:t>
    </dgm:pt>
    <dgm:pt modelId="{5FE9EB5D-7013-4802-9698-7EC96AC9E000}" type="sibTrans" cxnId="{C1A6B2EA-8AA6-448F-9495-B96449E825E4}">
      <dgm:prSet/>
      <dgm:spPr/>
      <dgm:t>
        <a:bodyPr/>
        <a:lstStyle/>
        <a:p>
          <a:endParaRPr lang="es-ES"/>
        </a:p>
      </dgm:t>
    </dgm:pt>
    <dgm:pt modelId="{049D8B0D-3391-4881-8101-625EE13B120B}">
      <dgm:prSet phldrT="[Texto]" custT="1"/>
      <dgm:spPr/>
      <dgm:t>
        <a:bodyPr/>
        <a:lstStyle/>
        <a:p>
          <a:r>
            <a:rPr lang="es-ES" sz="1200" dirty="0" smtClean="0">
              <a:solidFill>
                <a:schemeClr val="tx1"/>
              </a:solidFill>
              <a:latin typeface="Times New Roman" pitchFamily="18" charset="0"/>
              <a:cs typeface="Times New Roman" pitchFamily="18" charset="0"/>
            </a:rPr>
            <a:t>Durante la convención de la Asociación Americana de Banqueros</a:t>
          </a:r>
          <a:endParaRPr lang="es-ES" sz="1200" dirty="0">
            <a:solidFill>
              <a:schemeClr val="tx1"/>
            </a:solidFill>
            <a:latin typeface="Times New Roman" pitchFamily="18" charset="0"/>
            <a:cs typeface="Times New Roman" pitchFamily="18" charset="0"/>
          </a:endParaRPr>
        </a:p>
      </dgm:t>
    </dgm:pt>
    <dgm:pt modelId="{33A64C47-F44B-4058-921D-938F608360B4}" type="parTrans" cxnId="{BAFF9CE3-36DE-4CBF-A408-F08FA4BDA29D}">
      <dgm:prSet/>
      <dgm:spPr/>
      <dgm:t>
        <a:bodyPr/>
        <a:lstStyle/>
        <a:p>
          <a:endParaRPr lang="es-ES"/>
        </a:p>
      </dgm:t>
    </dgm:pt>
    <dgm:pt modelId="{8302FBDC-4A01-4A49-8B54-2D44032CA613}" type="sibTrans" cxnId="{BAFF9CE3-36DE-4CBF-A408-F08FA4BDA29D}">
      <dgm:prSet/>
      <dgm:spPr/>
      <dgm:t>
        <a:bodyPr/>
        <a:lstStyle/>
        <a:p>
          <a:endParaRPr lang="es-ES"/>
        </a:p>
      </dgm:t>
    </dgm:pt>
    <dgm:pt modelId="{F714A2AF-4299-4972-83EA-7D5BE6185593}">
      <dgm:prSet phldrT="[Texto]" custT="1"/>
      <dgm:spPr/>
      <dgm:t>
        <a:bodyPr/>
        <a:lstStyle/>
        <a:p>
          <a:r>
            <a:rPr lang="es-ES" sz="1200" dirty="0" smtClean="0">
              <a:solidFill>
                <a:schemeClr val="tx1"/>
              </a:solidFill>
              <a:latin typeface="Times New Roman" pitchFamily="18" charset="0"/>
              <a:cs typeface="Times New Roman" pitchFamily="18" charset="0"/>
            </a:rPr>
            <a:t>Los bancos exigirían a los solicitantes de créditos un balance para su análisis </a:t>
          </a:r>
          <a:endParaRPr lang="es-ES" sz="1200" dirty="0">
            <a:solidFill>
              <a:schemeClr val="tx1"/>
            </a:solidFill>
            <a:latin typeface="Times New Roman" pitchFamily="18" charset="0"/>
            <a:cs typeface="Times New Roman" pitchFamily="18" charset="0"/>
          </a:endParaRPr>
        </a:p>
      </dgm:t>
    </dgm:pt>
    <dgm:pt modelId="{E61327E7-D722-42F4-8CE4-B7F0A50C04AB}" type="parTrans" cxnId="{B3C5CB5B-659F-4F96-83E8-FCD8546ED2BA}">
      <dgm:prSet/>
      <dgm:spPr/>
      <dgm:t>
        <a:bodyPr/>
        <a:lstStyle/>
        <a:p>
          <a:endParaRPr lang="es-ES"/>
        </a:p>
      </dgm:t>
    </dgm:pt>
    <dgm:pt modelId="{887DBEFA-FA24-447F-8CBB-AF909620B954}" type="sibTrans" cxnId="{B3C5CB5B-659F-4F96-83E8-FCD8546ED2BA}">
      <dgm:prSet/>
      <dgm:spPr/>
      <dgm:t>
        <a:bodyPr/>
        <a:lstStyle/>
        <a:p>
          <a:endParaRPr lang="es-ES" dirty="0"/>
        </a:p>
      </dgm:t>
    </dgm:pt>
    <dgm:pt modelId="{BC2631CF-F382-4A6A-9D16-11AFA27DA942}">
      <dgm:prSet phldrT="[Texto]" custT="1"/>
      <dgm:spPr/>
      <dgm:t>
        <a:bodyPr/>
        <a:lstStyle/>
        <a:p>
          <a:r>
            <a:rPr lang="es-ES" sz="1200" dirty="0" smtClean="0">
              <a:solidFill>
                <a:schemeClr val="tx1"/>
              </a:solidFill>
              <a:latin typeface="Times New Roman" pitchFamily="18" charset="0"/>
              <a:cs typeface="Times New Roman" pitchFamily="18" charset="0"/>
            </a:rPr>
            <a:t>Después se exigiría la presentación de los 4 ejercicios anteriores, y se anexaría el balance general</a:t>
          </a:r>
          <a:endParaRPr lang="es-ES" sz="1200" dirty="0">
            <a:solidFill>
              <a:schemeClr val="tx1"/>
            </a:solidFill>
            <a:latin typeface="Times New Roman" pitchFamily="18" charset="0"/>
            <a:cs typeface="Times New Roman" pitchFamily="18" charset="0"/>
          </a:endParaRPr>
        </a:p>
      </dgm:t>
    </dgm:pt>
    <dgm:pt modelId="{3F5A69B5-E5D6-498B-939C-C5B77EB0B359}" type="parTrans" cxnId="{9458FD39-94EA-4B20-BB21-DA4171E9F9B2}">
      <dgm:prSet/>
      <dgm:spPr/>
      <dgm:t>
        <a:bodyPr/>
        <a:lstStyle/>
        <a:p>
          <a:endParaRPr lang="es-ES"/>
        </a:p>
      </dgm:t>
    </dgm:pt>
    <dgm:pt modelId="{7BDE1406-18EC-41E8-B1F2-8F21B332A367}" type="sibTrans" cxnId="{9458FD39-94EA-4B20-BB21-DA4171E9F9B2}">
      <dgm:prSet/>
      <dgm:spPr/>
      <dgm:t>
        <a:bodyPr/>
        <a:lstStyle/>
        <a:p>
          <a:endParaRPr lang="es-ES"/>
        </a:p>
      </dgm:t>
    </dgm:pt>
    <dgm:pt modelId="{7C91E09B-E41F-44C7-989A-CF6825E29C40}">
      <dgm:prSet phldrT="[Texto]" custT="1"/>
      <dgm:spPr/>
      <dgm:t>
        <a:bodyPr/>
        <a:lstStyle/>
        <a:p>
          <a:r>
            <a:rPr lang="es-ES" sz="1200" dirty="0" smtClean="0">
              <a:solidFill>
                <a:schemeClr val="tx1"/>
              </a:solidFill>
              <a:latin typeface="Times New Roman" pitchFamily="18" charset="0"/>
              <a:cs typeface="Times New Roman" pitchFamily="18" charset="0"/>
            </a:rPr>
            <a:t>La industria y el comercio  observó la utilidad no solo de analizar las cifras sino también de interpretarlas</a:t>
          </a:r>
          <a:endParaRPr lang="es-ES" sz="1200" dirty="0">
            <a:solidFill>
              <a:schemeClr val="tx1"/>
            </a:solidFill>
            <a:latin typeface="Times New Roman" pitchFamily="18" charset="0"/>
            <a:cs typeface="Times New Roman" pitchFamily="18" charset="0"/>
          </a:endParaRPr>
        </a:p>
      </dgm:t>
    </dgm:pt>
    <dgm:pt modelId="{3D0EE6D5-EF36-4D86-BB42-B5CD78ABB709}" type="parTrans" cxnId="{E6674BF6-5C00-4FC6-90FC-6C2DCB69867B}">
      <dgm:prSet/>
      <dgm:spPr/>
      <dgm:t>
        <a:bodyPr/>
        <a:lstStyle/>
        <a:p>
          <a:endParaRPr lang="es-ES"/>
        </a:p>
      </dgm:t>
    </dgm:pt>
    <dgm:pt modelId="{B4A6B49F-B093-42DA-A2DB-D60A1AF33DB8}" type="sibTrans" cxnId="{E6674BF6-5C00-4FC6-90FC-6C2DCB69867B}">
      <dgm:prSet/>
      <dgm:spPr/>
      <dgm:t>
        <a:bodyPr/>
        <a:lstStyle/>
        <a:p>
          <a:endParaRPr lang="es-ES"/>
        </a:p>
      </dgm:t>
    </dgm:pt>
    <dgm:pt modelId="{989764BF-07AF-4080-9F4F-4EFC70EDAC1A}" type="pres">
      <dgm:prSet presAssocID="{9EC4B95C-0272-4890-9BEA-500D23CF8B2D}" presName="cycle" presStyleCnt="0">
        <dgm:presLayoutVars>
          <dgm:dir/>
          <dgm:resizeHandles val="exact"/>
        </dgm:presLayoutVars>
      </dgm:prSet>
      <dgm:spPr/>
      <dgm:t>
        <a:bodyPr/>
        <a:lstStyle/>
        <a:p>
          <a:endParaRPr lang="es-ES"/>
        </a:p>
      </dgm:t>
    </dgm:pt>
    <dgm:pt modelId="{FEB63076-A341-456B-8893-FC55614211B5}" type="pres">
      <dgm:prSet presAssocID="{89D6338F-AD13-41E8-88E5-571D12CE83F4}" presName="node" presStyleLbl="node1" presStyleIdx="0" presStyleCnt="5" custScaleX="140601">
        <dgm:presLayoutVars>
          <dgm:bulletEnabled val="1"/>
        </dgm:presLayoutVars>
      </dgm:prSet>
      <dgm:spPr/>
      <dgm:t>
        <a:bodyPr/>
        <a:lstStyle/>
        <a:p>
          <a:endParaRPr lang="es-ES"/>
        </a:p>
      </dgm:t>
    </dgm:pt>
    <dgm:pt modelId="{6C2DF125-C680-4FCD-8CB4-6B7702E9C3DB}" type="pres">
      <dgm:prSet presAssocID="{5FE9EB5D-7013-4802-9698-7EC96AC9E000}" presName="sibTrans" presStyleLbl="sibTrans2D1" presStyleIdx="0" presStyleCnt="5"/>
      <dgm:spPr/>
      <dgm:t>
        <a:bodyPr/>
        <a:lstStyle/>
        <a:p>
          <a:endParaRPr lang="es-ES"/>
        </a:p>
      </dgm:t>
    </dgm:pt>
    <dgm:pt modelId="{2496982F-EB1B-4157-A244-AA381F641C09}" type="pres">
      <dgm:prSet presAssocID="{5FE9EB5D-7013-4802-9698-7EC96AC9E000}" presName="connectorText" presStyleLbl="sibTrans2D1" presStyleIdx="0" presStyleCnt="5"/>
      <dgm:spPr/>
      <dgm:t>
        <a:bodyPr/>
        <a:lstStyle/>
        <a:p>
          <a:endParaRPr lang="es-ES"/>
        </a:p>
      </dgm:t>
    </dgm:pt>
    <dgm:pt modelId="{E6AA3657-17B8-44AF-B80B-B8EA6B9E8389}" type="pres">
      <dgm:prSet presAssocID="{049D8B0D-3391-4881-8101-625EE13B120B}" presName="node" presStyleLbl="node1" presStyleIdx="1" presStyleCnt="5" custScaleX="138657" custRadScaleRad="103736" custRadScaleInc="678">
        <dgm:presLayoutVars>
          <dgm:bulletEnabled val="1"/>
        </dgm:presLayoutVars>
      </dgm:prSet>
      <dgm:spPr/>
      <dgm:t>
        <a:bodyPr/>
        <a:lstStyle/>
        <a:p>
          <a:endParaRPr lang="es-ES"/>
        </a:p>
      </dgm:t>
    </dgm:pt>
    <dgm:pt modelId="{AFB0CC93-34AC-4A0C-A0EC-3629E4B5E92F}" type="pres">
      <dgm:prSet presAssocID="{8302FBDC-4A01-4A49-8B54-2D44032CA613}" presName="sibTrans" presStyleLbl="sibTrans2D1" presStyleIdx="1" presStyleCnt="5"/>
      <dgm:spPr/>
      <dgm:t>
        <a:bodyPr/>
        <a:lstStyle/>
        <a:p>
          <a:endParaRPr lang="es-ES"/>
        </a:p>
      </dgm:t>
    </dgm:pt>
    <dgm:pt modelId="{18FAE6BA-637E-4DB0-98A8-077054F7A696}" type="pres">
      <dgm:prSet presAssocID="{8302FBDC-4A01-4A49-8B54-2D44032CA613}" presName="connectorText" presStyleLbl="sibTrans2D1" presStyleIdx="1" presStyleCnt="5"/>
      <dgm:spPr/>
      <dgm:t>
        <a:bodyPr/>
        <a:lstStyle/>
        <a:p>
          <a:endParaRPr lang="es-ES"/>
        </a:p>
      </dgm:t>
    </dgm:pt>
    <dgm:pt modelId="{B3E72103-AFDB-4349-A40F-57EFB5451913}" type="pres">
      <dgm:prSet presAssocID="{F714A2AF-4299-4972-83EA-7D5BE6185593}" presName="node" presStyleLbl="node1" presStyleIdx="2" presStyleCnt="5" custScaleX="135715" custRadScaleRad="108201" custRadScaleInc="-26532">
        <dgm:presLayoutVars>
          <dgm:bulletEnabled val="1"/>
        </dgm:presLayoutVars>
      </dgm:prSet>
      <dgm:spPr/>
      <dgm:t>
        <a:bodyPr/>
        <a:lstStyle/>
        <a:p>
          <a:endParaRPr lang="es-ES"/>
        </a:p>
      </dgm:t>
    </dgm:pt>
    <dgm:pt modelId="{6AB09D65-48FE-470C-81C9-3252968D0899}" type="pres">
      <dgm:prSet presAssocID="{887DBEFA-FA24-447F-8CBB-AF909620B954}" presName="sibTrans" presStyleLbl="sibTrans2D1" presStyleIdx="2" presStyleCnt="5"/>
      <dgm:spPr/>
      <dgm:t>
        <a:bodyPr/>
        <a:lstStyle/>
        <a:p>
          <a:endParaRPr lang="es-ES"/>
        </a:p>
      </dgm:t>
    </dgm:pt>
    <dgm:pt modelId="{3EA8426F-554D-445C-8CA6-C2E5C42E147F}" type="pres">
      <dgm:prSet presAssocID="{887DBEFA-FA24-447F-8CBB-AF909620B954}" presName="connectorText" presStyleLbl="sibTrans2D1" presStyleIdx="2" presStyleCnt="5"/>
      <dgm:spPr/>
      <dgm:t>
        <a:bodyPr/>
        <a:lstStyle/>
        <a:p>
          <a:endParaRPr lang="es-ES"/>
        </a:p>
      </dgm:t>
    </dgm:pt>
    <dgm:pt modelId="{34741CC3-745E-4558-8796-511869153789}" type="pres">
      <dgm:prSet presAssocID="{BC2631CF-F382-4A6A-9D16-11AFA27DA942}" presName="node" presStyleLbl="node1" presStyleIdx="3" presStyleCnt="5" custScaleX="147628">
        <dgm:presLayoutVars>
          <dgm:bulletEnabled val="1"/>
        </dgm:presLayoutVars>
      </dgm:prSet>
      <dgm:spPr/>
      <dgm:t>
        <a:bodyPr/>
        <a:lstStyle/>
        <a:p>
          <a:endParaRPr lang="es-ES"/>
        </a:p>
      </dgm:t>
    </dgm:pt>
    <dgm:pt modelId="{C397B8C4-A05C-4130-9AE3-9FF4F269F0F6}" type="pres">
      <dgm:prSet presAssocID="{7BDE1406-18EC-41E8-B1F2-8F21B332A367}" presName="sibTrans" presStyleLbl="sibTrans2D1" presStyleIdx="3" presStyleCnt="5"/>
      <dgm:spPr/>
      <dgm:t>
        <a:bodyPr/>
        <a:lstStyle/>
        <a:p>
          <a:endParaRPr lang="es-ES"/>
        </a:p>
      </dgm:t>
    </dgm:pt>
    <dgm:pt modelId="{46CACF02-6FC5-4D06-A0FB-5BB299C812F1}" type="pres">
      <dgm:prSet presAssocID="{7BDE1406-18EC-41E8-B1F2-8F21B332A367}" presName="connectorText" presStyleLbl="sibTrans2D1" presStyleIdx="3" presStyleCnt="5"/>
      <dgm:spPr/>
      <dgm:t>
        <a:bodyPr/>
        <a:lstStyle/>
        <a:p>
          <a:endParaRPr lang="es-ES"/>
        </a:p>
      </dgm:t>
    </dgm:pt>
    <dgm:pt modelId="{96CEEC08-6E88-4B98-9A82-AD925584C2FE}" type="pres">
      <dgm:prSet presAssocID="{7C91E09B-E41F-44C7-989A-CF6825E29C40}" presName="node" presStyleLbl="node1" presStyleIdx="4" presStyleCnt="5" custScaleX="144650">
        <dgm:presLayoutVars>
          <dgm:bulletEnabled val="1"/>
        </dgm:presLayoutVars>
      </dgm:prSet>
      <dgm:spPr/>
      <dgm:t>
        <a:bodyPr/>
        <a:lstStyle/>
        <a:p>
          <a:endParaRPr lang="es-ES"/>
        </a:p>
      </dgm:t>
    </dgm:pt>
    <dgm:pt modelId="{069888EA-0FCB-4168-AAB6-5E3769081939}" type="pres">
      <dgm:prSet presAssocID="{B4A6B49F-B093-42DA-A2DB-D60A1AF33DB8}" presName="sibTrans" presStyleLbl="sibTrans2D1" presStyleIdx="4" presStyleCnt="5"/>
      <dgm:spPr/>
      <dgm:t>
        <a:bodyPr/>
        <a:lstStyle/>
        <a:p>
          <a:endParaRPr lang="es-ES"/>
        </a:p>
      </dgm:t>
    </dgm:pt>
    <dgm:pt modelId="{BB4D7E37-3D07-4C4C-B7B2-8C8DB099BAAB}" type="pres">
      <dgm:prSet presAssocID="{B4A6B49F-B093-42DA-A2DB-D60A1AF33DB8}" presName="connectorText" presStyleLbl="sibTrans2D1" presStyleIdx="4" presStyleCnt="5"/>
      <dgm:spPr/>
      <dgm:t>
        <a:bodyPr/>
        <a:lstStyle/>
        <a:p>
          <a:endParaRPr lang="es-ES"/>
        </a:p>
      </dgm:t>
    </dgm:pt>
  </dgm:ptLst>
  <dgm:cxnLst>
    <dgm:cxn modelId="{E6674BF6-5C00-4FC6-90FC-6C2DCB69867B}" srcId="{9EC4B95C-0272-4890-9BEA-500D23CF8B2D}" destId="{7C91E09B-E41F-44C7-989A-CF6825E29C40}" srcOrd="4" destOrd="0" parTransId="{3D0EE6D5-EF36-4D86-BB42-B5CD78ABB709}" sibTransId="{B4A6B49F-B093-42DA-A2DB-D60A1AF33DB8}"/>
    <dgm:cxn modelId="{1617DA07-6004-4A5C-B8C1-CEC612832798}" type="presOf" srcId="{049D8B0D-3391-4881-8101-625EE13B120B}" destId="{E6AA3657-17B8-44AF-B80B-B8EA6B9E8389}" srcOrd="0" destOrd="0" presId="urn:microsoft.com/office/officeart/2005/8/layout/cycle2"/>
    <dgm:cxn modelId="{BAFF9CE3-36DE-4CBF-A408-F08FA4BDA29D}" srcId="{9EC4B95C-0272-4890-9BEA-500D23CF8B2D}" destId="{049D8B0D-3391-4881-8101-625EE13B120B}" srcOrd="1" destOrd="0" parTransId="{33A64C47-F44B-4058-921D-938F608360B4}" sibTransId="{8302FBDC-4A01-4A49-8B54-2D44032CA613}"/>
    <dgm:cxn modelId="{BFEB3563-B721-4674-AE28-0DEC24969A79}" type="presOf" srcId="{8302FBDC-4A01-4A49-8B54-2D44032CA613}" destId="{18FAE6BA-637E-4DB0-98A8-077054F7A696}" srcOrd="1" destOrd="0" presId="urn:microsoft.com/office/officeart/2005/8/layout/cycle2"/>
    <dgm:cxn modelId="{9458FD39-94EA-4B20-BB21-DA4171E9F9B2}" srcId="{9EC4B95C-0272-4890-9BEA-500D23CF8B2D}" destId="{BC2631CF-F382-4A6A-9D16-11AFA27DA942}" srcOrd="3" destOrd="0" parTransId="{3F5A69B5-E5D6-498B-939C-C5B77EB0B359}" sibTransId="{7BDE1406-18EC-41E8-B1F2-8F21B332A367}"/>
    <dgm:cxn modelId="{717F2E70-DEE3-428F-8411-301A4E02EE06}" type="presOf" srcId="{8302FBDC-4A01-4A49-8B54-2D44032CA613}" destId="{AFB0CC93-34AC-4A0C-A0EC-3629E4B5E92F}" srcOrd="0" destOrd="0" presId="urn:microsoft.com/office/officeart/2005/8/layout/cycle2"/>
    <dgm:cxn modelId="{5B31DFAD-9759-4D5C-8EC1-9BA6C2B21AEA}" type="presOf" srcId="{7BDE1406-18EC-41E8-B1F2-8F21B332A367}" destId="{46CACF02-6FC5-4D06-A0FB-5BB299C812F1}" srcOrd="1" destOrd="0" presId="urn:microsoft.com/office/officeart/2005/8/layout/cycle2"/>
    <dgm:cxn modelId="{BA76DAB1-9FD9-4211-9A0B-2B1F92B3BC74}" type="presOf" srcId="{B4A6B49F-B093-42DA-A2DB-D60A1AF33DB8}" destId="{BB4D7E37-3D07-4C4C-B7B2-8C8DB099BAAB}" srcOrd="1" destOrd="0" presId="urn:microsoft.com/office/officeart/2005/8/layout/cycle2"/>
    <dgm:cxn modelId="{C2E7E547-84B2-41D0-B75B-F350190481B9}" type="presOf" srcId="{5FE9EB5D-7013-4802-9698-7EC96AC9E000}" destId="{2496982F-EB1B-4157-A244-AA381F641C09}" srcOrd="1" destOrd="0" presId="urn:microsoft.com/office/officeart/2005/8/layout/cycle2"/>
    <dgm:cxn modelId="{7155A488-C784-466F-8EA3-A917FA7960BE}" type="presOf" srcId="{9EC4B95C-0272-4890-9BEA-500D23CF8B2D}" destId="{989764BF-07AF-4080-9F4F-4EFC70EDAC1A}" srcOrd="0" destOrd="0" presId="urn:microsoft.com/office/officeart/2005/8/layout/cycle2"/>
    <dgm:cxn modelId="{AE52B214-2C01-434B-AE48-31F283D500A6}" type="presOf" srcId="{7C91E09B-E41F-44C7-989A-CF6825E29C40}" destId="{96CEEC08-6E88-4B98-9A82-AD925584C2FE}" srcOrd="0" destOrd="0" presId="urn:microsoft.com/office/officeart/2005/8/layout/cycle2"/>
    <dgm:cxn modelId="{DA9BB502-C422-4372-B1F9-5EEE58C354AC}" type="presOf" srcId="{7BDE1406-18EC-41E8-B1F2-8F21B332A367}" destId="{C397B8C4-A05C-4130-9AE3-9FF4F269F0F6}" srcOrd="0" destOrd="0" presId="urn:microsoft.com/office/officeart/2005/8/layout/cycle2"/>
    <dgm:cxn modelId="{CAB41187-52A2-4361-B21E-43E3BAE38B5D}" type="presOf" srcId="{B4A6B49F-B093-42DA-A2DB-D60A1AF33DB8}" destId="{069888EA-0FCB-4168-AAB6-5E3769081939}" srcOrd="0" destOrd="0" presId="urn:microsoft.com/office/officeart/2005/8/layout/cycle2"/>
    <dgm:cxn modelId="{3C8D6B9B-3DEB-4FCB-8C4A-8C2E59C5F102}" type="presOf" srcId="{887DBEFA-FA24-447F-8CBB-AF909620B954}" destId="{6AB09D65-48FE-470C-81C9-3252968D0899}" srcOrd="0" destOrd="0" presId="urn:microsoft.com/office/officeart/2005/8/layout/cycle2"/>
    <dgm:cxn modelId="{19197135-9138-4B68-9B95-FA66B38BF859}" type="presOf" srcId="{F714A2AF-4299-4972-83EA-7D5BE6185593}" destId="{B3E72103-AFDB-4349-A40F-57EFB5451913}" srcOrd="0" destOrd="0" presId="urn:microsoft.com/office/officeart/2005/8/layout/cycle2"/>
    <dgm:cxn modelId="{D7FEA447-7BD5-47E9-A200-B0F7B3B6C564}" type="presOf" srcId="{887DBEFA-FA24-447F-8CBB-AF909620B954}" destId="{3EA8426F-554D-445C-8CA6-C2E5C42E147F}" srcOrd="1" destOrd="0" presId="urn:microsoft.com/office/officeart/2005/8/layout/cycle2"/>
    <dgm:cxn modelId="{07F7E7F7-2AB5-4D18-891C-3EF5527E7F3E}" type="presOf" srcId="{BC2631CF-F382-4A6A-9D16-11AFA27DA942}" destId="{34741CC3-745E-4558-8796-511869153789}" srcOrd="0" destOrd="0" presId="urn:microsoft.com/office/officeart/2005/8/layout/cycle2"/>
    <dgm:cxn modelId="{B3C5CB5B-659F-4F96-83E8-FCD8546ED2BA}" srcId="{9EC4B95C-0272-4890-9BEA-500D23CF8B2D}" destId="{F714A2AF-4299-4972-83EA-7D5BE6185593}" srcOrd="2" destOrd="0" parTransId="{E61327E7-D722-42F4-8CE4-B7F0A50C04AB}" sibTransId="{887DBEFA-FA24-447F-8CBB-AF909620B954}"/>
    <dgm:cxn modelId="{C1A6B2EA-8AA6-448F-9495-B96449E825E4}" srcId="{9EC4B95C-0272-4890-9BEA-500D23CF8B2D}" destId="{89D6338F-AD13-41E8-88E5-571D12CE83F4}" srcOrd="0" destOrd="0" parTransId="{39141E8D-EAAC-491B-AB18-5F07A93A0A1B}" sibTransId="{5FE9EB5D-7013-4802-9698-7EC96AC9E000}"/>
    <dgm:cxn modelId="{84F14259-168B-4DCE-A538-B916ED53A3FC}" type="presOf" srcId="{89D6338F-AD13-41E8-88E5-571D12CE83F4}" destId="{FEB63076-A341-456B-8893-FC55614211B5}" srcOrd="0" destOrd="0" presId="urn:microsoft.com/office/officeart/2005/8/layout/cycle2"/>
    <dgm:cxn modelId="{10E116D5-55CC-48D6-B013-CB9B0DD45422}" type="presOf" srcId="{5FE9EB5D-7013-4802-9698-7EC96AC9E000}" destId="{6C2DF125-C680-4FCD-8CB4-6B7702E9C3DB}" srcOrd="0" destOrd="0" presId="urn:microsoft.com/office/officeart/2005/8/layout/cycle2"/>
    <dgm:cxn modelId="{05935508-FED8-4C78-AC2E-BB2BB8594F02}" type="presParOf" srcId="{989764BF-07AF-4080-9F4F-4EFC70EDAC1A}" destId="{FEB63076-A341-456B-8893-FC55614211B5}" srcOrd="0" destOrd="0" presId="urn:microsoft.com/office/officeart/2005/8/layout/cycle2"/>
    <dgm:cxn modelId="{5A92F2AB-BFEB-499A-8CDD-28FF84EF7059}" type="presParOf" srcId="{989764BF-07AF-4080-9F4F-4EFC70EDAC1A}" destId="{6C2DF125-C680-4FCD-8CB4-6B7702E9C3DB}" srcOrd="1" destOrd="0" presId="urn:microsoft.com/office/officeart/2005/8/layout/cycle2"/>
    <dgm:cxn modelId="{6C31855E-352A-4350-B36D-A50AB542216C}" type="presParOf" srcId="{6C2DF125-C680-4FCD-8CB4-6B7702E9C3DB}" destId="{2496982F-EB1B-4157-A244-AA381F641C09}" srcOrd="0" destOrd="0" presId="urn:microsoft.com/office/officeart/2005/8/layout/cycle2"/>
    <dgm:cxn modelId="{DBC734DA-B50C-4586-875C-96943FBA80F7}" type="presParOf" srcId="{989764BF-07AF-4080-9F4F-4EFC70EDAC1A}" destId="{E6AA3657-17B8-44AF-B80B-B8EA6B9E8389}" srcOrd="2" destOrd="0" presId="urn:microsoft.com/office/officeart/2005/8/layout/cycle2"/>
    <dgm:cxn modelId="{40F6F727-28EA-410E-800C-7BC99B6006C1}" type="presParOf" srcId="{989764BF-07AF-4080-9F4F-4EFC70EDAC1A}" destId="{AFB0CC93-34AC-4A0C-A0EC-3629E4B5E92F}" srcOrd="3" destOrd="0" presId="urn:microsoft.com/office/officeart/2005/8/layout/cycle2"/>
    <dgm:cxn modelId="{90B54BFF-F090-47EC-88C9-052EDD6FA122}" type="presParOf" srcId="{AFB0CC93-34AC-4A0C-A0EC-3629E4B5E92F}" destId="{18FAE6BA-637E-4DB0-98A8-077054F7A696}" srcOrd="0" destOrd="0" presId="urn:microsoft.com/office/officeart/2005/8/layout/cycle2"/>
    <dgm:cxn modelId="{F53526E0-2DD9-45B4-93D5-969465FD822A}" type="presParOf" srcId="{989764BF-07AF-4080-9F4F-4EFC70EDAC1A}" destId="{B3E72103-AFDB-4349-A40F-57EFB5451913}" srcOrd="4" destOrd="0" presId="urn:microsoft.com/office/officeart/2005/8/layout/cycle2"/>
    <dgm:cxn modelId="{193C37B0-417A-4303-8BDF-B2379164F200}" type="presParOf" srcId="{989764BF-07AF-4080-9F4F-4EFC70EDAC1A}" destId="{6AB09D65-48FE-470C-81C9-3252968D0899}" srcOrd="5" destOrd="0" presId="urn:microsoft.com/office/officeart/2005/8/layout/cycle2"/>
    <dgm:cxn modelId="{51AB86D6-833D-4BE2-AB90-E2907A15A82F}" type="presParOf" srcId="{6AB09D65-48FE-470C-81C9-3252968D0899}" destId="{3EA8426F-554D-445C-8CA6-C2E5C42E147F}" srcOrd="0" destOrd="0" presId="urn:microsoft.com/office/officeart/2005/8/layout/cycle2"/>
    <dgm:cxn modelId="{D852342B-3EE1-4472-9F21-4F43029B7054}" type="presParOf" srcId="{989764BF-07AF-4080-9F4F-4EFC70EDAC1A}" destId="{34741CC3-745E-4558-8796-511869153789}" srcOrd="6" destOrd="0" presId="urn:microsoft.com/office/officeart/2005/8/layout/cycle2"/>
    <dgm:cxn modelId="{0C072432-A540-4BEA-9187-95D3DDB53A2D}" type="presParOf" srcId="{989764BF-07AF-4080-9F4F-4EFC70EDAC1A}" destId="{C397B8C4-A05C-4130-9AE3-9FF4F269F0F6}" srcOrd="7" destOrd="0" presId="urn:microsoft.com/office/officeart/2005/8/layout/cycle2"/>
    <dgm:cxn modelId="{BD58874F-D6FF-49C5-8DBD-647BAA17A70F}" type="presParOf" srcId="{C397B8C4-A05C-4130-9AE3-9FF4F269F0F6}" destId="{46CACF02-6FC5-4D06-A0FB-5BB299C812F1}" srcOrd="0" destOrd="0" presId="urn:microsoft.com/office/officeart/2005/8/layout/cycle2"/>
    <dgm:cxn modelId="{2C908193-CBEE-46BB-91E4-12342C8ECE9A}" type="presParOf" srcId="{989764BF-07AF-4080-9F4F-4EFC70EDAC1A}" destId="{96CEEC08-6E88-4B98-9A82-AD925584C2FE}" srcOrd="8" destOrd="0" presId="urn:microsoft.com/office/officeart/2005/8/layout/cycle2"/>
    <dgm:cxn modelId="{FD7B4427-4D50-4DF4-AC82-8821CDD30ABE}" type="presParOf" srcId="{989764BF-07AF-4080-9F4F-4EFC70EDAC1A}" destId="{069888EA-0FCB-4168-AAB6-5E3769081939}" srcOrd="9" destOrd="0" presId="urn:microsoft.com/office/officeart/2005/8/layout/cycle2"/>
    <dgm:cxn modelId="{F89E86FC-AADA-4477-9034-D9ECD3F8EE54}" type="presParOf" srcId="{069888EA-0FCB-4168-AAB6-5E3769081939}" destId="{BB4D7E37-3D07-4C4C-B7B2-8C8DB099BAA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67FCED6-75EA-488F-A002-C5AFE1643C7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S"/>
        </a:p>
      </dgm:t>
    </dgm:pt>
    <dgm:pt modelId="{573C009D-26EF-4DF1-BA26-137EB881E29C}">
      <dgm:prSet phldrT="[Texto]" custT="1"/>
      <dgm:spPr/>
      <dgm:t>
        <a:bodyPr/>
        <a:lstStyle/>
        <a:p>
          <a:pPr algn="ctr"/>
          <a:r>
            <a:rPr lang="es-ES" sz="2400" dirty="0" smtClean="0">
              <a:latin typeface="Times New Roman" pitchFamily="18" charset="0"/>
              <a:cs typeface="Times New Roman" pitchFamily="18" charset="0"/>
            </a:rPr>
            <a:t>Análisis Vertical</a:t>
          </a:r>
          <a:endParaRPr lang="es-ES" sz="2400" dirty="0">
            <a:latin typeface="Times New Roman" pitchFamily="18" charset="0"/>
            <a:cs typeface="Times New Roman" pitchFamily="18" charset="0"/>
          </a:endParaRPr>
        </a:p>
      </dgm:t>
    </dgm:pt>
    <dgm:pt modelId="{49FD15ED-736E-4CAE-8AB0-515769CFAFC1}" type="sibTrans" cxnId="{3EE5C1D7-11DC-441B-B179-37D1DF2E8EFA}">
      <dgm:prSet/>
      <dgm:spPr/>
      <dgm:t>
        <a:bodyPr/>
        <a:lstStyle/>
        <a:p>
          <a:endParaRPr lang="es-ES"/>
        </a:p>
      </dgm:t>
    </dgm:pt>
    <dgm:pt modelId="{42A86A70-EBBD-4571-8087-434162F3A6AB}" type="parTrans" cxnId="{3EE5C1D7-11DC-441B-B179-37D1DF2E8EFA}">
      <dgm:prSet/>
      <dgm:spPr/>
      <dgm:t>
        <a:bodyPr/>
        <a:lstStyle/>
        <a:p>
          <a:endParaRPr lang="es-ES"/>
        </a:p>
      </dgm:t>
    </dgm:pt>
    <dgm:pt modelId="{6D8F7901-67C1-4DEF-A394-D1CEB07BE08C}">
      <dgm:prSet phldrT="[Texto]" custT="1"/>
      <dgm:spPr/>
      <dgm:t>
        <a:bodyPr/>
        <a:lstStyle/>
        <a:p>
          <a:pPr algn="ctr"/>
          <a:r>
            <a:rPr lang="es-ES" sz="2400" dirty="0" smtClean="0">
              <a:latin typeface="Times New Roman" pitchFamily="18" charset="0"/>
              <a:cs typeface="Times New Roman" pitchFamily="18" charset="0"/>
            </a:rPr>
            <a:t>Análisis Horizontal</a:t>
          </a:r>
          <a:endParaRPr lang="es-ES" sz="2400" dirty="0">
            <a:latin typeface="Times New Roman" pitchFamily="18" charset="0"/>
            <a:cs typeface="Times New Roman" pitchFamily="18" charset="0"/>
          </a:endParaRPr>
        </a:p>
      </dgm:t>
    </dgm:pt>
    <dgm:pt modelId="{C3E9DA80-B373-4728-8A41-55D2CA70B788}" type="sibTrans" cxnId="{AB984E78-ECC3-4AB1-9D5E-03216DC9514B}">
      <dgm:prSet/>
      <dgm:spPr/>
      <dgm:t>
        <a:bodyPr/>
        <a:lstStyle/>
        <a:p>
          <a:endParaRPr lang="es-ES"/>
        </a:p>
      </dgm:t>
    </dgm:pt>
    <dgm:pt modelId="{8C8D1DC1-7B4B-4204-899C-CCDAD004B9A0}" type="parTrans" cxnId="{AB984E78-ECC3-4AB1-9D5E-03216DC9514B}">
      <dgm:prSet/>
      <dgm:spPr/>
      <dgm:t>
        <a:bodyPr/>
        <a:lstStyle/>
        <a:p>
          <a:endParaRPr lang="es-ES"/>
        </a:p>
      </dgm:t>
    </dgm:pt>
    <dgm:pt modelId="{F7A37BD4-ADAC-414B-98A2-4601F52BBC6E}">
      <dgm:prSet phldrT="[Texto]" custT="1"/>
      <dgm:spPr/>
      <dgm:t>
        <a:bodyPr/>
        <a:lstStyle/>
        <a:p>
          <a:pPr algn="ctr"/>
          <a:r>
            <a:rPr lang="es-ES" sz="2400" dirty="0" smtClean="0">
              <a:latin typeface="Times New Roman" pitchFamily="18" charset="0"/>
              <a:cs typeface="Times New Roman" pitchFamily="18" charset="0"/>
            </a:rPr>
            <a:t>Índices Financieros</a:t>
          </a:r>
          <a:endParaRPr lang="es-ES" sz="2400" dirty="0">
            <a:latin typeface="Times New Roman" pitchFamily="18" charset="0"/>
            <a:cs typeface="Times New Roman" pitchFamily="18" charset="0"/>
          </a:endParaRPr>
        </a:p>
      </dgm:t>
    </dgm:pt>
    <dgm:pt modelId="{AE7D3928-0D3B-47E9-AFDD-0278B13A1E8F}" type="sibTrans" cxnId="{588A008D-D383-46CE-AC17-1A822024A239}">
      <dgm:prSet/>
      <dgm:spPr/>
      <dgm:t>
        <a:bodyPr/>
        <a:lstStyle/>
        <a:p>
          <a:endParaRPr lang="es-ES"/>
        </a:p>
      </dgm:t>
    </dgm:pt>
    <dgm:pt modelId="{E228E92E-1081-4351-9F2E-B1BE15BC3DEF}" type="parTrans" cxnId="{588A008D-D383-46CE-AC17-1A822024A239}">
      <dgm:prSet/>
      <dgm:spPr/>
      <dgm:t>
        <a:bodyPr/>
        <a:lstStyle/>
        <a:p>
          <a:endParaRPr lang="es-ES"/>
        </a:p>
      </dgm:t>
    </dgm:pt>
    <dgm:pt modelId="{793BC9CB-C135-45FF-AFC5-E78F0A2D3299}" type="pres">
      <dgm:prSet presAssocID="{F67FCED6-75EA-488F-A002-C5AFE1643C78}" presName="linear" presStyleCnt="0">
        <dgm:presLayoutVars>
          <dgm:dir/>
          <dgm:animLvl val="lvl"/>
          <dgm:resizeHandles val="exact"/>
        </dgm:presLayoutVars>
      </dgm:prSet>
      <dgm:spPr/>
      <dgm:t>
        <a:bodyPr/>
        <a:lstStyle/>
        <a:p>
          <a:endParaRPr lang="es-ES"/>
        </a:p>
      </dgm:t>
    </dgm:pt>
    <dgm:pt modelId="{5B9B2C29-D3E6-4F16-9E0B-6BF3344ACDA3}" type="pres">
      <dgm:prSet presAssocID="{573C009D-26EF-4DF1-BA26-137EB881E29C}" presName="parentLin" presStyleCnt="0"/>
      <dgm:spPr/>
    </dgm:pt>
    <dgm:pt modelId="{A3D81E29-2EEF-43C8-A4EF-C8D37EA984B3}" type="pres">
      <dgm:prSet presAssocID="{573C009D-26EF-4DF1-BA26-137EB881E29C}" presName="parentLeftMargin" presStyleLbl="node1" presStyleIdx="0" presStyleCnt="3"/>
      <dgm:spPr/>
      <dgm:t>
        <a:bodyPr/>
        <a:lstStyle/>
        <a:p>
          <a:endParaRPr lang="es-ES"/>
        </a:p>
      </dgm:t>
    </dgm:pt>
    <dgm:pt modelId="{9BAECEC5-0EDD-47E0-8D22-E7D0B54490CF}" type="pres">
      <dgm:prSet presAssocID="{573C009D-26EF-4DF1-BA26-137EB881E29C}" presName="parentText" presStyleLbl="node1" presStyleIdx="0" presStyleCnt="3" custLinFactNeighborX="2262" custLinFactNeighborY="8887">
        <dgm:presLayoutVars>
          <dgm:chMax val="0"/>
          <dgm:bulletEnabled val="1"/>
        </dgm:presLayoutVars>
      </dgm:prSet>
      <dgm:spPr/>
      <dgm:t>
        <a:bodyPr/>
        <a:lstStyle/>
        <a:p>
          <a:endParaRPr lang="es-ES"/>
        </a:p>
      </dgm:t>
    </dgm:pt>
    <dgm:pt modelId="{20E9FD23-D1F7-479B-A01C-3239495D2CF1}" type="pres">
      <dgm:prSet presAssocID="{573C009D-26EF-4DF1-BA26-137EB881E29C}" presName="negativeSpace" presStyleCnt="0"/>
      <dgm:spPr/>
    </dgm:pt>
    <dgm:pt modelId="{ED4F5241-CF08-4043-A2D7-7C845CA6DC58}" type="pres">
      <dgm:prSet presAssocID="{573C009D-26EF-4DF1-BA26-137EB881E29C}" presName="childText" presStyleLbl="conFgAcc1" presStyleIdx="0" presStyleCnt="3">
        <dgm:presLayoutVars>
          <dgm:bulletEnabled val="1"/>
        </dgm:presLayoutVars>
      </dgm:prSet>
      <dgm:spPr/>
    </dgm:pt>
    <dgm:pt modelId="{7048CCA0-410D-4CA0-9EB9-34547034745A}" type="pres">
      <dgm:prSet presAssocID="{49FD15ED-736E-4CAE-8AB0-515769CFAFC1}" presName="spaceBetweenRectangles" presStyleCnt="0"/>
      <dgm:spPr/>
    </dgm:pt>
    <dgm:pt modelId="{38FA6B38-3BCD-4080-8478-32129A669B19}" type="pres">
      <dgm:prSet presAssocID="{6D8F7901-67C1-4DEF-A394-D1CEB07BE08C}" presName="parentLin" presStyleCnt="0"/>
      <dgm:spPr/>
    </dgm:pt>
    <dgm:pt modelId="{3FB235EB-37FF-4E52-A340-DB80903840F3}" type="pres">
      <dgm:prSet presAssocID="{6D8F7901-67C1-4DEF-A394-D1CEB07BE08C}" presName="parentLeftMargin" presStyleLbl="node1" presStyleIdx="0" presStyleCnt="3"/>
      <dgm:spPr/>
      <dgm:t>
        <a:bodyPr/>
        <a:lstStyle/>
        <a:p>
          <a:endParaRPr lang="es-ES"/>
        </a:p>
      </dgm:t>
    </dgm:pt>
    <dgm:pt modelId="{FAC1D148-911D-4D2F-82E4-EDDB7130803E}" type="pres">
      <dgm:prSet presAssocID="{6D8F7901-67C1-4DEF-A394-D1CEB07BE08C}" presName="parentText" presStyleLbl="node1" presStyleIdx="1" presStyleCnt="3">
        <dgm:presLayoutVars>
          <dgm:chMax val="0"/>
          <dgm:bulletEnabled val="1"/>
        </dgm:presLayoutVars>
      </dgm:prSet>
      <dgm:spPr/>
      <dgm:t>
        <a:bodyPr/>
        <a:lstStyle/>
        <a:p>
          <a:endParaRPr lang="es-ES"/>
        </a:p>
      </dgm:t>
    </dgm:pt>
    <dgm:pt modelId="{C393F59A-686F-4539-B81D-D1053A119E28}" type="pres">
      <dgm:prSet presAssocID="{6D8F7901-67C1-4DEF-A394-D1CEB07BE08C}" presName="negativeSpace" presStyleCnt="0"/>
      <dgm:spPr/>
    </dgm:pt>
    <dgm:pt modelId="{02BD3A85-CF97-44F3-9B3F-1B874162B2C3}" type="pres">
      <dgm:prSet presAssocID="{6D8F7901-67C1-4DEF-A394-D1CEB07BE08C}" presName="childText" presStyleLbl="conFgAcc1" presStyleIdx="1" presStyleCnt="3">
        <dgm:presLayoutVars>
          <dgm:bulletEnabled val="1"/>
        </dgm:presLayoutVars>
      </dgm:prSet>
      <dgm:spPr/>
    </dgm:pt>
    <dgm:pt modelId="{66BA857C-8778-445B-87EC-45CDB52AD778}" type="pres">
      <dgm:prSet presAssocID="{C3E9DA80-B373-4728-8A41-55D2CA70B788}" presName="spaceBetweenRectangles" presStyleCnt="0"/>
      <dgm:spPr/>
    </dgm:pt>
    <dgm:pt modelId="{CC540BBE-2B8D-4799-8BB6-40BE8D853E2D}" type="pres">
      <dgm:prSet presAssocID="{F7A37BD4-ADAC-414B-98A2-4601F52BBC6E}" presName="parentLin" presStyleCnt="0"/>
      <dgm:spPr/>
    </dgm:pt>
    <dgm:pt modelId="{51D77F20-6DD9-4CF3-8C7F-38F8365A77D0}" type="pres">
      <dgm:prSet presAssocID="{F7A37BD4-ADAC-414B-98A2-4601F52BBC6E}" presName="parentLeftMargin" presStyleLbl="node1" presStyleIdx="1" presStyleCnt="3"/>
      <dgm:spPr/>
      <dgm:t>
        <a:bodyPr/>
        <a:lstStyle/>
        <a:p>
          <a:endParaRPr lang="es-ES"/>
        </a:p>
      </dgm:t>
    </dgm:pt>
    <dgm:pt modelId="{EDB8D2C0-F60D-42C5-84D4-F32373AE7C7C}" type="pres">
      <dgm:prSet presAssocID="{F7A37BD4-ADAC-414B-98A2-4601F52BBC6E}" presName="parentText" presStyleLbl="node1" presStyleIdx="2" presStyleCnt="3">
        <dgm:presLayoutVars>
          <dgm:chMax val="0"/>
          <dgm:bulletEnabled val="1"/>
        </dgm:presLayoutVars>
      </dgm:prSet>
      <dgm:spPr/>
      <dgm:t>
        <a:bodyPr/>
        <a:lstStyle/>
        <a:p>
          <a:endParaRPr lang="es-ES"/>
        </a:p>
      </dgm:t>
    </dgm:pt>
    <dgm:pt modelId="{06BF32AA-1D4C-4F4C-AECC-A34785D00364}" type="pres">
      <dgm:prSet presAssocID="{F7A37BD4-ADAC-414B-98A2-4601F52BBC6E}" presName="negativeSpace" presStyleCnt="0"/>
      <dgm:spPr/>
    </dgm:pt>
    <dgm:pt modelId="{1EC7239A-365C-4DC4-8CC2-091B79AFE595}" type="pres">
      <dgm:prSet presAssocID="{F7A37BD4-ADAC-414B-98A2-4601F52BBC6E}" presName="childText" presStyleLbl="conFgAcc1" presStyleIdx="2" presStyleCnt="3">
        <dgm:presLayoutVars>
          <dgm:bulletEnabled val="1"/>
        </dgm:presLayoutVars>
      </dgm:prSet>
      <dgm:spPr/>
    </dgm:pt>
  </dgm:ptLst>
  <dgm:cxnLst>
    <dgm:cxn modelId="{E993A78C-148A-47E6-B58C-897ACB31C88E}" type="presOf" srcId="{F7A37BD4-ADAC-414B-98A2-4601F52BBC6E}" destId="{51D77F20-6DD9-4CF3-8C7F-38F8365A77D0}" srcOrd="0" destOrd="0" presId="urn:microsoft.com/office/officeart/2005/8/layout/list1"/>
    <dgm:cxn modelId="{588A008D-D383-46CE-AC17-1A822024A239}" srcId="{F67FCED6-75EA-488F-A002-C5AFE1643C78}" destId="{F7A37BD4-ADAC-414B-98A2-4601F52BBC6E}" srcOrd="2" destOrd="0" parTransId="{E228E92E-1081-4351-9F2E-B1BE15BC3DEF}" sibTransId="{AE7D3928-0D3B-47E9-AFDD-0278B13A1E8F}"/>
    <dgm:cxn modelId="{147B2480-BD37-458C-A706-D540A4DA101B}" type="presOf" srcId="{F7A37BD4-ADAC-414B-98A2-4601F52BBC6E}" destId="{EDB8D2C0-F60D-42C5-84D4-F32373AE7C7C}" srcOrd="1" destOrd="0" presId="urn:microsoft.com/office/officeart/2005/8/layout/list1"/>
    <dgm:cxn modelId="{AB984E78-ECC3-4AB1-9D5E-03216DC9514B}" srcId="{F67FCED6-75EA-488F-A002-C5AFE1643C78}" destId="{6D8F7901-67C1-4DEF-A394-D1CEB07BE08C}" srcOrd="1" destOrd="0" parTransId="{8C8D1DC1-7B4B-4204-899C-CCDAD004B9A0}" sibTransId="{C3E9DA80-B373-4728-8A41-55D2CA70B788}"/>
    <dgm:cxn modelId="{518C160A-D546-4BB0-ACF2-4AF868A2BA4C}" type="presOf" srcId="{6D8F7901-67C1-4DEF-A394-D1CEB07BE08C}" destId="{3FB235EB-37FF-4E52-A340-DB80903840F3}" srcOrd="0" destOrd="0" presId="urn:microsoft.com/office/officeart/2005/8/layout/list1"/>
    <dgm:cxn modelId="{93B73697-BB3F-4FA0-9F6E-DD217351AB01}" type="presOf" srcId="{573C009D-26EF-4DF1-BA26-137EB881E29C}" destId="{A3D81E29-2EEF-43C8-A4EF-C8D37EA984B3}" srcOrd="0" destOrd="0" presId="urn:microsoft.com/office/officeart/2005/8/layout/list1"/>
    <dgm:cxn modelId="{3EE5C1D7-11DC-441B-B179-37D1DF2E8EFA}" srcId="{F67FCED6-75EA-488F-A002-C5AFE1643C78}" destId="{573C009D-26EF-4DF1-BA26-137EB881E29C}" srcOrd="0" destOrd="0" parTransId="{42A86A70-EBBD-4571-8087-434162F3A6AB}" sibTransId="{49FD15ED-736E-4CAE-8AB0-515769CFAFC1}"/>
    <dgm:cxn modelId="{77F06D9F-45F8-4040-92CF-AFA2FC519E83}" type="presOf" srcId="{F67FCED6-75EA-488F-A002-C5AFE1643C78}" destId="{793BC9CB-C135-45FF-AFC5-E78F0A2D3299}" srcOrd="0" destOrd="0" presId="urn:microsoft.com/office/officeart/2005/8/layout/list1"/>
    <dgm:cxn modelId="{DDD4FF23-E81F-4F3F-88A1-9FB75FC90B03}" type="presOf" srcId="{573C009D-26EF-4DF1-BA26-137EB881E29C}" destId="{9BAECEC5-0EDD-47E0-8D22-E7D0B54490CF}" srcOrd="1" destOrd="0" presId="urn:microsoft.com/office/officeart/2005/8/layout/list1"/>
    <dgm:cxn modelId="{90756D47-E399-414B-A747-42B5774405A2}" type="presOf" srcId="{6D8F7901-67C1-4DEF-A394-D1CEB07BE08C}" destId="{FAC1D148-911D-4D2F-82E4-EDDB7130803E}" srcOrd="1" destOrd="0" presId="urn:microsoft.com/office/officeart/2005/8/layout/list1"/>
    <dgm:cxn modelId="{B67A6FB6-FCDB-4D23-9D88-2278B49BAEF1}" type="presParOf" srcId="{793BC9CB-C135-45FF-AFC5-E78F0A2D3299}" destId="{5B9B2C29-D3E6-4F16-9E0B-6BF3344ACDA3}" srcOrd="0" destOrd="0" presId="urn:microsoft.com/office/officeart/2005/8/layout/list1"/>
    <dgm:cxn modelId="{FCB229DA-B961-4A93-833E-B6BBD10F11BD}" type="presParOf" srcId="{5B9B2C29-D3E6-4F16-9E0B-6BF3344ACDA3}" destId="{A3D81E29-2EEF-43C8-A4EF-C8D37EA984B3}" srcOrd="0" destOrd="0" presId="urn:microsoft.com/office/officeart/2005/8/layout/list1"/>
    <dgm:cxn modelId="{14764765-525A-44BC-848E-BB896B486DA0}" type="presParOf" srcId="{5B9B2C29-D3E6-4F16-9E0B-6BF3344ACDA3}" destId="{9BAECEC5-0EDD-47E0-8D22-E7D0B54490CF}" srcOrd="1" destOrd="0" presId="urn:microsoft.com/office/officeart/2005/8/layout/list1"/>
    <dgm:cxn modelId="{43624B75-8615-4650-BFCE-33A987564B7E}" type="presParOf" srcId="{793BC9CB-C135-45FF-AFC5-E78F0A2D3299}" destId="{20E9FD23-D1F7-479B-A01C-3239495D2CF1}" srcOrd="1" destOrd="0" presId="urn:microsoft.com/office/officeart/2005/8/layout/list1"/>
    <dgm:cxn modelId="{DC9DB668-8486-482F-AD3C-C96814737DAC}" type="presParOf" srcId="{793BC9CB-C135-45FF-AFC5-E78F0A2D3299}" destId="{ED4F5241-CF08-4043-A2D7-7C845CA6DC58}" srcOrd="2" destOrd="0" presId="urn:microsoft.com/office/officeart/2005/8/layout/list1"/>
    <dgm:cxn modelId="{A89B86A7-E062-461C-A9CE-2839706993AC}" type="presParOf" srcId="{793BC9CB-C135-45FF-AFC5-E78F0A2D3299}" destId="{7048CCA0-410D-4CA0-9EB9-34547034745A}" srcOrd="3" destOrd="0" presId="urn:microsoft.com/office/officeart/2005/8/layout/list1"/>
    <dgm:cxn modelId="{050B8969-F7F6-404C-BFE7-9BCED35DB2F7}" type="presParOf" srcId="{793BC9CB-C135-45FF-AFC5-E78F0A2D3299}" destId="{38FA6B38-3BCD-4080-8478-32129A669B19}" srcOrd="4" destOrd="0" presId="urn:microsoft.com/office/officeart/2005/8/layout/list1"/>
    <dgm:cxn modelId="{FBA10716-AF68-4813-BB4C-0F85C8900BE2}" type="presParOf" srcId="{38FA6B38-3BCD-4080-8478-32129A669B19}" destId="{3FB235EB-37FF-4E52-A340-DB80903840F3}" srcOrd="0" destOrd="0" presId="urn:microsoft.com/office/officeart/2005/8/layout/list1"/>
    <dgm:cxn modelId="{253E4AC0-82CF-40FA-BFA5-CFF26C572E22}" type="presParOf" srcId="{38FA6B38-3BCD-4080-8478-32129A669B19}" destId="{FAC1D148-911D-4D2F-82E4-EDDB7130803E}" srcOrd="1" destOrd="0" presId="urn:microsoft.com/office/officeart/2005/8/layout/list1"/>
    <dgm:cxn modelId="{1837F081-CA07-4A82-9A41-22707D887142}" type="presParOf" srcId="{793BC9CB-C135-45FF-AFC5-E78F0A2D3299}" destId="{C393F59A-686F-4539-B81D-D1053A119E28}" srcOrd="5" destOrd="0" presId="urn:microsoft.com/office/officeart/2005/8/layout/list1"/>
    <dgm:cxn modelId="{E154DDEB-C923-49BC-B2D6-C702031F9D15}" type="presParOf" srcId="{793BC9CB-C135-45FF-AFC5-E78F0A2D3299}" destId="{02BD3A85-CF97-44F3-9B3F-1B874162B2C3}" srcOrd="6" destOrd="0" presId="urn:microsoft.com/office/officeart/2005/8/layout/list1"/>
    <dgm:cxn modelId="{D0BB2085-58E9-4352-95BF-DB884BC4B79C}" type="presParOf" srcId="{793BC9CB-C135-45FF-AFC5-E78F0A2D3299}" destId="{66BA857C-8778-445B-87EC-45CDB52AD778}" srcOrd="7" destOrd="0" presId="urn:microsoft.com/office/officeart/2005/8/layout/list1"/>
    <dgm:cxn modelId="{DF4DCD37-1C4F-4FFD-AD32-237F640D1FA2}" type="presParOf" srcId="{793BC9CB-C135-45FF-AFC5-E78F0A2D3299}" destId="{CC540BBE-2B8D-4799-8BB6-40BE8D853E2D}" srcOrd="8" destOrd="0" presId="urn:microsoft.com/office/officeart/2005/8/layout/list1"/>
    <dgm:cxn modelId="{14CE8F29-B76F-4DB5-A4F1-9F7F3A60D0D5}" type="presParOf" srcId="{CC540BBE-2B8D-4799-8BB6-40BE8D853E2D}" destId="{51D77F20-6DD9-4CF3-8C7F-38F8365A77D0}" srcOrd="0" destOrd="0" presId="urn:microsoft.com/office/officeart/2005/8/layout/list1"/>
    <dgm:cxn modelId="{D079D964-D3C8-4590-B676-A24E9020924E}" type="presParOf" srcId="{CC540BBE-2B8D-4799-8BB6-40BE8D853E2D}" destId="{EDB8D2C0-F60D-42C5-84D4-F32373AE7C7C}" srcOrd="1" destOrd="0" presId="urn:microsoft.com/office/officeart/2005/8/layout/list1"/>
    <dgm:cxn modelId="{818F8C5D-0795-44A9-AD09-0A1A00F6375C}" type="presParOf" srcId="{793BC9CB-C135-45FF-AFC5-E78F0A2D3299}" destId="{06BF32AA-1D4C-4F4C-AECC-A34785D00364}" srcOrd="9" destOrd="0" presId="urn:microsoft.com/office/officeart/2005/8/layout/list1"/>
    <dgm:cxn modelId="{C5F961B2-39A1-40AA-A9CD-606F447704AA}" type="presParOf" srcId="{793BC9CB-C135-45FF-AFC5-E78F0A2D3299}" destId="{1EC7239A-365C-4DC4-8CC2-091B79AFE59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1538FCF-9FDF-44A7-BD64-F7B9B9FB2AEA}"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s-ES"/>
        </a:p>
      </dgm:t>
    </dgm:pt>
    <dgm:pt modelId="{3DCBC6DB-DF84-427E-BF81-C52E7ECA6C5D}">
      <dgm:prSet custT="1"/>
      <dgm:spPr/>
      <dgm:t>
        <a:bodyPr/>
        <a:lstStyle/>
        <a:p>
          <a:r>
            <a:rPr lang="es-ES" sz="1350" b="1" dirty="0" smtClean="0">
              <a:latin typeface="Times New Roman" pitchFamily="18" charset="0"/>
              <a:cs typeface="Times New Roman" pitchFamily="18" charset="0"/>
            </a:rPr>
            <a:t>Independientes</a:t>
          </a:r>
          <a:r>
            <a:rPr lang="es-ES" sz="1350" dirty="0" smtClean="0">
              <a:latin typeface="Times New Roman" pitchFamily="18" charset="0"/>
              <a:cs typeface="Times New Roman" pitchFamily="18" charset="0"/>
            </a:rPr>
            <a:t> </a:t>
          </a:r>
          <a:endParaRPr lang="es-ES" sz="1350" dirty="0">
            <a:latin typeface="Times New Roman" pitchFamily="18" charset="0"/>
            <a:cs typeface="Times New Roman" pitchFamily="18" charset="0"/>
          </a:endParaRPr>
        </a:p>
      </dgm:t>
    </dgm:pt>
    <dgm:pt modelId="{FCB0B076-CAF5-4273-88D3-DB91F69EDCEA}" type="parTrans" cxnId="{7ADCBDF3-4C55-4C18-8CFB-79407127556C}">
      <dgm:prSet/>
      <dgm:spPr/>
      <dgm:t>
        <a:bodyPr/>
        <a:lstStyle/>
        <a:p>
          <a:endParaRPr lang="es-ES"/>
        </a:p>
      </dgm:t>
    </dgm:pt>
    <dgm:pt modelId="{44D009FC-EB1D-4791-93E6-16015F2E783E}" type="sibTrans" cxnId="{7ADCBDF3-4C55-4C18-8CFB-79407127556C}">
      <dgm:prSet/>
      <dgm:spPr/>
      <dgm:t>
        <a:bodyPr/>
        <a:lstStyle/>
        <a:p>
          <a:endParaRPr lang="es-ES"/>
        </a:p>
      </dgm:t>
    </dgm:pt>
    <dgm:pt modelId="{C71148D8-C23A-4862-9713-23A42C80DEDF}">
      <dgm:prSet custT="1"/>
      <dgm:spPr/>
      <dgm:t>
        <a:bodyPr/>
        <a:lstStyle/>
        <a:p>
          <a:r>
            <a:rPr lang="es-ES" sz="1400" b="1" dirty="0" smtClean="0">
              <a:latin typeface="Times New Roman" pitchFamily="18" charset="0"/>
              <a:cs typeface="Times New Roman" pitchFamily="18" charset="0"/>
            </a:rPr>
            <a:t>Confiables</a:t>
          </a:r>
          <a:r>
            <a:rPr lang="es-ES" sz="1400" dirty="0" smtClean="0">
              <a:latin typeface="Times New Roman" pitchFamily="18" charset="0"/>
              <a:cs typeface="Times New Roman" pitchFamily="18" charset="0"/>
            </a:rPr>
            <a:t> </a:t>
          </a:r>
          <a:endParaRPr lang="es-ES" sz="1400" dirty="0">
            <a:latin typeface="Times New Roman" pitchFamily="18" charset="0"/>
            <a:cs typeface="Times New Roman" pitchFamily="18" charset="0"/>
          </a:endParaRPr>
        </a:p>
      </dgm:t>
    </dgm:pt>
    <dgm:pt modelId="{EF08ADFD-4D22-4A1C-A229-73A58282BD89}" type="parTrans" cxnId="{4628F7BB-BF7A-45C8-8F5F-00121A01144B}">
      <dgm:prSet/>
      <dgm:spPr/>
      <dgm:t>
        <a:bodyPr/>
        <a:lstStyle/>
        <a:p>
          <a:endParaRPr lang="es-ES"/>
        </a:p>
      </dgm:t>
    </dgm:pt>
    <dgm:pt modelId="{3AFA199B-C5EB-4799-8F3E-FA2D5FFB911D}" type="sibTrans" cxnId="{4628F7BB-BF7A-45C8-8F5F-00121A01144B}">
      <dgm:prSet/>
      <dgm:spPr/>
      <dgm:t>
        <a:bodyPr/>
        <a:lstStyle/>
        <a:p>
          <a:endParaRPr lang="es-ES"/>
        </a:p>
      </dgm:t>
    </dgm:pt>
    <dgm:pt modelId="{A420AD7C-952D-463B-ADC4-0650B199E17D}">
      <dgm:prSet custT="1"/>
      <dgm:spPr/>
      <dgm:t>
        <a:bodyPr/>
        <a:lstStyle/>
        <a:p>
          <a:r>
            <a:rPr lang="es-ES" sz="1400" b="1" dirty="0" smtClean="0">
              <a:latin typeface="Times New Roman" pitchFamily="18" charset="0"/>
              <a:cs typeface="Times New Roman" pitchFamily="18" charset="0"/>
            </a:rPr>
            <a:t>Comparables</a:t>
          </a:r>
          <a:endParaRPr lang="es-ES" sz="1400" dirty="0">
            <a:latin typeface="Times New Roman" pitchFamily="18" charset="0"/>
            <a:cs typeface="Times New Roman" pitchFamily="18" charset="0"/>
          </a:endParaRPr>
        </a:p>
      </dgm:t>
    </dgm:pt>
    <dgm:pt modelId="{D7EC02D2-EDF0-4FAC-AE5D-A6B143C8FE6B}" type="parTrans" cxnId="{C0FA609C-1653-4720-ABAB-99C0B89219E6}">
      <dgm:prSet/>
      <dgm:spPr/>
      <dgm:t>
        <a:bodyPr/>
        <a:lstStyle/>
        <a:p>
          <a:endParaRPr lang="es-ES"/>
        </a:p>
      </dgm:t>
    </dgm:pt>
    <dgm:pt modelId="{3EE95DE6-F340-460D-89F4-E03CA174EBCD}" type="sibTrans" cxnId="{C0FA609C-1653-4720-ABAB-99C0B89219E6}">
      <dgm:prSet/>
      <dgm:spPr/>
      <dgm:t>
        <a:bodyPr/>
        <a:lstStyle/>
        <a:p>
          <a:endParaRPr lang="es-ES"/>
        </a:p>
      </dgm:t>
    </dgm:pt>
    <dgm:pt modelId="{0958C2AC-5C85-49F6-B655-93C1380A7E5C}">
      <dgm:prSet custT="1"/>
      <dgm:spPr/>
      <dgm:t>
        <a:bodyPr/>
        <a:lstStyle/>
        <a:p>
          <a:r>
            <a:rPr lang="es-ES" sz="1400" b="1" dirty="0" smtClean="0">
              <a:latin typeface="Times New Roman" pitchFamily="18" charset="0"/>
              <a:cs typeface="Times New Roman" pitchFamily="18" charset="0"/>
            </a:rPr>
            <a:t>Pertinentes</a:t>
          </a:r>
          <a:endParaRPr lang="es-ES" sz="1400" dirty="0">
            <a:latin typeface="Times New Roman" pitchFamily="18" charset="0"/>
            <a:cs typeface="Times New Roman" pitchFamily="18" charset="0"/>
          </a:endParaRPr>
        </a:p>
      </dgm:t>
    </dgm:pt>
    <dgm:pt modelId="{37D641A4-0643-445C-BD0F-D30B838C36AF}" type="parTrans" cxnId="{55AAF728-1E44-4236-A69C-4B4AB9335318}">
      <dgm:prSet/>
      <dgm:spPr/>
      <dgm:t>
        <a:bodyPr/>
        <a:lstStyle/>
        <a:p>
          <a:endParaRPr lang="es-ES"/>
        </a:p>
      </dgm:t>
    </dgm:pt>
    <dgm:pt modelId="{1B024427-A077-4E38-86A6-885778308597}" type="sibTrans" cxnId="{55AAF728-1E44-4236-A69C-4B4AB9335318}">
      <dgm:prSet/>
      <dgm:spPr/>
      <dgm:t>
        <a:bodyPr/>
        <a:lstStyle/>
        <a:p>
          <a:endParaRPr lang="es-ES"/>
        </a:p>
      </dgm:t>
    </dgm:pt>
    <dgm:pt modelId="{27291803-0749-45CD-83B0-30F3FFFAAAB6}">
      <dgm:prSet custT="1"/>
      <dgm:spPr/>
      <dgm:t>
        <a:bodyPr/>
        <a:lstStyle/>
        <a:p>
          <a:r>
            <a:rPr lang="es-ES" sz="1400" b="1" dirty="0" smtClean="0">
              <a:latin typeface="Times New Roman" pitchFamily="18" charset="0"/>
              <a:cs typeface="Times New Roman" pitchFamily="18" charset="0"/>
            </a:rPr>
            <a:t>Simplicidad</a:t>
          </a:r>
          <a:endParaRPr lang="es-ES" sz="1400" dirty="0">
            <a:latin typeface="Times New Roman" pitchFamily="18" charset="0"/>
            <a:cs typeface="Times New Roman" pitchFamily="18" charset="0"/>
          </a:endParaRPr>
        </a:p>
      </dgm:t>
    </dgm:pt>
    <dgm:pt modelId="{6337BE4F-A3AB-4919-A3B8-2601E3FA2C65}" type="parTrans" cxnId="{85E76753-6228-4652-9D21-56453A0B6250}">
      <dgm:prSet/>
      <dgm:spPr/>
      <dgm:t>
        <a:bodyPr/>
        <a:lstStyle/>
        <a:p>
          <a:endParaRPr lang="es-ES"/>
        </a:p>
      </dgm:t>
    </dgm:pt>
    <dgm:pt modelId="{8A2EE850-92F5-44C2-BA7F-D1AD7E8732B9}" type="sibTrans" cxnId="{85E76753-6228-4652-9D21-56453A0B6250}">
      <dgm:prSet/>
      <dgm:spPr/>
      <dgm:t>
        <a:bodyPr/>
        <a:lstStyle/>
        <a:p>
          <a:endParaRPr lang="es-ES"/>
        </a:p>
      </dgm:t>
    </dgm:pt>
    <dgm:pt modelId="{DC436E88-A621-4026-AC26-8B818802CCFB}" type="pres">
      <dgm:prSet presAssocID="{61538FCF-9FDF-44A7-BD64-F7B9B9FB2AEA}" presName="cycle" presStyleCnt="0">
        <dgm:presLayoutVars>
          <dgm:dir/>
          <dgm:resizeHandles val="exact"/>
        </dgm:presLayoutVars>
      </dgm:prSet>
      <dgm:spPr/>
      <dgm:t>
        <a:bodyPr/>
        <a:lstStyle/>
        <a:p>
          <a:endParaRPr lang="es-ES"/>
        </a:p>
      </dgm:t>
    </dgm:pt>
    <dgm:pt modelId="{9D274474-2481-4F24-9754-4823D8589436}" type="pres">
      <dgm:prSet presAssocID="{3DCBC6DB-DF84-427E-BF81-C52E7ECA6C5D}" presName="node" presStyleLbl="node1" presStyleIdx="0" presStyleCnt="5">
        <dgm:presLayoutVars>
          <dgm:bulletEnabled val="1"/>
        </dgm:presLayoutVars>
      </dgm:prSet>
      <dgm:spPr/>
      <dgm:t>
        <a:bodyPr/>
        <a:lstStyle/>
        <a:p>
          <a:endParaRPr lang="es-ES"/>
        </a:p>
      </dgm:t>
    </dgm:pt>
    <dgm:pt modelId="{AEB7D4E1-FC54-4FB3-8051-F30287C2B3A0}" type="pres">
      <dgm:prSet presAssocID="{3DCBC6DB-DF84-427E-BF81-C52E7ECA6C5D}" presName="spNode" presStyleCnt="0"/>
      <dgm:spPr/>
    </dgm:pt>
    <dgm:pt modelId="{F8B2389F-3419-474F-8723-371A0517E6A9}" type="pres">
      <dgm:prSet presAssocID="{44D009FC-EB1D-4791-93E6-16015F2E783E}" presName="sibTrans" presStyleLbl="sibTrans1D1" presStyleIdx="0" presStyleCnt="5"/>
      <dgm:spPr/>
      <dgm:t>
        <a:bodyPr/>
        <a:lstStyle/>
        <a:p>
          <a:endParaRPr lang="es-ES"/>
        </a:p>
      </dgm:t>
    </dgm:pt>
    <dgm:pt modelId="{AC57FF63-5EF6-47D4-874F-6360CEFFF484}" type="pres">
      <dgm:prSet presAssocID="{C71148D8-C23A-4862-9713-23A42C80DEDF}" presName="node" presStyleLbl="node1" presStyleIdx="1" presStyleCnt="5">
        <dgm:presLayoutVars>
          <dgm:bulletEnabled val="1"/>
        </dgm:presLayoutVars>
      </dgm:prSet>
      <dgm:spPr/>
      <dgm:t>
        <a:bodyPr/>
        <a:lstStyle/>
        <a:p>
          <a:endParaRPr lang="es-ES"/>
        </a:p>
      </dgm:t>
    </dgm:pt>
    <dgm:pt modelId="{127E1D7A-BBE8-4C46-B32D-FAD18E4761DE}" type="pres">
      <dgm:prSet presAssocID="{C71148D8-C23A-4862-9713-23A42C80DEDF}" presName="spNode" presStyleCnt="0"/>
      <dgm:spPr/>
    </dgm:pt>
    <dgm:pt modelId="{8B538960-B17D-4FC4-9DF6-5F8EB785BB97}" type="pres">
      <dgm:prSet presAssocID="{3AFA199B-C5EB-4799-8F3E-FA2D5FFB911D}" presName="sibTrans" presStyleLbl="sibTrans1D1" presStyleIdx="1" presStyleCnt="5"/>
      <dgm:spPr/>
      <dgm:t>
        <a:bodyPr/>
        <a:lstStyle/>
        <a:p>
          <a:endParaRPr lang="es-ES"/>
        </a:p>
      </dgm:t>
    </dgm:pt>
    <dgm:pt modelId="{4B4D51AF-3625-4173-BA2B-26D8227E1EB0}" type="pres">
      <dgm:prSet presAssocID="{A420AD7C-952D-463B-ADC4-0650B199E17D}" presName="node" presStyleLbl="node1" presStyleIdx="2" presStyleCnt="5">
        <dgm:presLayoutVars>
          <dgm:bulletEnabled val="1"/>
        </dgm:presLayoutVars>
      </dgm:prSet>
      <dgm:spPr/>
      <dgm:t>
        <a:bodyPr/>
        <a:lstStyle/>
        <a:p>
          <a:endParaRPr lang="es-ES"/>
        </a:p>
      </dgm:t>
    </dgm:pt>
    <dgm:pt modelId="{0696777B-7E31-4A93-82C6-14106D298D99}" type="pres">
      <dgm:prSet presAssocID="{A420AD7C-952D-463B-ADC4-0650B199E17D}" presName="spNode" presStyleCnt="0"/>
      <dgm:spPr/>
    </dgm:pt>
    <dgm:pt modelId="{4114AD3F-0D10-4227-B174-13403DB59DE5}" type="pres">
      <dgm:prSet presAssocID="{3EE95DE6-F340-460D-89F4-E03CA174EBCD}" presName="sibTrans" presStyleLbl="sibTrans1D1" presStyleIdx="2" presStyleCnt="5"/>
      <dgm:spPr/>
      <dgm:t>
        <a:bodyPr/>
        <a:lstStyle/>
        <a:p>
          <a:endParaRPr lang="es-ES"/>
        </a:p>
      </dgm:t>
    </dgm:pt>
    <dgm:pt modelId="{C9B3D902-A561-44FC-8303-086D2B0FCF8E}" type="pres">
      <dgm:prSet presAssocID="{0958C2AC-5C85-49F6-B655-93C1380A7E5C}" presName="node" presStyleLbl="node1" presStyleIdx="3" presStyleCnt="5">
        <dgm:presLayoutVars>
          <dgm:bulletEnabled val="1"/>
        </dgm:presLayoutVars>
      </dgm:prSet>
      <dgm:spPr/>
      <dgm:t>
        <a:bodyPr/>
        <a:lstStyle/>
        <a:p>
          <a:endParaRPr lang="es-ES"/>
        </a:p>
      </dgm:t>
    </dgm:pt>
    <dgm:pt modelId="{20CE72AA-DB33-4A0E-9B13-B27CE80E4A03}" type="pres">
      <dgm:prSet presAssocID="{0958C2AC-5C85-49F6-B655-93C1380A7E5C}" presName="spNode" presStyleCnt="0"/>
      <dgm:spPr/>
    </dgm:pt>
    <dgm:pt modelId="{59A30F5E-6CFB-42A6-95D7-404E65C5B97E}" type="pres">
      <dgm:prSet presAssocID="{1B024427-A077-4E38-86A6-885778308597}" presName="sibTrans" presStyleLbl="sibTrans1D1" presStyleIdx="3" presStyleCnt="5"/>
      <dgm:spPr/>
      <dgm:t>
        <a:bodyPr/>
        <a:lstStyle/>
        <a:p>
          <a:endParaRPr lang="es-ES"/>
        </a:p>
      </dgm:t>
    </dgm:pt>
    <dgm:pt modelId="{FF2B61C8-8D11-4006-9F79-40447710AB42}" type="pres">
      <dgm:prSet presAssocID="{27291803-0749-45CD-83B0-30F3FFFAAAB6}" presName="node" presStyleLbl="node1" presStyleIdx="4" presStyleCnt="5">
        <dgm:presLayoutVars>
          <dgm:bulletEnabled val="1"/>
        </dgm:presLayoutVars>
      </dgm:prSet>
      <dgm:spPr/>
      <dgm:t>
        <a:bodyPr/>
        <a:lstStyle/>
        <a:p>
          <a:endParaRPr lang="es-ES"/>
        </a:p>
      </dgm:t>
    </dgm:pt>
    <dgm:pt modelId="{93B005FF-AB2A-4369-8761-B1C7949C9387}" type="pres">
      <dgm:prSet presAssocID="{27291803-0749-45CD-83B0-30F3FFFAAAB6}" presName="spNode" presStyleCnt="0"/>
      <dgm:spPr/>
    </dgm:pt>
    <dgm:pt modelId="{43E5DCCD-61DD-4B34-A564-D6DDFC1B638C}" type="pres">
      <dgm:prSet presAssocID="{8A2EE850-92F5-44C2-BA7F-D1AD7E8732B9}" presName="sibTrans" presStyleLbl="sibTrans1D1" presStyleIdx="4" presStyleCnt="5"/>
      <dgm:spPr/>
      <dgm:t>
        <a:bodyPr/>
        <a:lstStyle/>
        <a:p>
          <a:endParaRPr lang="es-ES"/>
        </a:p>
      </dgm:t>
    </dgm:pt>
  </dgm:ptLst>
  <dgm:cxnLst>
    <dgm:cxn modelId="{720C381E-5234-484E-89F1-70AF81F23FFD}" type="presOf" srcId="{0958C2AC-5C85-49F6-B655-93C1380A7E5C}" destId="{C9B3D902-A561-44FC-8303-086D2B0FCF8E}" srcOrd="0" destOrd="0" presId="urn:microsoft.com/office/officeart/2005/8/layout/cycle5"/>
    <dgm:cxn modelId="{6DEF8CA3-F13E-4855-9BBF-681AA9AD3A53}" type="presOf" srcId="{61538FCF-9FDF-44A7-BD64-F7B9B9FB2AEA}" destId="{DC436E88-A621-4026-AC26-8B818802CCFB}" srcOrd="0" destOrd="0" presId="urn:microsoft.com/office/officeart/2005/8/layout/cycle5"/>
    <dgm:cxn modelId="{D1DDA86A-4A4B-41E8-BF91-B743336A92D0}" type="presOf" srcId="{3AFA199B-C5EB-4799-8F3E-FA2D5FFB911D}" destId="{8B538960-B17D-4FC4-9DF6-5F8EB785BB97}" srcOrd="0" destOrd="0" presId="urn:microsoft.com/office/officeart/2005/8/layout/cycle5"/>
    <dgm:cxn modelId="{E60E6C26-F802-495C-AE96-CA4E704AF65C}" type="presOf" srcId="{44D009FC-EB1D-4791-93E6-16015F2E783E}" destId="{F8B2389F-3419-474F-8723-371A0517E6A9}" srcOrd="0" destOrd="0" presId="urn:microsoft.com/office/officeart/2005/8/layout/cycle5"/>
    <dgm:cxn modelId="{520E0AA4-B805-4988-B632-0AAB81A34401}" type="presOf" srcId="{3EE95DE6-F340-460D-89F4-E03CA174EBCD}" destId="{4114AD3F-0D10-4227-B174-13403DB59DE5}" srcOrd="0" destOrd="0" presId="urn:microsoft.com/office/officeart/2005/8/layout/cycle5"/>
    <dgm:cxn modelId="{55AAF728-1E44-4236-A69C-4B4AB9335318}" srcId="{61538FCF-9FDF-44A7-BD64-F7B9B9FB2AEA}" destId="{0958C2AC-5C85-49F6-B655-93C1380A7E5C}" srcOrd="3" destOrd="0" parTransId="{37D641A4-0643-445C-BD0F-D30B838C36AF}" sibTransId="{1B024427-A077-4E38-86A6-885778308597}"/>
    <dgm:cxn modelId="{C3FA29C1-2064-4378-B2C0-5A30262FA376}" type="presOf" srcId="{27291803-0749-45CD-83B0-30F3FFFAAAB6}" destId="{FF2B61C8-8D11-4006-9F79-40447710AB42}" srcOrd="0" destOrd="0" presId="urn:microsoft.com/office/officeart/2005/8/layout/cycle5"/>
    <dgm:cxn modelId="{4628F7BB-BF7A-45C8-8F5F-00121A01144B}" srcId="{61538FCF-9FDF-44A7-BD64-F7B9B9FB2AEA}" destId="{C71148D8-C23A-4862-9713-23A42C80DEDF}" srcOrd="1" destOrd="0" parTransId="{EF08ADFD-4D22-4A1C-A229-73A58282BD89}" sibTransId="{3AFA199B-C5EB-4799-8F3E-FA2D5FFB911D}"/>
    <dgm:cxn modelId="{7ADCBDF3-4C55-4C18-8CFB-79407127556C}" srcId="{61538FCF-9FDF-44A7-BD64-F7B9B9FB2AEA}" destId="{3DCBC6DB-DF84-427E-BF81-C52E7ECA6C5D}" srcOrd="0" destOrd="0" parTransId="{FCB0B076-CAF5-4273-88D3-DB91F69EDCEA}" sibTransId="{44D009FC-EB1D-4791-93E6-16015F2E783E}"/>
    <dgm:cxn modelId="{34150572-EF13-43EA-AD53-252CC53D21C9}" type="presOf" srcId="{C71148D8-C23A-4862-9713-23A42C80DEDF}" destId="{AC57FF63-5EF6-47D4-874F-6360CEFFF484}" srcOrd="0" destOrd="0" presId="urn:microsoft.com/office/officeart/2005/8/layout/cycle5"/>
    <dgm:cxn modelId="{C0FA609C-1653-4720-ABAB-99C0B89219E6}" srcId="{61538FCF-9FDF-44A7-BD64-F7B9B9FB2AEA}" destId="{A420AD7C-952D-463B-ADC4-0650B199E17D}" srcOrd="2" destOrd="0" parTransId="{D7EC02D2-EDF0-4FAC-AE5D-A6B143C8FE6B}" sibTransId="{3EE95DE6-F340-460D-89F4-E03CA174EBCD}"/>
    <dgm:cxn modelId="{F572D774-77E8-4853-A824-97B5A78BC412}" type="presOf" srcId="{3DCBC6DB-DF84-427E-BF81-C52E7ECA6C5D}" destId="{9D274474-2481-4F24-9754-4823D8589436}" srcOrd="0" destOrd="0" presId="urn:microsoft.com/office/officeart/2005/8/layout/cycle5"/>
    <dgm:cxn modelId="{4E5A4EC7-B757-434B-B811-5A4DA98C3E93}" type="presOf" srcId="{1B024427-A077-4E38-86A6-885778308597}" destId="{59A30F5E-6CFB-42A6-95D7-404E65C5B97E}" srcOrd="0" destOrd="0" presId="urn:microsoft.com/office/officeart/2005/8/layout/cycle5"/>
    <dgm:cxn modelId="{800DF0C7-E1FA-4BA8-B57D-2E058B220D48}" type="presOf" srcId="{8A2EE850-92F5-44C2-BA7F-D1AD7E8732B9}" destId="{43E5DCCD-61DD-4B34-A564-D6DDFC1B638C}" srcOrd="0" destOrd="0" presId="urn:microsoft.com/office/officeart/2005/8/layout/cycle5"/>
    <dgm:cxn modelId="{85E76753-6228-4652-9D21-56453A0B6250}" srcId="{61538FCF-9FDF-44A7-BD64-F7B9B9FB2AEA}" destId="{27291803-0749-45CD-83B0-30F3FFFAAAB6}" srcOrd="4" destOrd="0" parTransId="{6337BE4F-A3AB-4919-A3B8-2601E3FA2C65}" sibTransId="{8A2EE850-92F5-44C2-BA7F-D1AD7E8732B9}"/>
    <dgm:cxn modelId="{C478647B-FDEA-413A-BEAB-BAA9EC5B2123}" type="presOf" srcId="{A420AD7C-952D-463B-ADC4-0650B199E17D}" destId="{4B4D51AF-3625-4173-BA2B-26D8227E1EB0}" srcOrd="0" destOrd="0" presId="urn:microsoft.com/office/officeart/2005/8/layout/cycle5"/>
    <dgm:cxn modelId="{06E9930F-038D-4753-9EA4-0370EA4ED9EA}" type="presParOf" srcId="{DC436E88-A621-4026-AC26-8B818802CCFB}" destId="{9D274474-2481-4F24-9754-4823D8589436}" srcOrd="0" destOrd="0" presId="urn:microsoft.com/office/officeart/2005/8/layout/cycle5"/>
    <dgm:cxn modelId="{FB7C8A0D-CE4B-4BDE-9C13-2FD0F4E247A1}" type="presParOf" srcId="{DC436E88-A621-4026-AC26-8B818802CCFB}" destId="{AEB7D4E1-FC54-4FB3-8051-F30287C2B3A0}" srcOrd="1" destOrd="0" presId="urn:microsoft.com/office/officeart/2005/8/layout/cycle5"/>
    <dgm:cxn modelId="{217485D2-5E04-433D-87D8-0085D89E2962}" type="presParOf" srcId="{DC436E88-A621-4026-AC26-8B818802CCFB}" destId="{F8B2389F-3419-474F-8723-371A0517E6A9}" srcOrd="2" destOrd="0" presId="urn:microsoft.com/office/officeart/2005/8/layout/cycle5"/>
    <dgm:cxn modelId="{2359189F-C3D7-407C-8102-E8C5F9B1930E}" type="presParOf" srcId="{DC436E88-A621-4026-AC26-8B818802CCFB}" destId="{AC57FF63-5EF6-47D4-874F-6360CEFFF484}" srcOrd="3" destOrd="0" presId="urn:microsoft.com/office/officeart/2005/8/layout/cycle5"/>
    <dgm:cxn modelId="{699615C4-59FC-45EF-808E-F784169E79AF}" type="presParOf" srcId="{DC436E88-A621-4026-AC26-8B818802CCFB}" destId="{127E1D7A-BBE8-4C46-B32D-FAD18E4761DE}" srcOrd="4" destOrd="0" presId="urn:microsoft.com/office/officeart/2005/8/layout/cycle5"/>
    <dgm:cxn modelId="{69322D7A-E0DE-43BF-A0F6-4D41238EE057}" type="presParOf" srcId="{DC436E88-A621-4026-AC26-8B818802CCFB}" destId="{8B538960-B17D-4FC4-9DF6-5F8EB785BB97}" srcOrd="5" destOrd="0" presId="urn:microsoft.com/office/officeart/2005/8/layout/cycle5"/>
    <dgm:cxn modelId="{8A33F11F-46AE-4393-9A28-E4EE3F37CC63}" type="presParOf" srcId="{DC436E88-A621-4026-AC26-8B818802CCFB}" destId="{4B4D51AF-3625-4173-BA2B-26D8227E1EB0}" srcOrd="6" destOrd="0" presId="urn:microsoft.com/office/officeart/2005/8/layout/cycle5"/>
    <dgm:cxn modelId="{D0CBD1FC-17C5-418D-A7DD-67A402710983}" type="presParOf" srcId="{DC436E88-A621-4026-AC26-8B818802CCFB}" destId="{0696777B-7E31-4A93-82C6-14106D298D99}" srcOrd="7" destOrd="0" presId="urn:microsoft.com/office/officeart/2005/8/layout/cycle5"/>
    <dgm:cxn modelId="{269E6CC8-08C1-44EA-B10F-FBEC44839986}" type="presParOf" srcId="{DC436E88-A621-4026-AC26-8B818802CCFB}" destId="{4114AD3F-0D10-4227-B174-13403DB59DE5}" srcOrd="8" destOrd="0" presId="urn:microsoft.com/office/officeart/2005/8/layout/cycle5"/>
    <dgm:cxn modelId="{FC3A5D1A-CA91-4B52-81E5-104B7B990C7F}" type="presParOf" srcId="{DC436E88-A621-4026-AC26-8B818802CCFB}" destId="{C9B3D902-A561-44FC-8303-086D2B0FCF8E}" srcOrd="9" destOrd="0" presId="urn:microsoft.com/office/officeart/2005/8/layout/cycle5"/>
    <dgm:cxn modelId="{777F7873-1DCD-4AD0-A4FD-FAA4D5418195}" type="presParOf" srcId="{DC436E88-A621-4026-AC26-8B818802CCFB}" destId="{20CE72AA-DB33-4A0E-9B13-B27CE80E4A03}" srcOrd="10" destOrd="0" presId="urn:microsoft.com/office/officeart/2005/8/layout/cycle5"/>
    <dgm:cxn modelId="{7D678465-A811-4F4F-8447-5E2967F05CA8}" type="presParOf" srcId="{DC436E88-A621-4026-AC26-8B818802CCFB}" destId="{59A30F5E-6CFB-42A6-95D7-404E65C5B97E}" srcOrd="11" destOrd="0" presId="urn:microsoft.com/office/officeart/2005/8/layout/cycle5"/>
    <dgm:cxn modelId="{3503B51A-BC8F-42F2-A3D9-81D754238C08}" type="presParOf" srcId="{DC436E88-A621-4026-AC26-8B818802CCFB}" destId="{FF2B61C8-8D11-4006-9F79-40447710AB42}" srcOrd="12" destOrd="0" presId="urn:microsoft.com/office/officeart/2005/8/layout/cycle5"/>
    <dgm:cxn modelId="{CB9BA9AE-BC22-47A8-BE30-A3203DBC49DF}" type="presParOf" srcId="{DC436E88-A621-4026-AC26-8B818802CCFB}" destId="{93B005FF-AB2A-4369-8761-B1C7949C9387}" srcOrd="13" destOrd="0" presId="urn:microsoft.com/office/officeart/2005/8/layout/cycle5"/>
    <dgm:cxn modelId="{201DEE01-8B10-4248-A9F5-CECC08419AD6}" type="presParOf" srcId="{DC436E88-A621-4026-AC26-8B818802CCFB}" destId="{43E5DCCD-61DD-4B34-A564-D6DDFC1B638C}"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0B759D-95EE-4E59-8242-C59042CFF663}"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s-ES"/>
        </a:p>
      </dgm:t>
    </dgm:pt>
    <dgm:pt modelId="{F2B39BA4-0092-4A62-B995-CF0086EFBE64}">
      <dgm:prSet phldrT="[Texto]">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ES" dirty="0" smtClean="0">
              <a:solidFill>
                <a:schemeClr val="tx1"/>
              </a:solidFill>
              <a:latin typeface="Times New Roman" pitchFamily="18" charset="0"/>
              <a:cs typeface="Times New Roman" pitchFamily="18" charset="0"/>
            </a:rPr>
            <a:t>EVALUACIÓN</a:t>
          </a:r>
          <a:endParaRPr lang="es-ES" dirty="0">
            <a:solidFill>
              <a:schemeClr val="tx1"/>
            </a:solidFill>
            <a:latin typeface="Times New Roman" pitchFamily="18" charset="0"/>
            <a:cs typeface="Times New Roman" pitchFamily="18" charset="0"/>
          </a:endParaRPr>
        </a:p>
      </dgm:t>
    </dgm:pt>
    <dgm:pt modelId="{C6F94849-029D-4010-A230-AA6BB9F75695}" type="parTrans" cxnId="{AEEF8BA4-8C8D-4DDF-9695-CA7106B0E8AD}">
      <dgm:prSet/>
      <dgm:spPr/>
      <dgm:t>
        <a:bodyPr/>
        <a:lstStyle/>
        <a:p>
          <a:endParaRPr lang="es-ES"/>
        </a:p>
      </dgm:t>
    </dgm:pt>
    <dgm:pt modelId="{B3ABC22A-8B01-4BDE-B688-2E987726B265}" type="sibTrans" cxnId="{AEEF8BA4-8C8D-4DDF-9695-CA7106B0E8AD}">
      <dgm:prSet/>
      <dgm:spPr/>
      <dgm:t>
        <a:bodyPr/>
        <a:lstStyle/>
        <a:p>
          <a:endParaRPr lang="es-ES"/>
        </a:p>
      </dgm:t>
    </dgm:pt>
    <dgm:pt modelId="{2D8C891B-102A-4B3E-BF8F-12D45333150C}">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S" sz="1800" b="0" dirty="0" smtClean="0">
              <a:solidFill>
                <a:schemeClr val="tx1"/>
              </a:solidFill>
              <a:latin typeface="Times New Roman" pitchFamily="18" charset="0"/>
              <a:cs typeface="Times New Roman" pitchFamily="18" charset="0"/>
            </a:rPr>
            <a:t>ACADEMIA</a:t>
          </a:r>
          <a:endParaRPr lang="es-ES" sz="1800" b="0" dirty="0">
            <a:solidFill>
              <a:schemeClr val="tx1"/>
            </a:solidFill>
            <a:latin typeface="Times New Roman" pitchFamily="18" charset="0"/>
            <a:cs typeface="Times New Roman" pitchFamily="18" charset="0"/>
          </a:endParaRPr>
        </a:p>
      </dgm:t>
    </dgm:pt>
    <dgm:pt modelId="{5456BC17-146C-4888-8D72-056672499F8D}" type="parTrans" cxnId="{F16304CB-7A86-4EB9-A080-D66B2DC28659}">
      <dgm:prSet/>
      <dgm:spPr/>
      <dgm:t>
        <a:bodyPr/>
        <a:lstStyle/>
        <a:p>
          <a:endParaRPr lang="es-ES"/>
        </a:p>
      </dgm:t>
    </dgm:pt>
    <dgm:pt modelId="{AF086E7C-C6FF-4016-B680-031EAA247AD0}" type="sibTrans" cxnId="{F16304CB-7A86-4EB9-A080-D66B2DC28659}">
      <dgm:prSet/>
      <dgm:spPr/>
      <dgm:t>
        <a:bodyPr/>
        <a:lstStyle/>
        <a:p>
          <a:endParaRPr lang="es-ES"/>
        </a:p>
      </dgm:t>
    </dgm:pt>
    <dgm:pt modelId="{54AF7B34-CA79-4BC8-8D66-7A0D9DF2A083}">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S" sz="1800" b="0" dirty="0" smtClean="0">
              <a:solidFill>
                <a:schemeClr val="tx1"/>
              </a:solidFill>
              <a:latin typeface="Times New Roman" pitchFamily="18" charset="0"/>
              <a:cs typeface="Times New Roman" pitchFamily="18" charset="0"/>
            </a:rPr>
            <a:t>ESTUDIANTES &amp;</a:t>
          </a:r>
        </a:p>
        <a:p>
          <a:r>
            <a:rPr lang="es-ES" sz="1800" b="0" dirty="0" smtClean="0">
              <a:solidFill>
                <a:schemeClr val="tx1"/>
              </a:solidFill>
              <a:latin typeface="Times New Roman" pitchFamily="18" charset="0"/>
              <a:cs typeface="Times New Roman" pitchFamily="18" charset="0"/>
            </a:rPr>
            <a:t>ENTORNO DE APRENDIZAJE</a:t>
          </a:r>
          <a:endParaRPr lang="es-ES" sz="1800" b="0" dirty="0">
            <a:solidFill>
              <a:schemeClr val="tx1"/>
            </a:solidFill>
            <a:latin typeface="Times New Roman" pitchFamily="18" charset="0"/>
            <a:cs typeface="Times New Roman" pitchFamily="18" charset="0"/>
          </a:endParaRPr>
        </a:p>
      </dgm:t>
    </dgm:pt>
    <dgm:pt modelId="{1421C485-AF2E-4CA9-BB1E-9195F518BB7D}" type="parTrans" cxnId="{59708744-BE70-42FB-A658-CEE6487B1A3D}">
      <dgm:prSet/>
      <dgm:spPr/>
      <dgm:t>
        <a:bodyPr/>
        <a:lstStyle/>
        <a:p>
          <a:endParaRPr lang="es-ES"/>
        </a:p>
      </dgm:t>
    </dgm:pt>
    <dgm:pt modelId="{F54A9F49-9485-4841-B1CD-C4408C2CF149}" type="sibTrans" cxnId="{59708744-BE70-42FB-A658-CEE6487B1A3D}">
      <dgm:prSet/>
      <dgm:spPr/>
      <dgm:t>
        <a:bodyPr/>
        <a:lstStyle/>
        <a:p>
          <a:endParaRPr lang="es-ES"/>
        </a:p>
      </dgm:t>
    </dgm:pt>
    <dgm:pt modelId="{010C81F4-4DCB-42C5-9098-0F62E0757D4C}">
      <dgm:prSet phldrT="[Texto]" custT="1">
        <dgm:style>
          <a:lnRef idx="1">
            <a:schemeClr val="accent2"/>
          </a:lnRef>
          <a:fillRef idx="2">
            <a:schemeClr val="accent2"/>
          </a:fillRef>
          <a:effectRef idx="1">
            <a:schemeClr val="accent2"/>
          </a:effectRef>
          <a:fontRef idx="minor">
            <a:schemeClr val="dk1"/>
          </a:fontRef>
        </dgm:style>
      </dgm:prSet>
      <dgm:spPr/>
      <dgm:t>
        <a:bodyPr/>
        <a:lstStyle/>
        <a:p>
          <a:r>
            <a:rPr lang="es-ES" sz="1800" b="0" dirty="0" smtClean="0">
              <a:solidFill>
                <a:schemeClr val="tx1"/>
              </a:solidFill>
              <a:latin typeface="Times New Roman" pitchFamily="18" charset="0"/>
              <a:cs typeface="Times New Roman" pitchFamily="18" charset="0"/>
            </a:rPr>
            <a:t>INVESTIGACIÓN</a:t>
          </a:r>
          <a:endParaRPr lang="es-ES" sz="1800" b="0" dirty="0">
            <a:solidFill>
              <a:schemeClr val="tx1"/>
            </a:solidFill>
            <a:latin typeface="Times New Roman" pitchFamily="18" charset="0"/>
            <a:cs typeface="Times New Roman" pitchFamily="18" charset="0"/>
          </a:endParaRPr>
        </a:p>
      </dgm:t>
    </dgm:pt>
    <dgm:pt modelId="{03E24615-E72C-49E4-97EC-DDB0A8DD57F3}" type="parTrans" cxnId="{17E7EEAA-5A77-4E45-AE69-5F7200CF895C}">
      <dgm:prSet/>
      <dgm:spPr/>
      <dgm:t>
        <a:bodyPr/>
        <a:lstStyle/>
        <a:p>
          <a:endParaRPr lang="es-ES"/>
        </a:p>
      </dgm:t>
    </dgm:pt>
    <dgm:pt modelId="{6F818AD7-DD64-419F-B079-0A1CE8078ED9}" type="sibTrans" cxnId="{17E7EEAA-5A77-4E45-AE69-5F7200CF895C}">
      <dgm:prSet/>
      <dgm:spPr/>
      <dgm:t>
        <a:bodyPr/>
        <a:lstStyle/>
        <a:p>
          <a:endParaRPr lang="es-ES"/>
        </a:p>
      </dgm:t>
    </dgm:pt>
    <dgm:pt modelId="{6C5ED87C-C1B5-4644-BB71-312F8BBF1724}">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S" sz="1800" dirty="0" smtClean="0">
              <a:latin typeface="Times New Roman" pitchFamily="18" charset="0"/>
              <a:cs typeface="Times New Roman" pitchFamily="18" charset="0"/>
            </a:rPr>
            <a:t>GESTIÓN INTERNA</a:t>
          </a:r>
          <a:endParaRPr lang="es-ES" sz="1800" dirty="0">
            <a:latin typeface="Times New Roman" pitchFamily="18" charset="0"/>
            <a:cs typeface="Times New Roman" pitchFamily="18" charset="0"/>
          </a:endParaRPr>
        </a:p>
      </dgm:t>
    </dgm:pt>
    <dgm:pt modelId="{00E0D5AC-3994-4B0B-9DA2-277B1F06D6BF}" type="parTrans" cxnId="{7805ECBE-ECF2-4300-92DB-8AE02055B288}">
      <dgm:prSet/>
      <dgm:spPr/>
      <dgm:t>
        <a:bodyPr/>
        <a:lstStyle/>
        <a:p>
          <a:endParaRPr lang="es-ES"/>
        </a:p>
      </dgm:t>
    </dgm:pt>
    <dgm:pt modelId="{17A8249F-D815-475D-A1D6-D2F9A6C2BBCC}" type="sibTrans" cxnId="{7805ECBE-ECF2-4300-92DB-8AE02055B288}">
      <dgm:prSet/>
      <dgm:spPr/>
      <dgm:t>
        <a:bodyPr/>
        <a:lstStyle/>
        <a:p>
          <a:endParaRPr lang="es-ES"/>
        </a:p>
      </dgm:t>
    </dgm:pt>
    <dgm:pt modelId="{B78C1406-8165-4FE2-A020-8E7A574B1C88}" type="pres">
      <dgm:prSet presAssocID="{A40B759D-95EE-4E59-8242-C59042CFF663}" presName="composite" presStyleCnt="0">
        <dgm:presLayoutVars>
          <dgm:chMax val="1"/>
          <dgm:dir/>
          <dgm:resizeHandles val="exact"/>
        </dgm:presLayoutVars>
      </dgm:prSet>
      <dgm:spPr/>
      <dgm:t>
        <a:bodyPr/>
        <a:lstStyle/>
        <a:p>
          <a:endParaRPr lang="es-ES"/>
        </a:p>
      </dgm:t>
    </dgm:pt>
    <dgm:pt modelId="{92BAED68-48C1-42D7-97D4-4A937C9BBAE4}" type="pres">
      <dgm:prSet presAssocID="{A40B759D-95EE-4E59-8242-C59042CFF663}" presName="radial" presStyleCnt="0">
        <dgm:presLayoutVars>
          <dgm:animLvl val="ctr"/>
        </dgm:presLayoutVars>
      </dgm:prSet>
      <dgm:spPr/>
    </dgm:pt>
    <dgm:pt modelId="{8A29D6BB-F24A-459C-9A52-49E94509A05E}" type="pres">
      <dgm:prSet presAssocID="{F2B39BA4-0092-4A62-B995-CF0086EFBE64}" presName="centerShape" presStyleLbl="vennNode1" presStyleIdx="0" presStyleCnt="5" custScaleX="136012"/>
      <dgm:spPr/>
      <dgm:t>
        <a:bodyPr/>
        <a:lstStyle/>
        <a:p>
          <a:endParaRPr lang="es-ES"/>
        </a:p>
      </dgm:t>
    </dgm:pt>
    <dgm:pt modelId="{D24759CB-F8C7-44D4-992A-1A9FC0CA4187}" type="pres">
      <dgm:prSet presAssocID="{2D8C891B-102A-4B3E-BF8F-12D45333150C}" presName="node" presStyleLbl="vennNode1" presStyleIdx="1" presStyleCnt="5" custScaleX="245309" custScaleY="119920">
        <dgm:presLayoutVars>
          <dgm:bulletEnabled val="1"/>
        </dgm:presLayoutVars>
      </dgm:prSet>
      <dgm:spPr/>
      <dgm:t>
        <a:bodyPr/>
        <a:lstStyle/>
        <a:p>
          <a:endParaRPr lang="es-ES"/>
        </a:p>
      </dgm:t>
    </dgm:pt>
    <dgm:pt modelId="{B606FAAD-A4F5-4547-91C4-67FACAF40379}" type="pres">
      <dgm:prSet presAssocID="{54AF7B34-CA79-4BC8-8D66-7A0D9DF2A083}" presName="node" presStyleLbl="vennNode1" presStyleIdx="2" presStyleCnt="5" custScaleX="219784" custScaleY="112315" custRadScaleRad="163757" custRadScaleInc="1180">
        <dgm:presLayoutVars>
          <dgm:bulletEnabled val="1"/>
        </dgm:presLayoutVars>
      </dgm:prSet>
      <dgm:spPr/>
      <dgm:t>
        <a:bodyPr/>
        <a:lstStyle/>
        <a:p>
          <a:endParaRPr lang="es-ES"/>
        </a:p>
      </dgm:t>
    </dgm:pt>
    <dgm:pt modelId="{02EF1865-9C2F-4741-9C7D-08927F8B4573}" type="pres">
      <dgm:prSet presAssocID="{010C81F4-4DCB-42C5-9098-0F62E0757D4C}" presName="node" presStyleLbl="vennNode1" presStyleIdx="3" presStyleCnt="5" custScaleX="226514" custScaleY="134902" custRadScaleRad="96206" custRadScaleInc="-1616">
        <dgm:presLayoutVars>
          <dgm:bulletEnabled val="1"/>
        </dgm:presLayoutVars>
      </dgm:prSet>
      <dgm:spPr/>
      <dgm:t>
        <a:bodyPr/>
        <a:lstStyle/>
        <a:p>
          <a:endParaRPr lang="es-ES"/>
        </a:p>
      </dgm:t>
    </dgm:pt>
    <dgm:pt modelId="{977F2808-8133-4148-8142-CB587677CCF5}" type="pres">
      <dgm:prSet presAssocID="{6C5ED87C-C1B5-4644-BB71-312F8BBF1724}" presName="node" presStyleLbl="vennNode1" presStyleIdx="4" presStyleCnt="5" custScaleX="216647" custScaleY="123911" custRadScaleRad="166478" custRadScaleInc="2613">
        <dgm:presLayoutVars>
          <dgm:bulletEnabled val="1"/>
        </dgm:presLayoutVars>
      </dgm:prSet>
      <dgm:spPr/>
      <dgm:t>
        <a:bodyPr/>
        <a:lstStyle/>
        <a:p>
          <a:endParaRPr lang="es-ES"/>
        </a:p>
      </dgm:t>
    </dgm:pt>
  </dgm:ptLst>
  <dgm:cxnLst>
    <dgm:cxn modelId="{1769D666-66C9-45C1-B3B1-FB5124BC0847}" type="presOf" srcId="{6C5ED87C-C1B5-4644-BB71-312F8BBF1724}" destId="{977F2808-8133-4148-8142-CB587677CCF5}" srcOrd="0" destOrd="0" presId="urn:microsoft.com/office/officeart/2005/8/layout/radial3"/>
    <dgm:cxn modelId="{59708744-BE70-42FB-A658-CEE6487B1A3D}" srcId="{F2B39BA4-0092-4A62-B995-CF0086EFBE64}" destId="{54AF7B34-CA79-4BC8-8D66-7A0D9DF2A083}" srcOrd="1" destOrd="0" parTransId="{1421C485-AF2E-4CA9-BB1E-9195F518BB7D}" sibTransId="{F54A9F49-9485-4841-B1CD-C4408C2CF149}"/>
    <dgm:cxn modelId="{1BD2C6BD-F00B-4DA8-B7A6-10C128E9B169}" type="presOf" srcId="{54AF7B34-CA79-4BC8-8D66-7A0D9DF2A083}" destId="{B606FAAD-A4F5-4547-91C4-67FACAF40379}" srcOrd="0" destOrd="0" presId="urn:microsoft.com/office/officeart/2005/8/layout/radial3"/>
    <dgm:cxn modelId="{001877E4-51CC-4F08-940A-D28C3B453677}" type="presOf" srcId="{010C81F4-4DCB-42C5-9098-0F62E0757D4C}" destId="{02EF1865-9C2F-4741-9C7D-08927F8B4573}" srcOrd="0" destOrd="0" presId="urn:microsoft.com/office/officeart/2005/8/layout/radial3"/>
    <dgm:cxn modelId="{DBDFF062-9809-4D73-B808-D6C88E7A4ED9}" type="presOf" srcId="{A40B759D-95EE-4E59-8242-C59042CFF663}" destId="{B78C1406-8165-4FE2-A020-8E7A574B1C88}" srcOrd="0" destOrd="0" presId="urn:microsoft.com/office/officeart/2005/8/layout/radial3"/>
    <dgm:cxn modelId="{1902CB9E-FDAC-4943-8215-DE745F2E36FD}" type="presOf" srcId="{F2B39BA4-0092-4A62-B995-CF0086EFBE64}" destId="{8A29D6BB-F24A-459C-9A52-49E94509A05E}" srcOrd="0" destOrd="0" presId="urn:microsoft.com/office/officeart/2005/8/layout/radial3"/>
    <dgm:cxn modelId="{F2414327-BCD4-4914-AE70-2CD4E5CB7D60}" type="presOf" srcId="{2D8C891B-102A-4B3E-BF8F-12D45333150C}" destId="{D24759CB-F8C7-44D4-992A-1A9FC0CA4187}" srcOrd="0" destOrd="0" presId="urn:microsoft.com/office/officeart/2005/8/layout/radial3"/>
    <dgm:cxn modelId="{AEEF8BA4-8C8D-4DDF-9695-CA7106B0E8AD}" srcId="{A40B759D-95EE-4E59-8242-C59042CFF663}" destId="{F2B39BA4-0092-4A62-B995-CF0086EFBE64}" srcOrd="0" destOrd="0" parTransId="{C6F94849-029D-4010-A230-AA6BB9F75695}" sibTransId="{B3ABC22A-8B01-4BDE-B688-2E987726B265}"/>
    <dgm:cxn modelId="{17E7EEAA-5A77-4E45-AE69-5F7200CF895C}" srcId="{F2B39BA4-0092-4A62-B995-CF0086EFBE64}" destId="{010C81F4-4DCB-42C5-9098-0F62E0757D4C}" srcOrd="2" destOrd="0" parTransId="{03E24615-E72C-49E4-97EC-DDB0A8DD57F3}" sibTransId="{6F818AD7-DD64-419F-B079-0A1CE8078ED9}"/>
    <dgm:cxn modelId="{F16304CB-7A86-4EB9-A080-D66B2DC28659}" srcId="{F2B39BA4-0092-4A62-B995-CF0086EFBE64}" destId="{2D8C891B-102A-4B3E-BF8F-12D45333150C}" srcOrd="0" destOrd="0" parTransId="{5456BC17-146C-4888-8D72-056672499F8D}" sibTransId="{AF086E7C-C6FF-4016-B680-031EAA247AD0}"/>
    <dgm:cxn modelId="{7805ECBE-ECF2-4300-92DB-8AE02055B288}" srcId="{F2B39BA4-0092-4A62-B995-CF0086EFBE64}" destId="{6C5ED87C-C1B5-4644-BB71-312F8BBF1724}" srcOrd="3" destOrd="0" parTransId="{00E0D5AC-3994-4B0B-9DA2-277B1F06D6BF}" sibTransId="{17A8249F-D815-475D-A1D6-D2F9A6C2BBCC}"/>
    <dgm:cxn modelId="{849A1543-6B77-473C-984A-8D53BFE07EEB}" type="presParOf" srcId="{B78C1406-8165-4FE2-A020-8E7A574B1C88}" destId="{92BAED68-48C1-42D7-97D4-4A937C9BBAE4}" srcOrd="0" destOrd="0" presId="urn:microsoft.com/office/officeart/2005/8/layout/radial3"/>
    <dgm:cxn modelId="{BD90DDF5-A6BC-4644-8A23-9E37BC2E9801}" type="presParOf" srcId="{92BAED68-48C1-42D7-97D4-4A937C9BBAE4}" destId="{8A29D6BB-F24A-459C-9A52-49E94509A05E}" srcOrd="0" destOrd="0" presId="urn:microsoft.com/office/officeart/2005/8/layout/radial3"/>
    <dgm:cxn modelId="{5CF488A3-3FB6-4D8F-A919-C63E5ABC6094}" type="presParOf" srcId="{92BAED68-48C1-42D7-97D4-4A937C9BBAE4}" destId="{D24759CB-F8C7-44D4-992A-1A9FC0CA4187}" srcOrd="1" destOrd="0" presId="urn:microsoft.com/office/officeart/2005/8/layout/radial3"/>
    <dgm:cxn modelId="{7DB91F68-3A69-418D-9A60-D1E934D24EB5}" type="presParOf" srcId="{92BAED68-48C1-42D7-97D4-4A937C9BBAE4}" destId="{B606FAAD-A4F5-4547-91C4-67FACAF40379}" srcOrd="2" destOrd="0" presId="urn:microsoft.com/office/officeart/2005/8/layout/radial3"/>
    <dgm:cxn modelId="{D23E7783-7B84-44AF-A982-A26B3786039D}" type="presParOf" srcId="{92BAED68-48C1-42D7-97D4-4A937C9BBAE4}" destId="{02EF1865-9C2F-4741-9C7D-08927F8B4573}" srcOrd="3" destOrd="0" presId="urn:microsoft.com/office/officeart/2005/8/layout/radial3"/>
    <dgm:cxn modelId="{701E64A9-AD86-4B95-8C1A-0CFC149A3EE7}" type="presParOf" srcId="{92BAED68-48C1-42D7-97D4-4A937C9BBAE4}" destId="{977F2808-8133-4148-8142-CB587677CCF5}"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8812F6-CAA0-4357-9D57-51715119FE8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ES"/>
        </a:p>
      </dgm:t>
    </dgm:pt>
    <dgm:pt modelId="{CF6F88E3-1435-404D-AA3D-7F8CFB6EBF91}">
      <dgm:prSet phldrT="[Texto]"/>
      <dgm:spPr/>
      <dgm:t>
        <a:bodyPr/>
        <a:lstStyle/>
        <a:p>
          <a:r>
            <a:rPr lang="es-ES" dirty="0" smtClean="0"/>
            <a:t>CALIFICACIÓN A</a:t>
          </a:r>
          <a:endParaRPr lang="es-ES" dirty="0"/>
        </a:p>
      </dgm:t>
    </dgm:pt>
    <dgm:pt modelId="{B18CAAA0-95B4-46F6-9B8A-4919CB7BE6C9}" type="parTrans" cxnId="{54F37828-9D1E-4943-9107-DE4475E43546}">
      <dgm:prSet/>
      <dgm:spPr/>
      <dgm:t>
        <a:bodyPr/>
        <a:lstStyle/>
        <a:p>
          <a:endParaRPr lang="es-ES"/>
        </a:p>
      </dgm:t>
    </dgm:pt>
    <dgm:pt modelId="{9C44F043-E4DE-46D0-BCF0-C40541222886}" type="sibTrans" cxnId="{54F37828-9D1E-4943-9107-DE4475E43546}">
      <dgm:prSet/>
      <dgm:spPr/>
      <dgm:t>
        <a:bodyPr/>
        <a:lstStyle/>
        <a:p>
          <a:endParaRPr lang="es-ES"/>
        </a:p>
      </dgm:t>
    </dgm:pt>
    <dgm:pt modelId="{39A83706-D94F-4BE0-911D-CFAD43E70D74}">
      <dgm:prSet phldrT="[Texto]"/>
      <dgm:spPr/>
      <dgm:t>
        <a:bodyPr/>
        <a:lstStyle/>
        <a:p>
          <a:r>
            <a:rPr lang="es-ES" dirty="0" smtClean="0"/>
            <a:t>CALIFICACIÓN B</a:t>
          </a:r>
          <a:endParaRPr lang="es-ES" dirty="0"/>
        </a:p>
      </dgm:t>
    </dgm:pt>
    <dgm:pt modelId="{DD743596-1F81-4C36-975D-28DA05EB91CB}" type="parTrans" cxnId="{0E798499-350A-4F5F-8582-036499C5DDF3}">
      <dgm:prSet/>
      <dgm:spPr/>
      <dgm:t>
        <a:bodyPr/>
        <a:lstStyle/>
        <a:p>
          <a:endParaRPr lang="es-ES"/>
        </a:p>
      </dgm:t>
    </dgm:pt>
    <dgm:pt modelId="{D7823833-5887-4D6D-AC81-839B27BAD51A}" type="sibTrans" cxnId="{0E798499-350A-4F5F-8582-036499C5DDF3}">
      <dgm:prSet/>
      <dgm:spPr/>
      <dgm:t>
        <a:bodyPr/>
        <a:lstStyle/>
        <a:p>
          <a:endParaRPr lang="es-ES"/>
        </a:p>
      </dgm:t>
    </dgm:pt>
    <dgm:pt modelId="{D6462992-4D72-4CA1-A251-08C99845BF39}">
      <dgm:prSet phldrT="[Texto]"/>
      <dgm:spPr/>
      <dgm:t>
        <a:bodyPr/>
        <a:lstStyle/>
        <a:p>
          <a:r>
            <a:rPr lang="es-ES" dirty="0" smtClean="0"/>
            <a:t>CALIFICACIÓN C</a:t>
          </a:r>
          <a:endParaRPr lang="es-ES" dirty="0"/>
        </a:p>
      </dgm:t>
    </dgm:pt>
    <dgm:pt modelId="{4FD557A9-2598-4986-B57E-90ACC68B70F7}" type="parTrans" cxnId="{53B0E6E9-1CD1-4398-872C-A5BDFE491E10}">
      <dgm:prSet/>
      <dgm:spPr/>
      <dgm:t>
        <a:bodyPr/>
        <a:lstStyle/>
        <a:p>
          <a:endParaRPr lang="es-ES"/>
        </a:p>
      </dgm:t>
    </dgm:pt>
    <dgm:pt modelId="{F18702A6-57B0-49E5-8EBF-4890E696FD93}" type="sibTrans" cxnId="{53B0E6E9-1CD1-4398-872C-A5BDFE491E10}">
      <dgm:prSet/>
      <dgm:spPr/>
      <dgm:t>
        <a:bodyPr/>
        <a:lstStyle/>
        <a:p>
          <a:endParaRPr lang="es-ES"/>
        </a:p>
      </dgm:t>
    </dgm:pt>
    <dgm:pt modelId="{B80E7947-FB91-4B2B-80C3-884E9A675DD4}">
      <dgm:prSet phldrT="[Texto]"/>
      <dgm:spPr/>
      <dgm:t>
        <a:bodyPr/>
        <a:lstStyle/>
        <a:p>
          <a:r>
            <a:rPr lang="es-ES" dirty="0" smtClean="0"/>
            <a:t>CALIFICACIÓN D</a:t>
          </a:r>
          <a:endParaRPr lang="es-ES" dirty="0"/>
        </a:p>
      </dgm:t>
    </dgm:pt>
    <dgm:pt modelId="{B82E8971-A0C2-45DA-BD58-F1736955A57F}" type="parTrans" cxnId="{F027B60A-E758-4020-97E5-665A7A453B4E}">
      <dgm:prSet/>
      <dgm:spPr/>
      <dgm:t>
        <a:bodyPr/>
        <a:lstStyle/>
        <a:p>
          <a:endParaRPr lang="es-ES"/>
        </a:p>
      </dgm:t>
    </dgm:pt>
    <dgm:pt modelId="{29A203FE-1798-4FF6-8240-AED5888DDCD0}" type="sibTrans" cxnId="{F027B60A-E758-4020-97E5-665A7A453B4E}">
      <dgm:prSet/>
      <dgm:spPr/>
      <dgm:t>
        <a:bodyPr/>
        <a:lstStyle/>
        <a:p>
          <a:endParaRPr lang="es-ES"/>
        </a:p>
      </dgm:t>
    </dgm:pt>
    <dgm:pt modelId="{7572DE6D-EBD4-4A14-9052-55D27ACFE99D}" type="pres">
      <dgm:prSet presAssocID="{3F8812F6-CAA0-4357-9D57-51715119FE86}" presName="diagram" presStyleCnt="0">
        <dgm:presLayoutVars>
          <dgm:dir/>
          <dgm:resizeHandles val="exact"/>
        </dgm:presLayoutVars>
      </dgm:prSet>
      <dgm:spPr/>
      <dgm:t>
        <a:bodyPr/>
        <a:lstStyle/>
        <a:p>
          <a:endParaRPr lang="es-ES"/>
        </a:p>
      </dgm:t>
    </dgm:pt>
    <dgm:pt modelId="{F4A34E2D-F32A-4224-8D5F-16F860D71B6D}" type="pres">
      <dgm:prSet presAssocID="{CF6F88E3-1435-404D-AA3D-7F8CFB6EBF91}" presName="node" presStyleLbl="node1" presStyleIdx="0" presStyleCnt="4">
        <dgm:presLayoutVars>
          <dgm:bulletEnabled val="1"/>
        </dgm:presLayoutVars>
      </dgm:prSet>
      <dgm:spPr/>
      <dgm:t>
        <a:bodyPr/>
        <a:lstStyle/>
        <a:p>
          <a:endParaRPr lang="es-ES"/>
        </a:p>
      </dgm:t>
    </dgm:pt>
    <dgm:pt modelId="{8E76A7CC-7DDD-4BD3-895F-1448C94EE2F0}" type="pres">
      <dgm:prSet presAssocID="{9C44F043-E4DE-46D0-BCF0-C40541222886}" presName="sibTrans" presStyleCnt="0"/>
      <dgm:spPr/>
    </dgm:pt>
    <dgm:pt modelId="{4F658FBA-A656-4A38-B9D8-6B2D29BAC7EB}" type="pres">
      <dgm:prSet presAssocID="{39A83706-D94F-4BE0-911D-CFAD43E70D74}" presName="node" presStyleLbl="node1" presStyleIdx="1" presStyleCnt="4">
        <dgm:presLayoutVars>
          <dgm:bulletEnabled val="1"/>
        </dgm:presLayoutVars>
      </dgm:prSet>
      <dgm:spPr/>
      <dgm:t>
        <a:bodyPr/>
        <a:lstStyle/>
        <a:p>
          <a:endParaRPr lang="es-ES"/>
        </a:p>
      </dgm:t>
    </dgm:pt>
    <dgm:pt modelId="{C4C305DB-FC2D-4EC5-9CF8-48CB16831CC1}" type="pres">
      <dgm:prSet presAssocID="{D7823833-5887-4D6D-AC81-839B27BAD51A}" presName="sibTrans" presStyleCnt="0"/>
      <dgm:spPr/>
    </dgm:pt>
    <dgm:pt modelId="{52B726ED-B1F8-4066-ACAE-6BA7F709D339}" type="pres">
      <dgm:prSet presAssocID="{D6462992-4D72-4CA1-A251-08C99845BF39}" presName="node" presStyleLbl="node1" presStyleIdx="2" presStyleCnt="4">
        <dgm:presLayoutVars>
          <dgm:bulletEnabled val="1"/>
        </dgm:presLayoutVars>
      </dgm:prSet>
      <dgm:spPr/>
      <dgm:t>
        <a:bodyPr/>
        <a:lstStyle/>
        <a:p>
          <a:endParaRPr lang="es-ES"/>
        </a:p>
      </dgm:t>
    </dgm:pt>
    <dgm:pt modelId="{5B20B29F-0199-4F25-B8AB-570D8569E59C}" type="pres">
      <dgm:prSet presAssocID="{F18702A6-57B0-49E5-8EBF-4890E696FD93}" presName="sibTrans" presStyleCnt="0"/>
      <dgm:spPr/>
    </dgm:pt>
    <dgm:pt modelId="{EB815759-00A0-40E0-BBD5-2D22E6D64173}" type="pres">
      <dgm:prSet presAssocID="{B80E7947-FB91-4B2B-80C3-884E9A675DD4}" presName="node" presStyleLbl="node1" presStyleIdx="3" presStyleCnt="4">
        <dgm:presLayoutVars>
          <dgm:bulletEnabled val="1"/>
        </dgm:presLayoutVars>
      </dgm:prSet>
      <dgm:spPr/>
      <dgm:t>
        <a:bodyPr/>
        <a:lstStyle/>
        <a:p>
          <a:endParaRPr lang="es-ES"/>
        </a:p>
      </dgm:t>
    </dgm:pt>
  </dgm:ptLst>
  <dgm:cxnLst>
    <dgm:cxn modelId="{3E02382A-2AF5-4B4E-B5C0-DA4F46DF5341}" type="presOf" srcId="{B80E7947-FB91-4B2B-80C3-884E9A675DD4}" destId="{EB815759-00A0-40E0-BBD5-2D22E6D64173}" srcOrd="0" destOrd="0" presId="urn:microsoft.com/office/officeart/2005/8/layout/default"/>
    <dgm:cxn modelId="{0E798499-350A-4F5F-8582-036499C5DDF3}" srcId="{3F8812F6-CAA0-4357-9D57-51715119FE86}" destId="{39A83706-D94F-4BE0-911D-CFAD43E70D74}" srcOrd="1" destOrd="0" parTransId="{DD743596-1F81-4C36-975D-28DA05EB91CB}" sibTransId="{D7823833-5887-4D6D-AC81-839B27BAD51A}"/>
    <dgm:cxn modelId="{54F37828-9D1E-4943-9107-DE4475E43546}" srcId="{3F8812F6-CAA0-4357-9D57-51715119FE86}" destId="{CF6F88E3-1435-404D-AA3D-7F8CFB6EBF91}" srcOrd="0" destOrd="0" parTransId="{B18CAAA0-95B4-46F6-9B8A-4919CB7BE6C9}" sibTransId="{9C44F043-E4DE-46D0-BCF0-C40541222886}"/>
    <dgm:cxn modelId="{CCABEA3A-26C7-487B-B3C8-054951340C03}" type="presOf" srcId="{3F8812F6-CAA0-4357-9D57-51715119FE86}" destId="{7572DE6D-EBD4-4A14-9052-55D27ACFE99D}" srcOrd="0" destOrd="0" presId="urn:microsoft.com/office/officeart/2005/8/layout/default"/>
    <dgm:cxn modelId="{53B0E6E9-1CD1-4398-872C-A5BDFE491E10}" srcId="{3F8812F6-CAA0-4357-9D57-51715119FE86}" destId="{D6462992-4D72-4CA1-A251-08C99845BF39}" srcOrd="2" destOrd="0" parTransId="{4FD557A9-2598-4986-B57E-90ACC68B70F7}" sibTransId="{F18702A6-57B0-49E5-8EBF-4890E696FD93}"/>
    <dgm:cxn modelId="{91B33139-AAD0-451E-A72A-764307FAC0E6}" type="presOf" srcId="{CF6F88E3-1435-404D-AA3D-7F8CFB6EBF91}" destId="{F4A34E2D-F32A-4224-8D5F-16F860D71B6D}" srcOrd="0" destOrd="0" presId="urn:microsoft.com/office/officeart/2005/8/layout/default"/>
    <dgm:cxn modelId="{F027B60A-E758-4020-97E5-665A7A453B4E}" srcId="{3F8812F6-CAA0-4357-9D57-51715119FE86}" destId="{B80E7947-FB91-4B2B-80C3-884E9A675DD4}" srcOrd="3" destOrd="0" parTransId="{B82E8971-A0C2-45DA-BD58-F1736955A57F}" sibTransId="{29A203FE-1798-4FF6-8240-AED5888DDCD0}"/>
    <dgm:cxn modelId="{1556867C-F9E4-4073-926F-9FE1D1E186E0}" type="presOf" srcId="{39A83706-D94F-4BE0-911D-CFAD43E70D74}" destId="{4F658FBA-A656-4A38-B9D8-6B2D29BAC7EB}" srcOrd="0" destOrd="0" presId="urn:microsoft.com/office/officeart/2005/8/layout/default"/>
    <dgm:cxn modelId="{125C0785-50B5-42F4-9675-4BF8C52FFD7C}" type="presOf" srcId="{D6462992-4D72-4CA1-A251-08C99845BF39}" destId="{52B726ED-B1F8-4066-ACAE-6BA7F709D339}" srcOrd="0" destOrd="0" presId="urn:microsoft.com/office/officeart/2005/8/layout/default"/>
    <dgm:cxn modelId="{F9B4EAAE-EE7E-4B96-BF75-1B718E3FA9F0}" type="presParOf" srcId="{7572DE6D-EBD4-4A14-9052-55D27ACFE99D}" destId="{F4A34E2D-F32A-4224-8D5F-16F860D71B6D}" srcOrd="0" destOrd="0" presId="urn:microsoft.com/office/officeart/2005/8/layout/default"/>
    <dgm:cxn modelId="{D6AB411E-5724-410D-9F75-F3051B53CDAB}" type="presParOf" srcId="{7572DE6D-EBD4-4A14-9052-55D27ACFE99D}" destId="{8E76A7CC-7DDD-4BD3-895F-1448C94EE2F0}" srcOrd="1" destOrd="0" presId="urn:microsoft.com/office/officeart/2005/8/layout/default"/>
    <dgm:cxn modelId="{08AF12B3-D926-462A-912B-D30B9CDF719E}" type="presParOf" srcId="{7572DE6D-EBD4-4A14-9052-55D27ACFE99D}" destId="{4F658FBA-A656-4A38-B9D8-6B2D29BAC7EB}" srcOrd="2" destOrd="0" presId="urn:microsoft.com/office/officeart/2005/8/layout/default"/>
    <dgm:cxn modelId="{78B7C4D0-3E56-442D-B9E8-F63FA76229B0}" type="presParOf" srcId="{7572DE6D-EBD4-4A14-9052-55D27ACFE99D}" destId="{C4C305DB-FC2D-4EC5-9CF8-48CB16831CC1}" srcOrd="3" destOrd="0" presId="urn:microsoft.com/office/officeart/2005/8/layout/default"/>
    <dgm:cxn modelId="{ED65CC16-CB47-46C7-8501-12BCC62404F4}" type="presParOf" srcId="{7572DE6D-EBD4-4A14-9052-55D27ACFE99D}" destId="{52B726ED-B1F8-4066-ACAE-6BA7F709D339}" srcOrd="4" destOrd="0" presId="urn:microsoft.com/office/officeart/2005/8/layout/default"/>
    <dgm:cxn modelId="{1C23227A-F196-4AAC-B65A-3D283E6F1982}" type="presParOf" srcId="{7572DE6D-EBD4-4A14-9052-55D27ACFE99D}" destId="{5B20B29F-0199-4F25-B8AB-570D8569E59C}" srcOrd="5" destOrd="0" presId="urn:microsoft.com/office/officeart/2005/8/layout/default"/>
    <dgm:cxn modelId="{AD706046-52EB-4904-AF32-9FB0C6B095C2}" type="presParOf" srcId="{7572DE6D-EBD4-4A14-9052-55D27ACFE99D}" destId="{EB815759-00A0-40E0-BBD5-2D22E6D6417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C68820-BC00-4329-B1B9-A1BF5A3D6BCF}"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s-ES"/>
        </a:p>
      </dgm:t>
    </dgm:pt>
    <dgm:pt modelId="{CE926902-9EE7-4A49-B4BF-E70517F391E3}">
      <dgm:prSet phldrT="[Texto]" custT="1"/>
      <dgm:spPr/>
      <dgm:t>
        <a:bodyPr/>
        <a:lstStyle/>
        <a:p>
          <a:r>
            <a:rPr lang="es-ES" sz="1200" dirty="0" smtClean="0">
              <a:solidFill>
                <a:schemeClr val="bg1"/>
              </a:solidFill>
              <a:effectLst/>
              <a:latin typeface="Times New Roman"/>
              <a:ea typeface="Times New Roman"/>
              <a:cs typeface="Times New Roman"/>
            </a:rPr>
            <a:t>Sus orígenes se remontan a la Universidad Central de Quito. La cual se originó de la unión de las Universidades: Seminario de San Luis y San Gregorio Magno fundada en 1651 por los Jesuitas y la Santo Tomás de Aquino, fundada en 1681 por los Dominicos.</a:t>
          </a:r>
          <a:endParaRPr lang="es-ES" sz="1200" dirty="0">
            <a:solidFill>
              <a:schemeClr val="bg1"/>
            </a:solidFill>
          </a:endParaRPr>
        </a:p>
      </dgm:t>
    </dgm:pt>
    <dgm:pt modelId="{1E0CEDD2-CB35-4B47-ADC6-6E7178C5B854}" type="sibTrans" cxnId="{DEDC15EC-620D-42E8-B02F-D37EF656A5FB}">
      <dgm:prSet/>
      <dgm:spPr/>
      <dgm:t>
        <a:bodyPr/>
        <a:lstStyle/>
        <a:p>
          <a:endParaRPr lang="es-ES"/>
        </a:p>
      </dgm:t>
    </dgm:pt>
    <dgm:pt modelId="{F3DCB413-C72E-4247-AE8D-B36A34E7DB69}" type="parTrans" cxnId="{DEDC15EC-620D-42E8-B02F-D37EF656A5FB}">
      <dgm:prSet/>
      <dgm:spPr/>
      <dgm:t>
        <a:bodyPr/>
        <a:lstStyle/>
        <a:p>
          <a:endParaRPr lang="es-ES"/>
        </a:p>
      </dgm:t>
    </dgm:pt>
    <dgm:pt modelId="{B25E246A-3D1C-4BDD-8DDE-CC3ED0831E36}">
      <dgm:prSet custT="1"/>
      <dgm:spPr/>
      <dgm:t>
        <a:bodyPr/>
        <a:lstStyle/>
        <a:p>
          <a:r>
            <a:rPr lang="es-ES" sz="1200" dirty="0" smtClean="0">
              <a:latin typeface="Times New Roman" pitchFamily="18" charset="0"/>
              <a:cs typeface="Times New Roman" pitchFamily="18" charset="0"/>
            </a:rPr>
            <a:t>Sobre la base de la Real Universidad Pública Santo Tomás se fundó la Universidad Central de Quito</a:t>
          </a:r>
          <a:endParaRPr lang="es-ES" sz="1200" dirty="0">
            <a:latin typeface="Times New Roman" pitchFamily="18" charset="0"/>
            <a:cs typeface="Times New Roman" pitchFamily="18" charset="0"/>
          </a:endParaRPr>
        </a:p>
      </dgm:t>
    </dgm:pt>
    <dgm:pt modelId="{08BDAD3B-03B4-4B9F-A2EA-96AD214A7750}" type="parTrans" cxnId="{5862780C-C1BB-4C1F-BB01-62A15AF32E2A}">
      <dgm:prSet/>
      <dgm:spPr/>
      <dgm:t>
        <a:bodyPr/>
        <a:lstStyle/>
        <a:p>
          <a:endParaRPr lang="es-ES"/>
        </a:p>
      </dgm:t>
    </dgm:pt>
    <dgm:pt modelId="{A6F48889-44EC-4FF4-A176-FE9BE2EA592F}" type="sibTrans" cxnId="{5862780C-C1BB-4C1F-BB01-62A15AF32E2A}">
      <dgm:prSet/>
      <dgm:spPr/>
      <dgm:t>
        <a:bodyPr/>
        <a:lstStyle/>
        <a:p>
          <a:endParaRPr lang="es-ES"/>
        </a:p>
      </dgm:t>
    </dgm:pt>
    <dgm:pt modelId="{89A2D4CC-7A22-451F-8448-D4286C072C0F}">
      <dgm:prSet custT="1"/>
      <dgm:spPr/>
      <dgm:t>
        <a:bodyPr/>
        <a:lstStyle/>
        <a:p>
          <a:r>
            <a:rPr lang="es-ES" sz="1200" dirty="0" smtClean="0">
              <a:latin typeface="Times New Roman" pitchFamily="18" charset="0"/>
              <a:cs typeface="Times New Roman" pitchFamily="18" charset="0"/>
            </a:rPr>
            <a:t>Mediante decreto del presidente Vicente Rocafuerte en el año de 1836 se cambió la palabra Quito por Ecuador surgiendo de forma definitiva la Universidad Central del Ecuador</a:t>
          </a:r>
          <a:endParaRPr lang="es-ES" sz="1200" dirty="0">
            <a:latin typeface="Times New Roman" pitchFamily="18" charset="0"/>
            <a:cs typeface="Times New Roman" pitchFamily="18" charset="0"/>
          </a:endParaRPr>
        </a:p>
      </dgm:t>
    </dgm:pt>
    <dgm:pt modelId="{CA57886C-845B-429F-AEF1-71EFA9B2EEC1}" type="parTrans" cxnId="{20D89AE5-D006-44D8-9109-C4FFE2280726}">
      <dgm:prSet/>
      <dgm:spPr/>
      <dgm:t>
        <a:bodyPr/>
        <a:lstStyle/>
        <a:p>
          <a:endParaRPr lang="es-ES"/>
        </a:p>
      </dgm:t>
    </dgm:pt>
    <dgm:pt modelId="{9BE9C6A0-0AFF-43FE-948A-66B241A23854}" type="sibTrans" cxnId="{20D89AE5-D006-44D8-9109-C4FFE2280726}">
      <dgm:prSet/>
      <dgm:spPr/>
      <dgm:t>
        <a:bodyPr/>
        <a:lstStyle/>
        <a:p>
          <a:endParaRPr lang="es-ES"/>
        </a:p>
      </dgm:t>
    </dgm:pt>
    <dgm:pt modelId="{9BA9C127-A2CA-4821-AD2D-658788DFCD08}" type="pres">
      <dgm:prSet presAssocID="{88C68820-BC00-4329-B1B9-A1BF5A3D6BCF}" presName="Name0" presStyleCnt="0">
        <dgm:presLayoutVars>
          <dgm:dir/>
          <dgm:resizeHandles val="exact"/>
        </dgm:presLayoutVars>
      </dgm:prSet>
      <dgm:spPr/>
      <dgm:t>
        <a:bodyPr/>
        <a:lstStyle/>
        <a:p>
          <a:endParaRPr lang="es-ES"/>
        </a:p>
      </dgm:t>
    </dgm:pt>
    <dgm:pt modelId="{96F7EBA3-8098-4A0D-B31D-05B473EB2996}" type="pres">
      <dgm:prSet presAssocID="{CE926902-9EE7-4A49-B4BF-E70517F391E3}" presName="node" presStyleLbl="node1" presStyleIdx="0" presStyleCnt="3">
        <dgm:presLayoutVars>
          <dgm:bulletEnabled val="1"/>
        </dgm:presLayoutVars>
      </dgm:prSet>
      <dgm:spPr/>
      <dgm:t>
        <a:bodyPr/>
        <a:lstStyle/>
        <a:p>
          <a:endParaRPr lang="es-ES"/>
        </a:p>
      </dgm:t>
    </dgm:pt>
    <dgm:pt modelId="{106E4E13-EFED-44FF-97FD-824EC938B544}" type="pres">
      <dgm:prSet presAssocID="{1E0CEDD2-CB35-4B47-ADC6-6E7178C5B854}" presName="sibTrans" presStyleCnt="0"/>
      <dgm:spPr/>
    </dgm:pt>
    <dgm:pt modelId="{2FB43F0D-AB64-41FE-A6FD-DE99CA96D1A8}" type="pres">
      <dgm:prSet presAssocID="{B25E246A-3D1C-4BDD-8DDE-CC3ED0831E36}" presName="node" presStyleLbl="node1" presStyleIdx="1" presStyleCnt="3" custLinFactNeighborX="5249" custLinFactNeighborY="-1051">
        <dgm:presLayoutVars>
          <dgm:bulletEnabled val="1"/>
        </dgm:presLayoutVars>
      </dgm:prSet>
      <dgm:spPr/>
      <dgm:t>
        <a:bodyPr/>
        <a:lstStyle/>
        <a:p>
          <a:endParaRPr lang="es-ES"/>
        </a:p>
      </dgm:t>
    </dgm:pt>
    <dgm:pt modelId="{5137EBE3-271F-48F4-83A8-1B79DAD1E2D6}" type="pres">
      <dgm:prSet presAssocID="{A6F48889-44EC-4FF4-A176-FE9BE2EA592F}" presName="sibTrans" presStyleCnt="0"/>
      <dgm:spPr/>
    </dgm:pt>
    <dgm:pt modelId="{BC5FC8D1-7B22-4564-B9C1-A062AFE6DAC6}" type="pres">
      <dgm:prSet presAssocID="{89A2D4CC-7A22-451F-8448-D4286C072C0F}" presName="node" presStyleLbl="node1" presStyleIdx="2" presStyleCnt="3">
        <dgm:presLayoutVars>
          <dgm:bulletEnabled val="1"/>
        </dgm:presLayoutVars>
      </dgm:prSet>
      <dgm:spPr/>
      <dgm:t>
        <a:bodyPr/>
        <a:lstStyle/>
        <a:p>
          <a:endParaRPr lang="es-ES"/>
        </a:p>
      </dgm:t>
    </dgm:pt>
  </dgm:ptLst>
  <dgm:cxnLst>
    <dgm:cxn modelId="{20D89AE5-D006-44D8-9109-C4FFE2280726}" srcId="{88C68820-BC00-4329-B1B9-A1BF5A3D6BCF}" destId="{89A2D4CC-7A22-451F-8448-D4286C072C0F}" srcOrd="2" destOrd="0" parTransId="{CA57886C-845B-429F-AEF1-71EFA9B2EEC1}" sibTransId="{9BE9C6A0-0AFF-43FE-948A-66B241A23854}"/>
    <dgm:cxn modelId="{0B53BCBA-27F7-4C27-8372-0041E05A422E}" type="presOf" srcId="{89A2D4CC-7A22-451F-8448-D4286C072C0F}" destId="{BC5FC8D1-7B22-4564-B9C1-A062AFE6DAC6}" srcOrd="0" destOrd="0" presId="urn:microsoft.com/office/officeart/2005/8/layout/hList6"/>
    <dgm:cxn modelId="{D9720A07-1844-4C9B-B3B9-3EA80E859B3E}" type="presOf" srcId="{88C68820-BC00-4329-B1B9-A1BF5A3D6BCF}" destId="{9BA9C127-A2CA-4821-AD2D-658788DFCD08}" srcOrd="0" destOrd="0" presId="urn:microsoft.com/office/officeart/2005/8/layout/hList6"/>
    <dgm:cxn modelId="{DEDC15EC-620D-42E8-B02F-D37EF656A5FB}" srcId="{88C68820-BC00-4329-B1B9-A1BF5A3D6BCF}" destId="{CE926902-9EE7-4A49-B4BF-E70517F391E3}" srcOrd="0" destOrd="0" parTransId="{F3DCB413-C72E-4247-AE8D-B36A34E7DB69}" sibTransId="{1E0CEDD2-CB35-4B47-ADC6-6E7178C5B854}"/>
    <dgm:cxn modelId="{B7F87846-826E-4E1F-86FE-CCC7B76F9299}" type="presOf" srcId="{CE926902-9EE7-4A49-B4BF-E70517F391E3}" destId="{96F7EBA3-8098-4A0D-B31D-05B473EB2996}" srcOrd="0" destOrd="0" presId="urn:microsoft.com/office/officeart/2005/8/layout/hList6"/>
    <dgm:cxn modelId="{92686342-B49D-4379-B638-D01DBA67B402}" type="presOf" srcId="{B25E246A-3D1C-4BDD-8DDE-CC3ED0831E36}" destId="{2FB43F0D-AB64-41FE-A6FD-DE99CA96D1A8}" srcOrd="0" destOrd="0" presId="urn:microsoft.com/office/officeart/2005/8/layout/hList6"/>
    <dgm:cxn modelId="{5862780C-C1BB-4C1F-BB01-62A15AF32E2A}" srcId="{88C68820-BC00-4329-B1B9-A1BF5A3D6BCF}" destId="{B25E246A-3D1C-4BDD-8DDE-CC3ED0831E36}" srcOrd="1" destOrd="0" parTransId="{08BDAD3B-03B4-4B9F-A2EA-96AD214A7750}" sibTransId="{A6F48889-44EC-4FF4-A176-FE9BE2EA592F}"/>
    <dgm:cxn modelId="{3D25740A-19D4-4492-8E3D-9BF4B331E927}" type="presParOf" srcId="{9BA9C127-A2CA-4821-AD2D-658788DFCD08}" destId="{96F7EBA3-8098-4A0D-B31D-05B473EB2996}" srcOrd="0" destOrd="0" presId="urn:microsoft.com/office/officeart/2005/8/layout/hList6"/>
    <dgm:cxn modelId="{298D88B0-0B12-4C03-ABC9-4C8CBFBBA759}" type="presParOf" srcId="{9BA9C127-A2CA-4821-AD2D-658788DFCD08}" destId="{106E4E13-EFED-44FF-97FD-824EC938B544}" srcOrd="1" destOrd="0" presId="urn:microsoft.com/office/officeart/2005/8/layout/hList6"/>
    <dgm:cxn modelId="{F8217B77-E042-4456-A67E-40CF8780C78C}" type="presParOf" srcId="{9BA9C127-A2CA-4821-AD2D-658788DFCD08}" destId="{2FB43F0D-AB64-41FE-A6FD-DE99CA96D1A8}" srcOrd="2" destOrd="0" presId="urn:microsoft.com/office/officeart/2005/8/layout/hList6"/>
    <dgm:cxn modelId="{CB1C02A5-0B08-416D-8B71-A04CF00B973B}" type="presParOf" srcId="{9BA9C127-A2CA-4821-AD2D-658788DFCD08}" destId="{5137EBE3-271F-48F4-83A8-1B79DAD1E2D6}" srcOrd="3" destOrd="0" presId="urn:microsoft.com/office/officeart/2005/8/layout/hList6"/>
    <dgm:cxn modelId="{AF45B0EF-CF83-44EC-A17B-247F8DB06794}" type="presParOf" srcId="{9BA9C127-A2CA-4821-AD2D-658788DFCD08}" destId="{BC5FC8D1-7B22-4564-B9C1-A062AFE6DAC6}"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C68820-BC00-4329-B1B9-A1BF5A3D6BCF}"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s-ES"/>
        </a:p>
      </dgm:t>
    </dgm:pt>
    <dgm:pt modelId="{DF130B5B-754C-48B8-A992-68A967E14448}">
      <dgm:prSet custT="1"/>
      <dgm:spPr/>
      <dgm:t>
        <a:bodyPr/>
        <a:lstStyle/>
        <a:p>
          <a:r>
            <a:rPr lang="es-ES" sz="1200" dirty="0" smtClean="0">
              <a:latin typeface="Times New Roman" pitchFamily="18" charset="0"/>
              <a:cs typeface="Times New Roman" pitchFamily="18" charset="0"/>
            </a:rPr>
            <a:t>Fundada el 27 de agosto de 1869 por el Presidente García Moreno, la Escuela Politécnica Nacional fue concebida como el primer centro de docencia e investigación científica</a:t>
          </a:r>
          <a:endParaRPr lang="es-ES" sz="1200" dirty="0">
            <a:latin typeface="Times New Roman" pitchFamily="18" charset="0"/>
            <a:cs typeface="Times New Roman" pitchFamily="18" charset="0"/>
          </a:endParaRPr>
        </a:p>
      </dgm:t>
    </dgm:pt>
    <dgm:pt modelId="{669092FF-FDE9-42AF-A8C4-68FDB2C6D43A}" type="parTrans" cxnId="{CF6E3227-5BA4-42EE-BB14-11C4D102E44D}">
      <dgm:prSet/>
      <dgm:spPr/>
      <dgm:t>
        <a:bodyPr/>
        <a:lstStyle/>
        <a:p>
          <a:endParaRPr lang="es-ES"/>
        </a:p>
      </dgm:t>
    </dgm:pt>
    <dgm:pt modelId="{5C18A4BB-3B4A-4715-B5DF-3B8BE975EB5B}" type="sibTrans" cxnId="{CF6E3227-5BA4-42EE-BB14-11C4D102E44D}">
      <dgm:prSet/>
      <dgm:spPr/>
      <dgm:t>
        <a:bodyPr/>
        <a:lstStyle/>
        <a:p>
          <a:endParaRPr lang="es-ES"/>
        </a:p>
      </dgm:t>
    </dgm:pt>
    <dgm:pt modelId="{DA819C3C-9375-40AE-8CB8-3D43C1C734A7}">
      <dgm:prSet/>
      <dgm:spPr/>
      <dgm:t>
        <a:bodyPr/>
        <a:lstStyle/>
        <a:p>
          <a:r>
            <a:rPr lang="es-ES" dirty="0" smtClean="0">
              <a:latin typeface="Times New Roman" pitchFamily="18" charset="0"/>
              <a:cs typeface="Times New Roman" pitchFamily="18" charset="0"/>
            </a:rPr>
            <a:t>El 15 de septiembre de 1876, el Presidente Borrero la cierra, debido a razones políticas. El 28 de febrero de 1935, el Presidente Velasco Ibarra firma el decreto de reapertura de la Escuela Politécnica Nacional,  destinada  a estudios de Matemáticas, Cosmografía, Física, Química Aplicada, Electrotecnia, Ingeniería Minera y Geología</a:t>
          </a:r>
          <a:r>
            <a:rPr lang="es-ES" dirty="0" smtClean="0"/>
            <a:t>. </a:t>
          </a:r>
          <a:endParaRPr lang="es-ES" dirty="0"/>
        </a:p>
      </dgm:t>
    </dgm:pt>
    <dgm:pt modelId="{939BE84B-BE98-497E-8572-E05805FD7D9C}" type="parTrans" cxnId="{F817840D-8CCE-4A57-94DD-9433531FF6CA}">
      <dgm:prSet/>
      <dgm:spPr/>
      <dgm:t>
        <a:bodyPr/>
        <a:lstStyle/>
        <a:p>
          <a:endParaRPr lang="es-ES"/>
        </a:p>
      </dgm:t>
    </dgm:pt>
    <dgm:pt modelId="{E709EB31-0823-491A-BE82-917D2E5F3494}" type="sibTrans" cxnId="{F817840D-8CCE-4A57-94DD-9433531FF6CA}">
      <dgm:prSet/>
      <dgm:spPr/>
      <dgm:t>
        <a:bodyPr/>
        <a:lstStyle/>
        <a:p>
          <a:endParaRPr lang="es-ES"/>
        </a:p>
      </dgm:t>
    </dgm:pt>
    <dgm:pt modelId="{C2231A1D-24ED-4EC6-9E1D-153935017BCC}">
      <dgm:prSet custT="1"/>
      <dgm:spPr/>
      <dgm:t>
        <a:bodyPr/>
        <a:lstStyle/>
        <a:p>
          <a:r>
            <a:rPr lang="es-ES" sz="1200" dirty="0" smtClean="0">
              <a:latin typeface="Times New Roman" pitchFamily="18" charset="0"/>
              <a:cs typeface="Times New Roman" pitchFamily="18" charset="0"/>
            </a:rPr>
            <a:t>Finalmente en el año de 1946 mediante decreto expedido por el Presidente Velasco Ibarra, en su segunda magistratura,  se cambia la denominación de Instituto Superior Politécnico por el de Escuela Politécnica Nacional, nombre con el cual ha venido funcionando ininterrumpidamente hasta nuestros días</a:t>
          </a:r>
          <a:endParaRPr lang="es-ES" sz="1200" dirty="0">
            <a:latin typeface="Times New Roman" pitchFamily="18" charset="0"/>
            <a:cs typeface="Times New Roman" pitchFamily="18" charset="0"/>
          </a:endParaRPr>
        </a:p>
      </dgm:t>
    </dgm:pt>
    <dgm:pt modelId="{29E79C76-FB3D-4A67-9EFD-765EE7249D00}" type="parTrans" cxnId="{45778D93-E2F6-4AA9-B950-D67301625E94}">
      <dgm:prSet/>
      <dgm:spPr/>
      <dgm:t>
        <a:bodyPr/>
        <a:lstStyle/>
        <a:p>
          <a:endParaRPr lang="es-ES"/>
        </a:p>
      </dgm:t>
    </dgm:pt>
    <dgm:pt modelId="{EDFE1F02-C918-4B8D-B9C1-1E4990F10895}" type="sibTrans" cxnId="{45778D93-E2F6-4AA9-B950-D67301625E94}">
      <dgm:prSet/>
      <dgm:spPr/>
      <dgm:t>
        <a:bodyPr/>
        <a:lstStyle/>
        <a:p>
          <a:endParaRPr lang="es-ES"/>
        </a:p>
      </dgm:t>
    </dgm:pt>
    <dgm:pt modelId="{9BA9C127-A2CA-4821-AD2D-658788DFCD08}" type="pres">
      <dgm:prSet presAssocID="{88C68820-BC00-4329-B1B9-A1BF5A3D6BCF}" presName="Name0" presStyleCnt="0">
        <dgm:presLayoutVars>
          <dgm:dir/>
          <dgm:resizeHandles val="exact"/>
        </dgm:presLayoutVars>
      </dgm:prSet>
      <dgm:spPr/>
      <dgm:t>
        <a:bodyPr/>
        <a:lstStyle/>
        <a:p>
          <a:endParaRPr lang="es-ES"/>
        </a:p>
      </dgm:t>
    </dgm:pt>
    <dgm:pt modelId="{A7B99CCB-9FDC-4C5D-A4D1-0A068F949A94}" type="pres">
      <dgm:prSet presAssocID="{DF130B5B-754C-48B8-A992-68A967E14448}" presName="node" presStyleLbl="node1" presStyleIdx="0" presStyleCnt="3">
        <dgm:presLayoutVars>
          <dgm:bulletEnabled val="1"/>
        </dgm:presLayoutVars>
      </dgm:prSet>
      <dgm:spPr/>
      <dgm:t>
        <a:bodyPr/>
        <a:lstStyle/>
        <a:p>
          <a:endParaRPr lang="es-ES"/>
        </a:p>
      </dgm:t>
    </dgm:pt>
    <dgm:pt modelId="{8658E51A-655C-452A-98EE-E4110971BAC7}" type="pres">
      <dgm:prSet presAssocID="{5C18A4BB-3B4A-4715-B5DF-3B8BE975EB5B}" presName="sibTrans" presStyleCnt="0"/>
      <dgm:spPr/>
    </dgm:pt>
    <dgm:pt modelId="{72799B30-C699-49D0-AA82-87483C04A858}" type="pres">
      <dgm:prSet presAssocID="{DA819C3C-9375-40AE-8CB8-3D43C1C734A7}" presName="node" presStyleLbl="node1" presStyleIdx="1" presStyleCnt="3">
        <dgm:presLayoutVars>
          <dgm:bulletEnabled val="1"/>
        </dgm:presLayoutVars>
      </dgm:prSet>
      <dgm:spPr/>
      <dgm:t>
        <a:bodyPr/>
        <a:lstStyle/>
        <a:p>
          <a:endParaRPr lang="es-ES"/>
        </a:p>
      </dgm:t>
    </dgm:pt>
    <dgm:pt modelId="{730A3BDD-6246-4C22-8F34-85E39964A0F3}" type="pres">
      <dgm:prSet presAssocID="{E709EB31-0823-491A-BE82-917D2E5F3494}" presName="sibTrans" presStyleCnt="0"/>
      <dgm:spPr/>
    </dgm:pt>
    <dgm:pt modelId="{78D2427D-24F2-401E-9299-9DA37EC97F51}" type="pres">
      <dgm:prSet presAssocID="{C2231A1D-24ED-4EC6-9E1D-153935017BCC}" presName="node" presStyleLbl="node1" presStyleIdx="2" presStyleCnt="3">
        <dgm:presLayoutVars>
          <dgm:bulletEnabled val="1"/>
        </dgm:presLayoutVars>
      </dgm:prSet>
      <dgm:spPr/>
      <dgm:t>
        <a:bodyPr/>
        <a:lstStyle/>
        <a:p>
          <a:endParaRPr lang="es-ES"/>
        </a:p>
      </dgm:t>
    </dgm:pt>
  </dgm:ptLst>
  <dgm:cxnLst>
    <dgm:cxn modelId="{972AB0B5-DA7B-412F-B6A2-5C1D221F5D3F}" type="presOf" srcId="{88C68820-BC00-4329-B1B9-A1BF5A3D6BCF}" destId="{9BA9C127-A2CA-4821-AD2D-658788DFCD08}" srcOrd="0" destOrd="0" presId="urn:microsoft.com/office/officeart/2005/8/layout/hList6"/>
    <dgm:cxn modelId="{CF6E3227-5BA4-42EE-BB14-11C4D102E44D}" srcId="{88C68820-BC00-4329-B1B9-A1BF5A3D6BCF}" destId="{DF130B5B-754C-48B8-A992-68A967E14448}" srcOrd="0" destOrd="0" parTransId="{669092FF-FDE9-42AF-A8C4-68FDB2C6D43A}" sibTransId="{5C18A4BB-3B4A-4715-B5DF-3B8BE975EB5B}"/>
    <dgm:cxn modelId="{F817840D-8CCE-4A57-94DD-9433531FF6CA}" srcId="{88C68820-BC00-4329-B1B9-A1BF5A3D6BCF}" destId="{DA819C3C-9375-40AE-8CB8-3D43C1C734A7}" srcOrd="1" destOrd="0" parTransId="{939BE84B-BE98-497E-8572-E05805FD7D9C}" sibTransId="{E709EB31-0823-491A-BE82-917D2E5F3494}"/>
    <dgm:cxn modelId="{51D05F5B-0002-4B76-8F76-C3171DB9631F}" type="presOf" srcId="{DA819C3C-9375-40AE-8CB8-3D43C1C734A7}" destId="{72799B30-C699-49D0-AA82-87483C04A858}" srcOrd="0" destOrd="0" presId="urn:microsoft.com/office/officeart/2005/8/layout/hList6"/>
    <dgm:cxn modelId="{45778D93-E2F6-4AA9-B950-D67301625E94}" srcId="{88C68820-BC00-4329-B1B9-A1BF5A3D6BCF}" destId="{C2231A1D-24ED-4EC6-9E1D-153935017BCC}" srcOrd="2" destOrd="0" parTransId="{29E79C76-FB3D-4A67-9EFD-765EE7249D00}" sibTransId="{EDFE1F02-C918-4B8D-B9C1-1E4990F10895}"/>
    <dgm:cxn modelId="{39EC8341-F085-4FAD-B100-12C0DB0CE50C}" type="presOf" srcId="{C2231A1D-24ED-4EC6-9E1D-153935017BCC}" destId="{78D2427D-24F2-401E-9299-9DA37EC97F51}" srcOrd="0" destOrd="0" presId="urn:microsoft.com/office/officeart/2005/8/layout/hList6"/>
    <dgm:cxn modelId="{06A6BD0B-370F-4336-B9EF-E15787AF02DD}" type="presOf" srcId="{DF130B5B-754C-48B8-A992-68A967E14448}" destId="{A7B99CCB-9FDC-4C5D-A4D1-0A068F949A94}" srcOrd="0" destOrd="0" presId="urn:microsoft.com/office/officeart/2005/8/layout/hList6"/>
    <dgm:cxn modelId="{EBAE924A-A51D-4299-BBBE-22FF45E90BEC}" type="presParOf" srcId="{9BA9C127-A2CA-4821-AD2D-658788DFCD08}" destId="{A7B99CCB-9FDC-4C5D-A4D1-0A068F949A94}" srcOrd="0" destOrd="0" presId="urn:microsoft.com/office/officeart/2005/8/layout/hList6"/>
    <dgm:cxn modelId="{8CE10354-FCF1-4F36-A368-D77EED17A4E5}" type="presParOf" srcId="{9BA9C127-A2CA-4821-AD2D-658788DFCD08}" destId="{8658E51A-655C-452A-98EE-E4110971BAC7}" srcOrd="1" destOrd="0" presId="urn:microsoft.com/office/officeart/2005/8/layout/hList6"/>
    <dgm:cxn modelId="{29497FE5-6939-46BF-963C-19A706151B85}" type="presParOf" srcId="{9BA9C127-A2CA-4821-AD2D-658788DFCD08}" destId="{72799B30-C699-49D0-AA82-87483C04A858}" srcOrd="2" destOrd="0" presId="urn:microsoft.com/office/officeart/2005/8/layout/hList6"/>
    <dgm:cxn modelId="{94195C7E-5089-4DFA-97A6-527B60F397FD}" type="presParOf" srcId="{9BA9C127-A2CA-4821-AD2D-658788DFCD08}" destId="{730A3BDD-6246-4C22-8F34-85E39964A0F3}" srcOrd="3" destOrd="0" presId="urn:microsoft.com/office/officeart/2005/8/layout/hList6"/>
    <dgm:cxn modelId="{47A639B9-AE8B-43C8-9F0A-AE4294E28365}" type="presParOf" srcId="{9BA9C127-A2CA-4821-AD2D-658788DFCD08}" destId="{78D2427D-24F2-401E-9299-9DA37EC97F51}"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C68820-BC00-4329-B1B9-A1BF5A3D6BCF}"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s-ES"/>
        </a:p>
      </dgm:t>
    </dgm:pt>
    <dgm:pt modelId="{66FD37FF-D0D2-4A20-8058-0D67D4A69F12}">
      <dgm:prSet custT="1"/>
      <dgm:spPr/>
      <dgm:t>
        <a:bodyPr/>
        <a:lstStyle/>
        <a:p>
          <a:r>
            <a:rPr lang="es-ES" sz="1200" dirty="0" smtClean="0">
              <a:latin typeface="Times New Roman" pitchFamily="18" charset="0"/>
              <a:cs typeface="Times New Roman" pitchFamily="18" charset="0"/>
            </a:rPr>
            <a:t>Tiene su origen en la Escuela de Oficiales Ingenieros, la cual fue creada el 16 de junio de 1922 y  posteriormente se transformó en Escuela de Artillería e Ingenieros en 1936</a:t>
          </a:r>
          <a:endParaRPr lang="es-ES" sz="1200" dirty="0">
            <a:latin typeface="Times New Roman" pitchFamily="18" charset="0"/>
            <a:cs typeface="Times New Roman" pitchFamily="18" charset="0"/>
          </a:endParaRPr>
        </a:p>
      </dgm:t>
    </dgm:pt>
    <dgm:pt modelId="{C5449EF1-A5E4-4E72-AFC2-E1C5CE64CCFA}" type="parTrans" cxnId="{78B19FBD-21CB-4DE9-971F-5019EF77AFEA}">
      <dgm:prSet/>
      <dgm:spPr/>
      <dgm:t>
        <a:bodyPr/>
        <a:lstStyle/>
        <a:p>
          <a:endParaRPr lang="es-ES"/>
        </a:p>
      </dgm:t>
    </dgm:pt>
    <dgm:pt modelId="{CD48B58A-2AE4-4A64-88F3-C9EB05362FC6}" type="sibTrans" cxnId="{78B19FBD-21CB-4DE9-971F-5019EF77AFEA}">
      <dgm:prSet/>
      <dgm:spPr/>
      <dgm:t>
        <a:bodyPr/>
        <a:lstStyle/>
        <a:p>
          <a:endParaRPr lang="es-ES"/>
        </a:p>
      </dgm:t>
    </dgm:pt>
    <dgm:pt modelId="{77EAF7A5-34BB-456F-A1B2-A2EB1B3FDEEE}">
      <dgm:prSet custT="1"/>
      <dgm:spPr/>
      <dgm:t>
        <a:bodyPr/>
        <a:lstStyle/>
        <a:p>
          <a:r>
            <a:rPr lang="es-ES" sz="1200" dirty="0" smtClean="0">
              <a:latin typeface="Times New Roman" pitchFamily="18" charset="0"/>
              <a:cs typeface="Times New Roman" pitchFamily="18" charset="0"/>
            </a:rPr>
            <a:t>Dada la trascendencia de la Ingeniería a nivel mundial, adopta el nombre de Escuela </a:t>
          </a:r>
          <a:r>
            <a:rPr lang="es-ES" sz="1200" dirty="0" smtClean="0">
              <a:effectLst/>
              <a:latin typeface="Times New Roman"/>
              <a:ea typeface="Times New Roman"/>
            </a:rPr>
            <a:t>Técnica de Ingenieros, la cual abre sus puertas a estudiantes civiles en el año de 1972</a:t>
          </a:r>
          <a:r>
            <a:rPr lang="es-ES" sz="1200" dirty="0" smtClean="0">
              <a:latin typeface="Times New Roman" pitchFamily="18" charset="0"/>
              <a:cs typeface="Times New Roman" pitchFamily="18" charset="0"/>
            </a:rPr>
            <a:t>  </a:t>
          </a:r>
          <a:endParaRPr lang="es-ES" sz="1200" dirty="0">
            <a:latin typeface="Times New Roman" pitchFamily="18" charset="0"/>
            <a:cs typeface="Times New Roman" pitchFamily="18" charset="0"/>
          </a:endParaRPr>
        </a:p>
      </dgm:t>
    </dgm:pt>
    <dgm:pt modelId="{8CD02786-B420-4C21-A23B-F5F75DEB4FC7}" type="parTrans" cxnId="{23D01857-6082-48ED-BD84-F5430CCEC15E}">
      <dgm:prSet/>
      <dgm:spPr/>
      <dgm:t>
        <a:bodyPr/>
        <a:lstStyle/>
        <a:p>
          <a:endParaRPr lang="es-ES"/>
        </a:p>
      </dgm:t>
    </dgm:pt>
    <dgm:pt modelId="{E4A1C569-4C7B-47ED-B285-F0957AC59288}" type="sibTrans" cxnId="{23D01857-6082-48ED-BD84-F5430CCEC15E}">
      <dgm:prSet/>
      <dgm:spPr/>
      <dgm:t>
        <a:bodyPr/>
        <a:lstStyle/>
        <a:p>
          <a:endParaRPr lang="es-ES"/>
        </a:p>
      </dgm:t>
    </dgm:pt>
    <dgm:pt modelId="{95C0EF99-DBA7-480D-9FC0-B6A2788BD837}">
      <dgm:prSet custT="1"/>
      <dgm:spPr/>
      <dgm:t>
        <a:bodyPr/>
        <a:lstStyle/>
        <a:p>
          <a:r>
            <a:rPr lang="es-ES" sz="1200" dirty="0" smtClean="0">
              <a:latin typeface="Times New Roman" pitchFamily="18" charset="0"/>
              <a:cs typeface="Times New Roman" pitchFamily="18" charset="0"/>
            </a:rPr>
            <a:t>Finalmente el 8 de diciembre de 1977 el Congreso Nacional  le confiere el carácter y condición de Escuela Politécnica del Ejército.</a:t>
          </a:r>
          <a:endParaRPr lang="es-ES" sz="1200" dirty="0">
            <a:latin typeface="Times New Roman" pitchFamily="18" charset="0"/>
            <a:cs typeface="Times New Roman" pitchFamily="18" charset="0"/>
          </a:endParaRPr>
        </a:p>
      </dgm:t>
    </dgm:pt>
    <dgm:pt modelId="{97025C0C-3E9E-4E0E-8A7F-BD7D125146EE}" type="parTrans" cxnId="{2BC53C6E-EF11-483A-BC47-8B52DD5FC519}">
      <dgm:prSet/>
      <dgm:spPr/>
      <dgm:t>
        <a:bodyPr/>
        <a:lstStyle/>
        <a:p>
          <a:endParaRPr lang="es-ES"/>
        </a:p>
      </dgm:t>
    </dgm:pt>
    <dgm:pt modelId="{F37D2194-1AFD-44FF-BC16-6E0D7D4E0087}" type="sibTrans" cxnId="{2BC53C6E-EF11-483A-BC47-8B52DD5FC519}">
      <dgm:prSet/>
      <dgm:spPr/>
      <dgm:t>
        <a:bodyPr/>
        <a:lstStyle/>
        <a:p>
          <a:endParaRPr lang="es-ES"/>
        </a:p>
      </dgm:t>
    </dgm:pt>
    <dgm:pt modelId="{9BA9C127-A2CA-4821-AD2D-658788DFCD08}" type="pres">
      <dgm:prSet presAssocID="{88C68820-BC00-4329-B1B9-A1BF5A3D6BCF}" presName="Name0" presStyleCnt="0">
        <dgm:presLayoutVars>
          <dgm:dir/>
          <dgm:resizeHandles val="exact"/>
        </dgm:presLayoutVars>
      </dgm:prSet>
      <dgm:spPr/>
      <dgm:t>
        <a:bodyPr/>
        <a:lstStyle/>
        <a:p>
          <a:endParaRPr lang="es-ES"/>
        </a:p>
      </dgm:t>
    </dgm:pt>
    <dgm:pt modelId="{F0DE994E-C7DC-4A7C-86F7-936E24A1DFF3}" type="pres">
      <dgm:prSet presAssocID="{66FD37FF-D0D2-4A20-8058-0D67D4A69F12}" presName="node" presStyleLbl="node1" presStyleIdx="0" presStyleCnt="3">
        <dgm:presLayoutVars>
          <dgm:bulletEnabled val="1"/>
        </dgm:presLayoutVars>
      </dgm:prSet>
      <dgm:spPr/>
      <dgm:t>
        <a:bodyPr/>
        <a:lstStyle/>
        <a:p>
          <a:endParaRPr lang="es-ES"/>
        </a:p>
      </dgm:t>
    </dgm:pt>
    <dgm:pt modelId="{61A71301-0643-40ED-AEE7-5D1F2FBF0882}" type="pres">
      <dgm:prSet presAssocID="{CD48B58A-2AE4-4A64-88F3-C9EB05362FC6}" presName="sibTrans" presStyleCnt="0"/>
      <dgm:spPr/>
    </dgm:pt>
    <dgm:pt modelId="{433EE7C9-2302-4103-AE30-81E8577034B1}" type="pres">
      <dgm:prSet presAssocID="{77EAF7A5-34BB-456F-A1B2-A2EB1B3FDEEE}" presName="node" presStyleLbl="node1" presStyleIdx="1" presStyleCnt="3" custLinFactNeighborX="-3256" custLinFactNeighborY="-1960">
        <dgm:presLayoutVars>
          <dgm:bulletEnabled val="1"/>
        </dgm:presLayoutVars>
      </dgm:prSet>
      <dgm:spPr/>
      <dgm:t>
        <a:bodyPr/>
        <a:lstStyle/>
        <a:p>
          <a:endParaRPr lang="es-ES"/>
        </a:p>
      </dgm:t>
    </dgm:pt>
    <dgm:pt modelId="{F760D369-6F96-4426-A0A4-BF154282DF91}" type="pres">
      <dgm:prSet presAssocID="{E4A1C569-4C7B-47ED-B285-F0957AC59288}" presName="sibTrans" presStyleCnt="0"/>
      <dgm:spPr/>
    </dgm:pt>
    <dgm:pt modelId="{CF38DD24-EB96-4E8E-B645-847C5531829F}" type="pres">
      <dgm:prSet presAssocID="{95C0EF99-DBA7-480D-9FC0-B6A2788BD837}" presName="node" presStyleLbl="node1" presStyleIdx="2" presStyleCnt="3">
        <dgm:presLayoutVars>
          <dgm:bulletEnabled val="1"/>
        </dgm:presLayoutVars>
      </dgm:prSet>
      <dgm:spPr/>
      <dgm:t>
        <a:bodyPr/>
        <a:lstStyle/>
        <a:p>
          <a:endParaRPr lang="es-ES"/>
        </a:p>
      </dgm:t>
    </dgm:pt>
  </dgm:ptLst>
  <dgm:cxnLst>
    <dgm:cxn modelId="{25D3DA2A-7E11-47F4-83F7-2EC0B5F6F582}" type="presOf" srcId="{95C0EF99-DBA7-480D-9FC0-B6A2788BD837}" destId="{CF38DD24-EB96-4E8E-B645-847C5531829F}" srcOrd="0" destOrd="0" presId="urn:microsoft.com/office/officeart/2005/8/layout/hList6"/>
    <dgm:cxn modelId="{2BC53C6E-EF11-483A-BC47-8B52DD5FC519}" srcId="{88C68820-BC00-4329-B1B9-A1BF5A3D6BCF}" destId="{95C0EF99-DBA7-480D-9FC0-B6A2788BD837}" srcOrd="2" destOrd="0" parTransId="{97025C0C-3E9E-4E0E-8A7F-BD7D125146EE}" sibTransId="{F37D2194-1AFD-44FF-BC16-6E0D7D4E0087}"/>
    <dgm:cxn modelId="{7A16B9A9-0AD7-45ED-A14C-74E019F35E67}" type="presOf" srcId="{66FD37FF-D0D2-4A20-8058-0D67D4A69F12}" destId="{F0DE994E-C7DC-4A7C-86F7-936E24A1DFF3}" srcOrd="0" destOrd="0" presId="urn:microsoft.com/office/officeart/2005/8/layout/hList6"/>
    <dgm:cxn modelId="{78B19FBD-21CB-4DE9-971F-5019EF77AFEA}" srcId="{88C68820-BC00-4329-B1B9-A1BF5A3D6BCF}" destId="{66FD37FF-D0D2-4A20-8058-0D67D4A69F12}" srcOrd="0" destOrd="0" parTransId="{C5449EF1-A5E4-4E72-AFC2-E1C5CE64CCFA}" sibTransId="{CD48B58A-2AE4-4A64-88F3-C9EB05362FC6}"/>
    <dgm:cxn modelId="{23D01857-6082-48ED-BD84-F5430CCEC15E}" srcId="{88C68820-BC00-4329-B1B9-A1BF5A3D6BCF}" destId="{77EAF7A5-34BB-456F-A1B2-A2EB1B3FDEEE}" srcOrd="1" destOrd="0" parTransId="{8CD02786-B420-4C21-A23B-F5F75DEB4FC7}" sibTransId="{E4A1C569-4C7B-47ED-B285-F0957AC59288}"/>
    <dgm:cxn modelId="{D7D6622F-8A3D-4615-AD05-4823AF53435C}" type="presOf" srcId="{88C68820-BC00-4329-B1B9-A1BF5A3D6BCF}" destId="{9BA9C127-A2CA-4821-AD2D-658788DFCD08}" srcOrd="0" destOrd="0" presId="urn:microsoft.com/office/officeart/2005/8/layout/hList6"/>
    <dgm:cxn modelId="{ADA5043D-8D11-4F49-8773-667A0B2BED6F}" type="presOf" srcId="{77EAF7A5-34BB-456F-A1B2-A2EB1B3FDEEE}" destId="{433EE7C9-2302-4103-AE30-81E8577034B1}" srcOrd="0" destOrd="0" presId="urn:microsoft.com/office/officeart/2005/8/layout/hList6"/>
    <dgm:cxn modelId="{5114F029-8231-458F-9463-C21046EBFF85}" type="presParOf" srcId="{9BA9C127-A2CA-4821-AD2D-658788DFCD08}" destId="{F0DE994E-C7DC-4A7C-86F7-936E24A1DFF3}" srcOrd="0" destOrd="0" presId="urn:microsoft.com/office/officeart/2005/8/layout/hList6"/>
    <dgm:cxn modelId="{B3629138-A17F-4A0C-8FBF-3BEBD0CAAFC5}" type="presParOf" srcId="{9BA9C127-A2CA-4821-AD2D-658788DFCD08}" destId="{61A71301-0643-40ED-AEE7-5D1F2FBF0882}" srcOrd="1" destOrd="0" presId="urn:microsoft.com/office/officeart/2005/8/layout/hList6"/>
    <dgm:cxn modelId="{6BB2ED5C-4712-4C46-9E4A-01704ACAAA2B}" type="presParOf" srcId="{9BA9C127-A2CA-4821-AD2D-658788DFCD08}" destId="{433EE7C9-2302-4103-AE30-81E8577034B1}" srcOrd="2" destOrd="0" presId="urn:microsoft.com/office/officeart/2005/8/layout/hList6"/>
    <dgm:cxn modelId="{38ED7D1B-AE2D-41E9-9697-FAA377467928}" type="presParOf" srcId="{9BA9C127-A2CA-4821-AD2D-658788DFCD08}" destId="{F760D369-6F96-4426-A0A4-BF154282DF91}" srcOrd="3" destOrd="0" presId="urn:microsoft.com/office/officeart/2005/8/layout/hList6"/>
    <dgm:cxn modelId="{B1311F49-DF28-47B4-8080-E399A49502B7}" type="presParOf" srcId="{9BA9C127-A2CA-4821-AD2D-658788DFCD08}" destId="{CF38DD24-EB96-4E8E-B645-847C5531829F}"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C68820-BC00-4329-B1B9-A1BF5A3D6BCF}"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s-ES"/>
        </a:p>
      </dgm:t>
    </dgm:pt>
    <dgm:pt modelId="{24F7230A-C928-4D14-93C9-6630372C63AA}">
      <dgm:prSet custT="1"/>
      <dgm:spPr/>
      <dgm:t>
        <a:bodyPr/>
        <a:lstStyle/>
        <a:p>
          <a:r>
            <a:rPr lang="es-ES" sz="1200" dirty="0" smtClean="0">
              <a:latin typeface="Times New Roman" pitchFamily="18" charset="0"/>
              <a:cs typeface="Times New Roman" pitchFamily="18" charset="0"/>
            </a:rPr>
            <a:t>Fue fundado en 1972 por el Gobierno Revolucionario Nacionalista de las Fuerzas Armadas, durante una década  el IAEN orientó sus actividades a la formación de un importante grupo de funcionarios públicos y también del sector privado</a:t>
          </a:r>
          <a:endParaRPr lang="es-ES" sz="1200" dirty="0">
            <a:latin typeface="Times New Roman" pitchFamily="18" charset="0"/>
            <a:cs typeface="Times New Roman" pitchFamily="18" charset="0"/>
          </a:endParaRPr>
        </a:p>
      </dgm:t>
    </dgm:pt>
    <dgm:pt modelId="{0CDE85F3-846E-41F7-A5C2-5959AB3B8D49}" type="parTrans" cxnId="{FAC60C99-D531-4D5F-9829-297A9833DCB3}">
      <dgm:prSet/>
      <dgm:spPr/>
      <dgm:t>
        <a:bodyPr/>
        <a:lstStyle/>
        <a:p>
          <a:endParaRPr lang="es-ES"/>
        </a:p>
      </dgm:t>
    </dgm:pt>
    <dgm:pt modelId="{CC593482-344A-4995-B932-064810864314}" type="sibTrans" cxnId="{FAC60C99-D531-4D5F-9829-297A9833DCB3}">
      <dgm:prSet/>
      <dgm:spPr/>
      <dgm:t>
        <a:bodyPr/>
        <a:lstStyle/>
        <a:p>
          <a:endParaRPr lang="es-ES"/>
        </a:p>
      </dgm:t>
    </dgm:pt>
    <dgm:pt modelId="{F6BF7B88-D8DD-4312-B452-6B3F6CB220C9}">
      <dgm:prSet/>
      <dgm:spPr/>
      <dgm:t>
        <a:bodyPr/>
        <a:lstStyle/>
        <a:p>
          <a:r>
            <a:rPr lang="es-ES" dirty="0" smtClean="0">
              <a:latin typeface="Times New Roman" pitchFamily="18" charset="0"/>
              <a:cs typeface="Times New Roman" pitchFamily="18" charset="0"/>
            </a:rPr>
            <a:t>En la década del noventa a partir de la crisis estatal y a la inestabilidad política, el IAEN impulsa una reforma del decreto de su creación debido en gran parte a su naturaleza jurídica, la cual al carecer de autonomía académica y administrativa le hacían altamente vulnerables a los cambios de las instituciones de las cuales dependía. </a:t>
          </a:r>
          <a:endParaRPr lang="es-ES" dirty="0">
            <a:latin typeface="Times New Roman" pitchFamily="18" charset="0"/>
            <a:cs typeface="Times New Roman" pitchFamily="18" charset="0"/>
          </a:endParaRPr>
        </a:p>
      </dgm:t>
    </dgm:pt>
    <dgm:pt modelId="{0FEEAE4B-AD1F-4C2E-AF9F-39F60DD0AE0E}" type="parTrans" cxnId="{5B0D0EED-8F39-4336-BDA3-97372FE824DB}">
      <dgm:prSet/>
      <dgm:spPr/>
      <dgm:t>
        <a:bodyPr/>
        <a:lstStyle/>
        <a:p>
          <a:endParaRPr lang="es-ES"/>
        </a:p>
      </dgm:t>
    </dgm:pt>
    <dgm:pt modelId="{4624706F-75D5-4917-96C3-F05FDD17BDA8}" type="sibTrans" cxnId="{5B0D0EED-8F39-4336-BDA3-97372FE824DB}">
      <dgm:prSet/>
      <dgm:spPr/>
      <dgm:t>
        <a:bodyPr/>
        <a:lstStyle/>
        <a:p>
          <a:endParaRPr lang="es-ES"/>
        </a:p>
      </dgm:t>
    </dgm:pt>
    <dgm:pt modelId="{1A66382E-9656-41F9-B5E5-23433D6C16FA}">
      <dgm:prSet custT="1"/>
      <dgm:spPr/>
      <dgm:t>
        <a:bodyPr/>
        <a:lstStyle/>
        <a:p>
          <a:r>
            <a:rPr lang="es-ES" sz="1200" dirty="0" smtClean="0">
              <a:latin typeface="Times New Roman" pitchFamily="18" charset="0"/>
              <a:cs typeface="Times New Roman" pitchFamily="18" charset="0"/>
            </a:rPr>
            <a:t>En 1996, el Congreso aprueba la Ley Reformatoria al Decreto Nº 375-A. El cambio más significativo que se introduce es reconocer al IAEN como entidad académica superior de postg</a:t>
          </a:r>
          <a:r>
            <a:rPr lang="es-ES" sz="1000" dirty="0" smtClean="0"/>
            <a:t>rado</a:t>
          </a:r>
          <a:endParaRPr lang="es-ES" sz="1000" dirty="0"/>
        </a:p>
      </dgm:t>
    </dgm:pt>
    <dgm:pt modelId="{420470B3-3F18-4014-8658-136653DD72B9}" type="parTrans" cxnId="{693CF0A2-30C8-4740-9F4A-D1E0ACCD25B2}">
      <dgm:prSet/>
      <dgm:spPr/>
      <dgm:t>
        <a:bodyPr/>
        <a:lstStyle/>
        <a:p>
          <a:endParaRPr lang="es-ES"/>
        </a:p>
      </dgm:t>
    </dgm:pt>
    <dgm:pt modelId="{2005BC45-2C48-4B10-B912-8AAA93013348}" type="sibTrans" cxnId="{693CF0A2-30C8-4740-9F4A-D1E0ACCD25B2}">
      <dgm:prSet/>
      <dgm:spPr/>
      <dgm:t>
        <a:bodyPr/>
        <a:lstStyle/>
        <a:p>
          <a:endParaRPr lang="es-ES"/>
        </a:p>
      </dgm:t>
    </dgm:pt>
    <dgm:pt modelId="{C4A90351-62FB-403F-A225-5401B0EB2A5C}">
      <dgm:prSet custT="1"/>
      <dgm:spPr/>
      <dgm:t>
        <a:bodyPr/>
        <a:lstStyle/>
        <a:p>
          <a:r>
            <a:rPr lang="es-ES" sz="1200" dirty="0" smtClean="0">
              <a:latin typeface="Times New Roman" pitchFamily="18" charset="0"/>
              <a:cs typeface="Times New Roman" pitchFamily="18" charset="0"/>
            </a:rPr>
            <a:t>La última etapa de cambios institucionales arranca en Abril de 2008 en que el Gobierno del Presidente Rafael Correa, a través del Decreto Ejecutivo Nº 1011 amplía la misión del IAEN para que opere como la Escuela de Gobierno y Administración Pública del Estado y como un centro especializado en análisis estratégico</a:t>
          </a:r>
          <a:r>
            <a:rPr lang="es-ES" sz="1000" dirty="0" smtClean="0"/>
            <a:t>. </a:t>
          </a:r>
          <a:endParaRPr lang="es-ES" sz="1000" dirty="0"/>
        </a:p>
      </dgm:t>
    </dgm:pt>
    <dgm:pt modelId="{852F42CC-80A7-4ECC-BF86-5CC5D6B66E8B}" type="parTrans" cxnId="{3291B929-28B2-4A46-AE18-E445D7DAB083}">
      <dgm:prSet/>
      <dgm:spPr/>
      <dgm:t>
        <a:bodyPr/>
        <a:lstStyle/>
        <a:p>
          <a:endParaRPr lang="es-ES"/>
        </a:p>
      </dgm:t>
    </dgm:pt>
    <dgm:pt modelId="{C626BF17-5BCE-49DF-B35E-32D2078978B3}" type="sibTrans" cxnId="{3291B929-28B2-4A46-AE18-E445D7DAB083}">
      <dgm:prSet/>
      <dgm:spPr/>
      <dgm:t>
        <a:bodyPr/>
        <a:lstStyle/>
        <a:p>
          <a:endParaRPr lang="es-ES"/>
        </a:p>
      </dgm:t>
    </dgm:pt>
    <dgm:pt modelId="{9BA9C127-A2CA-4821-AD2D-658788DFCD08}" type="pres">
      <dgm:prSet presAssocID="{88C68820-BC00-4329-B1B9-A1BF5A3D6BCF}" presName="Name0" presStyleCnt="0">
        <dgm:presLayoutVars>
          <dgm:dir/>
          <dgm:resizeHandles val="exact"/>
        </dgm:presLayoutVars>
      </dgm:prSet>
      <dgm:spPr/>
      <dgm:t>
        <a:bodyPr/>
        <a:lstStyle/>
        <a:p>
          <a:endParaRPr lang="es-ES"/>
        </a:p>
      </dgm:t>
    </dgm:pt>
    <dgm:pt modelId="{CF4FDFEA-E214-4EE2-93DB-35946F9FD556}" type="pres">
      <dgm:prSet presAssocID="{24F7230A-C928-4D14-93C9-6630372C63AA}" presName="node" presStyleLbl="node1" presStyleIdx="0" presStyleCnt="4">
        <dgm:presLayoutVars>
          <dgm:bulletEnabled val="1"/>
        </dgm:presLayoutVars>
      </dgm:prSet>
      <dgm:spPr/>
      <dgm:t>
        <a:bodyPr/>
        <a:lstStyle/>
        <a:p>
          <a:endParaRPr lang="es-ES"/>
        </a:p>
      </dgm:t>
    </dgm:pt>
    <dgm:pt modelId="{7145999B-DC1E-43FC-853C-68848F2AC798}" type="pres">
      <dgm:prSet presAssocID="{CC593482-344A-4995-B932-064810864314}" presName="sibTrans" presStyleCnt="0"/>
      <dgm:spPr/>
    </dgm:pt>
    <dgm:pt modelId="{A259A762-F391-43C8-9C4C-B03EC541CDAC}" type="pres">
      <dgm:prSet presAssocID="{F6BF7B88-D8DD-4312-B452-6B3F6CB220C9}" presName="node" presStyleLbl="node1" presStyleIdx="1" presStyleCnt="4">
        <dgm:presLayoutVars>
          <dgm:bulletEnabled val="1"/>
        </dgm:presLayoutVars>
      </dgm:prSet>
      <dgm:spPr/>
      <dgm:t>
        <a:bodyPr/>
        <a:lstStyle/>
        <a:p>
          <a:endParaRPr lang="es-ES"/>
        </a:p>
      </dgm:t>
    </dgm:pt>
    <dgm:pt modelId="{1EDE372E-C5A7-4663-87CA-C4CDA772F79F}" type="pres">
      <dgm:prSet presAssocID="{4624706F-75D5-4917-96C3-F05FDD17BDA8}" presName="sibTrans" presStyleCnt="0"/>
      <dgm:spPr/>
    </dgm:pt>
    <dgm:pt modelId="{F9FDBF7F-8295-4129-AECB-083617FCBC1D}" type="pres">
      <dgm:prSet presAssocID="{1A66382E-9656-41F9-B5E5-23433D6C16FA}" presName="node" presStyleLbl="node1" presStyleIdx="2" presStyleCnt="4">
        <dgm:presLayoutVars>
          <dgm:bulletEnabled val="1"/>
        </dgm:presLayoutVars>
      </dgm:prSet>
      <dgm:spPr/>
      <dgm:t>
        <a:bodyPr/>
        <a:lstStyle/>
        <a:p>
          <a:endParaRPr lang="es-ES"/>
        </a:p>
      </dgm:t>
    </dgm:pt>
    <dgm:pt modelId="{8F332E29-C63C-44B5-B68D-ACDB6A7E432C}" type="pres">
      <dgm:prSet presAssocID="{2005BC45-2C48-4B10-B912-8AAA93013348}" presName="sibTrans" presStyleCnt="0"/>
      <dgm:spPr/>
    </dgm:pt>
    <dgm:pt modelId="{C7F6FB1B-15EC-44D9-9C0D-C204F384905E}" type="pres">
      <dgm:prSet presAssocID="{C4A90351-62FB-403F-A225-5401B0EB2A5C}" presName="node" presStyleLbl="node1" presStyleIdx="3" presStyleCnt="4">
        <dgm:presLayoutVars>
          <dgm:bulletEnabled val="1"/>
        </dgm:presLayoutVars>
      </dgm:prSet>
      <dgm:spPr/>
      <dgm:t>
        <a:bodyPr/>
        <a:lstStyle/>
        <a:p>
          <a:endParaRPr lang="es-ES"/>
        </a:p>
      </dgm:t>
    </dgm:pt>
  </dgm:ptLst>
  <dgm:cxnLst>
    <dgm:cxn modelId="{3291B929-28B2-4A46-AE18-E445D7DAB083}" srcId="{88C68820-BC00-4329-B1B9-A1BF5A3D6BCF}" destId="{C4A90351-62FB-403F-A225-5401B0EB2A5C}" srcOrd="3" destOrd="0" parTransId="{852F42CC-80A7-4ECC-BF86-5CC5D6B66E8B}" sibTransId="{C626BF17-5BCE-49DF-B35E-32D2078978B3}"/>
    <dgm:cxn modelId="{E4C712B7-E772-432F-AA96-0E9F6C57CD42}" type="presOf" srcId="{1A66382E-9656-41F9-B5E5-23433D6C16FA}" destId="{F9FDBF7F-8295-4129-AECB-083617FCBC1D}" srcOrd="0" destOrd="0" presId="urn:microsoft.com/office/officeart/2005/8/layout/hList6"/>
    <dgm:cxn modelId="{01F52613-8257-4BB7-A075-BD12FA1B7C9E}" type="presOf" srcId="{88C68820-BC00-4329-B1B9-A1BF5A3D6BCF}" destId="{9BA9C127-A2CA-4821-AD2D-658788DFCD08}" srcOrd="0" destOrd="0" presId="urn:microsoft.com/office/officeart/2005/8/layout/hList6"/>
    <dgm:cxn modelId="{FAC60C99-D531-4D5F-9829-297A9833DCB3}" srcId="{88C68820-BC00-4329-B1B9-A1BF5A3D6BCF}" destId="{24F7230A-C928-4D14-93C9-6630372C63AA}" srcOrd="0" destOrd="0" parTransId="{0CDE85F3-846E-41F7-A5C2-5959AB3B8D49}" sibTransId="{CC593482-344A-4995-B932-064810864314}"/>
    <dgm:cxn modelId="{693CF0A2-30C8-4740-9F4A-D1E0ACCD25B2}" srcId="{88C68820-BC00-4329-B1B9-A1BF5A3D6BCF}" destId="{1A66382E-9656-41F9-B5E5-23433D6C16FA}" srcOrd="2" destOrd="0" parTransId="{420470B3-3F18-4014-8658-136653DD72B9}" sibTransId="{2005BC45-2C48-4B10-B912-8AAA93013348}"/>
    <dgm:cxn modelId="{5951F7AB-40AD-4637-A150-1D289DBFAEC6}" type="presOf" srcId="{24F7230A-C928-4D14-93C9-6630372C63AA}" destId="{CF4FDFEA-E214-4EE2-93DB-35946F9FD556}" srcOrd="0" destOrd="0" presId="urn:microsoft.com/office/officeart/2005/8/layout/hList6"/>
    <dgm:cxn modelId="{5B0D0EED-8F39-4336-BDA3-97372FE824DB}" srcId="{88C68820-BC00-4329-B1B9-A1BF5A3D6BCF}" destId="{F6BF7B88-D8DD-4312-B452-6B3F6CB220C9}" srcOrd="1" destOrd="0" parTransId="{0FEEAE4B-AD1F-4C2E-AF9F-39F60DD0AE0E}" sibTransId="{4624706F-75D5-4917-96C3-F05FDD17BDA8}"/>
    <dgm:cxn modelId="{9648374E-46B3-48C6-9F2B-C30BB2F0DA64}" type="presOf" srcId="{F6BF7B88-D8DD-4312-B452-6B3F6CB220C9}" destId="{A259A762-F391-43C8-9C4C-B03EC541CDAC}" srcOrd="0" destOrd="0" presId="urn:microsoft.com/office/officeart/2005/8/layout/hList6"/>
    <dgm:cxn modelId="{98C4BA05-768D-4681-A4BD-EE5543E37F09}" type="presOf" srcId="{C4A90351-62FB-403F-A225-5401B0EB2A5C}" destId="{C7F6FB1B-15EC-44D9-9C0D-C204F384905E}" srcOrd="0" destOrd="0" presId="urn:microsoft.com/office/officeart/2005/8/layout/hList6"/>
    <dgm:cxn modelId="{03E1742C-5CB0-455A-8EA4-894A21519C62}" type="presParOf" srcId="{9BA9C127-A2CA-4821-AD2D-658788DFCD08}" destId="{CF4FDFEA-E214-4EE2-93DB-35946F9FD556}" srcOrd="0" destOrd="0" presId="urn:microsoft.com/office/officeart/2005/8/layout/hList6"/>
    <dgm:cxn modelId="{6DBD1291-591E-4BA8-A52C-CB1D7400670D}" type="presParOf" srcId="{9BA9C127-A2CA-4821-AD2D-658788DFCD08}" destId="{7145999B-DC1E-43FC-853C-68848F2AC798}" srcOrd="1" destOrd="0" presId="urn:microsoft.com/office/officeart/2005/8/layout/hList6"/>
    <dgm:cxn modelId="{451A1C36-F8DC-49CA-85B8-6D5F2756BE81}" type="presParOf" srcId="{9BA9C127-A2CA-4821-AD2D-658788DFCD08}" destId="{A259A762-F391-43C8-9C4C-B03EC541CDAC}" srcOrd="2" destOrd="0" presId="urn:microsoft.com/office/officeart/2005/8/layout/hList6"/>
    <dgm:cxn modelId="{20F8A324-095D-448F-A10B-0123BF95EAD5}" type="presParOf" srcId="{9BA9C127-A2CA-4821-AD2D-658788DFCD08}" destId="{1EDE372E-C5A7-4663-87CA-C4CDA772F79F}" srcOrd="3" destOrd="0" presId="urn:microsoft.com/office/officeart/2005/8/layout/hList6"/>
    <dgm:cxn modelId="{17B8F4B6-AF2A-48DB-B6FF-404ACA346BB9}" type="presParOf" srcId="{9BA9C127-A2CA-4821-AD2D-658788DFCD08}" destId="{F9FDBF7F-8295-4129-AECB-083617FCBC1D}" srcOrd="4" destOrd="0" presId="urn:microsoft.com/office/officeart/2005/8/layout/hList6"/>
    <dgm:cxn modelId="{E5056B43-4065-40EA-AE9E-BFB6543AAE2C}" type="presParOf" srcId="{9BA9C127-A2CA-4821-AD2D-658788DFCD08}" destId="{8F332E29-C63C-44B5-B68D-ACDB6A7E432C}" srcOrd="5" destOrd="0" presId="urn:microsoft.com/office/officeart/2005/8/layout/hList6"/>
    <dgm:cxn modelId="{B43401A5-9188-42BB-86D9-B22087584469}" type="presParOf" srcId="{9BA9C127-A2CA-4821-AD2D-658788DFCD08}" destId="{C7F6FB1B-15EC-44D9-9C0D-C204F384905E}"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140DA9-D67F-43BA-95E7-4043A0219DD1}" type="doc">
      <dgm:prSet loTypeId="urn:microsoft.com/office/officeart/2005/8/layout/vList6" loCatId="process" qsTypeId="urn:microsoft.com/office/officeart/2005/8/quickstyle/simple1" qsCatId="simple" csTypeId="urn:microsoft.com/office/officeart/2005/8/colors/colorful1" csCatId="colorful" phldr="1"/>
      <dgm:spPr/>
      <dgm:t>
        <a:bodyPr/>
        <a:lstStyle/>
        <a:p>
          <a:endParaRPr lang="es-ES"/>
        </a:p>
      </dgm:t>
    </dgm:pt>
    <dgm:pt modelId="{3E180242-E4D8-4347-BA98-CC8CA060F80D}">
      <dgm:prSet phldrT="[Texto]" custT="1"/>
      <dgm:spPr/>
      <dgm:t>
        <a:bodyPr/>
        <a:lstStyle/>
        <a:p>
          <a:r>
            <a:rPr lang="es-ES" sz="2400" dirty="0" smtClean="0"/>
            <a:t>INGRESOS</a:t>
          </a:r>
          <a:r>
            <a:rPr lang="es-ES" sz="3600" dirty="0" smtClean="0"/>
            <a:t> </a:t>
          </a:r>
          <a:endParaRPr lang="es-ES" sz="3600" dirty="0"/>
        </a:p>
      </dgm:t>
    </dgm:pt>
    <dgm:pt modelId="{0665ED0C-A212-4612-BDEC-236E6E781796}" type="parTrans" cxnId="{249A6607-510A-4870-B7B1-9606B0FA8064}">
      <dgm:prSet/>
      <dgm:spPr/>
      <dgm:t>
        <a:bodyPr/>
        <a:lstStyle/>
        <a:p>
          <a:endParaRPr lang="es-ES"/>
        </a:p>
      </dgm:t>
    </dgm:pt>
    <dgm:pt modelId="{D45E8310-46CA-48EA-9501-27F7D3505769}" type="sibTrans" cxnId="{249A6607-510A-4870-B7B1-9606B0FA8064}">
      <dgm:prSet/>
      <dgm:spPr/>
      <dgm:t>
        <a:bodyPr/>
        <a:lstStyle/>
        <a:p>
          <a:endParaRPr lang="es-ES"/>
        </a:p>
      </dgm:t>
    </dgm:pt>
    <dgm:pt modelId="{B5C95B20-7E7A-45C7-91C0-924046EB47DA}">
      <dgm:prSet phldrT="[Texto]"/>
      <dgm:spPr/>
      <dgm:t>
        <a:bodyPr/>
        <a:lstStyle/>
        <a:p>
          <a:r>
            <a:rPr lang="es-ES" dirty="0" smtClean="0">
              <a:effectLst/>
              <a:latin typeface="Times New Roman"/>
              <a:ea typeface="Calibri"/>
              <a:cs typeface="Times New Roman"/>
            </a:rPr>
            <a:t>El dinero, las especies, o cualquier otra ganancia de naturaleza económica, que puede obtener una persona natural o jurídica o un gobierno</a:t>
          </a:r>
          <a:endParaRPr lang="es-ES" dirty="0"/>
        </a:p>
      </dgm:t>
    </dgm:pt>
    <dgm:pt modelId="{D707E9B5-9964-4456-9605-00DEC8557B4A}" type="parTrans" cxnId="{6BA31177-A024-4C1C-99A2-33A66E768D14}">
      <dgm:prSet/>
      <dgm:spPr/>
      <dgm:t>
        <a:bodyPr/>
        <a:lstStyle/>
        <a:p>
          <a:endParaRPr lang="es-ES"/>
        </a:p>
      </dgm:t>
    </dgm:pt>
    <dgm:pt modelId="{1DDA3F21-CA17-472D-873E-AD8E30FE2694}" type="sibTrans" cxnId="{6BA31177-A024-4C1C-99A2-33A66E768D14}">
      <dgm:prSet/>
      <dgm:spPr/>
      <dgm:t>
        <a:bodyPr/>
        <a:lstStyle/>
        <a:p>
          <a:endParaRPr lang="es-ES"/>
        </a:p>
      </dgm:t>
    </dgm:pt>
    <dgm:pt modelId="{3DF01FAE-80A9-451E-BC6D-58BEB8F297A8}">
      <dgm:prSet phldrT="[Texto]" custT="1"/>
      <dgm:spPr/>
      <dgm:t>
        <a:bodyPr/>
        <a:lstStyle/>
        <a:p>
          <a:r>
            <a:rPr lang="es-ES" sz="2400" dirty="0" smtClean="0"/>
            <a:t>GASTOS</a:t>
          </a:r>
          <a:endParaRPr lang="es-ES" sz="2400" dirty="0"/>
        </a:p>
      </dgm:t>
    </dgm:pt>
    <dgm:pt modelId="{D1BEFB55-A08E-402C-8897-006D3381D4E6}" type="parTrans" cxnId="{9CF025F3-D918-4B8A-AB7A-FBCE2B67D701}">
      <dgm:prSet/>
      <dgm:spPr/>
      <dgm:t>
        <a:bodyPr/>
        <a:lstStyle/>
        <a:p>
          <a:endParaRPr lang="es-ES"/>
        </a:p>
      </dgm:t>
    </dgm:pt>
    <dgm:pt modelId="{398FDD77-9561-41D4-9980-EB6C7DC6B920}" type="sibTrans" cxnId="{9CF025F3-D918-4B8A-AB7A-FBCE2B67D701}">
      <dgm:prSet/>
      <dgm:spPr/>
      <dgm:t>
        <a:bodyPr/>
        <a:lstStyle/>
        <a:p>
          <a:endParaRPr lang="es-ES"/>
        </a:p>
      </dgm:t>
    </dgm:pt>
    <dgm:pt modelId="{B332037A-4901-47E1-AAA4-BD0B72980E0D}">
      <dgm:prSet phldrT="[Texto]"/>
      <dgm:spPr/>
      <dgm:t>
        <a:bodyPr/>
        <a:lstStyle/>
        <a:p>
          <a:r>
            <a:rPr lang="es-ES" dirty="0" smtClean="0">
              <a:effectLst/>
              <a:latin typeface="Times New Roman"/>
              <a:ea typeface="Calibri"/>
            </a:rPr>
            <a:t>Están constituidos por las adquisiciones de bienes económicos que realizan las personas naturales o las instituciones para el cumplimiento de sus respectivos objetivos</a:t>
          </a:r>
          <a:endParaRPr lang="es-ES" dirty="0"/>
        </a:p>
      </dgm:t>
    </dgm:pt>
    <dgm:pt modelId="{3820A2BB-939B-44D3-B911-8261E0B180A5}" type="parTrans" cxnId="{237CB4BF-56D0-4BB4-818F-340C7755E5E7}">
      <dgm:prSet/>
      <dgm:spPr/>
      <dgm:t>
        <a:bodyPr/>
        <a:lstStyle/>
        <a:p>
          <a:endParaRPr lang="es-ES"/>
        </a:p>
      </dgm:t>
    </dgm:pt>
    <dgm:pt modelId="{A145B19B-DCCA-4805-8763-B92679916BB3}" type="sibTrans" cxnId="{237CB4BF-56D0-4BB4-818F-340C7755E5E7}">
      <dgm:prSet/>
      <dgm:spPr/>
      <dgm:t>
        <a:bodyPr/>
        <a:lstStyle/>
        <a:p>
          <a:endParaRPr lang="es-ES"/>
        </a:p>
      </dgm:t>
    </dgm:pt>
    <dgm:pt modelId="{32F10901-6E1E-4746-99F4-F04B7AF87BCD}" type="pres">
      <dgm:prSet presAssocID="{A4140DA9-D67F-43BA-95E7-4043A0219DD1}" presName="Name0" presStyleCnt="0">
        <dgm:presLayoutVars>
          <dgm:dir/>
          <dgm:animLvl val="lvl"/>
          <dgm:resizeHandles/>
        </dgm:presLayoutVars>
      </dgm:prSet>
      <dgm:spPr/>
      <dgm:t>
        <a:bodyPr/>
        <a:lstStyle/>
        <a:p>
          <a:endParaRPr lang="es-ES"/>
        </a:p>
      </dgm:t>
    </dgm:pt>
    <dgm:pt modelId="{695D83FB-139F-4A18-A176-4B9B7BFA3DC2}" type="pres">
      <dgm:prSet presAssocID="{3E180242-E4D8-4347-BA98-CC8CA060F80D}" presName="linNode" presStyleCnt="0"/>
      <dgm:spPr/>
    </dgm:pt>
    <dgm:pt modelId="{1813E556-DD5E-4253-B92F-04046BF73887}" type="pres">
      <dgm:prSet presAssocID="{3E180242-E4D8-4347-BA98-CC8CA060F80D}" presName="parentShp" presStyleLbl="node1" presStyleIdx="0" presStyleCnt="2">
        <dgm:presLayoutVars>
          <dgm:bulletEnabled val="1"/>
        </dgm:presLayoutVars>
      </dgm:prSet>
      <dgm:spPr/>
      <dgm:t>
        <a:bodyPr/>
        <a:lstStyle/>
        <a:p>
          <a:endParaRPr lang="es-ES"/>
        </a:p>
      </dgm:t>
    </dgm:pt>
    <dgm:pt modelId="{05ED210F-0A1B-4CBC-ACA8-A84D4E2B248F}" type="pres">
      <dgm:prSet presAssocID="{3E180242-E4D8-4347-BA98-CC8CA060F80D}" presName="childShp" presStyleLbl="bgAccFollowNode1" presStyleIdx="0" presStyleCnt="2">
        <dgm:presLayoutVars>
          <dgm:bulletEnabled val="1"/>
        </dgm:presLayoutVars>
      </dgm:prSet>
      <dgm:spPr/>
      <dgm:t>
        <a:bodyPr/>
        <a:lstStyle/>
        <a:p>
          <a:endParaRPr lang="es-ES"/>
        </a:p>
      </dgm:t>
    </dgm:pt>
    <dgm:pt modelId="{A4AA220E-0E77-411B-83F5-46DCE0192779}" type="pres">
      <dgm:prSet presAssocID="{D45E8310-46CA-48EA-9501-27F7D3505769}" presName="spacing" presStyleCnt="0"/>
      <dgm:spPr/>
    </dgm:pt>
    <dgm:pt modelId="{D451D47C-A7F0-428B-9671-97FE94E8DE64}" type="pres">
      <dgm:prSet presAssocID="{3DF01FAE-80A9-451E-BC6D-58BEB8F297A8}" presName="linNode" presStyleCnt="0"/>
      <dgm:spPr/>
    </dgm:pt>
    <dgm:pt modelId="{685662F6-3B19-4F29-B6F8-86F2F2602848}" type="pres">
      <dgm:prSet presAssocID="{3DF01FAE-80A9-451E-BC6D-58BEB8F297A8}" presName="parentShp" presStyleLbl="node1" presStyleIdx="1" presStyleCnt="2">
        <dgm:presLayoutVars>
          <dgm:bulletEnabled val="1"/>
        </dgm:presLayoutVars>
      </dgm:prSet>
      <dgm:spPr/>
      <dgm:t>
        <a:bodyPr/>
        <a:lstStyle/>
        <a:p>
          <a:endParaRPr lang="es-ES"/>
        </a:p>
      </dgm:t>
    </dgm:pt>
    <dgm:pt modelId="{E6218938-E81C-4349-955A-55916037EFF2}" type="pres">
      <dgm:prSet presAssocID="{3DF01FAE-80A9-451E-BC6D-58BEB8F297A8}" presName="childShp" presStyleLbl="bgAccFollowNode1" presStyleIdx="1" presStyleCnt="2">
        <dgm:presLayoutVars>
          <dgm:bulletEnabled val="1"/>
        </dgm:presLayoutVars>
      </dgm:prSet>
      <dgm:spPr/>
      <dgm:t>
        <a:bodyPr/>
        <a:lstStyle/>
        <a:p>
          <a:endParaRPr lang="es-ES"/>
        </a:p>
      </dgm:t>
    </dgm:pt>
  </dgm:ptLst>
  <dgm:cxnLst>
    <dgm:cxn modelId="{C7D212C9-39D2-484F-BECD-A21D16AFFB2A}" type="presOf" srcId="{3E180242-E4D8-4347-BA98-CC8CA060F80D}" destId="{1813E556-DD5E-4253-B92F-04046BF73887}" srcOrd="0" destOrd="0" presId="urn:microsoft.com/office/officeart/2005/8/layout/vList6"/>
    <dgm:cxn modelId="{1FF24643-124F-4A86-A1F8-801900460521}" type="presOf" srcId="{A4140DA9-D67F-43BA-95E7-4043A0219DD1}" destId="{32F10901-6E1E-4746-99F4-F04B7AF87BCD}" srcOrd="0" destOrd="0" presId="urn:microsoft.com/office/officeart/2005/8/layout/vList6"/>
    <dgm:cxn modelId="{249A6607-510A-4870-B7B1-9606B0FA8064}" srcId="{A4140DA9-D67F-43BA-95E7-4043A0219DD1}" destId="{3E180242-E4D8-4347-BA98-CC8CA060F80D}" srcOrd="0" destOrd="0" parTransId="{0665ED0C-A212-4612-BDEC-236E6E781796}" sibTransId="{D45E8310-46CA-48EA-9501-27F7D3505769}"/>
    <dgm:cxn modelId="{96C854E6-2628-4035-85AF-6C6E532FCAEB}" type="presOf" srcId="{B5C95B20-7E7A-45C7-91C0-924046EB47DA}" destId="{05ED210F-0A1B-4CBC-ACA8-A84D4E2B248F}" srcOrd="0" destOrd="0" presId="urn:microsoft.com/office/officeart/2005/8/layout/vList6"/>
    <dgm:cxn modelId="{6BA31177-A024-4C1C-99A2-33A66E768D14}" srcId="{3E180242-E4D8-4347-BA98-CC8CA060F80D}" destId="{B5C95B20-7E7A-45C7-91C0-924046EB47DA}" srcOrd="0" destOrd="0" parTransId="{D707E9B5-9964-4456-9605-00DEC8557B4A}" sibTransId="{1DDA3F21-CA17-472D-873E-AD8E30FE2694}"/>
    <dgm:cxn modelId="{9CF025F3-D918-4B8A-AB7A-FBCE2B67D701}" srcId="{A4140DA9-D67F-43BA-95E7-4043A0219DD1}" destId="{3DF01FAE-80A9-451E-BC6D-58BEB8F297A8}" srcOrd="1" destOrd="0" parTransId="{D1BEFB55-A08E-402C-8897-006D3381D4E6}" sibTransId="{398FDD77-9561-41D4-9980-EB6C7DC6B920}"/>
    <dgm:cxn modelId="{F8248189-B5D1-4CD1-A6B2-5721D3E86F78}" type="presOf" srcId="{B332037A-4901-47E1-AAA4-BD0B72980E0D}" destId="{E6218938-E81C-4349-955A-55916037EFF2}" srcOrd="0" destOrd="0" presId="urn:microsoft.com/office/officeart/2005/8/layout/vList6"/>
    <dgm:cxn modelId="{60D63867-C60C-4E4B-A6B7-7EA2723CC62B}" type="presOf" srcId="{3DF01FAE-80A9-451E-BC6D-58BEB8F297A8}" destId="{685662F6-3B19-4F29-B6F8-86F2F2602848}" srcOrd="0" destOrd="0" presId="urn:microsoft.com/office/officeart/2005/8/layout/vList6"/>
    <dgm:cxn modelId="{237CB4BF-56D0-4BB4-818F-340C7755E5E7}" srcId="{3DF01FAE-80A9-451E-BC6D-58BEB8F297A8}" destId="{B332037A-4901-47E1-AAA4-BD0B72980E0D}" srcOrd="0" destOrd="0" parTransId="{3820A2BB-939B-44D3-B911-8261E0B180A5}" sibTransId="{A145B19B-DCCA-4805-8763-B92679916BB3}"/>
    <dgm:cxn modelId="{A754D6E7-F6D1-4F3E-AA51-FD0F5E0897B0}" type="presParOf" srcId="{32F10901-6E1E-4746-99F4-F04B7AF87BCD}" destId="{695D83FB-139F-4A18-A176-4B9B7BFA3DC2}" srcOrd="0" destOrd="0" presId="urn:microsoft.com/office/officeart/2005/8/layout/vList6"/>
    <dgm:cxn modelId="{2449F729-D7EE-4E52-AE64-45E2BB0428D4}" type="presParOf" srcId="{695D83FB-139F-4A18-A176-4B9B7BFA3DC2}" destId="{1813E556-DD5E-4253-B92F-04046BF73887}" srcOrd="0" destOrd="0" presId="urn:microsoft.com/office/officeart/2005/8/layout/vList6"/>
    <dgm:cxn modelId="{0D2C65FB-2A29-4F1E-98A6-C9B91BBF8094}" type="presParOf" srcId="{695D83FB-139F-4A18-A176-4B9B7BFA3DC2}" destId="{05ED210F-0A1B-4CBC-ACA8-A84D4E2B248F}" srcOrd="1" destOrd="0" presId="urn:microsoft.com/office/officeart/2005/8/layout/vList6"/>
    <dgm:cxn modelId="{F2E45BE8-CCA0-41C0-8303-E0894D48C7D6}" type="presParOf" srcId="{32F10901-6E1E-4746-99F4-F04B7AF87BCD}" destId="{A4AA220E-0E77-411B-83F5-46DCE0192779}" srcOrd="1" destOrd="0" presId="urn:microsoft.com/office/officeart/2005/8/layout/vList6"/>
    <dgm:cxn modelId="{1F2A8BF0-7BEB-4528-8343-761CE09B1E53}" type="presParOf" srcId="{32F10901-6E1E-4746-99F4-F04B7AF87BCD}" destId="{D451D47C-A7F0-428B-9671-97FE94E8DE64}" srcOrd="2" destOrd="0" presId="urn:microsoft.com/office/officeart/2005/8/layout/vList6"/>
    <dgm:cxn modelId="{2F32ABB4-E94E-40DB-94E7-A3CA743D2D2E}" type="presParOf" srcId="{D451D47C-A7F0-428B-9671-97FE94E8DE64}" destId="{685662F6-3B19-4F29-B6F8-86F2F2602848}" srcOrd="0" destOrd="0" presId="urn:microsoft.com/office/officeart/2005/8/layout/vList6"/>
    <dgm:cxn modelId="{115F5AC2-79A2-4D07-9329-EA389E7ACBD3}" type="presParOf" srcId="{D451D47C-A7F0-428B-9671-97FE94E8DE64}" destId="{E6218938-E81C-4349-955A-55916037EFF2}"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9072149-DCD2-4538-951B-1919C6CE8DB5}" type="doc">
      <dgm:prSet loTypeId="urn:microsoft.com/office/officeart/2005/8/layout/pyramid2" loCatId="list" qsTypeId="urn:microsoft.com/office/officeart/2005/8/quickstyle/simple1" qsCatId="simple" csTypeId="urn:microsoft.com/office/officeart/2005/8/colors/colorful1" csCatId="colorful" phldr="1"/>
      <dgm:spPr/>
    </dgm:pt>
    <dgm:pt modelId="{06191CB2-7ACE-4678-B799-9E05C46545FE}">
      <dgm:prSet custT="1"/>
      <dgm:spPr/>
      <dgm:t>
        <a:bodyPr/>
        <a:lstStyle/>
        <a:p>
          <a:pPr algn="just"/>
          <a:r>
            <a:rPr lang="es-ES" sz="1200" dirty="0" smtClean="0">
              <a:latin typeface="Times New Roman" pitchFamily="18" charset="0"/>
              <a:cs typeface="Times New Roman" pitchFamily="18" charset="0"/>
            </a:rPr>
            <a:t>La evaluación financiera de una institución pública se la puede realizar a través del análisis vertical, horizontal y por medio de indicadores</a:t>
          </a:r>
          <a:endParaRPr lang="es-ES" sz="1200" dirty="0">
            <a:latin typeface="Times New Roman" pitchFamily="18" charset="0"/>
            <a:cs typeface="Times New Roman" pitchFamily="18" charset="0"/>
          </a:endParaRPr>
        </a:p>
      </dgm:t>
    </dgm:pt>
    <dgm:pt modelId="{E93E253A-E012-4DFF-B221-3466D0DE7C6C}" type="parTrans" cxnId="{FF28257A-9D5C-465E-999E-DBD3BCACD86E}">
      <dgm:prSet/>
      <dgm:spPr/>
      <dgm:t>
        <a:bodyPr/>
        <a:lstStyle/>
        <a:p>
          <a:endParaRPr lang="es-ES"/>
        </a:p>
      </dgm:t>
    </dgm:pt>
    <dgm:pt modelId="{A64E1F9D-D91C-4829-B3A8-FBDDF59BE19F}" type="sibTrans" cxnId="{FF28257A-9D5C-465E-999E-DBD3BCACD86E}">
      <dgm:prSet/>
      <dgm:spPr/>
      <dgm:t>
        <a:bodyPr/>
        <a:lstStyle/>
        <a:p>
          <a:endParaRPr lang="es-ES"/>
        </a:p>
      </dgm:t>
    </dgm:pt>
    <dgm:pt modelId="{7E616650-9019-463D-A556-14182C6125C9}">
      <dgm:prSet custT="1"/>
      <dgm:spPr/>
      <dgm:t>
        <a:bodyPr/>
        <a:lstStyle/>
        <a:p>
          <a:pPr algn="just"/>
          <a:r>
            <a:rPr lang="es-ES" sz="1200" dirty="0" smtClean="0">
              <a:latin typeface="Times New Roman" pitchFamily="18" charset="0"/>
              <a:cs typeface="Times New Roman" pitchFamily="18" charset="0"/>
            </a:rPr>
            <a:t>permiten evaluar la efectividad con la que se utilizaron los recursos públicos y a la vez sirve como base para la correcta toma de decisiones.</a:t>
          </a:r>
          <a:endParaRPr lang="es-ES" sz="1200" dirty="0">
            <a:latin typeface="Times New Roman" pitchFamily="18" charset="0"/>
            <a:cs typeface="Times New Roman" pitchFamily="18" charset="0"/>
          </a:endParaRPr>
        </a:p>
      </dgm:t>
    </dgm:pt>
    <dgm:pt modelId="{FDD35036-66EC-438E-A34C-18AA4B05C258}" type="parTrans" cxnId="{B6B5B2BC-0BB2-4DF4-9804-AAAB4A3D310E}">
      <dgm:prSet/>
      <dgm:spPr/>
      <dgm:t>
        <a:bodyPr/>
        <a:lstStyle/>
        <a:p>
          <a:endParaRPr lang="es-ES"/>
        </a:p>
      </dgm:t>
    </dgm:pt>
    <dgm:pt modelId="{109FE090-A3B1-4907-8937-976FF72802F9}" type="sibTrans" cxnId="{B6B5B2BC-0BB2-4DF4-9804-AAAB4A3D310E}">
      <dgm:prSet/>
      <dgm:spPr/>
      <dgm:t>
        <a:bodyPr/>
        <a:lstStyle/>
        <a:p>
          <a:endParaRPr lang="es-ES"/>
        </a:p>
      </dgm:t>
    </dgm:pt>
    <dgm:pt modelId="{B97AFEBF-4F06-49EC-BA93-793E2D5722D1}">
      <dgm:prSet custT="1"/>
      <dgm:spPr/>
      <dgm:t>
        <a:bodyPr/>
        <a:lstStyle/>
        <a:p>
          <a:pPr algn="just"/>
          <a:r>
            <a:rPr lang="es-ES" sz="1200" dirty="0" smtClean="0">
              <a:latin typeface="Times New Roman" pitchFamily="18" charset="0"/>
              <a:cs typeface="Times New Roman" pitchFamily="18" charset="0"/>
            </a:rPr>
            <a:t>Esta evaluación debe efectuarse de manera permanente, con el fin aplicar las medidas correctivas de manera oportuna.</a:t>
          </a:r>
          <a:endParaRPr lang="es-ES" sz="1200" dirty="0">
            <a:latin typeface="Times New Roman" pitchFamily="18" charset="0"/>
            <a:cs typeface="Times New Roman" pitchFamily="18" charset="0"/>
          </a:endParaRPr>
        </a:p>
      </dgm:t>
    </dgm:pt>
    <dgm:pt modelId="{67C88BEB-7DA7-45ED-8DC0-579933B548D5}" type="parTrans" cxnId="{5E5B6E4D-D893-4347-9EEE-83F1FA48A2E0}">
      <dgm:prSet/>
      <dgm:spPr/>
      <dgm:t>
        <a:bodyPr/>
        <a:lstStyle/>
        <a:p>
          <a:endParaRPr lang="es-ES"/>
        </a:p>
      </dgm:t>
    </dgm:pt>
    <dgm:pt modelId="{7116A823-EB2C-4265-878E-C424390B4DDD}" type="sibTrans" cxnId="{5E5B6E4D-D893-4347-9EEE-83F1FA48A2E0}">
      <dgm:prSet/>
      <dgm:spPr/>
      <dgm:t>
        <a:bodyPr/>
        <a:lstStyle/>
        <a:p>
          <a:endParaRPr lang="es-ES"/>
        </a:p>
      </dgm:t>
    </dgm:pt>
    <dgm:pt modelId="{6999A353-E2BC-49DC-8D45-F66B5A438C9B}" type="pres">
      <dgm:prSet presAssocID="{89072149-DCD2-4538-951B-1919C6CE8DB5}" presName="compositeShape" presStyleCnt="0">
        <dgm:presLayoutVars>
          <dgm:dir/>
          <dgm:resizeHandles/>
        </dgm:presLayoutVars>
      </dgm:prSet>
      <dgm:spPr/>
    </dgm:pt>
    <dgm:pt modelId="{9E61D053-270C-4A49-A640-9219BF3A20FE}" type="pres">
      <dgm:prSet presAssocID="{89072149-DCD2-4538-951B-1919C6CE8DB5}" presName="pyramid" presStyleLbl="node1" presStyleIdx="0" presStyleCnt="1"/>
      <dgm:spPr/>
    </dgm:pt>
    <dgm:pt modelId="{82549F25-6B27-4445-8848-AC447A3CD3CC}" type="pres">
      <dgm:prSet presAssocID="{89072149-DCD2-4538-951B-1919C6CE8DB5}" presName="theList" presStyleCnt="0"/>
      <dgm:spPr/>
    </dgm:pt>
    <dgm:pt modelId="{11DD5836-27D9-44C3-9465-BBD1CC8674C1}" type="pres">
      <dgm:prSet presAssocID="{06191CB2-7ACE-4678-B799-9E05C46545FE}" presName="aNode" presStyleLbl="fgAcc1" presStyleIdx="0" presStyleCnt="3">
        <dgm:presLayoutVars>
          <dgm:bulletEnabled val="1"/>
        </dgm:presLayoutVars>
      </dgm:prSet>
      <dgm:spPr/>
      <dgm:t>
        <a:bodyPr/>
        <a:lstStyle/>
        <a:p>
          <a:endParaRPr lang="es-ES"/>
        </a:p>
      </dgm:t>
    </dgm:pt>
    <dgm:pt modelId="{EF990073-C7ED-4F14-8CD0-DDB2261FB63B}" type="pres">
      <dgm:prSet presAssocID="{06191CB2-7ACE-4678-B799-9E05C46545FE}" presName="aSpace" presStyleCnt="0"/>
      <dgm:spPr/>
    </dgm:pt>
    <dgm:pt modelId="{C5235C25-D3B0-42EE-AA31-60C9293A35BE}" type="pres">
      <dgm:prSet presAssocID="{7E616650-9019-463D-A556-14182C6125C9}" presName="aNode" presStyleLbl="fgAcc1" presStyleIdx="1" presStyleCnt="3">
        <dgm:presLayoutVars>
          <dgm:bulletEnabled val="1"/>
        </dgm:presLayoutVars>
      </dgm:prSet>
      <dgm:spPr/>
      <dgm:t>
        <a:bodyPr/>
        <a:lstStyle/>
        <a:p>
          <a:endParaRPr lang="es-ES"/>
        </a:p>
      </dgm:t>
    </dgm:pt>
    <dgm:pt modelId="{8BEEBE2D-EBB1-46C8-BEB1-5DA2FD68AC24}" type="pres">
      <dgm:prSet presAssocID="{7E616650-9019-463D-A556-14182C6125C9}" presName="aSpace" presStyleCnt="0"/>
      <dgm:spPr/>
    </dgm:pt>
    <dgm:pt modelId="{72264B47-2698-45C3-BABE-9A675002AF5C}" type="pres">
      <dgm:prSet presAssocID="{B97AFEBF-4F06-49EC-BA93-793E2D5722D1}" presName="aNode" presStyleLbl="fgAcc1" presStyleIdx="2" presStyleCnt="3">
        <dgm:presLayoutVars>
          <dgm:bulletEnabled val="1"/>
        </dgm:presLayoutVars>
      </dgm:prSet>
      <dgm:spPr/>
      <dgm:t>
        <a:bodyPr/>
        <a:lstStyle/>
        <a:p>
          <a:endParaRPr lang="es-ES"/>
        </a:p>
      </dgm:t>
    </dgm:pt>
    <dgm:pt modelId="{2B4A4386-CB12-4A88-BE9F-B9DBBCFBC67C}" type="pres">
      <dgm:prSet presAssocID="{B97AFEBF-4F06-49EC-BA93-793E2D5722D1}" presName="aSpace" presStyleCnt="0"/>
      <dgm:spPr/>
    </dgm:pt>
  </dgm:ptLst>
  <dgm:cxnLst>
    <dgm:cxn modelId="{BD8512B3-A3F9-4149-BE86-711D50EAEFAF}" type="presOf" srcId="{7E616650-9019-463D-A556-14182C6125C9}" destId="{C5235C25-D3B0-42EE-AA31-60C9293A35BE}" srcOrd="0" destOrd="0" presId="urn:microsoft.com/office/officeart/2005/8/layout/pyramid2"/>
    <dgm:cxn modelId="{3648F65D-7774-40B9-9253-A0D8E7412BA1}" type="presOf" srcId="{B97AFEBF-4F06-49EC-BA93-793E2D5722D1}" destId="{72264B47-2698-45C3-BABE-9A675002AF5C}" srcOrd="0" destOrd="0" presId="urn:microsoft.com/office/officeart/2005/8/layout/pyramid2"/>
    <dgm:cxn modelId="{FF28257A-9D5C-465E-999E-DBD3BCACD86E}" srcId="{89072149-DCD2-4538-951B-1919C6CE8DB5}" destId="{06191CB2-7ACE-4678-B799-9E05C46545FE}" srcOrd="0" destOrd="0" parTransId="{E93E253A-E012-4DFF-B221-3466D0DE7C6C}" sibTransId="{A64E1F9D-D91C-4829-B3A8-FBDDF59BE19F}"/>
    <dgm:cxn modelId="{B6B5B2BC-0BB2-4DF4-9804-AAAB4A3D310E}" srcId="{89072149-DCD2-4538-951B-1919C6CE8DB5}" destId="{7E616650-9019-463D-A556-14182C6125C9}" srcOrd="1" destOrd="0" parTransId="{FDD35036-66EC-438E-A34C-18AA4B05C258}" sibTransId="{109FE090-A3B1-4907-8937-976FF72802F9}"/>
    <dgm:cxn modelId="{0B220CA5-C1CB-4B0F-863D-733B8927A2B3}" type="presOf" srcId="{06191CB2-7ACE-4678-B799-9E05C46545FE}" destId="{11DD5836-27D9-44C3-9465-BBD1CC8674C1}" srcOrd="0" destOrd="0" presId="urn:microsoft.com/office/officeart/2005/8/layout/pyramid2"/>
    <dgm:cxn modelId="{8623C8C2-32F2-428C-ABB4-BF0CC7F513EC}" type="presOf" srcId="{89072149-DCD2-4538-951B-1919C6CE8DB5}" destId="{6999A353-E2BC-49DC-8D45-F66B5A438C9B}" srcOrd="0" destOrd="0" presId="urn:microsoft.com/office/officeart/2005/8/layout/pyramid2"/>
    <dgm:cxn modelId="{5E5B6E4D-D893-4347-9EEE-83F1FA48A2E0}" srcId="{89072149-DCD2-4538-951B-1919C6CE8DB5}" destId="{B97AFEBF-4F06-49EC-BA93-793E2D5722D1}" srcOrd="2" destOrd="0" parTransId="{67C88BEB-7DA7-45ED-8DC0-579933B548D5}" sibTransId="{7116A823-EB2C-4265-878E-C424390B4DDD}"/>
    <dgm:cxn modelId="{FFF349F4-F5EA-4549-BB13-D5B1F5D09203}" type="presParOf" srcId="{6999A353-E2BC-49DC-8D45-F66B5A438C9B}" destId="{9E61D053-270C-4A49-A640-9219BF3A20FE}" srcOrd="0" destOrd="0" presId="urn:microsoft.com/office/officeart/2005/8/layout/pyramid2"/>
    <dgm:cxn modelId="{BC7533C0-EBAD-458D-AAAE-8023DA9D1B40}" type="presParOf" srcId="{6999A353-E2BC-49DC-8D45-F66B5A438C9B}" destId="{82549F25-6B27-4445-8848-AC447A3CD3CC}" srcOrd="1" destOrd="0" presId="urn:microsoft.com/office/officeart/2005/8/layout/pyramid2"/>
    <dgm:cxn modelId="{B52E1D1E-4480-428A-8E1E-60B2BF5A69CA}" type="presParOf" srcId="{82549F25-6B27-4445-8848-AC447A3CD3CC}" destId="{11DD5836-27D9-44C3-9465-BBD1CC8674C1}" srcOrd="0" destOrd="0" presId="urn:microsoft.com/office/officeart/2005/8/layout/pyramid2"/>
    <dgm:cxn modelId="{65070F22-5866-48D4-A7A7-0A4275A0FF1F}" type="presParOf" srcId="{82549F25-6B27-4445-8848-AC447A3CD3CC}" destId="{EF990073-C7ED-4F14-8CD0-DDB2261FB63B}" srcOrd="1" destOrd="0" presId="urn:microsoft.com/office/officeart/2005/8/layout/pyramid2"/>
    <dgm:cxn modelId="{6826122F-EE72-48D4-91A4-4CA4660FA2A5}" type="presParOf" srcId="{82549F25-6B27-4445-8848-AC447A3CD3CC}" destId="{C5235C25-D3B0-42EE-AA31-60C9293A35BE}" srcOrd="2" destOrd="0" presId="urn:microsoft.com/office/officeart/2005/8/layout/pyramid2"/>
    <dgm:cxn modelId="{62521916-C68B-4BB8-9329-013888128171}" type="presParOf" srcId="{82549F25-6B27-4445-8848-AC447A3CD3CC}" destId="{8BEEBE2D-EBB1-46C8-BEB1-5DA2FD68AC24}" srcOrd="3" destOrd="0" presId="urn:microsoft.com/office/officeart/2005/8/layout/pyramid2"/>
    <dgm:cxn modelId="{637B3D1A-7649-4CBF-A8AB-A0B27C83298B}" type="presParOf" srcId="{82549F25-6B27-4445-8848-AC447A3CD3CC}" destId="{72264B47-2698-45C3-BABE-9A675002AF5C}" srcOrd="4" destOrd="0" presId="urn:microsoft.com/office/officeart/2005/8/layout/pyramid2"/>
    <dgm:cxn modelId="{041F80C0-5A46-4FA5-AE89-FFB8CF4C4501}" type="presParOf" srcId="{82549F25-6B27-4445-8848-AC447A3CD3CC}" destId="{2B4A4386-CB12-4A88-BE9F-B9DBBCFBC67C}"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FBCA2-5D7E-4D83-9BDA-D550BD0EB953}">
      <dsp:nvSpPr>
        <dsp:cNvPr id="0" name=""/>
        <dsp:cNvSpPr/>
      </dsp:nvSpPr>
      <dsp:spPr>
        <a:xfrm>
          <a:off x="1782027" y="469152"/>
          <a:ext cx="3125695" cy="3125695"/>
        </a:xfrm>
        <a:prstGeom prst="blockArc">
          <a:avLst>
            <a:gd name="adj1" fmla="val 10800000"/>
            <a:gd name="adj2" fmla="val 16200000"/>
            <a:gd name="adj3" fmla="val 464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AC983F-65B0-4217-9F32-B8F943AA8432}">
      <dsp:nvSpPr>
        <dsp:cNvPr id="0" name=""/>
        <dsp:cNvSpPr/>
      </dsp:nvSpPr>
      <dsp:spPr>
        <a:xfrm>
          <a:off x="1782027" y="469152"/>
          <a:ext cx="3125695" cy="3125695"/>
        </a:xfrm>
        <a:prstGeom prst="blockArc">
          <a:avLst>
            <a:gd name="adj1" fmla="val 5400000"/>
            <a:gd name="adj2" fmla="val 10800000"/>
            <a:gd name="adj3" fmla="val 4643"/>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CAF530-E5F8-42A4-9C0D-424DEE398406}">
      <dsp:nvSpPr>
        <dsp:cNvPr id="0" name=""/>
        <dsp:cNvSpPr/>
      </dsp:nvSpPr>
      <dsp:spPr>
        <a:xfrm>
          <a:off x="1782027" y="469152"/>
          <a:ext cx="3125695" cy="3125695"/>
        </a:xfrm>
        <a:prstGeom prst="blockArc">
          <a:avLst>
            <a:gd name="adj1" fmla="val 0"/>
            <a:gd name="adj2" fmla="val 5400000"/>
            <a:gd name="adj3" fmla="val 464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D0B191-80BE-4ACC-9336-94AC84E81948}">
      <dsp:nvSpPr>
        <dsp:cNvPr id="0" name=""/>
        <dsp:cNvSpPr/>
      </dsp:nvSpPr>
      <dsp:spPr>
        <a:xfrm>
          <a:off x="1782027" y="469152"/>
          <a:ext cx="3125695" cy="3125695"/>
        </a:xfrm>
        <a:prstGeom prst="blockArc">
          <a:avLst>
            <a:gd name="adj1" fmla="val 16200000"/>
            <a:gd name="adj2" fmla="val 0"/>
            <a:gd name="adj3" fmla="val 464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3E7BFE-8687-4F71-B5E1-06D99A42D55D}">
      <dsp:nvSpPr>
        <dsp:cNvPr id="0" name=""/>
        <dsp:cNvSpPr/>
      </dsp:nvSpPr>
      <dsp:spPr>
        <a:xfrm>
          <a:off x="2625010" y="1312135"/>
          <a:ext cx="1439729" cy="143972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latin typeface="Times New Roman" pitchFamily="18" charset="0"/>
              <a:cs typeface="Times New Roman" pitchFamily="18" charset="0"/>
            </a:rPr>
            <a:t>Existen 26 EPES</a:t>
          </a:r>
          <a:endParaRPr lang="es-ES" sz="1400" kern="1200" dirty="0">
            <a:latin typeface="Times New Roman" pitchFamily="18" charset="0"/>
            <a:cs typeface="Times New Roman" pitchFamily="18" charset="0"/>
          </a:endParaRPr>
        </a:p>
      </dsp:txBody>
      <dsp:txXfrm>
        <a:off x="2835853" y="1522978"/>
        <a:ext cx="1018043" cy="1018043"/>
      </dsp:txXfrm>
    </dsp:sp>
    <dsp:sp modelId="{FBFFE987-3E1F-40EE-B3A5-F0079C2A57D7}">
      <dsp:nvSpPr>
        <dsp:cNvPr id="0" name=""/>
        <dsp:cNvSpPr/>
      </dsp:nvSpPr>
      <dsp:spPr>
        <a:xfrm>
          <a:off x="2468946" y="1528"/>
          <a:ext cx="1751856" cy="100781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smtClean="0">
              <a:latin typeface="Times New Roman" pitchFamily="18" charset="0"/>
              <a:cs typeface="Times New Roman" pitchFamily="18" charset="0"/>
            </a:rPr>
            <a:t>Universidad Central </a:t>
          </a:r>
          <a:r>
            <a:rPr lang="es-ES" sz="1400" kern="1200" dirty="0" smtClean="0">
              <a:latin typeface="Times New Roman" pitchFamily="18" charset="0"/>
              <a:cs typeface="Times New Roman" pitchFamily="18" charset="0"/>
            </a:rPr>
            <a:t>del Ecuador</a:t>
          </a:r>
          <a:endParaRPr lang="es-ES" sz="1400" kern="1200" dirty="0">
            <a:latin typeface="Times New Roman" pitchFamily="18" charset="0"/>
            <a:cs typeface="Times New Roman" pitchFamily="18" charset="0"/>
          </a:endParaRPr>
        </a:p>
      </dsp:txBody>
      <dsp:txXfrm>
        <a:off x="2725499" y="149118"/>
        <a:ext cx="1238750" cy="712630"/>
      </dsp:txXfrm>
    </dsp:sp>
    <dsp:sp modelId="{93B956BE-17E7-4566-9D0D-E2B96F7D8CC2}">
      <dsp:nvSpPr>
        <dsp:cNvPr id="0" name=""/>
        <dsp:cNvSpPr/>
      </dsp:nvSpPr>
      <dsp:spPr>
        <a:xfrm>
          <a:off x="4009910" y="1528094"/>
          <a:ext cx="1723063" cy="100781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latin typeface="Times New Roman" pitchFamily="18" charset="0"/>
              <a:cs typeface="Times New Roman" pitchFamily="18" charset="0"/>
            </a:rPr>
            <a:t>Escuela Politécnica Nacional</a:t>
          </a:r>
          <a:endParaRPr lang="es-ES" sz="1400" kern="1200" dirty="0">
            <a:latin typeface="Times New Roman" pitchFamily="18" charset="0"/>
            <a:cs typeface="Times New Roman" pitchFamily="18" charset="0"/>
          </a:endParaRPr>
        </a:p>
      </dsp:txBody>
      <dsp:txXfrm>
        <a:off x="4262247" y="1675684"/>
        <a:ext cx="1218389" cy="712630"/>
      </dsp:txXfrm>
    </dsp:sp>
    <dsp:sp modelId="{5A1B36F3-F733-45AE-A795-DD45BAFB0CC8}">
      <dsp:nvSpPr>
        <dsp:cNvPr id="0" name=""/>
        <dsp:cNvSpPr/>
      </dsp:nvSpPr>
      <dsp:spPr>
        <a:xfrm>
          <a:off x="2506155" y="3054661"/>
          <a:ext cx="1677440" cy="100781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latin typeface="Times New Roman" pitchFamily="18" charset="0"/>
              <a:cs typeface="Times New Roman" pitchFamily="18" charset="0"/>
            </a:rPr>
            <a:t>Escuela Politécnica del Ejército</a:t>
          </a:r>
          <a:endParaRPr lang="es-ES" sz="1400" kern="1200" dirty="0">
            <a:latin typeface="Times New Roman" pitchFamily="18" charset="0"/>
            <a:cs typeface="Times New Roman" pitchFamily="18" charset="0"/>
          </a:endParaRPr>
        </a:p>
      </dsp:txBody>
      <dsp:txXfrm>
        <a:off x="2751810" y="3202251"/>
        <a:ext cx="1186130" cy="712630"/>
      </dsp:txXfrm>
    </dsp:sp>
    <dsp:sp modelId="{83329660-CDA5-4B65-A9FC-669A6D8635CC}">
      <dsp:nvSpPr>
        <dsp:cNvPr id="0" name=""/>
        <dsp:cNvSpPr/>
      </dsp:nvSpPr>
      <dsp:spPr>
        <a:xfrm>
          <a:off x="915426" y="1528094"/>
          <a:ext cx="1805764" cy="100781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latin typeface="Times New Roman" pitchFamily="18" charset="0"/>
              <a:cs typeface="Times New Roman" pitchFamily="18" charset="0"/>
            </a:rPr>
            <a:t>Instituto de Altos Estudios Nacionales</a:t>
          </a:r>
          <a:endParaRPr lang="es-ES" sz="1400" kern="1200" dirty="0">
            <a:latin typeface="Times New Roman" pitchFamily="18" charset="0"/>
            <a:cs typeface="Times New Roman" pitchFamily="18" charset="0"/>
          </a:endParaRPr>
        </a:p>
      </dsp:txBody>
      <dsp:txXfrm>
        <a:off x="1179874" y="1675684"/>
        <a:ext cx="1276868" cy="7126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4" Type="http://schemas.openxmlformats.org/officeDocument/2006/relationships/image" Target="../media/image15.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41.wmf"/><Relationship Id="rId1" Type="http://schemas.openxmlformats.org/officeDocument/2006/relationships/image" Target="../media/image1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51.wmf"/><Relationship Id="rId1" Type="http://schemas.openxmlformats.org/officeDocument/2006/relationships/image" Target="../media/image1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8.wmf"/><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33.wmf"/><Relationship Id="rId1" Type="http://schemas.openxmlformats.org/officeDocument/2006/relationships/image" Target="../media/image1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B44418-3F63-4D52-8899-3D08E847A3B8}" type="datetimeFigureOut">
              <a:rPr lang="es-ES" smtClean="0"/>
              <a:t>09/05/2013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AC8E9B-44F5-408D-A9F6-99B3A00AAF60}" type="slidenum">
              <a:rPr lang="es-ES" smtClean="0"/>
              <a:t>‹Nº›</a:t>
            </a:fld>
            <a:endParaRPr lang="es-ES"/>
          </a:p>
        </p:txBody>
      </p:sp>
    </p:spTree>
    <p:extLst>
      <p:ext uri="{BB962C8B-B14F-4D97-AF65-F5344CB8AC3E}">
        <p14:creationId xmlns:p14="http://schemas.microsoft.com/office/powerpoint/2010/main" val="2461715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5AC8E9B-44F5-408D-A9F6-99B3A00AAF60}" type="slidenum">
              <a:rPr lang="es-ES" smtClean="0"/>
              <a:t>34</a:t>
            </a:fld>
            <a:endParaRPr lang="es-ES"/>
          </a:p>
        </p:txBody>
      </p:sp>
    </p:spTree>
    <p:extLst>
      <p:ext uri="{BB962C8B-B14F-4D97-AF65-F5344CB8AC3E}">
        <p14:creationId xmlns:p14="http://schemas.microsoft.com/office/powerpoint/2010/main" val="2927362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6"/>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FCA8827-01FA-4AE6-8C38-2D8EA21A8C24}" type="datetimeFigureOut">
              <a:rPr lang="es-ES" smtClean="0"/>
              <a:t>09/05/2013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E118AD7-EBD9-49A4-944A-887A8053B33A}" type="slidenum">
              <a:rPr lang="es-ES" smtClean="0"/>
              <a:t>‹Nº›</a:t>
            </a:fld>
            <a:endParaRPr lang="es-ES"/>
          </a:p>
        </p:txBody>
      </p:sp>
    </p:spTree>
    <p:extLst>
      <p:ext uri="{BB962C8B-B14F-4D97-AF65-F5344CB8AC3E}">
        <p14:creationId xmlns:p14="http://schemas.microsoft.com/office/powerpoint/2010/main" val="2206424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FCA8827-01FA-4AE6-8C38-2D8EA21A8C24}" type="datetimeFigureOut">
              <a:rPr lang="es-ES" smtClean="0"/>
              <a:t>09/05/2013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E118AD7-EBD9-49A4-944A-887A8053B33A}" type="slidenum">
              <a:rPr lang="es-ES" smtClean="0"/>
              <a:t>‹Nº›</a:t>
            </a:fld>
            <a:endParaRPr lang="es-ES"/>
          </a:p>
        </p:txBody>
      </p:sp>
    </p:spTree>
    <p:extLst>
      <p:ext uri="{BB962C8B-B14F-4D97-AF65-F5344CB8AC3E}">
        <p14:creationId xmlns:p14="http://schemas.microsoft.com/office/powerpoint/2010/main" val="2950075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9"/>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FCA8827-01FA-4AE6-8C38-2D8EA21A8C24}" type="datetimeFigureOut">
              <a:rPr lang="es-ES" smtClean="0"/>
              <a:t>09/05/2013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E118AD7-EBD9-49A4-944A-887A8053B33A}" type="slidenum">
              <a:rPr lang="es-ES" smtClean="0"/>
              <a:t>‹Nº›</a:t>
            </a:fld>
            <a:endParaRPr lang="es-ES"/>
          </a:p>
        </p:txBody>
      </p:sp>
    </p:spTree>
    <p:extLst>
      <p:ext uri="{BB962C8B-B14F-4D97-AF65-F5344CB8AC3E}">
        <p14:creationId xmlns:p14="http://schemas.microsoft.com/office/powerpoint/2010/main" val="15621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FCA8827-01FA-4AE6-8C38-2D8EA21A8C24}" type="datetimeFigureOut">
              <a:rPr lang="es-ES" smtClean="0"/>
              <a:t>09/05/2013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E118AD7-EBD9-49A4-944A-887A8053B33A}" type="slidenum">
              <a:rPr lang="es-ES" smtClean="0"/>
              <a:t>‹Nº›</a:t>
            </a:fld>
            <a:endParaRPr lang="es-ES"/>
          </a:p>
        </p:txBody>
      </p:sp>
    </p:spTree>
    <p:extLst>
      <p:ext uri="{BB962C8B-B14F-4D97-AF65-F5344CB8AC3E}">
        <p14:creationId xmlns:p14="http://schemas.microsoft.com/office/powerpoint/2010/main" val="332860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FCA8827-01FA-4AE6-8C38-2D8EA21A8C24}" type="datetimeFigureOut">
              <a:rPr lang="es-ES" smtClean="0"/>
              <a:t>09/05/2013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E118AD7-EBD9-49A4-944A-887A8053B33A}" type="slidenum">
              <a:rPr lang="es-ES" smtClean="0"/>
              <a:t>‹Nº›</a:t>
            </a:fld>
            <a:endParaRPr lang="es-ES"/>
          </a:p>
        </p:txBody>
      </p:sp>
    </p:spTree>
    <p:extLst>
      <p:ext uri="{BB962C8B-B14F-4D97-AF65-F5344CB8AC3E}">
        <p14:creationId xmlns:p14="http://schemas.microsoft.com/office/powerpoint/2010/main" val="3275148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FCA8827-01FA-4AE6-8C38-2D8EA21A8C24}" type="datetimeFigureOut">
              <a:rPr lang="es-ES" smtClean="0"/>
              <a:t>09/05/2013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E118AD7-EBD9-49A4-944A-887A8053B33A}" type="slidenum">
              <a:rPr lang="es-ES" smtClean="0"/>
              <a:t>‹Nº›</a:t>
            </a:fld>
            <a:endParaRPr lang="es-ES"/>
          </a:p>
        </p:txBody>
      </p:sp>
    </p:spTree>
    <p:extLst>
      <p:ext uri="{BB962C8B-B14F-4D97-AF65-F5344CB8AC3E}">
        <p14:creationId xmlns:p14="http://schemas.microsoft.com/office/powerpoint/2010/main" val="1276890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FCA8827-01FA-4AE6-8C38-2D8EA21A8C24}" type="datetimeFigureOut">
              <a:rPr lang="es-ES" smtClean="0"/>
              <a:t>09/05/2013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E118AD7-EBD9-49A4-944A-887A8053B33A}" type="slidenum">
              <a:rPr lang="es-ES" smtClean="0"/>
              <a:t>‹Nº›</a:t>
            </a:fld>
            <a:endParaRPr lang="es-ES"/>
          </a:p>
        </p:txBody>
      </p:sp>
    </p:spTree>
    <p:extLst>
      <p:ext uri="{BB962C8B-B14F-4D97-AF65-F5344CB8AC3E}">
        <p14:creationId xmlns:p14="http://schemas.microsoft.com/office/powerpoint/2010/main" val="3424547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FCA8827-01FA-4AE6-8C38-2D8EA21A8C24}" type="datetimeFigureOut">
              <a:rPr lang="es-ES" smtClean="0"/>
              <a:t>09/05/2013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E118AD7-EBD9-49A4-944A-887A8053B33A}" type="slidenum">
              <a:rPr lang="es-ES" smtClean="0"/>
              <a:t>‹Nº›</a:t>
            </a:fld>
            <a:endParaRPr lang="es-ES"/>
          </a:p>
        </p:txBody>
      </p:sp>
    </p:spTree>
    <p:extLst>
      <p:ext uri="{BB962C8B-B14F-4D97-AF65-F5344CB8AC3E}">
        <p14:creationId xmlns:p14="http://schemas.microsoft.com/office/powerpoint/2010/main" val="2944499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FCA8827-01FA-4AE6-8C38-2D8EA21A8C24}" type="datetimeFigureOut">
              <a:rPr lang="es-ES" smtClean="0"/>
              <a:t>09/05/2013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E118AD7-EBD9-49A4-944A-887A8053B33A}" type="slidenum">
              <a:rPr lang="es-ES" smtClean="0"/>
              <a:t>‹Nº›</a:t>
            </a:fld>
            <a:endParaRPr lang="es-ES"/>
          </a:p>
        </p:txBody>
      </p:sp>
    </p:spTree>
    <p:extLst>
      <p:ext uri="{BB962C8B-B14F-4D97-AF65-F5344CB8AC3E}">
        <p14:creationId xmlns:p14="http://schemas.microsoft.com/office/powerpoint/2010/main" val="1458634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FCA8827-01FA-4AE6-8C38-2D8EA21A8C24}" type="datetimeFigureOut">
              <a:rPr lang="es-ES" smtClean="0"/>
              <a:t>09/05/2013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E118AD7-EBD9-49A4-944A-887A8053B33A}" type="slidenum">
              <a:rPr lang="es-ES" smtClean="0"/>
              <a:t>‹Nº›</a:t>
            </a:fld>
            <a:endParaRPr lang="es-ES"/>
          </a:p>
        </p:txBody>
      </p:sp>
    </p:spTree>
    <p:extLst>
      <p:ext uri="{BB962C8B-B14F-4D97-AF65-F5344CB8AC3E}">
        <p14:creationId xmlns:p14="http://schemas.microsoft.com/office/powerpoint/2010/main" val="3332313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FCA8827-01FA-4AE6-8C38-2D8EA21A8C24}" type="datetimeFigureOut">
              <a:rPr lang="es-ES" smtClean="0"/>
              <a:t>09/05/2013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E118AD7-EBD9-49A4-944A-887A8053B33A}" type="slidenum">
              <a:rPr lang="es-ES" smtClean="0"/>
              <a:t>‹Nº›</a:t>
            </a:fld>
            <a:endParaRPr lang="es-ES"/>
          </a:p>
        </p:txBody>
      </p:sp>
    </p:spTree>
    <p:extLst>
      <p:ext uri="{BB962C8B-B14F-4D97-AF65-F5344CB8AC3E}">
        <p14:creationId xmlns:p14="http://schemas.microsoft.com/office/powerpoint/2010/main" val="106774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A8827-01FA-4AE6-8C38-2D8EA21A8C24}" type="datetimeFigureOut">
              <a:rPr lang="es-ES" smtClean="0"/>
              <a:t>09/05/2013</a:t>
            </a:fld>
            <a:endParaRPr lang="es-ES"/>
          </a:p>
        </p:txBody>
      </p:sp>
      <p:sp>
        <p:nvSpPr>
          <p:cNvPr id="5" name="4 Marcador de pie de página"/>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18AD7-EBD9-49A4-944A-887A8053B33A}" type="slidenum">
              <a:rPr lang="es-ES" smtClean="0"/>
              <a:t>‹Nº›</a:t>
            </a:fld>
            <a:endParaRPr lang="es-ES"/>
          </a:p>
        </p:txBody>
      </p:sp>
    </p:spTree>
    <p:extLst>
      <p:ext uri="{BB962C8B-B14F-4D97-AF65-F5344CB8AC3E}">
        <p14:creationId xmlns:p14="http://schemas.microsoft.com/office/powerpoint/2010/main" val="3542185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37.emf"/><Relationship Id="rId4" Type="http://schemas.openxmlformats.org/officeDocument/2006/relationships/package" Target="../embeddings/Hoja_de_c_lculo_de_Microsoft_Excel31.xlsx"/></Relationships>
</file>

<file path=ppt/slides/_rels/slide10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9.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31.bin"/><Relationship Id="rId5" Type="http://schemas.openxmlformats.org/officeDocument/2006/relationships/image" Target="../media/image38.wmf"/><Relationship Id="rId4" Type="http://schemas.openxmlformats.org/officeDocument/2006/relationships/oleObject" Target="../embeddings/oleObject30.bin"/></Relationships>
</file>

<file path=ppt/slides/_rels/slide107.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41.wmf"/><Relationship Id="rId5" Type="http://schemas.openxmlformats.org/officeDocument/2006/relationships/oleObject" Target="../embeddings/oleObject33.bin"/><Relationship Id="rId4" Type="http://schemas.openxmlformats.org/officeDocument/2006/relationships/image" Target="../media/image13.wmf"/></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35.wmf"/><Relationship Id="rId5" Type="http://schemas.openxmlformats.org/officeDocument/2006/relationships/oleObject" Target="../embeddings/oleObject36.bin"/><Relationship Id="rId4" Type="http://schemas.openxmlformats.org/officeDocument/2006/relationships/image" Target="../media/image34.wmf"/></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oleObject" Target="../embeddings/oleObject37.bin"/><Relationship Id="rId7" Type="http://schemas.openxmlformats.org/officeDocument/2006/relationships/package" Target="../embeddings/Hoja_de_c_lculo_de_Microsoft_Excel33.xlsx"/><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38.bin"/><Relationship Id="rId5" Type="http://schemas.openxmlformats.org/officeDocument/2006/relationships/image" Target="../media/image42.emf"/><Relationship Id="rId4" Type="http://schemas.openxmlformats.org/officeDocument/2006/relationships/package" Target="../embeddings/Hoja_de_c_lculo_de_Microsoft_Excel32.xlsx"/></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44.emf"/><Relationship Id="rId4" Type="http://schemas.openxmlformats.org/officeDocument/2006/relationships/package" Target="../embeddings/Hoja_de_c_lculo_de_Microsoft_Excel34.xlsx"/></Relationships>
</file>

<file path=ppt/slides/_rels/slide1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oleObject" Target="../embeddings/oleObject40.bin"/><Relationship Id="rId7" Type="http://schemas.openxmlformats.org/officeDocument/2006/relationships/package" Target="../embeddings/Hoja_de_c_lculo_de_Microsoft_Excel36.xlsx"/><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41.bin"/><Relationship Id="rId5" Type="http://schemas.openxmlformats.org/officeDocument/2006/relationships/image" Target="../media/image45.emf"/><Relationship Id="rId4" Type="http://schemas.openxmlformats.org/officeDocument/2006/relationships/package" Target="../embeddings/Hoja_de_c_lculo_de_Microsoft_Excel35.xlsx"/></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47.emf"/><Relationship Id="rId4" Type="http://schemas.openxmlformats.org/officeDocument/2006/relationships/package" Target="../embeddings/Hoja_de_c_lculo_de_Microsoft_Excel37.xlsx"/></Relationships>
</file>

<file path=ppt/slides/_rels/slide1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chart" Target="../charts/chart4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0.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44.bin"/><Relationship Id="rId5" Type="http://schemas.openxmlformats.org/officeDocument/2006/relationships/image" Target="../media/image49.wmf"/><Relationship Id="rId4" Type="http://schemas.openxmlformats.org/officeDocument/2006/relationships/oleObject" Target="../embeddings/oleObject43.bin"/></Relationships>
</file>

<file path=ppt/slides/_rels/slide124.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oleObject" Target="../embeddings/oleObject45.bin"/><Relationship Id="rId7"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51.wmf"/><Relationship Id="rId5" Type="http://schemas.openxmlformats.org/officeDocument/2006/relationships/oleObject" Target="../embeddings/oleObject46.bin"/><Relationship Id="rId4" Type="http://schemas.openxmlformats.org/officeDocument/2006/relationships/image" Target="../media/image13.wmf"/></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35.wmf"/><Relationship Id="rId5" Type="http://schemas.openxmlformats.org/officeDocument/2006/relationships/oleObject" Target="../embeddings/oleObject49.bin"/><Relationship Id="rId4" Type="http://schemas.openxmlformats.org/officeDocument/2006/relationships/image" Target="../media/image34.w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8.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wmf"/><Relationship Id="rId5" Type="http://schemas.openxmlformats.org/officeDocument/2006/relationships/oleObject" Target="../embeddings/oleObject3.bin"/><Relationship Id="rId10" Type="http://schemas.openxmlformats.org/officeDocument/2006/relationships/image" Target="../media/image15.wmf"/><Relationship Id="rId4" Type="http://schemas.openxmlformats.org/officeDocument/2006/relationships/image" Target="../media/image12.wmf"/><Relationship Id="rId9" Type="http://schemas.openxmlformats.org/officeDocument/2006/relationships/oleObject" Target="../embeddings/oleObject5.bin"/></Relationships>
</file>

<file path=ppt/slides/_rels/slide49.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7.wmf"/><Relationship Id="rId5" Type="http://schemas.openxmlformats.org/officeDocument/2006/relationships/oleObject" Target="../embeddings/oleObject7.bin"/><Relationship Id="rId10" Type="http://schemas.openxmlformats.org/officeDocument/2006/relationships/image" Target="../media/image19.wmf"/><Relationship Id="rId4" Type="http://schemas.openxmlformats.org/officeDocument/2006/relationships/image" Target="../media/image16.wmf"/><Relationship Id="rId9" Type="http://schemas.openxmlformats.org/officeDocument/2006/relationships/oleObject" Target="../embeddings/oleObject9.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5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image" Target="../media/image22.png"/><Relationship Id="rId2" Type="http://schemas.openxmlformats.org/officeDocument/2006/relationships/chart" Target="../charts/chart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chart" Target="../charts/chart9.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7.wmf"/><Relationship Id="rId5" Type="http://schemas.openxmlformats.org/officeDocument/2006/relationships/oleObject" Target="../embeddings/oleObject16.bin"/><Relationship Id="rId4" Type="http://schemas.openxmlformats.org/officeDocument/2006/relationships/image" Target="../media/image26.wmf"/></Relationships>
</file>

<file path=ppt/slides/_rels/slide74.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8.wmf"/><Relationship Id="rId5" Type="http://schemas.openxmlformats.org/officeDocument/2006/relationships/oleObject" Target="../embeddings/oleObject18.bin"/><Relationship Id="rId4" Type="http://schemas.openxmlformats.org/officeDocument/2006/relationships/image" Target="../media/image13.w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0.wmf"/><Relationship Id="rId5" Type="http://schemas.openxmlformats.org/officeDocument/2006/relationships/oleObject" Target="../embeddings/oleObject21.bin"/><Relationship Id="rId4" Type="http://schemas.openxmlformats.org/officeDocument/2006/relationships/image" Target="../media/image29.wmf"/></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2.wmf"/><Relationship Id="rId5" Type="http://schemas.openxmlformats.org/officeDocument/2006/relationships/oleObject" Target="../embeddings/oleObject23.bin"/><Relationship Id="rId4" Type="http://schemas.openxmlformats.org/officeDocument/2006/relationships/image" Target="../media/image31.wmf"/></Relationships>
</file>

<file path=ppt/slides/_rels/slide91.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3.wmf"/><Relationship Id="rId5" Type="http://schemas.openxmlformats.org/officeDocument/2006/relationships/oleObject" Target="../embeddings/oleObject25.bin"/><Relationship Id="rId4" Type="http://schemas.openxmlformats.org/officeDocument/2006/relationships/image" Target="../media/image13.wmf"/></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5.wmf"/><Relationship Id="rId5" Type="http://schemas.openxmlformats.org/officeDocument/2006/relationships/oleObject" Target="../embeddings/oleObject28.bin"/><Relationship Id="rId4" Type="http://schemas.openxmlformats.org/officeDocument/2006/relationships/image" Target="../media/image34.wmf"/></Relationships>
</file>

<file path=ppt/slides/_rels/slide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1600" y="3140968"/>
            <a:ext cx="7537023" cy="1800200"/>
          </a:xfrm>
          <a:ln w="25400">
            <a:solidFill>
              <a:schemeClr val="accent4">
                <a:lumMod val="75000"/>
              </a:schemeClr>
            </a:solidFill>
            <a:prstDash val="sysDash"/>
          </a:ln>
        </p:spPr>
        <p:txBody>
          <a:bodyPr>
            <a:normAutofit/>
          </a:bodyPr>
          <a:lstStyle/>
          <a:p>
            <a:r>
              <a:rPr lang="es-ES" sz="2400" b="1" dirty="0" smtClean="0">
                <a:latin typeface="Times New Roman" pitchFamily="18" charset="0"/>
                <a:cs typeface="Times New Roman" pitchFamily="18" charset="0"/>
              </a:rPr>
              <a:t>“EVALUACIÓN DE LA GESTIÓN FINANCIERA DE LAS ENTIDADES PÚBLICAS DE EDUCACIÓN SUPERIOR  DE LA PROVINCIA DE PICHINCHA PERÍODO 2010- 2011-2012”</a:t>
            </a:r>
            <a:endParaRPr lang="es-ES" sz="2400" b="1" dirty="0">
              <a:latin typeface="Times New Roman" pitchFamily="18" charset="0"/>
              <a:cs typeface="Times New Roman" pitchFamily="18" charset="0"/>
            </a:endParaRPr>
          </a:p>
        </p:txBody>
      </p:sp>
      <p:sp>
        <p:nvSpPr>
          <p:cNvPr id="6" name="5 Subtítulo"/>
          <p:cNvSpPr>
            <a:spLocks noGrp="1"/>
          </p:cNvSpPr>
          <p:nvPr>
            <p:ph type="subTitle" idx="1"/>
          </p:nvPr>
        </p:nvSpPr>
        <p:spPr>
          <a:xfrm>
            <a:off x="1958127" y="5517232"/>
            <a:ext cx="5472608" cy="504056"/>
          </a:xfrm>
          <a:solidFill>
            <a:schemeClr val="bg1"/>
          </a:solidFill>
          <a:ln>
            <a:solidFill>
              <a:schemeClr val="accent4">
                <a:lumMod val="75000"/>
                <a:alpha val="99000"/>
              </a:schemeClr>
            </a:solidFill>
          </a:ln>
        </p:spPr>
        <p:txBody>
          <a:bodyPr>
            <a:normAutofit/>
          </a:bodyPr>
          <a:lstStyle/>
          <a:p>
            <a:r>
              <a:rPr lang="es-ES" sz="2400" b="1" dirty="0" smtClean="0">
                <a:solidFill>
                  <a:schemeClr val="tx1"/>
                </a:solidFill>
                <a:latin typeface="Times New Roman" pitchFamily="18" charset="0"/>
                <a:cs typeface="Times New Roman" pitchFamily="18" charset="0"/>
              </a:rPr>
              <a:t> </a:t>
            </a:r>
            <a:r>
              <a:rPr lang="es-ES" sz="2400" dirty="0" smtClean="0">
                <a:solidFill>
                  <a:schemeClr val="tx1"/>
                </a:solidFill>
                <a:latin typeface="Times New Roman" pitchFamily="18" charset="0"/>
                <a:cs typeface="Times New Roman" pitchFamily="18" charset="0"/>
              </a:rPr>
              <a:t>VERÓNICA CLAVIJO GONZÁLEZ</a:t>
            </a:r>
            <a:endParaRPr lang="es-ES" sz="2400" dirty="0">
              <a:solidFill>
                <a:schemeClr val="tx1"/>
              </a:solidFill>
              <a:latin typeface="Times New Roman" pitchFamily="18" charset="0"/>
              <a:cs typeface="Times New Roman" pitchFamily="18" charset="0"/>
            </a:endParaRPr>
          </a:p>
        </p:txBody>
      </p:sp>
      <p:pic>
        <p:nvPicPr>
          <p:cNvPr id="9" name="8 Imagen" descr="LOGO ESPE ORIGINAL 2"/>
          <p:cNvPicPr/>
          <p:nvPr/>
        </p:nvPicPr>
        <p:blipFill>
          <a:blip r:embed="rId2" cstate="print">
            <a:extLst>
              <a:ext uri="{28A0092B-C50C-407E-A947-70E740481C1C}">
                <a14:useLocalDpi xmlns:a14="http://schemas.microsoft.com/office/drawing/2010/main" val="0"/>
              </a:ext>
            </a:extLst>
          </a:blip>
          <a:srcRect r="75322"/>
          <a:stretch>
            <a:fillRect/>
          </a:stretch>
        </p:blipFill>
        <p:spPr bwMode="auto">
          <a:xfrm>
            <a:off x="3851920" y="1628801"/>
            <a:ext cx="1685023" cy="1063397"/>
          </a:xfrm>
          <a:prstGeom prst="rect">
            <a:avLst/>
          </a:prstGeom>
          <a:noFill/>
          <a:ln>
            <a:noFill/>
          </a:ln>
        </p:spPr>
      </p:pic>
      <p:sp>
        <p:nvSpPr>
          <p:cNvPr id="8" name="7 CuadroTexto"/>
          <p:cNvSpPr txBox="1"/>
          <p:nvPr/>
        </p:nvSpPr>
        <p:spPr>
          <a:xfrm>
            <a:off x="1139794" y="876608"/>
            <a:ext cx="6723186" cy="523220"/>
          </a:xfrm>
          <a:prstGeom prst="rect">
            <a:avLst/>
          </a:prstGeom>
          <a:noFill/>
        </p:spPr>
        <p:txBody>
          <a:bodyPr wrap="none" rtlCol="0">
            <a:spAutoFit/>
          </a:bodyPr>
          <a:lstStyle/>
          <a:p>
            <a:pPr algn="ctr"/>
            <a:r>
              <a:rPr lang="es-ES" sz="2800" dirty="0" smtClean="0">
                <a:latin typeface="Times New Roman" pitchFamily="18" charset="0"/>
                <a:cs typeface="Times New Roman" pitchFamily="18" charset="0"/>
              </a:rPr>
              <a:t>ESCUELA POLITÉCNICA DEL EJÉRCITO</a:t>
            </a:r>
            <a:endParaRPr lang="es-ES" sz="2800" dirty="0">
              <a:latin typeface="Times New Roman" pitchFamily="18" charset="0"/>
              <a:cs typeface="Times New Roman" pitchFamily="18" charset="0"/>
            </a:endParaRPr>
          </a:p>
        </p:txBody>
      </p:sp>
    </p:spTree>
    <p:extLst>
      <p:ext uri="{BB962C8B-B14F-4D97-AF65-F5344CB8AC3E}">
        <p14:creationId xmlns:p14="http://schemas.microsoft.com/office/powerpoint/2010/main" val="3343571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1227505651"/>
              </p:ext>
            </p:extLst>
          </p:nvPr>
        </p:nvGraphicFramePr>
        <p:xfrm>
          <a:off x="899592" y="1556793"/>
          <a:ext cx="7632848"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CuadroTexto"/>
          <p:cNvSpPr txBox="1"/>
          <p:nvPr/>
        </p:nvSpPr>
        <p:spPr>
          <a:xfrm>
            <a:off x="1907704" y="404664"/>
            <a:ext cx="5616624" cy="400110"/>
          </a:xfrm>
          <a:prstGeom prst="rect">
            <a:avLst/>
          </a:prstGeom>
          <a:noFill/>
        </p:spPr>
        <p:txBody>
          <a:bodyPr wrap="square" rtlCol="0">
            <a:spAutoFit/>
          </a:bodyPr>
          <a:lstStyle/>
          <a:p>
            <a:pPr algn="ctr"/>
            <a:r>
              <a:rPr lang="es-ES" sz="2000" b="1" i="1" u="sng" dirty="0" smtClean="0">
                <a:solidFill>
                  <a:schemeClr val="accent6">
                    <a:lumMod val="75000"/>
                  </a:schemeClr>
                </a:solidFill>
                <a:latin typeface="Times New Roman" pitchFamily="18" charset="0"/>
                <a:cs typeface="Times New Roman" pitchFamily="18" charset="0"/>
              </a:rPr>
              <a:t>CRITERIOS DE EVALUACIÓN</a:t>
            </a:r>
            <a:endParaRPr lang="es-ES" sz="2000" b="1" i="1" u="sng"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5245524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90697" y="620688"/>
            <a:ext cx="4572000" cy="830997"/>
          </a:xfrm>
          <a:prstGeom prst="rect">
            <a:avLst/>
          </a:prstGeom>
        </p:spPr>
        <p:txBody>
          <a:bodyPr>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VERTICAL</a:t>
            </a: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AÑO </a:t>
            </a:r>
            <a:r>
              <a:rPr lang="es-ES" sz="1600" b="1" i="1" u="sng" dirty="0" smtClean="0">
                <a:solidFill>
                  <a:srgbClr val="F79646">
                    <a:lumMod val="75000"/>
                  </a:srgbClr>
                </a:solidFill>
                <a:latin typeface="Times New Roman" pitchFamily="18" charset="0"/>
                <a:cs typeface="Times New Roman" pitchFamily="18" charset="0"/>
              </a:rPr>
              <a:t>2012</a:t>
            </a:r>
            <a:endParaRPr lang="es-ES" sz="1600" b="1" i="1" u="sng" dirty="0">
              <a:solidFill>
                <a:srgbClr val="F79646">
                  <a:lumMod val="75000"/>
                </a:srgbClr>
              </a:solidFill>
              <a:latin typeface="Times New Roman" pitchFamily="18" charset="0"/>
              <a:cs typeface="Times New Roman" pitchFamily="18"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616367359"/>
              </p:ext>
            </p:extLst>
          </p:nvPr>
        </p:nvGraphicFramePr>
        <p:xfrm>
          <a:off x="971599" y="1700814"/>
          <a:ext cx="6987331" cy="3853055"/>
        </p:xfrm>
        <a:graphic>
          <a:graphicData uri="http://schemas.openxmlformats.org/drawingml/2006/table">
            <a:tbl>
              <a:tblPr/>
              <a:tblGrid>
                <a:gridCol w="824842"/>
                <a:gridCol w="3156397"/>
                <a:gridCol w="1451723"/>
                <a:gridCol w="1554369"/>
              </a:tblGrid>
              <a:tr h="162805">
                <a:tc gridSpan="3">
                  <a:txBody>
                    <a:bodyPr/>
                    <a:lstStyle/>
                    <a:p>
                      <a:pPr algn="ctr" fontAlgn="t"/>
                      <a:r>
                        <a:rPr lang="es-ES" sz="1000" b="0" i="0" u="none" strike="noStrike">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fontAlgn="b"/>
                      <a:r>
                        <a:rPr lang="es-ES" sz="1000" b="0" i="0" u="none" strike="noStrike">
                          <a:solidFill>
                            <a:srgbClr val="000000"/>
                          </a:solidFill>
                          <a:effectLst/>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162805">
                <a:tc gridSpan="4">
                  <a:txBody>
                    <a:bodyPr/>
                    <a:lstStyle/>
                    <a:p>
                      <a:pPr algn="ctr" fontAlgn="b"/>
                      <a:r>
                        <a:rPr lang="es-ES" sz="1000" b="0" i="0" u="none" strike="noStrike">
                          <a:solidFill>
                            <a:srgbClr val="000000"/>
                          </a:solidFill>
                          <a:effectLst/>
                          <a:latin typeface="Times New Roman"/>
                        </a:rPr>
                        <a:t>REPÚBLICA DEL ECUADOR</a:t>
                      </a:r>
                      <a:endParaRPr lang="es-ES" sz="1000" b="0" i="0" u="none" strike="noStrike">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62805">
                <a:tc gridSpan="4">
                  <a:txBody>
                    <a:bodyPr/>
                    <a:lstStyle/>
                    <a:p>
                      <a:pPr algn="ctr" fontAlgn="t"/>
                      <a:r>
                        <a:rPr lang="es-ES" sz="1000" b="0" i="0" u="none" strike="noStrike">
                          <a:solidFill>
                            <a:srgbClr val="000000"/>
                          </a:solidFill>
                          <a:effectLst/>
                          <a:latin typeface="Times New Roman"/>
                        </a:rPr>
                        <a:t>INSTITUTO DE ALTOS ESTUDIOS NACIONALES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62805">
                <a:tc gridSpan="4">
                  <a:txBody>
                    <a:bodyPr/>
                    <a:lstStyle/>
                    <a:p>
                      <a:pPr algn="ctr" fontAlgn="t"/>
                      <a:r>
                        <a:rPr lang="es-ES" sz="1000" b="0" i="0" u="none" strike="noStrike">
                          <a:solidFill>
                            <a:srgbClr val="000000"/>
                          </a:solidFill>
                          <a:effectLst/>
                          <a:latin typeface="Times New Roman"/>
                        </a:rPr>
                        <a:t>ESTADO DE EJECUCION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62805">
                <a:tc gridSpan="4">
                  <a:txBody>
                    <a:bodyPr/>
                    <a:lstStyle/>
                    <a:p>
                      <a:pPr algn="ctr" fontAlgn="t"/>
                      <a:r>
                        <a:rPr lang="es-ES" sz="1000" b="0" i="0" u="none" strike="noStrike">
                          <a:solidFill>
                            <a:srgbClr val="000000"/>
                          </a:solidFill>
                          <a:effectLst/>
                          <a:latin typeface="Times New Roman"/>
                        </a:rPr>
                        <a:t>Al 31 de Diciembre del 2012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62805">
                <a:tc gridSpan="4">
                  <a:txBody>
                    <a:bodyPr/>
                    <a:lstStyle/>
                    <a:p>
                      <a:pPr algn="ctr" fontAlgn="t"/>
                      <a:r>
                        <a:rPr lang="es-ES" sz="1000" b="0" i="0" u="none" strike="noStrike">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3659">
                <a:tc gridSpan="4">
                  <a:txBody>
                    <a:bodyPr/>
                    <a:lstStyle/>
                    <a:p>
                      <a:pPr algn="ctr" fontAlgn="t"/>
                      <a:r>
                        <a:rPr lang="es-ES" sz="1000" b="0" i="0" u="none" strike="noStrike">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3659">
                <a:tc>
                  <a:txBody>
                    <a:bodyPr/>
                    <a:lstStyle/>
                    <a:p>
                      <a:pPr algn="ctr" fontAlgn="ctr"/>
                      <a:r>
                        <a:rPr lang="es-ES" sz="1000" b="0" i="0" u="none" strike="noStrike">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0" i="0" u="none" strike="noStrike">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0" i="0" u="none" strike="noStrike">
                          <a:solidFill>
                            <a:srgbClr val="000000"/>
                          </a:solidFill>
                          <a:effectLst/>
                          <a:latin typeface="Times New Roman"/>
                        </a:rPr>
                        <a:t> EJECUTADO-2012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0" i="0" u="none" strike="noStrike" dirty="0" smtClean="0">
                          <a:solidFill>
                            <a:srgbClr val="000000"/>
                          </a:solidFill>
                          <a:effectLst/>
                          <a:latin typeface="Times New Roman"/>
                        </a:rPr>
                        <a:t>VARIACIÓN </a:t>
                      </a:r>
                      <a:r>
                        <a:rPr lang="es-ES" sz="1000" b="0" i="0" u="none" strike="noStrike" dirty="0">
                          <a:solidFill>
                            <a:srgbClr val="000000"/>
                          </a:solidFill>
                          <a:effectLst/>
                          <a:latin typeface="Times New Roman"/>
                        </a:rPr>
                        <a:t>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r>
              <a:tr h="162805">
                <a:tc>
                  <a:txBody>
                    <a:bodyPr/>
                    <a:lstStyle/>
                    <a:p>
                      <a:pPr algn="ctr"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1000" b="0" i="0" u="none" strike="noStrike" dirty="0">
                          <a:solidFill>
                            <a:srgbClr val="000000"/>
                          </a:solidFill>
                          <a:effectLst/>
                          <a:latin typeface="Times New Roman"/>
                        </a:rPr>
                        <a:t>INGRESOS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dirty="0">
                          <a:solidFill>
                            <a:srgbClr val="000000"/>
                          </a:solidFill>
                          <a:effectLst/>
                          <a:latin typeface="Times New Roman"/>
                        </a:rPr>
                        <a:t>                 7.549.834,13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a:solidFill>
                            <a:srgbClr val="000000"/>
                          </a:solidFill>
                          <a:effectLst/>
                          <a:latin typeface="Times New Roman"/>
                        </a:rPr>
                        <a:t>64,81%</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73659">
                <a:tc>
                  <a:txBody>
                    <a:bodyPr/>
                    <a:lstStyle/>
                    <a:p>
                      <a:pPr algn="ctr"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GASTOS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                 4.968.650,06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46,27%</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73659">
                <a:tc>
                  <a:txBody>
                    <a:bodyPr/>
                    <a:lstStyle/>
                    <a:p>
                      <a:pPr algn="ctr"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SUPERÁVIT O DÉFICIT CORRIENTE</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1000" b="0" i="0" u="none" strike="noStrike" dirty="0">
                          <a:solidFill>
                            <a:srgbClr val="000000"/>
                          </a:solidFill>
                          <a:effectLst/>
                          <a:latin typeface="Times New Roman"/>
                        </a:rPr>
                        <a:t>                 2.581.184,07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1000" b="0" i="0" u="none" strike="noStrike">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62805">
                <a:tc>
                  <a:txBody>
                    <a:bodyPr/>
                    <a:lstStyle/>
                    <a:p>
                      <a:pPr algn="ctr"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INGRESOS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dirty="0">
                          <a:solidFill>
                            <a:srgbClr val="000000"/>
                          </a:solidFill>
                          <a:effectLst/>
                          <a:latin typeface="Times New Roman"/>
                        </a:rPr>
                        <a:t>                 4.099.256,88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a:solidFill>
                            <a:srgbClr val="000000"/>
                          </a:solidFill>
                          <a:effectLst/>
                          <a:latin typeface="Times New Roman"/>
                        </a:rPr>
                        <a:t>35,19%</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62805">
                <a:tc>
                  <a:txBody>
                    <a:bodyPr/>
                    <a:lstStyle/>
                    <a:p>
                      <a:pPr algn="ctr"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a:solidFill>
                            <a:srgbClr val="000000"/>
                          </a:solidFill>
                          <a:effectLst/>
                          <a:latin typeface="Times New Roman"/>
                        </a:rPr>
                        <a:t>GASTOS DE PRODUCCIÓN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62805">
                <a:tc>
                  <a:txBody>
                    <a:bodyPr/>
                    <a:lstStyle/>
                    <a:p>
                      <a:pPr algn="ctr"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GASTOS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                 5.115.585,70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47,64%</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73659">
                <a:tc>
                  <a:txBody>
                    <a:bodyPr/>
                    <a:lstStyle/>
                    <a:p>
                      <a:pPr algn="ctr"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GASTOS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                    654.451,25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6,09%</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73659">
                <a:tc>
                  <a:txBody>
                    <a:bodyPr/>
                    <a:lstStyle/>
                    <a:p>
                      <a:pPr algn="ctr"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a:solidFill>
                            <a:srgbClr val="000000"/>
                          </a:solidFill>
                          <a:effectLst/>
                          <a:latin typeface="Times New Roman"/>
                        </a:rPr>
                        <a:t>SUPERÁVIT O DÉFICIT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1000" b="0" i="0" u="none" strike="noStrike" dirty="0">
                          <a:solidFill>
                            <a:srgbClr val="000000"/>
                          </a:solidFill>
                          <a:effectLst/>
                          <a:latin typeface="Times New Roman"/>
                        </a:rPr>
                        <a:t>-              1.670.780,07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1000" b="0" i="0" u="none" strike="noStrike">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62805">
                <a:tc>
                  <a:txBody>
                    <a:bodyPr/>
                    <a:lstStyle/>
                    <a:p>
                      <a:pPr algn="ctr"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INGRESOS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dirty="0">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73659">
                <a:tc>
                  <a:txBody>
                    <a:bodyPr/>
                    <a:lstStyle/>
                    <a:p>
                      <a:pPr algn="ctr"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APLICACIÓN AL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73659">
                <a:tc>
                  <a:txBody>
                    <a:bodyPr/>
                    <a:lstStyle/>
                    <a:p>
                      <a:pPr algn="ctr"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a:rPr>
                        <a:t>SUPERÁVIT O DÉFICIT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1000" b="0" i="0" u="none" strike="noStrike" dirty="0">
                          <a:solidFill>
                            <a:srgbClr val="000000"/>
                          </a:solidFill>
                          <a:effectLst/>
                          <a:latin typeface="Times New Roman"/>
                        </a:rPr>
                        <a:t>                                 -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1000" b="0" i="0" u="none" strike="noStrike">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73659">
                <a:tc>
                  <a:txBody>
                    <a:bodyPr/>
                    <a:lstStyle/>
                    <a:p>
                      <a:pPr algn="ctr"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1000" b="0" i="0" u="none" strike="noStrike" dirty="0">
                          <a:solidFill>
                            <a:srgbClr val="000000"/>
                          </a:solidFill>
                          <a:effectLst/>
                          <a:latin typeface="Times New Roman"/>
                        </a:rPr>
                        <a:t>                       910.404,00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1000" b="0" i="0" u="none" strike="noStrike" dirty="0">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r h="162805">
                <a:tc>
                  <a:txBody>
                    <a:bodyPr/>
                    <a:lstStyle/>
                    <a:p>
                      <a:pPr algn="ctr"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a:rPr>
                        <a:t>TOTAL INGRESOS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a:solidFill>
                            <a:srgbClr val="000000"/>
                          </a:solidFill>
                          <a:effectLst/>
                          <a:latin typeface="Times New Roman"/>
                        </a:rPr>
                        <a:t>               11.649.091,01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73659">
                <a:tc>
                  <a:txBody>
                    <a:bodyPr/>
                    <a:lstStyle/>
                    <a:p>
                      <a:pPr algn="ctr"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a:rPr>
                        <a:t>TOTAL GASTOS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               10.738.687,01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62805">
                <a:tc>
                  <a:txBody>
                    <a:bodyPr/>
                    <a:lstStyle/>
                    <a:p>
                      <a:pPr algn="ctr" fontAlgn="b"/>
                      <a:r>
                        <a:rPr lang="es-ES" sz="1000" b="0" i="0" u="none" strike="noStrike">
                          <a:solidFill>
                            <a:srgbClr val="000000"/>
                          </a:solidFill>
                          <a:effectLst/>
                          <a:latin typeface="Times New Roman"/>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000" b="0" i="0" u="none" strike="noStrike">
                          <a:solidFill>
                            <a:srgbClr val="000000"/>
                          </a:solidFill>
                          <a:effectLst/>
                          <a:latin typeface="Times New Roman"/>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000" b="0" i="0" u="none" strike="noStrike">
                          <a:solidFill>
                            <a:srgbClr val="000000"/>
                          </a:solidFill>
                          <a:effectLst/>
                          <a:latin typeface="Times New Roman"/>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000" b="0" i="0" u="none" strike="noStrike" dirty="0">
                          <a:solidFill>
                            <a:srgbClr val="000000"/>
                          </a:solidFill>
                          <a:effectLst/>
                          <a:latin typeface="Times New Roman"/>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r>
            </a:tbl>
          </a:graphicData>
        </a:graphic>
      </p:graphicFrame>
      <p:pic>
        <p:nvPicPr>
          <p:cNvPr id="6"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6879" y="2087563"/>
            <a:ext cx="503237" cy="466725"/>
          </a:xfrm>
          <a:prstGeom prst="rect">
            <a:avLst/>
          </a:prstGeom>
          <a:noFill/>
          <a:ln>
            <a:noFill/>
          </a:ln>
        </p:spPr>
      </p:pic>
      <p:pic>
        <p:nvPicPr>
          <p:cNvPr id="8"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7313" y="2554288"/>
            <a:ext cx="503237" cy="466725"/>
          </a:xfrm>
          <a:prstGeom prst="rect">
            <a:avLst/>
          </a:prstGeom>
          <a:noFill/>
          <a:ln>
            <a:noFill/>
          </a:ln>
        </p:spPr>
      </p:pic>
    </p:spTree>
    <p:extLst>
      <p:ext uri="{BB962C8B-B14F-4D97-AF65-F5344CB8AC3E}">
        <p14:creationId xmlns:p14="http://schemas.microsoft.com/office/powerpoint/2010/main" val="333316843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22887" y="395372"/>
            <a:ext cx="7200800"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Ingresos a</a:t>
            </a:r>
            <a:r>
              <a:rPr lang="es-ES" b="1" i="1" u="sng" dirty="0" smtClean="0">
                <a:solidFill>
                  <a:srgbClr val="F79646">
                    <a:lumMod val="75000"/>
                  </a:srgbClr>
                </a:solidFill>
                <a:latin typeface="Times New Roman"/>
                <a:ea typeface="Calibri"/>
              </a:rPr>
              <a:t>l </a:t>
            </a:r>
            <a:r>
              <a:rPr lang="es-ES" b="1" i="1" u="sng" dirty="0">
                <a:solidFill>
                  <a:srgbClr val="F79646">
                    <a:lumMod val="75000"/>
                  </a:srgbClr>
                </a:solidFill>
                <a:latin typeface="Times New Roman"/>
                <a:ea typeface="Calibri"/>
              </a:rPr>
              <a:t>31 de Diciembre de </a:t>
            </a:r>
            <a:r>
              <a:rPr lang="es-ES" b="1" i="1" u="sng" dirty="0" smtClean="0">
                <a:solidFill>
                  <a:srgbClr val="F79646">
                    <a:lumMod val="75000"/>
                  </a:srgbClr>
                </a:solidFill>
                <a:latin typeface="Times New Roman"/>
                <a:ea typeface="Calibri"/>
              </a:rPr>
              <a:t>2012 </a:t>
            </a:r>
            <a:r>
              <a:rPr lang="es-ES" b="1" i="1" u="sng" dirty="0">
                <a:solidFill>
                  <a:srgbClr val="F79646">
                    <a:lumMod val="75000"/>
                  </a:srgbClr>
                </a:solidFill>
                <a:latin typeface="Times New Roman"/>
                <a:ea typeface="Calibri"/>
              </a:rPr>
              <a:t>- IAEN</a:t>
            </a:r>
            <a:endParaRPr lang="es-ES" b="1" i="1" u="sng" dirty="0">
              <a:solidFill>
                <a:srgbClr val="F79646">
                  <a:lumMod val="75000"/>
                </a:srgbClr>
              </a:solidFill>
            </a:endParaRPr>
          </a:p>
        </p:txBody>
      </p:sp>
      <p:graphicFrame>
        <p:nvGraphicFramePr>
          <p:cNvPr id="5" name="4 Gráfico"/>
          <p:cNvGraphicFramePr/>
          <p:nvPr>
            <p:extLst>
              <p:ext uri="{D42A27DB-BD31-4B8C-83A1-F6EECF244321}">
                <p14:modId xmlns:p14="http://schemas.microsoft.com/office/powerpoint/2010/main" val="3223045288"/>
              </p:ext>
            </p:extLst>
          </p:nvPr>
        </p:nvGraphicFramePr>
        <p:xfrm>
          <a:off x="1110919" y="1052736"/>
          <a:ext cx="6912768" cy="2088232"/>
        </p:xfrm>
        <a:graphic>
          <a:graphicData uri="http://schemas.openxmlformats.org/drawingml/2006/chart">
            <c:chart xmlns:c="http://schemas.openxmlformats.org/drawingml/2006/chart" xmlns:r="http://schemas.openxmlformats.org/officeDocument/2006/relationships" r:id="rId2"/>
          </a:graphicData>
        </a:graphic>
      </p:graphicFrame>
      <p:sp>
        <p:nvSpPr>
          <p:cNvPr id="6" name="5 Rectángulo"/>
          <p:cNvSpPr/>
          <p:nvPr/>
        </p:nvSpPr>
        <p:spPr>
          <a:xfrm>
            <a:off x="1309442" y="3290501"/>
            <a:ext cx="6552728"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Gastos al 31 de Diciembre de </a:t>
            </a:r>
            <a:r>
              <a:rPr lang="es-ES" b="1" i="1" u="sng" dirty="0" smtClean="0">
                <a:solidFill>
                  <a:srgbClr val="F79646">
                    <a:lumMod val="75000"/>
                  </a:srgbClr>
                </a:solidFill>
                <a:latin typeface="Times New Roman"/>
                <a:ea typeface="Calibri"/>
              </a:rPr>
              <a:t>2012 </a:t>
            </a:r>
            <a:r>
              <a:rPr lang="es-ES" b="1" i="1" u="sng" dirty="0">
                <a:solidFill>
                  <a:srgbClr val="F79646">
                    <a:lumMod val="75000"/>
                  </a:srgbClr>
                </a:solidFill>
                <a:latin typeface="Times New Roman"/>
                <a:ea typeface="Calibri"/>
              </a:rPr>
              <a:t>– IAEN</a:t>
            </a:r>
            <a:endParaRPr lang="es-ES" b="1" i="1" u="sng" dirty="0">
              <a:solidFill>
                <a:srgbClr val="F79646">
                  <a:lumMod val="75000"/>
                </a:srgbClr>
              </a:solidFill>
            </a:endParaRPr>
          </a:p>
        </p:txBody>
      </p:sp>
      <p:graphicFrame>
        <p:nvGraphicFramePr>
          <p:cNvPr id="7" name="6 Gráfico"/>
          <p:cNvGraphicFramePr/>
          <p:nvPr>
            <p:extLst>
              <p:ext uri="{D42A27DB-BD31-4B8C-83A1-F6EECF244321}">
                <p14:modId xmlns:p14="http://schemas.microsoft.com/office/powerpoint/2010/main" val="4005532779"/>
              </p:ext>
            </p:extLst>
          </p:nvPr>
        </p:nvGraphicFramePr>
        <p:xfrm>
          <a:off x="1205125" y="3789040"/>
          <a:ext cx="6818562" cy="25520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10035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23728" y="188640"/>
            <a:ext cx="4572000" cy="830997"/>
          </a:xfrm>
          <a:prstGeom prst="rect">
            <a:avLst/>
          </a:prstGeom>
        </p:spPr>
        <p:txBody>
          <a:bodyPr>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HORIZONTAL</a:t>
            </a: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PERÍODO 2010 - 2011</a:t>
            </a:r>
          </a:p>
        </p:txBody>
      </p:sp>
      <p:graphicFrame>
        <p:nvGraphicFramePr>
          <p:cNvPr id="5" name="4 Tabla"/>
          <p:cNvGraphicFramePr>
            <a:graphicFrameLocks noGrp="1"/>
          </p:cNvGraphicFramePr>
          <p:nvPr>
            <p:extLst>
              <p:ext uri="{D42A27DB-BD31-4B8C-83A1-F6EECF244321}">
                <p14:modId xmlns:p14="http://schemas.microsoft.com/office/powerpoint/2010/main" val="1414936376"/>
              </p:ext>
            </p:extLst>
          </p:nvPr>
        </p:nvGraphicFramePr>
        <p:xfrm>
          <a:off x="323529" y="1314287"/>
          <a:ext cx="8496944" cy="5246252"/>
        </p:xfrm>
        <a:graphic>
          <a:graphicData uri="http://schemas.openxmlformats.org/drawingml/2006/table">
            <a:tbl>
              <a:tblPr/>
              <a:tblGrid>
                <a:gridCol w="696471"/>
                <a:gridCol w="2722568"/>
                <a:gridCol w="1114353"/>
                <a:gridCol w="1114353"/>
                <a:gridCol w="1456258"/>
                <a:gridCol w="1392941"/>
              </a:tblGrid>
              <a:tr h="110674">
                <a:tc gridSpan="6">
                  <a:txBody>
                    <a:bodyPr/>
                    <a:lstStyle/>
                    <a:p>
                      <a:pPr algn="ctr" fontAlgn="t"/>
                      <a:r>
                        <a:rPr lang="es-ES" sz="8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8343">
                <a:tc gridSpan="6">
                  <a:txBody>
                    <a:bodyPr/>
                    <a:lstStyle/>
                    <a:p>
                      <a:pPr algn="ctr" fontAlgn="b"/>
                      <a:r>
                        <a:rPr lang="es-ES" sz="1000" b="1" i="0" u="none" strike="noStrike" dirty="0">
                          <a:solidFill>
                            <a:srgbClr val="000000"/>
                          </a:solidFill>
                          <a:effectLst/>
                          <a:latin typeface="Times New Roman"/>
                        </a:rPr>
                        <a:t>REPÚBLICA DEL ECUADOR</a:t>
                      </a:r>
                      <a:endParaRPr lang="es-ES" sz="1000" b="0" i="0" u="none" strike="noStrike" dirty="0">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8343">
                <a:tc gridSpan="6">
                  <a:txBody>
                    <a:bodyPr/>
                    <a:lstStyle/>
                    <a:p>
                      <a:pPr algn="ctr" fontAlgn="t"/>
                      <a:r>
                        <a:rPr lang="es-ES" sz="1000" b="1" i="0" u="none" strike="noStrike" dirty="0">
                          <a:solidFill>
                            <a:srgbClr val="000000"/>
                          </a:solidFill>
                          <a:effectLst/>
                          <a:latin typeface="Times New Roman"/>
                        </a:rPr>
                        <a:t>INSTITUTO DE ALTOS ESTUDIOS NACIONALES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8343">
                <a:tc gridSpan="6">
                  <a:txBody>
                    <a:bodyPr/>
                    <a:lstStyle/>
                    <a:p>
                      <a:pPr algn="ctr" fontAlgn="t"/>
                      <a:r>
                        <a:rPr lang="es-ES" sz="1000" b="1" i="0" u="none" strike="noStrike">
                          <a:solidFill>
                            <a:srgbClr val="000000"/>
                          </a:solidFill>
                          <a:effectLst/>
                          <a:latin typeface="Times New Roman"/>
                        </a:rPr>
                        <a:t>ESTADO DE EJECUCIÓN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8343">
                <a:tc gridSpan="6">
                  <a:txBody>
                    <a:bodyPr/>
                    <a:lstStyle/>
                    <a:p>
                      <a:pPr algn="ctr" fontAlgn="t"/>
                      <a:r>
                        <a:rPr lang="es-ES" sz="1000" b="1" i="0" u="none" strike="noStrike" dirty="0">
                          <a:solidFill>
                            <a:srgbClr val="000000"/>
                          </a:solidFill>
                          <a:effectLst/>
                          <a:latin typeface="Times New Roman"/>
                        </a:rPr>
                        <a:t>Al 31 de Diciembre del 2010 - 2011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8343">
                <a:tc gridSpan="6">
                  <a:txBody>
                    <a:bodyPr/>
                    <a:lstStyle/>
                    <a:p>
                      <a:pPr algn="ctr" fontAlgn="t"/>
                      <a:r>
                        <a:rPr lang="es-ES" sz="1000" b="1" i="0" u="none" strike="noStrike" dirty="0">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8343">
                <a:tc gridSpan="6">
                  <a:txBody>
                    <a:bodyPr/>
                    <a:lstStyle/>
                    <a:p>
                      <a:pPr algn="ctr" fontAlgn="t"/>
                      <a:r>
                        <a:rPr lang="es-ES" sz="10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76686">
                <a:tc>
                  <a:txBody>
                    <a:bodyPr/>
                    <a:lstStyle/>
                    <a:p>
                      <a:pPr algn="ctr" fontAlgn="ctr"/>
                      <a:r>
                        <a:rPr lang="es-ES" sz="800" b="1" i="0" u="none" strike="noStrike">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1" i="0" u="none" strike="noStrike">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1" i="0" u="none" strike="noStrike">
                          <a:solidFill>
                            <a:srgbClr val="000000"/>
                          </a:solidFill>
                          <a:effectLst/>
                          <a:latin typeface="Times New Roman"/>
                        </a:rPr>
                        <a:t> EJECUTADO-2010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1" i="0" u="none" strike="noStrike" dirty="0">
                          <a:solidFill>
                            <a:srgbClr val="000000"/>
                          </a:solidFill>
                          <a:effectLst/>
                          <a:latin typeface="Times New Roman"/>
                        </a:rPr>
                        <a:t> EJECUTADO-2011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1" i="0" u="none" strike="noStrike">
                          <a:solidFill>
                            <a:srgbClr val="000000"/>
                          </a:solidFill>
                          <a:effectLst/>
                          <a:latin typeface="Times New Roman"/>
                        </a:rPr>
                        <a:t>VARIACIÒN ABSOLUTA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1"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276686">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1000" b="0" i="0" u="none" strike="noStrike" dirty="0">
                          <a:solidFill>
                            <a:srgbClr val="000000"/>
                          </a:solidFill>
                          <a:effectLst/>
                          <a:latin typeface="Times New Roman"/>
                        </a:rPr>
                        <a:t>INGRESOS CORRIENTES</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dirty="0">
                          <a:solidFill>
                            <a:srgbClr val="000000"/>
                          </a:solidFill>
                          <a:effectLst/>
                          <a:latin typeface="Times New Roman"/>
                        </a:rPr>
                        <a:t>            2.968.694,59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dirty="0">
                          <a:solidFill>
                            <a:srgbClr val="000000"/>
                          </a:solidFill>
                          <a:effectLst/>
                          <a:latin typeface="Times New Roman"/>
                        </a:rPr>
                        <a:t>            7.401.036,36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a:solidFill>
                            <a:srgbClr val="000000"/>
                          </a:solidFill>
                          <a:effectLst/>
                          <a:latin typeface="Times New Roman"/>
                        </a:rPr>
                        <a:t>                        4.432.341,77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a:solidFill>
                            <a:srgbClr val="000000"/>
                          </a:solidFill>
                          <a:effectLst/>
                          <a:latin typeface="Times New Roman"/>
                        </a:rPr>
                        <a:t>149,30%</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76686">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GASTOS CORRIENTES</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            1.683.435,97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            5.043.874,70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                        3.360.438,73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199,62%</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76686">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SUPERÁVIT O DÉFICIT CORRIENTE</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1000" b="0" i="0" u="none" strike="noStrike">
                          <a:solidFill>
                            <a:srgbClr val="000000"/>
                          </a:solidFill>
                          <a:effectLst/>
                          <a:latin typeface="Times New Roman"/>
                        </a:rPr>
                        <a:t>            1.285.258,62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1000" b="0" i="0" u="none" strike="noStrike" dirty="0">
                          <a:solidFill>
                            <a:srgbClr val="000000"/>
                          </a:solidFill>
                          <a:effectLst/>
                          <a:latin typeface="Times New Roman"/>
                        </a:rPr>
                        <a:t>            2.357.161,66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1000" b="0" i="0" u="none" strike="noStrike" dirty="0">
                          <a:solidFill>
                            <a:srgbClr val="000000"/>
                          </a:solidFill>
                          <a:effectLst/>
                          <a:latin typeface="Times New Roman"/>
                        </a:rPr>
                        <a:t>                        1.071.903,04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1000" b="0" i="0" u="none" strike="noStrike">
                          <a:solidFill>
                            <a:srgbClr val="000000"/>
                          </a:solidFill>
                          <a:effectLst/>
                          <a:latin typeface="Times New Roman"/>
                        </a:rPr>
                        <a:t>83,40%</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76686">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a:solidFill>
                            <a:srgbClr val="000000"/>
                          </a:solidFill>
                          <a:effectLst/>
                          <a:latin typeface="Times New Roman"/>
                        </a:rPr>
                        <a:t>INGRESOS DE CAPITAL</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a:solidFill>
                            <a:srgbClr val="000000"/>
                          </a:solidFill>
                          <a:effectLst/>
                          <a:latin typeface="Times New Roman"/>
                        </a:rPr>
                        <a:t>            2.588.596,31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a:solidFill>
                            <a:srgbClr val="000000"/>
                          </a:solidFill>
                          <a:effectLst/>
                          <a:latin typeface="Times New Roman"/>
                        </a:rPr>
                        <a:t>            2.574.337,83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dirty="0">
                          <a:solidFill>
                            <a:srgbClr val="000000"/>
                          </a:solidFill>
                          <a:effectLst/>
                          <a:latin typeface="Times New Roman"/>
                        </a:rPr>
                        <a:t>                           (14.258,48)</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a:solidFill>
                            <a:srgbClr val="000000"/>
                          </a:solidFill>
                          <a:effectLst/>
                          <a:latin typeface="Times New Roman"/>
                        </a:rPr>
                        <a:t>-0,55%</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14283">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a:solidFill>
                            <a:srgbClr val="000000"/>
                          </a:solidFill>
                          <a:effectLst/>
                          <a:latin typeface="Times New Roman"/>
                        </a:rPr>
                        <a:t>GASTOS DE PRODUCCIÓN</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                              -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                              -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                                          -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0,00%</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76686">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GASTOS DE INVERSIÓN</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            1.642.606,48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            1.716.727,86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                             74.121,38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4,51%</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76686">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a:solidFill>
                            <a:srgbClr val="000000"/>
                          </a:solidFill>
                          <a:effectLst/>
                          <a:latin typeface="Times New Roman"/>
                        </a:rPr>
                        <a:t>GASTOS DE CAPITAL</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               696.241,39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               693.947,67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                             (2.293,72)</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-0,33%</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14283">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SUPERÁVIT O DÉFICIT DE INVERSIÓN</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1000" b="0" i="0" u="none" strike="noStrike">
                          <a:solidFill>
                            <a:srgbClr val="000000"/>
                          </a:solidFill>
                          <a:effectLst/>
                          <a:latin typeface="Times New Roman"/>
                        </a:rPr>
                        <a:t>             249.748,44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1000" b="0" i="0" u="none" strike="noStrike">
                          <a:solidFill>
                            <a:srgbClr val="000000"/>
                          </a:solidFill>
                          <a:effectLst/>
                          <a:latin typeface="Times New Roman"/>
                        </a:rPr>
                        <a:t>             163.662,30   </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1000" b="0" i="0" u="none" strike="noStrike" dirty="0">
                          <a:solidFill>
                            <a:srgbClr val="000000"/>
                          </a:solidFill>
                          <a:effectLst/>
                          <a:latin typeface="Times New Roman"/>
                        </a:rPr>
                        <a:t>-                          86.086,14   </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1000" b="0" i="0" u="none" strike="noStrike" dirty="0">
                          <a:solidFill>
                            <a:srgbClr val="000000"/>
                          </a:solidFill>
                          <a:effectLst/>
                          <a:latin typeface="Times New Roman"/>
                        </a:rPr>
                        <a:t>-34,47%</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14283">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INGRESOS DE FINANCIAMIENTO</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a:solidFill>
                            <a:srgbClr val="000000"/>
                          </a:solidFill>
                          <a:effectLst/>
                          <a:latin typeface="Times New Roman"/>
                        </a:rPr>
                        <a:t>                              -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a:solidFill>
                            <a:srgbClr val="000000"/>
                          </a:solidFill>
                          <a:effectLst/>
                          <a:latin typeface="Times New Roman"/>
                        </a:rPr>
                        <a:t>                              -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dirty="0">
                          <a:solidFill>
                            <a:srgbClr val="000000"/>
                          </a:solidFill>
                          <a:effectLst/>
                          <a:latin typeface="Times New Roman"/>
                        </a:rPr>
                        <a:t>                                          -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a:solidFill>
                            <a:srgbClr val="000000"/>
                          </a:solidFill>
                          <a:effectLst/>
                          <a:latin typeface="Times New Roman"/>
                        </a:rPr>
                        <a:t>0,00%</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14283">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APLICACIÓN AL FINANCIAMIENTO</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                              -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                              -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                                          -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0,00%</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14283">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a:rPr>
                        <a:t>SUPERÁVIT O DÉFICIT DE FINANCIAMIENTO</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1000" b="0" i="0" u="none" strike="noStrike">
                          <a:solidFill>
                            <a:srgbClr val="000000"/>
                          </a:solidFill>
                          <a:effectLst/>
                          <a:latin typeface="Times New Roman"/>
                        </a:rPr>
                        <a:t>                            -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1000" b="0" i="0" u="none" strike="noStrike">
                          <a:solidFill>
                            <a:srgbClr val="000000"/>
                          </a:solidFill>
                          <a:effectLst/>
                          <a:latin typeface="Times New Roman"/>
                        </a:rPr>
                        <a:t>                            -     </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1000" b="0" i="0" u="none" strike="noStrike">
                          <a:solidFill>
                            <a:srgbClr val="000000"/>
                          </a:solidFill>
                          <a:effectLst/>
                          <a:latin typeface="Times New Roman"/>
                        </a:rPr>
                        <a:t>                                        -     </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1000" b="0" i="0" u="none" strike="noStrike" dirty="0">
                          <a:solidFill>
                            <a:srgbClr val="000000"/>
                          </a:solidFill>
                          <a:effectLst/>
                          <a:latin typeface="Times New Roman"/>
                        </a:rPr>
                        <a:t>0,00%</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6686">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1000" b="0" i="0" u="none" strike="noStrike">
                          <a:solidFill>
                            <a:srgbClr val="000000"/>
                          </a:solidFill>
                          <a:effectLst/>
                          <a:latin typeface="Times New Roman"/>
                        </a:rPr>
                        <a:t>               1.535.007,06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1000" b="0" i="0" u="none" strike="noStrike">
                          <a:solidFill>
                            <a:srgbClr val="000000"/>
                          </a:solidFill>
                          <a:effectLst/>
                          <a:latin typeface="Times New Roman"/>
                        </a:rPr>
                        <a:t>               2.520.823,96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1000" b="0" i="0" u="none" strike="noStrike">
                          <a:solidFill>
                            <a:srgbClr val="000000"/>
                          </a:solidFill>
                          <a:effectLst/>
                          <a:latin typeface="Times New Roman"/>
                        </a:rPr>
                        <a:t>                              985.816,90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1000" b="0" i="0" u="none" strike="noStrike" dirty="0">
                          <a:solidFill>
                            <a:srgbClr val="000000"/>
                          </a:solidFill>
                          <a:effectLst/>
                          <a:latin typeface="Times New Roman"/>
                        </a:rPr>
                        <a:t>64,22%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r>
              <a:tr h="276686">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a:rPr>
                        <a:t>TOTAL INGRESOS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1000" b="0" i="0" u="none" strike="noStrike">
                          <a:solidFill>
                            <a:srgbClr val="000000"/>
                          </a:solidFill>
                          <a:effectLst/>
                          <a:latin typeface="Times New Roman"/>
                        </a:rPr>
                        <a:t>               5.557.290,90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1000" b="0" i="0" u="none" strike="noStrike">
                          <a:solidFill>
                            <a:srgbClr val="000000"/>
                          </a:solidFill>
                          <a:effectLst/>
                          <a:latin typeface="Times New Roman"/>
                        </a:rPr>
                        <a:t>               9.975.374,19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1000" b="0" i="0" u="none" strike="noStrike">
                          <a:solidFill>
                            <a:srgbClr val="000000"/>
                          </a:solidFill>
                          <a:effectLst/>
                          <a:latin typeface="Times New Roman"/>
                        </a:rPr>
                        <a:t>                           4.418.083,29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1000" b="0" i="0" u="none" strike="noStrike" dirty="0">
                          <a:solidFill>
                            <a:srgbClr val="000000"/>
                          </a:solidFill>
                          <a:effectLst/>
                          <a:latin typeface="Times New Roman"/>
                        </a:rPr>
                        <a:t>79,50%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r>
              <a:tr h="276686">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a:rPr>
                        <a:t>TOTAL GASTOS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1000" b="0" i="0" u="none" strike="noStrike">
                          <a:solidFill>
                            <a:srgbClr val="000000"/>
                          </a:solidFill>
                          <a:effectLst/>
                          <a:latin typeface="Times New Roman"/>
                        </a:rPr>
                        <a:t>               4.022.283,84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1000" b="0" i="0" u="none" strike="noStrike">
                          <a:solidFill>
                            <a:srgbClr val="000000"/>
                          </a:solidFill>
                          <a:effectLst/>
                          <a:latin typeface="Times New Roman"/>
                        </a:rPr>
                        <a:t>               7.454.550,23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1000" b="0" i="0" u="none" strike="noStrike">
                          <a:solidFill>
                            <a:srgbClr val="000000"/>
                          </a:solidFill>
                          <a:effectLst/>
                          <a:latin typeface="Times New Roman"/>
                        </a:rPr>
                        <a:t>                           3.432.266,39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1000" b="0" i="0" u="none" strike="noStrike" dirty="0">
                          <a:solidFill>
                            <a:srgbClr val="000000"/>
                          </a:solidFill>
                          <a:effectLst/>
                          <a:latin typeface="Times New Roman"/>
                        </a:rPr>
                        <a:t>85,33%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bl>
          </a:graphicData>
        </a:graphic>
      </p:graphicFrame>
      <p:pic>
        <p:nvPicPr>
          <p:cNvPr id="6"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1569584"/>
            <a:ext cx="503237" cy="457200"/>
          </a:xfrm>
          <a:prstGeom prst="rect">
            <a:avLst/>
          </a:prstGeom>
          <a:noFill/>
          <a:ln>
            <a:noFill/>
          </a:ln>
        </p:spPr>
      </p:pic>
    </p:spTree>
    <p:extLst>
      <p:ext uri="{BB962C8B-B14F-4D97-AF65-F5344CB8AC3E}">
        <p14:creationId xmlns:p14="http://schemas.microsoft.com/office/powerpoint/2010/main" val="15322914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331640" y="677054"/>
            <a:ext cx="6408712"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Variación del Presupuesto </a:t>
            </a:r>
            <a:r>
              <a:rPr lang="es-ES" b="1" i="1" u="sng" dirty="0" smtClean="0">
                <a:solidFill>
                  <a:srgbClr val="F79646">
                    <a:lumMod val="75000"/>
                  </a:srgbClr>
                </a:solidFill>
                <a:latin typeface="Times New Roman"/>
                <a:ea typeface="Calibri"/>
              </a:rPr>
              <a:t>del IAEN- </a:t>
            </a:r>
            <a:r>
              <a:rPr lang="es-ES" b="1" i="1" u="sng" dirty="0">
                <a:solidFill>
                  <a:srgbClr val="F79646">
                    <a:lumMod val="75000"/>
                  </a:srgbClr>
                </a:solidFill>
                <a:latin typeface="Times New Roman"/>
                <a:ea typeface="Calibri"/>
              </a:rPr>
              <a:t>Período </a:t>
            </a:r>
            <a:r>
              <a:rPr lang="es-ES" b="1" i="1" u="sng" dirty="0" smtClean="0">
                <a:solidFill>
                  <a:srgbClr val="F79646">
                    <a:lumMod val="75000"/>
                  </a:srgbClr>
                </a:solidFill>
                <a:latin typeface="Times New Roman"/>
                <a:ea typeface="Calibri"/>
              </a:rPr>
              <a:t>2010 </a:t>
            </a:r>
            <a:r>
              <a:rPr lang="es-ES" b="1" i="1" u="sng" dirty="0">
                <a:solidFill>
                  <a:srgbClr val="F79646">
                    <a:lumMod val="75000"/>
                  </a:srgbClr>
                </a:solidFill>
                <a:latin typeface="Times New Roman"/>
                <a:ea typeface="Calibri"/>
              </a:rPr>
              <a:t>- </a:t>
            </a:r>
            <a:r>
              <a:rPr lang="es-ES" b="1" i="1" u="sng" dirty="0" smtClean="0">
                <a:solidFill>
                  <a:srgbClr val="F79646">
                    <a:lumMod val="75000"/>
                  </a:srgbClr>
                </a:solidFill>
                <a:latin typeface="Times New Roman"/>
                <a:ea typeface="Calibri"/>
              </a:rPr>
              <a:t>2011</a:t>
            </a:r>
            <a:endParaRPr lang="es-ES" b="1" i="1" u="sng" dirty="0">
              <a:solidFill>
                <a:srgbClr val="F79646">
                  <a:lumMod val="75000"/>
                </a:srgbClr>
              </a:solidFill>
            </a:endParaRPr>
          </a:p>
        </p:txBody>
      </p:sp>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402474"/>
            <a:ext cx="6696744" cy="4730715"/>
          </a:xfrm>
          <a:prstGeom prst="rect">
            <a:avLst/>
          </a:prstGeom>
          <a:noFill/>
          <a:ln>
            <a:noFill/>
          </a:ln>
        </p:spPr>
      </p:pic>
    </p:spTree>
    <p:extLst>
      <p:ext uri="{BB962C8B-B14F-4D97-AF65-F5344CB8AC3E}">
        <p14:creationId xmlns:p14="http://schemas.microsoft.com/office/powerpoint/2010/main" val="335109624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23728" y="692696"/>
            <a:ext cx="4572000" cy="830997"/>
          </a:xfrm>
          <a:prstGeom prst="rect">
            <a:avLst/>
          </a:prstGeom>
        </p:spPr>
        <p:txBody>
          <a:bodyPr>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HORIZONTAL</a:t>
            </a: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PERÍODO </a:t>
            </a:r>
            <a:r>
              <a:rPr lang="es-ES" sz="1600" b="1" i="1" u="sng" dirty="0" smtClean="0">
                <a:solidFill>
                  <a:srgbClr val="F79646">
                    <a:lumMod val="75000"/>
                  </a:srgbClr>
                </a:solidFill>
                <a:latin typeface="Times New Roman" pitchFamily="18" charset="0"/>
                <a:cs typeface="Times New Roman" pitchFamily="18" charset="0"/>
              </a:rPr>
              <a:t>2011 </a:t>
            </a:r>
            <a:r>
              <a:rPr lang="es-ES" sz="1600" b="1" i="1" u="sng" dirty="0">
                <a:solidFill>
                  <a:srgbClr val="F79646">
                    <a:lumMod val="75000"/>
                  </a:srgbClr>
                </a:solidFill>
                <a:latin typeface="Times New Roman" pitchFamily="18" charset="0"/>
                <a:cs typeface="Times New Roman" pitchFamily="18" charset="0"/>
              </a:rPr>
              <a:t>- </a:t>
            </a:r>
            <a:r>
              <a:rPr lang="es-ES" sz="1600" b="1" i="1" u="sng" dirty="0" smtClean="0">
                <a:solidFill>
                  <a:srgbClr val="F79646">
                    <a:lumMod val="75000"/>
                  </a:srgbClr>
                </a:solidFill>
                <a:latin typeface="Times New Roman" pitchFamily="18" charset="0"/>
                <a:cs typeface="Times New Roman" pitchFamily="18" charset="0"/>
              </a:rPr>
              <a:t>2012</a:t>
            </a:r>
            <a:endParaRPr lang="es-ES" sz="1600" b="1" i="1" u="sng" dirty="0">
              <a:solidFill>
                <a:srgbClr val="F79646">
                  <a:lumMod val="75000"/>
                </a:srgbClr>
              </a:solidFill>
              <a:latin typeface="Times New Roman" pitchFamily="18" charset="0"/>
              <a:cs typeface="Times New Roman" pitchFamily="18" charset="0"/>
            </a:endParaRPr>
          </a:p>
        </p:txBody>
      </p:sp>
      <p:graphicFrame>
        <p:nvGraphicFramePr>
          <p:cNvPr id="5" name="4 Tabla"/>
          <p:cNvGraphicFramePr>
            <a:graphicFrameLocks noGrp="1"/>
          </p:cNvGraphicFramePr>
          <p:nvPr>
            <p:extLst>
              <p:ext uri="{D42A27DB-BD31-4B8C-83A1-F6EECF244321}">
                <p14:modId xmlns:p14="http://schemas.microsoft.com/office/powerpoint/2010/main" val="485568860"/>
              </p:ext>
            </p:extLst>
          </p:nvPr>
        </p:nvGraphicFramePr>
        <p:xfrm>
          <a:off x="827583" y="1600197"/>
          <a:ext cx="7176670" cy="4525970"/>
        </p:xfrm>
        <a:graphic>
          <a:graphicData uri="http://schemas.openxmlformats.org/drawingml/2006/table">
            <a:tbl>
              <a:tblPr/>
              <a:tblGrid>
                <a:gridCol w="546284"/>
                <a:gridCol w="2335095"/>
                <a:gridCol w="942608"/>
                <a:gridCol w="942608"/>
                <a:gridCol w="1231816"/>
                <a:gridCol w="1178259"/>
              </a:tblGrid>
              <a:tr h="153683">
                <a:tc gridSpan="6">
                  <a:txBody>
                    <a:bodyPr/>
                    <a:lstStyle/>
                    <a:p>
                      <a:pPr algn="ctr" fontAlgn="t"/>
                      <a:r>
                        <a:rPr lang="es-ES" sz="8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0631">
                <a:tc gridSpan="6">
                  <a:txBody>
                    <a:bodyPr/>
                    <a:lstStyle/>
                    <a:p>
                      <a:pPr algn="ctr" fontAlgn="b"/>
                      <a:r>
                        <a:rPr lang="es-ES" sz="800" b="1" i="0" u="none" strike="noStrike">
                          <a:solidFill>
                            <a:srgbClr val="000000"/>
                          </a:solidFill>
                          <a:effectLst/>
                          <a:latin typeface="Times New Roman"/>
                        </a:rPr>
                        <a:t>REPÚBLICA DEL ECUADOR</a:t>
                      </a:r>
                      <a:endParaRPr lang="es-ES" sz="900" b="0" i="0" u="none" strike="noStrike">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0631">
                <a:tc gridSpan="6">
                  <a:txBody>
                    <a:bodyPr/>
                    <a:lstStyle/>
                    <a:p>
                      <a:pPr algn="ctr" fontAlgn="t"/>
                      <a:r>
                        <a:rPr lang="es-ES" sz="800" b="1" i="0" u="none" strike="noStrike">
                          <a:solidFill>
                            <a:srgbClr val="000000"/>
                          </a:solidFill>
                          <a:effectLst/>
                          <a:latin typeface="Times New Roman"/>
                        </a:rPr>
                        <a:t>INSTITUTO DE ALTOS ESTUDIOS NACIONALES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0631">
                <a:tc gridSpan="6">
                  <a:txBody>
                    <a:bodyPr/>
                    <a:lstStyle/>
                    <a:p>
                      <a:pPr algn="ctr" fontAlgn="t"/>
                      <a:r>
                        <a:rPr lang="es-ES" sz="800" b="1" i="0" u="none" strike="noStrike">
                          <a:solidFill>
                            <a:srgbClr val="000000"/>
                          </a:solidFill>
                          <a:effectLst/>
                          <a:latin typeface="Times New Roman"/>
                        </a:rPr>
                        <a:t>ESTADO DE EJECUCION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0631">
                <a:tc gridSpan="6">
                  <a:txBody>
                    <a:bodyPr/>
                    <a:lstStyle/>
                    <a:p>
                      <a:pPr algn="ctr" fontAlgn="t"/>
                      <a:r>
                        <a:rPr lang="es-ES" sz="800" b="1" i="0" u="none" strike="noStrike">
                          <a:solidFill>
                            <a:srgbClr val="000000"/>
                          </a:solidFill>
                          <a:effectLst/>
                          <a:latin typeface="Times New Roman"/>
                        </a:rPr>
                        <a:t>Al 31 de Diciembre del 2011-2012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0631">
                <a:tc gridSpan="6">
                  <a:txBody>
                    <a:bodyPr/>
                    <a:lstStyle/>
                    <a:p>
                      <a:pPr algn="ctr" fontAlgn="t"/>
                      <a:r>
                        <a:rPr lang="es-ES" sz="800" b="1" i="0" u="none" strike="noStrike">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8315">
                <a:tc gridSpan="6">
                  <a:txBody>
                    <a:bodyPr/>
                    <a:lstStyle/>
                    <a:p>
                      <a:pPr algn="ctr" fontAlgn="t"/>
                      <a:r>
                        <a:rPr lang="es-ES" sz="800" b="1" i="0" u="none" strike="noStrike">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45893">
                <a:tc>
                  <a:txBody>
                    <a:bodyPr/>
                    <a:lstStyle/>
                    <a:p>
                      <a:pPr algn="ctr" fontAlgn="ctr"/>
                      <a:r>
                        <a:rPr lang="es-ES" sz="800" b="1" i="0" u="none" strike="noStrike">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 EJECUTADO-2011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 EJECUTADO-2012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VARIACIÒN ABSOLUTA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245893">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800" b="0" i="0" u="none" strike="noStrike" dirty="0">
                          <a:solidFill>
                            <a:srgbClr val="000000"/>
                          </a:solidFill>
                          <a:effectLst/>
                          <a:latin typeface="Times New Roman"/>
                        </a:rPr>
                        <a:t>INGRESOS CORRIENTES</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7.401.036,36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7.549.834,13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148.797,77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2,01%</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45893">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dirty="0">
                          <a:solidFill>
                            <a:srgbClr val="000000"/>
                          </a:solidFill>
                          <a:effectLst/>
                          <a:latin typeface="Times New Roman"/>
                        </a:rPr>
                        <a:t>GASTOS CORRIENTES</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5.043.874,70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4.968.650,06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(75.224,64)</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-1,49%</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45893">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dirty="0">
                          <a:solidFill>
                            <a:srgbClr val="000000"/>
                          </a:solidFill>
                          <a:effectLst/>
                          <a:latin typeface="Times New Roman"/>
                        </a:rPr>
                        <a:t>SUPERÁVIT O DÉFICIT CORRIENTE</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800" b="0" i="0" u="none" strike="noStrike">
                          <a:solidFill>
                            <a:srgbClr val="000000"/>
                          </a:solidFill>
                          <a:effectLst/>
                          <a:latin typeface="Times New Roman"/>
                        </a:rPr>
                        <a:t>            2.357.161,66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800" b="0" i="0" u="none" strike="noStrike">
                          <a:solidFill>
                            <a:srgbClr val="000000"/>
                          </a:solidFill>
                          <a:effectLst/>
                          <a:latin typeface="Times New Roman"/>
                        </a:rPr>
                        <a:t>            2.581.184,07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800" b="0" i="0" u="none" strike="noStrike">
                          <a:solidFill>
                            <a:srgbClr val="000000"/>
                          </a:solidFill>
                          <a:effectLst/>
                          <a:latin typeface="Times New Roman"/>
                        </a:rPr>
                        <a:t>                           224.022,41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800" b="0" i="0" u="none" strike="noStrike">
                          <a:solidFill>
                            <a:srgbClr val="000000"/>
                          </a:solidFill>
                          <a:effectLst/>
                          <a:latin typeface="Times New Roman"/>
                        </a:rPr>
                        <a:t>9,50%</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45893">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a:solidFill>
                            <a:srgbClr val="000000"/>
                          </a:solidFill>
                          <a:effectLst/>
                          <a:latin typeface="Times New Roman"/>
                        </a:rPr>
                        <a:t>INGRESOS DE CAPITAL</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2.574.337,83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4.099.256,88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1.524.919,05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59,24%</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45893">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dirty="0">
                          <a:solidFill>
                            <a:srgbClr val="000000"/>
                          </a:solidFill>
                          <a:effectLst/>
                          <a:latin typeface="Times New Roman"/>
                        </a:rPr>
                        <a:t>GASTOS DE PRODUCCIÓN</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0,00%</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45893">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a:solidFill>
                            <a:srgbClr val="000000"/>
                          </a:solidFill>
                          <a:effectLst/>
                          <a:latin typeface="Times New Roman"/>
                        </a:rPr>
                        <a:t>GASTOS DE INVERSIÓN</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1.716.727,86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5.115.585,70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3.398.857,84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197,98%</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45893">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dirty="0">
                          <a:solidFill>
                            <a:srgbClr val="000000"/>
                          </a:solidFill>
                          <a:effectLst/>
                          <a:latin typeface="Times New Roman"/>
                        </a:rPr>
                        <a:t>GASTOS DE CAPITAL</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693.947,67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654.451,25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(39.496,42)</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-5,69%</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45893">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a:solidFill>
                            <a:srgbClr val="000000"/>
                          </a:solidFill>
                          <a:effectLst/>
                          <a:latin typeface="Times New Roman"/>
                        </a:rPr>
                        <a:t>SUPERÁVIT O DÉFICIT DE INVERSIÓN</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0" i="0" u="none" strike="noStrike">
                          <a:solidFill>
                            <a:srgbClr val="000000"/>
                          </a:solidFill>
                          <a:effectLst/>
                          <a:latin typeface="Times New Roman"/>
                        </a:rPr>
                        <a:t>             163.662,30   </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0" i="0" u="none" strike="noStrike">
                          <a:solidFill>
                            <a:srgbClr val="000000"/>
                          </a:solidFill>
                          <a:effectLst/>
                          <a:latin typeface="Times New Roman"/>
                        </a:rPr>
                        <a:t>-         1.670.780,07   </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0" i="0" u="none" strike="noStrike">
                          <a:solidFill>
                            <a:srgbClr val="000000"/>
                          </a:solidFill>
                          <a:effectLst/>
                          <a:latin typeface="Times New Roman"/>
                        </a:rPr>
                        <a:t>-                     1.834.442,37   </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0" i="0" u="none" strike="noStrike">
                          <a:solidFill>
                            <a:srgbClr val="000000"/>
                          </a:solidFill>
                          <a:effectLst/>
                          <a:latin typeface="Times New Roman"/>
                        </a:rPr>
                        <a:t>-1120,87%</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45893">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dirty="0">
                          <a:solidFill>
                            <a:srgbClr val="000000"/>
                          </a:solidFill>
                          <a:effectLst/>
                          <a:latin typeface="Times New Roman"/>
                        </a:rPr>
                        <a:t>INGRESOS DE FINANCIAMIENTO</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0,00%</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45893">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dirty="0">
                          <a:solidFill>
                            <a:srgbClr val="000000"/>
                          </a:solidFill>
                          <a:effectLst/>
                          <a:latin typeface="Times New Roman"/>
                        </a:rPr>
                        <a:t>APLICACIÓN AL FINANCIAMIENTO</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0,00%</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38315">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dirty="0">
                          <a:solidFill>
                            <a:srgbClr val="000000"/>
                          </a:solidFill>
                          <a:effectLst/>
                          <a:latin typeface="Times New Roman"/>
                        </a:rPr>
                        <a:t>SUPERÁVIT O DÉFICIT DE FINANCIAMIENTO</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0" i="0" u="none" strike="noStrike">
                          <a:solidFill>
                            <a:srgbClr val="000000"/>
                          </a:solidFill>
                          <a:effectLst/>
                          <a:latin typeface="Times New Roman"/>
                        </a:rPr>
                        <a:t>                            -     </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0" i="0" u="none" strike="noStrike">
                          <a:solidFill>
                            <a:srgbClr val="000000"/>
                          </a:solidFill>
                          <a:effectLst/>
                          <a:latin typeface="Times New Roman"/>
                        </a:rPr>
                        <a:t>                            -     </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0" i="0" u="none" strike="noStrike">
                          <a:solidFill>
                            <a:srgbClr val="000000"/>
                          </a:solidFill>
                          <a:effectLst/>
                          <a:latin typeface="Times New Roman"/>
                        </a:rPr>
                        <a:t>                                        -     </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0" i="0" u="none" strike="noStrike">
                          <a:solidFill>
                            <a:srgbClr val="000000"/>
                          </a:solidFill>
                          <a:effectLst/>
                          <a:latin typeface="Times New Roman"/>
                        </a:rPr>
                        <a:t>0,00%</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45893">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dirty="0">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2.520.823,96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910.404,00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(1.610.419,96)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-63,88%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r>
              <a:tr h="245893">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dirty="0">
                          <a:solidFill>
                            <a:srgbClr val="000000"/>
                          </a:solidFill>
                          <a:effectLst/>
                          <a:latin typeface="Times New Roman"/>
                        </a:rPr>
                        <a:t>TOTAL INGRESOS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9.975.374,19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11.649.091,01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1.673.716,82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16,78%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r>
              <a:tr h="245893">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dirty="0">
                          <a:solidFill>
                            <a:srgbClr val="000000"/>
                          </a:solidFill>
                          <a:effectLst/>
                          <a:latin typeface="Times New Roman"/>
                        </a:rPr>
                        <a:t>TOTAL GASTOS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7.454.550,23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10.738.687,01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3.284.136,78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dirty="0">
                          <a:solidFill>
                            <a:srgbClr val="000000"/>
                          </a:solidFill>
                          <a:effectLst/>
                          <a:latin typeface="Times New Roman"/>
                        </a:rPr>
                        <a:t>44,06%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bl>
          </a:graphicData>
        </a:graphic>
      </p:graphicFrame>
      <p:pic>
        <p:nvPicPr>
          <p:cNvPr id="6"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8607" y="1868506"/>
            <a:ext cx="503238" cy="457200"/>
          </a:xfrm>
          <a:prstGeom prst="rect">
            <a:avLst/>
          </a:prstGeom>
          <a:noFill/>
          <a:ln>
            <a:noFill/>
          </a:ln>
        </p:spPr>
      </p:pic>
    </p:spTree>
    <p:extLst>
      <p:ext uri="{BB962C8B-B14F-4D97-AF65-F5344CB8AC3E}">
        <p14:creationId xmlns:p14="http://schemas.microsoft.com/office/powerpoint/2010/main" val="159211296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331640" y="677054"/>
            <a:ext cx="6408712"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Variación del Presupuesto </a:t>
            </a:r>
            <a:r>
              <a:rPr lang="es-ES" b="1" i="1" u="sng" dirty="0" smtClean="0">
                <a:solidFill>
                  <a:srgbClr val="F79646">
                    <a:lumMod val="75000"/>
                  </a:srgbClr>
                </a:solidFill>
                <a:latin typeface="Times New Roman"/>
                <a:ea typeface="Calibri"/>
              </a:rPr>
              <a:t>del IAEN- </a:t>
            </a:r>
            <a:r>
              <a:rPr lang="es-ES" b="1" i="1" u="sng" dirty="0">
                <a:solidFill>
                  <a:srgbClr val="F79646">
                    <a:lumMod val="75000"/>
                  </a:srgbClr>
                </a:solidFill>
                <a:latin typeface="Times New Roman"/>
                <a:ea typeface="Calibri"/>
              </a:rPr>
              <a:t>Período </a:t>
            </a:r>
            <a:r>
              <a:rPr lang="es-ES" b="1" i="1" u="sng" dirty="0" smtClean="0">
                <a:solidFill>
                  <a:srgbClr val="F79646">
                    <a:lumMod val="75000"/>
                  </a:srgbClr>
                </a:solidFill>
                <a:latin typeface="Times New Roman"/>
                <a:ea typeface="Calibri"/>
              </a:rPr>
              <a:t>2011 </a:t>
            </a:r>
            <a:r>
              <a:rPr lang="es-ES" b="1" i="1" u="sng" dirty="0">
                <a:solidFill>
                  <a:srgbClr val="F79646">
                    <a:lumMod val="75000"/>
                  </a:srgbClr>
                </a:solidFill>
                <a:latin typeface="Times New Roman"/>
                <a:ea typeface="Calibri"/>
              </a:rPr>
              <a:t>- </a:t>
            </a:r>
            <a:r>
              <a:rPr lang="es-ES" b="1" i="1" u="sng" dirty="0" smtClean="0">
                <a:solidFill>
                  <a:srgbClr val="F79646">
                    <a:lumMod val="75000"/>
                  </a:srgbClr>
                </a:solidFill>
                <a:latin typeface="Times New Roman"/>
                <a:ea typeface="Calibri"/>
              </a:rPr>
              <a:t>2012</a:t>
            </a:r>
            <a:endParaRPr lang="es-ES" b="1" i="1" u="sng" dirty="0">
              <a:solidFill>
                <a:srgbClr val="F79646">
                  <a:lumMod val="75000"/>
                </a:srgbClr>
              </a:solidFill>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8" name="7 Objeto"/>
          <p:cNvGraphicFramePr>
            <a:graphicFrameLocks noChangeAspect="1"/>
          </p:cNvGraphicFramePr>
          <p:nvPr>
            <p:extLst>
              <p:ext uri="{D42A27DB-BD31-4B8C-83A1-F6EECF244321}">
                <p14:modId xmlns:p14="http://schemas.microsoft.com/office/powerpoint/2010/main" val="1216616102"/>
              </p:ext>
            </p:extLst>
          </p:nvPr>
        </p:nvGraphicFramePr>
        <p:xfrm>
          <a:off x="1115616" y="1268760"/>
          <a:ext cx="6984776" cy="4896544"/>
        </p:xfrm>
        <a:graphic>
          <a:graphicData uri="http://schemas.openxmlformats.org/presentationml/2006/ole">
            <mc:AlternateContent xmlns:mc="http://schemas.openxmlformats.org/markup-compatibility/2006">
              <mc:Choice xmlns:v="urn:schemas-microsoft-com:vml" Requires="v">
                <p:oleObj spid="_x0000_s29738" name="Hoja de cálculo" r:id="rId4" imgW="8477250" imgH="3895725" progId="Excel.Sheet.12">
                  <p:embed/>
                </p:oleObj>
              </mc:Choice>
              <mc:Fallback>
                <p:oleObj name="Hoja de cálculo" r:id="rId4" imgW="8477250" imgH="3895725" progId="Excel.Sheet.1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1268760"/>
                        <a:ext cx="6984776" cy="4896544"/>
                      </a:xfrm>
                      <a:prstGeom prst="rect">
                        <a:avLst/>
                      </a:prstGeom>
                      <a:noFill/>
                    </p:spPr>
                  </p:pic>
                </p:oleObj>
              </mc:Fallback>
            </mc:AlternateContent>
          </a:graphicData>
        </a:graphic>
      </p:graphicFrame>
    </p:spTree>
    <p:extLst>
      <p:ext uri="{BB962C8B-B14F-4D97-AF65-F5344CB8AC3E}">
        <p14:creationId xmlns:p14="http://schemas.microsoft.com/office/powerpoint/2010/main" val="37505757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60" y="548680"/>
            <a:ext cx="8785225"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Tabla"/>
          <p:cNvGraphicFramePr>
            <a:graphicFrameLocks noGrp="1"/>
          </p:cNvGraphicFramePr>
          <p:nvPr>
            <p:extLst>
              <p:ext uri="{D42A27DB-BD31-4B8C-83A1-F6EECF244321}">
                <p14:modId xmlns:p14="http://schemas.microsoft.com/office/powerpoint/2010/main" val="4262843150"/>
              </p:ext>
            </p:extLst>
          </p:nvPr>
        </p:nvGraphicFramePr>
        <p:xfrm>
          <a:off x="323528" y="1556792"/>
          <a:ext cx="8229600" cy="3798181"/>
        </p:xfrm>
        <a:graphic>
          <a:graphicData uri="http://schemas.openxmlformats.org/drawingml/2006/table">
            <a:tbl>
              <a:tblPr firstRow="1" firstCol="1" bandRow="1"/>
              <a:tblGrid>
                <a:gridCol w="5325218"/>
                <a:gridCol w="392064"/>
                <a:gridCol w="359080"/>
                <a:gridCol w="359080"/>
                <a:gridCol w="1794158"/>
              </a:tblGrid>
              <a:tr h="961426">
                <a:tc gridSpan="5">
                  <a:txBody>
                    <a:bodyPr/>
                    <a:lstStyle/>
                    <a:p>
                      <a:pPr algn="ctr">
                        <a:lnSpc>
                          <a:spcPct val="115000"/>
                        </a:lnSpc>
                        <a:spcAft>
                          <a:spcPts val="0"/>
                        </a:spcAft>
                      </a:pPr>
                      <a:r>
                        <a:rPr lang="es-ES" sz="800" b="1">
                          <a:effectLst/>
                          <a:latin typeface="Times New Roman"/>
                          <a:ea typeface="Calibri"/>
                          <a:cs typeface="Times New Roman"/>
                        </a:rPr>
                        <a:t> </a:t>
                      </a:r>
                      <a:endParaRPr lang="es-ES" sz="1100">
                        <a:effectLst/>
                        <a:latin typeface="Calibri"/>
                        <a:ea typeface="Calibri"/>
                        <a:cs typeface="Times New Roman"/>
                      </a:endParaRPr>
                    </a:p>
                    <a:p>
                      <a:pPr algn="ctr">
                        <a:lnSpc>
                          <a:spcPct val="115000"/>
                        </a:lnSpc>
                        <a:spcAft>
                          <a:spcPts val="0"/>
                        </a:spcAft>
                      </a:pPr>
                      <a:r>
                        <a:rPr lang="es-ES" sz="800" b="1">
                          <a:effectLst/>
                          <a:latin typeface="Times New Roman"/>
                          <a:ea typeface="Calibri"/>
                          <a:cs typeface="Times New Roman"/>
                        </a:rPr>
                        <a:t>REPÚBLICA DEL ECUADOR</a:t>
                      </a:r>
                      <a:endParaRPr lang="es-ES" sz="1100">
                        <a:effectLst/>
                        <a:latin typeface="Calibri"/>
                        <a:ea typeface="Calibri"/>
                        <a:cs typeface="Times New Roman"/>
                      </a:endParaRPr>
                    </a:p>
                    <a:p>
                      <a:pPr algn="ctr">
                        <a:lnSpc>
                          <a:spcPct val="115000"/>
                        </a:lnSpc>
                        <a:spcAft>
                          <a:spcPts val="0"/>
                        </a:spcAft>
                      </a:pPr>
                      <a:r>
                        <a:rPr lang="es-ES" sz="800" b="1">
                          <a:effectLst/>
                          <a:latin typeface="Times New Roman"/>
                          <a:ea typeface="Calibri"/>
                          <a:cs typeface="Times New Roman"/>
                        </a:rPr>
                        <a:t>INSTITUTO DE ALTOS ESTUDIOS NACIONALES</a:t>
                      </a:r>
                      <a:endParaRPr lang="es-ES" sz="1100">
                        <a:effectLst/>
                        <a:latin typeface="Calibri"/>
                        <a:ea typeface="Calibri"/>
                        <a:cs typeface="Times New Roman"/>
                      </a:endParaRPr>
                    </a:p>
                    <a:p>
                      <a:pPr algn="ctr">
                        <a:lnSpc>
                          <a:spcPct val="115000"/>
                        </a:lnSpc>
                        <a:spcAft>
                          <a:spcPts val="0"/>
                        </a:spcAft>
                      </a:pPr>
                      <a:r>
                        <a:rPr lang="es-ES" sz="800" b="1">
                          <a:effectLst/>
                          <a:latin typeface="Times New Roman"/>
                          <a:ea typeface="Calibri"/>
                          <a:cs typeface="Times New Roman"/>
                        </a:rPr>
                        <a:t>ESTADO DE EJECUCIÓN PRESUPUESTARIA</a:t>
                      </a:r>
                      <a:endParaRPr lang="es-ES" sz="1100">
                        <a:effectLst/>
                        <a:latin typeface="Calibri"/>
                        <a:ea typeface="Calibri"/>
                        <a:cs typeface="Times New Roman"/>
                      </a:endParaRPr>
                    </a:p>
                    <a:p>
                      <a:pPr algn="ctr">
                        <a:lnSpc>
                          <a:spcPct val="115000"/>
                        </a:lnSpc>
                        <a:spcAft>
                          <a:spcPts val="0"/>
                        </a:spcAft>
                      </a:pPr>
                      <a:r>
                        <a:rPr lang="es-ES" sz="800" b="1">
                          <a:effectLst/>
                          <a:latin typeface="Times New Roman"/>
                          <a:ea typeface="Calibri"/>
                          <a:cs typeface="Times New Roman"/>
                        </a:rPr>
                        <a:t>INDICADORES FINANCIEROS</a:t>
                      </a:r>
                      <a:endParaRPr lang="es-ES" sz="1100">
                        <a:effectLst/>
                        <a:latin typeface="Calibri"/>
                        <a:ea typeface="Calibri"/>
                        <a:cs typeface="Times New Roman"/>
                      </a:endParaRPr>
                    </a:p>
                    <a:p>
                      <a:pPr algn="ctr">
                        <a:lnSpc>
                          <a:spcPct val="115000"/>
                        </a:lnSpc>
                        <a:spcAft>
                          <a:spcPts val="0"/>
                        </a:spcAft>
                      </a:pPr>
                      <a:r>
                        <a:rPr lang="es-ES" sz="800" b="1">
                          <a:effectLst/>
                          <a:latin typeface="Times New Roman"/>
                          <a:ea typeface="Calibri"/>
                          <a:cs typeface="Times New Roman"/>
                        </a:rPr>
                        <a:t>Expresado en Dólares</a:t>
                      </a:r>
                      <a:endParaRPr lang="es-ES" sz="1100">
                        <a:effectLst/>
                        <a:latin typeface="Calibri"/>
                        <a:ea typeface="Calibri"/>
                        <a:cs typeface="Times New Roman"/>
                      </a:endParaRPr>
                    </a:p>
                    <a:p>
                      <a:pPr algn="ctr">
                        <a:lnSpc>
                          <a:spcPct val="115000"/>
                        </a:lnSpc>
                        <a:spcAft>
                          <a:spcPts val="0"/>
                        </a:spcAft>
                      </a:pPr>
                      <a:r>
                        <a:rPr lang="es-ES" sz="800" b="1">
                          <a:effectLst/>
                          <a:latin typeface="Times New Roman"/>
                          <a:ea typeface="Calibri"/>
                          <a:cs typeface="Times New Roman"/>
                        </a:rPr>
                        <a:t> </a:t>
                      </a:r>
                      <a:endParaRPr lang="es-ES" sz="1100">
                        <a:effectLst/>
                        <a:latin typeface="Calibri"/>
                        <a:ea typeface="Calibri"/>
                        <a:cs typeface="Times New Roman"/>
                      </a:endParaRPr>
                    </a:p>
                  </a:txBody>
                  <a:tcPr marL="67180" marR="6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8093">
                <a:tc rowSpan="2">
                  <a:txBody>
                    <a:bodyPr/>
                    <a:lstStyle/>
                    <a:p>
                      <a:pPr algn="ctr">
                        <a:lnSpc>
                          <a:spcPct val="115000"/>
                        </a:lnSpc>
                        <a:spcAft>
                          <a:spcPts val="1000"/>
                        </a:spcAft>
                      </a:pPr>
                      <a:r>
                        <a:rPr lang="es-ES" sz="800" b="1">
                          <a:solidFill>
                            <a:srgbClr val="000000"/>
                          </a:solidFill>
                          <a:effectLst/>
                          <a:latin typeface="Times New Roman"/>
                          <a:ea typeface="Calibri"/>
                          <a:cs typeface="Times New Roman"/>
                        </a:rPr>
                        <a:t>INDICADORES FINANCIEROS</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gridSpan="3">
                  <a:txBody>
                    <a:bodyPr/>
                    <a:lstStyle/>
                    <a:p>
                      <a:pPr algn="ctr">
                        <a:lnSpc>
                          <a:spcPct val="115000"/>
                        </a:lnSpc>
                        <a:spcAft>
                          <a:spcPts val="1000"/>
                        </a:spcAft>
                      </a:pPr>
                      <a:r>
                        <a:rPr lang="es-ES" sz="600" b="1">
                          <a:effectLst/>
                          <a:latin typeface="Times New Roman"/>
                          <a:ea typeface="Calibri"/>
                          <a:cs typeface="Times New Roman"/>
                        </a:rPr>
                        <a:t>RESULTADO/PERÍODOS</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s-ES"/>
                    </a:p>
                  </a:txBody>
                  <a:tcPr/>
                </a:tc>
                <a:tc hMerge="1">
                  <a:txBody>
                    <a:bodyPr/>
                    <a:lstStyle/>
                    <a:p>
                      <a:endParaRPr lang="es-ES"/>
                    </a:p>
                  </a:txBody>
                  <a:tcPr/>
                </a:tc>
                <a:tc rowSpan="2">
                  <a:txBody>
                    <a:bodyPr/>
                    <a:lstStyle/>
                    <a:p>
                      <a:pPr algn="ctr">
                        <a:lnSpc>
                          <a:spcPct val="115000"/>
                        </a:lnSpc>
                        <a:spcAft>
                          <a:spcPts val="1000"/>
                        </a:spcAft>
                      </a:pPr>
                      <a:r>
                        <a:rPr lang="es-ES" sz="800" b="1">
                          <a:effectLst/>
                          <a:latin typeface="Times New Roman"/>
                          <a:ea typeface="Calibri"/>
                          <a:cs typeface="Times New Roman"/>
                        </a:rPr>
                        <a:t>INTERPRETACIÓN</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154888">
                <a:tc vMerge="1">
                  <a:txBody>
                    <a:bodyPr/>
                    <a:lstStyle/>
                    <a:p>
                      <a:endParaRPr lang="es-ES"/>
                    </a:p>
                  </a:txBody>
                  <a:tcPr/>
                </a:tc>
                <a:tc>
                  <a:txBody>
                    <a:bodyPr/>
                    <a:lstStyle/>
                    <a:p>
                      <a:pPr>
                        <a:lnSpc>
                          <a:spcPct val="115000"/>
                        </a:lnSpc>
                        <a:spcAft>
                          <a:spcPts val="1000"/>
                        </a:spcAft>
                      </a:pPr>
                      <a:r>
                        <a:rPr lang="es-ES" sz="800" b="1">
                          <a:effectLst/>
                          <a:latin typeface="Times New Roman"/>
                          <a:ea typeface="Calibri"/>
                          <a:cs typeface="Times New Roman"/>
                        </a:rPr>
                        <a:t>2010</a:t>
                      </a:r>
                      <a:endParaRPr lang="es-ES" sz="1100">
                        <a:effectLst/>
                        <a:latin typeface="Calibri"/>
                        <a:ea typeface="Calibri"/>
                        <a:cs typeface="Times New Roman"/>
                      </a:endParaRPr>
                    </a:p>
                  </a:txBody>
                  <a:tcPr marL="67180" marR="6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2011</a:t>
                      </a:r>
                      <a:endParaRPr lang="es-ES" sz="1100">
                        <a:effectLst/>
                        <a:latin typeface="Calibri"/>
                        <a:ea typeface="Calibri"/>
                        <a:cs typeface="Times New Roman"/>
                      </a:endParaRPr>
                    </a:p>
                  </a:txBody>
                  <a:tcPr marL="67180" marR="6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2012</a:t>
                      </a:r>
                      <a:endParaRPr lang="es-ES" sz="1100">
                        <a:effectLst/>
                        <a:latin typeface="Calibri"/>
                        <a:ea typeface="Calibri"/>
                        <a:cs typeface="Times New Roman"/>
                      </a:endParaRPr>
                    </a:p>
                  </a:txBody>
                  <a:tcPr marL="67180" marR="6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vMerge="1">
                  <a:txBody>
                    <a:bodyPr/>
                    <a:lstStyle/>
                    <a:p>
                      <a:endParaRPr lang="es-ES"/>
                    </a:p>
                  </a:txBody>
                  <a:tcPr/>
                </a:tc>
              </a:tr>
              <a:tr h="686733">
                <a:tc>
                  <a:txBody>
                    <a:bodyPr/>
                    <a:lstStyle/>
                    <a:p>
                      <a:pPr algn="r">
                        <a:lnSpc>
                          <a:spcPct val="115000"/>
                        </a:lnSpc>
                        <a:spcAft>
                          <a:spcPts val="1000"/>
                        </a:spcAft>
                      </a:pPr>
                      <a:endParaRPr lang="es-ES" sz="1100">
                        <a:effectLst/>
                        <a:latin typeface="Calibri"/>
                        <a:ea typeface="Calibri"/>
                        <a:cs typeface="Times New Roman"/>
                      </a:endParaRPr>
                    </a:p>
                  </a:txBody>
                  <a:tcPr marL="67180" marR="6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0,53</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0,74</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0,65</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Por cada dólar que poseía el IAEN en sus ingresos, en el año 2010,  0,53 centavos le correspondían a los ingresos corrientes, en el 2011 0,74 y en el 2012 0,65.</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506">
                <a:tc>
                  <a:txBody>
                    <a:bodyPr/>
                    <a:lstStyle/>
                    <a:p>
                      <a:pPr algn="r">
                        <a:lnSpc>
                          <a:spcPct val="115000"/>
                        </a:lnSpc>
                        <a:spcAft>
                          <a:spcPts val="1000"/>
                        </a:spcAft>
                      </a:pPr>
                      <a:endParaRPr lang="es-ES" sz="1100">
                        <a:effectLst/>
                        <a:latin typeface="Calibri"/>
                        <a:ea typeface="Calibri"/>
                        <a:cs typeface="Times New Roman"/>
                      </a:endParaRPr>
                    </a:p>
                  </a:txBody>
                  <a:tcPr marL="67180" marR="6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1,76</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1,47</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1,52</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dirty="0">
                          <a:solidFill>
                            <a:srgbClr val="000000"/>
                          </a:solidFill>
                          <a:effectLst/>
                          <a:latin typeface="Times New Roman"/>
                          <a:ea typeface="Calibri"/>
                          <a:cs typeface="Times New Roman"/>
                        </a:rPr>
                        <a:t>Por cada dólar que la institución necesitaba para cubrir sus gastos corrientes, en el año 2010, ésta contaba con 1,76 centavos de dólares en sus ingresos corrientes, en el año 2011 contaba con 1,47 y en el año 2012 con 1,52; lo que implica que la entidad poseía un superávit corriente en los tres períodos de estudio. Este indicador mide la capacidad de una institución para financiar sus gastos permanentes y generar excedentes que se destinen a gastos de capital e inversión.</a:t>
                      </a:r>
                      <a:endParaRPr lang="es-ES" sz="1100" dirty="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160441033"/>
              </p:ext>
            </p:extLst>
          </p:nvPr>
        </p:nvGraphicFramePr>
        <p:xfrm>
          <a:off x="467544" y="3068960"/>
          <a:ext cx="4611688" cy="409575"/>
        </p:xfrm>
        <a:graphic>
          <a:graphicData uri="http://schemas.openxmlformats.org/presentationml/2006/ole">
            <mc:AlternateContent xmlns:mc="http://schemas.openxmlformats.org/markup-compatibility/2006">
              <mc:Choice xmlns:v="urn:schemas-microsoft-com:vml" Requires="v">
                <p:oleObj spid="_x0000_s30797" name="Ecuación" r:id="rId4" imgW="1954951" imgH="177723" progId="Equation.3">
                  <p:embed/>
                </p:oleObj>
              </mc:Choice>
              <mc:Fallback>
                <p:oleObj name="Ecuación" r:id="rId4" imgW="1954951" imgH="177723"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068960"/>
                        <a:ext cx="4611688" cy="409575"/>
                      </a:xfrm>
                      <a:prstGeom prst="rect">
                        <a:avLst/>
                      </a:prstGeom>
                      <a:solidFill>
                        <a:srgbClr val="FFFFFF"/>
                      </a:solidFill>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1708222082"/>
              </p:ext>
            </p:extLst>
          </p:nvPr>
        </p:nvGraphicFramePr>
        <p:xfrm>
          <a:off x="467544" y="4149080"/>
          <a:ext cx="3076575" cy="428625"/>
        </p:xfrm>
        <a:graphic>
          <a:graphicData uri="http://schemas.openxmlformats.org/presentationml/2006/ole">
            <mc:AlternateContent xmlns:mc="http://schemas.openxmlformats.org/markup-compatibility/2006">
              <mc:Choice xmlns:v="urn:schemas-microsoft-com:vml" Requires="v">
                <p:oleObj spid="_x0000_s30798" name="Ecuación" r:id="rId6" imgW="1269449" imgH="177723" progId="Equation.3">
                  <p:embed/>
                </p:oleObj>
              </mc:Choice>
              <mc:Fallback>
                <p:oleObj name="Ecuación" r:id="rId6" imgW="1269449" imgH="177723"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4149080"/>
                        <a:ext cx="3076575" cy="428625"/>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403332462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77051963"/>
              </p:ext>
            </p:extLst>
          </p:nvPr>
        </p:nvGraphicFramePr>
        <p:xfrm>
          <a:off x="395536" y="700146"/>
          <a:ext cx="8229600" cy="4385038"/>
        </p:xfrm>
        <a:graphic>
          <a:graphicData uri="http://schemas.openxmlformats.org/drawingml/2006/table">
            <a:tbl>
              <a:tblPr firstRow="1" firstCol="1" bandRow="1"/>
              <a:tblGrid>
                <a:gridCol w="5325218"/>
                <a:gridCol w="392064"/>
                <a:gridCol w="359080"/>
                <a:gridCol w="359080"/>
                <a:gridCol w="1794158"/>
              </a:tblGrid>
              <a:tr h="185354">
                <a:tc rowSpan="2">
                  <a:txBody>
                    <a:bodyPr/>
                    <a:lstStyle/>
                    <a:p>
                      <a:pPr algn="ctr">
                        <a:lnSpc>
                          <a:spcPct val="115000"/>
                        </a:lnSpc>
                        <a:spcAft>
                          <a:spcPts val="1000"/>
                        </a:spcAft>
                      </a:pPr>
                      <a:r>
                        <a:rPr lang="es-ES" sz="800" b="1">
                          <a:solidFill>
                            <a:srgbClr val="000000"/>
                          </a:solidFill>
                          <a:effectLst/>
                          <a:latin typeface="Times New Roman"/>
                          <a:ea typeface="Calibri"/>
                          <a:cs typeface="Times New Roman"/>
                        </a:rPr>
                        <a:t>INDICADORES FINANCIEROS</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gridSpan="3">
                  <a:txBody>
                    <a:bodyPr/>
                    <a:lstStyle/>
                    <a:p>
                      <a:pPr algn="ctr">
                        <a:lnSpc>
                          <a:spcPct val="115000"/>
                        </a:lnSpc>
                        <a:spcAft>
                          <a:spcPts val="1000"/>
                        </a:spcAft>
                      </a:pPr>
                      <a:r>
                        <a:rPr lang="es-ES" sz="600" b="1">
                          <a:effectLst/>
                          <a:latin typeface="Times New Roman"/>
                          <a:ea typeface="Calibri"/>
                          <a:cs typeface="Times New Roman"/>
                        </a:rPr>
                        <a:t>RESULTADO/PERÍODOS</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s-ES"/>
                    </a:p>
                  </a:txBody>
                  <a:tcPr/>
                </a:tc>
                <a:tc hMerge="1">
                  <a:txBody>
                    <a:bodyPr/>
                    <a:lstStyle/>
                    <a:p>
                      <a:endParaRPr lang="es-ES"/>
                    </a:p>
                  </a:txBody>
                  <a:tcPr/>
                </a:tc>
                <a:tc rowSpan="2">
                  <a:txBody>
                    <a:bodyPr/>
                    <a:lstStyle/>
                    <a:p>
                      <a:pPr algn="ctr">
                        <a:lnSpc>
                          <a:spcPct val="115000"/>
                        </a:lnSpc>
                        <a:spcAft>
                          <a:spcPts val="1000"/>
                        </a:spcAft>
                      </a:pPr>
                      <a:r>
                        <a:rPr lang="es-ES" sz="800" b="1">
                          <a:effectLst/>
                          <a:latin typeface="Times New Roman"/>
                          <a:ea typeface="Calibri"/>
                          <a:cs typeface="Times New Roman"/>
                        </a:rPr>
                        <a:t>INTERPRETACIÓN</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07897">
                <a:tc vMerge="1">
                  <a:txBody>
                    <a:bodyPr/>
                    <a:lstStyle/>
                    <a:p>
                      <a:endParaRPr lang="es-ES"/>
                    </a:p>
                  </a:txBody>
                  <a:tcPr/>
                </a:tc>
                <a:tc>
                  <a:txBody>
                    <a:bodyPr/>
                    <a:lstStyle/>
                    <a:p>
                      <a:pPr>
                        <a:lnSpc>
                          <a:spcPct val="115000"/>
                        </a:lnSpc>
                        <a:spcAft>
                          <a:spcPts val="1000"/>
                        </a:spcAft>
                      </a:pPr>
                      <a:r>
                        <a:rPr lang="es-ES" sz="800" b="1">
                          <a:effectLst/>
                          <a:latin typeface="Times New Roman"/>
                          <a:ea typeface="Calibri"/>
                          <a:cs typeface="Times New Roman"/>
                        </a:rPr>
                        <a:t>2010</a:t>
                      </a:r>
                      <a:endParaRPr lang="es-ES" sz="1100">
                        <a:effectLst/>
                        <a:latin typeface="Calibri"/>
                        <a:ea typeface="Calibri"/>
                        <a:cs typeface="Times New Roman"/>
                      </a:endParaRPr>
                    </a:p>
                  </a:txBody>
                  <a:tcPr marL="67180" marR="6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2011</a:t>
                      </a:r>
                      <a:endParaRPr lang="es-ES" sz="1100">
                        <a:effectLst/>
                        <a:latin typeface="Calibri"/>
                        <a:ea typeface="Calibri"/>
                        <a:cs typeface="Times New Roman"/>
                      </a:endParaRPr>
                    </a:p>
                  </a:txBody>
                  <a:tcPr marL="67180" marR="6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2012</a:t>
                      </a:r>
                      <a:endParaRPr lang="es-ES" sz="1100">
                        <a:effectLst/>
                        <a:latin typeface="Calibri"/>
                        <a:ea typeface="Calibri"/>
                        <a:cs typeface="Times New Roman"/>
                      </a:endParaRPr>
                    </a:p>
                  </a:txBody>
                  <a:tcPr marL="67180" marR="6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vMerge="1">
                  <a:txBody>
                    <a:bodyPr/>
                    <a:lstStyle/>
                    <a:p>
                      <a:endParaRPr lang="es-ES"/>
                    </a:p>
                  </a:txBody>
                  <a:tcPr/>
                </a:tc>
              </a:tr>
              <a:tr h="1227343">
                <a:tc>
                  <a:txBody>
                    <a:bodyPr/>
                    <a:lstStyle/>
                    <a:p>
                      <a:pPr algn="r">
                        <a:lnSpc>
                          <a:spcPct val="115000"/>
                        </a:lnSpc>
                        <a:spcAft>
                          <a:spcPts val="1000"/>
                        </a:spcAft>
                      </a:pPr>
                      <a:endParaRPr lang="es-ES" sz="1100">
                        <a:effectLst/>
                        <a:latin typeface="Calibri"/>
                        <a:ea typeface="Calibri"/>
                        <a:cs typeface="Times New Roman"/>
                      </a:endParaRPr>
                    </a:p>
                  </a:txBody>
                  <a:tcPr marL="67180" marR="6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0,47</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0,26</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0,35</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es-ES" sz="800">
                          <a:solidFill>
                            <a:srgbClr val="000000"/>
                          </a:solidFill>
                          <a:effectLst/>
                          <a:latin typeface="Times New Roman"/>
                          <a:ea typeface="Calibri"/>
                          <a:cs typeface="Times New Roman"/>
                        </a:rPr>
                        <a:t>Por cada dólar que la entidad posee en los Ingresos Totales, en el 2010; 0,47 dólares le corresponden a los Ingresos de Capital, en el 2011 el 0,26 y el 2012 el 0,35</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3749">
                <a:tc>
                  <a:txBody>
                    <a:bodyPr/>
                    <a:lstStyle/>
                    <a:p>
                      <a:pPr algn="r">
                        <a:lnSpc>
                          <a:spcPct val="115000"/>
                        </a:lnSpc>
                        <a:spcAft>
                          <a:spcPts val="1000"/>
                        </a:spcAft>
                      </a:pPr>
                      <a:endParaRPr lang="es-ES" sz="1100">
                        <a:effectLst/>
                        <a:latin typeface="Calibri"/>
                        <a:ea typeface="Calibri"/>
                        <a:cs typeface="Times New Roman"/>
                      </a:endParaRPr>
                    </a:p>
                  </a:txBody>
                  <a:tcPr marL="67180" marR="6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1,11</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1,07</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0,71</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es-ES" sz="800">
                          <a:solidFill>
                            <a:srgbClr val="000000"/>
                          </a:solidFill>
                          <a:effectLst/>
                          <a:latin typeface="Times New Roman"/>
                          <a:ea typeface="Calibri"/>
                          <a:cs typeface="Times New Roman"/>
                        </a:rPr>
                        <a:t>Por cada dólar que se requiere en los gastos de producción, capital e inversión, la entidad poseía en sus ingresos de capital 1,11 en el año 2010, 1,07 en el año 2011 y en el año 2012 0,71; es decir, en este último período presento un déficit de capital e inversión.</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0695">
                <a:tc>
                  <a:txBody>
                    <a:bodyPr/>
                    <a:lstStyle/>
                    <a:p>
                      <a:pPr algn="r">
                        <a:lnSpc>
                          <a:spcPct val="115000"/>
                        </a:lnSpc>
                        <a:spcAft>
                          <a:spcPts val="1000"/>
                        </a:spcAft>
                      </a:pPr>
                      <a:endParaRPr lang="es-ES" sz="1100">
                        <a:effectLst/>
                        <a:latin typeface="Calibri"/>
                        <a:ea typeface="Calibri"/>
                        <a:cs typeface="Times New Roman"/>
                      </a:endParaRPr>
                    </a:p>
                  </a:txBody>
                  <a:tcPr marL="67180" marR="6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a:t>
                      </a:r>
                      <a:endParaRPr lang="es-ES" sz="110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es-ES" sz="800" dirty="0">
                          <a:solidFill>
                            <a:srgbClr val="000000"/>
                          </a:solidFill>
                          <a:effectLst/>
                          <a:latin typeface="Times New Roman"/>
                          <a:ea typeface="Calibri"/>
                          <a:cs typeface="Times New Roman"/>
                        </a:rPr>
                        <a:t>La institución no presenta ingresos de financiamiento.</a:t>
                      </a:r>
                      <a:endParaRPr lang="es-ES" sz="1100" dirty="0">
                        <a:effectLst/>
                        <a:latin typeface="Calibri"/>
                        <a:ea typeface="Calibri"/>
                        <a:cs typeface="Times New Roman"/>
                      </a:endParaRPr>
                    </a:p>
                  </a:txBody>
                  <a:tcPr marL="67180" marR="67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187794769"/>
              </p:ext>
            </p:extLst>
          </p:nvPr>
        </p:nvGraphicFramePr>
        <p:xfrm>
          <a:off x="511175" y="1412776"/>
          <a:ext cx="4673600" cy="374650"/>
        </p:xfrm>
        <a:graphic>
          <a:graphicData uri="http://schemas.openxmlformats.org/presentationml/2006/ole">
            <mc:AlternateContent xmlns:mc="http://schemas.openxmlformats.org/markup-compatibility/2006">
              <mc:Choice xmlns:v="urn:schemas-microsoft-com:vml" Requires="v">
                <p:oleObj spid="_x0000_s31857" name="Ecuación" r:id="rId3" imgW="3517900" imgH="279400" progId="Equation.3">
                  <p:embed/>
                </p:oleObj>
              </mc:Choice>
              <mc:Fallback>
                <p:oleObj name="Ecuación" r:id="rId3" imgW="3517900" imgH="2794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75" y="1412776"/>
                        <a:ext cx="4673600" cy="374650"/>
                      </a:xfrm>
                      <a:prstGeom prst="rect">
                        <a:avLst/>
                      </a:prstGeom>
                      <a:solidFill>
                        <a:srgbClr val="FFFFFF"/>
                      </a:solidFill>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2908339495"/>
              </p:ext>
            </p:extLst>
          </p:nvPr>
        </p:nvGraphicFramePr>
        <p:xfrm>
          <a:off x="511175" y="2852936"/>
          <a:ext cx="4905375" cy="358775"/>
        </p:xfrm>
        <a:graphic>
          <a:graphicData uri="http://schemas.openxmlformats.org/presentationml/2006/ole">
            <mc:AlternateContent xmlns:mc="http://schemas.openxmlformats.org/markup-compatibility/2006">
              <mc:Choice xmlns:v="urn:schemas-microsoft-com:vml" Requires="v">
                <p:oleObj spid="_x0000_s31858" name="Ecuación" r:id="rId5" imgW="2603500" imgH="190500" progId="Equation.3">
                  <p:embed/>
                </p:oleObj>
              </mc:Choice>
              <mc:Fallback>
                <p:oleObj name="Ecuación" r:id="rId5" imgW="2603500" imgH="1905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175" y="2852936"/>
                        <a:ext cx="4905375" cy="358775"/>
                      </a:xfrm>
                      <a:prstGeom prst="rect">
                        <a:avLst/>
                      </a:prstGeom>
                      <a:solidFill>
                        <a:srgbClr val="FFFFFF"/>
                      </a:solidFill>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897634135"/>
              </p:ext>
            </p:extLst>
          </p:nvPr>
        </p:nvGraphicFramePr>
        <p:xfrm>
          <a:off x="539552" y="4437112"/>
          <a:ext cx="5089525" cy="361950"/>
        </p:xfrm>
        <a:graphic>
          <a:graphicData uri="http://schemas.openxmlformats.org/presentationml/2006/ole">
            <mc:AlternateContent xmlns:mc="http://schemas.openxmlformats.org/markup-compatibility/2006">
              <mc:Choice xmlns:v="urn:schemas-microsoft-com:vml" Requires="v">
                <p:oleObj spid="_x0000_s31859" name="Ecuación" r:id="rId7" imgW="3556000" imgH="254000" progId="Equation.3">
                  <p:embed/>
                </p:oleObj>
              </mc:Choice>
              <mc:Fallback>
                <p:oleObj name="Ecuación" r:id="rId7" imgW="3556000" imgH="254000" progId="Equation.3">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52" y="4437112"/>
                        <a:ext cx="5089525"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8508747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913378401"/>
              </p:ext>
            </p:extLst>
          </p:nvPr>
        </p:nvGraphicFramePr>
        <p:xfrm>
          <a:off x="395536" y="980728"/>
          <a:ext cx="8229599" cy="4032448"/>
        </p:xfrm>
        <a:graphic>
          <a:graphicData uri="http://schemas.openxmlformats.org/drawingml/2006/table">
            <a:tbl>
              <a:tblPr firstRow="1" firstCol="1" bandRow="1"/>
              <a:tblGrid>
                <a:gridCol w="5325355"/>
                <a:gridCol w="392547"/>
                <a:gridCol w="358727"/>
                <a:gridCol w="358727"/>
                <a:gridCol w="1794243"/>
              </a:tblGrid>
              <a:tr h="1005209">
                <a:tc gridSpan="5">
                  <a:txBody>
                    <a:bodyPr/>
                    <a:lstStyle/>
                    <a:p>
                      <a:pPr algn="ctr">
                        <a:lnSpc>
                          <a:spcPct val="115000"/>
                        </a:lnSpc>
                        <a:spcAft>
                          <a:spcPts val="0"/>
                        </a:spcAft>
                      </a:pPr>
                      <a:r>
                        <a:rPr lang="es-ES" sz="800" b="1">
                          <a:effectLst/>
                          <a:latin typeface="Times New Roman"/>
                          <a:ea typeface="Calibri"/>
                          <a:cs typeface="Times New Roman"/>
                        </a:rPr>
                        <a:t> </a:t>
                      </a:r>
                      <a:endParaRPr lang="es-ES" sz="1000">
                        <a:effectLst/>
                        <a:latin typeface="Calibri"/>
                        <a:ea typeface="Calibri"/>
                        <a:cs typeface="Times New Roman"/>
                      </a:endParaRPr>
                    </a:p>
                    <a:p>
                      <a:pPr algn="ctr">
                        <a:lnSpc>
                          <a:spcPct val="115000"/>
                        </a:lnSpc>
                        <a:spcAft>
                          <a:spcPts val="0"/>
                        </a:spcAft>
                      </a:pPr>
                      <a:r>
                        <a:rPr lang="es-ES" sz="800" b="1">
                          <a:effectLst/>
                          <a:latin typeface="Times New Roman"/>
                          <a:ea typeface="Calibri"/>
                          <a:cs typeface="Times New Roman"/>
                        </a:rPr>
                        <a:t>REPÚBLICA DEL ECUADOR</a:t>
                      </a:r>
                      <a:endParaRPr lang="es-ES" sz="1000">
                        <a:effectLst/>
                        <a:latin typeface="Calibri"/>
                        <a:ea typeface="Calibri"/>
                        <a:cs typeface="Times New Roman"/>
                      </a:endParaRPr>
                    </a:p>
                    <a:p>
                      <a:pPr algn="ctr">
                        <a:lnSpc>
                          <a:spcPct val="115000"/>
                        </a:lnSpc>
                        <a:spcAft>
                          <a:spcPts val="0"/>
                        </a:spcAft>
                      </a:pPr>
                      <a:r>
                        <a:rPr lang="es-ES" sz="800" b="1">
                          <a:effectLst/>
                          <a:latin typeface="Times New Roman"/>
                          <a:ea typeface="Calibri"/>
                          <a:cs typeface="Times New Roman"/>
                        </a:rPr>
                        <a:t>INSTITUTO DE ALTOS ESTUDIOS NACIONALES</a:t>
                      </a:r>
                      <a:endParaRPr lang="es-ES" sz="1000">
                        <a:effectLst/>
                        <a:latin typeface="Calibri"/>
                        <a:ea typeface="Calibri"/>
                        <a:cs typeface="Times New Roman"/>
                      </a:endParaRPr>
                    </a:p>
                    <a:p>
                      <a:pPr algn="ctr">
                        <a:lnSpc>
                          <a:spcPct val="115000"/>
                        </a:lnSpc>
                        <a:spcAft>
                          <a:spcPts val="0"/>
                        </a:spcAft>
                      </a:pPr>
                      <a:r>
                        <a:rPr lang="es-ES" sz="800" b="1">
                          <a:effectLst/>
                          <a:latin typeface="Times New Roman"/>
                          <a:ea typeface="Calibri"/>
                          <a:cs typeface="Times New Roman"/>
                        </a:rPr>
                        <a:t>ESTADO DE EJECUCIÓN PRESUPUESTARIA</a:t>
                      </a:r>
                      <a:endParaRPr lang="es-ES" sz="1000">
                        <a:effectLst/>
                        <a:latin typeface="Calibri"/>
                        <a:ea typeface="Calibri"/>
                        <a:cs typeface="Times New Roman"/>
                      </a:endParaRPr>
                    </a:p>
                    <a:p>
                      <a:pPr algn="ctr">
                        <a:lnSpc>
                          <a:spcPct val="115000"/>
                        </a:lnSpc>
                        <a:spcAft>
                          <a:spcPts val="0"/>
                        </a:spcAft>
                      </a:pPr>
                      <a:r>
                        <a:rPr lang="es-ES" sz="800" b="1">
                          <a:effectLst/>
                          <a:latin typeface="Times New Roman"/>
                          <a:ea typeface="Calibri"/>
                          <a:cs typeface="Times New Roman"/>
                        </a:rPr>
                        <a:t>INDICADORES FINANCIEROS</a:t>
                      </a:r>
                      <a:endParaRPr lang="es-ES" sz="1000">
                        <a:effectLst/>
                        <a:latin typeface="Calibri"/>
                        <a:ea typeface="Calibri"/>
                        <a:cs typeface="Times New Roman"/>
                      </a:endParaRPr>
                    </a:p>
                    <a:p>
                      <a:pPr algn="ctr">
                        <a:lnSpc>
                          <a:spcPct val="115000"/>
                        </a:lnSpc>
                        <a:spcAft>
                          <a:spcPts val="0"/>
                        </a:spcAft>
                      </a:pPr>
                      <a:r>
                        <a:rPr lang="es-ES" sz="800" b="1">
                          <a:effectLst/>
                          <a:latin typeface="Times New Roman"/>
                          <a:ea typeface="Calibri"/>
                          <a:cs typeface="Times New Roman"/>
                        </a:rPr>
                        <a:t>Expresado en Dólares</a:t>
                      </a: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6445">
                <a:tc rowSpan="2">
                  <a:txBody>
                    <a:bodyPr/>
                    <a:lstStyle/>
                    <a:p>
                      <a:pPr algn="ctr">
                        <a:lnSpc>
                          <a:spcPct val="115000"/>
                        </a:lnSpc>
                        <a:spcAft>
                          <a:spcPts val="1000"/>
                        </a:spcAft>
                      </a:pPr>
                      <a:r>
                        <a:rPr lang="es-ES" sz="800" b="1">
                          <a:solidFill>
                            <a:srgbClr val="000000"/>
                          </a:solidFill>
                          <a:effectLst/>
                          <a:latin typeface="Times New Roman"/>
                          <a:ea typeface="Calibri"/>
                          <a:cs typeface="Times New Roman"/>
                        </a:rPr>
                        <a:t>INDICADORES FINANCIEROS</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gridSpan="3">
                  <a:txBody>
                    <a:bodyPr/>
                    <a:lstStyle/>
                    <a:p>
                      <a:pPr algn="ctr">
                        <a:lnSpc>
                          <a:spcPct val="115000"/>
                        </a:lnSpc>
                        <a:spcAft>
                          <a:spcPts val="1000"/>
                        </a:spcAft>
                      </a:pPr>
                      <a:r>
                        <a:rPr lang="es-ES" sz="600" b="1">
                          <a:effectLst/>
                          <a:latin typeface="Times New Roman"/>
                          <a:ea typeface="Calibri"/>
                          <a:cs typeface="Times New Roman"/>
                        </a:rPr>
                        <a:t>RESULTADO/PERÍODOS</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s-ES"/>
                    </a:p>
                  </a:txBody>
                  <a:tcPr/>
                </a:tc>
                <a:tc hMerge="1">
                  <a:txBody>
                    <a:bodyPr/>
                    <a:lstStyle/>
                    <a:p>
                      <a:endParaRPr lang="es-ES"/>
                    </a:p>
                  </a:txBody>
                  <a:tcPr/>
                </a:tc>
                <a:tc rowSpan="2">
                  <a:txBody>
                    <a:bodyPr/>
                    <a:lstStyle/>
                    <a:p>
                      <a:pPr algn="ctr">
                        <a:lnSpc>
                          <a:spcPct val="115000"/>
                        </a:lnSpc>
                        <a:spcAft>
                          <a:spcPts val="1000"/>
                        </a:spcAft>
                      </a:pPr>
                      <a:r>
                        <a:rPr lang="es-ES" sz="800" b="1">
                          <a:effectLst/>
                          <a:latin typeface="Times New Roman"/>
                          <a:ea typeface="Calibri"/>
                          <a:cs typeface="Times New Roman"/>
                        </a:rPr>
                        <a:t>INTERPRETACIÓN</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169311">
                <a:tc vMerge="1">
                  <a:txBody>
                    <a:bodyPr/>
                    <a:lstStyle/>
                    <a:p>
                      <a:endParaRPr lang="es-ES"/>
                    </a:p>
                  </a:txBody>
                  <a:tcPr/>
                </a:tc>
                <a:tc>
                  <a:txBody>
                    <a:bodyPr/>
                    <a:lstStyle/>
                    <a:p>
                      <a:pPr>
                        <a:lnSpc>
                          <a:spcPct val="115000"/>
                        </a:lnSpc>
                        <a:spcAft>
                          <a:spcPts val="1000"/>
                        </a:spcAft>
                      </a:pPr>
                      <a:r>
                        <a:rPr lang="es-ES" sz="800" b="1">
                          <a:effectLst/>
                          <a:latin typeface="Times New Roman"/>
                          <a:ea typeface="Calibri"/>
                          <a:cs typeface="Times New Roman"/>
                        </a:rPr>
                        <a:t>2010</a:t>
                      </a: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2011</a:t>
                      </a: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2012</a:t>
                      </a: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vMerge="1">
                  <a:txBody>
                    <a:bodyPr/>
                    <a:lstStyle/>
                    <a:p>
                      <a:endParaRPr lang="es-ES"/>
                    </a:p>
                  </a:txBody>
                  <a:tcPr/>
                </a:tc>
              </a:tr>
              <a:tr h="996702">
                <a:tc>
                  <a:txBody>
                    <a:bodyPr/>
                    <a:lstStyle/>
                    <a:p>
                      <a:pPr algn="r">
                        <a:lnSpc>
                          <a:spcPct val="115000"/>
                        </a:lnSpc>
                        <a:spcAft>
                          <a:spcPts val="1000"/>
                        </a:spcAft>
                      </a:pP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pPr>
                      <a:r>
                        <a:rPr lang="es-ES" sz="800">
                          <a:solidFill>
                            <a:srgbClr val="000000"/>
                          </a:solidFill>
                          <a:effectLst/>
                          <a:latin typeface="Times New Roman"/>
                          <a:ea typeface="Calibri"/>
                          <a:cs typeface="Times New Roman"/>
                        </a:rPr>
                        <a:t>-</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pPr>
                      <a:r>
                        <a:rPr lang="es-ES" sz="800">
                          <a:solidFill>
                            <a:srgbClr val="000000"/>
                          </a:solidFill>
                          <a:effectLst/>
                          <a:latin typeface="Times New Roman"/>
                          <a:ea typeface="Calibri"/>
                          <a:cs typeface="Times New Roman"/>
                        </a:rPr>
                        <a:t>-</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pPr>
                      <a:r>
                        <a:rPr lang="es-ES" sz="800">
                          <a:solidFill>
                            <a:srgbClr val="000000"/>
                          </a:solidFill>
                          <a:effectLst/>
                          <a:latin typeface="Times New Roman"/>
                          <a:ea typeface="Calibri"/>
                          <a:cs typeface="Times New Roman"/>
                        </a:rPr>
                        <a:t>-</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1000"/>
                        </a:spcAft>
                      </a:pPr>
                      <a:r>
                        <a:rPr lang="es-ES" sz="800">
                          <a:solidFill>
                            <a:srgbClr val="000000"/>
                          </a:solidFill>
                          <a:effectLst/>
                          <a:latin typeface="Times New Roman"/>
                          <a:ea typeface="Calibri"/>
                          <a:cs typeface="Times New Roman"/>
                        </a:rPr>
                        <a:t>La institución no presenta gastos de financiamiento en ningún período.</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4781">
                <a:tc>
                  <a:txBody>
                    <a:bodyPr/>
                    <a:lstStyle/>
                    <a:p>
                      <a:pPr algn="r">
                        <a:lnSpc>
                          <a:spcPct val="115000"/>
                        </a:lnSpc>
                        <a:spcAft>
                          <a:spcPts val="1000"/>
                        </a:spcAft>
                      </a:pP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pPr>
                      <a:r>
                        <a:rPr lang="es-ES" sz="800">
                          <a:solidFill>
                            <a:srgbClr val="000000"/>
                          </a:solidFill>
                          <a:effectLst/>
                          <a:latin typeface="Times New Roman"/>
                          <a:ea typeface="Calibri"/>
                          <a:cs typeface="Times New Roman"/>
                        </a:rPr>
                        <a:t>75,95%</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pPr>
                      <a:r>
                        <a:rPr lang="es-ES" sz="800">
                          <a:solidFill>
                            <a:srgbClr val="000000"/>
                          </a:solidFill>
                          <a:effectLst/>
                          <a:latin typeface="Times New Roman"/>
                          <a:ea typeface="Calibri"/>
                          <a:cs typeface="Times New Roman"/>
                        </a:rPr>
                        <a:t>88,12%</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pPr>
                      <a:r>
                        <a:rPr lang="es-ES" sz="800">
                          <a:solidFill>
                            <a:srgbClr val="000000"/>
                          </a:solidFill>
                          <a:effectLst/>
                          <a:latin typeface="Times New Roman"/>
                          <a:ea typeface="Calibri"/>
                          <a:cs typeface="Times New Roman"/>
                        </a:rPr>
                        <a:t>85,04%</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1000"/>
                        </a:spcAft>
                      </a:pPr>
                      <a:r>
                        <a:rPr lang="es-ES" sz="800" dirty="0">
                          <a:solidFill>
                            <a:srgbClr val="000000"/>
                          </a:solidFill>
                          <a:effectLst/>
                          <a:latin typeface="Times New Roman"/>
                          <a:ea typeface="Calibri"/>
                          <a:cs typeface="Times New Roman"/>
                        </a:rPr>
                        <a:t>La institución en el año 2010 aproximadamente dependía en un 75,95% de los ingresos que se le asignaban a través del PGE, en el año 2011 del 88,12% y en el 2012 en un 85,04%.</a:t>
                      </a:r>
                      <a:endParaRPr lang="es-ES" sz="1000" dirty="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2310338190"/>
              </p:ext>
            </p:extLst>
          </p:nvPr>
        </p:nvGraphicFramePr>
        <p:xfrm>
          <a:off x="611560" y="2492896"/>
          <a:ext cx="3705225" cy="420688"/>
        </p:xfrm>
        <a:graphic>
          <a:graphicData uri="http://schemas.openxmlformats.org/presentationml/2006/ole">
            <mc:AlternateContent xmlns:mc="http://schemas.openxmlformats.org/markup-compatibility/2006">
              <mc:Choice xmlns:v="urn:schemas-microsoft-com:vml" Requires="v">
                <p:oleObj spid="_x0000_s32841" name="Ecuación" r:id="rId3" imgW="1586811" imgH="177723" progId="Equation.3">
                  <p:embed/>
                </p:oleObj>
              </mc:Choice>
              <mc:Fallback>
                <p:oleObj name="Ecuación" r:id="rId3" imgW="1586811" imgH="177723"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492896"/>
                        <a:ext cx="3705225" cy="420688"/>
                      </a:xfrm>
                      <a:prstGeom prst="rect">
                        <a:avLst/>
                      </a:prstGeom>
                      <a:solidFill>
                        <a:srgbClr val="FFFFFF"/>
                      </a:solidFill>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1230258589"/>
              </p:ext>
            </p:extLst>
          </p:nvPr>
        </p:nvGraphicFramePr>
        <p:xfrm>
          <a:off x="683568" y="3861048"/>
          <a:ext cx="1851025" cy="476250"/>
        </p:xfrm>
        <a:graphic>
          <a:graphicData uri="http://schemas.openxmlformats.org/presentationml/2006/ole">
            <mc:AlternateContent xmlns:mc="http://schemas.openxmlformats.org/markup-compatibility/2006">
              <mc:Choice xmlns:v="urn:schemas-microsoft-com:vml" Requires="v">
                <p:oleObj spid="_x0000_s32842" name="Ecuación" r:id="rId5" imgW="685800" imgH="190500" progId="Equation.3">
                  <p:embed/>
                </p:oleObj>
              </mc:Choice>
              <mc:Fallback>
                <p:oleObj name="Ecuación" r:id="rId5" imgW="685800" imgH="1905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3861048"/>
                        <a:ext cx="185102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218131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71143" y="3289339"/>
            <a:ext cx="8064896" cy="584775"/>
          </a:xfrm>
          <a:prstGeom prst="rect">
            <a:avLst/>
          </a:prstGeom>
          <a:noFill/>
          <a:ln>
            <a:solidFill>
              <a:sysClr val="windowText" lastClr="000000"/>
            </a:solidFill>
          </a:ln>
        </p:spPr>
        <p:txBody>
          <a:bodyPr wrap="square" rtlCol="0">
            <a:spAutoFit/>
          </a:bodyPr>
          <a:lstStyle/>
          <a:p>
            <a:pPr algn="ctr"/>
            <a:r>
              <a:rPr lang="es-ES" sz="3200" dirty="0" smtClean="0">
                <a:latin typeface="Times New Roman" pitchFamily="18" charset="0"/>
                <a:cs typeface="Times New Roman" pitchFamily="18" charset="0"/>
              </a:rPr>
              <a:t>UNIVERSIDAD CENTRAL DEL ECUADOR</a:t>
            </a:r>
            <a:endParaRPr lang="es-ES" sz="3200" dirty="0">
              <a:latin typeface="Times New Roman" pitchFamily="18" charset="0"/>
              <a:cs typeface="Times New Roman" pitchFamily="18" charset="0"/>
            </a:endParaRPr>
          </a:p>
        </p:txBody>
      </p:sp>
      <p:pic>
        <p:nvPicPr>
          <p:cNvPr id="5" name="4 Imagen"/>
          <p:cNvPicPr/>
          <p:nvPr/>
        </p:nvPicPr>
        <p:blipFill>
          <a:blip r:embed="rId2" cstate="print">
            <a:extLst>
              <a:ext uri="{28A0092B-C50C-407E-A947-70E740481C1C}">
                <a14:useLocalDpi xmlns:a14="http://schemas.microsoft.com/office/drawing/2010/main" val="0"/>
              </a:ext>
            </a:extLst>
          </a:blip>
          <a:srcRect l="67946" t="60001" r="18642" b="17412"/>
          <a:stretch>
            <a:fillRect/>
          </a:stretch>
        </p:blipFill>
        <p:spPr bwMode="auto">
          <a:xfrm>
            <a:off x="3876466" y="1772816"/>
            <a:ext cx="1440160" cy="1125416"/>
          </a:xfrm>
          <a:prstGeom prst="rect">
            <a:avLst/>
          </a:prstGeom>
          <a:noFill/>
          <a:ln>
            <a:solidFill>
              <a:sysClr val="windowText" lastClr="000000"/>
            </a:solidFill>
          </a:ln>
          <a:extLst/>
        </p:spPr>
      </p:pic>
    </p:spTree>
    <p:extLst>
      <p:ext uri="{BB962C8B-B14F-4D97-AF65-F5344CB8AC3E}">
        <p14:creationId xmlns:p14="http://schemas.microsoft.com/office/powerpoint/2010/main" val="3528050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491050131"/>
              </p:ext>
            </p:extLst>
          </p:nvPr>
        </p:nvGraphicFramePr>
        <p:xfrm>
          <a:off x="2039888" y="3429000"/>
          <a:ext cx="4992216" cy="2376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1043608" y="756676"/>
            <a:ext cx="6984776" cy="1569660"/>
          </a:xfrm>
          <a:prstGeom prst="rect">
            <a:avLst/>
          </a:prstGeom>
          <a:noFill/>
          <a:ln w="15875">
            <a:solidFill>
              <a:schemeClr val="accent3">
                <a:lumMod val="75000"/>
              </a:schemeClr>
            </a:solidFill>
          </a:ln>
        </p:spPr>
        <p:txBody>
          <a:bodyPr wrap="square" rtlCol="0">
            <a:spAutoFit/>
          </a:bodyPr>
          <a:lstStyle/>
          <a:p>
            <a:pPr indent="419100" algn="just">
              <a:lnSpc>
                <a:spcPct val="200000"/>
              </a:lnSpc>
              <a:spcAft>
                <a:spcPts val="0"/>
              </a:spcAft>
            </a:pPr>
            <a:r>
              <a:rPr lang="es-ES" sz="1600" dirty="0">
                <a:solidFill>
                  <a:srgbClr val="000000"/>
                </a:solidFill>
                <a:latin typeface="Times New Roman"/>
                <a:ea typeface="Calibri"/>
                <a:cs typeface="Times New Roman"/>
              </a:rPr>
              <a:t>De acuerdo al informe del Consejo de Evaluación, Acreditación y Aseguramiento de la Calidad de la Educación Superior emitido el 4 de noviembre de 2009, se las categorizó de la siguiente manera:</a:t>
            </a:r>
            <a:endParaRPr lang="es-ES" sz="1600" dirty="0">
              <a:ea typeface="Calibri"/>
              <a:cs typeface="Times New Roman"/>
            </a:endParaRPr>
          </a:p>
        </p:txBody>
      </p:sp>
      <p:sp>
        <p:nvSpPr>
          <p:cNvPr id="8" name="7 Flecha abajo"/>
          <p:cNvSpPr/>
          <p:nvPr/>
        </p:nvSpPr>
        <p:spPr>
          <a:xfrm>
            <a:off x="4355976" y="2496969"/>
            <a:ext cx="360040" cy="504056"/>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910589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483768" y="614712"/>
            <a:ext cx="4572000" cy="830997"/>
          </a:xfrm>
          <a:prstGeom prst="rect">
            <a:avLst/>
          </a:prstGeom>
        </p:spPr>
        <p:txBody>
          <a:bodyPr>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VERTICAL</a:t>
            </a: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AÑO 2010</a:t>
            </a:r>
          </a:p>
        </p:txBody>
      </p:sp>
      <p:graphicFrame>
        <p:nvGraphicFramePr>
          <p:cNvPr id="5" name="4 Tabla"/>
          <p:cNvGraphicFramePr>
            <a:graphicFrameLocks noGrp="1"/>
          </p:cNvGraphicFramePr>
          <p:nvPr>
            <p:extLst>
              <p:ext uri="{D42A27DB-BD31-4B8C-83A1-F6EECF244321}">
                <p14:modId xmlns:p14="http://schemas.microsoft.com/office/powerpoint/2010/main" val="2519687788"/>
              </p:ext>
            </p:extLst>
          </p:nvPr>
        </p:nvGraphicFramePr>
        <p:xfrm>
          <a:off x="965200" y="1772815"/>
          <a:ext cx="7213600" cy="3584510"/>
        </p:xfrm>
        <a:graphic>
          <a:graphicData uri="http://schemas.openxmlformats.org/drawingml/2006/table">
            <a:tbl>
              <a:tblPr/>
              <a:tblGrid>
                <a:gridCol w="609332"/>
                <a:gridCol w="3265638"/>
                <a:gridCol w="1662968"/>
                <a:gridCol w="1675662"/>
              </a:tblGrid>
              <a:tr h="72009">
                <a:tc gridSpan="4">
                  <a:txBody>
                    <a:bodyPr/>
                    <a:lstStyle/>
                    <a:p>
                      <a:pPr algn="ctr" fontAlgn="b"/>
                      <a:r>
                        <a:rPr lang="es-ES" sz="800" b="1" i="0" u="none" strike="noStrike" dirty="0">
                          <a:solidFill>
                            <a:srgbClr val="000000"/>
                          </a:solidFill>
                          <a:effectLst/>
                          <a:latin typeface="Times New Roman"/>
                        </a:rPr>
                        <a:t>REPÚBLICA DEL ECUADOR</a:t>
                      </a:r>
                      <a:endParaRPr lang="es-ES" sz="1100" b="0" i="0" u="none" strike="noStrike" dirty="0">
                        <a:solidFill>
                          <a:srgbClr val="000000"/>
                        </a:solidFill>
                        <a:effectLst/>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94105">
                <a:tc gridSpan="4">
                  <a:txBody>
                    <a:bodyPr/>
                    <a:lstStyle/>
                    <a:p>
                      <a:pPr algn="ctr" fontAlgn="b"/>
                      <a:r>
                        <a:rPr lang="es-ES" sz="800" b="1" i="0" u="none" strike="noStrike" dirty="0">
                          <a:solidFill>
                            <a:srgbClr val="000000"/>
                          </a:solidFill>
                          <a:effectLst/>
                          <a:latin typeface="Times New Roman"/>
                        </a:rPr>
                        <a:t>UNIVERSIDAD CENTRAL DEL ECUADOR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1297">
                <a:tc gridSpan="4">
                  <a:txBody>
                    <a:bodyPr/>
                    <a:lstStyle/>
                    <a:p>
                      <a:pPr algn="ctr" fontAlgn="t"/>
                      <a:r>
                        <a:rPr lang="es-ES" sz="800" b="1" i="0" u="none" strike="noStrike" dirty="0">
                          <a:solidFill>
                            <a:srgbClr val="000000"/>
                          </a:solidFill>
                          <a:effectLst/>
                          <a:latin typeface="Times New Roman"/>
                        </a:rPr>
                        <a:t>ESTADO DE EJECUCIÓN PRESUPUESTARIA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88920">
                <a:tc gridSpan="4">
                  <a:txBody>
                    <a:bodyPr/>
                    <a:lstStyle/>
                    <a:p>
                      <a:pPr algn="ctr" fontAlgn="t"/>
                      <a:r>
                        <a:rPr lang="es-ES" sz="800" b="1" i="0" u="none" strike="noStrike" dirty="0">
                          <a:solidFill>
                            <a:srgbClr val="000000"/>
                          </a:solidFill>
                          <a:effectLst/>
                          <a:latin typeface="Times New Roman"/>
                        </a:rPr>
                        <a:t>Al 31 de Diciembre del 2012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1297">
                <a:tc gridSpan="4">
                  <a:txBody>
                    <a:bodyPr/>
                    <a:lstStyle/>
                    <a:p>
                      <a:pPr algn="ctr" fontAlgn="t"/>
                      <a:r>
                        <a:rPr lang="es-ES" sz="800" b="1" i="0" u="none" strike="noStrike" dirty="0">
                          <a:solidFill>
                            <a:srgbClr val="000000"/>
                          </a:solidFill>
                          <a:effectLst/>
                          <a:latin typeface="Times New Roman"/>
                        </a:rPr>
                        <a:t>Expresado en Dólares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1297">
                <a:tc gridSpan="4">
                  <a:txBody>
                    <a:bodyPr/>
                    <a:lstStyle/>
                    <a:p>
                      <a:pPr algn="ctr" fontAlgn="t"/>
                      <a:r>
                        <a:rPr lang="es-ES" sz="800" b="1" i="0" u="none" strike="noStrike" dirty="0">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215341">
                <a:tc>
                  <a:txBody>
                    <a:bodyPr/>
                    <a:lstStyle/>
                    <a:p>
                      <a:pPr algn="ctr" fontAlgn="ctr"/>
                      <a:r>
                        <a:rPr lang="es-ES" sz="800" b="1" i="0" u="none" strike="noStrike">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dirty="0">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 EJECUTADO-2012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r>
              <a:tr h="171297">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800" b="1" i="0" u="none" strike="noStrike" dirty="0">
                          <a:solidFill>
                            <a:srgbClr val="000000"/>
                          </a:solidFill>
                          <a:effectLst/>
                          <a:latin typeface="Times New Roman"/>
                        </a:rPr>
                        <a:t>INGRESOS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1" i="0" u="none" strike="noStrike" dirty="0">
                          <a:solidFill>
                            <a:srgbClr val="000000"/>
                          </a:solidFill>
                          <a:effectLst/>
                          <a:latin typeface="Times New Roman"/>
                        </a:rPr>
                        <a:t>                           110.609.544,86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1" i="0" u="none" strike="noStrike">
                          <a:solidFill>
                            <a:srgbClr val="000000"/>
                          </a:solidFill>
                          <a:effectLst/>
                          <a:latin typeface="Times New Roman"/>
                        </a:rPr>
                        <a:t>97,03%</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82717">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GASTOS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1" i="0" u="none" strike="noStrike" dirty="0">
                          <a:solidFill>
                            <a:srgbClr val="000000"/>
                          </a:solidFill>
                          <a:effectLst/>
                          <a:latin typeface="Times New Roman"/>
                        </a:rPr>
                        <a:t>                             91.376.801,62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1" i="0" u="none" strike="noStrike">
                          <a:solidFill>
                            <a:srgbClr val="000000"/>
                          </a:solidFill>
                          <a:effectLst/>
                          <a:latin typeface="Times New Roman"/>
                        </a:rPr>
                        <a:t>89,33%</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82717">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SUPERÁVIT O DÉFICIT CORRIENTE</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800" b="1" i="0" u="none" strike="noStrike" dirty="0">
                          <a:solidFill>
                            <a:srgbClr val="000000"/>
                          </a:solidFill>
                          <a:effectLst/>
                          <a:latin typeface="Times New Roman"/>
                        </a:rPr>
                        <a:t>                             19.232.743,24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800" b="1" i="0" u="none" strike="noStrike">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71297">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INGRESOS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1" i="0" u="none" strike="noStrike">
                          <a:solidFill>
                            <a:srgbClr val="000000"/>
                          </a:solidFill>
                          <a:effectLst/>
                          <a:latin typeface="Times New Roman"/>
                        </a:rPr>
                        <a:t>                               1.467.763,95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1" i="0" u="none" strike="noStrike">
                          <a:solidFill>
                            <a:srgbClr val="000000"/>
                          </a:solidFill>
                          <a:effectLst/>
                          <a:latin typeface="Times New Roman"/>
                        </a:rPr>
                        <a:t>1,29%</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7129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GASTOS DE PRODUCCIÓN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1" i="0" u="none" strike="noStrike" dirty="0">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1" i="0" u="none" strike="noStrike">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7129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a:solidFill>
                            <a:srgbClr val="000000"/>
                          </a:solidFill>
                          <a:effectLst/>
                          <a:latin typeface="Times New Roman"/>
                        </a:rPr>
                        <a:t>GASTOS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1" i="0" u="none" strike="noStrike" dirty="0">
                          <a:solidFill>
                            <a:srgbClr val="000000"/>
                          </a:solidFill>
                          <a:effectLst/>
                          <a:latin typeface="Times New Roman"/>
                        </a:rPr>
                        <a:t>                               6.294.048,13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1" i="0" u="none" strike="noStrike">
                          <a:solidFill>
                            <a:srgbClr val="000000"/>
                          </a:solidFill>
                          <a:effectLst/>
                          <a:latin typeface="Times New Roman"/>
                        </a:rPr>
                        <a:t>6,15%</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827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GASTOS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1" i="0" u="none" strike="noStrike" dirty="0">
                          <a:solidFill>
                            <a:srgbClr val="000000"/>
                          </a:solidFill>
                          <a:effectLst/>
                          <a:latin typeface="Times New Roman"/>
                        </a:rPr>
                        <a:t>                               2.608.889,90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1" i="0" u="none" strike="noStrike">
                          <a:solidFill>
                            <a:srgbClr val="000000"/>
                          </a:solidFill>
                          <a:effectLst/>
                          <a:latin typeface="Times New Roman"/>
                        </a:rPr>
                        <a:t>2,55%</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827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SUPERÁVIT O DÉFICIT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800" b="1" i="0" u="none" strike="noStrike">
                          <a:solidFill>
                            <a:srgbClr val="000000"/>
                          </a:solidFill>
                          <a:effectLst/>
                          <a:latin typeface="Times New Roman"/>
                        </a:rPr>
                        <a:t>-                            7.435.174,08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800" b="1" i="0" u="none" strike="noStrike" dirty="0">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7129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INGRESOS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1" i="0" u="none" strike="noStrike">
                          <a:solidFill>
                            <a:srgbClr val="000000"/>
                          </a:solidFill>
                          <a:effectLst/>
                          <a:latin typeface="Times New Roman"/>
                        </a:rPr>
                        <a:t>                               1.919.874,40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1" i="0" u="none" strike="noStrike" dirty="0">
                          <a:solidFill>
                            <a:srgbClr val="000000"/>
                          </a:solidFill>
                          <a:effectLst/>
                          <a:latin typeface="Times New Roman"/>
                        </a:rPr>
                        <a:t>1,68%</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827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APLICACIÓN AL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1" i="0" u="none" strike="noStrike">
                          <a:solidFill>
                            <a:srgbClr val="000000"/>
                          </a:solidFill>
                          <a:effectLst/>
                          <a:latin typeface="Times New Roman"/>
                        </a:rPr>
                        <a:t>                               2.011.727,43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1" i="0" u="none" strike="noStrike" dirty="0">
                          <a:solidFill>
                            <a:srgbClr val="000000"/>
                          </a:solidFill>
                          <a:effectLst/>
                          <a:latin typeface="Times New Roman"/>
                        </a:rPr>
                        <a:t>1,97%</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827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1" i="0" u="none" strike="noStrike" dirty="0">
                          <a:solidFill>
                            <a:srgbClr val="000000"/>
                          </a:solidFill>
                          <a:effectLst/>
                          <a:latin typeface="Times New Roman"/>
                        </a:rPr>
                        <a:t>SUPERÁVIT O DÉFICIT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800" b="1" i="0" u="none" strike="noStrike">
                          <a:solidFill>
                            <a:srgbClr val="000000"/>
                          </a:solidFill>
                          <a:effectLst/>
                          <a:latin typeface="Times New Roman"/>
                        </a:rPr>
                        <a:t>-                                 91.853,03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800" b="1" i="0" u="none" strike="noStrike" dirty="0">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827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1" i="0" u="none" strike="noStrike">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1" i="0" u="none" strike="noStrike">
                          <a:solidFill>
                            <a:srgbClr val="000000"/>
                          </a:solidFill>
                          <a:effectLst/>
                          <a:latin typeface="Times New Roman"/>
                        </a:rPr>
                        <a:t>                                11.705.716,13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1" i="0" u="none" strike="noStrike" dirty="0">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r h="17129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1" i="0" u="none" strike="noStrike" dirty="0">
                          <a:solidFill>
                            <a:srgbClr val="000000"/>
                          </a:solidFill>
                          <a:effectLst/>
                          <a:latin typeface="Times New Roman"/>
                        </a:rPr>
                        <a:t>TOTAL INGRESOS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1" i="0" u="none" strike="noStrike">
                          <a:solidFill>
                            <a:srgbClr val="000000"/>
                          </a:solidFill>
                          <a:effectLst/>
                          <a:latin typeface="Times New Roman"/>
                        </a:rPr>
                        <a:t>                           113.997.183,21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1"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827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1" i="0" u="none" strike="noStrike" dirty="0">
                          <a:solidFill>
                            <a:srgbClr val="000000"/>
                          </a:solidFill>
                          <a:effectLst/>
                          <a:latin typeface="Times New Roman"/>
                        </a:rPr>
                        <a:t>TOTAL GASTOS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1" i="0" u="none" strike="noStrike">
                          <a:solidFill>
                            <a:srgbClr val="000000"/>
                          </a:solidFill>
                          <a:effectLst/>
                          <a:latin typeface="Times New Roman"/>
                        </a:rPr>
                        <a:t>                           102.291.467,08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1"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pic>
        <p:nvPicPr>
          <p:cNvPr id="6"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5768" y="2060848"/>
            <a:ext cx="503237" cy="466725"/>
          </a:xfrm>
          <a:prstGeom prst="rect">
            <a:avLst/>
          </a:prstGeom>
          <a:noFill/>
          <a:ln>
            <a:noFill/>
          </a:ln>
        </p:spPr>
      </p:pic>
    </p:spTree>
    <p:extLst>
      <p:ext uri="{BB962C8B-B14F-4D97-AF65-F5344CB8AC3E}">
        <p14:creationId xmlns:p14="http://schemas.microsoft.com/office/powerpoint/2010/main" val="143227941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43608" y="476672"/>
            <a:ext cx="6840760"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Ingresos al 31 de Diciembre de </a:t>
            </a:r>
            <a:r>
              <a:rPr lang="es-ES" b="1" i="1" u="sng" dirty="0" smtClean="0">
                <a:solidFill>
                  <a:srgbClr val="F79646">
                    <a:lumMod val="75000"/>
                  </a:srgbClr>
                </a:solidFill>
                <a:latin typeface="Times New Roman"/>
                <a:ea typeface="Calibri"/>
              </a:rPr>
              <a:t>2010 </a:t>
            </a:r>
            <a:r>
              <a:rPr lang="es-ES" b="1" i="1" u="sng" dirty="0">
                <a:solidFill>
                  <a:srgbClr val="F79646">
                    <a:lumMod val="75000"/>
                  </a:srgbClr>
                </a:solidFill>
                <a:latin typeface="Times New Roman"/>
                <a:ea typeface="Calibri"/>
              </a:rPr>
              <a:t>- </a:t>
            </a:r>
            <a:r>
              <a:rPr lang="es-ES" b="1" i="1" u="sng" dirty="0" smtClean="0">
                <a:solidFill>
                  <a:srgbClr val="F79646">
                    <a:lumMod val="75000"/>
                  </a:srgbClr>
                </a:solidFill>
                <a:latin typeface="Times New Roman"/>
                <a:ea typeface="Calibri"/>
              </a:rPr>
              <a:t>UCE</a:t>
            </a:r>
            <a:endParaRPr lang="es-ES" b="1" i="1" u="sng" dirty="0">
              <a:solidFill>
                <a:srgbClr val="F79646">
                  <a:lumMod val="75000"/>
                </a:srgbClr>
              </a:solidFill>
            </a:endParaRPr>
          </a:p>
        </p:txBody>
      </p:sp>
      <p:sp>
        <p:nvSpPr>
          <p:cNvPr id="5" name="4 Rectángulo"/>
          <p:cNvSpPr/>
          <p:nvPr/>
        </p:nvSpPr>
        <p:spPr>
          <a:xfrm>
            <a:off x="1403648" y="3573016"/>
            <a:ext cx="6480720"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Gastos al 31 de Diciembre de </a:t>
            </a:r>
            <a:r>
              <a:rPr lang="es-ES" b="1" i="1" u="sng" dirty="0" smtClean="0">
                <a:solidFill>
                  <a:srgbClr val="F79646">
                    <a:lumMod val="75000"/>
                  </a:srgbClr>
                </a:solidFill>
                <a:latin typeface="Times New Roman"/>
                <a:ea typeface="Calibri"/>
              </a:rPr>
              <a:t>2010 </a:t>
            </a:r>
            <a:r>
              <a:rPr lang="es-ES" b="1" i="1" u="sng" dirty="0">
                <a:solidFill>
                  <a:srgbClr val="F79646">
                    <a:lumMod val="75000"/>
                  </a:srgbClr>
                </a:solidFill>
                <a:latin typeface="Times New Roman"/>
                <a:ea typeface="Calibri"/>
              </a:rPr>
              <a:t>– </a:t>
            </a:r>
            <a:r>
              <a:rPr lang="es-ES" b="1" i="1" u="sng" dirty="0" smtClean="0">
                <a:solidFill>
                  <a:srgbClr val="F79646">
                    <a:lumMod val="75000"/>
                  </a:srgbClr>
                </a:solidFill>
                <a:latin typeface="Times New Roman"/>
                <a:ea typeface="Calibri"/>
              </a:rPr>
              <a:t>UCE</a:t>
            </a:r>
            <a:endParaRPr lang="es-ES" b="1" i="1" u="sng" dirty="0">
              <a:solidFill>
                <a:srgbClr val="F79646">
                  <a:lumMod val="75000"/>
                </a:srgbClr>
              </a:solidFill>
            </a:endParaRPr>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9" name="8 Objeto"/>
          <p:cNvGraphicFramePr>
            <a:graphicFrameLocks noChangeAspect="1"/>
          </p:cNvGraphicFramePr>
          <p:nvPr>
            <p:extLst>
              <p:ext uri="{D42A27DB-BD31-4B8C-83A1-F6EECF244321}">
                <p14:modId xmlns:p14="http://schemas.microsoft.com/office/powerpoint/2010/main" val="3837108355"/>
              </p:ext>
            </p:extLst>
          </p:nvPr>
        </p:nvGraphicFramePr>
        <p:xfrm>
          <a:off x="1331640" y="1124744"/>
          <a:ext cx="6696744" cy="2238375"/>
        </p:xfrm>
        <a:graphic>
          <a:graphicData uri="http://schemas.openxmlformats.org/presentationml/2006/ole">
            <mc:AlternateContent xmlns:mc="http://schemas.openxmlformats.org/markup-compatibility/2006">
              <mc:Choice xmlns:v="urn:schemas-microsoft-com:vml" Requires="v">
                <p:oleObj spid="_x0000_s34889" name="Hoja de cálculo" r:id="rId4" imgW="5391150" imgH="2238375" progId="Excel.Sheet.12">
                  <p:embed/>
                </p:oleObj>
              </mc:Choice>
              <mc:Fallback>
                <p:oleObj name="Hoja de cálculo" r:id="rId4" imgW="5391150" imgH="2238375" progId="Excel.Sheet.1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1124744"/>
                        <a:ext cx="6696744" cy="2238375"/>
                      </a:xfrm>
                      <a:prstGeom prst="rect">
                        <a:avLst/>
                      </a:prstGeom>
                      <a:noFill/>
                    </p:spPr>
                  </p:pic>
                </p:oleObj>
              </mc:Fallback>
            </mc:AlternateContent>
          </a:graphicData>
        </a:graphic>
      </p:graphicFrame>
      <p:sp>
        <p:nvSpPr>
          <p:cNvPr id="10"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1" name="10 Objeto"/>
          <p:cNvGraphicFramePr>
            <a:graphicFrameLocks noChangeAspect="1"/>
          </p:cNvGraphicFramePr>
          <p:nvPr>
            <p:extLst>
              <p:ext uri="{D42A27DB-BD31-4B8C-83A1-F6EECF244321}">
                <p14:modId xmlns:p14="http://schemas.microsoft.com/office/powerpoint/2010/main" val="1662299913"/>
              </p:ext>
            </p:extLst>
          </p:nvPr>
        </p:nvGraphicFramePr>
        <p:xfrm>
          <a:off x="1368422" y="4077072"/>
          <a:ext cx="6659962" cy="2514600"/>
        </p:xfrm>
        <a:graphic>
          <a:graphicData uri="http://schemas.openxmlformats.org/presentationml/2006/ole">
            <mc:AlternateContent xmlns:mc="http://schemas.openxmlformats.org/markup-compatibility/2006">
              <mc:Choice xmlns:v="urn:schemas-microsoft-com:vml" Requires="v">
                <p:oleObj spid="_x0000_s34890" name="Hoja de cálculo" r:id="rId7" imgW="5381625" imgH="2514600" progId="Excel.Sheet.12">
                  <p:embed/>
                </p:oleObj>
              </mc:Choice>
              <mc:Fallback>
                <p:oleObj name="Hoja de cálculo" r:id="rId7" imgW="5381625" imgH="2514600" progId="Excel.Sheet.12">
                  <p:embed/>
                  <p:pic>
                    <p:nvPicPr>
                      <p:cNvPr id="0" name="Object 5"/>
                      <p:cNvPicPr>
                        <a:picLocks noChangeAspect="1" noChangeArrowheads="1"/>
                      </p:cNvPicPr>
                      <p:nvPr/>
                    </p:nvPicPr>
                    <p:blipFill>
                      <a:blip r:embed="rId8"/>
                      <a:srcRect/>
                      <a:stretch>
                        <a:fillRect/>
                      </a:stretch>
                    </p:blipFill>
                    <p:spPr bwMode="auto">
                      <a:xfrm>
                        <a:off x="1368422" y="4077072"/>
                        <a:ext cx="6659962" cy="2514600"/>
                      </a:xfrm>
                      <a:prstGeom prst="rect">
                        <a:avLst/>
                      </a:prstGeom>
                      <a:noFill/>
                    </p:spPr>
                  </p:pic>
                </p:oleObj>
              </mc:Fallback>
            </mc:AlternateContent>
          </a:graphicData>
        </a:graphic>
      </p:graphicFrame>
    </p:spTree>
    <p:extLst>
      <p:ext uri="{BB962C8B-B14F-4D97-AF65-F5344CB8AC3E}">
        <p14:creationId xmlns:p14="http://schemas.microsoft.com/office/powerpoint/2010/main" val="268600873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75656" y="620688"/>
            <a:ext cx="6264696"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Presupuesto Ejecutado </a:t>
            </a:r>
            <a:r>
              <a:rPr lang="es-ES" b="1" i="1" u="sng" dirty="0" smtClean="0">
                <a:solidFill>
                  <a:srgbClr val="F79646">
                    <a:lumMod val="75000"/>
                  </a:srgbClr>
                </a:solidFill>
                <a:latin typeface="Times New Roman"/>
                <a:ea typeface="Calibri"/>
              </a:rPr>
              <a:t>de la UCE al </a:t>
            </a:r>
            <a:r>
              <a:rPr lang="es-ES" b="1" i="1" u="sng" dirty="0">
                <a:solidFill>
                  <a:srgbClr val="F79646">
                    <a:lumMod val="75000"/>
                  </a:srgbClr>
                </a:solidFill>
                <a:latin typeface="Times New Roman"/>
                <a:ea typeface="Calibri"/>
              </a:rPr>
              <a:t>31 de Diciembre de </a:t>
            </a:r>
            <a:r>
              <a:rPr lang="es-ES" b="1" i="1" u="sng" dirty="0" smtClean="0">
                <a:solidFill>
                  <a:srgbClr val="F79646">
                    <a:lumMod val="75000"/>
                  </a:srgbClr>
                </a:solidFill>
                <a:latin typeface="Times New Roman"/>
                <a:ea typeface="Calibri"/>
              </a:rPr>
              <a:t>2010</a:t>
            </a:r>
            <a:endParaRPr lang="es-ES" b="1" i="1" u="sng" dirty="0">
              <a:solidFill>
                <a:srgbClr val="F79646">
                  <a:lumMod val="75000"/>
                </a:srgbClr>
              </a:solidFill>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6" name="5 Objeto"/>
          <p:cNvGraphicFramePr>
            <a:graphicFrameLocks noChangeAspect="1"/>
          </p:cNvGraphicFramePr>
          <p:nvPr>
            <p:extLst>
              <p:ext uri="{D42A27DB-BD31-4B8C-83A1-F6EECF244321}">
                <p14:modId xmlns:p14="http://schemas.microsoft.com/office/powerpoint/2010/main" val="896058211"/>
              </p:ext>
            </p:extLst>
          </p:nvPr>
        </p:nvGraphicFramePr>
        <p:xfrm>
          <a:off x="1187624" y="1268760"/>
          <a:ext cx="6768752" cy="4968552"/>
        </p:xfrm>
        <a:graphic>
          <a:graphicData uri="http://schemas.openxmlformats.org/presentationml/2006/ole">
            <mc:AlternateContent xmlns:mc="http://schemas.openxmlformats.org/markup-compatibility/2006">
              <mc:Choice xmlns:v="urn:schemas-microsoft-com:vml" Requires="v">
                <p:oleObj spid="_x0000_s35875" name="Hoja de cálculo" r:id="rId4" imgW="5943600" imgH="4524375" progId="Excel.Sheet.12">
                  <p:embed/>
                </p:oleObj>
              </mc:Choice>
              <mc:Fallback>
                <p:oleObj name="Hoja de cálculo" r:id="rId4" imgW="5943600" imgH="4524375" progId="Excel.Shee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268760"/>
                        <a:ext cx="6768752" cy="4968552"/>
                      </a:xfrm>
                      <a:prstGeom prst="rect">
                        <a:avLst/>
                      </a:prstGeom>
                      <a:noFill/>
                    </p:spPr>
                  </p:pic>
                </p:oleObj>
              </mc:Fallback>
            </mc:AlternateContent>
          </a:graphicData>
        </a:graphic>
      </p:graphicFrame>
    </p:spTree>
    <p:extLst>
      <p:ext uri="{BB962C8B-B14F-4D97-AF65-F5344CB8AC3E}">
        <p14:creationId xmlns:p14="http://schemas.microsoft.com/office/powerpoint/2010/main" val="401100976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86000" y="476672"/>
            <a:ext cx="4572000" cy="830997"/>
          </a:xfrm>
          <a:prstGeom prst="rect">
            <a:avLst/>
          </a:prstGeom>
        </p:spPr>
        <p:txBody>
          <a:bodyPr>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VERTICAL</a:t>
            </a: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AÑO </a:t>
            </a:r>
            <a:r>
              <a:rPr lang="es-ES" sz="1600" b="1" i="1" u="sng" dirty="0" smtClean="0">
                <a:solidFill>
                  <a:srgbClr val="F79646">
                    <a:lumMod val="75000"/>
                  </a:srgbClr>
                </a:solidFill>
                <a:latin typeface="Times New Roman" pitchFamily="18" charset="0"/>
                <a:cs typeface="Times New Roman" pitchFamily="18" charset="0"/>
              </a:rPr>
              <a:t>2011</a:t>
            </a:r>
            <a:endParaRPr lang="es-ES" sz="1600" b="1" i="1" u="sng" dirty="0">
              <a:solidFill>
                <a:srgbClr val="F79646">
                  <a:lumMod val="75000"/>
                </a:srgbClr>
              </a:solidFill>
              <a:latin typeface="Times New Roman" pitchFamily="18" charset="0"/>
              <a:cs typeface="Times New Roman" pitchFamily="18" charset="0"/>
            </a:endParaRPr>
          </a:p>
        </p:txBody>
      </p:sp>
      <p:graphicFrame>
        <p:nvGraphicFramePr>
          <p:cNvPr id="5" name="4 Tabla"/>
          <p:cNvGraphicFramePr>
            <a:graphicFrameLocks noGrp="1"/>
          </p:cNvGraphicFramePr>
          <p:nvPr>
            <p:extLst>
              <p:ext uri="{D42A27DB-BD31-4B8C-83A1-F6EECF244321}">
                <p14:modId xmlns:p14="http://schemas.microsoft.com/office/powerpoint/2010/main" val="1778909836"/>
              </p:ext>
            </p:extLst>
          </p:nvPr>
        </p:nvGraphicFramePr>
        <p:xfrm>
          <a:off x="1259632" y="1556793"/>
          <a:ext cx="6912768" cy="4320478"/>
        </p:xfrm>
        <a:graphic>
          <a:graphicData uri="http://schemas.openxmlformats.org/drawingml/2006/table">
            <a:tbl>
              <a:tblPr/>
              <a:tblGrid>
                <a:gridCol w="934986"/>
                <a:gridCol w="2927580"/>
                <a:gridCol w="1517437"/>
                <a:gridCol w="1532765"/>
              </a:tblGrid>
              <a:tr h="190609">
                <a:tc gridSpan="3">
                  <a:txBody>
                    <a:bodyPr/>
                    <a:lstStyle/>
                    <a:p>
                      <a:pPr algn="ctr" fontAlgn="t"/>
                      <a:r>
                        <a:rPr lang="es-ES" sz="8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fontAlgn="b"/>
                      <a:r>
                        <a:rPr lang="es-ES" sz="800" b="0" i="0" u="none" strike="noStrike">
                          <a:solidFill>
                            <a:srgbClr val="000000"/>
                          </a:solidFill>
                          <a:effectLst/>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190609">
                <a:tc gridSpan="4">
                  <a:txBody>
                    <a:bodyPr/>
                    <a:lstStyle/>
                    <a:p>
                      <a:pPr algn="ctr" fontAlgn="b"/>
                      <a:r>
                        <a:rPr lang="es-ES" sz="800" b="1" i="0" u="none" strike="noStrike">
                          <a:solidFill>
                            <a:srgbClr val="000000"/>
                          </a:solidFill>
                          <a:effectLst/>
                          <a:latin typeface="Times New Roman"/>
                        </a:rPr>
                        <a:t>REPÚBLICA DEL ECUADOR</a:t>
                      </a:r>
                      <a:endParaRPr lang="es-ES" sz="1100" b="0" i="0" u="none" strike="noStrike">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0609">
                <a:tc gridSpan="4">
                  <a:txBody>
                    <a:bodyPr/>
                    <a:lstStyle/>
                    <a:p>
                      <a:pPr algn="ctr" fontAlgn="t"/>
                      <a:r>
                        <a:rPr lang="es-ES" sz="800" b="1" i="0" u="none" strike="noStrike">
                          <a:solidFill>
                            <a:srgbClr val="000000"/>
                          </a:solidFill>
                          <a:effectLst/>
                          <a:latin typeface="Times New Roman"/>
                        </a:rPr>
                        <a:t>UNIVERSIDAD CENTRAL DEL ECUADOR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0609">
                <a:tc gridSpan="4">
                  <a:txBody>
                    <a:bodyPr/>
                    <a:lstStyle/>
                    <a:p>
                      <a:pPr algn="ctr" fontAlgn="t"/>
                      <a:r>
                        <a:rPr lang="es-ES" sz="800" b="1" i="0" u="none" strike="noStrike">
                          <a:solidFill>
                            <a:srgbClr val="000000"/>
                          </a:solidFill>
                          <a:effectLst/>
                          <a:latin typeface="Times New Roman"/>
                        </a:rPr>
                        <a:t>ESTADO DE EJECUCIÓN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0609">
                <a:tc gridSpan="4">
                  <a:txBody>
                    <a:bodyPr/>
                    <a:lstStyle/>
                    <a:p>
                      <a:pPr algn="ctr" fontAlgn="t"/>
                      <a:r>
                        <a:rPr lang="es-ES" sz="800" b="1" i="0" u="none" strike="noStrike">
                          <a:solidFill>
                            <a:srgbClr val="000000"/>
                          </a:solidFill>
                          <a:effectLst/>
                          <a:latin typeface="Times New Roman"/>
                        </a:rPr>
                        <a:t>Al 31 de Diciembre del 2011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0609">
                <a:tc gridSpan="4">
                  <a:txBody>
                    <a:bodyPr/>
                    <a:lstStyle/>
                    <a:p>
                      <a:pPr algn="ctr" fontAlgn="t"/>
                      <a:r>
                        <a:rPr lang="es-ES" sz="800" b="1" i="0" u="none" strike="noStrike">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203317">
                <a:tc gridSpan="4">
                  <a:txBody>
                    <a:bodyPr/>
                    <a:lstStyle/>
                    <a:p>
                      <a:pPr algn="ctr" fontAlgn="t"/>
                      <a:r>
                        <a:rPr lang="es-ES" sz="800" b="1" i="0" u="none" strike="noStrike">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203317">
                <a:tc>
                  <a:txBody>
                    <a:bodyPr/>
                    <a:lstStyle/>
                    <a:p>
                      <a:pPr algn="ctr" fontAlgn="ctr"/>
                      <a:r>
                        <a:rPr lang="es-ES" sz="800" b="1" i="0" u="none" strike="noStrike">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 EJECUTADO_2011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r>
              <a:tr h="190609">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800" b="1" i="0" u="none" strike="noStrike" dirty="0">
                          <a:solidFill>
                            <a:srgbClr val="000000"/>
                          </a:solidFill>
                          <a:effectLst/>
                          <a:latin typeface="Times New Roman"/>
                        </a:rPr>
                        <a:t>INGRESOS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1" i="0" u="none" strike="noStrike">
                          <a:solidFill>
                            <a:srgbClr val="000000"/>
                          </a:solidFill>
                          <a:effectLst/>
                          <a:latin typeface="Times New Roman"/>
                        </a:rPr>
                        <a:t>               93.381.525,33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1" i="0" u="none" strike="noStrike">
                          <a:solidFill>
                            <a:srgbClr val="000000"/>
                          </a:solidFill>
                          <a:effectLst/>
                          <a:latin typeface="Times New Roman"/>
                        </a:rPr>
                        <a:t>96,19%</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03317">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GASTOS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               85.610.834,45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1" i="0" u="none" strike="noStrike" dirty="0">
                          <a:solidFill>
                            <a:srgbClr val="000000"/>
                          </a:solidFill>
                          <a:effectLst/>
                          <a:latin typeface="Times New Roman"/>
                        </a:rPr>
                        <a:t>89,11%</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03317">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SUPERÁVIT O DÉFICIT CORRIENTE</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800" b="1" i="0" u="none" strike="noStrike">
                          <a:solidFill>
                            <a:srgbClr val="000000"/>
                          </a:solidFill>
                          <a:effectLst/>
                          <a:latin typeface="Times New Roman"/>
                        </a:rPr>
                        <a:t>                 7.770.690,88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800" b="1" i="0" u="none" strike="noStrike">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90609">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INGRESOS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1" i="0" u="none" strike="noStrike">
                          <a:solidFill>
                            <a:srgbClr val="000000"/>
                          </a:solidFill>
                          <a:effectLst/>
                          <a:latin typeface="Times New Roman"/>
                        </a:rPr>
                        <a:t>                 2.477.720,65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1" i="0" u="none" strike="noStrike">
                          <a:solidFill>
                            <a:srgbClr val="000000"/>
                          </a:solidFill>
                          <a:effectLst/>
                          <a:latin typeface="Times New Roman"/>
                        </a:rPr>
                        <a:t>2,55%</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90609">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GASTOS DE PRODUCCIÓN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90609">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a:solidFill>
                            <a:srgbClr val="000000"/>
                          </a:solidFill>
                          <a:effectLst/>
                          <a:latin typeface="Times New Roman"/>
                        </a:rPr>
                        <a:t>GASTOS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                 3.030.822,25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3,15%</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033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GASTOS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                 5.243.920,06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5,46%</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033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a:solidFill>
                            <a:srgbClr val="000000"/>
                          </a:solidFill>
                          <a:effectLst/>
                          <a:latin typeface="Times New Roman"/>
                        </a:rPr>
                        <a:t>SUPERÁVIT O DÉFICIT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1" i="0" u="none" strike="noStrike">
                          <a:solidFill>
                            <a:srgbClr val="000000"/>
                          </a:solidFill>
                          <a:effectLst/>
                          <a:latin typeface="Times New Roman"/>
                        </a:rPr>
                        <a:t>-              5.797.021,66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1" i="0" u="none" strike="noStrike">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90609">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INGRESOS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1" i="0" u="none" strike="noStrike">
                          <a:solidFill>
                            <a:srgbClr val="000000"/>
                          </a:solidFill>
                          <a:effectLst/>
                          <a:latin typeface="Times New Roman"/>
                        </a:rPr>
                        <a:t>                 1.224.892,04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1" i="0" u="none" strike="noStrike">
                          <a:solidFill>
                            <a:srgbClr val="000000"/>
                          </a:solidFill>
                          <a:effectLst/>
                          <a:latin typeface="Times New Roman"/>
                        </a:rPr>
                        <a:t>1,26%</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033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APLICACIÓN AL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                 2.186.689,18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2,28%</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033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1" i="0" u="none" strike="noStrike" dirty="0">
                          <a:solidFill>
                            <a:srgbClr val="000000"/>
                          </a:solidFill>
                          <a:effectLst/>
                          <a:latin typeface="Times New Roman"/>
                        </a:rPr>
                        <a:t>SUPERÁVIT O DÉFICIT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1" i="0" u="none" strike="noStrike">
                          <a:solidFill>
                            <a:srgbClr val="000000"/>
                          </a:solidFill>
                          <a:effectLst/>
                          <a:latin typeface="Times New Roman"/>
                        </a:rPr>
                        <a:t>-                 961.797,14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1" i="0" u="none" strike="noStrike">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033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1" i="0" u="none" strike="noStrike">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1" i="0" u="none" strike="noStrike">
                          <a:solidFill>
                            <a:srgbClr val="000000"/>
                          </a:solidFill>
                          <a:effectLst/>
                          <a:latin typeface="Times New Roman"/>
                        </a:rPr>
                        <a:t>                    1.011.872,08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r h="190609">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1" i="0" u="none" strike="noStrike" dirty="0">
                          <a:solidFill>
                            <a:srgbClr val="000000"/>
                          </a:solidFill>
                          <a:effectLst/>
                          <a:latin typeface="Times New Roman"/>
                        </a:rPr>
                        <a:t>TOTAL INGRESOS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1" i="0" u="none" strike="noStrike">
                          <a:solidFill>
                            <a:srgbClr val="000000"/>
                          </a:solidFill>
                          <a:effectLst/>
                          <a:latin typeface="Times New Roman"/>
                        </a:rPr>
                        <a:t>               97.084.138,02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1" i="0" u="none" strike="noStrike">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033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1" i="0" u="none" strike="noStrike" dirty="0">
                          <a:solidFill>
                            <a:srgbClr val="000000"/>
                          </a:solidFill>
                          <a:effectLst/>
                          <a:latin typeface="Times New Roman"/>
                        </a:rPr>
                        <a:t>TOTAL GASTOS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               96.072.265,94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1"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pic>
        <p:nvPicPr>
          <p:cNvPr id="6"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1916832"/>
            <a:ext cx="503237" cy="466725"/>
          </a:xfrm>
          <a:prstGeom prst="rect">
            <a:avLst/>
          </a:prstGeom>
          <a:noFill/>
          <a:ln>
            <a:noFill/>
          </a:ln>
        </p:spPr>
      </p:pic>
    </p:spTree>
    <p:extLst>
      <p:ext uri="{BB962C8B-B14F-4D97-AF65-F5344CB8AC3E}">
        <p14:creationId xmlns:p14="http://schemas.microsoft.com/office/powerpoint/2010/main" val="412808263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35596" y="436022"/>
            <a:ext cx="7128792"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Ingresos al 31 de Diciembre de </a:t>
            </a:r>
            <a:r>
              <a:rPr lang="es-ES" b="1" i="1" u="sng" dirty="0" smtClean="0">
                <a:solidFill>
                  <a:srgbClr val="F79646">
                    <a:lumMod val="75000"/>
                  </a:srgbClr>
                </a:solidFill>
                <a:latin typeface="Times New Roman"/>
                <a:ea typeface="Calibri"/>
              </a:rPr>
              <a:t>2011 </a:t>
            </a:r>
            <a:r>
              <a:rPr lang="es-ES" b="1" i="1" u="sng" dirty="0">
                <a:solidFill>
                  <a:srgbClr val="F79646">
                    <a:lumMod val="75000"/>
                  </a:srgbClr>
                </a:solidFill>
                <a:latin typeface="Times New Roman"/>
                <a:ea typeface="Calibri"/>
              </a:rPr>
              <a:t>- UCE</a:t>
            </a:r>
            <a:endParaRPr lang="es-ES" b="1" i="1" u="sng" dirty="0">
              <a:solidFill>
                <a:srgbClr val="F79646">
                  <a:lumMod val="75000"/>
                </a:srgbClr>
              </a:solidFill>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6" name="5 Objeto"/>
          <p:cNvGraphicFramePr>
            <a:graphicFrameLocks noChangeAspect="1"/>
          </p:cNvGraphicFramePr>
          <p:nvPr>
            <p:extLst>
              <p:ext uri="{D42A27DB-BD31-4B8C-83A1-F6EECF244321}">
                <p14:modId xmlns:p14="http://schemas.microsoft.com/office/powerpoint/2010/main" val="3568090790"/>
              </p:ext>
            </p:extLst>
          </p:nvPr>
        </p:nvGraphicFramePr>
        <p:xfrm>
          <a:off x="1079612" y="980728"/>
          <a:ext cx="6840760" cy="2400300"/>
        </p:xfrm>
        <a:graphic>
          <a:graphicData uri="http://schemas.openxmlformats.org/presentationml/2006/ole">
            <mc:AlternateContent xmlns:mc="http://schemas.openxmlformats.org/markup-compatibility/2006">
              <mc:Choice xmlns:v="urn:schemas-microsoft-com:vml" Requires="v">
                <p:oleObj spid="_x0000_s37955" name="Hoja de cálculo" r:id="rId4" imgW="5391150" imgH="2238375" progId="Excel.Sheet.12">
                  <p:embed/>
                </p:oleObj>
              </mc:Choice>
              <mc:Fallback>
                <p:oleObj name="Hoja de cálculo" r:id="rId4" imgW="5391150" imgH="2238375" progId="Excel.Shee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612" y="980728"/>
                        <a:ext cx="6840760" cy="2400300"/>
                      </a:xfrm>
                      <a:prstGeom prst="rect">
                        <a:avLst/>
                      </a:prstGeom>
                      <a:noFill/>
                    </p:spPr>
                  </p:pic>
                </p:oleObj>
              </mc:Fallback>
            </mc:AlternateContent>
          </a:graphicData>
        </a:graphic>
      </p:graphicFrame>
      <p:sp>
        <p:nvSpPr>
          <p:cNvPr id="7" name="6 Rectángulo"/>
          <p:cNvSpPr/>
          <p:nvPr/>
        </p:nvSpPr>
        <p:spPr>
          <a:xfrm>
            <a:off x="1187624" y="3567500"/>
            <a:ext cx="6624736"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Gastos al 31 de Diciembre de </a:t>
            </a:r>
            <a:r>
              <a:rPr lang="es-ES" b="1" i="1" u="sng" dirty="0" smtClean="0">
                <a:solidFill>
                  <a:srgbClr val="F79646">
                    <a:lumMod val="75000"/>
                  </a:srgbClr>
                </a:solidFill>
                <a:latin typeface="Times New Roman"/>
                <a:ea typeface="Calibri"/>
              </a:rPr>
              <a:t>2011 </a:t>
            </a:r>
            <a:r>
              <a:rPr lang="es-ES" b="1" i="1" u="sng" dirty="0">
                <a:solidFill>
                  <a:srgbClr val="F79646">
                    <a:lumMod val="75000"/>
                  </a:srgbClr>
                </a:solidFill>
                <a:latin typeface="Times New Roman"/>
                <a:ea typeface="Calibri"/>
              </a:rPr>
              <a:t>– UCE</a:t>
            </a:r>
            <a:endParaRPr lang="es-ES" b="1" i="1" u="sng" dirty="0">
              <a:solidFill>
                <a:srgbClr val="F79646">
                  <a:lumMod val="75000"/>
                </a:srgbClr>
              </a:solidFill>
            </a:endParaRPr>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9" name="8 Objeto"/>
          <p:cNvGraphicFramePr>
            <a:graphicFrameLocks noChangeAspect="1"/>
          </p:cNvGraphicFramePr>
          <p:nvPr>
            <p:extLst>
              <p:ext uri="{D42A27DB-BD31-4B8C-83A1-F6EECF244321}">
                <p14:modId xmlns:p14="http://schemas.microsoft.com/office/powerpoint/2010/main" val="2158694464"/>
              </p:ext>
            </p:extLst>
          </p:nvPr>
        </p:nvGraphicFramePr>
        <p:xfrm>
          <a:off x="1187624" y="4016607"/>
          <a:ext cx="6696744" cy="2514600"/>
        </p:xfrm>
        <a:graphic>
          <a:graphicData uri="http://schemas.openxmlformats.org/presentationml/2006/ole">
            <mc:AlternateContent xmlns:mc="http://schemas.openxmlformats.org/markup-compatibility/2006">
              <mc:Choice xmlns:v="urn:schemas-microsoft-com:vml" Requires="v">
                <p:oleObj spid="_x0000_s37956" name="Hoja de cálculo" r:id="rId7" imgW="5438775" imgH="2514600" progId="Excel.Sheet.12">
                  <p:embed/>
                </p:oleObj>
              </mc:Choice>
              <mc:Fallback>
                <p:oleObj name="Hoja de cálculo" r:id="rId7" imgW="5438775" imgH="2514600" progId="Excel.Sheet.12">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624" y="4016607"/>
                        <a:ext cx="6696744" cy="2514600"/>
                      </a:xfrm>
                      <a:prstGeom prst="rect">
                        <a:avLst/>
                      </a:prstGeom>
                      <a:noFill/>
                    </p:spPr>
                  </p:pic>
                </p:oleObj>
              </mc:Fallback>
            </mc:AlternateContent>
          </a:graphicData>
        </a:graphic>
      </p:graphicFrame>
    </p:spTree>
    <p:extLst>
      <p:ext uri="{BB962C8B-B14F-4D97-AF65-F5344CB8AC3E}">
        <p14:creationId xmlns:p14="http://schemas.microsoft.com/office/powerpoint/2010/main" val="426829373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43608" y="764704"/>
            <a:ext cx="6912768"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Presupuesto Ejecutado de la UCE al 31 de </a:t>
            </a:r>
            <a:r>
              <a:rPr lang="es-ES" b="1" i="1" u="sng" dirty="0" smtClean="0">
                <a:solidFill>
                  <a:srgbClr val="F79646">
                    <a:lumMod val="75000"/>
                  </a:srgbClr>
                </a:solidFill>
                <a:latin typeface="Times New Roman"/>
                <a:ea typeface="Calibri"/>
              </a:rPr>
              <a:t>Diciembre </a:t>
            </a:r>
            <a:r>
              <a:rPr lang="es-ES" b="1" i="1" u="sng" dirty="0">
                <a:solidFill>
                  <a:srgbClr val="F79646">
                    <a:lumMod val="75000"/>
                  </a:srgbClr>
                </a:solidFill>
                <a:latin typeface="Times New Roman"/>
                <a:ea typeface="Calibri"/>
              </a:rPr>
              <a:t>de </a:t>
            </a:r>
            <a:r>
              <a:rPr lang="es-ES" b="1" i="1" u="sng" dirty="0" smtClean="0">
                <a:solidFill>
                  <a:srgbClr val="F79646">
                    <a:lumMod val="75000"/>
                  </a:srgbClr>
                </a:solidFill>
                <a:latin typeface="Times New Roman"/>
                <a:ea typeface="Calibri"/>
              </a:rPr>
              <a:t>2011</a:t>
            </a:r>
            <a:endParaRPr lang="es-ES" b="1" i="1" u="sng" dirty="0">
              <a:solidFill>
                <a:srgbClr val="F79646">
                  <a:lumMod val="75000"/>
                </a:srgbClr>
              </a:solidFill>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6" name="5 Objeto"/>
          <p:cNvGraphicFramePr>
            <a:graphicFrameLocks noChangeAspect="1"/>
          </p:cNvGraphicFramePr>
          <p:nvPr>
            <p:extLst>
              <p:ext uri="{D42A27DB-BD31-4B8C-83A1-F6EECF244321}">
                <p14:modId xmlns:p14="http://schemas.microsoft.com/office/powerpoint/2010/main" val="1050120223"/>
              </p:ext>
            </p:extLst>
          </p:nvPr>
        </p:nvGraphicFramePr>
        <p:xfrm>
          <a:off x="1331640" y="1340768"/>
          <a:ext cx="6624736" cy="4680520"/>
        </p:xfrm>
        <a:graphic>
          <a:graphicData uri="http://schemas.openxmlformats.org/presentationml/2006/ole">
            <mc:AlternateContent xmlns:mc="http://schemas.openxmlformats.org/markup-compatibility/2006">
              <mc:Choice xmlns:v="urn:schemas-microsoft-com:vml" Requires="v">
                <p:oleObj spid="_x0000_s38945" name="Hoja de cálculo" r:id="rId4" imgW="8477250" imgH="4524375" progId="Excel.Sheet.12">
                  <p:embed/>
                </p:oleObj>
              </mc:Choice>
              <mc:Fallback>
                <p:oleObj name="Hoja de cálculo" r:id="rId4" imgW="8477250" imgH="4524375" progId="Excel.Shee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1340768"/>
                        <a:ext cx="6624736" cy="4680520"/>
                      </a:xfrm>
                      <a:prstGeom prst="rect">
                        <a:avLst/>
                      </a:prstGeom>
                      <a:noFill/>
                    </p:spPr>
                  </p:pic>
                </p:oleObj>
              </mc:Fallback>
            </mc:AlternateContent>
          </a:graphicData>
        </a:graphic>
      </p:graphicFrame>
    </p:spTree>
    <p:extLst>
      <p:ext uri="{BB962C8B-B14F-4D97-AF65-F5344CB8AC3E}">
        <p14:creationId xmlns:p14="http://schemas.microsoft.com/office/powerpoint/2010/main" val="300147688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309409" y="476672"/>
            <a:ext cx="4572000" cy="830997"/>
          </a:xfrm>
          <a:prstGeom prst="rect">
            <a:avLst/>
          </a:prstGeom>
        </p:spPr>
        <p:txBody>
          <a:bodyPr>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VERTICAL</a:t>
            </a: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AÑO </a:t>
            </a:r>
            <a:r>
              <a:rPr lang="es-ES" sz="1600" b="1" i="1" u="sng" dirty="0" smtClean="0">
                <a:solidFill>
                  <a:srgbClr val="F79646">
                    <a:lumMod val="75000"/>
                  </a:srgbClr>
                </a:solidFill>
                <a:latin typeface="Times New Roman" pitchFamily="18" charset="0"/>
                <a:cs typeface="Times New Roman" pitchFamily="18" charset="0"/>
              </a:rPr>
              <a:t>2012</a:t>
            </a:r>
          </a:p>
        </p:txBody>
      </p:sp>
      <p:graphicFrame>
        <p:nvGraphicFramePr>
          <p:cNvPr id="5" name="4 Tabla"/>
          <p:cNvGraphicFramePr>
            <a:graphicFrameLocks noGrp="1"/>
          </p:cNvGraphicFramePr>
          <p:nvPr>
            <p:extLst>
              <p:ext uri="{D42A27DB-BD31-4B8C-83A1-F6EECF244321}">
                <p14:modId xmlns:p14="http://schemas.microsoft.com/office/powerpoint/2010/main" val="2722028061"/>
              </p:ext>
            </p:extLst>
          </p:nvPr>
        </p:nvGraphicFramePr>
        <p:xfrm>
          <a:off x="988609" y="1556792"/>
          <a:ext cx="7213600" cy="4016956"/>
        </p:xfrm>
        <a:graphic>
          <a:graphicData uri="http://schemas.openxmlformats.org/drawingml/2006/table">
            <a:tbl>
              <a:tblPr/>
              <a:tblGrid>
                <a:gridCol w="609332"/>
                <a:gridCol w="3265638"/>
                <a:gridCol w="1662968"/>
                <a:gridCol w="1675662"/>
              </a:tblGrid>
              <a:tr h="245409">
                <a:tc gridSpan="4">
                  <a:txBody>
                    <a:bodyPr/>
                    <a:lstStyle/>
                    <a:p>
                      <a:pPr algn="ctr" fontAlgn="b"/>
                      <a:endParaRPr lang="es-ES" sz="800" b="1" i="0" u="none" strike="noStrike" dirty="0" smtClean="0">
                        <a:solidFill>
                          <a:srgbClr val="000000"/>
                        </a:solidFill>
                        <a:effectLst/>
                        <a:latin typeface="Times New Roman"/>
                      </a:endParaRPr>
                    </a:p>
                    <a:p>
                      <a:pPr algn="ctr" fontAlgn="b"/>
                      <a:r>
                        <a:rPr lang="es-ES" sz="800" b="1" i="0" u="none" strike="noStrike" dirty="0" smtClean="0">
                          <a:solidFill>
                            <a:srgbClr val="000000"/>
                          </a:solidFill>
                          <a:effectLst/>
                          <a:latin typeface="Times New Roman"/>
                        </a:rPr>
                        <a:t>REPÚBLICA </a:t>
                      </a:r>
                      <a:r>
                        <a:rPr lang="es-ES" sz="800" b="1" i="0" u="none" strike="noStrike" dirty="0">
                          <a:solidFill>
                            <a:srgbClr val="000000"/>
                          </a:solidFill>
                          <a:effectLst/>
                          <a:latin typeface="Times New Roman"/>
                        </a:rPr>
                        <a:t>DEL ECUADOR</a:t>
                      </a:r>
                      <a:endParaRPr lang="es-ES" sz="1100" b="0" i="0" u="none" strike="noStrike" dirty="0">
                        <a:solidFill>
                          <a:srgbClr val="000000"/>
                        </a:solidFill>
                        <a:effectLst/>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7114">
                <a:tc gridSpan="4">
                  <a:txBody>
                    <a:bodyPr/>
                    <a:lstStyle/>
                    <a:p>
                      <a:pPr algn="ctr" fontAlgn="b"/>
                      <a:r>
                        <a:rPr lang="es-ES" sz="800" b="1" i="0" u="none" strike="noStrike">
                          <a:solidFill>
                            <a:srgbClr val="000000"/>
                          </a:solidFill>
                          <a:effectLst/>
                          <a:latin typeface="Times New Roman"/>
                        </a:rPr>
                        <a:t>UNIVERSIDAD CENTRAL DEL ECUADOR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51137">
                <a:tc gridSpan="4">
                  <a:txBody>
                    <a:bodyPr/>
                    <a:lstStyle/>
                    <a:p>
                      <a:pPr algn="ctr" fontAlgn="t"/>
                      <a:r>
                        <a:rPr lang="es-ES" sz="800" b="1" i="0" u="none" strike="noStrike">
                          <a:solidFill>
                            <a:srgbClr val="000000"/>
                          </a:solidFill>
                          <a:effectLst/>
                          <a:latin typeface="Times New Roman"/>
                        </a:rPr>
                        <a:t>ESTADO DE EJECUCIÓN PRESUPUESTARIA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7114">
                <a:tc gridSpan="4">
                  <a:txBody>
                    <a:bodyPr/>
                    <a:lstStyle/>
                    <a:p>
                      <a:pPr algn="ctr" fontAlgn="t"/>
                      <a:r>
                        <a:rPr lang="es-ES" sz="800" b="1" i="0" u="none" strike="noStrike">
                          <a:solidFill>
                            <a:srgbClr val="000000"/>
                          </a:solidFill>
                          <a:effectLst/>
                          <a:latin typeface="Times New Roman"/>
                        </a:rPr>
                        <a:t>Al 31 de Diciembre del 2012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7114">
                <a:tc gridSpan="4">
                  <a:txBody>
                    <a:bodyPr/>
                    <a:lstStyle/>
                    <a:p>
                      <a:pPr algn="ctr" fontAlgn="t"/>
                      <a:r>
                        <a:rPr lang="es-ES" sz="800" b="1" i="0" u="none" strike="noStrike">
                          <a:solidFill>
                            <a:srgbClr val="000000"/>
                          </a:solidFill>
                          <a:effectLst/>
                          <a:latin typeface="Times New Roman"/>
                        </a:rPr>
                        <a:t>Expresado en Dólares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7114">
                <a:tc gridSpan="4">
                  <a:txBody>
                    <a:bodyPr/>
                    <a:lstStyle/>
                    <a:p>
                      <a:pPr algn="ctr" fontAlgn="t"/>
                      <a:r>
                        <a:rPr lang="es-ES" sz="800" b="1"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337894">
                <a:tc>
                  <a:txBody>
                    <a:bodyPr/>
                    <a:lstStyle/>
                    <a:p>
                      <a:pPr algn="ctr" fontAlgn="ctr"/>
                      <a:r>
                        <a:rPr lang="es-ES" sz="800" b="1" i="0" u="none" strike="noStrike">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 EJECUTADO-2012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r>
              <a:tr h="177114">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800" b="1" i="0" u="none" strike="noStrike" dirty="0">
                          <a:solidFill>
                            <a:srgbClr val="000000"/>
                          </a:solidFill>
                          <a:effectLst/>
                          <a:latin typeface="Times New Roman"/>
                        </a:rPr>
                        <a:t>INGRESOS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1" i="0" u="none" strike="noStrike">
                          <a:solidFill>
                            <a:srgbClr val="000000"/>
                          </a:solidFill>
                          <a:effectLst/>
                          <a:latin typeface="Times New Roman"/>
                        </a:rPr>
                        <a:t>                           110.609.544,86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1" i="0" u="none" strike="noStrike">
                          <a:solidFill>
                            <a:srgbClr val="000000"/>
                          </a:solidFill>
                          <a:effectLst/>
                          <a:latin typeface="Times New Roman"/>
                        </a:rPr>
                        <a:t>97,03%</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88922">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GASTOS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                             91.376.801,62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89,33%</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88922">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SUPERÁVIT O DÉFICIT CORRIENTE</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800" b="1" i="0" u="none" strike="noStrike">
                          <a:solidFill>
                            <a:srgbClr val="000000"/>
                          </a:solidFill>
                          <a:effectLst/>
                          <a:latin typeface="Times New Roman"/>
                        </a:rPr>
                        <a:t>                             19.232.743,24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800" b="1" i="0" u="none" strike="noStrike">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77114">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INGRESOS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1" i="0" u="none" strike="noStrike">
                          <a:solidFill>
                            <a:srgbClr val="000000"/>
                          </a:solidFill>
                          <a:effectLst/>
                          <a:latin typeface="Times New Roman"/>
                        </a:rPr>
                        <a:t>                               1.467.763,95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1" i="0" u="none" strike="noStrike">
                          <a:solidFill>
                            <a:srgbClr val="000000"/>
                          </a:solidFill>
                          <a:effectLst/>
                          <a:latin typeface="Times New Roman"/>
                        </a:rPr>
                        <a:t>1,29%</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7711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GASTOS DE PRODUCCIÓN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7711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a:solidFill>
                            <a:srgbClr val="000000"/>
                          </a:solidFill>
                          <a:effectLst/>
                          <a:latin typeface="Times New Roman"/>
                        </a:rPr>
                        <a:t>GASTOS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                               6.294.048,13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6,15%</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88922">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GASTOS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                               2.608.889,90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2,55%</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88922">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SUPERÁVIT O DÉFICIT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1" i="0" u="none" strike="noStrike">
                          <a:solidFill>
                            <a:srgbClr val="000000"/>
                          </a:solidFill>
                          <a:effectLst/>
                          <a:latin typeface="Times New Roman"/>
                        </a:rPr>
                        <a:t>-                            7.435.174,08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1" i="0" u="none" strike="noStrike">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7711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INGRESOS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1" i="0" u="none" strike="noStrike">
                          <a:solidFill>
                            <a:srgbClr val="000000"/>
                          </a:solidFill>
                          <a:effectLst/>
                          <a:latin typeface="Times New Roman"/>
                        </a:rPr>
                        <a:t>                               1.919.874,40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1" i="0" u="none" strike="noStrike">
                          <a:solidFill>
                            <a:srgbClr val="000000"/>
                          </a:solidFill>
                          <a:effectLst/>
                          <a:latin typeface="Times New Roman"/>
                        </a:rPr>
                        <a:t>1,68%</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88922">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1" i="0" u="none" strike="noStrike" dirty="0">
                          <a:solidFill>
                            <a:srgbClr val="000000"/>
                          </a:solidFill>
                          <a:effectLst/>
                          <a:latin typeface="Times New Roman"/>
                        </a:rPr>
                        <a:t>APLICACIÓN AL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                               2.011.727,43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1" i="0" u="none" strike="noStrike">
                          <a:solidFill>
                            <a:srgbClr val="000000"/>
                          </a:solidFill>
                          <a:effectLst/>
                          <a:latin typeface="Times New Roman"/>
                        </a:rPr>
                        <a:t>1,97%</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88922">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1" i="0" u="none" strike="noStrike" dirty="0">
                          <a:solidFill>
                            <a:srgbClr val="000000"/>
                          </a:solidFill>
                          <a:effectLst/>
                          <a:latin typeface="Times New Roman"/>
                        </a:rPr>
                        <a:t>SUPERÁVIT O DÉFICIT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1" i="0" u="none" strike="noStrike">
                          <a:solidFill>
                            <a:srgbClr val="000000"/>
                          </a:solidFill>
                          <a:effectLst/>
                          <a:latin typeface="Times New Roman"/>
                        </a:rPr>
                        <a:t>-                                 91.853,03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1" i="0" u="none" strike="noStrike">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88922">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1" i="0" u="none" strike="noStrike" dirty="0">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1" i="0" u="none" strike="noStrike">
                          <a:solidFill>
                            <a:srgbClr val="000000"/>
                          </a:solidFill>
                          <a:effectLst/>
                          <a:latin typeface="Times New Roman"/>
                        </a:rPr>
                        <a:t>                                11.705.716,13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r h="17711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1" i="0" u="none" strike="noStrike" dirty="0">
                          <a:solidFill>
                            <a:srgbClr val="000000"/>
                          </a:solidFill>
                          <a:effectLst/>
                          <a:latin typeface="Times New Roman"/>
                        </a:rPr>
                        <a:t>TOTAL INGRESOS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1" i="0" u="none" strike="noStrike">
                          <a:solidFill>
                            <a:srgbClr val="000000"/>
                          </a:solidFill>
                          <a:effectLst/>
                          <a:latin typeface="Times New Roman"/>
                        </a:rPr>
                        <a:t>                           113.997.183,21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1" i="0" u="none" strike="noStrike">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88922">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dirty="0">
                          <a:solidFill>
                            <a:srgbClr val="000000"/>
                          </a:solidFill>
                          <a:effectLst/>
                          <a:latin typeface="Times New Roman"/>
                        </a:rPr>
                        <a:t>TOTAL GASTOS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1" i="0" u="none" strike="noStrike" dirty="0">
                          <a:solidFill>
                            <a:srgbClr val="000000"/>
                          </a:solidFill>
                          <a:effectLst/>
                          <a:latin typeface="Times New Roman"/>
                        </a:rPr>
                        <a:t>                           102.291.467,08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1"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pic>
        <p:nvPicPr>
          <p:cNvPr id="6"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1844824"/>
            <a:ext cx="503237" cy="466725"/>
          </a:xfrm>
          <a:prstGeom prst="rect">
            <a:avLst/>
          </a:prstGeom>
          <a:noFill/>
          <a:ln>
            <a:noFill/>
          </a:ln>
        </p:spPr>
      </p:pic>
    </p:spTree>
    <p:extLst>
      <p:ext uri="{BB962C8B-B14F-4D97-AF65-F5344CB8AC3E}">
        <p14:creationId xmlns:p14="http://schemas.microsoft.com/office/powerpoint/2010/main" val="208118299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8" y="404664"/>
            <a:ext cx="7416824"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Ingresos al 31 de Diciembre de </a:t>
            </a:r>
            <a:r>
              <a:rPr lang="es-ES" b="1" i="1" u="sng" dirty="0" smtClean="0">
                <a:solidFill>
                  <a:srgbClr val="F79646">
                    <a:lumMod val="75000"/>
                  </a:srgbClr>
                </a:solidFill>
                <a:latin typeface="Times New Roman"/>
                <a:ea typeface="Calibri"/>
              </a:rPr>
              <a:t>2012 </a:t>
            </a:r>
            <a:r>
              <a:rPr lang="es-ES" b="1" i="1" u="sng" dirty="0">
                <a:solidFill>
                  <a:srgbClr val="F79646">
                    <a:lumMod val="75000"/>
                  </a:srgbClr>
                </a:solidFill>
                <a:latin typeface="Times New Roman"/>
                <a:ea typeface="Calibri"/>
              </a:rPr>
              <a:t>- UCE</a:t>
            </a:r>
            <a:endParaRPr lang="es-ES" b="1" i="1" u="sng" dirty="0">
              <a:solidFill>
                <a:srgbClr val="F79646">
                  <a:lumMod val="75000"/>
                </a:srgbClr>
              </a:solidFill>
            </a:endParaRPr>
          </a:p>
        </p:txBody>
      </p:sp>
      <p:graphicFrame>
        <p:nvGraphicFramePr>
          <p:cNvPr id="6" name="5 Gráfico"/>
          <p:cNvGraphicFramePr/>
          <p:nvPr>
            <p:extLst>
              <p:ext uri="{D42A27DB-BD31-4B8C-83A1-F6EECF244321}">
                <p14:modId xmlns:p14="http://schemas.microsoft.com/office/powerpoint/2010/main" val="3277142473"/>
              </p:ext>
            </p:extLst>
          </p:nvPr>
        </p:nvGraphicFramePr>
        <p:xfrm>
          <a:off x="1331640" y="1052736"/>
          <a:ext cx="6624736" cy="2016224"/>
        </p:xfrm>
        <a:graphic>
          <a:graphicData uri="http://schemas.openxmlformats.org/drawingml/2006/chart">
            <c:chart xmlns:c="http://schemas.openxmlformats.org/drawingml/2006/chart" xmlns:r="http://schemas.openxmlformats.org/officeDocument/2006/relationships" r:id="rId2"/>
          </a:graphicData>
        </a:graphic>
      </p:graphicFrame>
      <p:sp>
        <p:nvSpPr>
          <p:cNvPr id="7" name="6 Rectángulo"/>
          <p:cNvSpPr/>
          <p:nvPr/>
        </p:nvSpPr>
        <p:spPr>
          <a:xfrm>
            <a:off x="1259632" y="3284983"/>
            <a:ext cx="6624736"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Gastos al 31 de Diciembre de </a:t>
            </a:r>
            <a:r>
              <a:rPr lang="es-ES" b="1" i="1" u="sng" dirty="0" smtClean="0">
                <a:solidFill>
                  <a:srgbClr val="F79646">
                    <a:lumMod val="75000"/>
                  </a:srgbClr>
                </a:solidFill>
                <a:latin typeface="Times New Roman"/>
                <a:ea typeface="Calibri"/>
              </a:rPr>
              <a:t>2012 </a:t>
            </a:r>
            <a:r>
              <a:rPr lang="es-ES" b="1" i="1" u="sng" dirty="0">
                <a:solidFill>
                  <a:srgbClr val="F79646">
                    <a:lumMod val="75000"/>
                  </a:srgbClr>
                </a:solidFill>
                <a:latin typeface="Times New Roman"/>
                <a:ea typeface="Calibri"/>
              </a:rPr>
              <a:t>– UCE</a:t>
            </a:r>
            <a:endParaRPr lang="es-ES" b="1" i="1" u="sng" dirty="0">
              <a:solidFill>
                <a:srgbClr val="F79646">
                  <a:lumMod val="75000"/>
                </a:srgbClr>
              </a:solidFill>
            </a:endParaRPr>
          </a:p>
        </p:txBody>
      </p:sp>
      <p:graphicFrame>
        <p:nvGraphicFramePr>
          <p:cNvPr id="8" name="7 Gráfico"/>
          <p:cNvGraphicFramePr/>
          <p:nvPr>
            <p:extLst>
              <p:ext uri="{D42A27DB-BD31-4B8C-83A1-F6EECF244321}">
                <p14:modId xmlns:p14="http://schemas.microsoft.com/office/powerpoint/2010/main" val="3822371339"/>
              </p:ext>
            </p:extLst>
          </p:nvPr>
        </p:nvGraphicFramePr>
        <p:xfrm>
          <a:off x="1403648" y="3933056"/>
          <a:ext cx="6480720" cy="2409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909721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27584" y="476672"/>
            <a:ext cx="7344816"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Presupuesto Ejecutado de la UCE al 31 de Diciembre de </a:t>
            </a:r>
            <a:r>
              <a:rPr lang="es-ES" b="1" i="1" u="sng" dirty="0" smtClean="0">
                <a:solidFill>
                  <a:srgbClr val="F79646">
                    <a:lumMod val="75000"/>
                  </a:srgbClr>
                </a:solidFill>
                <a:latin typeface="Times New Roman"/>
                <a:ea typeface="Calibri"/>
              </a:rPr>
              <a:t>2012</a:t>
            </a:r>
            <a:endParaRPr lang="es-ES" b="1" i="1" u="sng" dirty="0">
              <a:solidFill>
                <a:srgbClr val="F79646">
                  <a:lumMod val="75000"/>
                </a:srgbClr>
              </a:solidFill>
            </a:endParaRPr>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069749"/>
            <a:ext cx="6624735" cy="4834855"/>
          </a:xfrm>
          <a:prstGeom prst="rect">
            <a:avLst/>
          </a:prstGeom>
          <a:noFill/>
          <a:ln>
            <a:noFill/>
          </a:ln>
        </p:spPr>
      </p:pic>
    </p:spTree>
    <p:extLst>
      <p:ext uri="{BB962C8B-B14F-4D97-AF65-F5344CB8AC3E}">
        <p14:creationId xmlns:p14="http://schemas.microsoft.com/office/powerpoint/2010/main" val="147348378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051720" y="476672"/>
            <a:ext cx="4572000" cy="830997"/>
          </a:xfrm>
          <a:prstGeom prst="rect">
            <a:avLst/>
          </a:prstGeom>
        </p:spPr>
        <p:txBody>
          <a:bodyPr>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HORIZONTAL</a:t>
            </a: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PERÍODO 2010 - 2011</a:t>
            </a:r>
          </a:p>
        </p:txBody>
      </p:sp>
      <p:graphicFrame>
        <p:nvGraphicFramePr>
          <p:cNvPr id="5" name="4 Tabla"/>
          <p:cNvGraphicFramePr>
            <a:graphicFrameLocks noGrp="1"/>
          </p:cNvGraphicFramePr>
          <p:nvPr>
            <p:extLst>
              <p:ext uri="{D42A27DB-BD31-4B8C-83A1-F6EECF244321}">
                <p14:modId xmlns:p14="http://schemas.microsoft.com/office/powerpoint/2010/main" val="1015390537"/>
              </p:ext>
            </p:extLst>
          </p:nvPr>
        </p:nvGraphicFramePr>
        <p:xfrm>
          <a:off x="889182" y="1572778"/>
          <a:ext cx="7365635" cy="4580808"/>
        </p:xfrm>
        <a:graphic>
          <a:graphicData uri="http://schemas.openxmlformats.org/drawingml/2006/table">
            <a:tbl>
              <a:tblPr/>
              <a:tblGrid>
                <a:gridCol w="660057"/>
                <a:gridCol w="2180188"/>
                <a:gridCol w="1080093"/>
                <a:gridCol w="1072592"/>
                <a:gridCol w="1240107"/>
                <a:gridCol w="1132598"/>
              </a:tblGrid>
              <a:tr h="150115">
                <a:tc gridSpan="6">
                  <a:txBody>
                    <a:bodyPr/>
                    <a:lstStyle/>
                    <a:p>
                      <a:pPr algn="ctr" fontAlgn="t"/>
                      <a:r>
                        <a:rPr lang="es-ES" sz="800" b="1" i="0" u="none" strike="noStrike">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7598">
                <a:tc gridSpan="6">
                  <a:txBody>
                    <a:bodyPr/>
                    <a:lstStyle/>
                    <a:p>
                      <a:pPr algn="ctr" fontAlgn="b"/>
                      <a:r>
                        <a:rPr lang="es-ES" sz="800" b="1" i="0" u="none" strike="noStrike">
                          <a:solidFill>
                            <a:srgbClr val="000000"/>
                          </a:solidFill>
                          <a:effectLst/>
                          <a:latin typeface="Times New Roman"/>
                        </a:rPr>
                        <a:t>REPÚBLICA DEL ECUADOR</a:t>
                      </a:r>
                      <a:endParaRPr lang="es-ES" sz="900" b="0" i="0" u="none" strike="noStrike">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7598">
                <a:tc gridSpan="6">
                  <a:txBody>
                    <a:bodyPr/>
                    <a:lstStyle/>
                    <a:p>
                      <a:pPr algn="ctr" fontAlgn="t"/>
                      <a:r>
                        <a:rPr lang="es-ES" sz="800" b="1" i="0" u="none" strike="noStrike">
                          <a:solidFill>
                            <a:srgbClr val="000000"/>
                          </a:solidFill>
                          <a:effectLst/>
                          <a:latin typeface="Times New Roman"/>
                        </a:rPr>
                        <a:t>UNIVERSIDAD CENTRAL DEL ECUADOR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7598">
                <a:tc gridSpan="6">
                  <a:txBody>
                    <a:bodyPr/>
                    <a:lstStyle/>
                    <a:p>
                      <a:pPr algn="ctr" fontAlgn="t"/>
                      <a:r>
                        <a:rPr lang="es-ES" sz="800" b="1" i="0" u="none" strike="noStrike">
                          <a:solidFill>
                            <a:srgbClr val="000000"/>
                          </a:solidFill>
                          <a:effectLst/>
                          <a:latin typeface="Times New Roman"/>
                        </a:rPr>
                        <a:t>ESTADO DE EJECUCIÓN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7598">
                <a:tc gridSpan="6">
                  <a:txBody>
                    <a:bodyPr/>
                    <a:lstStyle/>
                    <a:p>
                      <a:pPr algn="ctr" fontAlgn="t"/>
                      <a:r>
                        <a:rPr lang="es-ES" sz="800" b="1" i="0" u="none" strike="noStrike">
                          <a:solidFill>
                            <a:srgbClr val="000000"/>
                          </a:solidFill>
                          <a:effectLst/>
                          <a:latin typeface="Times New Roman"/>
                        </a:rPr>
                        <a:t>Al 31 de Diciembre del 2010 - 2011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7598">
                <a:tc gridSpan="6">
                  <a:txBody>
                    <a:bodyPr/>
                    <a:lstStyle/>
                    <a:p>
                      <a:pPr algn="ctr" fontAlgn="t"/>
                      <a:r>
                        <a:rPr lang="es-ES" sz="800" b="1" i="0" u="none" strike="noStrike">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5103">
                <a:tc gridSpan="6">
                  <a:txBody>
                    <a:bodyPr/>
                    <a:lstStyle/>
                    <a:p>
                      <a:pPr algn="ctr" fontAlgn="t"/>
                      <a:r>
                        <a:rPr lang="es-ES" sz="800" b="1" i="0" u="none" strike="noStrike">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40184">
                <a:tc>
                  <a:txBody>
                    <a:bodyPr/>
                    <a:lstStyle/>
                    <a:p>
                      <a:pPr algn="ctr" fontAlgn="ctr"/>
                      <a:r>
                        <a:rPr lang="es-ES" sz="800" b="1" i="0" u="none" strike="noStrike">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 EJECUTADO-2010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 EJECUTADO-2011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VARIACIÓN ABSOLUTA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240184">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800" b="0" i="0" u="none" strike="noStrike">
                          <a:solidFill>
                            <a:srgbClr val="000000"/>
                          </a:solidFill>
                          <a:effectLst/>
                          <a:latin typeface="Times New Roman"/>
                        </a:rPr>
                        <a:t>INGRESOS CORRIENTES</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90.654.629,65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93.381.525,33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2.726.895,68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3,01%</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40184">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800" b="0" i="0" u="none" strike="noStrike">
                          <a:solidFill>
                            <a:srgbClr val="000000"/>
                          </a:solidFill>
                          <a:effectLst/>
                          <a:latin typeface="Times New Roman"/>
                        </a:rPr>
                        <a:t>GASTOS CORRIENTES</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84.940.327,03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85.610.834,45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670.507,42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0,79%</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40184">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800" b="0" i="0" u="none" strike="noStrike">
                          <a:solidFill>
                            <a:srgbClr val="000000"/>
                          </a:solidFill>
                          <a:effectLst/>
                          <a:latin typeface="Times New Roman"/>
                        </a:rPr>
                        <a:t>SUPERÁVIT O DÉFICIT CORRIENTE</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800" b="0" i="0" u="none" strike="noStrike">
                          <a:solidFill>
                            <a:srgbClr val="000000"/>
                          </a:solidFill>
                          <a:effectLst/>
                          <a:latin typeface="Times New Roman"/>
                        </a:rPr>
                        <a:t>                     5.714.302,62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800" b="0" i="0" u="none" strike="noStrike">
                          <a:solidFill>
                            <a:srgbClr val="000000"/>
                          </a:solidFill>
                          <a:effectLst/>
                          <a:latin typeface="Times New Roman"/>
                        </a:rPr>
                        <a:t>                     7.770.690,88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800" b="0" i="0" u="none" strike="noStrike">
                          <a:solidFill>
                            <a:srgbClr val="000000"/>
                          </a:solidFill>
                          <a:effectLst/>
                          <a:latin typeface="Times New Roman"/>
                        </a:rPr>
                        <a:t>                            2.056.388,26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800" b="0" i="0" u="none" strike="noStrike">
                          <a:solidFill>
                            <a:srgbClr val="000000"/>
                          </a:solidFill>
                          <a:effectLst/>
                          <a:latin typeface="Times New Roman"/>
                        </a:rPr>
                        <a:t>35,99%</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40184">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800" b="0" i="0" u="none" strike="noStrike">
                          <a:solidFill>
                            <a:srgbClr val="000000"/>
                          </a:solidFill>
                          <a:effectLst/>
                          <a:latin typeface="Times New Roman"/>
                        </a:rPr>
                        <a:t>INGRESOS DE CAPITAL</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2.411.374,15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2.477.720,65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66.346,50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2,75%</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800" b="0" i="0" u="none" strike="noStrike">
                          <a:solidFill>
                            <a:srgbClr val="000000"/>
                          </a:solidFill>
                          <a:effectLst/>
                          <a:latin typeface="Times New Roman"/>
                        </a:rPr>
                        <a:t>GASTOS DE PRODUCCIÓN</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0,00%</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800" b="0" i="0" u="none" strike="noStrike">
                          <a:solidFill>
                            <a:srgbClr val="000000"/>
                          </a:solidFill>
                          <a:effectLst/>
                          <a:latin typeface="Times New Roman"/>
                        </a:rPr>
                        <a:t>GASTOS DE INVERSIÓN</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1.993.870,23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3.030.822,25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1.036.952,02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52,01%</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800" b="0" i="0" u="none" strike="noStrike">
                          <a:solidFill>
                            <a:srgbClr val="000000"/>
                          </a:solidFill>
                          <a:effectLst/>
                          <a:latin typeface="Times New Roman"/>
                        </a:rPr>
                        <a:t>GASTOS DE CAPITAL</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2.361.916,03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5.243.920,06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2.882.004,03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122,02%</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800" b="0" i="0" u="none" strike="noStrike">
                          <a:solidFill>
                            <a:srgbClr val="000000"/>
                          </a:solidFill>
                          <a:effectLst/>
                          <a:latin typeface="Times New Roman"/>
                        </a:rPr>
                        <a:t>SUPERÁVIT O DÉFICIT DE INVERSIÓN</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0" i="0" u="none" strike="noStrike">
                          <a:solidFill>
                            <a:srgbClr val="000000"/>
                          </a:solidFill>
                          <a:effectLst/>
                          <a:latin typeface="Times New Roman"/>
                        </a:rPr>
                        <a:t>-                  1.944.412,11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0" i="0" u="none" strike="noStrike">
                          <a:solidFill>
                            <a:srgbClr val="000000"/>
                          </a:solidFill>
                          <a:effectLst/>
                          <a:latin typeface="Times New Roman"/>
                        </a:rPr>
                        <a:t>-                 5.797.021,66   </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0" i="0" u="none" strike="noStrike">
                          <a:solidFill>
                            <a:srgbClr val="000000"/>
                          </a:solidFill>
                          <a:effectLst/>
                          <a:latin typeface="Times New Roman"/>
                        </a:rPr>
                        <a:t>-                         3.852.609,55   </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0" i="0" u="none" strike="noStrike">
                          <a:solidFill>
                            <a:srgbClr val="000000"/>
                          </a:solidFill>
                          <a:effectLst/>
                          <a:latin typeface="Times New Roman"/>
                        </a:rPr>
                        <a:t>198,14%</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800" b="0" i="0" u="none" strike="noStrike">
                          <a:solidFill>
                            <a:srgbClr val="000000"/>
                          </a:solidFill>
                          <a:effectLst/>
                          <a:latin typeface="Times New Roman"/>
                        </a:rPr>
                        <a:t>INGRESOS DE FINANCIAMIENTO</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876.212,63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1.224.892,04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                               348.679,41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800" b="0" i="0" u="none" strike="noStrike">
                          <a:solidFill>
                            <a:srgbClr val="000000"/>
                          </a:solidFill>
                          <a:effectLst/>
                          <a:latin typeface="Times New Roman"/>
                        </a:rPr>
                        <a:t>39,79%</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800" b="0" i="0" u="none" strike="noStrike">
                          <a:solidFill>
                            <a:srgbClr val="000000"/>
                          </a:solidFill>
                          <a:effectLst/>
                          <a:latin typeface="Times New Roman"/>
                        </a:rPr>
                        <a:t>APLICACIÓN AL FINANCIAMIENTO</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1.947.442,93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2.186.689,18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                               239.246,25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800" b="0" i="0" u="none" strike="noStrike">
                          <a:solidFill>
                            <a:srgbClr val="000000"/>
                          </a:solidFill>
                          <a:effectLst/>
                          <a:latin typeface="Times New Roman"/>
                        </a:rPr>
                        <a:t>12,29%</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0" i="0" u="none" strike="noStrike">
                          <a:solidFill>
                            <a:srgbClr val="000000"/>
                          </a:solidFill>
                          <a:effectLst/>
                          <a:latin typeface="Times New Roman"/>
                        </a:rPr>
                        <a:t>SUPERÁVIT O DÉFICIT DE FINANCIAMIENTO</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0" i="0" u="none" strike="noStrike">
                          <a:solidFill>
                            <a:srgbClr val="000000"/>
                          </a:solidFill>
                          <a:effectLst/>
                          <a:latin typeface="Times New Roman"/>
                        </a:rPr>
                        <a:t>-                  1.071.230,30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0" i="0" u="none" strike="noStrike">
                          <a:solidFill>
                            <a:srgbClr val="000000"/>
                          </a:solidFill>
                          <a:effectLst/>
                          <a:latin typeface="Times New Roman"/>
                        </a:rPr>
                        <a:t>-                    961.797,14   </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0" i="0" u="none" strike="noStrike">
                          <a:solidFill>
                            <a:srgbClr val="000000"/>
                          </a:solidFill>
                          <a:effectLst/>
                          <a:latin typeface="Times New Roman"/>
                        </a:rPr>
                        <a:t>                             109.433,16   </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800" b="0" i="0" u="none" strike="noStrike">
                          <a:solidFill>
                            <a:srgbClr val="000000"/>
                          </a:solidFill>
                          <a:effectLst/>
                          <a:latin typeface="Times New Roman"/>
                        </a:rPr>
                        <a:t>-10,22%</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0" i="0" u="none" strike="noStrike">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2.698.660,21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1.011.872,08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(1.686.788,13)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-62,50%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0" i="0" u="none" strike="noStrike">
                          <a:solidFill>
                            <a:srgbClr val="000000"/>
                          </a:solidFill>
                          <a:effectLst/>
                          <a:latin typeface="Times New Roman"/>
                        </a:rPr>
                        <a:t>TOTAL INGRESOS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93.942.216,43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97.084.138,02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3.141.921,59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3,34%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0" i="0" u="none" strike="noStrike">
                          <a:solidFill>
                            <a:srgbClr val="000000"/>
                          </a:solidFill>
                          <a:effectLst/>
                          <a:latin typeface="Times New Roman"/>
                        </a:rPr>
                        <a:t>TOTAL GASTOS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91.243.556,22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96.072.265,94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a:solidFill>
                            <a:srgbClr val="000000"/>
                          </a:solidFill>
                          <a:effectLst/>
                          <a:latin typeface="Times New Roman"/>
                        </a:rPr>
                        <a:t>                               4.828.709,72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800" b="0" i="0" u="none" strike="noStrike" dirty="0">
                          <a:solidFill>
                            <a:srgbClr val="000000"/>
                          </a:solidFill>
                          <a:effectLst/>
                          <a:latin typeface="Times New Roman"/>
                        </a:rPr>
                        <a:t>5,29%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bl>
          </a:graphicData>
        </a:graphic>
      </p:graphicFrame>
      <p:pic>
        <p:nvPicPr>
          <p:cNvPr id="6"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1816100"/>
            <a:ext cx="503238" cy="457200"/>
          </a:xfrm>
          <a:prstGeom prst="rect">
            <a:avLst/>
          </a:prstGeom>
          <a:noFill/>
          <a:ln>
            <a:noFill/>
          </a:ln>
        </p:spPr>
      </p:pic>
    </p:spTree>
    <p:extLst>
      <p:ext uri="{BB962C8B-B14F-4D97-AF65-F5344CB8AC3E}">
        <p14:creationId xmlns:p14="http://schemas.microsoft.com/office/powerpoint/2010/main" val="15964425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90900431"/>
              </p:ext>
            </p:extLst>
          </p:nvPr>
        </p:nvGraphicFramePr>
        <p:xfrm>
          <a:off x="1259632" y="836705"/>
          <a:ext cx="6768752" cy="5220618"/>
        </p:xfrm>
        <a:graphic>
          <a:graphicData uri="http://schemas.openxmlformats.org/drawingml/2006/table">
            <a:tbl>
              <a:tblPr firstRow="1" firstCol="1" bandRow="1"/>
              <a:tblGrid>
                <a:gridCol w="5019716"/>
                <a:gridCol w="1749036"/>
              </a:tblGrid>
              <a:tr h="341757">
                <a:tc>
                  <a:txBody>
                    <a:bodyPr/>
                    <a:lstStyle/>
                    <a:p>
                      <a:pPr algn="ctr">
                        <a:lnSpc>
                          <a:spcPct val="115000"/>
                        </a:lnSpc>
                        <a:spcAft>
                          <a:spcPts val="1000"/>
                        </a:spcAft>
                      </a:pPr>
                      <a:r>
                        <a:rPr lang="es-ES" sz="1000" b="1">
                          <a:solidFill>
                            <a:srgbClr val="000000"/>
                          </a:solidFill>
                          <a:effectLst/>
                          <a:latin typeface="Times New Roman"/>
                          <a:ea typeface="Times New Roman"/>
                          <a:cs typeface="Times New Roman"/>
                        </a:rPr>
                        <a:t>ENTIDAD</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a:lnSpc>
                          <a:spcPct val="115000"/>
                        </a:lnSpc>
                        <a:spcAft>
                          <a:spcPts val="1000"/>
                        </a:spcAft>
                      </a:pPr>
                      <a:r>
                        <a:rPr lang="es-ES" sz="1000" b="1">
                          <a:solidFill>
                            <a:srgbClr val="000000"/>
                          </a:solidFill>
                          <a:effectLst/>
                          <a:latin typeface="Times New Roman"/>
                          <a:ea typeface="Times New Roman"/>
                          <a:cs typeface="Times New Roman"/>
                        </a:rPr>
                        <a:t>CAL._CEAACES</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Estatal de Cuenca</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A</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Escuela Superior Politécnica del Chimborazo</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A</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Escuela Superior Politécnica del Litoral</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A</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Central del Ecuador</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A</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Técnica de Ambato</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A</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Escuela Politécnica Nacional</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A</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Escuela Politécnica del Ejército</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A</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Estatal de Bolívar</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B</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de Guayaquil</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B</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Agraria del Ecuador</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B</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Técnica del Norte</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B</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Nacional de Loja</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B</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Nacional de Chimborazo</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B</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Técnica de Machala</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C</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Técnica Luis Vargas Torres de Esmeraldas</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C</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Técnica de Quevedo</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C</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Laica Eloy Alfaro de Manabí</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C</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Técnica de Cotopaxi</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C</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Estatal de Milagro</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C</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Estatal del Sur de Manabí</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C</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6102">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Escuela Superior Politécnica Agropecuaria de Manabí Manuel Félix López</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C</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Técnica de Babahoyo</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D</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Técnica de Manabí</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a:solidFill>
                            <a:srgbClr val="000000"/>
                          </a:solidFill>
                          <a:effectLst/>
                          <a:latin typeface="Times New Roman"/>
                          <a:ea typeface="Times New Roman"/>
                          <a:cs typeface="Times New Roman"/>
                        </a:rPr>
                        <a:t>D</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33">
                <a:tc>
                  <a:txBody>
                    <a:bodyPr/>
                    <a:lstStyle/>
                    <a:p>
                      <a:pPr algn="l">
                        <a:lnSpc>
                          <a:spcPct val="115000"/>
                        </a:lnSpc>
                        <a:spcAft>
                          <a:spcPts val="1000"/>
                        </a:spcAft>
                      </a:pPr>
                      <a:r>
                        <a:rPr lang="es-ES" sz="1000">
                          <a:solidFill>
                            <a:srgbClr val="000000"/>
                          </a:solidFill>
                          <a:effectLst/>
                          <a:latin typeface="Times New Roman"/>
                          <a:ea typeface="Times New Roman"/>
                          <a:cs typeface="Times New Roman"/>
                        </a:rPr>
                        <a:t>Universidad Estatal Amazónica</a:t>
                      </a:r>
                      <a:endParaRPr lang="es-ES" sz="110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000" dirty="0">
                          <a:solidFill>
                            <a:srgbClr val="000000"/>
                          </a:solidFill>
                          <a:effectLst/>
                          <a:latin typeface="Times New Roman"/>
                          <a:ea typeface="Times New Roman"/>
                          <a:cs typeface="Times New Roman"/>
                        </a:rPr>
                        <a:t>D</a:t>
                      </a:r>
                      <a:endParaRPr lang="es-ES" sz="1100" dirty="0">
                        <a:effectLst/>
                        <a:latin typeface="Calibri"/>
                        <a:ea typeface="Calibri"/>
                        <a:cs typeface="Times New Roman"/>
                      </a:endParaRPr>
                    </a:p>
                  </a:txBody>
                  <a:tcPr marL="44151" marR="441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4 Rectángulo"/>
          <p:cNvSpPr/>
          <p:nvPr/>
        </p:nvSpPr>
        <p:spPr>
          <a:xfrm>
            <a:off x="1187624" y="6240871"/>
            <a:ext cx="6840760" cy="481670"/>
          </a:xfrm>
          <a:prstGeom prst="rect">
            <a:avLst/>
          </a:prstGeom>
        </p:spPr>
        <p:txBody>
          <a:bodyPr wrap="square">
            <a:spAutoFit/>
          </a:bodyPr>
          <a:lstStyle/>
          <a:p>
            <a:pPr algn="just">
              <a:lnSpc>
                <a:spcPct val="115000"/>
              </a:lnSpc>
              <a:spcAft>
                <a:spcPts val="0"/>
              </a:spcAft>
            </a:pPr>
            <a:r>
              <a:rPr lang="es-ES" sz="1100" b="1" dirty="0">
                <a:latin typeface="Times New Roman"/>
                <a:ea typeface="Calibri"/>
                <a:cs typeface="Times New Roman"/>
              </a:rPr>
              <a:t>Fuente: </a:t>
            </a:r>
            <a:r>
              <a:rPr lang="es-ES" sz="1100" dirty="0">
                <a:latin typeface="Times New Roman"/>
                <a:ea typeface="Calibri"/>
                <a:cs typeface="Times New Roman"/>
              </a:rPr>
              <a:t>Evaluación de Desempeño Institucional de las Universidades y Escuelas Politécnicas, Realizada por: CONEA – Actual CEEACES, 4 de Noviembre de 2009</a:t>
            </a:r>
            <a:endParaRPr lang="es-ES" sz="1100" dirty="0">
              <a:ea typeface="Calibri"/>
              <a:cs typeface="Times New Roman"/>
            </a:endParaRPr>
          </a:p>
        </p:txBody>
      </p:sp>
      <p:sp>
        <p:nvSpPr>
          <p:cNvPr id="6" name="5 CuadroTexto"/>
          <p:cNvSpPr txBox="1"/>
          <p:nvPr/>
        </p:nvSpPr>
        <p:spPr>
          <a:xfrm>
            <a:off x="2051720" y="222734"/>
            <a:ext cx="4824536" cy="400110"/>
          </a:xfrm>
          <a:prstGeom prst="rect">
            <a:avLst/>
          </a:prstGeom>
          <a:noFill/>
        </p:spPr>
        <p:txBody>
          <a:bodyPr wrap="square" rtlCol="0">
            <a:spAutoFit/>
          </a:bodyPr>
          <a:lstStyle/>
          <a:p>
            <a:pPr algn="ctr"/>
            <a:r>
              <a:rPr lang="es-ES" sz="2000" b="1" i="1" u="sng" dirty="0" smtClean="0">
                <a:solidFill>
                  <a:schemeClr val="accent6">
                    <a:lumMod val="75000"/>
                  </a:schemeClr>
                </a:solidFill>
                <a:latin typeface="Times New Roman" pitchFamily="18" charset="0"/>
                <a:cs typeface="Times New Roman" pitchFamily="18" charset="0"/>
              </a:rPr>
              <a:t>CATEGORIZACIÓN DE LAS EPES</a:t>
            </a:r>
            <a:endParaRPr lang="es-ES" sz="2000" b="1" i="1" u="sng"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05570725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600" y="692696"/>
            <a:ext cx="6984776"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Variación del Presupuesto </a:t>
            </a:r>
            <a:r>
              <a:rPr lang="es-ES" b="1" i="1" u="sng" dirty="0" smtClean="0">
                <a:solidFill>
                  <a:srgbClr val="F79646">
                    <a:lumMod val="75000"/>
                  </a:srgbClr>
                </a:solidFill>
                <a:latin typeface="Times New Roman"/>
                <a:ea typeface="Calibri"/>
              </a:rPr>
              <a:t>de la UCE Período </a:t>
            </a:r>
            <a:r>
              <a:rPr lang="es-ES" b="1" i="1" u="sng" dirty="0">
                <a:solidFill>
                  <a:srgbClr val="F79646">
                    <a:lumMod val="75000"/>
                  </a:srgbClr>
                </a:solidFill>
                <a:latin typeface="Times New Roman"/>
                <a:ea typeface="Calibri"/>
              </a:rPr>
              <a:t>2010 - 2011</a:t>
            </a:r>
            <a:endParaRPr lang="es-ES" b="1" i="1" u="sng" dirty="0">
              <a:solidFill>
                <a:srgbClr val="F79646">
                  <a:lumMod val="75000"/>
                </a:srgbClr>
              </a:solidFill>
            </a:endParaRPr>
          </a:p>
        </p:txBody>
      </p:sp>
      <p:graphicFrame>
        <p:nvGraphicFramePr>
          <p:cNvPr id="3" name="2 Gráfico"/>
          <p:cNvGraphicFramePr/>
          <p:nvPr>
            <p:extLst>
              <p:ext uri="{D42A27DB-BD31-4B8C-83A1-F6EECF244321}">
                <p14:modId xmlns:p14="http://schemas.microsoft.com/office/powerpoint/2010/main" val="3068905690"/>
              </p:ext>
            </p:extLst>
          </p:nvPr>
        </p:nvGraphicFramePr>
        <p:xfrm>
          <a:off x="958572" y="1340768"/>
          <a:ext cx="7357844" cy="45803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7180842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67744" y="404663"/>
            <a:ext cx="4572000" cy="830997"/>
          </a:xfrm>
          <a:prstGeom prst="rect">
            <a:avLst/>
          </a:prstGeom>
        </p:spPr>
        <p:txBody>
          <a:bodyPr>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HORIZONTAL</a:t>
            </a: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PERÍODO </a:t>
            </a:r>
            <a:r>
              <a:rPr lang="es-ES" sz="1600" b="1" i="1" u="sng" dirty="0" smtClean="0">
                <a:solidFill>
                  <a:srgbClr val="F79646">
                    <a:lumMod val="75000"/>
                  </a:srgbClr>
                </a:solidFill>
                <a:latin typeface="Times New Roman" pitchFamily="18" charset="0"/>
                <a:cs typeface="Times New Roman" pitchFamily="18" charset="0"/>
              </a:rPr>
              <a:t>2011- 2012</a:t>
            </a:r>
            <a:endParaRPr lang="es-ES" sz="1600" b="1" i="1" u="sng" dirty="0">
              <a:solidFill>
                <a:srgbClr val="F79646">
                  <a:lumMod val="75000"/>
                </a:srgbClr>
              </a:solidFill>
              <a:latin typeface="Times New Roman" pitchFamily="18" charset="0"/>
              <a:cs typeface="Times New Roman" pitchFamily="18" charset="0"/>
            </a:endParaRPr>
          </a:p>
        </p:txBody>
      </p:sp>
      <p:graphicFrame>
        <p:nvGraphicFramePr>
          <p:cNvPr id="5" name="4 Tabla"/>
          <p:cNvGraphicFramePr>
            <a:graphicFrameLocks noGrp="1"/>
          </p:cNvGraphicFramePr>
          <p:nvPr>
            <p:extLst>
              <p:ext uri="{D42A27DB-BD31-4B8C-83A1-F6EECF244321}">
                <p14:modId xmlns:p14="http://schemas.microsoft.com/office/powerpoint/2010/main" val="2831981284"/>
              </p:ext>
            </p:extLst>
          </p:nvPr>
        </p:nvGraphicFramePr>
        <p:xfrm>
          <a:off x="934216" y="1572778"/>
          <a:ext cx="7275568" cy="4580808"/>
        </p:xfrm>
        <a:graphic>
          <a:graphicData uri="http://schemas.openxmlformats.org/drawingml/2006/table">
            <a:tbl>
              <a:tblPr/>
              <a:tblGrid>
                <a:gridCol w="890375"/>
                <a:gridCol w="2123395"/>
                <a:gridCol w="990418"/>
                <a:gridCol w="990418"/>
                <a:gridCol w="1150485"/>
                <a:gridCol w="1130477"/>
              </a:tblGrid>
              <a:tr h="150115">
                <a:tc gridSpan="6">
                  <a:txBody>
                    <a:bodyPr/>
                    <a:lstStyle/>
                    <a:p>
                      <a:pPr algn="ctr" fontAlgn="t"/>
                      <a:r>
                        <a:rPr lang="es-ES" sz="800" b="1" i="0" u="none" strike="noStrike">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7598">
                <a:tc gridSpan="6">
                  <a:txBody>
                    <a:bodyPr/>
                    <a:lstStyle/>
                    <a:p>
                      <a:pPr algn="ctr" fontAlgn="b"/>
                      <a:r>
                        <a:rPr lang="es-ES" sz="800" b="1" i="0" u="none" strike="noStrike">
                          <a:solidFill>
                            <a:srgbClr val="000000"/>
                          </a:solidFill>
                          <a:effectLst/>
                          <a:latin typeface="Times New Roman"/>
                        </a:rPr>
                        <a:t>REPÚBLICA DEL ECUADOR</a:t>
                      </a:r>
                      <a:endParaRPr lang="es-ES" sz="900" b="0" i="0" u="none" strike="noStrike">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7598">
                <a:tc gridSpan="6">
                  <a:txBody>
                    <a:bodyPr/>
                    <a:lstStyle/>
                    <a:p>
                      <a:pPr algn="ctr" fontAlgn="t"/>
                      <a:r>
                        <a:rPr lang="es-ES" sz="800" b="1" i="0" u="none" strike="noStrike">
                          <a:solidFill>
                            <a:srgbClr val="000000"/>
                          </a:solidFill>
                          <a:effectLst/>
                          <a:latin typeface="Times New Roman"/>
                        </a:rPr>
                        <a:t>UNIVERSIDAD CENTRAL DEL ECUADOR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7598">
                <a:tc gridSpan="6">
                  <a:txBody>
                    <a:bodyPr/>
                    <a:lstStyle/>
                    <a:p>
                      <a:pPr algn="ctr" fontAlgn="t"/>
                      <a:r>
                        <a:rPr lang="es-ES" sz="800" b="1" i="0" u="none" strike="noStrike">
                          <a:solidFill>
                            <a:srgbClr val="000000"/>
                          </a:solidFill>
                          <a:effectLst/>
                          <a:latin typeface="Times New Roman"/>
                        </a:rPr>
                        <a:t>ESTADO DE EJECUCIÓN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7598">
                <a:tc gridSpan="6">
                  <a:txBody>
                    <a:bodyPr/>
                    <a:lstStyle/>
                    <a:p>
                      <a:pPr algn="ctr" fontAlgn="t"/>
                      <a:r>
                        <a:rPr lang="es-ES" sz="800" b="1" i="0" u="none" strike="noStrike">
                          <a:solidFill>
                            <a:srgbClr val="000000"/>
                          </a:solidFill>
                          <a:effectLst/>
                          <a:latin typeface="Times New Roman"/>
                        </a:rPr>
                        <a:t>Al 31 de Diciembre del 2011-2012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7598">
                <a:tc gridSpan="6">
                  <a:txBody>
                    <a:bodyPr/>
                    <a:lstStyle/>
                    <a:p>
                      <a:pPr algn="ctr" fontAlgn="t"/>
                      <a:r>
                        <a:rPr lang="es-ES" sz="800" b="1" i="0" u="none" strike="noStrike">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5103">
                <a:tc gridSpan="6">
                  <a:txBody>
                    <a:bodyPr/>
                    <a:lstStyle/>
                    <a:p>
                      <a:pPr algn="ctr" fontAlgn="t"/>
                      <a:r>
                        <a:rPr lang="es-ES" sz="800" b="1" i="0" u="none" strike="noStrike">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40184">
                <a:tc>
                  <a:txBody>
                    <a:bodyPr/>
                    <a:lstStyle/>
                    <a:p>
                      <a:pPr algn="ctr" fontAlgn="ctr"/>
                      <a:r>
                        <a:rPr lang="es-ES" sz="800" b="1" i="0" u="none" strike="noStrike">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 EJECUTADO-2011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 EJECUTADO-2012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VARIACIÓN ABSOLUTA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1"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240184">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800" b="0" i="0" u="none" strike="noStrike" dirty="0">
                          <a:solidFill>
                            <a:srgbClr val="000000"/>
                          </a:solidFill>
                          <a:effectLst/>
                          <a:latin typeface="Times New Roman"/>
                        </a:rPr>
                        <a:t>INGRESOS CORRIENTES</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dirty="0">
                          <a:solidFill>
                            <a:srgbClr val="000000"/>
                          </a:solidFill>
                          <a:effectLst/>
                          <a:latin typeface="Times New Roman"/>
                        </a:rPr>
                        <a:t>               93.381.525,33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dirty="0">
                          <a:solidFill>
                            <a:srgbClr val="000000"/>
                          </a:solidFill>
                          <a:effectLst/>
                          <a:latin typeface="Times New Roman"/>
                        </a:rPr>
                        <a:t>             110.609.544,86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a:solidFill>
                            <a:srgbClr val="000000"/>
                          </a:solidFill>
                          <a:effectLst/>
                          <a:latin typeface="Times New Roman"/>
                        </a:rPr>
                        <a:t>                      17.228.019,53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a:solidFill>
                            <a:srgbClr val="000000"/>
                          </a:solidFill>
                          <a:effectLst/>
                          <a:latin typeface="Times New Roman"/>
                        </a:rPr>
                        <a:t>18,45%</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40184">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dirty="0">
                          <a:solidFill>
                            <a:srgbClr val="000000"/>
                          </a:solidFill>
                          <a:effectLst/>
                          <a:latin typeface="Times New Roman"/>
                        </a:rPr>
                        <a:t>GASTOS CORRIENTES</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85.610.834,45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91.376.801,62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dirty="0">
                          <a:solidFill>
                            <a:srgbClr val="000000"/>
                          </a:solidFill>
                          <a:effectLst/>
                          <a:latin typeface="Times New Roman"/>
                        </a:rPr>
                        <a:t>                        5.765.967,17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6,74%</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40184">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dirty="0">
                          <a:solidFill>
                            <a:srgbClr val="000000"/>
                          </a:solidFill>
                          <a:effectLst/>
                          <a:latin typeface="Times New Roman"/>
                        </a:rPr>
                        <a:t>SUPERÁVIT O DÉFICIT CORRIENTE</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800" b="0" i="0" u="none" strike="noStrike">
                          <a:solidFill>
                            <a:srgbClr val="000000"/>
                          </a:solidFill>
                          <a:effectLst/>
                          <a:latin typeface="Times New Roman"/>
                        </a:rPr>
                        <a:t>                 7.770.690,88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800" b="0" i="0" u="none" strike="noStrike">
                          <a:solidFill>
                            <a:srgbClr val="000000"/>
                          </a:solidFill>
                          <a:effectLst/>
                          <a:latin typeface="Times New Roman"/>
                        </a:rPr>
                        <a:t>               19.232.743,24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800" b="0" i="0" u="none" strike="noStrike" dirty="0">
                          <a:solidFill>
                            <a:srgbClr val="000000"/>
                          </a:solidFill>
                          <a:effectLst/>
                          <a:latin typeface="Times New Roman"/>
                        </a:rPr>
                        <a:t>                      11.462.052,36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800" b="0" i="0" u="none" strike="noStrike">
                          <a:solidFill>
                            <a:srgbClr val="000000"/>
                          </a:solidFill>
                          <a:effectLst/>
                          <a:latin typeface="Times New Roman"/>
                        </a:rPr>
                        <a:t>147,50%</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40184">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dirty="0">
                          <a:solidFill>
                            <a:srgbClr val="000000"/>
                          </a:solidFill>
                          <a:effectLst/>
                          <a:latin typeface="Times New Roman"/>
                        </a:rPr>
                        <a:t>INGRESOS DE CAPITAL</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a:solidFill>
                            <a:srgbClr val="000000"/>
                          </a:solidFill>
                          <a:effectLst/>
                          <a:latin typeface="Times New Roman"/>
                        </a:rPr>
                        <a:t>                 2.477.720,65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a:solidFill>
                            <a:srgbClr val="000000"/>
                          </a:solidFill>
                          <a:effectLst/>
                          <a:latin typeface="Times New Roman"/>
                        </a:rPr>
                        <a:t>                 1.467.763,95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dirty="0">
                          <a:solidFill>
                            <a:srgbClr val="000000"/>
                          </a:solidFill>
                          <a:effectLst/>
                          <a:latin typeface="Times New Roman"/>
                        </a:rPr>
                        <a:t>                      (1.009.956,70)</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a:solidFill>
                            <a:srgbClr val="000000"/>
                          </a:solidFill>
                          <a:effectLst/>
                          <a:latin typeface="Times New Roman"/>
                        </a:rPr>
                        <a:t>-40,76%</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dirty="0">
                          <a:solidFill>
                            <a:srgbClr val="000000"/>
                          </a:solidFill>
                          <a:effectLst/>
                          <a:latin typeface="Times New Roman"/>
                        </a:rPr>
                        <a:t>GASTOS DE PRODUCCIÓN</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0" i="0" u="none" strike="noStrike" dirty="0">
                          <a:solidFill>
                            <a:srgbClr val="000000"/>
                          </a:solidFill>
                          <a:effectLst/>
                          <a:latin typeface="Times New Roman"/>
                        </a:rPr>
                        <a:t>                                          -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0,00%</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a:solidFill>
                            <a:srgbClr val="000000"/>
                          </a:solidFill>
                          <a:effectLst/>
                          <a:latin typeface="Times New Roman"/>
                        </a:rPr>
                        <a:t>GASTOS DE INVERSIÓN</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3.030.822,25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6.294.048,13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0" i="0" u="none" strike="noStrike" dirty="0">
                          <a:solidFill>
                            <a:srgbClr val="000000"/>
                          </a:solidFill>
                          <a:effectLst/>
                          <a:latin typeface="Times New Roman"/>
                        </a:rPr>
                        <a:t>                        3.263.225,88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107,67%</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dirty="0">
                          <a:solidFill>
                            <a:srgbClr val="000000"/>
                          </a:solidFill>
                          <a:effectLst/>
                          <a:latin typeface="Times New Roman"/>
                        </a:rPr>
                        <a:t>GASTOS DE CAPITAL</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5.243.920,06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2.608.889,90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dirty="0">
                          <a:solidFill>
                            <a:srgbClr val="000000"/>
                          </a:solidFill>
                          <a:effectLst/>
                          <a:latin typeface="Times New Roman"/>
                        </a:rPr>
                        <a:t>                      (2.635.030,16)</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-50,25%</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dirty="0">
                          <a:solidFill>
                            <a:srgbClr val="000000"/>
                          </a:solidFill>
                          <a:effectLst/>
                          <a:latin typeface="Times New Roman"/>
                        </a:rPr>
                        <a:t>SUPERÁVIT O DÉFICIT DE INVERSIÓN</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800" b="0" i="0" u="none" strike="noStrike">
                          <a:solidFill>
                            <a:srgbClr val="000000"/>
                          </a:solidFill>
                          <a:effectLst/>
                          <a:latin typeface="Times New Roman"/>
                        </a:rPr>
                        <a:t>-              5.797.021,66   </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800" b="0" i="0" u="none" strike="noStrike">
                          <a:solidFill>
                            <a:srgbClr val="000000"/>
                          </a:solidFill>
                          <a:effectLst/>
                          <a:latin typeface="Times New Roman"/>
                        </a:rPr>
                        <a:t>-              7.435.174,08   </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800" b="0" i="0" u="none" strike="noStrike">
                          <a:solidFill>
                            <a:srgbClr val="000000"/>
                          </a:solidFill>
                          <a:effectLst/>
                          <a:latin typeface="Times New Roman"/>
                        </a:rPr>
                        <a:t>-                     1.638.152,42   </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800" b="0" i="0" u="none" strike="noStrike" dirty="0">
                          <a:solidFill>
                            <a:srgbClr val="000000"/>
                          </a:solidFill>
                          <a:effectLst/>
                          <a:latin typeface="Times New Roman"/>
                        </a:rPr>
                        <a:t>28,26%</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a:solidFill>
                            <a:srgbClr val="000000"/>
                          </a:solidFill>
                          <a:effectLst/>
                          <a:latin typeface="Times New Roman"/>
                        </a:rPr>
                        <a:t>INGRESOS DE FINANCIAMIENTO</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a:solidFill>
                            <a:srgbClr val="000000"/>
                          </a:solidFill>
                          <a:effectLst/>
                          <a:latin typeface="Times New Roman"/>
                        </a:rPr>
                        <a:t>                 1.224.892,04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a:solidFill>
                            <a:srgbClr val="000000"/>
                          </a:solidFill>
                          <a:effectLst/>
                          <a:latin typeface="Times New Roman"/>
                        </a:rPr>
                        <a:t>                 1.919.874,40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a:solidFill>
                            <a:srgbClr val="000000"/>
                          </a:solidFill>
                          <a:effectLst/>
                          <a:latin typeface="Times New Roman"/>
                        </a:rPr>
                        <a:t>                           694.982,36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dirty="0">
                          <a:solidFill>
                            <a:srgbClr val="000000"/>
                          </a:solidFill>
                          <a:effectLst/>
                          <a:latin typeface="Times New Roman"/>
                        </a:rPr>
                        <a:t>56,74%</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dirty="0">
                          <a:solidFill>
                            <a:srgbClr val="000000"/>
                          </a:solidFill>
                          <a:effectLst/>
                          <a:latin typeface="Times New Roman"/>
                        </a:rPr>
                        <a:t>APLICACIÓN AL FINANCIAMIENTO</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2.186.689,18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2.011.727,43 </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(174.961,75)</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-8,00%</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dirty="0">
                          <a:solidFill>
                            <a:srgbClr val="000000"/>
                          </a:solidFill>
                          <a:effectLst/>
                          <a:latin typeface="Times New Roman"/>
                        </a:rPr>
                        <a:t>SUPERÁVIT O DÉFICIT DE FINANCIAMIENTO</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800" b="0" i="0" u="none" strike="noStrike">
                          <a:solidFill>
                            <a:srgbClr val="000000"/>
                          </a:solidFill>
                          <a:effectLst/>
                          <a:latin typeface="Times New Roman"/>
                        </a:rPr>
                        <a:t>-                 961.797,14   </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800" b="0" i="0" u="none" strike="noStrike">
                          <a:solidFill>
                            <a:srgbClr val="000000"/>
                          </a:solidFill>
                          <a:effectLst/>
                          <a:latin typeface="Times New Roman"/>
                        </a:rPr>
                        <a:t>-                   91.853,03   </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800" b="0" i="0" u="none" strike="noStrike">
                          <a:solidFill>
                            <a:srgbClr val="000000"/>
                          </a:solidFill>
                          <a:effectLst/>
                          <a:latin typeface="Times New Roman"/>
                        </a:rPr>
                        <a:t>                         869.944,11   </a:t>
                      </a:r>
                    </a:p>
                  </a:txBody>
                  <a:tcPr marL="675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800" b="0" i="0" u="none" strike="noStrike" dirty="0">
                          <a:solidFill>
                            <a:srgbClr val="000000"/>
                          </a:solidFill>
                          <a:effectLst/>
                          <a:latin typeface="Times New Roman"/>
                        </a:rPr>
                        <a:t>-90,45%</a:t>
                      </a:r>
                    </a:p>
                  </a:txBody>
                  <a:tcPr marL="0" marR="675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dirty="0">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a:solidFill>
                            <a:srgbClr val="000000"/>
                          </a:solidFill>
                          <a:effectLst/>
                          <a:latin typeface="Times New Roman"/>
                        </a:rPr>
                        <a:t>                    1.011.872,08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a:solidFill>
                            <a:srgbClr val="000000"/>
                          </a:solidFill>
                          <a:effectLst/>
                          <a:latin typeface="Times New Roman"/>
                        </a:rPr>
                        <a:t>                  11.705.716,13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a:solidFill>
                            <a:srgbClr val="000000"/>
                          </a:solidFill>
                          <a:effectLst/>
                          <a:latin typeface="Times New Roman"/>
                        </a:rPr>
                        <a:t>                         10.693.844,05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dirty="0">
                          <a:solidFill>
                            <a:srgbClr val="000000"/>
                          </a:solidFill>
                          <a:effectLst/>
                          <a:latin typeface="Times New Roman"/>
                        </a:rPr>
                        <a:t>1056,84%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dirty="0">
                          <a:solidFill>
                            <a:srgbClr val="000000"/>
                          </a:solidFill>
                          <a:effectLst/>
                          <a:latin typeface="Times New Roman"/>
                        </a:rPr>
                        <a:t>TOTAL INGRESOS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a:solidFill>
                            <a:srgbClr val="000000"/>
                          </a:solidFill>
                          <a:effectLst/>
                          <a:latin typeface="Times New Roman"/>
                        </a:rPr>
                        <a:t>                  97.084.138,02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a:solidFill>
                            <a:srgbClr val="000000"/>
                          </a:solidFill>
                          <a:effectLst/>
                          <a:latin typeface="Times New Roman"/>
                        </a:rPr>
                        <a:t>                113.997.183,21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a:solidFill>
                            <a:srgbClr val="000000"/>
                          </a:solidFill>
                          <a:effectLst/>
                          <a:latin typeface="Times New Roman"/>
                        </a:rPr>
                        <a:t>                         16.913.045,19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dirty="0">
                          <a:solidFill>
                            <a:srgbClr val="000000"/>
                          </a:solidFill>
                          <a:effectLst/>
                          <a:latin typeface="Times New Roman"/>
                        </a:rPr>
                        <a:t>17,42%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r>
              <a:tr h="240184">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dirty="0">
                          <a:solidFill>
                            <a:srgbClr val="000000"/>
                          </a:solidFill>
                          <a:effectLst/>
                          <a:latin typeface="Times New Roman"/>
                        </a:rPr>
                        <a:t>TOTAL GASTOS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a:solidFill>
                            <a:srgbClr val="000000"/>
                          </a:solidFill>
                          <a:effectLst/>
                          <a:latin typeface="Times New Roman"/>
                        </a:rPr>
                        <a:t>                  96.072.265,94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a:solidFill>
                            <a:srgbClr val="000000"/>
                          </a:solidFill>
                          <a:effectLst/>
                          <a:latin typeface="Times New Roman"/>
                        </a:rPr>
                        <a:t>                102.291.467,08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a:solidFill>
                            <a:srgbClr val="000000"/>
                          </a:solidFill>
                          <a:effectLst/>
                          <a:latin typeface="Times New Roman"/>
                        </a:rPr>
                        <a:t>                           6.219.201,14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dirty="0">
                          <a:solidFill>
                            <a:srgbClr val="000000"/>
                          </a:solidFill>
                          <a:effectLst/>
                          <a:latin typeface="Times New Roman"/>
                        </a:rPr>
                        <a:t>6,47%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bl>
          </a:graphicData>
        </a:graphic>
      </p:graphicFrame>
      <p:pic>
        <p:nvPicPr>
          <p:cNvPr id="6"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816100"/>
            <a:ext cx="503238" cy="457200"/>
          </a:xfrm>
          <a:prstGeom prst="rect">
            <a:avLst/>
          </a:prstGeom>
          <a:noFill/>
          <a:ln>
            <a:noFill/>
          </a:ln>
        </p:spPr>
      </p:pic>
    </p:spTree>
    <p:extLst>
      <p:ext uri="{BB962C8B-B14F-4D97-AF65-F5344CB8AC3E}">
        <p14:creationId xmlns:p14="http://schemas.microsoft.com/office/powerpoint/2010/main" val="157549926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75656" y="620688"/>
            <a:ext cx="6264696"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Variación del Presupuesto de la UCE Período </a:t>
            </a:r>
            <a:r>
              <a:rPr lang="es-ES" b="1" i="1" u="sng" dirty="0" smtClean="0">
                <a:solidFill>
                  <a:srgbClr val="F79646">
                    <a:lumMod val="75000"/>
                  </a:srgbClr>
                </a:solidFill>
                <a:latin typeface="Times New Roman"/>
                <a:ea typeface="Calibri"/>
              </a:rPr>
              <a:t>2011 </a:t>
            </a:r>
            <a:r>
              <a:rPr lang="es-ES" b="1" i="1" u="sng" dirty="0">
                <a:solidFill>
                  <a:srgbClr val="F79646">
                    <a:lumMod val="75000"/>
                  </a:srgbClr>
                </a:solidFill>
                <a:latin typeface="Times New Roman"/>
                <a:ea typeface="Calibri"/>
              </a:rPr>
              <a:t>- </a:t>
            </a:r>
            <a:r>
              <a:rPr lang="es-ES" b="1" i="1" u="sng" dirty="0" smtClean="0">
                <a:solidFill>
                  <a:srgbClr val="F79646">
                    <a:lumMod val="75000"/>
                  </a:srgbClr>
                </a:solidFill>
                <a:latin typeface="Times New Roman"/>
                <a:ea typeface="Calibri"/>
              </a:rPr>
              <a:t>2012</a:t>
            </a:r>
            <a:endParaRPr lang="es-ES" b="1" i="1" u="sng" dirty="0">
              <a:solidFill>
                <a:srgbClr val="F79646">
                  <a:lumMod val="75000"/>
                </a:srgbClr>
              </a:solidFill>
            </a:endParaRPr>
          </a:p>
        </p:txBody>
      </p:sp>
      <p:graphicFrame>
        <p:nvGraphicFramePr>
          <p:cNvPr id="5" name="4 Gráfico"/>
          <p:cNvGraphicFramePr/>
          <p:nvPr>
            <p:extLst>
              <p:ext uri="{D42A27DB-BD31-4B8C-83A1-F6EECF244321}">
                <p14:modId xmlns:p14="http://schemas.microsoft.com/office/powerpoint/2010/main" val="1431422878"/>
              </p:ext>
            </p:extLst>
          </p:nvPr>
        </p:nvGraphicFramePr>
        <p:xfrm>
          <a:off x="1115616" y="1504950"/>
          <a:ext cx="7200800" cy="43003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4208048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60" y="548680"/>
            <a:ext cx="8785225"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4 Tabla"/>
          <p:cNvGraphicFramePr>
            <a:graphicFrameLocks noGrp="1"/>
          </p:cNvGraphicFramePr>
          <p:nvPr/>
        </p:nvGraphicFramePr>
        <p:xfrm>
          <a:off x="457200" y="1915086"/>
          <a:ext cx="8229601" cy="3896190"/>
        </p:xfrm>
        <a:graphic>
          <a:graphicData uri="http://schemas.openxmlformats.org/drawingml/2006/table">
            <a:tbl>
              <a:tblPr firstRow="1" firstCol="1" bandRow="1"/>
              <a:tblGrid>
                <a:gridCol w="5324928"/>
                <a:gridCol w="392208"/>
                <a:gridCol w="359011"/>
                <a:gridCol w="359011"/>
                <a:gridCol w="1794443"/>
              </a:tblGrid>
              <a:tr h="933897">
                <a:tc gridSpan="5">
                  <a:txBody>
                    <a:bodyPr/>
                    <a:lstStyle/>
                    <a:p>
                      <a:pPr algn="ctr">
                        <a:lnSpc>
                          <a:spcPct val="115000"/>
                        </a:lnSpc>
                        <a:spcAft>
                          <a:spcPts val="0"/>
                        </a:spcAft>
                      </a:pPr>
                      <a:r>
                        <a:rPr lang="es-ES" sz="800" b="1" dirty="0">
                          <a:effectLst/>
                          <a:latin typeface="Times New Roman"/>
                          <a:ea typeface="Calibri"/>
                          <a:cs typeface="Times New Roman"/>
                        </a:rPr>
                        <a:t> </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REPÚBLICA DEL ECUADOR</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UNIVERSIDAD CENTRAL DEL ECUADOR</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ESTADO DE EJECUCIÓN PRESUPUESTARIA</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INDICADORES FINANCIEROS</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Expresado en Dólares</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 </a:t>
                      </a:r>
                      <a:endParaRPr lang="es-ES" sz="1000" dirty="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10574">
                <a:tc rowSpan="2">
                  <a:txBody>
                    <a:bodyPr/>
                    <a:lstStyle/>
                    <a:p>
                      <a:pPr algn="ctr">
                        <a:lnSpc>
                          <a:spcPct val="115000"/>
                        </a:lnSpc>
                        <a:spcAft>
                          <a:spcPts val="1000"/>
                        </a:spcAft>
                      </a:pPr>
                      <a:r>
                        <a:rPr lang="es-ES" sz="800" b="1">
                          <a:solidFill>
                            <a:srgbClr val="000000"/>
                          </a:solidFill>
                          <a:effectLst/>
                          <a:latin typeface="Times New Roman"/>
                          <a:ea typeface="Calibri"/>
                          <a:cs typeface="Times New Roman"/>
                        </a:rPr>
                        <a:t>INDICADORES FINANCIEROS</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gridSpan="3">
                  <a:txBody>
                    <a:bodyPr/>
                    <a:lstStyle/>
                    <a:p>
                      <a:pPr algn="ctr">
                        <a:lnSpc>
                          <a:spcPct val="115000"/>
                        </a:lnSpc>
                        <a:spcAft>
                          <a:spcPts val="1000"/>
                        </a:spcAft>
                      </a:pPr>
                      <a:r>
                        <a:rPr lang="es-ES" sz="600" b="1">
                          <a:effectLst/>
                          <a:latin typeface="Times New Roman"/>
                          <a:ea typeface="Calibri"/>
                          <a:cs typeface="Times New Roman"/>
                        </a:rPr>
                        <a:t>RESULTADO/PERÍODOS</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s-ES"/>
                    </a:p>
                  </a:txBody>
                  <a:tcPr/>
                </a:tc>
                <a:tc hMerge="1">
                  <a:txBody>
                    <a:bodyPr/>
                    <a:lstStyle/>
                    <a:p>
                      <a:endParaRPr lang="es-ES"/>
                    </a:p>
                  </a:txBody>
                  <a:tcPr/>
                </a:tc>
                <a:tc rowSpan="2">
                  <a:txBody>
                    <a:bodyPr/>
                    <a:lstStyle/>
                    <a:p>
                      <a:pPr algn="ctr">
                        <a:lnSpc>
                          <a:spcPct val="115000"/>
                        </a:lnSpc>
                        <a:spcAft>
                          <a:spcPts val="1000"/>
                        </a:spcAft>
                      </a:pPr>
                      <a:r>
                        <a:rPr lang="es-ES" sz="800" b="1">
                          <a:effectLst/>
                          <a:latin typeface="Times New Roman"/>
                          <a:ea typeface="Calibri"/>
                          <a:cs typeface="Times New Roman"/>
                        </a:rPr>
                        <a:t>INTERPRETACIÓN</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133414">
                <a:tc vMerge="1">
                  <a:txBody>
                    <a:bodyPr/>
                    <a:lstStyle/>
                    <a:p>
                      <a:endParaRPr lang="es-ES"/>
                    </a:p>
                  </a:txBody>
                  <a:tcPr/>
                </a:tc>
                <a:tc>
                  <a:txBody>
                    <a:bodyPr/>
                    <a:lstStyle/>
                    <a:p>
                      <a:pPr>
                        <a:lnSpc>
                          <a:spcPct val="115000"/>
                        </a:lnSpc>
                        <a:spcAft>
                          <a:spcPts val="1000"/>
                        </a:spcAft>
                      </a:pPr>
                      <a:r>
                        <a:rPr lang="es-ES" sz="800" b="1">
                          <a:effectLst/>
                          <a:latin typeface="Times New Roman"/>
                          <a:ea typeface="Calibri"/>
                          <a:cs typeface="Times New Roman"/>
                        </a:rPr>
                        <a:t>2010</a:t>
                      </a: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2011</a:t>
                      </a: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2012</a:t>
                      </a: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vMerge="1">
                  <a:txBody>
                    <a:bodyPr/>
                    <a:lstStyle/>
                    <a:p>
                      <a:endParaRPr lang="es-ES"/>
                    </a:p>
                  </a:txBody>
                  <a:tcPr/>
                </a:tc>
              </a:tr>
              <a:tr h="667069">
                <a:tc>
                  <a:txBody>
                    <a:bodyPr/>
                    <a:lstStyle/>
                    <a:p>
                      <a:pPr algn="r">
                        <a:lnSpc>
                          <a:spcPct val="115000"/>
                        </a:lnSpc>
                        <a:spcAft>
                          <a:spcPts val="1000"/>
                        </a:spcAft>
                      </a:pP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0,97</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0,96</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0,97</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Por cada dólar que se posee la Universidad en los Ingresos, 0,97 centavos le corresponden a los ingresos corrientes en el año 2010, en el 2011 0,96y en el 2012 0,97.</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4379">
                <a:tc>
                  <a:txBody>
                    <a:bodyPr/>
                    <a:lstStyle/>
                    <a:p>
                      <a:pPr algn="r">
                        <a:lnSpc>
                          <a:spcPct val="115000"/>
                        </a:lnSpc>
                        <a:spcAft>
                          <a:spcPts val="1000"/>
                        </a:spcAft>
                      </a:pPr>
                      <a:endParaRPr lang="es-ES" sz="1000" dirty="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1,07</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1,09</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1,21</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dirty="0">
                          <a:solidFill>
                            <a:srgbClr val="000000"/>
                          </a:solidFill>
                          <a:effectLst/>
                          <a:latin typeface="Times New Roman"/>
                          <a:ea typeface="Calibri"/>
                          <a:cs typeface="Times New Roman"/>
                        </a:rPr>
                        <a:t>Por cada dólar que la institución necesita para cubrir sus gastos corrientes, ésta cuenta con 1,07 centavos de dólares, lo que implica que la entidad posee un superávit corriente en el año 2010. Este indicador mide la capacidad de un ente para financiar sus gastos permanentes y generar excedentes que se destinen a gastos de Capital e Inversión. En el períodos 2011 por cada dólar que la institución necesita para cubrir sus Gastos Corrientes esta posee 1,09 dólares y el año 2012 posee 1,21 dólares.</a:t>
                      </a:r>
                      <a:endParaRPr lang="es-ES" sz="1000" dirty="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2610004034"/>
              </p:ext>
            </p:extLst>
          </p:nvPr>
        </p:nvGraphicFramePr>
        <p:xfrm>
          <a:off x="683568" y="3356992"/>
          <a:ext cx="4000500" cy="368300"/>
        </p:xfrm>
        <a:graphic>
          <a:graphicData uri="http://schemas.openxmlformats.org/presentationml/2006/ole">
            <mc:AlternateContent xmlns:mc="http://schemas.openxmlformats.org/markup-compatibility/2006">
              <mc:Choice xmlns:v="urn:schemas-microsoft-com:vml" Requires="v">
                <p:oleObj spid="_x0000_s43061" name="Ecuación" r:id="rId4" imgW="1955800" imgH="190500" progId="Equation.3">
                  <p:embed/>
                </p:oleObj>
              </mc:Choice>
              <mc:Fallback>
                <p:oleObj name="Ecuación" r:id="rId4" imgW="1955800" imgH="1905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3356992"/>
                        <a:ext cx="4000500" cy="368300"/>
                      </a:xfrm>
                      <a:prstGeom prst="rect">
                        <a:avLst/>
                      </a:prstGeom>
                      <a:solidFill>
                        <a:srgbClr val="FFFFFF"/>
                      </a:solidFill>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2898272583"/>
              </p:ext>
            </p:extLst>
          </p:nvPr>
        </p:nvGraphicFramePr>
        <p:xfrm>
          <a:off x="755576" y="4293096"/>
          <a:ext cx="2997200" cy="406400"/>
        </p:xfrm>
        <a:graphic>
          <a:graphicData uri="http://schemas.openxmlformats.org/presentationml/2006/ole">
            <mc:AlternateContent xmlns:mc="http://schemas.openxmlformats.org/markup-compatibility/2006">
              <mc:Choice xmlns:v="urn:schemas-microsoft-com:vml" Requires="v">
                <p:oleObj spid="_x0000_s43062" name="Ecuación" r:id="rId6" imgW="1231366" imgH="177723" progId="Equation.3">
                  <p:embed/>
                </p:oleObj>
              </mc:Choice>
              <mc:Fallback>
                <p:oleObj name="Ecuación" r:id="rId6" imgW="1231366" imgH="177723"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4293096"/>
                        <a:ext cx="2997200" cy="406400"/>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217219631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24610474"/>
              </p:ext>
            </p:extLst>
          </p:nvPr>
        </p:nvGraphicFramePr>
        <p:xfrm>
          <a:off x="395536" y="1124744"/>
          <a:ext cx="8229601" cy="4176606"/>
        </p:xfrm>
        <a:graphic>
          <a:graphicData uri="http://schemas.openxmlformats.org/drawingml/2006/table">
            <a:tbl>
              <a:tblPr firstRow="1" firstCol="1" bandRow="1"/>
              <a:tblGrid>
                <a:gridCol w="5324928"/>
                <a:gridCol w="392208"/>
                <a:gridCol w="359011"/>
                <a:gridCol w="359011"/>
                <a:gridCol w="1794443"/>
              </a:tblGrid>
              <a:tr h="933897">
                <a:tc gridSpan="5">
                  <a:txBody>
                    <a:bodyPr/>
                    <a:lstStyle/>
                    <a:p>
                      <a:pPr algn="ctr">
                        <a:lnSpc>
                          <a:spcPct val="115000"/>
                        </a:lnSpc>
                        <a:spcAft>
                          <a:spcPts val="0"/>
                        </a:spcAft>
                      </a:pPr>
                      <a:r>
                        <a:rPr lang="es-ES" sz="800" b="1" dirty="0">
                          <a:effectLst/>
                          <a:latin typeface="Times New Roman"/>
                          <a:ea typeface="Calibri"/>
                          <a:cs typeface="Times New Roman"/>
                        </a:rPr>
                        <a:t> </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REPÚBLICA DEL ECUADOR</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UNIVERSIDAD CENTRAL DEL ECUADOR</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ESTADO DE EJECUCIÓN PRESUPUESTARIA</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INDICADORES FINANCIEROS</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Expresado en Dólares</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 </a:t>
                      </a:r>
                      <a:endParaRPr lang="es-ES" sz="1000" dirty="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10574">
                <a:tc rowSpan="2">
                  <a:txBody>
                    <a:bodyPr/>
                    <a:lstStyle/>
                    <a:p>
                      <a:pPr algn="ctr">
                        <a:lnSpc>
                          <a:spcPct val="115000"/>
                        </a:lnSpc>
                        <a:spcAft>
                          <a:spcPts val="1000"/>
                        </a:spcAft>
                      </a:pPr>
                      <a:r>
                        <a:rPr lang="es-ES" sz="800" b="1">
                          <a:solidFill>
                            <a:srgbClr val="000000"/>
                          </a:solidFill>
                          <a:effectLst/>
                          <a:latin typeface="Times New Roman"/>
                          <a:ea typeface="Calibri"/>
                          <a:cs typeface="Times New Roman"/>
                        </a:rPr>
                        <a:t>INDICADORES FINANCIEROS</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gridSpan="3">
                  <a:txBody>
                    <a:bodyPr/>
                    <a:lstStyle/>
                    <a:p>
                      <a:pPr algn="ctr">
                        <a:lnSpc>
                          <a:spcPct val="115000"/>
                        </a:lnSpc>
                        <a:spcAft>
                          <a:spcPts val="1000"/>
                        </a:spcAft>
                      </a:pPr>
                      <a:r>
                        <a:rPr lang="es-ES" sz="600" b="1">
                          <a:effectLst/>
                          <a:latin typeface="Times New Roman"/>
                          <a:ea typeface="Calibri"/>
                          <a:cs typeface="Times New Roman"/>
                        </a:rPr>
                        <a:t>RESULTADO/PERÍODOS</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s-ES"/>
                    </a:p>
                  </a:txBody>
                  <a:tcPr/>
                </a:tc>
                <a:tc hMerge="1">
                  <a:txBody>
                    <a:bodyPr/>
                    <a:lstStyle/>
                    <a:p>
                      <a:endParaRPr lang="es-ES"/>
                    </a:p>
                  </a:txBody>
                  <a:tcPr/>
                </a:tc>
                <a:tc rowSpan="2">
                  <a:txBody>
                    <a:bodyPr/>
                    <a:lstStyle/>
                    <a:p>
                      <a:pPr algn="ctr">
                        <a:lnSpc>
                          <a:spcPct val="115000"/>
                        </a:lnSpc>
                        <a:spcAft>
                          <a:spcPts val="1000"/>
                        </a:spcAft>
                      </a:pPr>
                      <a:r>
                        <a:rPr lang="es-ES" sz="800" b="1">
                          <a:effectLst/>
                          <a:latin typeface="Times New Roman"/>
                          <a:ea typeface="Calibri"/>
                          <a:cs typeface="Times New Roman"/>
                        </a:rPr>
                        <a:t>INTERPRETACIÓN</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133414">
                <a:tc vMerge="1">
                  <a:txBody>
                    <a:bodyPr/>
                    <a:lstStyle/>
                    <a:p>
                      <a:endParaRPr lang="es-ES"/>
                    </a:p>
                  </a:txBody>
                  <a:tcPr/>
                </a:tc>
                <a:tc>
                  <a:txBody>
                    <a:bodyPr/>
                    <a:lstStyle/>
                    <a:p>
                      <a:pPr>
                        <a:lnSpc>
                          <a:spcPct val="115000"/>
                        </a:lnSpc>
                        <a:spcAft>
                          <a:spcPts val="1000"/>
                        </a:spcAft>
                      </a:pPr>
                      <a:r>
                        <a:rPr lang="es-ES" sz="800" b="1">
                          <a:effectLst/>
                          <a:latin typeface="Times New Roman"/>
                          <a:ea typeface="Calibri"/>
                          <a:cs typeface="Times New Roman"/>
                        </a:rPr>
                        <a:t>2010</a:t>
                      </a: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2011</a:t>
                      </a: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2012</a:t>
                      </a: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vMerge="1">
                  <a:txBody>
                    <a:bodyPr/>
                    <a:lstStyle/>
                    <a:p>
                      <a:endParaRPr lang="es-ES"/>
                    </a:p>
                  </a:txBody>
                  <a:tcPr/>
                </a:tc>
              </a:tr>
              <a:tr h="667069">
                <a:tc>
                  <a:txBody>
                    <a:bodyPr/>
                    <a:lstStyle/>
                    <a:p>
                      <a:pPr algn="r">
                        <a:lnSpc>
                          <a:spcPct val="115000"/>
                        </a:lnSpc>
                        <a:spcAft>
                          <a:spcPts val="1000"/>
                        </a:spcAft>
                      </a:pPr>
                      <a:endParaRPr lang="es-ES" sz="1000">
                        <a:effectLst/>
                        <a:latin typeface="Calibri"/>
                        <a:ea typeface="Calibri"/>
                        <a:cs typeface="Times New Roman"/>
                      </a:endParaRPr>
                    </a:p>
                    <a:p>
                      <a:pPr algn="r">
                        <a:lnSpc>
                          <a:spcPct val="115000"/>
                        </a:lnSpc>
                        <a:spcAft>
                          <a:spcPts val="1000"/>
                        </a:spcAft>
                      </a:pPr>
                      <a:r>
                        <a:rPr lang="es-ES" sz="800" i="1">
                          <a:solidFill>
                            <a:srgbClr val="000000"/>
                          </a:solidFill>
                          <a:effectLst/>
                          <a:latin typeface="Times New Roman"/>
                          <a:ea typeface="Calibri"/>
                          <a:cs typeface="Times New Roman"/>
                        </a:rPr>
                        <a:t> </a:t>
                      </a: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0,03</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0,03</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0,01</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Por cada dólar que la entidad posee en los Ingresos Totales, 0,03 centavos le corresponden a los Ingresos de Capital en el 2010, en el 2011 el 0,03 y el 2012 el 0,01.</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4138">
                <a:tc>
                  <a:txBody>
                    <a:bodyPr/>
                    <a:lstStyle/>
                    <a:p>
                      <a:pPr algn="r">
                        <a:lnSpc>
                          <a:spcPct val="115000"/>
                        </a:lnSpc>
                        <a:spcAft>
                          <a:spcPts val="1000"/>
                        </a:spcAft>
                      </a:pPr>
                      <a:endParaRPr lang="es-ES" sz="1000" dirty="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0,55</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0,30</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0,16</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Por cada dólar que requiere la institución para cubrir los gastos de producción, capital e inversión, en el año 2010 cuenta con 0,55 centavos, en el año 2011 con 0,30 y en el año 2012 con 0,16 centavos. Lo que implica que en los tres períodos de análisis la entidad presento un déficit de capital e inversión, los mismos que fueron financiados por el superávit corriente y por el superávit de financiamiento.</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7069">
                <a:tc>
                  <a:txBody>
                    <a:bodyPr/>
                    <a:lstStyle/>
                    <a:p>
                      <a:pPr algn="r">
                        <a:lnSpc>
                          <a:spcPct val="115000"/>
                        </a:lnSpc>
                        <a:spcAft>
                          <a:spcPts val="1000"/>
                        </a:spcAft>
                      </a:pP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0,01</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0,01</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0,02</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dirty="0">
                          <a:solidFill>
                            <a:srgbClr val="000000"/>
                          </a:solidFill>
                          <a:effectLst/>
                          <a:latin typeface="Times New Roman"/>
                          <a:ea typeface="Calibri"/>
                          <a:cs typeface="Times New Roman"/>
                        </a:rPr>
                        <a:t>Por cada dólar que tiene la organización, 0,01 centavos le corresponden a los Ingresos por Financiamiento en el año 2010, 0,01 en el año 2011 y en el año 2012 le correspondían 0,02.</a:t>
                      </a:r>
                      <a:endParaRPr lang="es-ES" sz="1000" dirty="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101457575"/>
              </p:ext>
            </p:extLst>
          </p:nvPr>
        </p:nvGraphicFramePr>
        <p:xfrm>
          <a:off x="555625" y="2492896"/>
          <a:ext cx="4673600" cy="374650"/>
        </p:xfrm>
        <a:graphic>
          <a:graphicData uri="http://schemas.openxmlformats.org/presentationml/2006/ole">
            <mc:AlternateContent xmlns:mc="http://schemas.openxmlformats.org/markup-compatibility/2006">
              <mc:Choice xmlns:v="urn:schemas-microsoft-com:vml" Requires="v">
                <p:oleObj spid="_x0000_s44112" name="Ecuación" r:id="rId3" imgW="3517900" imgH="279400" progId="Equation.3">
                  <p:embed/>
                </p:oleObj>
              </mc:Choice>
              <mc:Fallback>
                <p:oleObj name="Ecuación" r:id="rId3" imgW="3517900" imgH="279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25" y="2492896"/>
                        <a:ext cx="4673600" cy="374650"/>
                      </a:xfrm>
                      <a:prstGeom prst="rect">
                        <a:avLst/>
                      </a:prstGeom>
                      <a:solidFill>
                        <a:srgbClr val="FFFFFF"/>
                      </a:solidFill>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1141703536"/>
              </p:ext>
            </p:extLst>
          </p:nvPr>
        </p:nvGraphicFramePr>
        <p:xfrm>
          <a:off x="467545" y="3645024"/>
          <a:ext cx="5184576" cy="352425"/>
        </p:xfrm>
        <a:graphic>
          <a:graphicData uri="http://schemas.openxmlformats.org/presentationml/2006/ole">
            <mc:AlternateContent xmlns:mc="http://schemas.openxmlformats.org/markup-compatibility/2006">
              <mc:Choice xmlns:v="urn:schemas-microsoft-com:vml" Requires="v">
                <p:oleObj spid="_x0000_s44113" name="Ecuación" r:id="rId5" imgW="2602370" imgH="177723" progId="Equation.3">
                  <p:embed/>
                </p:oleObj>
              </mc:Choice>
              <mc:Fallback>
                <p:oleObj name="Ecuación" r:id="rId5" imgW="2602370" imgH="177723"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5" y="3645024"/>
                        <a:ext cx="5184576" cy="352425"/>
                      </a:xfrm>
                      <a:prstGeom prst="rect">
                        <a:avLst/>
                      </a:prstGeom>
                      <a:solidFill>
                        <a:srgbClr val="FFFFFF"/>
                      </a:solidFill>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4057120003"/>
              </p:ext>
            </p:extLst>
          </p:nvPr>
        </p:nvGraphicFramePr>
        <p:xfrm>
          <a:off x="467544" y="4797152"/>
          <a:ext cx="5089525" cy="361950"/>
        </p:xfrm>
        <a:graphic>
          <a:graphicData uri="http://schemas.openxmlformats.org/presentationml/2006/ole">
            <mc:AlternateContent xmlns:mc="http://schemas.openxmlformats.org/markup-compatibility/2006">
              <mc:Choice xmlns:v="urn:schemas-microsoft-com:vml" Requires="v">
                <p:oleObj spid="_x0000_s44114" name="Ecuación" r:id="rId7" imgW="3556000" imgH="254000" progId="Equation.3">
                  <p:embed/>
                </p:oleObj>
              </mc:Choice>
              <mc:Fallback>
                <p:oleObj name="Ecuación" r:id="rId7" imgW="3556000" imgH="254000" progId="Equation.3">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4797152"/>
                        <a:ext cx="5089525"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837544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692125699"/>
              </p:ext>
            </p:extLst>
          </p:nvPr>
        </p:nvGraphicFramePr>
        <p:xfrm>
          <a:off x="467544" y="1412776"/>
          <a:ext cx="8229599" cy="3092533"/>
        </p:xfrm>
        <a:graphic>
          <a:graphicData uri="http://schemas.openxmlformats.org/drawingml/2006/table">
            <a:tbl>
              <a:tblPr firstRow="1" firstCol="1" bandRow="1"/>
              <a:tblGrid>
                <a:gridCol w="5323460"/>
                <a:gridCol w="392924"/>
                <a:gridCol w="359297"/>
                <a:gridCol w="359297"/>
                <a:gridCol w="1794621"/>
              </a:tblGrid>
              <a:tr h="149659">
                <a:tc rowSpan="2">
                  <a:txBody>
                    <a:bodyPr/>
                    <a:lstStyle/>
                    <a:p>
                      <a:pPr algn="ctr">
                        <a:lnSpc>
                          <a:spcPct val="115000"/>
                        </a:lnSpc>
                        <a:spcAft>
                          <a:spcPts val="1000"/>
                        </a:spcAft>
                      </a:pPr>
                      <a:r>
                        <a:rPr lang="es-ES" sz="800" b="1" dirty="0">
                          <a:solidFill>
                            <a:srgbClr val="000000"/>
                          </a:solidFill>
                          <a:effectLst/>
                          <a:latin typeface="Times New Roman"/>
                          <a:ea typeface="Calibri"/>
                          <a:cs typeface="Times New Roman"/>
                        </a:rPr>
                        <a:t>INDICADORES FINANCIEROS</a:t>
                      </a:r>
                      <a:endParaRPr lang="es-ES" sz="1100" dirty="0">
                        <a:effectLst/>
                        <a:latin typeface="Calibri"/>
                        <a:ea typeface="Calibri"/>
                        <a:cs typeface="Times New Roman"/>
                      </a:endParaRPr>
                    </a:p>
                  </a:txBody>
                  <a:tcPr marL="67257" marR="67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gridSpan="3">
                  <a:txBody>
                    <a:bodyPr/>
                    <a:lstStyle/>
                    <a:p>
                      <a:pPr algn="ctr">
                        <a:lnSpc>
                          <a:spcPct val="115000"/>
                        </a:lnSpc>
                        <a:spcAft>
                          <a:spcPts val="1000"/>
                        </a:spcAft>
                      </a:pPr>
                      <a:r>
                        <a:rPr lang="es-ES" sz="600" b="1">
                          <a:effectLst/>
                          <a:latin typeface="Times New Roman"/>
                          <a:ea typeface="Calibri"/>
                          <a:cs typeface="Times New Roman"/>
                        </a:rPr>
                        <a:t>RESULTADO/PERÍODOS</a:t>
                      </a:r>
                      <a:endParaRPr lang="es-ES" sz="1100">
                        <a:effectLst/>
                        <a:latin typeface="Calibri"/>
                        <a:ea typeface="Calibri"/>
                        <a:cs typeface="Times New Roman"/>
                      </a:endParaRPr>
                    </a:p>
                  </a:txBody>
                  <a:tcPr marL="67257" marR="67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s-ES"/>
                    </a:p>
                  </a:txBody>
                  <a:tcPr/>
                </a:tc>
                <a:tc hMerge="1">
                  <a:txBody>
                    <a:bodyPr/>
                    <a:lstStyle/>
                    <a:p>
                      <a:endParaRPr lang="es-ES"/>
                    </a:p>
                  </a:txBody>
                  <a:tcPr/>
                </a:tc>
                <a:tc rowSpan="2">
                  <a:txBody>
                    <a:bodyPr/>
                    <a:lstStyle/>
                    <a:p>
                      <a:pPr algn="ctr">
                        <a:lnSpc>
                          <a:spcPct val="115000"/>
                        </a:lnSpc>
                        <a:spcAft>
                          <a:spcPts val="1000"/>
                        </a:spcAft>
                      </a:pPr>
                      <a:r>
                        <a:rPr lang="es-ES" sz="800" b="1">
                          <a:effectLst/>
                          <a:latin typeface="Times New Roman"/>
                          <a:ea typeface="Calibri"/>
                          <a:cs typeface="Times New Roman"/>
                        </a:rPr>
                        <a:t>INTERPRETACIÓN</a:t>
                      </a:r>
                      <a:endParaRPr lang="es-ES" sz="1100">
                        <a:effectLst/>
                        <a:latin typeface="Calibri"/>
                        <a:ea typeface="Calibri"/>
                        <a:cs typeface="Times New Roman"/>
                      </a:endParaRPr>
                    </a:p>
                  </a:txBody>
                  <a:tcPr marL="67257" marR="67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199546">
                <a:tc vMerge="1">
                  <a:txBody>
                    <a:bodyPr/>
                    <a:lstStyle/>
                    <a:p>
                      <a:endParaRPr lang="es-ES"/>
                    </a:p>
                  </a:txBody>
                  <a:tcPr/>
                </a:tc>
                <a:tc>
                  <a:txBody>
                    <a:bodyPr/>
                    <a:lstStyle/>
                    <a:p>
                      <a:pPr>
                        <a:lnSpc>
                          <a:spcPct val="115000"/>
                        </a:lnSpc>
                        <a:spcAft>
                          <a:spcPts val="1000"/>
                        </a:spcAft>
                      </a:pPr>
                      <a:r>
                        <a:rPr lang="es-ES" sz="800" b="1">
                          <a:effectLst/>
                          <a:latin typeface="Times New Roman"/>
                          <a:ea typeface="Calibri"/>
                          <a:cs typeface="Times New Roman"/>
                        </a:rPr>
                        <a:t>2010</a:t>
                      </a:r>
                      <a:endParaRPr lang="es-ES" sz="1100">
                        <a:effectLst/>
                        <a:latin typeface="Calibri"/>
                        <a:ea typeface="Calibri"/>
                        <a:cs typeface="Times New Roman"/>
                      </a:endParaRPr>
                    </a:p>
                  </a:txBody>
                  <a:tcPr marL="67257" marR="67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2011</a:t>
                      </a:r>
                      <a:endParaRPr lang="es-ES" sz="1100">
                        <a:effectLst/>
                        <a:latin typeface="Calibri"/>
                        <a:ea typeface="Calibri"/>
                        <a:cs typeface="Times New Roman"/>
                      </a:endParaRPr>
                    </a:p>
                  </a:txBody>
                  <a:tcPr marL="67257" marR="67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2012</a:t>
                      </a:r>
                      <a:endParaRPr lang="es-ES" sz="1100">
                        <a:effectLst/>
                        <a:latin typeface="Calibri"/>
                        <a:ea typeface="Calibri"/>
                        <a:cs typeface="Times New Roman"/>
                      </a:endParaRPr>
                    </a:p>
                  </a:txBody>
                  <a:tcPr marL="67257" marR="67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vMerge="1">
                  <a:txBody>
                    <a:bodyPr/>
                    <a:lstStyle/>
                    <a:p>
                      <a:endParaRPr lang="es-ES"/>
                    </a:p>
                  </a:txBody>
                  <a:tcPr/>
                </a:tc>
              </a:tr>
              <a:tr h="694072">
                <a:tc>
                  <a:txBody>
                    <a:bodyPr/>
                    <a:lstStyle/>
                    <a:p>
                      <a:pPr algn="r">
                        <a:lnSpc>
                          <a:spcPct val="115000"/>
                        </a:lnSpc>
                        <a:spcAft>
                          <a:spcPts val="1000"/>
                        </a:spcAft>
                      </a:pPr>
                      <a:endParaRPr lang="es-ES" sz="1100">
                        <a:effectLst/>
                        <a:latin typeface="Calibri"/>
                        <a:ea typeface="Calibri"/>
                        <a:cs typeface="Times New Roman"/>
                      </a:endParaRPr>
                    </a:p>
                  </a:txBody>
                  <a:tcPr marL="67257" marR="67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1000"/>
                        </a:spcAft>
                      </a:pPr>
                      <a:r>
                        <a:rPr lang="es-ES" sz="800">
                          <a:solidFill>
                            <a:srgbClr val="000000"/>
                          </a:solidFill>
                          <a:effectLst/>
                          <a:latin typeface="Times New Roman"/>
                          <a:ea typeface="Calibri"/>
                          <a:cs typeface="Times New Roman"/>
                        </a:rPr>
                        <a:t> - </a:t>
                      </a:r>
                      <a:endParaRPr lang="es-ES" sz="1100">
                        <a:effectLst/>
                        <a:latin typeface="Calibri"/>
                        <a:ea typeface="Calibri"/>
                        <a:cs typeface="Times New Roman"/>
                      </a:endParaRPr>
                    </a:p>
                  </a:txBody>
                  <a:tcPr marL="67257" marR="672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1000"/>
                        </a:spcAft>
                      </a:pPr>
                      <a:r>
                        <a:rPr lang="es-ES" sz="800">
                          <a:solidFill>
                            <a:srgbClr val="000000"/>
                          </a:solidFill>
                          <a:effectLst/>
                          <a:latin typeface="Times New Roman"/>
                          <a:ea typeface="Calibri"/>
                          <a:cs typeface="Times New Roman"/>
                        </a:rPr>
                        <a:t> - </a:t>
                      </a:r>
                      <a:endParaRPr lang="es-ES" sz="1100">
                        <a:effectLst/>
                        <a:latin typeface="Calibri"/>
                        <a:ea typeface="Calibri"/>
                        <a:cs typeface="Times New Roman"/>
                      </a:endParaRPr>
                    </a:p>
                  </a:txBody>
                  <a:tcPr marL="67257" marR="672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1000"/>
                        </a:spcAft>
                      </a:pPr>
                      <a:r>
                        <a:rPr lang="es-ES" sz="800">
                          <a:solidFill>
                            <a:srgbClr val="000000"/>
                          </a:solidFill>
                          <a:effectLst/>
                          <a:latin typeface="Times New Roman"/>
                          <a:ea typeface="Calibri"/>
                          <a:cs typeface="Times New Roman"/>
                        </a:rPr>
                        <a:t> - </a:t>
                      </a:r>
                      <a:endParaRPr lang="es-ES" sz="1100">
                        <a:effectLst/>
                        <a:latin typeface="Calibri"/>
                        <a:ea typeface="Calibri"/>
                        <a:cs typeface="Times New Roman"/>
                      </a:endParaRPr>
                    </a:p>
                  </a:txBody>
                  <a:tcPr marL="67257" marR="672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1000"/>
                        </a:spcAft>
                      </a:pPr>
                      <a:r>
                        <a:rPr lang="es-ES" sz="1100">
                          <a:solidFill>
                            <a:srgbClr val="000000"/>
                          </a:solidFill>
                          <a:effectLst/>
                          <a:latin typeface="Times New Roman"/>
                          <a:ea typeface="Calibri"/>
                          <a:cs typeface="Times New Roman"/>
                        </a:rPr>
                        <a:t>La institución no presenta gastos de financiamiento en ningún período.</a:t>
                      </a:r>
                      <a:endParaRPr lang="es-ES" sz="1100">
                        <a:effectLst/>
                        <a:latin typeface="Calibri"/>
                        <a:ea typeface="Calibri"/>
                        <a:cs typeface="Times New Roman"/>
                      </a:endParaRPr>
                    </a:p>
                  </a:txBody>
                  <a:tcPr marL="67257" marR="67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5179">
                <a:tc>
                  <a:txBody>
                    <a:bodyPr/>
                    <a:lstStyle/>
                    <a:p>
                      <a:pPr algn="r">
                        <a:lnSpc>
                          <a:spcPct val="115000"/>
                        </a:lnSpc>
                        <a:spcAft>
                          <a:spcPts val="1000"/>
                        </a:spcAft>
                      </a:pPr>
                      <a:endParaRPr lang="es-ES" sz="1100" dirty="0">
                        <a:effectLst/>
                        <a:latin typeface="Calibri"/>
                        <a:ea typeface="Calibri"/>
                        <a:cs typeface="Times New Roman"/>
                      </a:endParaRPr>
                    </a:p>
                  </a:txBody>
                  <a:tcPr marL="67257" marR="67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1000"/>
                        </a:spcAft>
                      </a:pPr>
                      <a:r>
                        <a:rPr lang="es-ES" sz="800" dirty="0">
                          <a:solidFill>
                            <a:srgbClr val="000000"/>
                          </a:solidFill>
                          <a:effectLst/>
                          <a:latin typeface="Times New Roman"/>
                          <a:ea typeface="Calibri"/>
                          <a:cs typeface="Times New Roman"/>
                        </a:rPr>
                        <a:t>79,40%</a:t>
                      </a:r>
                      <a:endParaRPr lang="es-ES" sz="1100" dirty="0">
                        <a:effectLst/>
                        <a:latin typeface="Calibri"/>
                        <a:ea typeface="Calibri"/>
                        <a:cs typeface="Times New Roman"/>
                      </a:endParaRPr>
                    </a:p>
                  </a:txBody>
                  <a:tcPr marL="67257" marR="672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1000"/>
                        </a:spcAft>
                      </a:pPr>
                      <a:r>
                        <a:rPr lang="es-ES" sz="800" dirty="0">
                          <a:solidFill>
                            <a:srgbClr val="000000"/>
                          </a:solidFill>
                          <a:effectLst/>
                          <a:latin typeface="Times New Roman"/>
                          <a:ea typeface="Calibri"/>
                          <a:cs typeface="Times New Roman"/>
                        </a:rPr>
                        <a:t>77,74%</a:t>
                      </a:r>
                      <a:endParaRPr lang="es-ES" sz="1100" dirty="0">
                        <a:effectLst/>
                        <a:latin typeface="Calibri"/>
                        <a:ea typeface="Calibri"/>
                        <a:cs typeface="Times New Roman"/>
                      </a:endParaRPr>
                    </a:p>
                  </a:txBody>
                  <a:tcPr marL="67257" marR="672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1000"/>
                        </a:spcAft>
                      </a:pPr>
                      <a:r>
                        <a:rPr lang="es-ES" sz="800" dirty="0">
                          <a:solidFill>
                            <a:srgbClr val="000000"/>
                          </a:solidFill>
                          <a:effectLst/>
                          <a:latin typeface="Times New Roman"/>
                          <a:ea typeface="Calibri"/>
                          <a:cs typeface="Times New Roman"/>
                        </a:rPr>
                        <a:t>83,42%</a:t>
                      </a:r>
                      <a:endParaRPr lang="es-ES" sz="1100" dirty="0">
                        <a:effectLst/>
                        <a:latin typeface="Calibri"/>
                        <a:ea typeface="Calibri"/>
                        <a:cs typeface="Times New Roman"/>
                      </a:endParaRPr>
                    </a:p>
                  </a:txBody>
                  <a:tcPr marL="67257" marR="672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1000"/>
                        </a:spcAft>
                      </a:pPr>
                      <a:r>
                        <a:rPr lang="es-ES" sz="1000" dirty="0">
                          <a:solidFill>
                            <a:srgbClr val="000000"/>
                          </a:solidFill>
                          <a:effectLst/>
                          <a:latin typeface="Times New Roman"/>
                          <a:ea typeface="Calibri"/>
                          <a:cs typeface="Times New Roman"/>
                        </a:rPr>
                        <a:t>La institución en el año 2010 aproximadamente dependía en un 70,73% de los ingresos que se le asigne a través del PFE, en el año 2011 del 77,74% y en el 2012 en un 83,42%.</a:t>
                      </a:r>
                      <a:endParaRPr lang="es-ES" sz="1000" dirty="0">
                        <a:effectLst/>
                        <a:latin typeface="Calibri"/>
                        <a:ea typeface="Calibri"/>
                        <a:cs typeface="Times New Roman"/>
                      </a:endParaRPr>
                    </a:p>
                  </a:txBody>
                  <a:tcPr marL="67257" marR="67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928787337"/>
              </p:ext>
            </p:extLst>
          </p:nvPr>
        </p:nvGraphicFramePr>
        <p:xfrm>
          <a:off x="683568" y="2060848"/>
          <a:ext cx="3752850" cy="460375"/>
        </p:xfrm>
        <a:graphic>
          <a:graphicData uri="http://schemas.openxmlformats.org/presentationml/2006/ole">
            <mc:AlternateContent xmlns:mc="http://schemas.openxmlformats.org/markup-compatibility/2006">
              <mc:Choice xmlns:v="urn:schemas-microsoft-com:vml" Requires="v">
                <p:oleObj spid="_x0000_s45107" name="Ecuación" r:id="rId3" imgW="1586811" imgH="177723" progId="Equation.3">
                  <p:embed/>
                </p:oleObj>
              </mc:Choice>
              <mc:Fallback>
                <p:oleObj name="Ecuación" r:id="rId3" imgW="1586811" imgH="177723"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060848"/>
                        <a:ext cx="3752850" cy="460375"/>
                      </a:xfrm>
                      <a:prstGeom prst="rect">
                        <a:avLst/>
                      </a:prstGeom>
                      <a:solidFill>
                        <a:srgbClr val="FFFFFF"/>
                      </a:solidFill>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561147731"/>
              </p:ext>
            </p:extLst>
          </p:nvPr>
        </p:nvGraphicFramePr>
        <p:xfrm>
          <a:off x="683568" y="3429000"/>
          <a:ext cx="1712912" cy="476250"/>
        </p:xfrm>
        <a:graphic>
          <a:graphicData uri="http://schemas.openxmlformats.org/presentationml/2006/ole">
            <mc:AlternateContent xmlns:mc="http://schemas.openxmlformats.org/markup-compatibility/2006">
              <mc:Choice xmlns:v="urn:schemas-microsoft-com:vml" Requires="v">
                <p:oleObj spid="_x0000_s45108" name="Ecuación" r:id="rId5" imgW="685800" imgH="190500" progId="Equation.3">
                  <p:embed/>
                </p:oleObj>
              </mc:Choice>
              <mc:Fallback>
                <p:oleObj name="Ecuación" r:id="rId5" imgW="685800" imgH="1905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3429000"/>
                        <a:ext cx="1712912"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1106753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547664" y="2568422"/>
            <a:ext cx="6336704" cy="461665"/>
          </a:xfrm>
          <a:prstGeom prst="rect">
            <a:avLst/>
          </a:prstGeom>
          <a:noFill/>
          <a:ln>
            <a:solidFill>
              <a:sysClr val="windowText" lastClr="000000"/>
            </a:solidFill>
          </a:ln>
        </p:spPr>
        <p:txBody>
          <a:bodyPr wrap="square" rtlCol="0">
            <a:spAutoFit/>
          </a:bodyPr>
          <a:lstStyle/>
          <a:p>
            <a:r>
              <a:rPr lang="es-ES" sz="2400" b="1" i="1" dirty="0" smtClean="0">
                <a:solidFill>
                  <a:schemeClr val="accent6">
                    <a:lumMod val="75000"/>
                  </a:schemeClr>
                </a:solidFill>
                <a:latin typeface="Times New Roman" pitchFamily="18" charset="0"/>
                <a:cs typeface="Times New Roman" pitchFamily="18" charset="0"/>
              </a:rPr>
              <a:t>CONCLUSIONES Y RECOMENDACIONES</a:t>
            </a:r>
            <a:endParaRPr lang="es-ES" sz="2400" b="1" i="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833213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3301966259"/>
              </p:ext>
            </p:extLst>
          </p:nvPr>
        </p:nvGraphicFramePr>
        <p:xfrm>
          <a:off x="1475656" y="764704"/>
          <a:ext cx="6192688" cy="24482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4 Tabla"/>
          <p:cNvGraphicFramePr>
            <a:graphicFrameLocks noGrp="1"/>
          </p:cNvGraphicFramePr>
          <p:nvPr>
            <p:extLst>
              <p:ext uri="{D42A27DB-BD31-4B8C-83A1-F6EECF244321}">
                <p14:modId xmlns:p14="http://schemas.microsoft.com/office/powerpoint/2010/main" val="677084640"/>
              </p:ext>
            </p:extLst>
          </p:nvPr>
        </p:nvGraphicFramePr>
        <p:xfrm>
          <a:off x="1475656" y="3717032"/>
          <a:ext cx="6192688" cy="1775789"/>
        </p:xfrm>
        <a:graphic>
          <a:graphicData uri="http://schemas.openxmlformats.org/drawingml/2006/table">
            <a:tbl>
              <a:tblPr firstRow="1" firstCol="1" bandRow="1"/>
              <a:tblGrid>
                <a:gridCol w="2477075"/>
                <a:gridCol w="2137653"/>
                <a:gridCol w="1577960"/>
              </a:tblGrid>
              <a:tr h="341757">
                <a:tc>
                  <a:txBody>
                    <a:bodyPr/>
                    <a:lstStyle/>
                    <a:p>
                      <a:pPr>
                        <a:lnSpc>
                          <a:spcPct val="115000"/>
                        </a:lnSpc>
                        <a:spcAft>
                          <a:spcPts val="0"/>
                        </a:spcAft>
                      </a:pPr>
                      <a:r>
                        <a:rPr lang="es-ES" sz="1000" dirty="0" smtClean="0">
                          <a:solidFill>
                            <a:srgbClr val="000000"/>
                          </a:solidFill>
                          <a:effectLst/>
                          <a:latin typeface="Times New Roman"/>
                          <a:ea typeface="Times New Roman"/>
                          <a:cs typeface="Times New Roman"/>
                        </a:rPr>
                        <a:t>CALIFICACIÓN </a:t>
                      </a:r>
                      <a:r>
                        <a:rPr lang="es-ES" sz="1000" dirty="0">
                          <a:solidFill>
                            <a:srgbClr val="000000"/>
                          </a:solidFill>
                          <a:effectLst/>
                          <a:latin typeface="Times New Roman"/>
                          <a:ea typeface="Times New Roman"/>
                          <a:cs typeface="Times New Roman"/>
                        </a:rPr>
                        <a:t>DEL CEAACES</a:t>
                      </a:r>
                      <a:endParaRPr lang="es-ES" sz="1100" dirty="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nSpc>
                          <a:spcPct val="115000"/>
                        </a:lnSpc>
                        <a:spcAft>
                          <a:spcPts val="0"/>
                        </a:spcAft>
                      </a:pPr>
                      <a:r>
                        <a:rPr lang="es-ES" sz="1000" dirty="0">
                          <a:solidFill>
                            <a:srgbClr val="000000"/>
                          </a:solidFill>
                          <a:effectLst/>
                          <a:latin typeface="Times New Roman"/>
                          <a:ea typeface="Times New Roman"/>
                          <a:cs typeface="Times New Roman"/>
                        </a:rPr>
                        <a:t>CANTIDAD DE ENTIDADES</a:t>
                      </a:r>
                      <a:endParaRPr lang="es-ES" sz="1100" dirty="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nSpc>
                          <a:spcPct val="115000"/>
                        </a:lnSpc>
                        <a:spcAft>
                          <a:spcPts val="0"/>
                        </a:spcAft>
                      </a:pPr>
                      <a:r>
                        <a:rPr lang="es-ES" sz="1000" dirty="0">
                          <a:solidFill>
                            <a:srgbClr val="000000"/>
                          </a:solidFill>
                          <a:effectLst/>
                          <a:latin typeface="Times New Roman"/>
                          <a:ea typeface="Times New Roman"/>
                          <a:cs typeface="Times New Roman"/>
                        </a:rPr>
                        <a:t>% POR </a:t>
                      </a:r>
                      <a:r>
                        <a:rPr lang="es-ES" sz="1000" dirty="0" smtClean="0">
                          <a:solidFill>
                            <a:srgbClr val="000000"/>
                          </a:solidFill>
                          <a:effectLst/>
                          <a:latin typeface="Times New Roman"/>
                          <a:ea typeface="Times New Roman"/>
                          <a:cs typeface="Times New Roman"/>
                        </a:rPr>
                        <a:t>CATEGORÍA </a:t>
                      </a:r>
                      <a:endParaRPr lang="es-ES" sz="1100" dirty="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281904">
                <a:tc>
                  <a:txBody>
                    <a:bodyPr/>
                    <a:lstStyle/>
                    <a:p>
                      <a:pPr>
                        <a:lnSpc>
                          <a:spcPct val="115000"/>
                        </a:lnSpc>
                        <a:spcAft>
                          <a:spcPts val="0"/>
                        </a:spcAft>
                      </a:pPr>
                      <a:r>
                        <a:rPr lang="es-ES" sz="1000">
                          <a:solidFill>
                            <a:srgbClr val="000000"/>
                          </a:solidFill>
                          <a:effectLst/>
                          <a:latin typeface="Times New Roman"/>
                          <a:ea typeface="Times New Roman"/>
                          <a:cs typeface="Times New Roman"/>
                        </a:rPr>
                        <a:t>CALIFICACIÓN "A"</a:t>
                      </a:r>
                      <a:endParaRPr lang="es-ES" sz="110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000">
                          <a:solidFill>
                            <a:srgbClr val="000000"/>
                          </a:solidFill>
                          <a:effectLst/>
                          <a:latin typeface="Times New Roman"/>
                          <a:ea typeface="Times New Roman"/>
                          <a:cs typeface="Times New Roman"/>
                        </a:rPr>
                        <a:t>7</a:t>
                      </a:r>
                      <a:endParaRPr lang="es-ES" sz="110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000">
                          <a:solidFill>
                            <a:srgbClr val="000000"/>
                          </a:solidFill>
                          <a:effectLst/>
                          <a:latin typeface="Times New Roman"/>
                          <a:ea typeface="Times New Roman"/>
                          <a:cs typeface="Times New Roman"/>
                        </a:rPr>
                        <a:t>29,17%</a:t>
                      </a:r>
                      <a:endParaRPr lang="es-ES" sz="110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1904">
                <a:tc>
                  <a:txBody>
                    <a:bodyPr/>
                    <a:lstStyle/>
                    <a:p>
                      <a:pPr>
                        <a:lnSpc>
                          <a:spcPct val="115000"/>
                        </a:lnSpc>
                        <a:spcAft>
                          <a:spcPts val="0"/>
                        </a:spcAft>
                      </a:pPr>
                      <a:r>
                        <a:rPr lang="es-ES" sz="1000">
                          <a:solidFill>
                            <a:srgbClr val="000000"/>
                          </a:solidFill>
                          <a:effectLst/>
                          <a:latin typeface="Times New Roman"/>
                          <a:ea typeface="Times New Roman"/>
                          <a:cs typeface="Times New Roman"/>
                        </a:rPr>
                        <a:t>CALIFICACIÓN "B"</a:t>
                      </a:r>
                      <a:endParaRPr lang="es-ES" sz="110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000">
                          <a:solidFill>
                            <a:srgbClr val="000000"/>
                          </a:solidFill>
                          <a:effectLst/>
                          <a:latin typeface="Times New Roman"/>
                          <a:ea typeface="Times New Roman"/>
                          <a:cs typeface="Times New Roman"/>
                        </a:rPr>
                        <a:t>6</a:t>
                      </a:r>
                      <a:endParaRPr lang="es-ES" sz="110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000">
                          <a:solidFill>
                            <a:srgbClr val="000000"/>
                          </a:solidFill>
                          <a:effectLst/>
                          <a:latin typeface="Times New Roman"/>
                          <a:ea typeface="Times New Roman"/>
                          <a:cs typeface="Times New Roman"/>
                        </a:rPr>
                        <a:t>25,00%</a:t>
                      </a:r>
                      <a:endParaRPr lang="es-ES" sz="110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1904">
                <a:tc>
                  <a:txBody>
                    <a:bodyPr/>
                    <a:lstStyle/>
                    <a:p>
                      <a:pPr>
                        <a:lnSpc>
                          <a:spcPct val="115000"/>
                        </a:lnSpc>
                        <a:spcAft>
                          <a:spcPts val="0"/>
                        </a:spcAft>
                      </a:pPr>
                      <a:r>
                        <a:rPr lang="es-ES" sz="1000">
                          <a:solidFill>
                            <a:srgbClr val="000000"/>
                          </a:solidFill>
                          <a:effectLst/>
                          <a:latin typeface="Times New Roman"/>
                          <a:ea typeface="Times New Roman"/>
                          <a:cs typeface="Times New Roman"/>
                        </a:rPr>
                        <a:t>CALIFICACIÓN "C"</a:t>
                      </a:r>
                      <a:endParaRPr lang="es-ES" sz="110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000" dirty="0">
                          <a:solidFill>
                            <a:srgbClr val="000000"/>
                          </a:solidFill>
                          <a:effectLst/>
                          <a:latin typeface="Times New Roman"/>
                          <a:ea typeface="Times New Roman"/>
                          <a:cs typeface="Times New Roman"/>
                        </a:rPr>
                        <a:t>8</a:t>
                      </a:r>
                      <a:endParaRPr lang="es-ES" sz="1100" dirty="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000">
                          <a:solidFill>
                            <a:srgbClr val="000000"/>
                          </a:solidFill>
                          <a:effectLst/>
                          <a:latin typeface="Times New Roman"/>
                          <a:ea typeface="Times New Roman"/>
                          <a:cs typeface="Times New Roman"/>
                        </a:rPr>
                        <a:t>33,33%</a:t>
                      </a:r>
                      <a:endParaRPr lang="es-ES" sz="110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4160">
                <a:tc>
                  <a:txBody>
                    <a:bodyPr/>
                    <a:lstStyle/>
                    <a:p>
                      <a:pPr>
                        <a:lnSpc>
                          <a:spcPct val="115000"/>
                        </a:lnSpc>
                        <a:spcAft>
                          <a:spcPts val="0"/>
                        </a:spcAft>
                      </a:pPr>
                      <a:r>
                        <a:rPr lang="es-ES" sz="1000">
                          <a:solidFill>
                            <a:srgbClr val="000000"/>
                          </a:solidFill>
                          <a:effectLst/>
                          <a:latin typeface="Times New Roman"/>
                          <a:ea typeface="Times New Roman"/>
                          <a:cs typeface="Times New Roman"/>
                        </a:rPr>
                        <a:t>CALIFICACIÓN "D"</a:t>
                      </a:r>
                      <a:endParaRPr lang="es-ES" sz="110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000">
                          <a:solidFill>
                            <a:srgbClr val="000000"/>
                          </a:solidFill>
                          <a:effectLst/>
                          <a:latin typeface="Times New Roman"/>
                          <a:ea typeface="Times New Roman"/>
                          <a:cs typeface="Times New Roman"/>
                        </a:rPr>
                        <a:t>3</a:t>
                      </a:r>
                      <a:endParaRPr lang="es-ES" sz="110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000">
                          <a:solidFill>
                            <a:srgbClr val="000000"/>
                          </a:solidFill>
                          <a:effectLst/>
                          <a:latin typeface="Times New Roman"/>
                          <a:ea typeface="Times New Roman"/>
                          <a:cs typeface="Times New Roman"/>
                        </a:rPr>
                        <a:t>12,50%</a:t>
                      </a:r>
                      <a:endParaRPr lang="es-ES" sz="110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4160">
                <a:tc>
                  <a:txBody>
                    <a:bodyPr/>
                    <a:lstStyle/>
                    <a:p>
                      <a:pPr>
                        <a:lnSpc>
                          <a:spcPct val="115000"/>
                        </a:lnSpc>
                        <a:spcAft>
                          <a:spcPts val="0"/>
                        </a:spcAft>
                      </a:pPr>
                      <a:r>
                        <a:rPr lang="es-ES" sz="1000">
                          <a:solidFill>
                            <a:srgbClr val="000000"/>
                          </a:solidFill>
                          <a:effectLst/>
                          <a:latin typeface="Times New Roman"/>
                          <a:ea typeface="Times New Roman"/>
                          <a:cs typeface="Times New Roman"/>
                        </a:rPr>
                        <a:t>Total general</a:t>
                      </a:r>
                      <a:endParaRPr lang="es-ES" sz="110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r">
                        <a:lnSpc>
                          <a:spcPct val="115000"/>
                        </a:lnSpc>
                        <a:spcAft>
                          <a:spcPts val="0"/>
                        </a:spcAft>
                      </a:pPr>
                      <a:r>
                        <a:rPr lang="es-ES" sz="1000" dirty="0">
                          <a:solidFill>
                            <a:srgbClr val="000000"/>
                          </a:solidFill>
                          <a:effectLst/>
                          <a:latin typeface="Times New Roman"/>
                          <a:ea typeface="Times New Roman"/>
                          <a:cs typeface="Times New Roman"/>
                        </a:rPr>
                        <a:t>24</a:t>
                      </a:r>
                      <a:endParaRPr lang="es-ES" sz="1100" dirty="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r">
                        <a:lnSpc>
                          <a:spcPct val="115000"/>
                        </a:lnSpc>
                        <a:spcAft>
                          <a:spcPts val="0"/>
                        </a:spcAft>
                      </a:pPr>
                      <a:r>
                        <a:rPr lang="es-ES" sz="1000" dirty="0">
                          <a:solidFill>
                            <a:srgbClr val="000000"/>
                          </a:solidFill>
                          <a:effectLst/>
                          <a:latin typeface="Times New Roman"/>
                          <a:ea typeface="Times New Roman"/>
                          <a:cs typeface="Times New Roman"/>
                        </a:rPr>
                        <a:t>100,00%</a:t>
                      </a:r>
                      <a:endParaRPr lang="es-ES" sz="1100" dirty="0">
                        <a:effectLst/>
                        <a:latin typeface="Calibri"/>
                        <a:ea typeface="Calibri"/>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bl>
          </a:graphicData>
        </a:graphic>
      </p:graphicFrame>
    </p:spTree>
    <p:extLst>
      <p:ext uri="{BB962C8B-B14F-4D97-AF65-F5344CB8AC3E}">
        <p14:creationId xmlns:p14="http://schemas.microsoft.com/office/powerpoint/2010/main" val="35966843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44 Grupo"/>
          <p:cNvGrpSpPr>
            <a:grpSpLocks/>
          </p:cNvGrpSpPr>
          <p:nvPr/>
        </p:nvGrpSpPr>
        <p:grpSpPr bwMode="auto">
          <a:xfrm>
            <a:off x="1306934" y="1071232"/>
            <a:ext cx="6345203" cy="5490773"/>
            <a:chOff x="0" y="0"/>
            <a:chExt cx="54635" cy="81524"/>
          </a:xfrm>
        </p:grpSpPr>
        <p:sp>
          <p:nvSpPr>
            <p:cNvPr id="5" name="46 Rectángulo redondeado"/>
            <p:cNvSpPr>
              <a:spLocks noChangeArrowheads="1"/>
            </p:cNvSpPr>
            <p:nvPr/>
          </p:nvSpPr>
          <p:spPr bwMode="auto">
            <a:xfrm>
              <a:off x="4847" y="0"/>
              <a:ext cx="44604" cy="5356"/>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900" b="1" i="0" u="none" strike="noStrike" kern="0" cap="none" spc="0" normalizeH="0" baseline="0" noProof="0" dirty="0">
                  <a:ln>
                    <a:noFill/>
                  </a:ln>
                  <a:solidFill>
                    <a:srgbClr val="000000"/>
                  </a:solidFill>
                  <a:effectLst/>
                  <a:uLnTx/>
                  <a:uFillTx/>
                  <a:latin typeface="Times New Roman"/>
                  <a:ea typeface="Calibri"/>
                  <a:cs typeface="Times New Roman"/>
                </a:rPr>
                <a:t>COORDINACIÓN  DEL SISTEMA DE EDUCACIÓN SUPERIOR CON LA FUNCIÓN EJECUTIVA - SENESCYT</a:t>
              </a:r>
              <a:endParaRPr kumimoji="0" lang="es-ES"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cxnSp>
          <p:nvCxnSpPr>
            <p:cNvPr id="6" name="47 Conector recto de flecha"/>
            <p:cNvCxnSpPr>
              <a:cxnSpLocks noChangeShapeType="1"/>
            </p:cNvCxnSpPr>
            <p:nvPr/>
          </p:nvCxnSpPr>
          <p:spPr bwMode="auto">
            <a:xfrm>
              <a:off x="27211" y="4516"/>
              <a:ext cx="0" cy="2642"/>
            </a:xfrm>
            <a:prstGeom prst="straightConnector1">
              <a:avLst/>
            </a:prstGeom>
            <a:noFill/>
            <a:ln w="25400">
              <a:solidFill>
                <a:srgbClr val="4F81BD">
                  <a:lumMod val="100000"/>
                  <a:lumOff val="0"/>
                </a:srgbClr>
              </a:solidFill>
              <a:round/>
              <a:headEnd/>
              <a:tailEnd type="arrow" w="med" len="med"/>
            </a:ln>
          </p:spPr>
        </p:cxnSp>
        <p:sp>
          <p:nvSpPr>
            <p:cNvPr id="7" name="48 Rectángulo redondeado"/>
            <p:cNvSpPr>
              <a:spLocks noChangeArrowheads="1"/>
            </p:cNvSpPr>
            <p:nvPr/>
          </p:nvSpPr>
          <p:spPr bwMode="auto">
            <a:xfrm>
              <a:off x="11567" y="7271"/>
              <a:ext cx="31068" cy="4737"/>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900" b="0" i="0" u="none" strike="noStrike" kern="0" cap="none" spc="0" normalizeH="0" baseline="0" noProof="0">
                  <a:ln>
                    <a:noFill/>
                  </a:ln>
                  <a:solidFill>
                    <a:srgbClr val="000000"/>
                  </a:solidFill>
                  <a:effectLst/>
                  <a:uLnTx/>
                  <a:uFillTx/>
                  <a:latin typeface="Times New Roman"/>
                  <a:ea typeface="Calibri"/>
                  <a:cs typeface="Times New Roman"/>
                </a:rPr>
                <a:t>La SENESCYT, es el órgano que tiene por objeto:</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sp>
          <p:nvSpPr>
            <p:cNvPr id="8" name="49 Rectángulo redondeado"/>
            <p:cNvSpPr>
              <a:spLocks noChangeArrowheads="1"/>
            </p:cNvSpPr>
            <p:nvPr/>
          </p:nvSpPr>
          <p:spPr bwMode="auto">
            <a:xfrm>
              <a:off x="0" y="17957"/>
              <a:ext cx="24126" cy="7156"/>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900" b="0" i="0" u="none" strike="noStrike" kern="0" cap="none" spc="0" normalizeH="0" baseline="0" noProof="0">
                  <a:ln>
                    <a:noFill/>
                  </a:ln>
                  <a:solidFill>
                    <a:srgbClr val="000000"/>
                  </a:solidFill>
                  <a:effectLst/>
                  <a:uLnTx/>
                  <a:uFillTx/>
                  <a:latin typeface="Times New Roman"/>
                  <a:ea typeface="Calibri"/>
                  <a:cs typeface="Times New Roman"/>
                </a:rPr>
                <a:t>Ejercer la rectoría de la política pública de educación superior</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sp>
          <p:nvSpPr>
            <p:cNvPr id="9" name="50 Rectángulo redondeado"/>
            <p:cNvSpPr>
              <a:spLocks noChangeArrowheads="1"/>
            </p:cNvSpPr>
            <p:nvPr/>
          </p:nvSpPr>
          <p:spPr bwMode="auto">
            <a:xfrm>
              <a:off x="29194" y="17957"/>
              <a:ext cx="23906" cy="7156"/>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900" b="0" i="0" u="none" strike="noStrike" kern="0" cap="none" spc="0" normalizeH="0" baseline="0" noProof="0">
                  <a:ln>
                    <a:noFill/>
                  </a:ln>
                  <a:solidFill>
                    <a:srgbClr val="000000"/>
                  </a:solidFill>
                  <a:effectLst/>
                  <a:uLnTx/>
                  <a:uFillTx/>
                  <a:latin typeface="Times New Roman"/>
                  <a:ea typeface="Calibri"/>
                  <a:cs typeface="Times New Roman"/>
                </a:rPr>
                <a:t>Coordinar acciones entre la Función Ejecutiva y las instituciones del Sistema de Educación Superior</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10" name="51 Conector recto"/>
            <p:cNvCxnSpPr/>
            <p:nvPr/>
          </p:nvCxnSpPr>
          <p:spPr bwMode="auto">
            <a:xfrm>
              <a:off x="12228" y="14652"/>
              <a:ext cx="29299" cy="0"/>
            </a:xfrm>
            <a:prstGeom prst="line">
              <a:avLst/>
            </a:prstGeom>
            <a:noFill/>
            <a:ln w="25400">
              <a:solidFill>
                <a:srgbClr val="4F81BD">
                  <a:lumMod val="100000"/>
                  <a:lumOff val="0"/>
                </a:srgbClr>
              </a:solidFill>
              <a:round/>
              <a:headEnd/>
              <a:tailEnd/>
            </a:ln>
          </p:spPr>
        </p:cxnSp>
        <p:cxnSp>
          <p:nvCxnSpPr>
            <p:cNvPr id="11" name="52 Conector recto de flecha"/>
            <p:cNvCxnSpPr>
              <a:cxnSpLocks noChangeShapeType="1"/>
            </p:cNvCxnSpPr>
            <p:nvPr/>
          </p:nvCxnSpPr>
          <p:spPr bwMode="auto">
            <a:xfrm>
              <a:off x="12228" y="14652"/>
              <a:ext cx="0" cy="3303"/>
            </a:xfrm>
            <a:prstGeom prst="straightConnector1">
              <a:avLst/>
            </a:prstGeom>
            <a:noFill/>
            <a:ln w="25400">
              <a:solidFill>
                <a:srgbClr val="4F81BD">
                  <a:lumMod val="100000"/>
                  <a:lumOff val="0"/>
                </a:srgbClr>
              </a:solidFill>
              <a:round/>
              <a:headEnd/>
              <a:tailEnd type="arrow" w="med" len="med"/>
            </a:ln>
          </p:spPr>
        </p:cxnSp>
        <p:cxnSp>
          <p:nvCxnSpPr>
            <p:cNvPr id="12" name="53 Conector recto de flecha"/>
            <p:cNvCxnSpPr>
              <a:cxnSpLocks noChangeShapeType="1"/>
            </p:cNvCxnSpPr>
            <p:nvPr/>
          </p:nvCxnSpPr>
          <p:spPr bwMode="auto">
            <a:xfrm>
              <a:off x="41533" y="14652"/>
              <a:ext cx="0" cy="3302"/>
            </a:xfrm>
            <a:prstGeom prst="straightConnector1">
              <a:avLst/>
            </a:prstGeom>
            <a:noFill/>
            <a:ln w="25400">
              <a:solidFill>
                <a:srgbClr val="4F81BD">
                  <a:lumMod val="100000"/>
                  <a:lumOff val="0"/>
                </a:srgbClr>
              </a:solidFill>
              <a:round/>
              <a:headEnd/>
              <a:tailEnd type="arrow" w="med" len="med"/>
            </a:ln>
          </p:spPr>
        </p:cxnSp>
        <p:cxnSp>
          <p:nvCxnSpPr>
            <p:cNvPr id="13" name="54 Conector recto de flecha"/>
            <p:cNvCxnSpPr>
              <a:cxnSpLocks noChangeShapeType="1"/>
            </p:cNvCxnSpPr>
            <p:nvPr/>
          </p:nvCxnSpPr>
          <p:spPr bwMode="auto">
            <a:xfrm>
              <a:off x="27211" y="14762"/>
              <a:ext cx="5" cy="14211"/>
            </a:xfrm>
            <a:prstGeom prst="straightConnector1">
              <a:avLst/>
            </a:prstGeom>
            <a:noFill/>
            <a:ln w="25400">
              <a:solidFill>
                <a:srgbClr val="4F81BD">
                  <a:lumMod val="100000"/>
                  <a:lumOff val="0"/>
                </a:srgbClr>
              </a:solidFill>
              <a:round/>
              <a:headEnd/>
              <a:tailEnd type="arrow" w="med" len="med"/>
            </a:ln>
          </p:spPr>
        </p:cxnSp>
        <p:cxnSp>
          <p:nvCxnSpPr>
            <p:cNvPr id="14" name="55 Conector recto"/>
            <p:cNvCxnSpPr/>
            <p:nvPr/>
          </p:nvCxnSpPr>
          <p:spPr bwMode="auto">
            <a:xfrm flipH="1" flipV="1">
              <a:off x="27211" y="12008"/>
              <a:ext cx="0" cy="2749"/>
            </a:xfrm>
            <a:prstGeom prst="line">
              <a:avLst/>
            </a:prstGeom>
            <a:noFill/>
            <a:ln w="25400">
              <a:solidFill>
                <a:srgbClr val="4F81BD">
                  <a:lumMod val="100000"/>
                  <a:lumOff val="0"/>
                </a:srgbClr>
              </a:solidFill>
              <a:round/>
              <a:headEnd/>
              <a:tailEnd/>
            </a:ln>
          </p:spPr>
        </p:cxnSp>
        <p:sp>
          <p:nvSpPr>
            <p:cNvPr id="15" name="56 Rectángulo redondeado"/>
            <p:cNvSpPr>
              <a:spLocks noChangeArrowheads="1"/>
            </p:cNvSpPr>
            <p:nvPr/>
          </p:nvSpPr>
          <p:spPr bwMode="auto">
            <a:xfrm>
              <a:off x="16084" y="29304"/>
              <a:ext cx="23906" cy="4297"/>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900" b="1" i="0" u="none" strike="noStrike" kern="0" cap="none" spc="0" normalizeH="0" baseline="0" noProof="0">
                  <a:ln>
                    <a:noFill/>
                  </a:ln>
                  <a:solidFill>
                    <a:srgbClr val="000000"/>
                  </a:solidFill>
                  <a:effectLst/>
                  <a:uLnTx/>
                  <a:uFillTx/>
                  <a:latin typeface="Times New Roman"/>
                  <a:ea typeface="Calibri"/>
                  <a:cs typeface="Times New Roman"/>
                </a:rPr>
                <a:t>FUNCIONES DE LA SENESCYT</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16" name="57 Conector recto"/>
            <p:cNvCxnSpPr/>
            <p:nvPr/>
          </p:nvCxnSpPr>
          <p:spPr bwMode="auto">
            <a:xfrm flipH="1">
              <a:off x="2533" y="30516"/>
              <a:ext cx="13539" cy="0"/>
            </a:xfrm>
            <a:prstGeom prst="line">
              <a:avLst/>
            </a:prstGeom>
            <a:noFill/>
            <a:ln w="25400">
              <a:solidFill>
                <a:srgbClr val="4F81BD">
                  <a:lumMod val="100000"/>
                  <a:lumOff val="0"/>
                </a:srgbClr>
              </a:solidFill>
              <a:round/>
              <a:headEnd/>
              <a:tailEnd/>
            </a:ln>
          </p:spPr>
        </p:cxnSp>
        <p:cxnSp>
          <p:nvCxnSpPr>
            <p:cNvPr id="17" name="58 Conector recto"/>
            <p:cNvCxnSpPr/>
            <p:nvPr/>
          </p:nvCxnSpPr>
          <p:spPr bwMode="auto">
            <a:xfrm>
              <a:off x="2423" y="30516"/>
              <a:ext cx="110" cy="48474"/>
            </a:xfrm>
            <a:prstGeom prst="line">
              <a:avLst/>
            </a:prstGeom>
            <a:noFill/>
            <a:ln w="25400">
              <a:solidFill>
                <a:srgbClr val="4F81BD">
                  <a:lumMod val="100000"/>
                  <a:lumOff val="0"/>
                </a:srgbClr>
              </a:solidFill>
              <a:round/>
              <a:headEnd/>
              <a:tailEnd/>
            </a:ln>
          </p:spPr>
        </p:cxnSp>
        <p:cxnSp>
          <p:nvCxnSpPr>
            <p:cNvPr id="18" name="61 Conector recto de flecha"/>
            <p:cNvCxnSpPr>
              <a:cxnSpLocks noChangeShapeType="1"/>
            </p:cNvCxnSpPr>
            <p:nvPr/>
          </p:nvCxnSpPr>
          <p:spPr bwMode="auto">
            <a:xfrm>
              <a:off x="2644" y="38448"/>
              <a:ext cx="2419" cy="0"/>
            </a:xfrm>
            <a:prstGeom prst="straightConnector1">
              <a:avLst/>
            </a:prstGeom>
            <a:noFill/>
            <a:ln w="25400">
              <a:solidFill>
                <a:srgbClr val="4F81BD">
                  <a:lumMod val="100000"/>
                  <a:lumOff val="0"/>
                </a:srgbClr>
              </a:solidFill>
              <a:round/>
              <a:headEnd/>
              <a:tailEnd type="arrow" w="med" len="med"/>
            </a:ln>
          </p:spPr>
        </p:cxnSp>
        <p:sp>
          <p:nvSpPr>
            <p:cNvPr id="19" name="62 Rectángulo redondeado"/>
            <p:cNvSpPr>
              <a:spLocks noChangeArrowheads="1"/>
            </p:cNvSpPr>
            <p:nvPr/>
          </p:nvSpPr>
          <p:spPr bwMode="auto">
            <a:xfrm>
              <a:off x="4847" y="35364"/>
              <a:ext cx="49568" cy="5397"/>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900" b="0" i="0" u="none" strike="noStrike" kern="0" cap="none" spc="0" normalizeH="0" baseline="0" noProof="0">
                  <a:ln>
                    <a:noFill/>
                  </a:ln>
                  <a:solidFill>
                    <a:srgbClr val="000000"/>
                  </a:solidFill>
                  <a:effectLst/>
                  <a:uLnTx/>
                  <a:uFillTx/>
                  <a:latin typeface="Times New Roman"/>
                  <a:ea typeface="Calibri"/>
                  <a:cs typeface="Times New Roman"/>
                </a:rPr>
                <a:t>Establecer los mecanismos de coordinación entre la Función Ejecutiva y el Sistema de Educación Superior</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20" name="68 Conector recto de flecha"/>
            <p:cNvCxnSpPr>
              <a:cxnSpLocks noChangeShapeType="1"/>
            </p:cNvCxnSpPr>
            <p:nvPr/>
          </p:nvCxnSpPr>
          <p:spPr bwMode="auto">
            <a:xfrm>
              <a:off x="2533" y="45058"/>
              <a:ext cx="2420" cy="0"/>
            </a:xfrm>
            <a:prstGeom prst="straightConnector1">
              <a:avLst/>
            </a:prstGeom>
            <a:noFill/>
            <a:ln w="25400">
              <a:solidFill>
                <a:srgbClr val="4F81BD">
                  <a:lumMod val="100000"/>
                  <a:lumOff val="0"/>
                </a:srgbClr>
              </a:solidFill>
              <a:round/>
              <a:headEnd/>
              <a:tailEnd type="arrow" w="med" len="med"/>
            </a:ln>
          </p:spPr>
        </p:cxnSp>
        <p:sp>
          <p:nvSpPr>
            <p:cNvPr id="21" name="71 Rectángulo redondeado"/>
            <p:cNvSpPr>
              <a:spLocks noChangeArrowheads="1"/>
            </p:cNvSpPr>
            <p:nvPr/>
          </p:nvSpPr>
          <p:spPr bwMode="auto">
            <a:xfrm>
              <a:off x="4957" y="43296"/>
              <a:ext cx="49568" cy="3854"/>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900" b="0" i="0" u="none" strike="noStrike" kern="0" cap="none" spc="0" normalizeH="0" baseline="0" noProof="0">
                  <a:ln>
                    <a:noFill/>
                  </a:ln>
                  <a:solidFill>
                    <a:srgbClr val="000000"/>
                  </a:solidFill>
                  <a:effectLst/>
                  <a:uLnTx/>
                  <a:uFillTx/>
                  <a:latin typeface="Times New Roman"/>
                  <a:ea typeface="Calibri"/>
                  <a:cs typeface="Times New Roman"/>
                </a:rPr>
                <a:t>Ejercer la rectoría de las políticas públicas en el ámbito de su competencia</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sp>
          <p:nvSpPr>
            <p:cNvPr id="22" name="73 Rectángulo redondeado"/>
            <p:cNvSpPr>
              <a:spLocks noChangeArrowheads="1"/>
            </p:cNvSpPr>
            <p:nvPr/>
          </p:nvSpPr>
          <p:spPr bwMode="auto">
            <a:xfrm>
              <a:off x="5067" y="49465"/>
              <a:ext cx="49568" cy="3855"/>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900" b="0" i="0" u="none" strike="noStrike" kern="0" cap="none" spc="0" normalizeH="0" baseline="0" noProof="0">
                  <a:ln>
                    <a:noFill/>
                  </a:ln>
                  <a:solidFill>
                    <a:sysClr val="windowText" lastClr="000000"/>
                  </a:solidFill>
                  <a:effectLst/>
                  <a:uLnTx/>
                  <a:uFillTx/>
                  <a:latin typeface="Times New Roman"/>
                  <a:ea typeface="Calibri"/>
                  <a:cs typeface="Times New Roman"/>
                </a:rPr>
                <a:t>Garantizar el respectivo cumplimiento de la gratuidad en educación superior </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23" name="74 Conector recto de flecha"/>
            <p:cNvCxnSpPr>
              <a:cxnSpLocks noChangeShapeType="1"/>
            </p:cNvCxnSpPr>
            <p:nvPr/>
          </p:nvCxnSpPr>
          <p:spPr bwMode="auto">
            <a:xfrm>
              <a:off x="2533" y="51338"/>
              <a:ext cx="2420" cy="0"/>
            </a:xfrm>
            <a:prstGeom prst="straightConnector1">
              <a:avLst/>
            </a:prstGeom>
            <a:noFill/>
            <a:ln w="25400">
              <a:solidFill>
                <a:srgbClr val="4F81BD">
                  <a:lumMod val="100000"/>
                  <a:lumOff val="0"/>
                </a:srgbClr>
              </a:solidFill>
              <a:round/>
              <a:headEnd/>
              <a:tailEnd type="arrow" w="med" len="med"/>
            </a:ln>
          </p:spPr>
        </p:cxnSp>
        <p:sp>
          <p:nvSpPr>
            <p:cNvPr id="24" name="75 Rectángulo redondeado"/>
            <p:cNvSpPr>
              <a:spLocks noChangeArrowheads="1"/>
            </p:cNvSpPr>
            <p:nvPr/>
          </p:nvSpPr>
          <p:spPr bwMode="auto">
            <a:xfrm>
              <a:off x="4957" y="55525"/>
              <a:ext cx="49568" cy="4957"/>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900" b="0" i="0" u="none" strike="noStrike" kern="0" cap="none" spc="0" normalizeH="0" baseline="0" noProof="0">
                  <a:ln>
                    <a:noFill/>
                  </a:ln>
                  <a:solidFill>
                    <a:sysClr val="windowText" lastClr="000000"/>
                  </a:solidFill>
                  <a:effectLst/>
                  <a:uLnTx/>
                  <a:uFillTx/>
                  <a:latin typeface="Times New Roman"/>
                  <a:ea typeface="Calibri"/>
                  <a:cs typeface="Times New Roman"/>
                </a:rPr>
                <a:t>Diseñar, implementar, administrar y coordinar el Sistema Nacional de Información de la Educación Superior del Ecuador, y el Sistema de Nivelación y Admisión</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25" name="76 Conector recto de flecha"/>
            <p:cNvCxnSpPr>
              <a:cxnSpLocks noChangeShapeType="1"/>
            </p:cNvCxnSpPr>
            <p:nvPr/>
          </p:nvCxnSpPr>
          <p:spPr bwMode="auto">
            <a:xfrm>
              <a:off x="2423" y="57728"/>
              <a:ext cx="2420" cy="0"/>
            </a:xfrm>
            <a:prstGeom prst="straightConnector1">
              <a:avLst/>
            </a:prstGeom>
            <a:noFill/>
            <a:ln w="25400">
              <a:solidFill>
                <a:srgbClr val="4F81BD">
                  <a:lumMod val="100000"/>
                  <a:lumOff val="0"/>
                </a:srgbClr>
              </a:solidFill>
              <a:round/>
              <a:headEnd/>
              <a:tailEnd type="arrow" w="med" len="med"/>
            </a:ln>
          </p:spPr>
        </p:cxnSp>
        <p:sp>
          <p:nvSpPr>
            <p:cNvPr id="26" name="77 Rectángulo redondeado"/>
            <p:cNvSpPr>
              <a:spLocks noChangeArrowheads="1"/>
            </p:cNvSpPr>
            <p:nvPr/>
          </p:nvSpPr>
          <p:spPr bwMode="auto">
            <a:xfrm>
              <a:off x="5067" y="62355"/>
              <a:ext cx="49568" cy="4953"/>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900" b="0" i="0" u="none" strike="noStrike" kern="0" cap="none" spc="0" normalizeH="0" baseline="0" noProof="0">
                  <a:ln>
                    <a:noFill/>
                  </a:ln>
                  <a:solidFill>
                    <a:sysClr val="windowText" lastClr="000000"/>
                  </a:solidFill>
                  <a:effectLst/>
                  <a:uLnTx/>
                  <a:uFillTx/>
                  <a:latin typeface="Times New Roman"/>
                  <a:ea typeface="Calibri"/>
                  <a:cs typeface="Times New Roman"/>
                </a:rPr>
                <a:t>Establecer desde el gobierno nacional, políticas de investigación científica y tecnológica de acuerdo con las necesidades del desarrollo del país</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sp>
          <p:nvSpPr>
            <p:cNvPr id="27" name="78 Rectángulo redondeado"/>
            <p:cNvSpPr>
              <a:spLocks noChangeArrowheads="1"/>
            </p:cNvSpPr>
            <p:nvPr/>
          </p:nvSpPr>
          <p:spPr bwMode="auto">
            <a:xfrm>
              <a:off x="5067" y="68855"/>
              <a:ext cx="49568" cy="6169"/>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900" b="0" i="0" u="none" strike="noStrike" kern="0" cap="none" spc="0" normalizeH="0" baseline="0" noProof="0">
                  <a:ln>
                    <a:noFill/>
                  </a:ln>
                  <a:solidFill>
                    <a:sysClr val="windowText" lastClr="000000"/>
                  </a:solidFill>
                  <a:effectLst/>
                  <a:uLnTx/>
                  <a:uFillTx/>
                  <a:latin typeface="Times New Roman"/>
                  <a:ea typeface="Calibri"/>
                  <a:cs typeface="Times New Roman"/>
                </a:rPr>
                <a:t>Elaborar informes técnicos para conocimiento y resolución del CES en todos los casos que tienen que ver con los objetivos del Plan Nacional de Desarrollo</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28" name="79 Conector recto de flecha"/>
            <p:cNvCxnSpPr>
              <a:cxnSpLocks noChangeShapeType="1"/>
            </p:cNvCxnSpPr>
            <p:nvPr/>
          </p:nvCxnSpPr>
          <p:spPr bwMode="auto">
            <a:xfrm>
              <a:off x="2644" y="64448"/>
              <a:ext cx="2419" cy="0"/>
            </a:xfrm>
            <a:prstGeom prst="straightConnector1">
              <a:avLst/>
            </a:prstGeom>
            <a:noFill/>
            <a:ln w="25400">
              <a:solidFill>
                <a:srgbClr val="4F81BD">
                  <a:lumMod val="100000"/>
                  <a:lumOff val="0"/>
                </a:srgbClr>
              </a:solidFill>
              <a:round/>
              <a:headEnd/>
              <a:tailEnd type="arrow" w="med" len="med"/>
            </a:ln>
          </p:spPr>
        </p:cxnSp>
        <p:cxnSp>
          <p:nvCxnSpPr>
            <p:cNvPr id="29" name="93 Conector recto de flecha"/>
            <p:cNvCxnSpPr>
              <a:cxnSpLocks noChangeShapeType="1"/>
            </p:cNvCxnSpPr>
            <p:nvPr/>
          </p:nvCxnSpPr>
          <p:spPr bwMode="auto">
            <a:xfrm>
              <a:off x="2644" y="71719"/>
              <a:ext cx="2419" cy="0"/>
            </a:xfrm>
            <a:prstGeom prst="straightConnector1">
              <a:avLst/>
            </a:prstGeom>
            <a:noFill/>
            <a:ln w="25400">
              <a:solidFill>
                <a:srgbClr val="4F81BD">
                  <a:lumMod val="100000"/>
                  <a:lumOff val="0"/>
                </a:srgbClr>
              </a:solidFill>
              <a:round/>
              <a:headEnd/>
              <a:tailEnd type="arrow" w="med" len="med"/>
            </a:ln>
          </p:spPr>
        </p:cxnSp>
        <p:sp>
          <p:nvSpPr>
            <p:cNvPr id="30" name="96 Rectángulo redondeado"/>
            <p:cNvSpPr>
              <a:spLocks noChangeArrowheads="1"/>
            </p:cNvSpPr>
            <p:nvPr/>
          </p:nvSpPr>
          <p:spPr bwMode="auto">
            <a:xfrm>
              <a:off x="5067" y="76787"/>
              <a:ext cx="49568" cy="4737"/>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900" b="0" i="0" u="none" strike="noStrike" kern="0" cap="none" spc="0" normalizeH="0" baseline="0" noProof="0">
                  <a:ln>
                    <a:noFill/>
                  </a:ln>
                  <a:solidFill>
                    <a:sysClr val="windowText" lastClr="000000"/>
                  </a:solidFill>
                  <a:effectLst/>
                  <a:uLnTx/>
                  <a:uFillTx/>
                  <a:latin typeface="Times New Roman"/>
                  <a:ea typeface="Calibri"/>
                  <a:cs typeface="Times New Roman"/>
                </a:rPr>
                <a:t>Elaborar los informes técnicos que sustenten las resoluciones del CES</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31" name="98 Conector recto de flecha"/>
            <p:cNvCxnSpPr>
              <a:cxnSpLocks noChangeShapeType="1"/>
            </p:cNvCxnSpPr>
            <p:nvPr/>
          </p:nvCxnSpPr>
          <p:spPr bwMode="auto">
            <a:xfrm>
              <a:off x="2644" y="78990"/>
              <a:ext cx="2419" cy="0"/>
            </a:xfrm>
            <a:prstGeom prst="straightConnector1">
              <a:avLst/>
            </a:prstGeom>
            <a:noFill/>
            <a:ln w="25400">
              <a:solidFill>
                <a:srgbClr val="4F81BD">
                  <a:lumMod val="100000"/>
                  <a:lumOff val="0"/>
                </a:srgbClr>
              </a:solidFill>
              <a:round/>
              <a:headEnd/>
              <a:tailEnd type="arrow" w="med" len="med"/>
            </a:ln>
          </p:spPr>
        </p:cxnSp>
      </p:grpSp>
      <p:sp>
        <p:nvSpPr>
          <p:cNvPr id="32" name="1 Título"/>
          <p:cNvSpPr>
            <a:spLocks noGrp="1"/>
          </p:cNvSpPr>
          <p:nvPr>
            <p:ph type="title"/>
          </p:nvPr>
        </p:nvSpPr>
        <p:spPr>
          <a:xfrm>
            <a:off x="443541" y="296652"/>
            <a:ext cx="8243259" cy="481719"/>
          </a:xfrm>
        </p:spPr>
        <p:txBody>
          <a:bodyPr>
            <a:normAutofit fontScale="90000"/>
          </a:bodyPr>
          <a:lstStyle/>
          <a:p>
            <a:pPr lvl="2" algn="ctr"/>
            <a:r>
              <a:rPr lang="es-ES" sz="2200" b="1" i="1" u="sng" dirty="0" smtClean="0">
                <a:solidFill>
                  <a:schemeClr val="accent6">
                    <a:lumMod val="75000"/>
                  </a:schemeClr>
                </a:solidFill>
                <a:latin typeface="Times New Roman" pitchFamily="18" charset="0"/>
                <a:cs typeface="Times New Roman" pitchFamily="18" charset="0"/>
              </a:rPr>
              <a:t>ORGANISMOS QUE RIGEN EL SISTEMA DE EDUCACIÓN SUPERIOR</a:t>
            </a:r>
            <a:r>
              <a:rPr lang="es-ES" dirty="0" smtClean="0"/>
              <a:t/>
            </a:r>
            <a:br>
              <a:rPr lang="es-ES" dirty="0" smtClean="0"/>
            </a:br>
            <a:endParaRPr lang="es-ES" dirty="0"/>
          </a:p>
        </p:txBody>
      </p:sp>
    </p:spTree>
    <p:extLst>
      <p:ext uri="{BB962C8B-B14F-4D97-AF65-F5344CB8AC3E}">
        <p14:creationId xmlns:p14="http://schemas.microsoft.com/office/powerpoint/2010/main" val="17428870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31 Grupo"/>
          <p:cNvGrpSpPr>
            <a:grpSpLocks/>
          </p:cNvGrpSpPr>
          <p:nvPr/>
        </p:nvGrpSpPr>
        <p:grpSpPr bwMode="auto">
          <a:xfrm>
            <a:off x="1528475" y="548680"/>
            <a:ext cx="6313062" cy="5962516"/>
            <a:chOff x="0" y="166"/>
            <a:chExt cx="49135" cy="87496"/>
          </a:xfrm>
        </p:grpSpPr>
        <p:grpSp>
          <p:nvGrpSpPr>
            <p:cNvPr id="5" name="332 Grupo"/>
            <p:cNvGrpSpPr>
              <a:grpSpLocks/>
            </p:cNvGrpSpPr>
            <p:nvPr/>
          </p:nvGrpSpPr>
          <p:grpSpPr bwMode="auto">
            <a:xfrm>
              <a:off x="0" y="166"/>
              <a:ext cx="49135" cy="87496"/>
              <a:chOff x="0" y="166"/>
              <a:chExt cx="49135" cy="87496"/>
            </a:xfrm>
          </p:grpSpPr>
          <p:sp>
            <p:nvSpPr>
              <p:cNvPr id="7" name="333 Rectángulo redondeado"/>
              <p:cNvSpPr>
                <a:spLocks noChangeArrowheads="1"/>
              </p:cNvSpPr>
              <p:nvPr/>
            </p:nvSpPr>
            <p:spPr bwMode="auto">
              <a:xfrm>
                <a:off x="10799" y="166"/>
                <a:ext cx="27756" cy="4514"/>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900" b="1" i="0" u="none" strike="noStrike" kern="0" cap="none" spc="0" normalizeH="0" baseline="0" noProof="0" dirty="0">
                    <a:ln>
                      <a:noFill/>
                    </a:ln>
                    <a:solidFill>
                      <a:srgbClr val="000000"/>
                    </a:solidFill>
                    <a:effectLst/>
                    <a:uLnTx/>
                    <a:uFillTx/>
                    <a:latin typeface="Times New Roman"/>
                    <a:ea typeface="Calibri"/>
                    <a:cs typeface="Times New Roman"/>
                  </a:rPr>
                  <a:t>CONSEJO DE EDUCACIÓN SUPERIOR</a:t>
                </a:r>
                <a:endParaRPr kumimoji="0" lang="es-ES"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cxnSp>
            <p:nvCxnSpPr>
              <p:cNvPr id="8" name="334 Conector recto de flecha"/>
              <p:cNvCxnSpPr>
                <a:cxnSpLocks noChangeShapeType="1"/>
              </p:cNvCxnSpPr>
              <p:nvPr/>
            </p:nvCxnSpPr>
            <p:spPr bwMode="auto">
              <a:xfrm>
                <a:off x="24457" y="4627"/>
                <a:ext cx="0" cy="2644"/>
              </a:xfrm>
              <a:prstGeom prst="straightConnector1">
                <a:avLst/>
              </a:prstGeom>
              <a:noFill/>
              <a:ln w="25400">
                <a:solidFill>
                  <a:srgbClr val="4F81BD">
                    <a:lumMod val="100000"/>
                    <a:lumOff val="0"/>
                  </a:srgbClr>
                </a:solidFill>
                <a:round/>
                <a:headEnd/>
                <a:tailEnd type="arrow" w="med" len="med"/>
              </a:ln>
            </p:spPr>
          </p:cxnSp>
          <p:sp>
            <p:nvSpPr>
              <p:cNvPr id="9" name="335 Rectángulo redondeado"/>
              <p:cNvSpPr>
                <a:spLocks noChangeArrowheads="1"/>
              </p:cNvSpPr>
              <p:nvPr/>
            </p:nvSpPr>
            <p:spPr bwMode="auto">
              <a:xfrm>
                <a:off x="2883" y="7381"/>
                <a:ext cx="43636" cy="6872"/>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a:ln>
                      <a:noFill/>
                    </a:ln>
                    <a:solidFill>
                      <a:srgbClr val="000000"/>
                    </a:solidFill>
                    <a:effectLst/>
                    <a:uLnTx/>
                    <a:uFillTx/>
                    <a:latin typeface="Times New Roman"/>
                    <a:ea typeface="Calibri"/>
                    <a:cs typeface="Times New Roman"/>
                  </a:rPr>
                  <a:t>Es un organismo de derecho público con personería jurídica y patrimonio propio, independencia administrativa, financiera y operativa. </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10" name="336 Conector recto"/>
              <p:cNvCxnSpPr/>
              <p:nvPr/>
            </p:nvCxnSpPr>
            <p:spPr bwMode="auto">
              <a:xfrm flipH="1">
                <a:off x="220" y="2423"/>
                <a:ext cx="10681" cy="0"/>
              </a:xfrm>
              <a:prstGeom prst="line">
                <a:avLst/>
              </a:prstGeom>
              <a:noFill/>
              <a:ln w="25400">
                <a:solidFill>
                  <a:srgbClr val="4F81BD">
                    <a:lumMod val="100000"/>
                    <a:lumOff val="0"/>
                  </a:srgbClr>
                </a:solidFill>
                <a:round/>
                <a:headEnd/>
                <a:tailEnd/>
              </a:ln>
            </p:spPr>
          </p:cxnSp>
          <p:cxnSp>
            <p:nvCxnSpPr>
              <p:cNvPr id="11" name="337 Conector recto"/>
              <p:cNvCxnSpPr/>
              <p:nvPr/>
            </p:nvCxnSpPr>
            <p:spPr bwMode="auto">
              <a:xfrm flipH="1">
                <a:off x="38669" y="2423"/>
                <a:ext cx="10465" cy="0"/>
              </a:xfrm>
              <a:prstGeom prst="line">
                <a:avLst/>
              </a:prstGeom>
              <a:noFill/>
              <a:ln w="25400">
                <a:solidFill>
                  <a:srgbClr val="4F81BD">
                    <a:lumMod val="100000"/>
                    <a:lumOff val="0"/>
                  </a:srgbClr>
                </a:solidFill>
                <a:round/>
                <a:headEnd/>
                <a:tailEnd/>
              </a:ln>
            </p:spPr>
          </p:cxnSp>
          <p:cxnSp>
            <p:nvCxnSpPr>
              <p:cNvPr id="12" name="338 Conector recto"/>
              <p:cNvCxnSpPr/>
              <p:nvPr/>
            </p:nvCxnSpPr>
            <p:spPr bwMode="auto">
              <a:xfrm>
                <a:off x="220" y="2423"/>
                <a:ext cx="0" cy="13437"/>
              </a:xfrm>
              <a:prstGeom prst="line">
                <a:avLst/>
              </a:prstGeom>
              <a:noFill/>
              <a:ln w="25400">
                <a:solidFill>
                  <a:srgbClr val="4F81BD">
                    <a:lumMod val="100000"/>
                    <a:lumOff val="0"/>
                  </a:srgbClr>
                </a:solidFill>
                <a:round/>
                <a:headEnd/>
                <a:tailEnd/>
              </a:ln>
            </p:spPr>
          </p:cxnSp>
          <p:cxnSp>
            <p:nvCxnSpPr>
              <p:cNvPr id="13" name="339 Conector recto"/>
              <p:cNvCxnSpPr/>
              <p:nvPr/>
            </p:nvCxnSpPr>
            <p:spPr bwMode="auto">
              <a:xfrm flipH="1">
                <a:off x="220" y="15864"/>
                <a:ext cx="48915" cy="0"/>
              </a:xfrm>
              <a:prstGeom prst="line">
                <a:avLst/>
              </a:prstGeom>
              <a:noFill/>
              <a:ln w="25400">
                <a:solidFill>
                  <a:srgbClr val="4F81BD">
                    <a:lumMod val="100000"/>
                    <a:lumOff val="0"/>
                  </a:srgbClr>
                </a:solidFill>
                <a:round/>
                <a:headEnd/>
                <a:tailEnd/>
              </a:ln>
            </p:spPr>
          </p:cxnSp>
          <p:sp>
            <p:nvSpPr>
              <p:cNvPr id="14" name="340 Rectángulo redondeado"/>
              <p:cNvSpPr>
                <a:spLocks noChangeArrowheads="1"/>
              </p:cNvSpPr>
              <p:nvPr/>
            </p:nvSpPr>
            <p:spPr bwMode="auto">
              <a:xfrm>
                <a:off x="11898" y="19610"/>
                <a:ext cx="9685" cy="3922"/>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s-ES" sz="900" b="1" i="0" u="none" strike="noStrike" kern="0" cap="none" spc="0" normalizeH="0" baseline="0" noProof="0">
                    <a:ln>
                      <a:noFill/>
                    </a:ln>
                    <a:solidFill>
                      <a:srgbClr val="000000"/>
                    </a:solidFill>
                    <a:effectLst/>
                    <a:uLnTx/>
                    <a:uFillTx/>
                    <a:latin typeface="Times New Roman"/>
                    <a:ea typeface="Calibri"/>
                    <a:cs typeface="Times New Roman"/>
                  </a:rPr>
                  <a:t>OBJETIVO</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sp>
            <p:nvSpPr>
              <p:cNvPr id="15" name="341 Rectángulo redondeado"/>
              <p:cNvSpPr>
                <a:spLocks noChangeArrowheads="1"/>
              </p:cNvSpPr>
              <p:nvPr/>
            </p:nvSpPr>
            <p:spPr bwMode="auto">
              <a:xfrm>
                <a:off x="24457" y="17629"/>
                <a:ext cx="24663" cy="9212"/>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a:ln>
                      <a:noFill/>
                    </a:ln>
                    <a:solidFill>
                      <a:srgbClr val="000000"/>
                    </a:solidFill>
                    <a:effectLst/>
                    <a:uLnTx/>
                    <a:uFillTx/>
                    <a:latin typeface="Times New Roman"/>
                    <a:ea typeface="Calibri"/>
                    <a:cs typeface="Times New Roman"/>
                  </a:rPr>
                  <a:t>Planificar, regular y coordinar internamente el Sistema de Educación Superior</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16" name="342 Conector recto"/>
              <p:cNvCxnSpPr/>
              <p:nvPr/>
            </p:nvCxnSpPr>
            <p:spPr bwMode="auto">
              <a:xfrm flipV="1">
                <a:off x="49135" y="2533"/>
                <a:ext cx="0" cy="13323"/>
              </a:xfrm>
              <a:prstGeom prst="line">
                <a:avLst/>
              </a:prstGeom>
              <a:noFill/>
              <a:ln w="25400">
                <a:solidFill>
                  <a:srgbClr val="4F81BD">
                    <a:lumMod val="100000"/>
                    <a:lumOff val="0"/>
                  </a:srgbClr>
                </a:solidFill>
                <a:round/>
                <a:headEnd/>
                <a:tailEnd/>
              </a:ln>
            </p:spPr>
          </p:cxnSp>
          <p:cxnSp>
            <p:nvCxnSpPr>
              <p:cNvPr id="17" name="343 Conector recto de flecha"/>
              <p:cNvCxnSpPr>
                <a:cxnSpLocks noChangeShapeType="1"/>
              </p:cNvCxnSpPr>
              <p:nvPr/>
            </p:nvCxnSpPr>
            <p:spPr bwMode="auto">
              <a:xfrm>
                <a:off x="21703" y="21262"/>
                <a:ext cx="2203" cy="110"/>
              </a:xfrm>
              <a:prstGeom prst="straightConnector1">
                <a:avLst/>
              </a:prstGeom>
              <a:noFill/>
              <a:ln w="25400">
                <a:solidFill>
                  <a:srgbClr val="4F81BD">
                    <a:lumMod val="100000"/>
                    <a:lumOff val="0"/>
                  </a:srgbClr>
                </a:solidFill>
                <a:round/>
                <a:headEnd/>
                <a:tailEnd type="arrow" w="med" len="med"/>
              </a:ln>
            </p:spPr>
          </p:cxnSp>
          <p:cxnSp>
            <p:nvCxnSpPr>
              <p:cNvPr id="18" name="344 Conector recto de flecha"/>
              <p:cNvCxnSpPr>
                <a:cxnSpLocks noChangeShapeType="1"/>
              </p:cNvCxnSpPr>
              <p:nvPr/>
            </p:nvCxnSpPr>
            <p:spPr bwMode="auto">
              <a:xfrm>
                <a:off x="16855" y="15864"/>
                <a:ext cx="0" cy="3746"/>
              </a:xfrm>
              <a:prstGeom prst="straightConnector1">
                <a:avLst/>
              </a:prstGeom>
              <a:noFill/>
              <a:ln w="25400">
                <a:solidFill>
                  <a:srgbClr val="4F81BD">
                    <a:lumMod val="100000"/>
                    <a:lumOff val="0"/>
                  </a:srgbClr>
                </a:solidFill>
                <a:round/>
                <a:headEnd/>
                <a:tailEnd type="arrow" w="med" len="med"/>
              </a:ln>
            </p:spPr>
          </p:cxnSp>
          <p:sp>
            <p:nvSpPr>
              <p:cNvPr id="19" name="345 Rectángulo redondeado"/>
              <p:cNvSpPr>
                <a:spLocks noChangeArrowheads="1"/>
              </p:cNvSpPr>
              <p:nvPr/>
            </p:nvSpPr>
            <p:spPr bwMode="auto">
              <a:xfrm>
                <a:off x="2864" y="29084"/>
                <a:ext cx="18720" cy="3524"/>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s-ES" sz="900" b="1" i="0" u="none" strike="noStrike" kern="0" cap="none" spc="0" normalizeH="0" baseline="0" noProof="0">
                    <a:ln>
                      <a:noFill/>
                    </a:ln>
                    <a:solidFill>
                      <a:srgbClr val="000000"/>
                    </a:solidFill>
                    <a:effectLst/>
                    <a:uLnTx/>
                    <a:uFillTx/>
                    <a:latin typeface="Times New Roman"/>
                    <a:ea typeface="Calibri"/>
                    <a:cs typeface="Times New Roman"/>
                  </a:rPr>
                  <a:t>ATRIBUCIONES DE CES</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20" name="346 Conector recto de flecha"/>
              <p:cNvCxnSpPr>
                <a:cxnSpLocks noChangeShapeType="1"/>
              </p:cNvCxnSpPr>
              <p:nvPr/>
            </p:nvCxnSpPr>
            <p:spPr bwMode="auto">
              <a:xfrm>
                <a:off x="8372" y="16084"/>
                <a:ext cx="0" cy="12999"/>
              </a:xfrm>
              <a:prstGeom prst="straightConnector1">
                <a:avLst/>
              </a:prstGeom>
              <a:noFill/>
              <a:ln w="25400">
                <a:solidFill>
                  <a:srgbClr val="4F81BD">
                    <a:lumMod val="100000"/>
                    <a:lumOff val="0"/>
                  </a:srgbClr>
                </a:solidFill>
                <a:round/>
                <a:headEnd/>
                <a:tailEnd type="arrow" w="med" len="med"/>
              </a:ln>
            </p:spPr>
          </p:cxnSp>
          <p:sp>
            <p:nvSpPr>
              <p:cNvPr id="21" name="347 Rectángulo redondeado"/>
              <p:cNvSpPr>
                <a:spLocks noChangeArrowheads="1"/>
              </p:cNvSpPr>
              <p:nvPr/>
            </p:nvSpPr>
            <p:spPr bwMode="auto">
              <a:xfrm>
                <a:off x="24457" y="27762"/>
                <a:ext cx="24676" cy="6826"/>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a:ln>
                      <a:noFill/>
                    </a:ln>
                    <a:solidFill>
                      <a:srgbClr val="000000"/>
                    </a:solidFill>
                    <a:effectLst/>
                    <a:uLnTx/>
                    <a:uFillTx/>
                    <a:latin typeface="Times New Roman"/>
                    <a:ea typeface="Calibri"/>
                    <a:cs typeface="Times New Roman"/>
                  </a:rPr>
                  <a:t>Entre las principales atribuciones del Consejo de Educación Superior están: </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sp>
            <p:nvSpPr>
              <p:cNvPr id="22" name="348 Rectángulo redondeado"/>
              <p:cNvSpPr>
                <a:spLocks noChangeArrowheads="1"/>
              </p:cNvSpPr>
              <p:nvPr/>
            </p:nvSpPr>
            <p:spPr bwMode="auto">
              <a:xfrm>
                <a:off x="2644" y="37254"/>
                <a:ext cx="45292" cy="5853"/>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defTabSz="914400" eaLnBrk="1" fontAlgn="auto" latinLnBrk="0" hangingPunct="1">
                  <a:lnSpc>
                    <a:spcPct val="115000"/>
                  </a:lnSpc>
                  <a:spcBef>
                    <a:spcPts val="0"/>
                  </a:spcBef>
                  <a:spcAft>
                    <a:spcPts val="1000"/>
                  </a:spcAft>
                  <a:buClrTx/>
                  <a:buSzTx/>
                  <a:buFontTx/>
                  <a:buNone/>
                  <a:tabLst/>
                  <a:defRPr/>
                </a:pPr>
                <a:endParaRPr kumimoji="0" lang="es-ES" sz="1000" b="0" i="0" u="none" strike="noStrike" kern="0" cap="none" spc="0" normalizeH="0" baseline="0" noProof="0" dirty="0" smtClean="0">
                  <a:ln>
                    <a:noFill/>
                  </a:ln>
                  <a:solidFill>
                    <a:srgbClr val="000000"/>
                  </a:solidFill>
                  <a:effectLst/>
                  <a:uLnTx/>
                  <a:uFillTx/>
                  <a:latin typeface="Times New Roman"/>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dirty="0" smtClean="0">
                    <a:ln>
                      <a:noFill/>
                    </a:ln>
                    <a:solidFill>
                      <a:srgbClr val="000000"/>
                    </a:solidFill>
                    <a:effectLst/>
                    <a:uLnTx/>
                    <a:uFillTx/>
                    <a:latin typeface="Times New Roman"/>
                    <a:ea typeface="Calibri"/>
                    <a:cs typeface="Times New Roman"/>
                  </a:rPr>
                  <a:t>Aprobar </a:t>
                </a:r>
                <a:r>
                  <a:rPr kumimoji="0" lang="es-ES" sz="1000" b="0" i="0" u="none" strike="noStrike" kern="0" cap="none" spc="0" normalizeH="0" baseline="0" noProof="0" dirty="0">
                    <a:ln>
                      <a:noFill/>
                    </a:ln>
                    <a:solidFill>
                      <a:srgbClr val="000000"/>
                    </a:solidFill>
                    <a:effectLst/>
                    <a:uLnTx/>
                    <a:uFillTx/>
                    <a:latin typeface="Times New Roman"/>
                    <a:ea typeface="Calibri"/>
                    <a:cs typeface="Times New Roman"/>
                  </a:rPr>
                  <a:t>el plan de desarrollo interno y proyecciones del Sistema de Educación Superior</a:t>
                </a:r>
                <a:endParaRPr kumimoji="0" lang="es-ES" sz="11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dirty="0">
                    <a:ln>
                      <a:noFill/>
                    </a:ln>
                    <a:solidFill>
                      <a:sysClr val="windowText" lastClr="000000"/>
                    </a:solidFill>
                    <a:effectLst/>
                    <a:uLnTx/>
                    <a:uFillTx/>
                    <a:latin typeface="Calibri"/>
                    <a:ea typeface="Calibri"/>
                    <a:cs typeface="Times New Roman"/>
                  </a:rPr>
                  <a:t> </a:t>
                </a:r>
                <a:endParaRPr kumimoji="0" lang="es-ES"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cxnSp>
            <p:nvCxnSpPr>
              <p:cNvPr id="23" name="349 Conector recto"/>
              <p:cNvCxnSpPr/>
              <p:nvPr/>
            </p:nvCxnSpPr>
            <p:spPr bwMode="auto">
              <a:xfrm flipH="1">
                <a:off x="110" y="31067"/>
                <a:ext cx="2743" cy="0"/>
              </a:xfrm>
              <a:prstGeom prst="line">
                <a:avLst/>
              </a:prstGeom>
              <a:noFill/>
              <a:ln w="25400">
                <a:solidFill>
                  <a:srgbClr val="4F81BD">
                    <a:lumMod val="100000"/>
                    <a:lumOff val="0"/>
                  </a:srgbClr>
                </a:solidFill>
                <a:round/>
                <a:headEnd/>
                <a:tailEnd/>
              </a:ln>
            </p:spPr>
          </p:cxnSp>
          <p:cxnSp>
            <p:nvCxnSpPr>
              <p:cNvPr id="24" name="350 Conector recto"/>
              <p:cNvCxnSpPr/>
              <p:nvPr/>
            </p:nvCxnSpPr>
            <p:spPr bwMode="auto">
              <a:xfrm>
                <a:off x="0" y="31064"/>
                <a:ext cx="0" cy="51507"/>
              </a:xfrm>
              <a:prstGeom prst="line">
                <a:avLst/>
              </a:prstGeom>
              <a:noFill/>
              <a:ln w="25400">
                <a:solidFill>
                  <a:srgbClr val="4F81BD">
                    <a:lumMod val="100000"/>
                    <a:lumOff val="0"/>
                  </a:srgbClr>
                </a:solidFill>
                <a:round/>
                <a:headEnd/>
                <a:tailEnd/>
              </a:ln>
            </p:spPr>
          </p:cxnSp>
          <p:cxnSp>
            <p:nvCxnSpPr>
              <p:cNvPr id="25" name="351 Conector recto de flecha"/>
              <p:cNvCxnSpPr>
                <a:cxnSpLocks noChangeShapeType="1"/>
              </p:cNvCxnSpPr>
              <p:nvPr/>
            </p:nvCxnSpPr>
            <p:spPr bwMode="auto">
              <a:xfrm>
                <a:off x="220" y="39109"/>
                <a:ext cx="2419" cy="0"/>
              </a:xfrm>
              <a:prstGeom prst="straightConnector1">
                <a:avLst/>
              </a:prstGeom>
              <a:noFill/>
              <a:ln w="25400">
                <a:solidFill>
                  <a:srgbClr val="4F81BD">
                    <a:lumMod val="100000"/>
                    <a:lumOff val="0"/>
                  </a:srgbClr>
                </a:solidFill>
                <a:round/>
                <a:headEnd/>
                <a:tailEnd type="arrow" w="med" len="med"/>
              </a:ln>
            </p:spPr>
          </p:cxnSp>
          <p:cxnSp>
            <p:nvCxnSpPr>
              <p:cNvPr id="26" name="352 Conector recto de flecha"/>
              <p:cNvCxnSpPr>
                <a:cxnSpLocks noChangeShapeType="1"/>
              </p:cNvCxnSpPr>
              <p:nvPr/>
            </p:nvCxnSpPr>
            <p:spPr bwMode="auto">
              <a:xfrm>
                <a:off x="110" y="45830"/>
                <a:ext cx="2419" cy="0"/>
              </a:xfrm>
              <a:prstGeom prst="straightConnector1">
                <a:avLst/>
              </a:prstGeom>
              <a:noFill/>
              <a:ln w="25400">
                <a:solidFill>
                  <a:srgbClr val="4F81BD">
                    <a:lumMod val="100000"/>
                    <a:lumOff val="0"/>
                  </a:srgbClr>
                </a:solidFill>
                <a:round/>
                <a:headEnd/>
                <a:tailEnd type="arrow" w="med" len="med"/>
              </a:ln>
            </p:spPr>
          </p:cxnSp>
          <p:sp>
            <p:nvSpPr>
              <p:cNvPr id="27" name="353 Rectángulo redondeado"/>
              <p:cNvSpPr>
                <a:spLocks noChangeArrowheads="1"/>
              </p:cNvSpPr>
              <p:nvPr/>
            </p:nvSpPr>
            <p:spPr bwMode="auto">
              <a:xfrm>
                <a:off x="2521" y="43863"/>
                <a:ext cx="45293" cy="7849"/>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dirty="0">
                    <a:ln>
                      <a:noFill/>
                    </a:ln>
                    <a:solidFill>
                      <a:srgbClr val="000000"/>
                    </a:solidFill>
                    <a:effectLst/>
                    <a:uLnTx/>
                    <a:uFillTx/>
                    <a:latin typeface="Times New Roman"/>
                    <a:ea typeface="Calibri"/>
                    <a:cs typeface="Times New Roman"/>
                  </a:rPr>
                  <a:t>Aprobar la suspensión de las universidades y escuelas politécnicas, en base al informe emitido por el CEAACES, por alguna de las causales  establecidas en esta Ley </a:t>
                </a:r>
                <a:endParaRPr kumimoji="0" lang="es-ES"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28" name="354 Rectángulo redondeado"/>
              <p:cNvSpPr>
                <a:spLocks noChangeArrowheads="1"/>
              </p:cNvSpPr>
              <p:nvPr/>
            </p:nvSpPr>
            <p:spPr bwMode="auto">
              <a:xfrm>
                <a:off x="2423" y="52550"/>
                <a:ext cx="45293" cy="7849"/>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a:ln>
                      <a:noFill/>
                    </a:ln>
                    <a:solidFill>
                      <a:srgbClr val="000000"/>
                    </a:solidFill>
                    <a:effectLst/>
                    <a:uLnTx/>
                    <a:uFillTx/>
                    <a:latin typeface="Times New Roman"/>
                    <a:ea typeface="Calibri"/>
                    <a:cs typeface="Times New Roman"/>
                  </a:rPr>
                  <a:t>Aprobar la fórmula de distribución anual de las asignaciones del Estado a las instituciones de educación superior y de los incrementos si es que los hubiere, las que constarán en el Presupuesto General del Estado</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29" name="355 Conector recto de flecha"/>
              <p:cNvCxnSpPr>
                <a:cxnSpLocks noChangeShapeType="1"/>
              </p:cNvCxnSpPr>
              <p:nvPr/>
            </p:nvCxnSpPr>
            <p:spPr bwMode="auto">
              <a:xfrm>
                <a:off x="110" y="55635"/>
                <a:ext cx="2419" cy="0"/>
              </a:xfrm>
              <a:prstGeom prst="straightConnector1">
                <a:avLst/>
              </a:prstGeom>
              <a:noFill/>
              <a:ln w="25400">
                <a:solidFill>
                  <a:srgbClr val="4F81BD">
                    <a:lumMod val="100000"/>
                    <a:lumOff val="0"/>
                  </a:srgbClr>
                </a:solidFill>
                <a:round/>
                <a:headEnd/>
                <a:tailEnd type="arrow" w="med" len="med"/>
              </a:ln>
            </p:spPr>
          </p:cxnSp>
          <p:cxnSp>
            <p:nvCxnSpPr>
              <p:cNvPr id="30" name="356 Conector recto de flecha"/>
              <p:cNvCxnSpPr>
                <a:cxnSpLocks noChangeShapeType="1"/>
              </p:cNvCxnSpPr>
              <p:nvPr/>
            </p:nvCxnSpPr>
            <p:spPr bwMode="auto">
              <a:xfrm>
                <a:off x="0" y="63787"/>
                <a:ext cx="2419" cy="0"/>
              </a:xfrm>
              <a:prstGeom prst="straightConnector1">
                <a:avLst/>
              </a:prstGeom>
              <a:noFill/>
              <a:ln w="25400">
                <a:solidFill>
                  <a:srgbClr val="4F81BD">
                    <a:lumMod val="100000"/>
                    <a:lumOff val="0"/>
                  </a:srgbClr>
                </a:solidFill>
                <a:round/>
                <a:headEnd/>
                <a:tailEnd type="arrow" w="med" len="med"/>
              </a:ln>
            </p:spPr>
          </p:cxnSp>
          <p:sp>
            <p:nvSpPr>
              <p:cNvPr id="31" name="357 Rectángulo redondeado"/>
              <p:cNvSpPr>
                <a:spLocks noChangeArrowheads="1"/>
              </p:cNvSpPr>
              <p:nvPr/>
            </p:nvSpPr>
            <p:spPr bwMode="auto">
              <a:xfrm>
                <a:off x="2533" y="61033"/>
                <a:ext cx="45293" cy="9109"/>
              </a:xfrm>
              <a:prstGeom prst="roundRect">
                <a:avLst>
                  <a:gd name="adj" fmla="val 20359"/>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defTabSz="914400" eaLnBrk="1" fontAlgn="auto" latinLnBrk="0" hangingPunct="1">
                  <a:lnSpc>
                    <a:spcPct val="115000"/>
                  </a:lnSpc>
                  <a:spcBef>
                    <a:spcPts val="0"/>
                  </a:spcBef>
                  <a:spcAft>
                    <a:spcPts val="1000"/>
                  </a:spcAft>
                  <a:buClrTx/>
                  <a:buSzTx/>
                  <a:buFontTx/>
                  <a:buNone/>
                  <a:tabLst/>
                  <a:defRPr/>
                </a:pPr>
                <a:endParaRPr kumimoji="0" lang="es-ES" sz="1000" b="0" i="0" u="none" strike="noStrike" kern="0" cap="none" spc="0" normalizeH="0" baseline="0" noProof="0" dirty="0" smtClean="0">
                  <a:ln>
                    <a:noFill/>
                  </a:ln>
                  <a:solidFill>
                    <a:srgbClr val="000000"/>
                  </a:solidFill>
                  <a:effectLst/>
                  <a:uLnTx/>
                  <a:uFillTx/>
                  <a:latin typeface="Times New Roman"/>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dirty="0" smtClean="0">
                    <a:ln>
                      <a:noFill/>
                    </a:ln>
                    <a:solidFill>
                      <a:srgbClr val="000000"/>
                    </a:solidFill>
                    <a:effectLst/>
                    <a:uLnTx/>
                    <a:uFillTx/>
                    <a:latin typeface="Times New Roman"/>
                    <a:ea typeface="Calibri"/>
                    <a:cs typeface="Times New Roman"/>
                  </a:rPr>
                  <a:t>Ejecutar </a:t>
                </a:r>
                <a:r>
                  <a:rPr kumimoji="0" lang="es-ES" sz="1000" b="0" i="0" u="none" strike="noStrike" kern="0" cap="none" spc="0" normalizeH="0" baseline="0" noProof="0" dirty="0">
                    <a:ln>
                      <a:noFill/>
                    </a:ln>
                    <a:solidFill>
                      <a:srgbClr val="000000"/>
                    </a:solidFill>
                    <a:effectLst/>
                    <a:uLnTx/>
                    <a:uFillTx/>
                    <a:latin typeface="Times New Roman"/>
                    <a:ea typeface="Calibri"/>
                    <a:cs typeface="Times New Roman"/>
                  </a:rPr>
                  <a:t>previo informe del CEAACES, la suspensión  en  la entrega de fondos a las instituciones de educación superior, en la parte proporcional cuando los programas o carreras no cumplan los estándares establecidos</a:t>
                </a:r>
                <a:endParaRPr kumimoji="0" lang="es-ES" sz="11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dirty="0">
                    <a:ln>
                      <a:noFill/>
                    </a:ln>
                    <a:solidFill>
                      <a:sysClr val="windowText" lastClr="000000"/>
                    </a:solidFill>
                    <a:effectLst/>
                    <a:uLnTx/>
                    <a:uFillTx/>
                    <a:latin typeface="Calibri"/>
                    <a:ea typeface="Calibri"/>
                    <a:cs typeface="Times New Roman"/>
                  </a:rPr>
                  <a:t> </a:t>
                </a:r>
                <a:endParaRPr kumimoji="0" lang="es-ES"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cxnSp>
            <p:nvCxnSpPr>
              <p:cNvPr id="32" name="358 Conector recto de flecha"/>
              <p:cNvCxnSpPr>
                <a:cxnSpLocks noChangeShapeType="1"/>
              </p:cNvCxnSpPr>
              <p:nvPr/>
            </p:nvCxnSpPr>
            <p:spPr bwMode="auto">
              <a:xfrm>
                <a:off x="110" y="72050"/>
                <a:ext cx="2419" cy="0"/>
              </a:xfrm>
              <a:prstGeom prst="straightConnector1">
                <a:avLst/>
              </a:prstGeom>
              <a:noFill/>
              <a:ln w="25400">
                <a:solidFill>
                  <a:srgbClr val="4F81BD">
                    <a:lumMod val="100000"/>
                    <a:lumOff val="0"/>
                  </a:srgbClr>
                </a:solidFill>
                <a:round/>
                <a:headEnd/>
                <a:tailEnd type="arrow" w="med" len="med"/>
              </a:ln>
            </p:spPr>
          </p:cxnSp>
          <p:sp>
            <p:nvSpPr>
              <p:cNvPr id="33" name="359 Rectángulo redondeado"/>
              <p:cNvSpPr>
                <a:spLocks noChangeArrowheads="1"/>
              </p:cNvSpPr>
              <p:nvPr/>
            </p:nvSpPr>
            <p:spPr bwMode="auto">
              <a:xfrm>
                <a:off x="2533" y="70142"/>
                <a:ext cx="45276" cy="4135"/>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a:ln>
                      <a:noFill/>
                    </a:ln>
                    <a:solidFill>
                      <a:srgbClr val="000000"/>
                    </a:solidFill>
                    <a:effectLst/>
                    <a:uLnTx/>
                    <a:uFillTx/>
                    <a:latin typeface="Times New Roman"/>
                    <a:ea typeface="Calibri"/>
                    <a:cs typeface="Times New Roman"/>
                  </a:rPr>
                  <a:t>Elaborar y aprobar su presupuesto anual</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sp>
            <p:nvSpPr>
              <p:cNvPr id="34" name="360 Rectángulo redondeado"/>
              <p:cNvSpPr>
                <a:spLocks noChangeArrowheads="1"/>
              </p:cNvSpPr>
              <p:nvPr/>
            </p:nvSpPr>
            <p:spPr bwMode="auto">
              <a:xfrm>
                <a:off x="2644" y="75845"/>
                <a:ext cx="45292" cy="3568"/>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a:ln>
                      <a:noFill/>
                    </a:ln>
                    <a:solidFill>
                      <a:sysClr val="windowText" lastClr="000000"/>
                    </a:solidFill>
                    <a:effectLst/>
                    <a:uLnTx/>
                    <a:uFillTx/>
                    <a:latin typeface="Times New Roman"/>
                    <a:ea typeface="Calibri"/>
                    <a:cs typeface="Times New Roman"/>
                  </a:rPr>
                  <a:t>Aprobar la normativa reglamentaria necesaria para el ejercicio de sus competencias</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35" name="361 Conector recto de flecha"/>
              <p:cNvCxnSpPr>
                <a:cxnSpLocks noChangeShapeType="1"/>
              </p:cNvCxnSpPr>
              <p:nvPr/>
            </p:nvCxnSpPr>
            <p:spPr bwMode="auto">
              <a:xfrm>
                <a:off x="220" y="77779"/>
                <a:ext cx="2419" cy="0"/>
              </a:xfrm>
              <a:prstGeom prst="straightConnector1">
                <a:avLst/>
              </a:prstGeom>
              <a:noFill/>
              <a:ln w="25400">
                <a:solidFill>
                  <a:srgbClr val="4F81BD">
                    <a:lumMod val="100000"/>
                    <a:lumOff val="0"/>
                  </a:srgbClr>
                </a:solidFill>
                <a:round/>
                <a:headEnd/>
                <a:tailEnd type="arrow" w="med" len="med"/>
              </a:ln>
            </p:spPr>
          </p:cxnSp>
          <p:sp>
            <p:nvSpPr>
              <p:cNvPr id="36" name="362 Rectángulo redondeado"/>
              <p:cNvSpPr>
                <a:spLocks noChangeArrowheads="1"/>
              </p:cNvSpPr>
              <p:nvPr/>
            </p:nvSpPr>
            <p:spPr bwMode="auto">
              <a:xfrm>
                <a:off x="2853" y="80843"/>
                <a:ext cx="45293" cy="6819"/>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a:ln>
                      <a:noFill/>
                    </a:ln>
                    <a:solidFill>
                      <a:sysClr val="windowText" lastClr="000000"/>
                    </a:solidFill>
                    <a:effectLst/>
                    <a:uLnTx/>
                    <a:uFillTx/>
                    <a:latin typeface="Times New Roman"/>
                    <a:ea typeface="Calibri"/>
                    <a:cs typeface="Times New Roman"/>
                  </a:rPr>
                  <a:t>Monitorear el cumplimiento de los aspectos académicos y jurídicos de las Instituciones  de Educación Superior</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grpSp>
        <p:cxnSp>
          <p:nvCxnSpPr>
            <p:cNvPr id="6" name="363 Conector recto de flecha"/>
            <p:cNvCxnSpPr>
              <a:cxnSpLocks noChangeShapeType="1"/>
            </p:cNvCxnSpPr>
            <p:nvPr/>
          </p:nvCxnSpPr>
          <p:spPr bwMode="auto">
            <a:xfrm>
              <a:off x="0" y="82579"/>
              <a:ext cx="2419" cy="0"/>
            </a:xfrm>
            <a:prstGeom prst="straightConnector1">
              <a:avLst/>
            </a:prstGeom>
            <a:noFill/>
            <a:ln w="25400">
              <a:solidFill>
                <a:srgbClr val="4F81BD">
                  <a:lumMod val="100000"/>
                  <a:lumOff val="0"/>
                </a:srgbClr>
              </a:solidFill>
              <a:round/>
              <a:headEnd/>
              <a:tailEnd type="arrow" w="med" len="med"/>
            </a:ln>
          </p:spPr>
        </p:cxnSp>
      </p:grpSp>
    </p:spTree>
    <p:extLst>
      <p:ext uri="{BB962C8B-B14F-4D97-AF65-F5344CB8AC3E}">
        <p14:creationId xmlns:p14="http://schemas.microsoft.com/office/powerpoint/2010/main" val="12222865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66 Grupo"/>
          <p:cNvGrpSpPr>
            <a:grpSpLocks/>
          </p:cNvGrpSpPr>
          <p:nvPr/>
        </p:nvGrpSpPr>
        <p:grpSpPr bwMode="auto">
          <a:xfrm>
            <a:off x="1411517" y="385442"/>
            <a:ext cx="6411657" cy="5562154"/>
            <a:chOff x="0" y="0"/>
            <a:chExt cx="55084" cy="88963"/>
          </a:xfrm>
        </p:grpSpPr>
        <p:sp>
          <p:nvSpPr>
            <p:cNvPr id="5" name="367 Rectángulo redondeado"/>
            <p:cNvSpPr>
              <a:spLocks noChangeArrowheads="1"/>
            </p:cNvSpPr>
            <p:nvPr/>
          </p:nvSpPr>
          <p:spPr bwMode="auto">
            <a:xfrm>
              <a:off x="5177" y="0"/>
              <a:ext cx="44616" cy="4514"/>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800" b="1" i="0" u="none" strike="noStrike" kern="0" cap="none" spc="0" normalizeH="0" baseline="0" noProof="0">
                  <a:ln>
                    <a:noFill/>
                  </a:ln>
                  <a:solidFill>
                    <a:srgbClr val="000000"/>
                  </a:solidFill>
                  <a:effectLst/>
                  <a:uLnTx/>
                  <a:uFillTx/>
                  <a:latin typeface="Times New Roman"/>
                  <a:ea typeface="Calibri"/>
                  <a:cs typeface="Times New Roman"/>
                </a:rPr>
                <a:t>CONSEJO DE EVALUACIÓN, ACREDITACIÓN Y ASEGURAMIENTO DE LA CALIDAD DE LA EDUCACIÓN SUPERIOR</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6" name="368 Conector recto de flecha"/>
            <p:cNvCxnSpPr>
              <a:cxnSpLocks noChangeShapeType="1"/>
            </p:cNvCxnSpPr>
            <p:nvPr/>
          </p:nvCxnSpPr>
          <p:spPr bwMode="auto">
            <a:xfrm>
              <a:off x="27542" y="4516"/>
              <a:ext cx="0" cy="2642"/>
            </a:xfrm>
            <a:prstGeom prst="straightConnector1">
              <a:avLst/>
            </a:prstGeom>
            <a:noFill/>
            <a:ln w="25400">
              <a:solidFill>
                <a:srgbClr val="4F81BD">
                  <a:lumMod val="100000"/>
                  <a:lumOff val="0"/>
                </a:srgbClr>
              </a:solidFill>
              <a:round/>
              <a:headEnd/>
              <a:tailEnd type="arrow" w="med" len="med"/>
            </a:ln>
          </p:spPr>
        </p:cxnSp>
        <p:sp>
          <p:nvSpPr>
            <p:cNvPr id="7" name="369 Rectángulo redondeado"/>
            <p:cNvSpPr>
              <a:spLocks noChangeArrowheads="1"/>
            </p:cNvSpPr>
            <p:nvPr/>
          </p:nvSpPr>
          <p:spPr bwMode="auto">
            <a:xfrm>
              <a:off x="6059" y="7271"/>
              <a:ext cx="43624" cy="5397"/>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just" defTabSz="914400" eaLnBrk="1" fontAlgn="auto" latinLnBrk="0" hangingPunct="1">
                <a:lnSpc>
                  <a:spcPct val="115000"/>
                </a:lnSpc>
                <a:spcBef>
                  <a:spcPts val="0"/>
                </a:spcBef>
                <a:spcAft>
                  <a:spcPts val="1000"/>
                </a:spcAft>
                <a:buClrTx/>
                <a:buSzTx/>
                <a:buFontTx/>
                <a:buNone/>
                <a:tabLst/>
                <a:defRPr/>
              </a:pPr>
              <a:r>
                <a:rPr kumimoji="0" lang="es-ES" sz="900" b="0" i="0" u="none" strike="noStrike" kern="0" cap="none" spc="0" normalizeH="0" baseline="0" noProof="0">
                  <a:ln>
                    <a:noFill/>
                  </a:ln>
                  <a:solidFill>
                    <a:srgbClr val="000000"/>
                  </a:solidFill>
                  <a:effectLst/>
                  <a:uLnTx/>
                  <a:uFillTx/>
                  <a:latin typeface="Times New Roman"/>
                  <a:ea typeface="Calibri"/>
                  <a:cs typeface="Times New Roman"/>
                </a:rPr>
                <a:t>Es el organismo público técnico, con personería jurídica y patrimonio propio, con independencia administrativa, financiera y operativa.</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8" name="370 Conector recto"/>
            <p:cNvCxnSpPr/>
            <p:nvPr/>
          </p:nvCxnSpPr>
          <p:spPr bwMode="auto">
            <a:xfrm flipH="1">
              <a:off x="49796" y="2093"/>
              <a:ext cx="5283" cy="0"/>
            </a:xfrm>
            <a:prstGeom prst="line">
              <a:avLst/>
            </a:prstGeom>
            <a:noFill/>
            <a:ln w="25400">
              <a:solidFill>
                <a:srgbClr val="4F81BD">
                  <a:lumMod val="100000"/>
                  <a:lumOff val="0"/>
                </a:srgbClr>
              </a:solidFill>
              <a:round/>
              <a:headEnd/>
              <a:tailEnd/>
            </a:ln>
          </p:spPr>
        </p:cxnSp>
        <p:cxnSp>
          <p:nvCxnSpPr>
            <p:cNvPr id="9" name="371 Conector recto"/>
            <p:cNvCxnSpPr/>
            <p:nvPr/>
          </p:nvCxnSpPr>
          <p:spPr bwMode="auto">
            <a:xfrm flipH="1">
              <a:off x="0" y="2093"/>
              <a:ext cx="5168" cy="108"/>
            </a:xfrm>
            <a:prstGeom prst="line">
              <a:avLst/>
            </a:prstGeom>
            <a:noFill/>
            <a:ln w="25400">
              <a:solidFill>
                <a:srgbClr val="4F81BD">
                  <a:lumMod val="100000"/>
                  <a:lumOff val="0"/>
                </a:srgbClr>
              </a:solidFill>
              <a:round/>
              <a:headEnd/>
              <a:tailEnd/>
            </a:ln>
          </p:spPr>
        </p:cxnSp>
        <p:cxnSp>
          <p:nvCxnSpPr>
            <p:cNvPr id="10" name="372 Conector recto"/>
            <p:cNvCxnSpPr/>
            <p:nvPr/>
          </p:nvCxnSpPr>
          <p:spPr bwMode="auto">
            <a:xfrm>
              <a:off x="0" y="2203"/>
              <a:ext cx="0" cy="13544"/>
            </a:xfrm>
            <a:prstGeom prst="line">
              <a:avLst/>
            </a:prstGeom>
            <a:noFill/>
            <a:ln w="25400">
              <a:solidFill>
                <a:srgbClr val="4F81BD">
                  <a:lumMod val="100000"/>
                  <a:lumOff val="0"/>
                </a:srgbClr>
              </a:solidFill>
              <a:round/>
              <a:headEnd/>
              <a:tailEnd/>
            </a:ln>
          </p:spPr>
        </p:cxnSp>
        <p:cxnSp>
          <p:nvCxnSpPr>
            <p:cNvPr id="11" name="373 Conector recto"/>
            <p:cNvCxnSpPr/>
            <p:nvPr/>
          </p:nvCxnSpPr>
          <p:spPr bwMode="auto">
            <a:xfrm flipH="1">
              <a:off x="55084" y="2203"/>
              <a:ext cx="0" cy="13544"/>
            </a:xfrm>
            <a:prstGeom prst="line">
              <a:avLst/>
            </a:prstGeom>
            <a:noFill/>
            <a:ln w="25400">
              <a:solidFill>
                <a:srgbClr val="4F81BD">
                  <a:lumMod val="100000"/>
                  <a:lumOff val="0"/>
                </a:srgbClr>
              </a:solidFill>
              <a:round/>
              <a:headEnd/>
              <a:tailEnd/>
            </a:ln>
          </p:spPr>
        </p:cxnSp>
        <p:cxnSp>
          <p:nvCxnSpPr>
            <p:cNvPr id="12" name="374 Conector recto"/>
            <p:cNvCxnSpPr/>
            <p:nvPr/>
          </p:nvCxnSpPr>
          <p:spPr bwMode="auto">
            <a:xfrm flipH="1">
              <a:off x="0" y="15643"/>
              <a:ext cx="55084" cy="108"/>
            </a:xfrm>
            <a:prstGeom prst="line">
              <a:avLst/>
            </a:prstGeom>
            <a:noFill/>
            <a:ln w="25400">
              <a:solidFill>
                <a:srgbClr val="4F81BD">
                  <a:lumMod val="100000"/>
                  <a:lumOff val="0"/>
                </a:srgbClr>
              </a:solidFill>
              <a:round/>
              <a:headEnd/>
              <a:tailEnd/>
            </a:ln>
          </p:spPr>
        </p:cxnSp>
        <p:cxnSp>
          <p:nvCxnSpPr>
            <p:cNvPr id="13" name="375 Conector recto de flecha"/>
            <p:cNvCxnSpPr>
              <a:cxnSpLocks noChangeShapeType="1"/>
            </p:cNvCxnSpPr>
            <p:nvPr/>
          </p:nvCxnSpPr>
          <p:spPr bwMode="auto">
            <a:xfrm>
              <a:off x="27542" y="15643"/>
              <a:ext cx="0" cy="2642"/>
            </a:xfrm>
            <a:prstGeom prst="straightConnector1">
              <a:avLst/>
            </a:prstGeom>
            <a:noFill/>
            <a:ln w="25400">
              <a:solidFill>
                <a:srgbClr val="4F81BD">
                  <a:lumMod val="100000"/>
                  <a:lumOff val="0"/>
                </a:srgbClr>
              </a:solidFill>
              <a:round/>
              <a:headEnd/>
              <a:tailEnd type="arrow" w="med" len="med"/>
            </a:ln>
          </p:spPr>
        </p:cxnSp>
        <p:sp>
          <p:nvSpPr>
            <p:cNvPr id="14" name="376 Rectángulo redondeado"/>
            <p:cNvSpPr>
              <a:spLocks noChangeArrowheads="1"/>
            </p:cNvSpPr>
            <p:nvPr/>
          </p:nvSpPr>
          <p:spPr bwMode="auto">
            <a:xfrm>
              <a:off x="13660" y="18177"/>
              <a:ext cx="27647" cy="4515"/>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900" b="0" i="0" u="none" strike="noStrike" kern="0" cap="none" spc="0" normalizeH="0" baseline="0" noProof="0">
                  <a:ln>
                    <a:noFill/>
                  </a:ln>
                  <a:solidFill>
                    <a:srgbClr val="000000"/>
                  </a:solidFill>
                  <a:effectLst/>
                  <a:uLnTx/>
                  <a:uFillTx/>
                  <a:latin typeface="Times New Roman"/>
                  <a:ea typeface="Calibri"/>
                  <a:cs typeface="Times New Roman"/>
                </a:rPr>
                <a:t>Tendrá facultad regulatoria y de gestión</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15" name="377 Conector recto de flecha"/>
            <p:cNvCxnSpPr>
              <a:cxnSpLocks noChangeShapeType="1"/>
            </p:cNvCxnSpPr>
            <p:nvPr/>
          </p:nvCxnSpPr>
          <p:spPr bwMode="auto">
            <a:xfrm>
              <a:off x="9474" y="15754"/>
              <a:ext cx="0" cy="9584"/>
            </a:xfrm>
            <a:prstGeom prst="straightConnector1">
              <a:avLst/>
            </a:prstGeom>
            <a:noFill/>
            <a:ln w="25400">
              <a:solidFill>
                <a:srgbClr val="4F81BD">
                  <a:lumMod val="100000"/>
                  <a:lumOff val="0"/>
                </a:srgbClr>
              </a:solidFill>
              <a:round/>
              <a:headEnd/>
              <a:tailEnd type="arrow" w="med" len="med"/>
            </a:ln>
          </p:spPr>
        </p:cxnSp>
        <p:sp>
          <p:nvSpPr>
            <p:cNvPr id="16" name="378 Rectángulo redondeado"/>
            <p:cNvSpPr>
              <a:spLocks noChangeArrowheads="1"/>
            </p:cNvSpPr>
            <p:nvPr/>
          </p:nvSpPr>
          <p:spPr bwMode="auto">
            <a:xfrm>
              <a:off x="4516" y="25559"/>
              <a:ext cx="27642" cy="4514"/>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900" b="1" i="0" u="none" strike="noStrike" kern="0" cap="none" spc="0" normalizeH="0" baseline="0" noProof="0">
                  <a:ln>
                    <a:noFill/>
                  </a:ln>
                  <a:solidFill>
                    <a:srgbClr val="000000"/>
                  </a:solidFill>
                  <a:effectLst/>
                  <a:uLnTx/>
                  <a:uFillTx/>
                  <a:latin typeface="Times New Roman"/>
                  <a:ea typeface="Calibri"/>
                  <a:cs typeface="Times New Roman"/>
                </a:rPr>
                <a:t>FUNCIONES DEL CEAACES</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17" name="379 Conector recto"/>
            <p:cNvCxnSpPr/>
            <p:nvPr/>
          </p:nvCxnSpPr>
          <p:spPr bwMode="auto">
            <a:xfrm flipH="1">
              <a:off x="1872" y="27762"/>
              <a:ext cx="2642" cy="0"/>
            </a:xfrm>
            <a:prstGeom prst="line">
              <a:avLst/>
            </a:prstGeom>
            <a:noFill/>
            <a:ln w="25400">
              <a:solidFill>
                <a:srgbClr val="4F81BD">
                  <a:lumMod val="100000"/>
                  <a:lumOff val="0"/>
                </a:srgbClr>
              </a:solidFill>
              <a:round/>
              <a:headEnd/>
              <a:tailEnd/>
            </a:ln>
          </p:spPr>
        </p:cxnSp>
        <p:cxnSp>
          <p:nvCxnSpPr>
            <p:cNvPr id="18" name="380 Conector recto"/>
            <p:cNvCxnSpPr/>
            <p:nvPr/>
          </p:nvCxnSpPr>
          <p:spPr bwMode="auto">
            <a:xfrm>
              <a:off x="1762" y="27762"/>
              <a:ext cx="110" cy="57236"/>
            </a:xfrm>
            <a:prstGeom prst="line">
              <a:avLst/>
            </a:prstGeom>
            <a:noFill/>
            <a:ln w="25400">
              <a:solidFill>
                <a:srgbClr val="4F81BD">
                  <a:lumMod val="100000"/>
                  <a:lumOff val="0"/>
                </a:srgbClr>
              </a:solidFill>
              <a:round/>
              <a:headEnd/>
              <a:tailEnd/>
            </a:ln>
          </p:spPr>
        </p:cxnSp>
        <p:cxnSp>
          <p:nvCxnSpPr>
            <p:cNvPr id="19" name="381 Conector recto de flecha"/>
            <p:cNvCxnSpPr>
              <a:cxnSpLocks noChangeShapeType="1"/>
            </p:cNvCxnSpPr>
            <p:nvPr/>
          </p:nvCxnSpPr>
          <p:spPr bwMode="auto">
            <a:xfrm>
              <a:off x="1983" y="34592"/>
              <a:ext cx="2419" cy="0"/>
            </a:xfrm>
            <a:prstGeom prst="straightConnector1">
              <a:avLst/>
            </a:prstGeom>
            <a:noFill/>
            <a:ln w="25400">
              <a:solidFill>
                <a:srgbClr val="4F81BD">
                  <a:lumMod val="100000"/>
                  <a:lumOff val="0"/>
                </a:srgbClr>
              </a:solidFill>
              <a:round/>
              <a:headEnd/>
              <a:tailEnd type="arrow" w="med" len="med"/>
            </a:ln>
          </p:spPr>
        </p:cxnSp>
        <p:sp>
          <p:nvSpPr>
            <p:cNvPr id="20" name="382 Rectángulo redondeado"/>
            <p:cNvSpPr>
              <a:spLocks noChangeArrowheads="1"/>
            </p:cNvSpPr>
            <p:nvPr/>
          </p:nvSpPr>
          <p:spPr bwMode="auto">
            <a:xfrm>
              <a:off x="4406" y="31618"/>
              <a:ext cx="49576" cy="8227"/>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a:ln>
                    <a:noFill/>
                  </a:ln>
                  <a:solidFill>
                    <a:srgbClr val="000000"/>
                  </a:solidFill>
                  <a:effectLst/>
                  <a:uLnTx/>
                  <a:uFillTx/>
                  <a:latin typeface="Times New Roman"/>
                  <a:ea typeface="Calibri"/>
                  <a:cs typeface="Times New Roman"/>
                </a:rPr>
                <a:t>Planificar, coordinar y ejecutar las actividades del proceso de evaluación, acreditación, clasificación académica y aseguramiento de la calidad de la educación superior</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sp>
          <p:nvSpPr>
            <p:cNvPr id="21" name="383 Rectángulo redondeado"/>
            <p:cNvSpPr>
              <a:spLocks noChangeArrowheads="1"/>
            </p:cNvSpPr>
            <p:nvPr/>
          </p:nvSpPr>
          <p:spPr bwMode="auto">
            <a:xfrm>
              <a:off x="4516" y="40762"/>
              <a:ext cx="49463" cy="7817"/>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dirty="0">
                  <a:ln>
                    <a:noFill/>
                  </a:ln>
                  <a:solidFill>
                    <a:srgbClr val="000000"/>
                  </a:solidFill>
                  <a:effectLst/>
                  <a:uLnTx/>
                  <a:uFillTx/>
                  <a:latin typeface="Times New Roman"/>
                  <a:ea typeface="Calibri"/>
                  <a:cs typeface="Times New Roman"/>
                </a:rPr>
                <a:t>Aprobar la normativa para los procesos de evaluación, acreditación, clasificación académica y aseguramiento de la calidad de las instituciones del Sistema de Educación Superior.</a:t>
              </a:r>
              <a:endParaRPr kumimoji="0" lang="es-ES"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cxnSp>
          <p:nvCxnSpPr>
            <p:cNvPr id="22" name="32 Conector recto de flecha"/>
            <p:cNvCxnSpPr>
              <a:cxnSpLocks noChangeShapeType="1"/>
            </p:cNvCxnSpPr>
            <p:nvPr/>
          </p:nvCxnSpPr>
          <p:spPr bwMode="auto">
            <a:xfrm>
              <a:off x="1762" y="43847"/>
              <a:ext cx="2420" cy="0"/>
            </a:xfrm>
            <a:prstGeom prst="straightConnector1">
              <a:avLst/>
            </a:prstGeom>
            <a:noFill/>
            <a:ln w="25400">
              <a:solidFill>
                <a:srgbClr val="4F81BD">
                  <a:lumMod val="100000"/>
                  <a:lumOff val="0"/>
                </a:srgbClr>
              </a:solidFill>
              <a:round/>
              <a:headEnd/>
              <a:tailEnd type="arrow" w="med" len="med"/>
            </a:ln>
          </p:spPr>
        </p:cxnSp>
        <p:sp>
          <p:nvSpPr>
            <p:cNvPr id="23" name="33 Rectángulo redondeado"/>
            <p:cNvSpPr>
              <a:spLocks noChangeArrowheads="1"/>
            </p:cNvSpPr>
            <p:nvPr/>
          </p:nvSpPr>
          <p:spPr bwMode="auto">
            <a:xfrm>
              <a:off x="4516" y="51008"/>
              <a:ext cx="49461" cy="6058"/>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a:ln>
                    <a:noFill/>
                  </a:ln>
                  <a:solidFill>
                    <a:srgbClr val="000000"/>
                  </a:solidFill>
                  <a:effectLst/>
                  <a:uLnTx/>
                  <a:uFillTx/>
                  <a:latin typeface="Times New Roman"/>
                  <a:ea typeface="Calibri"/>
                  <a:cs typeface="Times New Roman"/>
                </a:rPr>
                <a:t>Aprobar la normativa para los procesos de la autoevaluación de las instituciones, los programas y carreras del Sistema de Educación Superior</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25" name="35 Conector recto de flecha"/>
            <p:cNvCxnSpPr>
              <a:cxnSpLocks noChangeShapeType="1"/>
            </p:cNvCxnSpPr>
            <p:nvPr/>
          </p:nvCxnSpPr>
          <p:spPr bwMode="auto">
            <a:xfrm>
              <a:off x="1762" y="53762"/>
              <a:ext cx="2420" cy="0"/>
            </a:xfrm>
            <a:prstGeom prst="straightConnector1">
              <a:avLst/>
            </a:prstGeom>
            <a:noFill/>
            <a:ln w="25400">
              <a:solidFill>
                <a:srgbClr val="4F81BD">
                  <a:lumMod val="100000"/>
                  <a:lumOff val="0"/>
                </a:srgbClr>
              </a:solidFill>
              <a:round/>
              <a:headEnd/>
              <a:tailEnd type="arrow" w="med" len="med"/>
            </a:ln>
          </p:spPr>
        </p:cxnSp>
        <p:sp>
          <p:nvSpPr>
            <p:cNvPr id="27" name="37 Rectángulo redondeado"/>
            <p:cNvSpPr>
              <a:spLocks noChangeArrowheads="1"/>
            </p:cNvSpPr>
            <p:nvPr/>
          </p:nvSpPr>
          <p:spPr bwMode="auto">
            <a:xfrm>
              <a:off x="4402" y="60621"/>
              <a:ext cx="49468" cy="8014"/>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a:ln>
                    <a:noFill/>
                  </a:ln>
                  <a:solidFill>
                    <a:srgbClr val="000000"/>
                  </a:solidFill>
                  <a:effectLst/>
                  <a:uLnTx/>
                  <a:uFillTx/>
                  <a:latin typeface="Times New Roman"/>
                  <a:ea typeface="Calibri"/>
                  <a:cs typeface="Times New Roman"/>
                </a:rPr>
                <a:t>Aprobar la normativa en la que se establecerá las características, criterios e indicadores de calidad y los instrumentos que han de aplicarse en la evaluación externa</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28" name="38 Conector recto de flecha"/>
            <p:cNvCxnSpPr>
              <a:cxnSpLocks noChangeShapeType="1"/>
            </p:cNvCxnSpPr>
            <p:nvPr/>
          </p:nvCxnSpPr>
          <p:spPr bwMode="auto">
            <a:xfrm>
              <a:off x="1762" y="64628"/>
              <a:ext cx="2420" cy="0"/>
            </a:xfrm>
            <a:prstGeom prst="straightConnector1">
              <a:avLst/>
            </a:prstGeom>
            <a:noFill/>
            <a:ln w="25400">
              <a:solidFill>
                <a:srgbClr val="4F81BD">
                  <a:lumMod val="100000"/>
                  <a:lumOff val="0"/>
                </a:srgbClr>
              </a:solidFill>
              <a:round/>
              <a:headEnd/>
              <a:tailEnd type="arrow" w="med" len="med"/>
            </a:ln>
          </p:spPr>
        </p:cxnSp>
        <p:sp>
          <p:nvSpPr>
            <p:cNvPr id="29" name="39 Rectángulo redondeado"/>
            <p:cNvSpPr>
              <a:spLocks noChangeArrowheads="1"/>
            </p:cNvSpPr>
            <p:nvPr/>
          </p:nvSpPr>
          <p:spPr bwMode="auto">
            <a:xfrm>
              <a:off x="4516" y="72117"/>
              <a:ext cx="49468" cy="5810"/>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endParaRPr kumimoji="0" lang="es-ES" sz="1000" b="0" i="0" u="none" strike="noStrike" kern="0" cap="none" spc="0" normalizeH="0" baseline="0" noProof="0" dirty="0" smtClean="0">
                <a:ln>
                  <a:noFill/>
                </a:ln>
                <a:solidFill>
                  <a:srgbClr val="000000"/>
                </a:solidFill>
                <a:effectLst/>
                <a:uLnTx/>
                <a:uFillTx/>
                <a:latin typeface="Times New Roman"/>
                <a:ea typeface="Calibri"/>
                <a:cs typeface="Times New Roman"/>
              </a:endParaRPr>
            </a:p>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dirty="0" smtClean="0">
                  <a:ln>
                    <a:noFill/>
                  </a:ln>
                  <a:solidFill>
                    <a:srgbClr val="000000"/>
                  </a:solidFill>
                  <a:effectLst/>
                  <a:uLnTx/>
                  <a:uFillTx/>
                  <a:latin typeface="Times New Roman"/>
                  <a:ea typeface="Calibri"/>
                  <a:cs typeface="Times New Roman"/>
                </a:rPr>
                <a:t>Elaborar </a:t>
              </a:r>
              <a:r>
                <a:rPr kumimoji="0" lang="es-ES" sz="1000" b="0" i="0" u="none" strike="noStrike" kern="0" cap="none" spc="0" normalizeH="0" baseline="0" noProof="0" dirty="0">
                  <a:ln>
                    <a:noFill/>
                  </a:ln>
                  <a:solidFill>
                    <a:srgbClr val="000000"/>
                  </a:solidFill>
                  <a:effectLst/>
                  <a:uLnTx/>
                  <a:uFillTx/>
                  <a:latin typeface="Times New Roman"/>
                  <a:ea typeface="Calibri"/>
                  <a:cs typeface="Times New Roman"/>
                </a:rPr>
                <a:t>y aprobar la normativa que regule su estructura orgánica funcional, y elaborar su presupuesto anual </a:t>
              </a:r>
              <a:endParaRPr kumimoji="0" lang="es-ES" sz="1100" b="0" i="0" u="none" strike="noStrike" kern="0" cap="none" spc="0" normalizeH="0" baseline="0" noProof="0" dirty="0">
                <a:ln>
                  <a:noFill/>
                </a:ln>
                <a:solidFill>
                  <a:sysClr val="windowText" lastClr="000000"/>
                </a:solidFill>
                <a:effectLst/>
                <a:uLnTx/>
                <a:uFillTx/>
                <a:latin typeface="Calibri"/>
                <a:ea typeface="Calibri"/>
                <a:cs typeface="Times New Roman"/>
              </a:endParaRPr>
            </a:p>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dirty="0">
                  <a:ln>
                    <a:noFill/>
                  </a:ln>
                  <a:solidFill>
                    <a:sysClr val="windowText" lastClr="000000"/>
                  </a:solidFill>
                  <a:effectLst/>
                  <a:uLnTx/>
                  <a:uFillTx/>
                  <a:latin typeface="Calibri"/>
                  <a:ea typeface="Calibri"/>
                  <a:cs typeface="Times New Roman"/>
                </a:rPr>
                <a:t> </a:t>
              </a:r>
              <a:endParaRPr kumimoji="0" lang="es-ES"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cxnSp>
          <p:nvCxnSpPr>
            <p:cNvPr id="30" name="40 Conector recto de flecha"/>
            <p:cNvCxnSpPr>
              <a:cxnSpLocks noChangeShapeType="1"/>
            </p:cNvCxnSpPr>
            <p:nvPr/>
          </p:nvCxnSpPr>
          <p:spPr bwMode="auto">
            <a:xfrm>
              <a:off x="1872" y="74888"/>
              <a:ext cx="2420" cy="0"/>
            </a:xfrm>
            <a:prstGeom prst="straightConnector1">
              <a:avLst/>
            </a:prstGeom>
            <a:noFill/>
            <a:ln w="25400">
              <a:solidFill>
                <a:srgbClr val="4F81BD">
                  <a:lumMod val="100000"/>
                  <a:lumOff val="0"/>
                </a:srgbClr>
              </a:solidFill>
              <a:round/>
              <a:headEnd/>
              <a:tailEnd type="arrow" w="med" len="med"/>
            </a:ln>
          </p:spPr>
        </p:cxnSp>
        <p:sp>
          <p:nvSpPr>
            <p:cNvPr id="31" name="41 Rectángulo redondeado"/>
            <p:cNvSpPr>
              <a:spLocks noChangeArrowheads="1"/>
            </p:cNvSpPr>
            <p:nvPr/>
          </p:nvSpPr>
          <p:spPr bwMode="auto">
            <a:xfrm>
              <a:off x="34923" y="25448"/>
              <a:ext cx="19059" cy="4515"/>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s-ES" sz="900" b="0" i="0" u="none" strike="noStrike" kern="0" cap="none" spc="0" normalizeH="0" baseline="0" noProof="0">
                  <a:ln>
                    <a:noFill/>
                  </a:ln>
                  <a:solidFill>
                    <a:srgbClr val="000000"/>
                  </a:solidFill>
                  <a:effectLst/>
                  <a:uLnTx/>
                  <a:uFillTx/>
                  <a:latin typeface="Times New Roman"/>
                  <a:ea typeface="Calibri"/>
                  <a:cs typeface="Times New Roman"/>
                </a:rPr>
                <a:t>Sus principales funciones son:</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32" name="42 Conector recto de flecha"/>
            <p:cNvCxnSpPr>
              <a:cxnSpLocks noChangeShapeType="1"/>
            </p:cNvCxnSpPr>
            <p:nvPr/>
          </p:nvCxnSpPr>
          <p:spPr bwMode="auto">
            <a:xfrm>
              <a:off x="1702" y="84998"/>
              <a:ext cx="2420" cy="0"/>
            </a:xfrm>
            <a:prstGeom prst="straightConnector1">
              <a:avLst/>
            </a:prstGeom>
            <a:noFill/>
            <a:ln w="25400">
              <a:solidFill>
                <a:srgbClr val="4F81BD">
                  <a:lumMod val="100000"/>
                  <a:lumOff val="0"/>
                </a:srgbClr>
              </a:solidFill>
              <a:round/>
              <a:headEnd/>
              <a:tailEnd type="arrow" w="med" len="med"/>
            </a:ln>
          </p:spPr>
        </p:cxnSp>
        <p:sp>
          <p:nvSpPr>
            <p:cNvPr id="33" name="43 Rectángulo redondeado"/>
            <p:cNvSpPr>
              <a:spLocks noChangeArrowheads="1"/>
            </p:cNvSpPr>
            <p:nvPr/>
          </p:nvSpPr>
          <p:spPr bwMode="auto">
            <a:xfrm>
              <a:off x="4182" y="81033"/>
              <a:ext cx="49468" cy="7930"/>
            </a:xfrm>
            <a:prstGeom prst="roundRect">
              <a:avLst>
                <a:gd name="adj" fmla="val 16667"/>
              </a:avLst>
            </a:prstGeom>
            <a:solidFill>
              <a:sysClr val="window" lastClr="FFFFFF">
                <a:lumMod val="100000"/>
                <a:lumOff val="0"/>
              </a:sysClr>
            </a:solidFill>
            <a:ln w="25400">
              <a:solidFill>
                <a:srgbClr val="4F81BD">
                  <a:lumMod val="100000"/>
                  <a:lumOff val="0"/>
                </a:srgb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dirty="0">
                  <a:ln>
                    <a:noFill/>
                  </a:ln>
                  <a:solidFill>
                    <a:srgbClr val="000000"/>
                  </a:solidFill>
                  <a:effectLst/>
                  <a:uLnTx/>
                  <a:uFillTx/>
                  <a:latin typeface="Times New Roman"/>
                  <a:ea typeface="Calibri"/>
                  <a:cs typeface="Times New Roman"/>
                </a:rPr>
                <a:t>Elaborar los informes de suspensión de las instituciones de educación superior que no cumplan los criterios de calidad establecidos, y someterlos a conocimiento del CES</a:t>
              </a:r>
              <a:endParaRPr kumimoji="0" lang="es-ES"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grpSp>
    </p:spTree>
    <p:extLst>
      <p:ext uri="{BB962C8B-B14F-4D97-AF65-F5344CB8AC3E}">
        <p14:creationId xmlns:p14="http://schemas.microsoft.com/office/powerpoint/2010/main" val="8510935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15616" y="2132856"/>
            <a:ext cx="7128793" cy="2062103"/>
          </a:xfrm>
          <a:prstGeom prst="rect">
            <a:avLst/>
          </a:prstGeom>
          <a:noFill/>
          <a:ln>
            <a:solidFill>
              <a:schemeClr val="accent6">
                <a:lumMod val="50000"/>
              </a:schemeClr>
            </a:solidFill>
          </a:ln>
        </p:spPr>
        <p:txBody>
          <a:bodyPr wrap="square" rtlCol="0">
            <a:spAutoFit/>
          </a:bodyPr>
          <a:lstStyle/>
          <a:p>
            <a:pPr algn="ctr"/>
            <a:r>
              <a:rPr lang="es-ES" sz="3200" dirty="0">
                <a:latin typeface="Times New Roman" pitchFamily="18" charset="0"/>
                <a:ea typeface="Calibri"/>
                <a:cs typeface="Times New Roman" pitchFamily="18" charset="0"/>
              </a:rPr>
              <a:t>DIRECCIONAMIENTO DE LAS ENTIDADES PÚBLICAS DE EDUCACIÓN SUPERIOR DE LA PROVINCIA DE PICHINCHA</a:t>
            </a:r>
            <a:endParaRPr lang="es-ES" sz="3200" dirty="0">
              <a:latin typeface="Times New Roman" pitchFamily="18" charset="0"/>
              <a:cs typeface="Times New Roman" pitchFamily="18" charset="0"/>
            </a:endParaRPr>
          </a:p>
        </p:txBody>
      </p:sp>
    </p:spTree>
    <p:extLst>
      <p:ext uri="{BB962C8B-B14F-4D97-AF65-F5344CB8AC3E}">
        <p14:creationId xmlns:p14="http://schemas.microsoft.com/office/powerpoint/2010/main" val="32930056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284348682"/>
              </p:ext>
            </p:extLst>
          </p:nvPr>
        </p:nvGraphicFramePr>
        <p:xfrm>
          <a:off x="1403648" y="1268761"/>
          <a:ext cx="6552727" cy="4466593"/>
        </p:xfrm>
        <a:graphic>
          <a:graphicData uri="http://schemas.openxmlformats.org/drawingml/2006/table">
            <a:tbl>
              <a:tblPr/>
              <a:tblGrid>
                <a:gridCol w="1641264"/>
                <a:gridCol w="2453266"/>
                <a:gridCol w="2458197"/>
              </a:tblGrid>
              <a:tr h="405949">
                <a:tc>
                  <a:txBody>
                    <a:bodyPr/>
                    <a:lstStyle/>
                    <a:p>
                      <a:pPr algn="ctr">
                        <a:lnSpc>
                          <a:spcPct val="115000"/>
                        </a:lnSpc>
                        <a:spcAft>
                          <a:spcPts val="0"/>
                        </a:spcAft>
                      </a:pPr>
                      <a:r>
                        <a:rPr lang="es-ES" sz="1000" b="1" dirty="0">
                          <a:effectLst/>
                          <a:latin typeface="Times New Roman"/>
                          <a:ea typeface="Times New Roman"/>
                          <a:cs typeface="Times New Roman"/>
                        </a:rPr>
                        <a:t>FECHA DE PUBLICACIÓN</a:t>
                      </a:r>
                      <a:endParaRPr lang="es-ES"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ES" sz="1000" b="1">
                          <a:effectLst/>
                          <a:latin typeface="Times New Roman"/>
                          <a:ea typeface="Times New Roman"/>
                          <a:cs typeface="Times New Roman"/>
                        </a:rPr>
                        <a:t>ADMINISTRACIÓN DE:</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ES" sz="1000" b="1">
                          <a:effectLst/>
                          <a:latin typeface="Times New Roman"/>
                          <a:ea typeface="Times New Roman"/>
                          <a:cs typeface="Times New Roman"/>
                        </a:rPr>
                        <a:t>TIPO DE NORMA</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r>
              <a:tr h="405949">
                <a:tc>
                  <a:txBody>
                    <a:bodyPr/>
                    <a:lstStyle/>
                    <a:p>
                      <a:pPr algn="ctr">
                        <a:lnSpc>
                          <a:spcPct val="115000"/>
                        </a:lnSpc>
                        <a:spcAft>
                          <a:spcPts val="0"/>
                        </a:spcAft>
                      </a:pPr>
                      <a:r>
                        <a:rPr lang="es-ES" sz="1000" dirty="0">
                          <a:effectLst/>
                          <a:latin typeface="Times New Roman"/>
                          <a:ea typeface="Times New Roman"/>
                          <a:cs typeface="Times New Roman"/>
                        </a:rPr>
                        <a:t>1863</a:t>
                      </a:r>
                      <a:endParaRPr lang="es-ES"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a:effectLst/>
                          <a:latin typeface="Times New Roman"/>
                          <a:ea typeface="Times New Roman"/>
                          <a:cs typeface="Times New Roman"/>
                        </a:rPr>
                        <a:t>Gabriel García Moreno</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a:effectLst/>
                          <a:latin typeface="Times New Roman"/>
                          <a:ea typeface="Times New Roman"/>
                          <a:cs typeface="Times New Roman"/>
                        </a:rPr>
                        <a:t>Ley Orgánica de Instrucción Pública</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6229">
                <a:tc>
                  <a:txBody>
                    <a:bodyPr/>
                    <a:lstStyle/>
                    <a:p>
                      <a:pPr algn="ctr">
                        <a:lnSpc>
                          <a:spcPct val="115000"/>
                        </a:lnSpc>
                        <a:spcAft>
                          <a:spcPts val="0"/>
                        </a:spcAft>
                      </a:pPr>
                      <a:r>
                        <a:rPr lang="es-ES" sz="1000" dirty="0">
                          <a:effectLst/>
                          <a:latin typeface="Times New Roman"/>
                          <a:ea typeface="Times New Roman"/>
                          <a:cs typeface="Times New Roman"/>
                        </a:rPr>
                        <a:t>6 de octubre de 1925</a:t>
                      </a:r>
                      <a:endParaRPr lang="es-ES"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a:effectLst/>
                          <a:latin typeface="Times New Roman"/>
                          <a:ea typeface="Times New Roman"/>
                          <a:cs typeface="Times New Roman"/>
                        </a:rPr>
                        <a:t>Junta de Gobierno Provisional</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a:effectLst/>
                          <a:latin typeface="Times New Roman"/>
                          <a:ea typeface="Times New Roman"/>
                          <a:cs typeface="Times New Roman"/>
                        </a:rPr>
                        <a:t>Ley de Educación Superior</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5949">
                <a:tc>
                  <a:txBody>
                    <a:bodyPr/>
                    <a:lstStyle/>
                    <a:p>
                      <a:pPr algn="ctr">
                        <a:lnSpc>
                          <a:spcPct val="115000"/>
                        </a:lnSpc>
                        <a:spcAft>
                          <a:spcPts val="0"/>
                        </a:spcAft>
                      </a:pPr>
                      <a:r>
                        <a:rPr lang="es-ES" sz="1000" dirty="0">
                          <a:effectLst/>
                          <a:latin typeface="Times New Roman"/>
                          <a:ea typeface="Times New Roman"/>
                          <a:cs typeface="Times New Roman"/>
                        </a:rPr>
                        <a:t>7 de junio de 1937</a:t>
                      </a:r>
                      <a:endParaRPr lang="es-ES"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dirty="0">
                          <a:effectLst/>
                          <a:latin typeface="Times New Roman"/>
                          <a:ea typeface="Times New Roman"/>
                          <a:cs typeface="Times New Roman"/>
                        </a:rPr>
                        <a:t>Federico Páez ( encargado del Mando de la República)</a:t>
                      </a:r>
                      <a:endParaRPr lang="es-ES"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dirty="0">
                          <a:effectLst/>
                          <a:latin typeface="Times New Roman"/>
                          <a:ea typeface="Times New Roman"/>
                          <a:cs typeface="Times New Roman"/>
                        </a:rPr>
                        <a:t>Ley de Educación Superior</a:t>
                      </a:r>
                      <a:endParaRPr lang="es-ES"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6229">
                <a:tc>
                  <a:txBody>
                    <a:bodyPr/>
                    <a:lstStyle/>
                    <a:p>
                      <a:pPr algn="ctr">
                        <a:lnSpc>
                          <a:spcPct val="115000"/>
                        </a:lnSpc>
                        <a:spcAft>
                          <a:spcPts val="0"/>
                        </a:spcAft>
                      </a:pPr>
                      <a:r>
                        <a:rPr lang="es-ES" sz="1000">
                          <a:effectLst/>
                          <a:latin typeface="Times New Roman"/>
                          <a:ea typeface="Times New Roman"/>
                          <a:cs typeface="Times New Roman"/>
                        </a:rPr>
                        <a:t>1938</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dirty="0">
                          <a:effectLst/>
                          <a:latin typeface="Times New Roman"/>
                          <a:ea typeface="Times New Roman"/>
                          <a:cs typeface="Times New Roman"/>
                        </a:rPr>
                        <a:t>General Alberto Enríquez</a:t>
                      </a:r>
                      <a:endParaRPr lang="es-ES"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dirty="0">
                          <a:effectLst/>
                          <a:latin typeface="Times New Roman"/>
                          <a:ea typeface="Times New Roman"/>
                          <a:cs typeface="Times New Roman"/>
                        </a:rPr>
                        <a:t>Ley de Educación Superior</a:t>
                      </a:r>
                      <a:endParaRPr lang="es-ES"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6229">
                <a:tc>
                  <a:txBody>
                    <a:bodyPr/>
                    <a:lstStyle/>
                    <a:p>
                      <a:pPr algn="ctr">
                        <a:lnSpc>
                          <a:spcPct val="115000"/>
                        </a:lnSpc>
                        <a:spcAft>
                          <a:spcPts val="0"/>
                        </a:spcAft>
                      </a:pPr>
                      <a:r>
                        <a:rPr lang="es-ES" sz="1000">
                          <a:effectLst/>
                          <a:latin typeface="Times New Roman"/>
                          <a:ea typeface="Times New Roman"/>
                          <a:cs typeface="Times New Roman"/>
                        </a:rPr>
                        <a:t>31 de marzo de 1964</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dirty="0">
                          <a:effectLst/>
                          <a:latin typeface="Times New Roman"/>
                          <a:ea typeface="Times New Roman"/>
                          <a:cs typeface="Times New Roman"/>
                        </a:rPr>
                        <a:t>La Junta Militar de Gobierno</a:t>
                      </a:r>
                      <a:endParaRPr lang="es-ES"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a:effectLst/>
                          <a:latin typeface="Times New Roman"/>
                          <a:ea typeface="Times New Roman"/>
                          <a:cs typeface="Times New Roman"/>
                        </a:rPr>
                        <a:t>Ley de Educación Superior</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5949">
                <a:tc>
                  <a:txBody>
                    <a:bodyPr/>
                    <a:lstStyle/>
                    <a:p>
                      <a:pPr algn="ctr">
                        <a:lnSpc>
                          <a:spcPct val="115000"/>
                        </a:lnSpc>
                        <a:spcAft>
                          <a:spcPts val="0"/>
                        </a:spcAft>
                      </a:pPr>
                      <a:r>
                        <a:rPr lang="es-ES" sz="1000">
                          <a:effectLst/>
                          <a:latin typeface="Times New Roman"/>
                          <a:ea typeface="Times New Roman"/>
                          <a:cs typeface="Times New Roman"/>
                        </a:rPr>
                        <a:t>8 de enero de 1965</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a:effectLst/>
                          <a:latin typeface="Times New Roman"/>
                          <a:ea typeface="Times New Roman"/>
                          <a:cs typeface="Times New Roman"/>
                        </a:rPr>
                        <a:t>La misma Junta Militar según decreto Ley 3016</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a:effectLst/>
                          <a:latin typeface="Times New Roman"/>
                          <a:ea typeface="Times New Roman"/>
                          <a:cs typeface="Times New Roman"/>
                        </a:rPr>
                        <a:t>Ley Orgánica de Educación Superior</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6229">
                <a:tc>
                  <a:txBody>
                    <a:bodyPr/>
                    <a:lstStyle/>
                    <a:p>
                      <a:pPr algn="ctr">
                        <a:lnSpc>
                          <a:spcPct val="115000"/>
                        </a:lnSpc>
                        <a:spcAft>
                          <a:spcPts val="0"/>
                        </a:spcAft>
                      </a:pPr>
                      <a:r>
                        <a:rPr lang="es-ES" sz="1000">
                          <a:effectLst/>
                          <a:latin typeface="Times New Roman"/>
                          <a:ea typeface="Times New Roman"/>
                          <a:cs typeface="Times New Roman"/>
                        </a:rPr>
                        <a:t>6 de junio de 1966</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a:effectLst/>
                          <a:latin typeface="Times New Roman"/>
                          <a:ea typeface="Times New Roman"/>
                          <a:cs typeface="Times New Roman"/>
                        </a:rPr>
                        <a:t>Clemente Yerovi Indaburo</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a:effectLst/>
                          <a:latin typeface="Times New Roman"/>
                          <a:ea typeface="Times New Roman"/>
                          <a:cs typeface="Times New Roman"/>
                        </a:rPr>
                        <a:t>Ley de Educación Superior</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6229">
                <a:tc>
                  <a:txBody>
                    <a:bodyPr/>
                    <a:lstStyle/>
                    <a:p>
                      <a:pPr algn="ctr">
                        <a:lnSpc>
                          <a:spcPct val="115000"/>
                        </a:lnSpc>
                        <a:spcAft>
                          <a:spcPts val="0"/>
                        </a:spcAft>
                      </a:pPr>
                      <a:r>
                        <a:rPr lang="es-ES" sz="1000">
                          <a:effectLst/>
                          <a:latin typeface="Times New Roman"/>
                          <a:ea typeface="Times New Roman"/>
                          <a:cs typeface="Times New Roman"/>
                        </a:rPr>
                        <a:t>enero de 1971</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a:effectLst/>
                          <a:latin typeface="Times New Roman"/>
                          <a:ea typeface="Times New Roman"/>
                          <a:cs typeface="Times New Roman"/>
                        </a:rPr>
                        <a:t>Velasco Ibarra</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a:effectLst/>
                          <a:latin typeface="Times New Roman"/>
                          <a:ea typeface="Times New Roman"/>
                          <a:cs typeface="Times New Roman"/>
                        </a:rPr>
                        <a:t>Ley de Educación Superior</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39474">
                <a:tc>
                  <a:txBody>
                    <a:bodyPr/>
                    <a:lstStyle/>
                    <a:p>
                      <a:pPr algn="ctr">
                        <a:lnSpc>
                          <a:spcPct val="115000"/>
                        </a:lnSpc>
                        <a:spcAft>
                          <a:spcPts val="0"/>
                        </a:spcAft>
                      </a:pPr>
                      <a:r>
                        <a:rPr lang="es-ES" sz="1000">
                          <a:effectLst/>
                          <a:latin typeface="Times New Roman"/>
                          <a:ea typeface="Times New Roman"/>
                          <a:cs typeface="Times New Roman"/>
                        </a:rPr>
                        <a:t>14 de mayo de 1982</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a:effectLst/>
                          <a:latin typeface="Times New Roman"/>
                          <a:ea typeface="Times New Roman"/>
                          <a:cs typeface="Times New Roman"/>
                        </a:rPr>
                        <a:t>Osvaldo Hurtado Larrea</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a:effectLst/>
                          <a:latin typeface="Times New Roman"/>
                          <a:ea typeface="Times New Roman"/>
                          <a:cs typeface="Times New Roman"/>
                        </a:rPr>
                        <a:t>Ley de Universidades y Escuelas Politécnicas del Ecuador</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6229">
                <a:tc>
                  <a:txBody>
                    <a:bodyPr/>
                    <a:lstStyle/>
                    <a:p>
                      <a:pPr algn="ctr">
                        <a:lnSpc>
                          <a:spcPct val="115000"/>
                        </a:lnSpc>
                        <a:spcAft>
                          <a:spcPts val="0"/>
                        </a:spcAft>
                      </a:pPr>
                      <a:r>
                        <a:rPr lang="es-ES" sz="1000">
                          <a:effectLst/>
                          <a:latin typeface="Times New Roman"/>
                          <a:ea typeface="Times New Roman"/>
                          <a:cs typeface="Times New Roman"/>
                        </a:rPr>
                        <a:t>15 de mayo de 2000</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a:effectLst/>
                          <a:latin typeface="Times New Roman"/>
                          <a:ea typeface="Times New Roman"/>
                          <a:cs typeface="Times New Roman"/>
                        </a:rPr>
                        <a:t>Gustavo Noboa Bejarano</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a:effectLst/>
                          <a:latin typeface="Times New Roman"/>
                          <a:ea typeface="Times New Roman"/>
                          <a:cs typeface="Times New Roman"/>
                        </a:rPr>
                        <a:t>Ley de Educación Superior</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5949">
                <a:tc>
                  <a:txBody>
                    <a:bodyPr/>
                    <a:lstStyle/>
                    <a:p>
                      <a:pPr algn="ctr">
                        <a:lnSpc>
                          <a:spcPct val="115000"/>
                        </a:lnSpc>
                        <a:spcAft>
                          <a:spcPts val="0"/>
                        </a:spcAft>
                      </a:pPr>
                      <a:r>
                        <a:rPr lang="es-ES" sz="1000">
                          <a:effectLst/>
                          <a:latin typeface="Times New Roman"/>
                          <a:ea typeface="Times New Roman"/>
                          <a:cs typeface="Times New Roman"/>
                        </a:rPr>
                        <a:t>12 de octubre de 2010</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a:effectLst/>
                          <a:latin typeface="Times New Roman"/>
                          <a:ea typeface="Times New Roman"/>
                          <a:cs typeface="Times New Roman"/>
                        </a:rPr>
                        <a:t>Rafael Correa Delgado</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dirty="0">
                          <a:effectLst/>
                          <a:latin typeface="Times New Roman"/>
                          <a:ea typeface="Times New Roman"/>
                          <a:cs typeface="Times New Roman"/>
                        </a:rPr>
                        <a:t>Ley Orgánica de Educación Superior</a:t>
                      </a:r>
                      <a:endParaRPr lang="es-ES"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4 CuadroTexto"/>
          <p:cNvSpPr txBox="1"/>
          <p:nvPr/>
        </p:nvSpPr>
        <p:spPr>
          <a:xfrm>
            <a:off x="1691680" y="620688"/>
            <a:ext cx="5832648" cy="400110"/>
          </a:xfrm>
          <a:prstGeom prst="rect">
            <a:avLst/>
          </a:prstGeom>
          <a:noFill/>
        </p:spPr>
        <p:txBody>
          <a:bodyPr wrap="square" rtlCol="0">
            <a:spAutoFit/>
          </a:bodyPr>
          <a:lstStyle/>
          <a:p>
            <a:pPr algn="ctr"/>
            <a:r>
              <a:rPr lang="es-ES" sz="2000" b="1" i="1" u="sng" dirty="0" smtClean="0">
                <a:solidFill>
                  <a:schemeClr val="accent6">
                    <a:lumMod val="75000"/>
                  </a:schemeClr>
                </a:solidFill>
                <a:latin typeface="Times New Roman" pitchFamily="18" charset="0"/>
                <a:cs typeface="Times New Roman" pitchFamily="18" charset="0"/>
              </a:rPr>
              <a:t>RESEÑA HISTÓRICA DE LA LOES</a:t>
            </a:r>
            <a:endParaRPr lang="es-ES" sz="2000" b="1" i="1" u="sng"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1623299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079" y="2590800"/>
            <a:ext cx="7126287"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6028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404664"/>
            <a:ext cx="8229600" cy="5616624"/>
          </a:xfrm>
        </p:spPr>
        <p:txBody>
          <a:bodyPr>
            <a:normAutofit/>
          </a:bodyPr>
          <a:lstStyle/>
          <a:p>
            <a:pPr marL="0" indent="0" algn="just">
              <a:buNone/>
            </a:pPr>
            <a:endParaRPr lang="es-ES" sz="2600" b="1" i="1" dirty="0" smtClean="0">
              <a:solidFill>
                <a:schemeClr val="accent6">
                  <a:lumMod val="75000"/>
                </a:schemeClr>
              </a:solidFill>
              <a:latin typeface="Times New Roman" pitchFamily="18" charset="0"/>
              <a:cs typeface="Times New Roman" pitchFamily="18" charset="0"/>
            </a:endParaRPr>
          </a:p>
          <a:p>
            <a:pPr marL="0" indent="0" algn="just">
              <a:buNone/>
            </a:pPr>
            <a:r>
              <a:rPr lang="es-ES" sz="2600" b="1" i="1" dirty="0">
                <a:solidFill>
                  <a:schemeClr val="accent5">
                    <a:lumMod val="50000"/>
                  </a:schemeClr>
                </a:solidFill>
                <a:latin typeface="Times New Roman" pitchFamily="18" charset="0"/>
                <a:cs typeface="Times New Roman" pitchFamily="18" charset="0"/>
              </a:rPr>
              <a:t>OBJETIVO</a:t>
            </a:r>
            <a:r>
              <a:rPr lang="es-ES" sz="2600" b="1" i="1" dirty="0" smtClean="0">
                <a:solidFill>
                  <a:schemeClr val="accent5">
                    <a:lumMod val="50000"/>
                  </a:schemeClr>
                </a:solidFill>
                <a:latin typeface="Times New Roman" pitchFamily="18" charset="0"/>
                <a:cs typeface="Times New Roman" pitchFamily="18" charset="0"/>
              </a:rPr>
              <a:t> GENERAL</a:t>
            </a:r>
          </a:p>
          <a:p>
            <a:pPr marL="0" indent="0" algn="just">
              <a:buNone/>
            </a:pPr>
            <a:endParaRPr lang="es-ES" sz="2600" b="1" i="1" dirty="0" smtClean="0">
              <a:solidFill>
                <a:schemeClr val="accent6">
                  <a:lumMod val="75000"/>
                </a:schemeClr>
              </a:solidFill>
              <a:latin typeface="Times New Roman" pitchFamily="18" charset="0"/>
              <a:cs typeface="Times New Roman" pitchFamily="18" charset="0"/>
            </a:endParaRPr>
          </a:p>
          <a:p>
            <a:pPr marL="0" indent="0" algn="just">
              <a:buNone/>
            </a:pPr>
            <a:endParaRPr lang="es-ES" sz="4400" b="1" i="1" dirty="0" smtClean="0">
              <a:solidFill>
                <a:schemeClr val="accent6">
                  <a:lumMod val="75000"/>
                </a:schemeClr>
              </a:solidFill>
              <a:latin typeface="Times New Roman" pitchFamily="18" charset="0"/>
              <a:cs typeface="Times New Roman" pitchFamily="18" charset="0"/>
            </a:endParaRPr>
          </a:p>
          <a:p>
            <a:pPr marL="0" indent="0" algn="just">
              <a:buNone/>
            </a:pPr>
            <a:endParaRPr lang="es-ES" sz="2600" dirty="0" smtClean="0">
              <a:latin typeface="Times New Roman" pitchFamily="18" charset="0"/>
              <a:cs typeface="Times New Roman" pitchFamily="18" charset="0"/>
            </a:endParaRPr>
          </a:p>
          <a:p>
            <a:pPr marL="0" indent="0" algn="just">
              <a:buNone/>
            </a:pPr>
            <a:endParaRPr lang="es-ES" sz="2600" smtClean="0">
              <a:latin typeface="Times New Roman" pitchFamily="18" charset="0"/>
              <a:cs typeface="Times New Roman" pitchFamily="18" charset="0"/>
            </a:endParaRPr>
          </a:p>
          <a:p>
            <a:pPr marL="0" indent="0" algn="just">
              <a:buNone/>
            </a:pPr>
            <a:r>
              <a:rPr lang="es-ES" sz="2600" b="1" i="1" smtClean="0">
                <a:solidFill>
                  <a:schemeClr val="accent1">
                    <a:lumMod val="50000"/>
                  </a:schemeClr>
                </a:solidFill>
                <a:latin typeface="Times New Roman" pitchFamily="18" charset="0"/>
                <a:cs typeface="Times New Roman" pitchFamily="18" charset="0"/>
              </a:rPr>
              <a:t>OBJETIVOS </a:t>
            </a:r>
            <a:r>
              <a:rPr lang="es-ES" sz="2600" b="1" i="1" dirty="0" smtClean="0">
                <a:solidFill>
                  <a:schemeClr val="accent1">
                    <a:lumMod val="50000"/>
                  </a:schemeClr>
                </a:solidFill>
                <a:latin typeface="Times New Roman" pitchFamily="18" charset="0"/>
                <a:cs typeface="Times New Roman" pitchFamily="18" charset="0"/>
              </a:rPr>
              <a:t>ESPECÍFICOS</a:t>
            </a:r>
          </a:p>
          <a:p>
            <a:pPr marL="0" indent="0" algn="just">
              <a:buNone/>
            </a:pPr>
            <a:endParaRPr lang="es-ES" sz="2400" dirty="0">
              <a:latin typeface="Times New Roman" pitchFamily="18" charset="0"/>
              <a:cs typeface="Times New Roman" pitchFamily="18" charset="0"/>
            </a:endParaRPr>
          </a:p>
        </p:txBody>
      </p:sp>
      <p:sp>
        <p:nvSpPr>
          <p:cNvPr id="5" name="4 Rectángulo redondeado"/>
          <p:cNvSpPr/>
          <p:nvPr/>
        </p:nvSpPr>
        <p:spPr>
          <a:xfrm>
            <a:off x="545237" y="1412777"/>
            <a:ext cx="7920880" cy="1440160"/>
          </a:xfrm>
          <a:prstGeom prst="roundRect">
            <a:avLst/>
          </a:prstGeom>
          <a:solidFill>
            <a:schemeClr val="accent3">
              <a:lumMod val="20000"/>
              <a:lumOff val="80000"/>
            </a:schemeClr>
          </a:solidFill>
          <a:ln w="317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solidFill>
                  <a:schemeClr val="tx1"/>
                </a:solidFill>
                <a:latin typeface="Times New Roman" pitchFamily="18" charset="0"/>
                <a:cs typeface="Times New Roman" pitchFamily="18" charset="0"/>
              </a:rPr>
              <a:t>Evaluar  la gestión financiera de las Entidades Públicas de Educación Superior de la Provincia de Pichincha para medir su nivel de eficiencia en la utilización de los recursos públicos asignados a través del Presupuesto General del Estado.</a:t>
            </a:r>
          </a:p>
        </p:txBody>
      </p:sp>
      <p:sp>
        <p:nvSpPr>
          <p:cNvPr id="7" name="6 Rectángulo redondeado"/>
          <p:cNvSpPr/>
          <p:nvPr/>
        </p:nvSpPr>
        <p:spPr>
          <a:xfrm>
            <a:off x="520765" y="4293096"/>
            <a:ext cx="7920880" cy="1440160"/>
          </a:xfrm>
          <a:prstGeom prst="roundRect">
            <a:avLst/>
          </a:prstGeom>
          <a:solidFill>
            <a:schemeClr val="accent3">
              <a:lumMod val="20000"/>
              <a:lumOff val="80000"/>
            </a:schemeClr>
          </a:solidFill>
          <a:ln w="317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itchFamily="2" charset="2"/>
              <a:buChar char="ü"/>
            </a:pPr>
            <a:r>
              <a:rPr lang="es-ES" dirty="0">
                <a:solidFill>
                  <a:schemeClr val="tx1"/>
                </a:solidFill>
                <a:latin typeface="Times New Roman" pitchFamily="18" charset="0"/>
                <a:cs typeface="Times New Roman" pitchFamily="18" charset="0"/>
              </a:rPr>
              <a:t>Establecer los indicadores financieros aplicables a las Entidades Públicas de Educación Superior</a:t>
            </a:r>
            <a:r>
              <a:rPr lang="es-ES" dirty="0" smtClean="0">
                <a:solidFill>
                  <a:schemeClr val="tx1"/>
                </a:solidFill>
                <a:latin typeface="Times New Roman" pitchFamily="18" charset="0"/>
                <a:cs typeface="Times New Roman" pitchFamily="18" charset="0"/>
              </a:rPr>
              <a:t>.</a:t>
            </a:r>
          </a:p>
          <a:p>
            <a:pPr algn="just"/>
            <a:endParaRPr lang="es-ES" dirty="0">
              <a:solidFill>
                <a:schemeClr val="tx1"/>
              </a:solidFill>
              <a:latin typeface="Times New Roman" pitchFamily="18" charset="0"/>
              <a:cs typeface="Times New Roman" pitchFamily="18" charset="0"/>
            </a:endParaRPr>
          </a:p>
          <a:p>
            <a:pPr marL="285750" indent="-285750" algn="just">
              <a:buFont typeface="Wingdings" pitchFamily="2" charset="2"/>
              <a:buChar char="ü"/>
            </a:pPr>
            <a:r>
              <a:rPr lang="es-ES" dirty="0">
                <a:solidFill>
                  <a:schemeClr val="tx1"/>
                </a:solidFill>
                <a:latin typeface="Times New Roman" pitchFamily="18" charset="0"/>
                <a:cs typeface="Times New Roman" pitchFamily="18" charset="0"/>
              </a:rPr>
              <a:t>Realizar el análisis vertical, horizontal y aplicación de indicadores </a:t>
            </a:r>
          </a:p>
        </p:txBody>
      </p:sp>
    </p:spTree>
    <p:extLst>
      <p:ext uri="{BB962C8B-B14F-4D97-AF65-F5344CB8AC3E}">
        <p14:creationId xmlns:p14="http://schemas.microsoft.com/office/powerpoint/2010/main" val="1555190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159732" y="692696"/>
            <a:ext cx="5184576" cy="923330"/>
          </a:xfrm>
          <a:prstGeom prst="rect">
            <a:avLst/>
          </a:prstGeom>
          <a:noFill/>
          <a:ln>
            <a:solidFill>
              <a:schemeClr val="tx1"/>
            </a:solidFill>
          </a:ln>
        </p:spPr>
        <p:txBody>
          <a:bodyPr wrap="square" rtlCol="0">
            <a:spAutoFit/>
          </a:bodyPr>
          <a:lstStyle/>
          <a:p>
            <a:pPr algn="ctr"/>
            <a:r>
              <a:rPr lang="es-ES" b="1" i="1" dirty="0" smtClean="0">
                <a:solidFill>
                  <a:schemeClr val="accent1"/>
                </a:solidFill>
                <a:latin typeface="Times New Roman" pitchFamily="18" charset="0"/>
                <a:cs typeface="Times New Roman" pitchFamily="18" charset="0"/>
              </a:rPr>
              <a:t>UNIVERSIDAD CENTRAL DEL ECUADOR</a:t>
            </a:r>
          </a:p>
          <a:p>
            <a:pPr algn="ctr"/>
            <a:endParaRPr lang="es-ES" b="1" i="1" dirty="0">
              <a:solidFill>
                <a:schemeClr val="accent1"/>
              </a:solidFill>
              <a:latin typeface="Times New Roman" pitchFamily="18" charset="0"/>
              <a:cs typeface="Times New Roman" pitchFamily="18" charset="0"/>
            </a:endParaRPr>
          </a:p>
          <a:p>
            <a:pPr algn="ctr"/>
            <a:r>
              <a:rPr lang="es-ES" i="1" dirty="0" smtClean="0">
                <a:solidFill>
                  <a:schemeClr val="accent1"/>
                </a:solidFill>
                <a:latin typeface="Times New Roman" pitchFamily="18" charset="0"/>
                <a:cs typeface="Times New Roman" pitchFamily="18" charset="0"/>
              </a:rPr>
              <a:t>RESEÑA HISTÓRICA</a:t>
            </a:r>
            <a:endParaRPr lang="es-ES" i="1" dirty="0">
              <a:solidFill>
                <a:schemeClr val="accent1"/>
              </a:solidFill>
              <a:latin typeface="Times New Roman" pitchFamily="18" charset="0"/>
              <a:cs typeface="Times New Roman" pitchFamily="18" charset="0"/>
            </a:endParaRPr>
          </a:p>
        </p:txBody>
      </p:sp>
      <p:graphicFrame>
        <p:nvGraphicFramePr>
          <p:cNvPr id="6" name="5 Diagrama"/>
          <p:cNvGraphicFramePr/>
          <p:nvPr>
            <p:extLst>
              <p:ext uri="{D42A27DB-BD31-4B8C-83A1-F6EECF244321}">
                <p14:modId xmlns:p14="http://schemas.microsoft.com/office/powerpoint/2010/main" val="3197597368"/>
              </p:ext>
            </p:extLst>
          </p:nvPr>
        </p:nvGraphicFramePr>
        <p:xfrm>
          <a:off x="1704020" y="1988840"/>
          <a:ext cx="6096000" cy="3674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14342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a:blip r:embed="rId2" cstate="print">
            <a:extLst>
              <a:ext uri="{28A0092B-C50C-407E-A947-70E740481C1C}">
                <a14:useLocalDpi xmlns:a14="http://schemas.microsoft.com/office/drawing/2010/main" val="0"/>
              </a:ext>
            </a:extLst>
          </a:blip>
          <a:srcRect l="67946" t="60001" r="18642" b="17412"/>
          <a:stretch>
            <a:fillRect/>
          </a:stretch>
        </p:blipFill>
        <p:spPr bwMode="auto">
          <a:xfrm>
            <a:off x="4067944" y="3040798"/>
            <a:ext cx="1440160" cy="1125416"/>
          </a:xfrm>
          <a:prstGeom prst="rect">
            <a:avLst/>
          </a:prstGeom>
          <a:noFill/>
          <a:ln>
            <a:noFill/>
          </a:ln>
          <a:extLst/>
        </p:spPr>
      </p:pic>
      <p:sp>
        <p:nvSpPr>
          <p:cNvPr id="8" name="7 CuadroTexto"/>
          <p:cNvSpPr txBox="1"/>
          <p:nvPr/>
        </p:nvSpPr>
        <p:spPr>
          <a:xfrm>
            <a:off x="971600" y="788433"/>
            <a:ext cx="1368152" cy="369332"/>
          </a:xfrm>
          <a:prstGeom prst="rect">
            <a:avLst/>
          </a:prstGeom>
          <a:noFill/>
        </p:spPr>
        <p:txBody>
          <a:bodyPr wrap="square" rtlCol="0">
            <a:spAutoFit/>
          </a:bodyPr>
          <a:lstStyle/>
          <a:p>
            <a:pPr algn="ctr"/>
            <a:r>
              <a:rPr lang="es-ES" b="1" i="1" u="sng" dirty="0" smtClean="0">
                <a:solidFill>
                  <a:schemeClr val="accent1"/>
                </a:solidFill>
                <a:latin typeface="Times New Roman" pitchFamily="18" charset="0"/>
                <a:cs typeface="Times New Roman" pitchFamily="18" charset="0"/>
              </a:rPr>
              <a:t>MISIÓN</a:t>
            </a:r>
            <a:endParaRPr lang="es-ES" b="1" i="1" u="sng" dirty="0">
              <a:solidFill>
                <a:schemeClr val="accent1"/>
              </a:solidFill>
              <a:latin typeface="Times New Roman" pitchFamily="18" charset="0"/>
              <a:cs typeface="Times New Roman" pitchFamily="18" charset="0"/>
            </a:endParaRPr>
          </a:p>
        </p:txBody>
      </p:sp>
      <p:sp>
        <p:nvSpPr>
          <p:cNvPr id="9" name="8 CuadroTexto"/>
          <p:cNvSpPr txBox="1"/>
          <p:nvPr/>
        </p:nvSpPr>
        <p:spPr>
          <a:xfrm>
            <a:off x="1331640" y="3789040"/>
            <a:ext cx="1008112" cy="369332"/>
          </a:xfrm>
          <a:prstGeom prst="rect">
            <a:avLst/>
          </a:prstGeom>
          <a:noFill/>
        </p:spPr>
        <p:txBody>
          <a:bodyPr wrap="square" rtlCol="0">
            <a:spAutoFit/>
          </a:bodyPr>
          <a:lstStyle/>
          <a:p>
            <a:pPr algn="ctr"/>
            <a:r>
              <a:rPr lang="es-ES" b="1" i="1" u="sng" dirty="0" smtClean="0">
                <a:solidFill>
                  <a:schemeClr val="accent1"/>
                </a:solidFill>
                <a:latin typeface="Times New Roman" pitchFamily="18" charset="0"/>
                <a:cs typeface="Times New Roman" pitchFamily="18" charset="0"/>
              </a:rPr>
              <a:t>VISIÓN</a:t>
            </a:r>
            <a:endParaRPr lang="es-ES" b="1" i="1" u="sng" dirty="0">
              <a:solidFill>
                <a:schemeClr val="accent1"/>
              </a:solidFill>
              <a:latin typeface="Times New Roman" pitchFamily="18" charset="0"/>
              <a:cs typeface="Times New Roman" pitchFamily="18" charset="0"/>
            </a:endParaRPr>
          </a:p>
        </p:txBody>
      </p:sp>
      <p:sp>
        <p:nvSpPr>
          <p:cNvPr id="11" name="10 Pergamino horizontal"/>
          <p:cNvSpPr/>
          <p:nvPr/>
        </p:nvSpPr>
        <p:spPr>
          <a:xfrm>
            <a:off x="888344" y="1160910"/>
            <a:ext cx="7344816" cy="1777612"/>
          </a:xfrm>
          <a:prstGeom prst="horizontalScroll">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1000"/>
              </a:spcAft>
            </a:pPr>
            <a:r>
              <a:rPr lang="es-ES" sz="1400" dirty="0">
                <a:solidFill>
                  <a:srgbClr val="000000"/>
                </a:solidFill>
                <a:latin typeface="Times New Roman"/>
                <a:ea typeface="Times New Roman"/>
                <a:cs typeface="Times New Roman"/>
              </a:rPr>
              <a:t>Crear y difundir el conocimiento científico-tecnológico, arte y cultura, formar profesionales, investigadores y técnicos críticos de nivel superior y crear espacios para el análisis y solución de los problemas </a:t>
            </a:r>
            <a:r>
              <a:rPr lang="es-ES" sz="1400" dirty="0" smtClean="0">
                <a:solidFill>
                  <a:srgbClr val="000000"/>
                </a:solidFill>
                <a:latin typeface="Times New Roman"/>
                <a:ea typeface="Times New Roman"/>
                <a:cs typeface="Times New Roman"/>
              </a:rPr>
              <a:t>nacionales.</a:t>
            </a:r>
            <a:endParaRPr lang="es-ES" sz="1400" dirty="0">
              <a:ea typeface="Calibri"/>
              <a:cs typeface="Times New Roman"/>
            </a:endParaRPr>
          </a:p>
        </p:txBody>
      </p:sp>
      <p:sp>
        <p:nvSpPr>
          <p:cNvPr id="12" name="11 Pergamino horizontal"/>
          <p:cNvSpPr/>
          <p:nvPr/>
        </p:nvSpPr>
        <p:spPr>
          <a:xfrm>
            <a:off x="971600" y="4166214"/>
            <a:ext cx="7328946" cy="1744469"/>
          </a:xfrm>
          <a:prstGeom prst="horizontalScroll">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es-ES" sz="1400" dirty="0">
                <a:solidFill>
                  <a:srgbClr val="000000"/>
                </a:solidFill>
                <a:latin typeface="Times New Roman"/>
                <a:ea typeface="Times New Roman"/>
              </a:rPr>
              <a:t>Liderará la gestión cultural, académica, científica y administrativa del sistema nacional de educación superior, para contribuir al desarrollo del país y de la humanidad, insertándose en el acelerado cambio del mundo y sus </a:t>
            </a:r>
            <a:r>
              <a:rPr lang="es-ES" sz="1400" dirty="0" smtClean="0">
                <a:solidFill>
                  <a:srgbClr val="000000"/>
                </a:solidFill>
                <a:latin typeface="Times New Roman"/>
                <a:ea typeface="Times New Roman"/>
              </a:rPr>
              <a:t>perspectivas.</a:t>
            </a:r>
            <a:endParaRPr lang="es-ES" sz="1400" dirty="0"/>
          </a:p>
        </p:txBody>
      </p:sp>
    </p:spTree>
    <p:extLst>
      <p:ext uri="{BB962C8B-B14F-4D97-AF65-F5344CB8AC3E}">
        <p14:creationId xmlns:p14="http://schemas.microsoft.com/office/powerpoint/2010/main" val="6539900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56"/>
          <p:cNvGrpSpPr>
            <a:grpSpLocks/>
          </p:cNvGrpSpPr>
          <p:nvPr/>
        </p:nvGrpSpPr>
        <p:grpSpPr bwMode="auto">
          <a:xfrm>
            <a:off x="1590865" y="1541318"/>
            <a:ext cx="6184829" cy="3954355"/>
            <a:chOff x="2241" y="10666"/>
            <a:chExt cx="8364" cy="4602"/>
          </a:xfrm>
        </p:grpSpPr>
        <p:cxnSp>
          <p:nvCxnSpPr>
            <p:cNvPr id="5" name="AutoShape 185"/>
            <p:cNvCxnSpPr>
              <a:cxnSpLocks noChangeShapeType="1"/>
            </p:cNvCxnSpPr>
            <p:nvPr/>
          </p:nvCxnSpPr>
          <p:spPr bwMode="auto">
            <a:xfrm>
              <a:off x="9123" y="11703"/>
              <a:ext cx="0" cy="38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 name="AutoShape 186"/>
            <p:cNvCxnSpPr>
              <a:cxnSpLocks noChangeShapeType="1"/>
            </p:cNvCxnSpPr>
            <p:nvPr/>
          </p:nvCxnSpPr>
          <p:spPr bwMode="auto">
            <a:xfrm flipV="1">
              <a:off x="7773" y="12332"/>
              <a:ext cx="1" cy="2129"/>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7" name="AutoShape 187"/>
            <p:cNvSpPr>
              <a:spLocks noChangeArrowheads="1"/>
            </p:cNvSpPr>
            <p:nvPr/>
          </p:nvSpPr>
          <p:spPr bwMode="auto">
            <a:xfrm>
              <a:off x="3918" y="10666"/>
              <a:ext cx="5010" cy="675"/>
            </a:xfrm>
            <a:prstGeom prst="roundRect">
              <a:avLst>
                <a:gd name="adj" fmla="val 16667"/>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s-ES" sz="1100" b="1">
                  <a:effectLst/>
                  <a:latin typeface="Times New Roman"/>
                  <a:ea typeface="Calibri"/>
                  <a:cs typeface="Times New Roman"/>
                </a:rPr>
                <a:t>UNIVERSIDAD CENTRAL DEL ECUADOR</a:t>
              </a:r>
              <a:endParaRPr lang="es-ES" sz="1100">
                <a:effectLst/>
                <a:latin typeface="Calibri"/>
                <a:ea typeface="Calibri"/>
                <a:cs typeface="Times New Roman"/>
              </a:endParaRPr>
            </a:p>
          </p:txBody>
        </p:sp>
        <p:cxnSp>
          <p:nvCxnSpPr>
            <p:cNvPr id="8" name="AutoShape 188"/>
            <p:cNvCxnSpPr>
              <a:cxnSpLocks noChangeShapeType="1"/>
            </p:cNvCxnSpPr>
            <p:nvPr/>
          </p:nvCxnSpPr>
          <p:spPr bwMode="auto">
            <a:xfrm>
              <a:off x="6423" y="11326"/>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 name="AutoShape 189"/>
            <p:cNvCxnSpPr>
              <a:cxnSpLocks noChangeShapeType="1"/>
            </p:cNvCxnSpPr>
            <p:nvPr/>
          </p:nvCxnSpPr>
          <p:spPr bwMode="auto">
            <a:xfrm>
              <a:off x="3738" y="11702"/>
              <a:ext cx="5385" cy="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 name="AutoShape 190"/>
            <p:cNvCxnSpPr>
              <a:cxnSpLocks noChangeShapeType="1"/>
            </p:cNvCxnSpPr>
            <p:nvPr/>
          </p:nvCxnSpPr>
          <p:spPr bwMode="auto">
            <a:xfrm>
              <a:off x="3738" y="11702"/>
              <a:ext cx="0" cy="38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1" name="AutoShape 191"/>
            <p:cNvSpPr>
              <a:spLocks noChangeArrowheads="1"/>
            </p:cNvSpPr>
            <p:nvPr/>
          </p:nvSpPr>
          <p:spPr bwMode="auto">
            <a:xfrm>
              <a:off x="2928" y="12086"/>
              <a:ext cx="1650" cy="593"/>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s-ES" sz="1100" b="1">
                  <a:effectLst/>
                  <a:latin typeface="Times New Roman"/>
                  <a:ea typeface="Calibri"/>
                  <a:cs typeface="Times New Roman"/>
                </a:rPr>
                <a:t>Sede</a:t>
              </a:r>
              <a:endParaRPr lang="es-ES" sz="1100">
                <a:effectLst/>
                <a:latin typeface="Calibri"/>
                <a:ea typeface="Calibri"/>
                <a:cs typeface="Times New Roman"/>
              </a:endParaRPr>
            </a:p>
            <a:p>
              <a:pPr algn="ctr">
                <a:lnSpc>
                  <a:spcPct val="115000"/>
                </a:lnSpc>
                <a:spcAft>
                  <a:spcPts val="1000"/>
                </a:spcAft>
              </a:pPr>
              <a:r>
                <a:rPr lang="es-ES" sz="1100">
                  <a:effectLst/>
                  <a:latin typeface="Calibri"/>
                  <a:ea typeface="Calibri"/>
                  <a:cs typeface="Times New Roman"/>
                </a:rPr>
                <a:t> </a:t>
              </a:r>
            </a:p>
          </p:txBody>
        </p:sp>
        <p:sp>
          <p:nvSpPr>
            <p:cNvPr id="12" name="AutoShape 192"/>
            <p:cNvSpPr>
              <a:spLocks noChangeArrowheads="1"/>
            </p:cNvSpPr>
            <p:nvPr/>
          </p:nvSpPr>
          <p:spPr bwMode="auto">
            <a:xfrm>
              <a:off x="8343" y="12086"/>
              <a:ext cx="1650" cy="593"/>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s-ES" sz="1100" b="1">
                  <a:effectLst/>
                  <a:latin typeface="Times New Roman"/>
                  <a:ea typeface="Calibri"/>
                  <a:cs typeface="Times New Roman"/>
                </a:rPr>
                <a:t>Extensiones</a:t>
              </a:r>
              <a:endParaRPr lang="es-ES" sz="1100">
                <a:effectLst/>
                <a:latin typeface="Calibri"/>
                <a:ea typeface="Calibri"/>
                <a:cs typeface="Times New Roman"/>
              </a:endParaRPr>
            </a:p>
            <a:p>
              <a:pPr algn="ctr">
                <a:lnSpc>
                  <a:spcPct val="115000"/>
                </a:lnSpc>
                <a:spcAft>
                  <a:spcPts val="1000"/>
                </a:spcAft>
              </a:pPr>
              <a:r>
                <a:rPr lang="es-ES" sz="1100">
                  <a:effectLst/>
                  <a:latin typeface="Calibri"/>
                  <a:ea typeface="Calibri"/>
                  <a:cs typeface="Times New Roman"/>
                </a:rPr>
                <a:t> </a:t>
              </a:r>
            </a:p>
          </p:txBody>
        </p:sp>
        <p:cxnSp>
          <p:nvCxnSpPr>
            <p:cNvPr id="13" name="AutoShape 193"/>
            <p:cNvCxnSpPr>
              <a:cxnSpLocks noChangeShapeType="1"/>
              <a:stCxn id="11" idx="2"/>
            </p:cNvCxnSpPr>
            <p:nvPr/>
          </p:nvCxnSpPr>
          <p:spPr bwMode="auto">
            <a:xfrm flipH="1">
              <a:off x="3738" y="12679"/>
              <a:ext cx="15" cy="31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4" name="AutoShape 194"/>
            <p:cNvSpPr>
              <a:spLocks noChangeArrowheads="1"/>
            </p:cNvSpPr>
            <p:nvPr/>
          </p:nvSpPr>
          <p:spPr bwMode="auto">
            <a:xfrm>
              <a:off x="2928" y="12990"/>
              <a:ext cx="1650" cy="593"/>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s-ES" sz="1000">
                  <a:effectLst/>
                  <a:latin typeface="Times New Roman"/>
                  <a:ea typeface="Calibri"/>
                  <a:cs typeface="Times New Roman"/>
                </a:rPr>
                <a:t>Quito</a:t>
              </a:r>
              <a:endParaRPr lang="es-ES" sz="1100">
                <a:effectLst/>
                <a:latin typeface="Calibri"/>
                <a:ea typeface="Calibri"/>
                <a:cs typeface="Times New Roman"/>
              </a:endParaRPr>
            </a:p>
          </p:txBody>
        </p:sp>
        <p:cxnSp>
          <p:nvCxnSpPr>
            <p:cNvPr id="15" name="AutoShape 195"/>
            <p:cNvCxnSpPr>
              <a:cxnSpLocks noChangeShapeType="1"/>
            </p:cNvCxnSpPr>
            <p:nvPr/>
          </p:nvCxnSpPr>
          <p:spPr bwMode="auto">
            <a:xfrm>
              <a:off x="7773" y="12332"/>
              <a:ext cx="57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6" name="AutoShape 196"/>
            <p:cNvCxnSpPr>
              <a:cxnSpLocks noChangeShapeType="1"/>
            </p:cNvCxnSpPr>
            <p:nvPr/>
          </p:nvCxnSpPr>
          <p:spPr bwMode="auto">
            <a:xfrm>
              <a:off x="7773" y="13066"/>
              <a:ext cx="570"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 name="AutoShape 197"/>
            <p:cNvSpPr>
              <a:spLocks noChangeArrowheads="1"/>
            </p:cNvSpPr>
            <p:nvPr/>
          </p:nvSpPr>
          <p:spPr bwMode="auto">
            <a:xfrm>
              <a:off x="8343" y="12841"/>
              <a:ext cx="1800" cy="63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s-ES" sz="900">
                  <a:effectLst/>
                  <a:latin typeface="Times New Roman"/>
                  <a:ea typeface="Calibri"/>
                  <a:cs typeface="Times New Roman"/>
                </a:rPr>
                <a:t>Galápagos</a:t>
              </a:r>
              <a:endParaRPr lang="es-ES" sz="1100">
                <a:effectLst/>
                <a:latin typeface="Calibri"/>
                <a:ea typeface="Calibri"/>
                <a:cs typeface="Times New Roman"/>
              </a:endParaRPr>
            </a:p>
          </p:txBody>
        </p:sp>
        <p:sp>
          <p:nvSpPr>
            <p:cNvPr id="18" name="AutoShape 198"/>
            <p:cNvSpPr>
              <a:spLocks noChangeArrowheads="1"/>
            </p:cNvSpPr>
            <p:nvPr/>
          </p:nvSpPr>
          <p:spPr bwMode="auto">
            <a:xfrm>
              <a:off x="8343" y="13576"/>
              <a:ext cx="1800" cy="61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s-ES" sz="900">
                  <a:effectLst/>
                  <a:latin typeface="Times New Roman"/>
                  <a:ea typeface="Calibri"/>
                  <a:cs typeface="Times New Roman"/>
                </a:rPr>
                <a:t>Santo Domingo</a:t>
              </a:r>
              <a:endParaRPr lang="es-ES" sz="1100">
                <a:effectLst/>
                <a:latin typeface="Calibri"/>
                <a:ea typeface="Calibri"/>
                <a:cs typeface="Times New Roman"/>
              </a:endParaRPr>
            </a:p>
          </p:txBody>
        </p:sp>
        <p:cxnSp>
          <p:nvCxnSpPr>
            <p:cNvPr id="19" name="AutoShape 199"/>
            <p:cNvCxnSpPr>
              <a:cxnSpLocks noChangeShapeType="1"/>
            </p:cNvCxnSpPr>
            <p:nvPr/>
          </p:nvCxnSpPr>
          <p:spPr bwMode="auto">
            <a:xfrm>
              <a:off x="7773" y="13831"/>
              <a:ext cx="570"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0" name="AutoShape 200"/>
            <p:cNvCxnSpPr>
              <a:cxnSpLocks noChangeShapeType="1"/>
            </p:cNvCxnSpPr>
            <p:nvPr/>
          </p:nvCxnSpPr>
          <p:spPr bwMode="auto">
            <a:xfrm>
              <a:off x="7773" y="14461"/>
              <a:ext cx="570"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1" name="AutoShape 201"/>
            <p:cNvSpPr>
              <a:spLocks noChangeArrowheads="1"/>
            </p:cNvSpPr>
            <p:nvPr/>
          </p:nvSpPr>
          <p:spPr bwMode="auto">
            <a:xfrm>
              <a:off x="8343" y="14326"/>
              <a:ext cx="1800" cy="674"/>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s-ES" sz="900">
                  <a:effectLst/>
                  <a:latin typeface="Times New Roman"/>
                  <a:ea typeface="Calibri"/>
                  <a:cs typeface="Times New Roman"/>
                </a:rPr>
                <a:t>Sur de Quito</a:t>
              </a:r>
              <a:endParaRPr lang="es-ES" sz="1100">
                <a:effectLst/>
                <a:latin typeface="Calibri"/>
                <a:ea typeface="Calibri"/>
                <a:cs typeface="Times New Roman"/>
              </a:endParaRPr>
            </a:p>
          </p:txBody>
        </p:sp>
        <p:pic>
          <p:nvPicPr>
            <p:cNvPr id="22" name="21 Imagen"/>
            <p:cNvPicPr>
              <a:picLocks noChangeAspect="1" noChangeArrowheads="1"/>
            </p:cNvPicPr>
            <p:nvPr/>
          </p:nvPicPr>
          <p:blipFill>
            <a:blip r:embed="rId2">
              <a:extLst>
                <a:ext uri="{28A0092B-C50C-407E-A947-70E740481C1C}">
                  <a14:useLocalDpi xmlns:a14="http://schemas.microsoft.com/office/drawing/2010/main" val="0"/>
                </a:ext>
              </a:extLst>
            </a:blip>
            <a:srcRect l="67946" t="60001" r="18642" b="17412"/>
            <a:stretch>
              <a:fillRect/>
            </a:stretch>
          </p:blipFill>
          <p:spPr bwMode="auto">
            <a:xfrm>
              <a:off x="5438" y="12168"/>
              <a:ext cx="1594" cy="1919"/>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AutoShape 251"/>
            <p:cNvCxnSpPr>
              <a:cxnSpLocks noChangeShapeType="1"/>
            </p:cNvCxnSpPr>
            <p:nvPr/>
          </p:nvCxnSpPr>
          <p:spPr bwMode="auto">
            <a:xfrm>
              <a:off x="8928" y="10950"/>
              <a:ext cx="1677"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4" name="AutoShape 252"/>
            <p:cNvCxnSpPr>
              <a:cxnSpLocks noChangeShapeType="1"/>
            </p:cNvCxnSpPr>
            <p:nvPr/>
          </p:nvCxnSpPr>
          <p:spPr bwMode="auto">
            <a:xfrm>
              <a:off x="2241" y="10950"/>
              <a:ext cx="1677"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5" name="AutoShape 253"/>
            <p:cNvCxnSpPr>
              <a:cxnSpLocks noChangeShapeType="1"/>
            </p:cNvCxnSpPr>
            <p:nvPr/>
          </p:nvCxnSpPr>
          <p:spPr bwMode="auto">
            <a:xfrm>
              <a:off x="10605" y="10950"/>
              <a:ext cx="0" cy="431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6" name="AutoShape 254"/>
            <p:cNvCxnSpPr>
              <a:cxnSpLocks noChangeShapeType="1"/>
            </p:cNvCxnSpPr>
            <p:nvPr/>
          </p:nvCxnSpPr>
          <p:spPr bwMode="auto">
            <a:xfrm>
              <a:off x="2241" y="10950"/>
              <a:ext cx="0" cy="431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7" name="AutoShape 255"/>
            <p:cNvCxnSpPr>
              <a:cxnSpLocks noChangeShapeType="1"/>
            </p:cNvCxnSpPr>
            <p:nvPr/>
          </p:nvCxnSpPr>
          <p:spPr bwMode="auto">
            <a:xfrm>
              <a:off x="2241" y="15268"/>
              <a:ext cx="8364"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28" name="27 Rectángulo"/>
          <p:cNvSpPr/>
          <p:nvPr/>
        </p:nvSpPr>
        <p:spPr>
          <a:xfrm>
            <a:off x="2647723" y="692696"/>
            <a:ext cx="4071114" cy="338554"/>
          </a:xfrm>
          <a:prstGeom prst="rect">
            <a:avLst/>
          </a:prstGeom>
        </p:spPr>
        <p:txBody>
          <a:bodyPr wrap="none">
            <a:spAutoFit/>
          </a:bodyPr>
          <a:lstStyle/>
          <a:p>
            <a:pPr lvl="0" algn="ctr"/>
            <a:r>
              <a:rPr lang="es-ES" sz="1600" b="1" i="1" u="sng" dirty="0">
                <a:solidFill>
                  <a:srgbClr val="4F81BD"/>
                </a:solidFill>
                <a:latin typeface="Times New Roman" pitchFamily="18" charset="0"/>
                <a:cs typeface="Times New Roman" pitchFamily="18" charset="0"/>
              </a:rPr>
              <a:t>UNIVERSIDAD CENTRAL DEL ECUADOR</a:t>
            </a:r>
          </a:p>
        </p:txBody>
      </p:sp>
      <p:sp>
        <p:nvSpPr>
          <p:cNvPr id="29" name="28 CuadroTexto"/>
          <p:cNvSpPr txBox="1"/>
          <p:nvPr/>
        </p:nvSpPr>
        <p:spPr>
          <a:xfrm>
            <a:off x="6103039" y="6093296"/>
            <a:ext cx="2357393" cy="253916"/>
          </a:xfrm>
          <a:prstGeom prst="rect">
            <a:avLst/>
          </a:prstGeom>
          <a:noFill/>
        </p:spPr>
        <p:txBody>
          <a:bodyPr wrap="square" rtlCol="0">
            <a:spAutoFit/>
          </a:bodyPr>
          <a:lstStyle/>
          <a:p>
            <a:r>
              <a:rPr lang="es-ES" sz="1050" dirty="0" smtClean="0">
                <a:latin typeface="Times New Roman" pitchFamily="18" charset="0"/>
                <a:cs typeface="Times New Roman" pitchFamily="18" charset="0"/>
              </a:rPr>
              <a:t>CARRERAS Y POSGRADOS</a:t>
            </a:r>
            <a:endParaRPr lang="es-ES" sz="1050" dirty="0">
              <a:latin typeface="Times New Roman" pitchFamily="18" charset="0"/>
              <a:cs typeface="Times New Roman" pitchFamily="18" charset="0"/>
            </a:endParaRPr>
          </a:p>
        </p:txBody>
      </p:sp>
    </p:spTree>
    <p:extLst>
      <p:ext uri="{BB962C8B-B14F-4D97-AF65-F5344CB8AC3E}">
        <p14:creationId xmlns:p14="http://schemas.microsoft.com/office/powerpoint/2010/main" val="21589536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59732" y="692696"/>
            <a:ext cx="5184576" cy="923330"/>
          </a:xfrm>
          <a:prstGeom prst="rect">
            <a:avLst/>
          </a:prstGeom>
          <a:noFill/>
          <a:ln>
            <a:solidFill>
              <a:schemeClr val="tx1"/>
            </a:solidFill>
          </a:ln>
        </p:spPr>
        <p:txBody>
          <a:bodyPr wrap="square" rtlCol="0">
            <a:spAutoFit/>
          </a:bodyPr>
          <a:lstStyle/>
          <a:p>
            <a:pPr algn="ctr"/>
            <a:r>
              <a:rPr lang="es-ES" b="1" i="1" dirty="0" smtClean="0">
                <a:solidFill>
                  <a:schemeClr val="accent1"/>
                </a:solidFill>
                <a:latin typeface="Times New Roman" pitchFamily="18" charset="0"/>
                <a:cs typeface="Times New Roman" pitchFamily="18" charset="0"/>
              </a:rPr>
              <a:t>ESCUELA POLITÉCNICA NACIONAL</a:t>
            </a:r>
          </a:p>
          <a:p>
            <a:pPr algn="ctr"/>
            <a:endParaRPr lang="es-ES" b="1" i="1" dirty="0">
              <a:solidFill>
                <a:schemeClr val="accent1"/>
              </a:solidFill>
              <a:latin typeface="Times New Roman" pitchFamily="18" charset="0"/>
              <a:cs typeface="Times New Roman" pitchFamily="18" charset="0"/>
            </a:endParaRPr>
          </a:p>
          <a:p>
            <a:pPr algn="ctr"/>
            <a:r>
              <a:rPr lang="es-ES" i="1" dirty="0" smtClean="0">
                <a:solidFill>
                  <a:schemeClr val="accent1"/>
                </a:solidFill>
                <a:latin typeface="Times New Roman" pitchFamily="18" charset="0"/>
                <a:cs typeface="Times New Roman" pitchFamily="18" charset="0"/>
              </a:rPr>
              <a:t>RESEÑA HISTÓRICA</a:t>
            </a:r>
            <a:endParaRPr lang="es-ES" i="1" dirty="0">
              <a:solidFill>
                <a:schemeClr val="accent1"/>
              </a:solidFill>
              <a:latin typeface="Times New Roman" pitchFamily="18" charset="0"/>
              <a:cs typeface="Times New Roman" pitchFamily="18" charset="0"/>
            </a:endParaRPr>
          </a:p>
        </p:txBody>
      </p:sp>
      <p:graphicFrame>
        <p:nvGraphicFramePr>
          <p:cNvPr id="5" name="4 Diagrama"/>
          <p:cNvGraphicFramePr/>
          <p:nvPr>
            <p:extLst>
              <p:ext uri="{D42A27DB-BD31-4B8C-83A1-F6EECF244321}">
                <p14:modId xmlns:p14="http://schemas.microsoft.com/office/powerpoint/2010/main" val="3235779894"/>
              </p:ext>
            </p:extLst>
          </p:nvPr>
        </p:nvGraphicFramePr>
        <p:xfrm>
          <a:off x="1704020" y="1988840"/>
          <a:ext cx="6096000" cy="3674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47771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71600" y="788433"/>
            <a:ext cx="1368152" cy="369332"/>
          </a:xfrm>
          <a:prstGeom prst="rect">
            <a:avLst/>
          </a:prstGeom>
          <a:noFill/>
        </p:spPr>
        <p:txBody>
          <a:bodyPr wrap="square" rtlCol="0">
            <a:spAutoFit/>
          </a:bodyPr>
          <a:lstStyle/>
          <a:p>
            <a:pPr algn="ctr"/>
            <a:r>
              <a:rPr lang="es-ES" b="1" i="1" u="sng" dirty="0" smtClean="0">
                <a:solidFill>
                  <a:schemeClr val="accent1"/>
                </a:solidFill>
                <a:latin typeface="Times New Roman" pitchFamily="18" charset="0"/>
                <a:cs typeface="Times New Roman" pitchFamily="18" charset="0"/>
              </a:rPr>
              <a:t>MISIÓN</a:t>
            </a:r>
            <a:endParaRPr lang="es-ES" b="1" i="1" u="sng" dirty="0">
              <a:solidFill>
                <a:schemeClr val="accent1"/>
              </a:solidFill>
              <a:latin typeface="Times New Roman" pitchFamily="18" charset="0"/>
              <a:cs typeface="Times New Roman" pitchFamily="18" charset="0"/>
            </a:endParaRPr>
          </a:p>
        </p:txBody>
      </p:sp>
      <p:sp>
        <p:nvSpPr>
          <p:cNvPr id="5" name="4 Pergamino horizontal"/>
          <p:cNvSpPr/>
          <p:nvPr/>
        </p:nvSpPr>
        <p:spPr>
          <a:xfrm>
            <a:off x="827584" y="1340768"/>
            <a:ext cx="7344816" cy="2016224"/>
          </a:xfrm>
          <a:prstGeom prst="horizontalScroll">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1000"/>
              </a:spcAft>
            </a:pPr>
            <a:r>
              <a:rPr lang="es-ES" sz="1200" dirty="0">
                <a:solidFill>
                  <a:schemeClr val="tx1"/>
                </a:solidFill>
                <a:latin typeface="Times New Roman"/>
                <a:ea typeface="Times New Roman"/>
              </a:rPr>
              <a:t>Formar académicos y profesionales en ingeniería y ciencias, con conciencia ética, solidarios, </a:t>
            </a:r>
            <a:r>
              <a:rPr lang="es-ES" sz="1200" dirty="0" smtClean="0">
                <a:solidFill>
                  <a:schemeClr val="tx1"/>
                </a:solidFill>
                <a:latin typeface="Times New Roman"/>
                <a:ea typeface="Times New Roman"/>
              </a:rPr>
              <a:t>críticos, capaces de contribuir al bienes de la comunidad; así como generar, difundir y transmitir el conocimiento científico y tecnológico, con responsabilidad social, como resultado de una dinámica interacción con los actores de la sociedad ecuatoriana y la comunidad internacional.</a:t>
            </a:r>
            <a:endParaRPr lang="es-ES" sz="1200" dirty="0">
              <a:solidFill>
                <a:schemeClr val="tx1"/>
              </a:solidFill>
              <a:ea typeface="Calibri"/>
              <a:cs typeface="Times New Roman"/>
            </a:endParaRPr>
          </a:p>
        </p:txBody>
      </p:sp>
      <p:sp>
        <p:nvSpPr>
          <p:cNvPr id="6" name="5 CuadroTexto"/>
          <p:cNvSpPr txBox="1"/>
          <p:nvPr/>
        </p:nvSpPr>
        <p:spPr>
          <a:xfrm>
            <a:off x="1331640" y="3789040"/>
            <a:ext cx="1008112" cy="369332"/>
          </a:xfrm>
          <a:prstGeom prst="rect">
            <a:avLst/>
          </a:prstGeom>
          <a:noFill/>
        </p:spPr>
        <p:txBody>
          <a:bodyPr wrap="square" rtlCol="0">
            <a:spAutoFit/>
          </a:bodyPr>
          <a:lstStyle/>
          <a:p>
            <a:pPr algn="ctr"/>
            <a:r>
              <a:rPr lang="es-ES" b="1" i="1" u="sng" dirty="0" smtClean="0">
                <a:solidFill>
                  <a:schemeClr val="accent1"/>
                </a:solidFill>
                <a:latin typeface="Times New Roman" pitchFamily="18" charset="0"/>
                <a:cs typeface="Times New Roman" pitchFamily="18" charset="0"/>
              </a:rPr>
              <a:t>VISIÓN</a:t>
            </a:r>
            <a:endParaRPr lang="es-ES" b="1" i="1" u="sng" dirty="0">
              <a:solidFill>
                <a:schemeClr val="accent1"/>
              </a:solidFill>
              <a:latin typeface="Times New Roman" pitchFamily="18" charset="0"/>
              <a:cs typeface="Times New Roman" pitchFamily="18" charset="0"/>
            </a:endParaRPr>
          </a:p>
        </p:txBody>
      </p:sp>
      <p:sp>
        <p:nvSpPr>
          <p:cNvPr id="7" name="6 Pergamino horizontal"/>
          <p:cNvSpPr/>
          <p:nvPr/>
        </p:nvSpPr>
        <p:spPr>
          <a:xfrm>
            <a:off x="888344" y="4293096"/>
            <a:ext cx="7344816" cy="2160240"/>
          </a:xfrm>
          <a:prstGeom prst="horizontalScroll">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1000"/>
              </a:spcAft>
            </a:pPr>
            <a:r>
              <a:rPr lang="es-ES" sz="1200" dirty="0">
                <a:solidFill>
                  <a:schemeClr val="tx1"/>
                </a:solidFill>
                <a:latin typeface="Times New Roman"/>
                <a:ea typeface="Times New Roman"/>
                <a:cs typeface="Times New Roman"/>
              </a:rPr>
              <a:t>La Escuela Politécnica Nacional es una universidad pública con estándares internacionales de excelencia, siendo un referente en ciencia, tecnología e innovación. Sus capacidades y esfuerzos están orientados al servicio de la comunidad, contribuyendo al desarrollo cultural, dentro de un marco de principios y valores transcendentales del ser </a:t>
            </a:r>
            <a:r>
              <a:rPr lang="es-ES" sz="1200" dirty="0" smtClean="0">
                <a:solidFill>
                  <a:schemeClr val="tx1"/>
                </a:solidFill>
                <a:latin typeface="Times New Roman"/>
                <a:ea typeface="Times New Roman"/>
                <a:cs typeface="Times New Roman"/>
              </a:rPr>
              <a:t>humano.</a:t>
            </a:r>
            <a:endParaRPr lang="es-ES" sz="1200" dirty="0">
              <a:solidFill>
                <a:schemeClr val="tx1"/>
              </a:solidFill>
              <a:ea typeface="Calibri"/>
              <a:cs typeface="Times New Roman"/>
            </a:endParaRPr>
          </a:p>
        </p:txBody>
      </p:sp>
      <p:pic>
        <p:nvPicPr>
          <p:cNvPr id="8" name="Picture 259"/>
          <p:cNvPicPr/>
          <p:nvPr/>
        </p:nvPicPr>
        <p:blipFill>
          <a:blip r:embed="rId2">
            <a:extLst>
              <a:ext uri="{28A0092B-C50C-407E-A947-70E740481C1C}">
                <a14:useLocalDpi xmlns:a14="http://schemas.microsoft.com/office/drawing/2010/main" val="0"/>
              </a:ext>
            </a:extLst>
          </a:blip>
          <a:srcRect/>
          <a:stretch>
            <a:fillRect/>
          </a:stretch>
        </p:blipFill>
        <p:spPr bwMode="auto">
          <a:xfrm>
            <a:off x="4067943" y="3455871"/>
            <a:ext cx="1296035" cy="1035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1046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endParaRPr>
          </a:p>
        </p:txBody>
      </p:sp>
      <p:sp>
        <p:nvSpPr>
          <p:cNvPr id="44" name="Rectangle 22"/>
          <p:cNvSpPr>
            <a:spLocks noChangeArrowheads="1"/>
          </p:cNvSpPr>
          <p:nvPr/>
        </p:nvSpPr>
        <p:spPr bwMode="auto">
          <a:xfrm>
            <a:off x="0" y="4572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endParaRPr>
          </a:p>
        </p:txBody>
      </p:sp>
      <p:sp>
        <p:nvSpPr>
          <p:cNvPr id="45" name="Rectangle 39"/>
          <p:cNvSpPr>
            <a:spLocks noChangeArrowheads="1"/>
          </p:cNvSpPr>
          <p:nvPr/>
        </p:nvSpPr>
        <p:spPr bwMode="auto">
          <a:xfrm>
            <a:off x="152400" y="18137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endParaRPr>
          </a:p>
        </p:txBody>
      </p:sp>
      <p:sp>
        <p:nvSpPr>
          <p:cNvPr id="61" name="Rectangle 45"/>
          <p:cNvSpPr>
            <a:spLocks noChangeArrowheads="1"/>
          </p:cNvSpPr>
          <p:nvPr/>
        </p:nvSpPr>
        <p:spPr bwMode="auto">
          <a:xfrm>
            <a:off x="152400" y="6096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rPr>
              <a:t/>
            </a:r>
            <a:br>
              <a:rPr kumimoji="0" lang="es-ES" sz="900" b="0" i="0" u="none" strike="noStrike" cap="none" normalizeH="0" baseline="0" smtClean="0">
                <a:ln>
                  <a:noFill/>
                </a:ln>
                <a:solidFill>
                  <a:schemeClr val="tx1"/>
                </a:solidFill>
                <a:effectLst/>
                <a:latin typeface="Arial" pitchFamily="34" charset="0"/>
              </a:rPr>
            </a:br>
            <a:endParaRPr kumimoji="0" lang="es-E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es-ES" sz="9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endParaRPr>
          </a:p>
        </p:txBody>
      </p:sp>
      <p:grpSp>
        <p:nvGrpSpPr>
          <p:cNvPr id="63" name="7472 Grupo"/>
          <p:cNvGrpSpPr/>
          <p:nvPr/>
        </p:nvGrpSpPr>
        <p:grpSpPr>
          <a:xfrm>
            <a:off x="1547664" y="1052736"/>
            <a:ext cx="6192688" cy="4248472"/>
            <a:chOff x="0" y="0"/>
            <a:chExt cx="4537545" cy="2558079"/>
          </a:xfrm>
        </p:grpSpPr>
        <p:sp>
          <p:nvSpPr>
            <p:cNvPr id="64" name="AutoShape 206"/>
            <p:cNvSpPr>
              <a:spLocks noChangeArrowheads="1"/>
            </p:cNvSpPr>
            <p:nvPr/>
          </p:nvSpPr>
          <p:spPr bwMode="auto">
            <a:xfrm>
              <a:off x="644056" y="0"/>
              <a:ext cx="3148123" cy="387253"/>
            </a:xfrm>
            <a:prstGeom prst="roundRect">
              <a:avLst>
                <a:gd name="adj" fmla="val 16667"/>
              </a:avLst>
            </a:prstGeom>
            <a:gradFill rotWithShape="0">
              <a:gsLst>
                <a:gs pos="0">
                  <a:srgbClr val="F79646">
                    <a:lumMod val="40000"/>
                    <a:lumOff val="60000"/>
                  </a:srgbClr>
                </a:gs>
                <a:gs pos="100000">
                  <a:srgbClr val="FF0000"/>
                </a:gs>
              </a:gsLst>
              <a:lin ang="5400000" scaled="1"/>
            </a:gradFill>
            <a:ln w="9525">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1100" b="1" i="0" u="none" strike="noStrike" kern="0" cap="none" spc="0" normalizeH="0" baseline="0" noProof="0">
                  <a:ln>
                    <a:noFill/>
                  </a:ln>
                  <a:solidFill>
                    <a:srgbClr val="000000"/>
                  </a:solidFill>
                  <a:effectLst/>
                  <a:uLnTx/>
                  <a:uFillTx/>
                  <a:latin typeface="Times New Roman"/>
                  <a:ea typeface="Calibri"/>
                  <a:cs typeface="Times New Roman"/>
                </a:rPr>
                <a:t>ESCUELA POLITÉCNICA NACIONAL</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65" name="AutoShape 204"/>
            <p:cNvCxnSpPr>
              <a:cxnSpLocks noChangeShapeType="1"/>
            </p:cNvCxnSpPr>
            <p:nvPr/>
          </p:nvCxnSpPr>
          <p:spPr bwMode="auto">
            <a:xfrm>
              <a:off x="3927945" y="564543"/>
              <a:ext cx="4445" cy="2362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 name="AutoShape 205"/>
            <p:cNvCxnSpPr>
              <a:cxnSpLocks noChangeShapeType="1"/>
            </p:cNvCxnSpPr>
            <p:nvPr/>
          </p:nvCxnSpPr>
          <p:spPr bwMode="auto">
            <a:xfrm flipV="1">
              <a:off x="3077155" y="954157"/>
              <a:ext cx="635" cy="46609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7" name="AutoShape 207"/>
            <p:cNvCxnSpPr>
              <a:cxnSpLocks noChangeShapeType="1"/>
            </p:cNvCxnSpPr>
            <p:nvPr/>
          </p:nvCxnSpPr>
          <p:spPr bwMode="auto">
            <a:xfrm>
              <a:off x="2234317" y="397565"/>
              <a:ext cx="0" cy="16192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8" name="AutoShape 208"/>
            <p:cNvCxnSpPr>
              <a:cxnSpLocks noChangeShapeType="1"/>
            </p:cNvCxnSpPr>
            <p:nvPr/>
          </p:nvCxnSpPr>
          <p:spPr bwMode="auto">
            <a:xfrm>
              <a:off x="516835" y="564543"/>
              <a:ext cx="3405505"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9" name="AutoShape 209"/>
            <p:cNvCxnSpPr>
              <a:cxnSpLocks noChangeShapeType="1"/>
            </p:cNvCxnSpPr>
            <p:nvPr/>
          </p:nvCxnSpPr>
          <p:spPr bwMode="auto">
            <a:xfrm>
              <a:off x="516835" y="564543"/>
              <a:ext cx="0" cy="22669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0" name="AutoShape 210"/>
            <p:cNvSpPr>
              <a:spLocks noChangeArrowheads="1"/>
            </p:cNvSpPr>
            <p:nvPr/>
          </p:nvSpPr>
          <p:spPr bwMode="auto">
            <a:xfrm>
              <a:off x="0" y="803082"/>
              <a:ext cx="1047750" cy="32385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1100" b="1" i="0" u="none" strike="noStrike" kern="0" cap="none" spc="0" normalizeH="0" baseline="0" noProof="0">
                  <a:ln>
                    <a:noFill/>
                  </a:ln>
                  <a:solidFill>
                    <a:sysClr val="windowText" lastClr="000000"/>
                  </a:solidFill>
                  <a:effectLst/>
                  <a:uLnTx/>
                  <a:uFillTx/>
                  <a:latin typeface="Times New Roman"/>
                  <a:ea typeface="Calibri"/>
                  <a:cs typeface="Times New Roman"/>
                </a:rPr>
                <a:t>Sede</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rPr>
                <a:t> </a:t>
              </a:r>
            </a:p>
          </p:txBody>
        </p:sp>
        <p:sp>
          <p:nvSpPr>
            <p:cNvPr id="71" name="AutoShape 211"/>
            <p:cNvSpPr>
              <a:spLocks noChangeArrowheads="1"/>
            </p:cNvSpPr>
            <p:nvPr/>
          </p:nvSpPr>
          <p:spPr bwMode="auto">
            <a:xfrm>
              <a:off x="3434964" y="803082"/>
              <a:ext cx="1047750" cy="32385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1100" b="1" i="0" u="none" strike="noStrike" kern="0" cap="none" spc="0" normalizeH="0" baseline="0" noProof="0">
                  <a:ln>
                    <a:noFill/>
                  </a:ln>
                  <a:solidFill>
                    <a:sysClr val="windowText" lastClr="000000"/>
                  </a:solidFill>
                  <a:effectLst/>
                  <a:uLnTx/>
                  <a:uFillTx/>
                  <a:latin typeface="Times New Roman"/>
                  <a:ea typeface="Calibri"/>
                  <a:cs typeface="Times New Roman"/>
                </a:rPr>
                <a:t>Extensiones</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rPr>
                <a:t> </a:t>
              </a:r>
            </a:p>
          </p:txBody>
        </p:sp>
        <p:cxnSp>
          <p:nvCxnSpPr>
            <p:cNvPr id="72" name="AutoShape 212"/>
            <p:cNvCxnSpPr>
              <a:cxnSpLocks noChangeShapeType="1"/>
            </p:cNvCxnSpPr>
            <p:nvPr/>
          </p:nvCxnSpPr>
          <p:spPr bwMode="auto">
            <a:xfrm>
              <a:off x="516835" y="1129085"/>
              <a:ext cx="0" cy="24701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3" name="AutoShape 213"/>
            <p:cNvSpPr>
              <a:spLocks noChangeArrowheads="1"/>
            </p:cNvSpPr>
            <p:nvPr/>
          </p:nvSpPr>
          <p:spPr bwMode="auto">
            <a:xfrm>
              <a:off x="0" y="1375576"/>
              <a:ext cx="1047750" cy="32385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1100" b="0" i="0" u="none" strike="noStrike" kern="0" cap="none" spc="0" normalizeH="0" baseline="0" noProof="0">
                  <a:ln>
                    <a:noFill/>
                  </a:ln>
                  <a:solidFill>
                    <a:sysClr val="windowText" lastClr="000000"/>
                  </a:solidFill>
                  <a:effectLst/>
                  <a:uLnTx/>
                  <a:uFillTx/>
                  <a:latin typeface="Times New Roman"/>
                  <a:ea typeface="Calibri"/>
                  <a:cs typeface="Times New Roman"/>
                </a:rPr>
                <a:t>Quito</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74" name="AutoShape 214"/>
            <p:cNvCxnSpPr>
              <a:cxnSpLocks noChangeShapeType="1"/>
            </p:cNvCxnSpPr>
            <p:nvPr/>
          </p:nvCxnSpPr>
          <p:spPr bwMode="auto">
            <a:xfrm>
              <a:off x="3077155" y="954157"/>
              <a:ext cx="36195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75" name="AutoShape 215"/>
            <p:cNvCxnSpPr>
              <a:cxnSpLocks noChangeShapeType="1"/>
            </p:cNvCxnSpPr>
            <p:nvPr/>
          </p:nvCxnSpPr>
          <p:spPr bwMode="auto">
            <a:xfrm>
              <a:off x="3077155" y="1423284"/>
              <a:ext cx="361950" cy="63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6" name="AutoShape 216"/>
            <p:cNvSpPr>
              <a:spLocks noChangeArrowheads="1"/>
            </p:cNvSpPr>
            <p:nvPr/>
          </p:nvSpPr>
          <p:spPr bwMode="auto">
            <a:xfrm>
              <a:off x="3434964" y="1280160"/>
              <a:ext cx="1047750" cy="32385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sz="1100" b="0" i="0" u="none" strike="noStrike" kern="0" cap="none" spc="0" normalizeH="0" baseline="0" noProof="0">
                  <a:ln>
                    <a:noFill/>
                  </a:ln>
                  <a:solidFill>
                    <a:sysClr val="windowText" lastClr="000000"/>
                  </a:solidFill>
                  <a:effectLst/>
                  <a:uLnTx/>
                  <a:uFillTx/>
                  <a:latin typeface="Times New Roman"/>
                  <a:ea typeface="Calibri"/>
                  <a:cs typeface="Times New Roman"/>
                </a:rPr>
                <a:t>CEC- EPN</a:t>
              </a:r>
              <a:endParaRPr kumimoji="0" lang="es-E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cxnSp>
          <p:nvCxnSpPr>
            <p:cNvPr id="77" name="AutoShape 204"/>
            <p:cNvCxnSpPr>
              <a:cxnSpLocks noChangeShapeType="1"/>
            </p:cNvCxnSpPr>
            <p:nvPr/>
          </p:nvCxnSpPr>
          <p:spPr bwMode="auto">
            <a:xfrm>
              <a:off x="3776870" y="1606164"/>
              <a:ext cx="4445" cy="2362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8" name="AutoShape 216"/>
            <p:cNvSpPr>
              <a:spLocks noChangeArrowheads="1"/>
            </p:cNvSpPr>
            <p:nvPr/>
          </p:nvSpPr>
          <p:spPr bwMode="auto">
            <a:xfrm>
              <a:off x="3013545" y="1836751"/>
              <a:ext cx="1524000" cy="721328"/>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s-ES" sz="1000" b="0" i="0" u="none" strike="noStrike" kern="0" cap="none" spc="0" normalizeH="0" baseline="0" noProof="0" dirty="0">
                  <a:ln>
                    <a:noFill/>
                  </a:ln>
                  <a:solidFill>
                    <a:sysClr val="windowText" lastClr="000000"/>
                  </a:solidFill>
                  <a:effectLst/>
                  <a:uLnTx/>
                  <a:uFillTx/>
                  <a:latin typeface="Times New Roman"/>
                  <a:ea typeface="Calibri"/>
                  <a:cs typeface="Times New Roman"/>
                </a:rPr>
                <a:t>Es la entidad encargada de planificar y ejecutar programas para la enseñanza del idioma Inglés.</a:t>
              </a:r>
              <a:endParaRPr kumimoji="0" lang="es-ES" sz="11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grpSp>
      <p:pic>
        <p:nvPicPr>
          <p:cNvPr id="79" name="Picture 259"/>
          <p:cNvPicPr/>
          <p:nvPr/>
        </p:nvPicPr>
        <p:blipFill>
          <a:blip r:embed="rId2">
            <a:extLst>
              <a:ext uri="{28A0092B-C50C-407E-A947-70E740481C1C}">
                <a14:useLocalDpi xmlns:a14="http://schemas.microsoft.com/office/drawing/2010/main" val="0"/>
              </a:ext>
            </a:extLst>
          </a:blip>
          <a:srcRect/>
          <a:stretch>
            <a:fillRect/>
          </a:stretch>
        </p:blipFill>
        <p:spPr bwMode="auto">
          <a:xfrm>
            <a:off x="3923982" y="2712720"/>
            <a:ext cx="1296035" cy="1287095"/>
          </a:xfrm>
          <a:prstGeom prst="rect">
            <a:avLst/>
          </a:prstGeom>
          <a:noFill/>
          <a:extLst>
            <a:ext uri="{909E8E84-426E-40DD-AFC4-6F175D3DCCD1}">
              <a14:hiddenFill xmlns:a14="http://schemas.microsoft.com/office/drawing/2010/main">
                <a:solidFill>
                  <a:srgbClr val="FFFFFF"/>
                </a:solidFill>
              </a14:hiddenFill>
            </a:ext>
          </a:extLst>
        </p:spPr>
      </p:pic>
      <p:grpSp>
        <p:nvGrpSpPr>
          <p:cNvPr id="80" name="7473 Grupo"/>
          <p:cNvGrpSpPr/>
          <p:nvPr/>
        </p:nvGrpSpPr>
        <p:grpSpPr>
          <a:xfrm>
            <a:off x="1223627" y="1363410"/>
            <a:ext cx="6696744" cy="4153821"/>
            <a:chOff x="0" y="0"/>
            <a:chExt cx="4754880" cy="3661303"/>
          </a:xfrm>
        </p:grpSpPr>
        <p:cxnSp>
          <p:nvCxnSpPr>
            <p:cNvPr id="81" name="AutoShape 260"/>
            <p:cNvCxnSpPr>
              <a:cxnSpLocks noChangeShapeType="1"/>
              <a:stCxn id="64" idx="3"/>
            </p:cNvCxnSpPr>
            <p:nvPr/>
          </p:nvCxnSpPr>
          <p:spPr bwMode="auto">
            <a:xfrm>
              <a:off x="3904785" y="9609"/>
              <a:ext cx="850095"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2" name="AutoShape 261"/>
            <p:cNvCxnSpPr>
              <a:cxnSpLocks noChangeShapeType="1"/>
              <a:endCxn id="64" idx="1"/>
            </p:cNvCxnSpPr>
            <p:nvPr/>
          </p:nvCxnSpPr>
          <p:spPr bwMode="auto">
            <a:xfrm>
              <a:off x="0" y="9609"/>
              <a:ext cx="854181"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3" name="AutoShape 262"/>
            <p:cNvCxnSpPr>
              <a:cxnSpLocks noChangeShapeType="1"/>
            </p:cNvCxnSpPr>
            <p:nvPr/>
          </p:nvCxnSpPr>
          <p:spPr bwMode="auto">
            <a:xfrm flipH="1">
              <a:off x="0" y="3657600"/>
              <a:ext cx="4752975" cy="1136"/>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4" name="AutoShape 263"/>
            <p:cNvCxnSpPr>
              <a:cxnSpLocks noChangeShapeType="1"/>
            </p:cNvCxnSpPr>
            <p:nvPr/>
          </p:nvCxnSpPr>
          <p:spPr bwMode="auto">
            <a:xfrm>
              <a:off x="0" y="0"/>
              <a:ext cx="0" cy="366130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5" name="AutoShape 264"/>
            <p:cNvCxnSpPr>
              <a:cxnSpLocks noChangeShapeType="1"/>
            </p:cNvCxnSpPr>
            <p:nvPr/>
          </p:nvCxnSpPr>
          <p:spPr bwMode="auto">
            <a:xfrm>
              <a:off x="4754880" y="0"/>
              <a:ext cx="0" cy="366130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97" name="96 CuadroTexto"/>
          <p:cNvSpPr txBox="1"/>
          <p:nvPr/>
        </p:nvSpPr>
        <p:spPr>
          <a:xfrm>
            <a:off x="6103039" y="6093296"/>
            <a:ext cx="2357393" cy="253916"/>
          </a:xfrm>
          <a:prstGeom prst="rect">
            <a:avLst/>
          </a:prstGeom>
          <a:noFill/>
        </p:spPr>
        <p:txBody>
          <a:bodyPr wrap="square" rtlCol="0">
            <a:spAutoFit/>
          </a:bodyPr>
          <a:lstStyle/>
          <a:p>
            <a:r>
              <a:rPr lang="es-ES" sz="1050" dirty="0" smtClean="0">
                <a:latin typeface="Times New Roman" pitchFamily="18" charset="0"/>
                <a:cs typeface="Times New Roman" pitchFamily="18" charset="0"/>
              </a:rPr>
              <a:t>CARRERAS Y POSGRADOS</a:t>
            </a:r>
            <a:endParaRPr lang="es-ES" sz="1050" dirty="0">
              <a:latin typeface="Times New Roman" pitchFamily="18" charset="0"/>
              <a:cs typeface="Times New Roman" pitchFamily="18" charset="0"/>
            </a:endParaRPr>
          </a:p>
        </p:txBody>
      </p:sp>
    </p:spTree>
    <p:extLst>
      <p:ext uri="{BB962C8B-B14F-4D97-AF65-F5344CB8AC3E}">
        <p14:creationId xmlns:p14="http://schemas.microsoft.com/office/powerpoint/2010/main" val="40545162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619672" y="692696"/>
            <a:ext cx="5724636" cy="923330"/>
          </a:xfrm>
          <a:prstGeom prst="rect">
            <a:avLst/>
          </a:prstGeom>
          <a:noFill/>
          <a:ln>
            <a:solidFill>
              <a:schemeClr val="tx1"/>
            </a:solidFill>
          </a:ln>
        </p:spPr>
        <p:txBody>
          <a:bodyPr wrap="square" rtlCol="0">
            <a:spAutoFit/>
          </a:bodyPr>
          <a:lstStyle/>
          <a:p>
            <a:pPr algn="ctr"/>
            <a:r>
              <a:rPr lang="es-ES" b="1" i="1" dirty="0" smtClean="0">
                <a:solidFill>
                  <a:schemeClr val="accent1"/>
                </a:solidFill>
                <a:latin typeface="Times New Roman" pitchFamily="18" charset="0"/>
                <a:cs typeface="Times New Roman" pitchFamily="18" charset="0"/>
              </a:rPr>
              <a:t>ESCUELA POLITÉCNICA DEL EJÉRCITO</a:t>
            </a:r>
          </a:p>
          <a:p>
            <a:pPr algn="ctr"/>
            <a:endParaRPr lang="es-ES" b="1" i="1" dirty="0">
              <a:solidFill>
                <a:schemeClr val="accent1"/>
              </a:solidFill>
              <a:latin typeface="Times New Roman" pitchFamily="18" charset="0"/>
              <a:cs typeface="Times New Roman" pitchFamily="18" charset="0"/>
            </a:endParaRPr>
          </a:p>
          <a:p>
            <a:pPr algn="ctr"/>
            <a:r>
              <a:rPr lang="es-ES" i="1" dirty="0" smtClean="0">
                <a:solidFill>
                  <a:schemeClr val="accent1"/>
                </a:solidFill>
                <a:latin typeface="Times New Roman" pitchFamily="18" charset="0"/>
                <a:cs typeface="Times New Roman" pitchFamily="18" charset="0"/>
              </a:rPr>
              <a:t>RESEÑA HISTÓRICA</a:t>
            </a:r>
            <a:endParaRPr lang="es-ES" i="1" dirty="0">
              <a:solidFill>
                <a:schemeClr val="accent1"/>
              </a:solidFill>
              <a:latin typeface="Times New Roman" pitchFamily="18" charset="0"/>
              <a:cs typeface="Times New Roman" pitchFamily="18" charset="0"/>
            </a:endParaRPr>
          </a:p>
        </p:txBody>
      </p:sp>
      <p:graphicFrame>
        <p:nvGraphicFramePr>
          <p:cNvPr id="5" name="4 Diagrama"/>
          <p:cNvGraphicFramePr/>
          <p:nvPr>
            <p:extLst>
              <p:ext uri="{D42A27DB-BD31-4B8C-83A1-F6EECF244321}">
                <p14:modId xmlns:p14="http://schemas.microsoft.com/office/powerpoint/2010/main" val="159586772"/>
              </p:ext>
            </p:extLst>
          </p:nvPr>
        </p:nvGraphicFramePr>
        <p:xfrm>
          <a:off x="1704020" y="1988840"/>
          <a:ext cx="6096000" cy="3674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8133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48570" y="548680"/>
            <a:ext cx="1368152" cy="369332"/>
          </a:xfrm>
          <a:prstGeom prst="rect">
            <a:avLst/>
          </a:prstGeom>
          <a:noFill/>
        </p:spPr>
        <p:txBody>
          <a:bodyPr wrap="square" rtlCol="0">
            <a:spAutoFit/>
          </a:bodyPr>
          <a:lstStyle/>
          <a:p>
            <a:pPr algn="ctr"/>
            <a:r>
              <a:rPr lang="es-ES" b="1" i="1" u="sng" dirty="0" smtClean="0">
                <a:solidFill>
                  <a:schemeClr val="accent1"/>
                </a:solidFill>
                <a:latin typeface="Times New Roman" pitchFamily="18" charset="0"/>
                <a:cs typeface="Times New Roman" pitchFamily="18" charset="0"/>
              </a:rPr>
              <a:t>MISIÓN</a:t>
            </a:r>
            <a:endParaRPr lang="es-ES" b="1" i="1" u="sng" dirty="0">
              <a:solidFill>
                <a:schemeClr val="accent1"/>
              </a:solidFill>
              <a:latin typeface="Times New Roman" pitchFamily="18" charset="0"/>
              <a:cs typeface="Times New Roman" pitchFamily="18" charset="0"/>
            </a:endParaRPr>
          </a:p>
        </p:txBody>
      </p:sp>
      <p:sp>
        <p:nvSpPr>
          <p:cNvPr id="5" name="4 Pergamino horizontal"/>
          <p:cNvSpPr/>
          <p:nvPr/>
        </p:nvSpPr>
        <p:spPr>
          <a:xfrm>
            <a:off x="848570" y="1124744"/>
            <a:ext cx="7344816" cy="2016224"/>
          </a:xfrm>
          <a:prstGeom prst="horizontalScroll">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1000"/>
              </a:spcAft>
            </a:pPr>
            <a:r>
              <a:rPr lang="es-ES" sz="1200" dirty="0">
                <a:solidFill>
                  <a:schemeClr val="tx1"/>
                </a:solidFill>
                <a:latin typeface="Times New Roman"/>
                <a:ea typeface="Times New Roman"/>
                <a:cs typeface="Times New Roman"/>
              </a:rPr>
              <a:t>Formar profesionales e investigadores de excelencia, creativos, humanistas, con capacidad de liderazgo, pensamiento crítico y alta conciencia ciudadana; generar, aplicar y difundir el conocimiento y, proporcionar e implementar alternativas de solución a los problemas de la colectividad, para promover el desarrollo integral del Ecuador. </a:t>
            </a:r>
            <a:endParaRPr lang="es-ES" sz="1100" dirty="0">
              <a:solidFill>
                <a:schemeClr val="tx1"/>
              </a:solidFill>
              <a:ea typeface="Calibri"/>
              <a:cs typeface="Times New Roman"/>
            </a:endParaRPr>
          </a:p>
        </p:txBody>
      </p:sp>
      <p:sp>
        <p:nvSpPr>
          <p:cNvPr id="6" name="5 Pergamino horizontal"/>
          <p:cNvSpPr/>
          <p:nvPr/>
        </p:nvSpPr>
        <p:spPr>
          <a:xfrm>
            <a:off x="848570" y="4365104"/>
            <a:ext cx="7344816" cy="1512168"/>
          </a:xfrm>
          <a:prstGeom prst="horizontalScroll">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1000"/>
              </a:spcAft>
            </a:pPr>
            <a:r>
              <a:rPr lang="es-ES" sz="1200" dirty="0">
                <a:solidFill>
                  <a:schemeClr val="tx1"/>
                </a:solidFill>
                <a:latin typeface="Times New Roman"/>
                <a:ea typeface="Times New Roman"/>
              </a:rPr>
              <a:t>Líder en la gestión del conocimiento y de la tecnología en el Sistema Nacional de Educación Superior, con prestigio internacional y referente de práctica de valores éticos, cívicos y de servicio a la </a:t>
            </a:r>
            <a:r>
              <a:rPr lang="es-ES" sz="1200" dirty="0" smtClean="0">
                <a:solidFill>
                  <a:schemeClr val="tx1"/>
                </a:solidFill>
                <a:latin typeface="Times New Roman"/>
                <a:ea typeface="Times New Roman"/>
              </a:rPr>
              <a:t>sociedad.</a:t>
            </a:r>
            <a:endParaRPr lang="es-ES" sz="1200" dirty="0">
              <a:solidFill>
                <a:schemeClr val="tx1"/>
              </a:solidFill>
              <a:ea typeface="Calibri"/>
              <a:cs typeface="Times New Roman"/>
            </a:endParaRPr>
          </a:p>
        </p:txBody>
      </p:sp>
      <p:sp>
        <p:nvSpPr>
          <p:cNvPr id="7" name="6 CuadroTexto"/>
          <p:cNvSpPr txBox="1"/>
          <p:nvPr/>
        </p:nvSpPr>
        <p:spPr>
          <a:xfrm>
            <a:off x="1331640" y="3973706"/>
            <a:ext cx="1008112" cy="369332"/>
          </a:xfrm>
          <a:prstGeom prst="rect">
            <a:avLst/>
          </a:prstGeom>
          <a:noFill/>
        </p:spPr>
        <p:txBody>
          <a:bodyPr wrap="square" rtlCol="0">
            <a:spAutoFit/>
          </a:bodyPr>
          <a:lstStyle/>
          <a:p>
            <a:pPr algn="ctr"/>
            <a:r>
              <a:rPr lang="es-ES" b="1" i="1" u="sng" dirty="0" smtClean="0">
                <a:solidFill>
                  <a:schemeClr val="accent1"/>
                </a:solidFill>
                <a:latin typeface="Times New Roman" pitchFamily="18" charset="0"/>
                <a:cs typeface="Times New Roman" pitchFamily="18" charset="0"/>
              </a:rPr>
              <a:t>VISIÓN</a:t>
            </a:r>
            <a:endParaRPr lang="es-ES" b="1" i="1" u="sng" dirty="0">
              <a:solidFill>
                <a:schemeClr val="accent1"/>
              </a:solidFill>
              <a:latin typeface="Times New Roman" pitchFamily="18" charset="0"/>
              <a:cs typeface="Times New Roman" pitchFamily="18" charset="0"/>
            </a:endParaRPr>
          </a:p>
        </p:txBody>
      </p:sp>
      <p:pic>
        <p:nvPicPr>
          <p:cNvPr id="8" name="7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3084891"/>
            <a:ext cx="1613843" cy="1258147"/>
          </a:xfrm>
          <a:prstGeom prst="rect">
            <a:avLst/>
          </a:prstGeom>
          <a:noFill/>
          <a:ln>
            <a:noFill/>
          </a:ln>
        </p:spPr>
      </p:pic>
    </p:spTree>
    <p:extLst>
      <p:ext uri="{BB962C8B-B14F-4D97-AF65-F5344CB8AC3E}">
        <p14:creationId xmlns:p14="http://schemas.microsoft.com/office/powerpoint/2010/main" val="14303159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388" y="836712"/>
            <a:ext cx="6379988"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853279"/>
            <a:ext cx="1616075"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 name="142 CuadroTexto"/>
          <p:cNvSpPr txBox="1"/>
          <p:nvPr/>
        </p:nvSpPr>
        <p:spPr>
          <a:xfrm>
            <a:off x="6103039" y="6093296"/>
            <a:ext cx="2357393" cy="253916"/>
          </a:xfrm>
          <a:prstGeom prst="rect">
            <a:avLst/>
          </a:prstGeom>
          <a:noFill/>
        </p:spPr>
        <p:txBody>
          <a:bodyPr wrap="square" rtlCol="0">
            <a:spAutoFit/>
          </a:bodyPr>
          <a:lstStyle/>
          <a:p>
            <a:r>
              <a:rPr lang="es-ES" sz="1050" dirty="0" smtClean="0">
                <a:latin typeface="Times New Roman" pitchFamily="18" charset="0"/>
                <a:cs typeface="Times New Roman" pitchFamily="18" charset="0"/>
              </a:rPr>
              <a:t>CARRERAS Y POSGRADOS</a:t>
            </a:r>
            <a:endParaRPr lang="es-ES" sz="1050" dirty="0">
              <a:latin typeface="Times New Roman" pitchFamily="18" charset="0"/>
              <a:cs typeface="Times New Roman" pitchFamily="18" charset="0"/>
            </a:endParaRPr>
          </a:p>
        </p:txBody>
      </p:sp>
    </p:spTree>
    <p:extLst>
      <p:ext uri="{BB962C8B-B14F-4D97-AF65-F5344CB8AC3E}">
        <p14:creationId xmlns:p14="http://schemas.microsoft.com/office/powerpoint/2010/main" val="25042837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547664" y="692695"/>
            <a:ext cx="6192688" cy="923330"/>
          </a:xfrm>
          <a:prstGeom prst="rect">
            <a:avLst/>
          </a:prstGeom>
          <a:noFill/>
          <a:ln>
            <a:solidFill>
              <a:schemeClr val="tx1"/>
            </a:solidFill>
          </a:ln>
        </p:spPr>
        <p:txBody>
          <a:bodyPr wrap="square" rtlCol="0">
            <a:spAutoFit/>
          </a:bodyPr>
          <a:lstStyle/>
          <a:p>
            <a:pPr algn="ctr"/>
            <a:r>
              <a:rPr lang="es-ES" b="1" i="1" dirty="0" smtClean="0">
                <a:solidFill>
                  <a:schemeClr val="accent1"/>
                </a:solidFill>
                <a:latin typeface="Times New Roman" pitchFamily="18" charset="0"/>
                <a:cs typeface="Times New Roman" pitchFamily="18" charset="0"/>
              </a:rPr>
              <a:t>INSTITUTO DE ALTOS ESTUDIOS NACIONALES</a:t>
            </a:r>
          </a:p>
          <a:p>
            <a:pPr algn="ctr"/>
            <a:endParaRPr lang="es-ES" b="1" i="1" dirty="0">
              <a:solidFill>
                <a:schemeClr val="accent1"/>
              </a:solidFill>
              <a:latin typeface="Times New Roman" pitchFamily="18" charset="0"/>
              <a:cs typeface="Times New Roman" pitchFamily="18" charset="0"/>
            </a:endParaRPr>
          </a:p>
          <a:p>
            <a:pPr algn="ctr"/>
            <a:r>
              <a:rPr lang="es-ES" i="1" dirty="0" smtClean="0">
                <a:solidFill>
                  <a:schemeClr val="accent1"/>
                </a:solidFill>
                <a:latin typeface="Times New Roman" pitchFamily="18" charset="0"/>
                <a:cs typeface="Times New Roman" pitchFamily="18" charset="0"/>
              </a:rPr>
              <a:t>RESEÑA HISTÓRICA</a:t>
            </a:r>
            <a:endParaRPr lang="es-ES" i="1" dirty="0">
              <a:solidFill>
                <a:schemeClr val="accent1"/>
              </a:solidFill>
              <a:latin typeface="Times New Roman" pitchFamily="18" charset="0"/>
              <a:cs typeface="Times New Roman" pitchFamily="18" charset="0"/>
            </a:endParaRPr>
          </a:p>
        </p:txBody>
      </p:sp>
      <p:graphicFrame>
        <p:nvGraphicFramePr>
          <p:cNvPr id="5" name="4 Diagrama"/>
          <p:cNvGraphicFramePr/>
          <p:nvPr>
            <p:extLst>
              <p:ext uri="{D42A27DB-BD31-4B8C-83A1-F6EECF244321}">
                <p14:modId xmlns:p14="http://schemas.microsoft.com/office/powerpoint/2010/main" val="2784722572"/>
              </p:ext>
            </p:extLst>
          </p:nvPr>
        </p:nvGraphicFramePr>
        <p:xfrm>
          <a:off x="1704020" y="1988840"/>
          <a:ext cx="6900428" cy="3674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6600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5" y="2564904"/>
            <a:ext cx="7560840" cy="830997"/>
          </a:xfrm>
          <a:prstGeom prst="rect">
            <a:avLst/>
          </a:prstGeom>
          <a:noFill/>
          <a:ln>
            <a:solidFill>
              <a:schemeClr val="accent6">
                <a:lumMod val="50000"/>
              </a:schemeClr>
            </a:solidFill>
          </a:ln>
        </p:spPr>
        <p:txBody>
          <a:bodyPr wrap="square" rtlCol="0">
            <a:spAutoFit/>
          </a:bodyPr>
          <a:lstStyle/>
          <a:p>
            <a:pPr algn="ctr"/>
            <a:r>
              <a:rPr lang="es-ES" sz="4800" dirty="0" smtClean="0">
                <a:latin typeface="Times New Roman" pitchFamily="18" charset="0"/>
                <a:cs typeface="Times New Roman" pitchFamily="18" charset="0"/>
              </a:rPr>
              <a:t>ASPECTOS GENERALES</a:t>
            </a:r>
            <a:endParaRPr lang="es-ES" sz="4800" dirty="0">
              <a:latin typeface="Times New Roman" pitchFamily="18" charset="0"/>
              <a:cs typeface="Times New Roman" pitchFamily="18" charset="0"/>
            </a:endParaRPr>
          </a:p>
        </p:txBody>
      </p:sp>
    </p:spTree>
    <p:extLst>
      <p:ext uri="{BB962C8B-B14F-4D97-AF65-F5344CB8AC3E}">
        <p14:creationId xmlns:p14="http://schemas.microsoft.com/office/powerpoint/2010/main" val="17351706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48570" y="548680"/>
            <a:ext cx="1368152" cy="369332"/>
          </a:xfrm>
          <a:prstGeom prst="rect">
            <a:avLst/>
          </a:prstGeom>
          <a:noFill/>
        </p:spPr>
        <p:txBody>
          <a:bodyPr wrap="square" rtlCol="0">
            <a:spAutoFit/>
          </a:bodyPr>
          <a:lstStyle/>
          <a:p>
            <a:pPr algn="ctr"/>
            <a:r>
              <a:rPr lang="es-ES" b="1" i="1" u="sng" dirty="0" smtClean="0">
                <a:solidFill>
                  <a:schemeClr val="accent1"/>
                </a:solidFill>
                <a:latin typeface="Times New Roman" pitchFamily="18" charset="0"/>
                <a:cs typeface="Times New Roman" pitchFamily="18" charset="0"/>
              </a:rPr>
              <a:t>MISIÓN</a:t>
            </a:r>
            <a:endParaRPr lang="es-ES" b="1" i="1" u="sng" dirty="0">
              <a:solidFill>
                <a:schemeClr val="accent1"/>
              </a:solidFill>
              <a:latin typeface="Times New Roman" pitchFamily="18" charset="0"/>
              <a:cs typeface="Times New Roman" pitchFamily="18" charset="0"/>
            </a:endParaRPr>
          </a:p>
        </p:txBody>
      </p:sp>
      <p:sp>
        <p:nvSpPr>
          <p:cNvPr id="5" name="4 Pergamino horizontal"/>
          <p:cNvSpPr/>
          <p:nvPr/>
        </p:nvSpPr>
        <p:spPr>
          <a:xfrm>
            <a:off x="848570" y="1124744"/>
            <a:ext cx="7344816" cy="2016224"/>
          </a:xfrm>
          <a:prstGeom prst="horizontalScroll">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spcAft>
                <a:spcPts val="1000"/>
              </a:spcAft>
            </a:pPr>
            <a:r>
              <a:rPr lang="es-ES" sz="1200" dirty="0">
                <a:solidFill>
                  <a:schemeClr val="tx1"/>
                </a:solidFill>
                <a:latin typeface="Times New Roman"/>
                <a:ea typeface="Times New Roman"/>
              </a:rPr>
              <a:t>Formar, capacitar y brindar educación continua, principalmente a las y los servidores públicos; investigar y generar pensamiento estratégico, con visión de prospectiva sobre el Estado y la Administración Pública; y, desarrollar e implementar conocimientos, métodos y técnicas relacionadas con la planificación, coordinación, dirección y ejecución de las políticas y la gestión </a:t>
            </a:r>
            <a:r>
              <a:rPr lang="es-ES" sz="1200" dirty="0" smtClean="0">
                <a:solidFill>
                  <a:schemeClr val="tx1"/>
                </a:solidFill>
                <a:latin typeface="Times New Roman"/>
                <a:ea typeface="Times New Roman"/>
              </a:rPr>
              <a:t>pública.</a:t>
            </a:r>
            <a:endParaRPr lang="es-ES" sz="1200" dirty="0">
              <a:solidFill>
                <a:schemeClr val="tx1"/>
              </a:solidFill>
              <a:ea typeface="Calibri"/>
              <a:cs typeface="Times New Roman"/>
            </a:endParaRPr>
          </a:p>
        </p:txBody>
      </p:sp>
      <p:sp>
        <p:nvSpPr>
          <p:cNvPr id="6" name="5 CuadroTexto"/>
          <p:cNvSpPr txBox="1"/>
          <p:nvPr/>
        </p:nvSpPr>
        <p:spPr>
          <a:xfrm>
            <a:off x="1208610" y="4149080"/>
            <a:ext cx="1008112" cy="369332"/>
          </a:xfrm>
          <a:prstGeom prst="rect">
            <a:avLst/>
          </a:prstGeom>
          <a:noFill/>
        </p:spPr>
        <p:txBody>
          <a:bodyPr wrap="square" rtlCol="0">
            <a:spAutoFit/>
          </a:bodyPr>
          <a:lstStyle/>
          <a:p>
            <a:pPr algn="ctr"/>
            <a:r>
              <a:rPr lang="es-ES" b="1" i="1" u="sng" dirty="0" smtClean="0">
                <a:solidFill>
                  <a:schemeClr val="accent1"/>
                </a:solidFill>
                <a:latin typeface="Times New Roman" pitchFamily="18" charset="0"/>
                <a:cs typeface="Times New Roman" pitchFamily="18" charset="0"/>
              </a:rPr>
              <a:t>VISIÓN</a:t>
            </a:r>
            <a:endParaRPr lang="es-ES" b="1" i="1" u="sng" dirty="0">
              <a:solidFill>
                <a:schemeClr val="accent1"/>
              </a:solidFill>
              <a:latin typeface="Times New Roman" pitchFamily="18" charset="0"/>
              <a:cs typeface="Times New Roman" pitchFamily="18" charset="0"/>
            </a:endParaRPr>
          </a:p>
        </p:txBody>
      </p:sp>
      <p:sp>
        <p:nvSpPr>
          <p:cNvPr id="7" name="6 Pergamino horizontal"/>
          <p:cNvSpPr/>
          <p:nvPr/>
        </p:nvSpPr>
        <p:spPr>
          <a:xfrm>
            <a:off x="848570" y="4653136"/>
            <a:ext cx="7344816" cy="1008112"/>
          </a:xfrm>
          <a:prstGeom prst="horizontalScroll">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spcBef>
                <a:spcPts val="1200"/>
              </a:spcBef>
              <a:spcAft>
                <a:spcPts val="1200"/>
              </a:spcAft>
            </a:pPr>
            <a:r>
              <a:rPr lang="es-ES" sz="1200" dirty="0">
                <a:solidFill>
                  <a:schemeClr val="tx1"/>
                </a:solidFill>
                <a:latin typeface="Times New Roman" pitchFamily="18" charset="0"/>
                <a:ea typeface="Times New Roman"/>
                <a:cs typeface="Times New Roman" pitchFamily="18" charset="0"/>
              </a:rPr>
              <a:t>El IAEN consolidado, Institucional y académicamente,  como Universidad de  postgrado del Estado</a:t>
            </a:r>
            <a:endParaRPr lang="es-ES" sz="1200" dirty="0">
              <a:solidFill>
                <a:schemeClr val="tx1"/>
              </a:solidFill>
              <a:latin typeface="Times New Roman" pitchFamily="18" charset="0"/>
              <a:ea typeface="Calibri"/>
              <a:cs typeface="Times New Roman" pitchFamily="18" charset="0"/>
            </a:endParaRPr>
          </a:p>
        </p:txBody>
      </p:sp>
      <p:pic>
        <p:nvPicPr>
          <p:cNvPr id="8" name="7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5165" y="3279153"/>
            <a:ext cx="1571625" cy="1019175"/>
          </a:xfrm>
          <a:prstGeom prst="rect">
            <a:avLst/>
          </a:prstGeom>
          <a:noFill/>
          <a:ln>
            <a:noFill/>
          </a:ln>
        </p:spPr>
      </p:pic>
    </p:spTree>
    <p:extLst>
      <p:ext uri="{BB962C8B-B14F-4D97-AF65-F5344CB8AC3E}">
        <p14:creationId xmlns:p14="http://schemas.microsoft.com/office/powerpoint/2010/main" val="1304202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699466164"/>
              </p:ext>
            </p:extLst>
          </p:nvPr>
        </p:nvGraphicFramePr>
        <p:xfrm>
          <a:off x="1835697" y="1700807"/>
          <a:ext cx="5218836" cy="3608714"/>
        </p:xfrm>
        <a:graphic>
          <a:graphicData uri="http://schemas.openxmlformats.org/drawingml/2006/table">
            <a:tbl>
              <a:tblPr firstRow="1" firstCol="1" bandRow="1"/>
              <a:tblGrid>
                <a:gridCol w="2570372"/>
                <a:gridCol w="2648464"/>
              </a:tblGrid>
              <a:tr h="460259">
                <a:tc>
                  <a:txBody>
                    <a:bodyPr/>
                    <a:lstStyle/>
                    <a:p>
                      <a:pPr algn="ctr">
                        <a:lnSpc>
                          <a:spcPct val="115000"/>
                        </a:lnSpc>
                        <a:spcAft>
                          <a:spcPts val="0"/>
                        </a:spcAft>
                      </a:pPr>
                      <a:r>
                        <a:rPr lang="es-ES" sz="1000" b="1">
                          <a:solidFill>
                            <a:srgbClr val="000000"/>
                          </a:solidFill>
                          <a:effectLst/>
                          <a:latin typeface="Times New Roman"/>
                          <a:ea typeface="Times New Roman"/>
                          <a:cs typeface="Times New Roman"/>
                        </a:rPr>
                        <a:t>ESPECIALIZACIONES</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Aft>
                          <a:spcPts val="0"/>
                        </a:spcAft>
                      </a:pPr>
                      <a:r>
                        <a:rPr lang="es-ES" sz="1000" b="1">
                          <a:solidFill>
                            <a:srgbClr val="000000"/>
                          </a:solidFill>
                          <a:effectLst/>
                          <a:latin typeface="Times New Roman"/>
                          <a:ea typeface="Times New Roman"/>
                          <a:cs typeface="Times New Roman"/>
                        </a:rPr>
                        <a:t>MAESTRÍAS</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787114">
                <a:tc>
                  <a:txBody>
                    <a:bodyPr/>
                    <a:lstStyle/>
                    <a:p>
                      <a:pPr marL="342900" lvl="0" indent="-342900">
                        <a:lnSpc>
                          <a:spcPct val="115000"/>
                        </a:lnSpc>
                        <a:spcAft>
                          <a:spcPts val="0"/>
                        </a:spcAft>
                        <a:buFont typeface="Wingdings"/>
                        <a:buChar char=""/>
                      </a:pPr>
                      <a:r>
                        <a:rPr lang="es-ES" sz="1200">
                          <a:solidFill>
                            <a:srgbClr val="000000"/>
                          </a:solidFill>
                          <a:effectLst/>
                          <a:latin typeface="Times New Roman"/>
                          <a:ea typeface="Times New Roman"/>
                          <a:cs typeface="Times New Roman"/>
                        </a:rPr>
                        <a:t>Gestión Pública      </a:t>
                      </a:r>
                      <a:endParaRPr lang="es-ES" sz="1100">
                        <a:effectLst/>
                        <a:latin typeface="Calibri"/>
                        <a:ea typeface="Calibri"/>
                        <a:cs typeface="Times New Roman"/>
                      </a:endParaRPr>
                    </a:p>
                    <a:p>
                      <a:pPr marL="457200">
                        <a:lnSpc>
                          <a:spcPct val="115000"/>
                        </a:lnSpc>
                        <a:spcAft>
                          <a:spcPts val="0"/>
                        </a:spcAft>
                      </a:pPr>
                      <a:r>
                        <a:rPr lang="es-ES" sz="1200">
                          <a:solidFill>
                            <a:srgbClr val="000000"/>
                          </a:solidFill>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42900" lvl="0" indent="-342900">
                        <a:lnSpc>
                          <a:spcPct val="115000"/>
                        </a:lnSpc>
                        <a:spcAft>
                          <a:spcPts val="0"/>
                        </a:spcAft>
                        <a:buFont typeface="Wingdings"/>
                        <a:buChar char=""/>
                      </a:pPr>
                      <a:r>
                        <a:rPr lang="es-ES" sz="1200">
                          <a:solidFill>
                            <a:srgbClr val="000000"/>
                          </a:solidFill>
                          <a:effectLst/>
                          <a:latin typeface="Times New Roman"/>
                          <a:ea typeface="Times New Roman"/>
                          <a:cs typeface="Times New Roman"/>
                        </a:rPr>
                        <a:t>Maestría en Estudios Estratégicos del Asia-Pacífico</a:t>
                      </a:r>
                      <a:endParaRPr lang="es-ES" sz="1100">
                        <a:effectLst/>
                        <a:latin typeface="Calibri"/>
                        <a:ea typeface="Calibri"/>
                        <a:cs typeface="Times New Roman"/>
                      </a:endParaRPr>
                    </a:p>
                    <a:p>
                      <a:pPr marL="457200">
                        <a:lnSpc>
                          <a:spcPct val="115000"/>
                        </a:lnSpc>
                        <a:spcAft>
                          <a:spcPts val="0"/>
                        </a:spcAft>
                      </a:pPr>
                      <a:r>
                        <a:rPr lang="es-ES" sz="1200">
                          <a:solidFill>
                            <a:srgbClr val="000000"/>
                          </a:solidFill>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524743">
                <a:tc>
                  <a:txBody>
                    <a:bodyPr/>
                    <a:lstStyle/>
                    <a:p>
                      <a:pPr marL="342900" lvl="0" indent="-342900">
                        <a:lnSpc>
                          <a:spcPct val="115000"/>
                        </a:lnSpc>
                        <a:spcAft>
                          <a:spcPts val="0"/>
                        </a:spcAft>
                        <a:buFont typeface="Wingdings"/>
                        <a:buChar char=""/>
                      </a:pPr>
                      <a:r>
                        <a:rPr lang="es-ES" sz="1200">
                          <a:solidFill>
                            <a:srgbClr val="000000"/>
                          </a:solidFill>
                          <a:effectLst/>
                          <a:latin typeface="Times New Roman"/>
                          <a:ea typeface="Times New Roman"/>
                          <a:cs typeface="Times New Roman"/>
                        </a:rPr>
                        <a:t>Especialización en Análisis Estratégico del Asia-Pacífico</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42900" lvl="0" indent="-342900">
                        <a:lnSpc>
                          <a:spcPct val="115000"/>
                        </a:lnSpc>
                        <a:spcAft>
                          <a:spcPts val="0"/>
                        </a:spcAft>
                        <a:buFont typeface="Wingdings"/>
                        <a:buChar char=""/>
                      </a:pPr>
                      <a:r>
                        <a:rPr lang="es-ES" sz="1200">
                          <a:solidFill>
                            <a:srgbClr val="000000"/>
                          </a:solidFill>
                          <a:effectLst/>
                          <a:latin typeface="Times New Roman"/>
                          <a:ea typeface="Times New Roman"/>
                          <a:cs typeface="Times New Roman"/>
                        </a:rPr>
                        <a:t>Maestría en Gerencia de Empresas Públicas</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1836598">
                <a:tc>
                  <a:txBody>
                    <a:bodyPr/>
                    <a:lstStyle/>
                    <a:p>
                      <a:pPr marL="342900" lvl="0" indent="-342900">
                        <a:lnSpc>
                          <a:spcPct val="115000"/>
                        </a:lnSpc>
                        <a:spcAft>
                          <a:spcPts val="0"/>
                        </a:spcAft>
                        <a:buFont typeface="Wingdings"/>
                        <a:buChar char=""/>
                      </a:pPr>
                      <a:r>
                        <a:rPr lang="es-ES" sz="1200">
                          <a:solidFill>
                            <a:srgbClr val="000000"/>
                          </a:solidFill>
                          <a:effectLst/>
                          <a:latin typeface="Times New Roman"/>
                          <a:ea typeface="Times New Roman"/>
                          <a:cs typeface="Times New Roman"/>
                        </a:rPr>
                        <a:t>Políticas de Salud Intercultural</a:t>
                      </a:r>
                      <a:endParaRPr lang="es-ES" sz="1100">
                        <a:effectLst/>
                        <a:latin typeface="Calibri"/>
                        <a:ea typeface="Calibri"/>
                        <a:cs typeface="Times New Roman"/>
                      </a:endParaRPr>
                    </a:p>
                    <a:p>
                      <a:pPr marL="342900" lvl="0" indent="-342900">
                        <a:lnSpc>
                          <a:spcPct val="115000"/>
                        </a:lnSpc>
                        <a:spcAft>
                          <a:spcPts val="0"/>
                        </a:spcAft>
                        <a:buFont typeface="Wingdings"/>
                        <a:buChar char=""/>
                      </a:pPr>
                      <a:r>
                        <a:rPr lang="es-ES" sz="1200">
                          <a:solidFill>
                            <a:srgbClr val="000000"/>
                          </a:solidFill>
                          <a:effectLst/>
                          <a:latin typeface="Times New Roman"/>
                          <a:ea typeface="Times New Roman"/>
                          <a:cs typeface="Times New Roman"/>
                        </a:rPr>
                        <a:t>Cooperación Internacional para el Desarrollo</a:t>
                      </a:r>
                      <a:endParaRPr lang="es-ES" sz="1100">
                        <a:effectLst/>
                        <a:latin typeface="Calibri"/>
                        <a:ea typeface="Calibri"/>
                        <a:cs typeface="Times New Roman"/>
                      </a:endParaRPr>
                    </a:p>
                    <a:p>
                      <a:pPr marL="342900" lvl="0" indent="-342900">
                        <a:lnSpc>
                          <a:spcPct val="115000"/>
                        </a:lnSpc>
                        <a:spcAft>
                          <a:spcPts val="0"/>
                        </a:spcAft>
                        <a:buFont typeface="Wingdings"/>
                        <a:buChar char=""/>
                      </a:pPr>
                      <a:r>
                        <a:rPr lang="es-ES" sz="1200">
                          <a:solidFill>
                            <a:srgbClr val="000000"/>
                          </a:solidFill>
                          <a:effectLst/>
                          <a:latin typeface="Times New Roman"/>
                          <a:ea typeface="Times New Roman"/>
                          <a:cs typeface="Times New Roman"/>
                        </a:rPr>
                        <a:t>Gestión Integral de Riesgos y Desastres</a:t>
                      </a:r>
                      <a:endParaRPr lang="es-ES" sz="1100">
                        <a:effectLst/>
                        <a:latin typeface="Calibri"/>
                        <a:ea typeface="Calibri"/>
                        <a:cs typeface="Times New Roman"/>
                      </a:endParaRPr>
                    </a:p>
                    <a:p>
                      <a:pPr marL="342900" lvl="0" indent="-342900">
                        <a:lnSpc>
                          <a:spcPct val="115000"/>
                        </a:lnSpc>
                        <a:spcAft>
                          <a:spcPts val="0"/>
                        </a:spcAft>
                        <a:buFont typeface="Wingdings"/>
                        <a:buChar char=""/>
                      </a:pPr>
                      <a:r>
                        <a:rPr lang="es-ES" sz="1200">
                          <a:solidFill>
                            <a:srgbClr val="000000"/>
                          </a:solidFill>
                          <a:effectLst/>
                          <a:latin typeface="Times New Roman"/>
                          <a:ea typeface="Times New Roman"/>
                          <a:cs typeface="Times New Roman"/>
                        </a:rPr>
                        <a:t>Administración Tributaria</a:t>
                      </a:r>
                      <a:endParaRPr lang="es-ES" sz="1100">
                        <a:effectLst/>
                        <a:latin typeface="Calibri"/>
                        <a:ea typeface="Calibri"/>
                        <a:cs typeface="Times New Roman"/>
                      </a:endParaRPr>
                    </a:p>
                    <a:p>
                      <a:pPr>
                        <a:lnSpc>
                          <a:spcPct val="115000"/>
                        </a:lnSpc>
                        <a:spcAft>
                          <a:spcPts val="0"/>
                        </a:spcAft>
                      </a:pPr>
                      <a:r>
                        <a:rPr lang="es-ES" sz="1200">
                          <a:solidFill>
                            <a:srgbClr val="000000"/>
                          </a:solidFill>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342900" lvl="0" indent="-342900">
                        <a:lnSpc>
                          <a:spcPct val="115000"/>
                        </a:lnSpc>
                        <a:spcAft>
                          <a:spcPts val="0"/>
                        </a:spcAft>
                        <a:buFont typeface="Wingdings"/>
                        <a:buChar char=""/>
                      </a:pPr>
                      <a:r>
                        <a:rPr lang="es-ES" sz="1200" dirty="0">
                          <a:solidFill>
                            <a:srgbClr val="000000"/>
                          </a:solidFill>
                          <a:effectLst/>
                          <a:latin typeface="Times New Roman"/>
                          <a:ea typeface="Times New Roman"/>
                          <a:cs typeface="Times New Roman"/>
                        </a:rPr>
                        <a:t>Programa de Maestría en Seguridad y Defensa</a:t>
                      </a:r>
                      <a:endParaRPr lang="es-ES" sz="1100" dirty="0">
                        <a:effectLst/>
                        <a:latin typeface="Calibri"/>
                        <a:ea typeface="Calibri"/>
                        <a:cs typeface="Times New Roman"/>
                      </a:endParaRPr>
                    </a:p>
                    <a:p>
                      <a:pPr marL="457200">
                        <a:lnSpc>
                          <a:spcPct val="115000"/>
                        </a:lnSpc>
                        <a:spcAft>
                          <a:spcPts val="0"/>
                        </a:spcAft>
                      </a:pPr>
                      <a:r>
                        <a:rPr lang="es-ES" sz="1200" dirty="0">
                          <a:solidFill>
                            <a:srgbClr val="000000"/>
                          </a:solidFill>
                          <a:effectLst/>
                          <a:latin typeface="Times New Roman"/>
                          <a:ea typeface="Times New Roman"/>
                          <a:cs typeface="Times New Roman"/>
                        </a:rPr>
                        <a:t> </a:t>
                      </a:r>
                      <a:endParaRPr lang="es-ES" sz="1100" dirty="0">
                        <a:effectLst/>
                        <a:latin typeface="Calibri"/>
                        <a:ea typeface="Calibri"/>
                        <a:cs typeface="Times New Roman"/>
                      </a:endParaRPr>
                    </a:p>
                    <a:p>
                      <a:pPr marL="342900" lvl="0" indent="-342900">
                        <a:lnSpc>
                          <a:spcPct val="115000"/>
                        </a:lnSpc>
                        <a:spcAft>
                          <a:spcPts val="0"/>
                        </a:spcAft>
                        <a:buFont typeface="Wingdings"/>
                        <a:buChar char=""/>
                      </a:pPr>
                      <a:r>
                        <a:rPr lang="es-ES" sz="1200" dirty="0">
                          <a:solidFill>
                            <a:srgbClr val="000000"/>
                          </a:solidFill>
                          <a:effectLst/>
                          <a:latin typeface="Times New Roman"/>
                          <a:ea typeface="Times New Roman"/>
                          <a:cs typeface="Times New Roman"/>
                        </a:rPr>
                        <a:t>Relaciones Internacionales y Diplomacia</a:t>
                      </a:r>
                      <a:endParaRPr lang="es-ES" sz="1100" dirty="0">
                        <a:effectLst/>
                        <a:latin typeface="Calibri"/>
                        <a:ea typeface="Calibri"/>
                        <a:cs typeface="Times New Roman"/>
                      </a:endParaRPr>
                    </a:p>
                    <a:p>
                      <a:pPr marL="342900" lvl="0" indent="-342900">
                        <a:lnSpc>
                          <a:spcPct val="115000"/>
                        </a:lnSpc>
                        <a:spcAft>
                          <a:spcPts val="0"/>
                        </a:spcAft>
                        <a:buFont typeface="Wingdings"/>
                        <a:buChar char=""/>
                      </a:pPr>
                      <a:r>
                        <a:rPr lang="es-ES" sz="1200" dirty="0">
                          <a:solidFill>
                            <a:srgbClr val="000000"/>
                          </a:solidFill>
                          <a:effectLst/>
                          <a:latin typeface="Times New Roman"/>
                          <a:ea typeface="Times New Roman"/>
                          <a:cs typeface="Times New Roman"/>
                        </a:rPr>
                        <a:t>Gestión Pública</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4 CuadroTexto"/>
          <p:cNvSpPr txBox="1"/>
          <p:nvPr/>
        </p:nvSpPr>
        <p:spPr>
          <a:xfrm>
            <a:off x="1979712" y="908720"/>
            <a:ext cx="4968552" cy="369332"/>
          </a:xfrm>
          <a:prstGeom prst="rect">
            <a:avLst/>
          </a:prstGeom>
          <a:noFill/>
        </p:spPr>
        <p:txBody>
          <a:bodyPr wrap="square" rtlCol="0">
            <a:spAutoFit/>
          </a:bodyPr>
          <a:lstStyle/>
          <a:p>
            <a:pPr algn="ctr"/>
            <a:r>
              <a:rPr lang="es-ES" b="1" i="1" u="sng" dirty="0" smtClean="0">
                <a:solidFill>
                  <a:schemeClr val="accent6">
                    <a:lumMod val="75000"/>
                  </a:schemeClr>
                </a:solidFill>
                <a:latin typeface="Times New Roman" pitchFamily="18" charset="0"/>
                <a:cs typeface="Times New Roman" pitchFamily="18" charset="0"/>
              </a:rPr>
              <a:t>PROGRAMAS DE POSGRADOS</a:t>
            </a:r>
            <a:endParaRPr lang="es-ES" b="1" i="1" u="sng" dirty="0">
              <a:solidFill>
                <a:schemeClr val="accent6">
                  <a:lumMod val="75000"/>
                </a:schemeClr>
              </a:solidFill>
              <a:latin typeface="Times New Roman" pitchFamily="18" charset="0"/>
              <a:cs typeface="Times New Roman" pitchFamily="18" charset="0"/>
            </a:endParaRPr>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3" y="339194"/>
            <a:ext cx="1571625" cy="1019175"/>
          </a:xfrm>
          <a:prstGeom prst="rect">
            <a:avLst/>
          </a:prstGeom>
          <a:noFill/>
          <a:ln>
            <a:noFill/>
          </a:ln>
        </p:spPr>
      </p:pic>
    </p:spTree>
    <p:extLst>
      <p:ext uri="{BB962C8B-B14F-4D97-AF65-F5344CB8AC3E}">
        <p14:creationId xmlns:p14="http://schemas.microsoft.com/office/powerpoint/2010/main" val="36312304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15616" y="2132856"/>
            <a:ext cx="7128793" cy="1451679"/>
          </a:xfrm>
          <a:prstGeom prst="rect">
            <a:avLst/>
          </a:prstGeom>
          <a:noFill/>
          <a:ln>
            <a:solidFill>
              <a:schemeClr val="accent6">
                <a:lumMod val="50000"/>
              </a:schemeClr>
            </a:solidFill>
          </a:ln>
        </p:spPr>
        <p:txBody>
          <a:bodyPr wrap="square" rtlCol="0">
            <a:spAutoFit/>
          </a:bodyPr>
          <a:lstStyle/>
          <a:p>
            <a:pPr lvl="0" algn="ctr">
              <a:lnSpc>
                <a:spcPct val="200000"/>
              </a:lnSpc>
              <a:spcAft>
                <a:spcPts val="1000"/>
              </a:spcAft>
            </a:pPr>
            <a:r>
              <a:rPr lang="es-ES" sz="2400" dirty="0" smtClean="0">
                <a:latin typeface="Times New Roman"/>
                <a:ea typeface="Calibri"/>
              </a:rPr>
              <a:t>METODOLOGÍA </a:t>
            </a:r>
            <a:r>
              <a:rPr lang="es-ES" sz="2400" dirty="0">
                <a:latin typeface="Times New Roman"/>
                <a:ea typeface="Calibri"/>
              </a:rPr>
              <a:t>PARA EL ANÁLISIS FINANCIERO</a:t>
            </a:r>
          </a:p>
          <a:p>
            <a:pPr algn="ctr"/>
            <a:endParaRPr lang="es-ES" sz="3200" dirty="0">
              <a:latin typeface="Times New Roman" pitchFamily="18" charset="0"/>
              <a:cs typeface="Times New Roman" pitchFamily="18" charset="0"/>
            </a:endParaRPr>
          </a:p>
        </p:txBody>
      </p:sp>
    </p:spTree>
    <p:extLst>
      <p:ext uri="{BB962C8B-B14F-4D97-AF65-F5344CB8AC3E}">
        <p14:creationId xmlns:p14="http://schemas.microsoft.com/office/powerpoint/2010/main" val="28662931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9552" y="476672"/>
            <a:ext cx="7992888" cy="1077218"/>
          </a:xfrm>
          <a:prstGeom prst="rect">
            <a:avLst/>
          </a:prstGeom>
        </p:spPr>
        <p:txBody>
          <a:bodyPr wrap="square">
            <a:spAutoFit/>
          </a:bodyPr>
          <a:lstStyle/>
          <a:p>
            <a:pPr lvl="1" algn="ctr">
              <a:lnSpc>
                <a:spcPct val="200000"/>
              </a:lnSpc>
              <a:spcAft>
                <a:spcPts val="1000"/>
              </a:spcAft>
            </a:pPr>
            <a:r>
              <a:rPr lang="es-ES" sz="1600" b="1" i="1" u="sng" dirty="0" smtClean="0">
                <a:solidFill>
                  <a:schemeClr val="accent6">
                    <a:lumMod val="75000"/>
                  </a:schemeClr>
                </a:solidFill>
                <a:latin typeface="Times New Roman"/>
                <a:ea typeface="Calibri"/>
              </a:rPr>
              <a:t>FUNDAMENTOS TEÓRICOS SOBRE LA GESTIÓN FINANCIERA  EN EL SECTOR PÚBLICO</a:t>
            </a:r>
            <a:endParaRPr lang="es-ES" sz="1600" b="1" i="1" u="sng" dirty="0">
              <a:solidFill>
                <a:schemeClr val="accent6">
                  <a:lumMod val="75000"/>
                </a:schemeClr>
              </a:solidFill>
              <a:effectLst/>
              <a:latin typeface="Times New Roman"/>
              <a:ea typeface="Calibri"/>
            </a:endParaRPr>
          </a:p>
        </p:txBody>
      </p:sp>
      <p:sp>
        <p:nvSpPr>
          <p:cNvPr id="6" name="5 CuadroTexto"/>
          <p:cNvSpPr txBox="1"/>
          <p:nvPr/>
        </p:nvSpPr>
        <p:spPr>
          <a:xfrm>
            <a:off x="1007604" y="2564904"/>
            <a:ext cx="7056784" cy="3600986"/>
          </a:xfrm>
          <a:prstGeom prst="rect">
            <a:avLst/>
          </a:prstGeom>
          <a:noFill/>
        </p:spPr>
        <p:txBody>
          <a:bodyPr wrap="square" rtlCol="0">
            <a:spAutoFit/>
          </a:bodyPr>
          <a:lstStyle/>
          <a:p>
            <a:pPr algn="ctr"/>
            <a:r>
              <a:rPr lang="es-ES" b="1" i="1" u="sng" dirty="0">
                <a:solidFill>
                  <a:schemeClr val="accent1">
                    <a:lumMod val="75000"/>
                  </a:schemeClr>
                </a:solidFill>
                <a:latin typeface="Times New Roman"/>
                <a:ea typeface="Calibri"/>
              </a:rPr>
              <a:t>El Presupuesto General del Estado </a:t>
            </a:r>
            <a:endParaRPr lang="es-ES" b="1" i="1" u="sng" dirty="0" smtClean="0">
              <a:solidFill>
                <a:schemeClr val="accent1">
                  <a:lumMod val="75000"/>
                </a:schemeClr>
              </a:solidFill>
              <a:latin typeface="Times New Roman"/>
              <a:ea typeface="Calibri"/>
            </a:endParaRPr>
          </a:p>
          <a:p>
            <a:pPr algn="ctr"/>
            <a:endParaRPr lang="es-ES" b="1" i="1" u="sng" dirty="0" smtClean="0">
              <a:solidFill>
                <a:schemeClr val="accent1">
                  <a:lumMod val="75000"/>
                </a:schemeClr>
              </a:solidFill>
              <a:latin typeface="Times New Roman"/>
              <a:ea typeface="Calibri"/>
            </a:endParaRPr>
          </a:p>
          <a:p>
            <a:pPr algn="just"/>
            <a:endParaRPr lang="es-ES" sz="1600" dirty="0">
              <a:latin typeface="Times New Roman"/>
              <a:ea typeface="Calibri"/>
            </a:endParaRPr>
          </a:p>
          <a:p>
            <a:pPr algn="just"/>
            <a:r>
              <a:rPr lang="es-ES" sz="1600" dirty="0" smtClean="0">
                <a:latin typeface="Times New Roman"/>
                <a:ea typeface="Calibri"/>
              </a:rPr>
              <a:t>Es </a:t>
            </a:r>
            <a:r>
              <a:rPr lang="es-ES" sz="1600" dirty="0">
                <a:latin typeface="Times New Roman"/>
                <a:ea typeface="Calibri"/>
              </a:rPr>
              <a:t>el Instrumento para la determinación y gestión de los ingresos y egresos del Estado, e incluye todos los ingresos y egresos del sector público, con </a:t>
            </a:r>
            <a:r>
              <a:rPr lang="es-ES" sz="1600" dirty="0" smtClean="0">
                <a:latin typeface="Times New Roman"/>
                <a:ea typeface="Calibri"/>
              </a:rPr>
              <a:t>excepción </a:t>
            </a:r>
            <a:r>
              <a:rPr lang="es-ES" sz="1600" dirty="0">
                <a:latin typeface="Times New Roman"/>
                <a:ea typeface="Calibri"/>
              </a:rPr>
              <a:t>de los pertenecientes a la seguridad social, la banca pública, las empresas públicas y los gobiernos autónomos </a:t>
            </a:r>
            <a:r>
              <a:rPr lang="es-ES" sz="1600" dirty="0" smtClean="0">
                <a:latin typeface="Times New Roman"/>
                <a:ea typeface="Calibri"/>
              </a:rPr>
              <a:t>descentralizados. ( Art 292 de la Constitución de la República del Ecuador)</a:t>
            </a:r>
          </a:p>
          <a:p>
            <a:pPr algn="just"/>
            <a:endParaRPr lang="es-ES" sz="1600" dirty="0">
              <a:latin typeface="Times New Roman"/>
            </a:endParaRPr>
          </a:p>
          <a:p>
            <a:pPr algn="just"/>
            <a:endParaRPr lang="es-ES" sz="1600" dirty="0" smtClean="0">
              <a:latin typeface="Times New Roman"/>
            </a:endParaRPr>
          </a:p>
          <a:p>
            <a:pPr algn="just"/>
            <a:endParaRPr lang="es-ES" sz="1600" dirty="0">
              <a:latin typeface="Times New Roman"/>
            </a:endParaRPr>
          </a:p>
          <a:p>
            <a:pPr algn="just"/>
            <a:endParaRPr lang="es-ES" sz="1600" dirty="0" smtClean="0">
              <a:latin typeface="Times New Roman"/>
            </a:endParaRPr>
          </a:p>
          <a:p>
            <a:pPr algn="ctr"/>
            <a:endParaRPr lang="es-ES" sz="1600" dirty="0">
              <a:latin typeface="Times New Roman"/>
            </a:endParaRPr>
          </a:p>
          <a:p>
            <a:pPr algn="ctr"/>
            <a:endParaRPr lang="es-ES" sz="1600" dirty="0" smtClean="0">
              <a:latin typeface="Times New Roman"/>
            </a:endParaRPr>
          </a:p>
        </p:txBody>
      </p:sp>
    </p:spTree>
    <p:extLst>
      <p:ext uri="{BB962C8B-B14F-4D97-AF65-F5344CB8AC3E}">
        <p14:creationId xmlns:p14="http://schemas.microsoft.com/office/powerpoint/2010/main" val="38687647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49" y="1124744"/>
            <a:ext cx="7326313" cy="484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CuadroTexto"/>
          <p:cNvSpPr txBox="1"/>
          <p:nvPr/>
        </p:nvSpPr>
        <p:spPr>
          <a:xfrm>
            <a:off x="1115616" y="404664"/>
            <a:ext cx="7129846" cy="369332"/>
          </a:xfrm>
          <a:prstGeom prst="rect">
            <a:avLst/>
          </a:prstGeom>
          <a:noFill/>
        </p:spPr>
        <p:txBody>
          <a:bodyPr wrap="square" rtlCol="0">
            <a:spAutoFit/>
          </a:bodyPr>
          <a:lstStyle/>
          <a:p>
            <a:pPr algn="ctr"/>
            <a:r>
              <a:rPr lang="es-ES" b="1" i="1" u="sng" dirty="0" smtClean="0">
                <a:solidFill>
                  <a:schemeClr val="accent6">
                    <a:lumMod val="75000"/>
                  </a:schemeClr>
                </a:solidFill>
                <a:latin typeface="Times New Roman" pitchFamily="18" charset="0"/>
                <a:cs typeface="Times New Roman" pitchFamily="18" charset="0"/>
              </a:rPr>
              <a:t>CARACTERÍSTICAS DEL PRESUPUESTO</a:t>
            </a:r>
            <a:endParaRPr lang="es-ES" b="1" i="1" u="sng"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3031802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051720" y="494066"/>
            <a:ext cx="5256584" cy="369332"/>
          </a:xfrm>
          <a:prstGeom prst="rect">
            <a:avLst/>
          </a:prstGeom>
          <a:noFill/>
        </p:spPr>
        <p:txBody>
          <a:bodyPr wrap="square" rtlCol="0">
            <a:spAutoFit/>
          </a:bodyPr>
          <a:lstStyle/>
          <a:p>
            <a:pPr algn="ctr"/>
            <a:r>
              <a:rPr lang="es-ES" b="1" i="1" u="sng" dirty="0" smtClean="0">
                <a:solidFill>
                  <a:schemeClr val="accent6">
                    <a:lumMod val="75000"/>
                  </a:schemeClr>
                </a:solidFill>
                <a:latin typeface="Times New Roman" pitchFamily="18" charset="0"/>
                <a:cs typeface="Times New Roman" pitchFamily="18" charset="0"/>
              </a:rPr>
              <a:t>FASES DEL CICLO PRESUPUESTARIO</a:t>
            </a:r>
            <a:endParaRPr lang="es-ES" b="1" i="1" u="sng" dirty="0">
              <a:solidFill>
                <a:schemeClr val="accent6">
                  <a:lumMod val="75000"/>
                </a:schemeClr>
              </a:solidFill>
              <a:latin typeface="Times New Roman" pitchFamily="18" charset="0"/>
              <a:cs typeface="Times New Roman" pitchFamily="18" charset="0"/>
            </a:endParaRP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124744"/>
            <a:ext cx="6684326" cy="475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19818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3135 Flecha a la derecha con bandas"/>
          <p:cNvSpPr>
            <a:spLocks/>
          </p:cNvSpPr>
          <p:nvPr/>
        </p:nvSpPr>
        <p:spPr>
          <a:xfrm>
            <a:off x="7191375" y="10612438"/>
            <a:ext cx="989013" cy="207962"/>
          </a:xfrm>
          <a:prstGeom prst="stripedRightArrow">
            <a:avLst/>
          </a:prstGeom>
          <a:solidFill>
            <a:sysClr val="window" lastClr="FFFFFF"/>
          </a:solidFill>
          <a:ln w="25400" cap="flat" cmpd="sng" algn="ctr">
            <a:solidFill>
              <a:srgbClr val="9BBB59"/>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38" y="1812148"/>
            <a:ext cx="7451725" cy="321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26 Rectángulo"/>
          <p:cNvSpPr/>
          <p:nvPr/>
        </p:nvSpPr>
        <p:spPr>
          <a:xfrm>
            <a:off x="2555776" y="1021378"/>
            <a:ext cx="4320480" cy="369332"/>
          </a:xfrm>
          <a:prstGeom prst="rect">
            <a:avLst/>
          </a:prstGeom>
        </p:spPr>
        <p:txBody>
          <a:bodyPr wrap="square">
            <a:spAutoFit/>
          </a:bodyPr>
          <a:lstStyle/>
          <a:p>
            <a:pPr algn="ctr"/>
            <a:r>
              <a:rPr lang="es-ES" b="1" i="1" u="sng" dirty="0" smtClean="0">
                <a:solidFill>
                  <a:schemeClr val="accent6">
                    <a:lumMod val="75000"/>
                  </a:schemeClr>
                </a:solidFill>
                <a:latin typeface="Times New Roman"/>
                <a:ea typeface="Calibri"/>
              </a:rPr>
              <a:t>PROGRAMACIÓN CUATRIANUAL</a:t>
            </a:r>
            <a:endParaRPr lang="es-ES" b="1" i="1" u="sng" dirty="0">
              <a:solidFill>
                <a:schemeClr val="accent6">
                  <a:lumMod val="75000"/>
                </a:schemeClr>
              </a:solidFill>
            </a:endParaRPr>
          </a:p>
        </p:txBody>
      </p:sp>
    </p:spTree>
    <p:extLst>
      <p:ext uri="{BB962C8B-B14F-4D97-AF65-F5344CB8AC3E}">
        <p14:creationId xmlns:p14="http://schemas.microsoft.com/office/powerpoint/2010/main" val="42535373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43227485"/>
              </p:ext>
            </p:extLst>
          </p:nvPr>
        </p:nvGraphicFramePr>
        <p:xfrm>
          <a:off x="1403650" y="1700808"/>
          <a:ext cx="6192684" cy="4104456"/>
        </p:xfrm>
        <a:graphic>
          <a:graphicData uri="http://schemas.openxmlformats.org/drawingml/2006/table">
            <a:tbl>
              <a:tblPr firstRow="1" firstCol="1" bandRow="1"/>
              <a:tblGrid>
                <a:gridCol w="1032114"/>
                <a:gridCol w="1032114"/>
                <a:gridCol w="1032114"/>
                <a:gridCol w="1032114"/>
                <a:gridCol w="1032114"/>
                <a:gridCol w="1032114"/>
              </a:tblGrid>
              <a:tr h="498185">
                <a:tc>
                  <a:txBody>
                    <a:bodyPr/>
                    <a:lstStyle/>
                    <a:p>
                      <a:pPr marL="457200" algn="just">
                        <a:lnSpc>
                          <a:spcPct val="115000"/>
                        </a:lnSpc>
                        <a:spcAft>
                          <a:spcPts val="0"/>
                        </a:spcAft>
                      </a:pPr>
                      <a:r>
                        <a:rPr lang="es-EC" sz="1200" b="1">
                          <a:effectLst/>
                          <a:latin typeface="Times New Roman"/>
                          <a:ea typeface="Calibri"/>
                          <a:cs typeface="Times New Roman"/>
                        </a:rPr>
                        <a:t>Año</a:t>
                      </a:r>
                      <a:endParaRPr lang="es-E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gridSpan="2">
                  <a:txBody>
                    <a:bodyPr/>
                    <a:lstStyle/>
                    <a:p>
                      <a:pPr marL="457200" algn="ctr">
                        <a:lnSpc>
                          <a:spcPct val="115000"/>
                        </a:lnSpc>
                        <a:spcAft>
                          <a:spcPts val="0"/>
                        </a:spcAft>
                      </a:pPr>
                      <a:r>
                        <a:rPr lang="es-ES" sz="800" b="1">
                          <a:solidFill>
                            <a:srgbClr val="000000"/>
                          </a:solidFill>
                          <a:effectLst/>
                          <a:latin typeface="Times New Roman"/>
                          <a:ea typeface="Times New Roman"/>
                          <a:cs typeface="Times New Roman"/>
                        </a:rPr>
                        <a:t>AÑO N-1</a:t>
                      </a:r>
                      <a:endParaRPr lang="es-E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hMerge="1">
                  <a:txBody>
                    <a:bodyPr/>
                    <a:lstStyle/>
                    <a:p>
                      <a:endParaRPr lang="es-ES"/>
                    </a:p>
                  </a:txBody>
                  <a:tcPr/>
                </a:tc>
                <a:tc>
                  <a:txBody>
                    <a:bodyPr/>
                    <a:lstStyle/>
                    <a:p>
                      <a:pPr marL="457200" algn="ctr">
                        <a:lnSpc>
                          <a:spcPct val="115000"/>
                        </a:lnSpc>
                        <a:spcAft>
                          <a:spcPts val="0"/>
                        </a:spcAft>
                      </a:pPr>
                      <a:r>
                        <a:rPr lang="es-ES" sz="800" b="1">
                          <a:solidFill>
                            <a:srgbClr val="000000"/>
                          </a:solidFill>
                          <a:effectLst/>
                          <a:latin typeface="Times New Roman"/>
                          <a:ea typeface="Times New Roman"/>
                          <a:cs typeface="Times New Roman"/>
                        </a:rPr>
                        <a:t>AÑO N</a:t>
                      </a:r>
                      <a:endParaRPr lang="es-E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gridSpan="2">
                  <a:txBody>
                    <a:bodyPr/>
                    <a:lstStyle/>
                    <a:p>
                      <a:pPr marL="457200" algn="ctr">
                        <a:lnSpc>
                          <a:spcPct val="115000"/>
                        </a:lnSpc>
                        <a:spcAft>
                          <a:spcPts val="0"/>
                        </a:spcAft>
                      </a:pPr>
                      <a:r>
                        <a:rPr lang="es-ES" sz="800" b="1">
                          <a:solidFill>
                            <a:srgbClr val="000000"/>
                          </a:solidFill>
                          <a:effectLst/>
                          <a:latin typeface="Times New Roman"/>
                          <a:ea typeface="Times New Roman"/>
                          <a:cs typeface="Times New Roman"/>
                        </a:rPr>
                        <a:t>AÑO N+1</a:t>
                      </a:r>
                      <a:endParaRPr lang="es-E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hMerge="1">
                  <a:txBody>
                    <a:bodyPr/>
                    <a:lstStyle/>
                    <a:p>
                      <a:endParaRPr lang="es-ES"/>
                    </a:p>
                  </a:txBody>
                  <a:tcPr/>
                </a:tc>
              </a:tr>
              <a:tr h="1160475">
                <a:tc>
                  <a:txBody>
                    <a:bodyPr/>
                    <a:lstStyle/>
                    <a:p>
                      <a:pPr algn="ctr">
                        <a:lnSpc>
                          <a:spcPct val="115000"/>
                        </a:lnSpc>
                        <a:spcAft>
                          <a:spcPts val="0"/>
                        </a:spcAft>
                      </a:pPr>
                      <a:r>
                        <a:rPr lang="es-ES" sz="800" b="1">
                          <a:solidFill>
                            <a:srgbClr val="000000"/>
                          </a:solidFill>
                          <a:effectLst/>
                          <a:latin typeface="Times New Roman"/>
                          <a:ea typeface="Times New Roman"/>
                          <a:cs typeface="Times New Roman"/>
                        </a:rPr>
                        <a:t>Fases</a:t>
                      </a:r>
                      <a:endParaRPr lang="es-ES" sz="1100">
                        <a:effectLst/>
                        <a:latin typeface="Calibri"/>
                        <a:ea typeface="Calibri"/>
                        <a:cs typeface="Times New Roman"/>
                      </a:endParaRPr>
                    </a:p>
                    <a:p>
                      <a:pPr algn="ctr">
                        <a:lnSpc>
                          <a:spcPct val="115000"/>
                        </a:lnSpc>
                        <a:spcAft>
                          <a:spcPts val="0"/>
                        </a:spcAft>
                      </a:pPr>
                      <a:r>
                        <a:rPr lang="es-ES" sz="800" b="1">
                          <a:solidFill>
                            <a:srgbClr val="000000"/>
                          </a:solidFill>
                          <a:effectLst/>
                          <a:latin typeface="Times New Roman"/>
                          <a:ea typeface="Times New Roman"/>
                          <a:cs typeface="Times New Roman"/>
                        </a:rPr>
                        <a:t> </a:t>
                      </a:r>
                      <a:endParaRPr lang="es-E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15000"/>
                        </a:lnSpc>
                        <a:spcAft>
                          <a:spcPts val="0"/>
                        </a:spcAft>
                      </a:pPr>
                      <a:r>
                        <a:rPr lang="es-ES" sz="800" b="1">
                          <a:solidFill>
                            <a:srgbClr val="000000"/>
                          </a:solidFill>
                          <a:effectLst/>
                          <a:latin typeface="Times New Roman"/>
                          <a:ea typeface="Times New Roman"/>
                          <a:cs typeface="Times New Roman"/>
                        </a:rPr>
                        <a:t> </a:t>
                      </a:r>
                      <a:endParaRPr lang="es-ES" sz="1100">
                        <a:effectLst/>
                        <a:latin typeface="Calibri"/>
                        <a:ea typeface="Calibri"/>
                        <a:cs typeface="Times New Roman"/>
                      </a:endParaRPr>
                    </a:p>
                    <a:p>
                      <a:pPr algn="ctr">
                        <a:lnSpc>
                          <a:spcPct val="115000"/>
                        </a:lnSpc>
                        <a:spcAft>
                          <a:spcPts val="0"/>
                        </a:spcAft>
                      </a:pPr>
                      <a:r>
                        <a:rPr lang="es-ES" sz="800" b="1">
                          <a:solidFill>
                            <a:srgbClr val="000000"/>
                          </a:solidFill>
                          <a:effectLst/>
                          <a:latin typeface="Times New Roman"/>
                          <a:ea typeface="Times New Roman"/>
                          <a:cs typeface="Times New Roman"/>
                        </a:rPr>
                        <a:t>Programación y formulación</a:t>
                      </a:r>
                      <a:endParaRPr lang="es-ES" sz="1100">
                        <a:effectLst/>
                        <a:latin typeface="Calibri"/>
                        <a:ea typeface="Calibri"/>
                        <a:cs typeface="Times New Roman"/>
                      </a:endParaRPr>
                    </a:p>
                    <a:p>
                      <a:pPr algn="ctr">
                        <a:lnSpc>
                          <a:spcPct val="115000"/>
                        </a:lnSpc>
                        <a:spcAft>
                          <a:spcPts val="0"/>
                        </a:spcAft>
                      </a:pPr>
                      <a:r>
                        <a:rPr lang="es-ES" sz="800" b="1">
                          <a:solidFill>
                            <a:srgbClr val="000000"/>
                          </a:solidFill>
                          <a:effectLst/>
                          <a:latin typeface="Times New Roman"/>
                          <a:ea typeface="Times New Roman"/>
                          <a:cs typeface="Times New Roman"/>
                        </a:rPr>
                        <a:t> </a:t>
                      </a:r>
                      <a:endParaRPr lang="es-E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15000"/>
                        </a:lnSpc>
                        <a:spcAft>
                          <a:spcPts val="0"/>
                        </a:spcAft>
                      </a:pPr>
                      <a:r>
                        <a:rPr lang="es-ES" sz="800" b="1">
                          <a:solidFill>
                            <a:srgbClr val="000000"/>
                          </a:solidFill>
                          <a:effectLst/>
                          <a:latin typeface="Times New Roman"/>
                          <a:ea typeface="Times New Roman"/>
                          <a:cs typeface="Times New Roman"/>
                        </a:rPr>
                        <a:t>Aprobación</a:t>
                      </a:r>
                      <a:endParaRPr lang="es-ES" sz="1100">
                        <a:effectLst/>
                        <a:latin typeface="Calibri"/>
                        <a:ea typeface="Calibri"/>
                        <a:cs typeface="Times New Roman"/>
                      </a:endParaRPr>
                    </a:p>
                    <a:p>
                      <a:pPr algn="ctr">
                        <a:lnSpc>
                          <a:spcPct val="115000"/>
                        </a:lnSpc>
                        <a:spcAft>
                          <a:spcPts val="0"/>
                        </a:spcAft>
                      </a:pPr>
                      <a:r>
                        <a:rPr lang="es-ES" sz="800" b="1">
                          <a:solidFill>
                            <a:srgbClr val="000000"/>
                          </a:solidFill>
                          <a:effectLst/>
                          <a:latin typeface="Times New Roman"/>
                          <a:ea typeface="Times New Roman"/>
                          <a:cs typeface="Times New Roman"/>
                        </a:rPr>
                        <a:t> </a:t>
                      </a:r>
                      <a:endParaRPr lang="es-E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15000"/>
                        </a:lnSpc>
                        <a:spcAft>
                          <a:spcPts val="0"/>
                        </a:spcAft>
                      </a:pPr>
                      <a:r>
                        <a:rPr lang="es-ES" sz="800" b="1">
                          <a:solidFill>
                            <a:srgbClr val="000000"/>
                          </a:solidFill>
                          <a:effectLst/>
                          <a:latin typeface="Times New Roman"/>
                          <a:ea typeface="Times New Roman"/>
                          <a:cs typeface="Times New Roman"/>
                        </a:rPr>
                        <a:t> </a:t>
                      </a:r>
                      <a:endParaRPr lang="es-ES" sz="1100">
                        <a:effectLst/>
                        <a:latin typeface="Calibri"/>
                        <a:ea typeface="Calibri"/>
                        <a:cs typeface="Times New Roman"/>
                      </a:endParaRPr>
                    </a:p>
                    <a:p>
                      <a:pPr algn="ctr">
                        <a:lnSpc>
                          <a:spcPct val="115000"/>
                        </a:lnSpc>
                        <a:spcAft>
                          <a:spcPts val="0"/>
                        </a:spcAft>
                      </a:pPr>
                      <a:r>
                        <a:rPr lang="es-ES" sz="800" b="1">
                          <a:solidFill>
                            <a:srgbClr val="000000"/>
                          </a:solidFill>
                          <a:effectLst/>
                          <a:latin typeface="Times New Roman"/>
                          <a:ea typeface="Times New Roman"/>
                          <a:cs typeface="Times New Roman"/>
                        </a:rPr>
                        <a:t> </a:t>
                      </a:r>
                      <a:endParaRPr lang="es-ES" sz="1100">
                        <a:effectLst/>
                        <a:latin typeface="Calibri"/>
                        <a:ea typeface="Calibri"/>
                        <a:cs typeface="Times New Roman"/>
                      </a:endParaRPr>
                    </a:p>
                    <a:p>
                      <a:pPr algn="ctr">
                        <a:lnSpc>
                          <a:spcPct val="115000"/>
                        </a:lnSpc>
                        <a:spcAft>
                          <a:spcPts val="0"/>
                        </a:spcAft>
                      </a:pPr>
                      <a:r>
                        <a:rPr lang="es-ES" sz="800" b="1">
                          <a:solidFill>
                            <a:srgbClr val="000000"/>
                          </a:solidFill>
                          <a:effectLst/>
                          <a:latin typeface="Times New Roman"/>
                          <a:ea typeface="Times New Roman"/>
                          <a:cs typeface="Times New Roman"/>
                        </a:rPr>
                        <a:t>Ejecución y Evaluación Presupuestaria</a:t>
                      </a:r>
                      <a:endParaRPr lang="es-ES" sz="11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15000"/>
                        </a:lnSpc>
                        <a:spcAft>
                          <a:spcPts val="0"/>
                        </a:spcAft>
                      </a:pPr>
                      <a:r>
                        <a:rPr lang="es-ES" sz="800" b="1">
                          <a:solidFill>
                            <a:srgbClr val="000000"/>
                          </a:solidFill>
                          <a:effectLst/>
                          <a:latin typeface="Times New Roman"/>
                          <a:ea typeface="Times New Roman"/>
                          <a:cs typeface="Times New Roman"/>
                        </a:rPr>
                        <a:t>Clausura</a:t>
                      </a:r>
                      <a:endParaRPr lang="es-ES" sz="1100">
                        <a:effectLst/>
                        <a:latin typeface="Calibri"/>
                        <a:ea typeface="Calibri"/>
                        <a:cs typeface="Times New Roman"/>
                      </a:endParaRPr>
                    </a:p>
                    <a:p>
                      <a:pPr algn="ctr">
                        <a:lnSpc>
                          <a:spcPct val="115000"/>
                        </a:lnSpc>
                        <a:spcAft>
                          <a:spcPts val="0"/>
                        </a:spcAft>
                      </a:pPr>
                      <a:r>
                        <a:rPr lang="es-ES" sz="800" b="1">
                          <a:solidFill>
                            <a:srgbClr val="000000"/>
                          </a:solidFill>
                          <a:effectLst/>
                          <a:latin typeface="Times New Roman"/>
                          <a:ea typeface="Times New Roman"/>
                          <a:cs typeface="Times New Roman"/>
                        </a:rPr>
                        <a:t> </a:t>
                      </a:r>
                      <a:endParaRPr lang="es-E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15000"/>
                        </a:lnSpc>
                        <a:spcAft>
                          <a:spcPts val="0"/>
                        </a:spcAft>
                      </a:pPr>
                      <a:r>
                        <a:rPr lang="es-ES" sz="800" b="1">
                          <a:solidFill>
                            <a:srgbClr val="000000"/>
                          </a:solidFill>
                          <a:effectLst/>
                          <a:latin typeface="Times New Roman"/>
                          <a:ea typeface="Times New Roman"/>
                          <a:cs typeface="Times New Roman"/>
                        </a:rPr>
                        <a:t>Liquidación</a:t>
                      </a:r>
                      <a:endParaRPr lang="es-ES" sz="1100">
                        <a:effectLst/>
                        <a:latin typeface="Calibri"/>
                        <a:ea typeface="Calibri"/>
                        <a:cs typeface="Times New Roman"/>
                      </a:endParaRPr>
                    </a:p>
                    <a:p>
                      <a:pPr algn="ctr">
                        <a:lnSpc>
                          <a:spcPct val="115000"/>
                        </a:lnSpc>
                        <a:spcAft>
                          <a:spcPts val="0"/>
                        </a:spcAft>
                      </a:pPr>
                      <a:r>
                        <a:rPr lang="es-ES" sz="800" b="1">
                          <a:solidFill>
                            <a:srgbClr val="000000"/>
                          </a:solidFill>
                          <a:effectLst/>
                          <a:latin typeface="Times New Roman"/>
                          <a:ea typeface="Times New Roman"/>
                          <a:cs typeface="Times New Roman"/>
                        </a:rPr>
                        <a:t> </a:t>
                      </a:r>
                      <a:endParaRPr lang="es-E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1210864">
                <a:tc>
                  <a:txBody>
                    <a:bodyPr/>
                    <a:lstStyle/>
                    <a:p>
                      <a:pPr>
                        <a:lnSpc>
                          <a:spcPct val="115000"/>
                        </a:lnSpc>
                        <a:spcAft>
                          <a:spcPts val="1000"/>
                        </a:spcAft>
                      </a:pPr>
                      <a:r>
                        <a:rPr lang="es-ES" sz="800" b="1">
                          <a:solidFill>
                            <a:srgbClr val="000000"/>
                          </a:solidFill>
                          <a:effectLst/>
                          <a:latin typeface="Times New Roman"/>
                          <a:ea typeface="Times New Roman"/>
                          <a:cs typeface="Times New Roman"/>
                        </a:rPr>
                        <a:t>Fechas de presentación cuando no es año de elecciones </a:t>
                      </a:r>
                      <a:endParaRPr lang="es-E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s-ES" sz="800">
                          <a:solidFill>
                            <a:srgbClr val="000000"/>
                          </a:solidFill>
                          <a:effectLst/>
                          <a:latin typeface="Times New Roman"/>
                          <a:ea typeface="Times New Roman"/>
                          <a:cs typeface="Times New Roman"/>
                        </a:rPr>
                        <a:t>Antes o hasta del 01 de Noviembre</a:t>
                      </a:r>
                      <a:endParaRPr lang="es-E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800">
                          <a:solidFill>
                            <a:srgbClr val="000000"/>
                          </a:solidFill>
                          <a:effectLst/>
                          <a:latin typeface="Times New Roman"/>
                          <a:ea typeface="Times New Roman"/>
                          <a:cs typeface="Times New Roman"/>
                        </a:rPr>
                        <a:t>Hasta el 30 de Noviembre</a:t>
                      </a:r>
                      <a:endParaRPr lang="es-E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800">
                          <a:solidFill>
                            <a:srgbClr val="000000"/>
                          </a:solidFill>
                          <a:effectLst/>
                          <a:latin typeface="Times New Roman"/>
                          <a:ea typeface="Times New Roman"/>
                          <a:cs typeface="Times New Roman"/>
                        </a:rPr>
                        <a:t>Desde el 01 de Enero al 31 de Diciembre</a:t>
                      </a:r>
                      <a:endParaRPr lang="es-E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800">
                          <a:solidFill>
                            <a:srgbClr val="000000"/>
                          </a:solidFill>
                          <a:effectLst/>
                          <a:latin typeface="Times New Roman"/>
                          <a:ea typeface="Times New Roman"/>
                          <a:cs typeface="Times New Roman"/>
                        </a:rPr>
                        <a:t>Al 31 de Diciembre</a:t>
                      </a:r>
                      <a:endParaRPr lang="es-E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800">
                          <a:solidFill>
                            <a:srgbClr val="000000"/>
                          </a:solidFill>
                          <a:effectLst/>
                          <a:latin typeface="Times New Roman"/>
                          <a:ea typeface="Times New Roman"/>
                          <a:cs typeface="Times New Roman"/>
                        </a:rPr>
                        <a:t>30 de Marzo</a:t>
                      </a:r>
                      <a:endParaRPr lang="es-E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34932">
                <a:tc>
                  <a:txBody>
                    <a:bodyPr/>
                    <a:lstStyle/>
                    <a:p>
                      <a:pPr>
                        <a:lnSpc>
                          <a:spcPct val="115000"/>
                        </a:lnSpc>
                        <a:spcAft>
                          <a:spcPts val="1000"/>
                        </a:spcAft>
                      </a:pPr>
                      <a:r>
                        <a:rPr lang="es-ES" sz="800" b="1">
                          <a:solidFill>
                            <a:srgbClr val="000000"/>
                          </a:solidFill>
                          <a:effectLst/>
                          <a:latin typeface="Times New Roman"/>
                          <a:ea typeface="Times New Roman"/>
                          <a:cs typeface="Times New Roman"/>
                        </a:rPr>
                        <a:t>Fechas de presentación cuando es año de elecciones </a:t>
                      </a:r>
                      <a:endParaRPr lang="es-E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s-ES" sz="800">
                          <a:solidFill>
                            <a:srgbClr val="000000"/>
                          </a:solidFill>
                          <a:effectLst/>
                          <a:latin typeface="Times New Roman"/>
                          <a:ea typeface="Times New Roman"/>
                          <a:cs typeface="Times New Roman"/>
                        </a:rPr>
                        <a:t>Antes o hasta el 24 de Agosto</a:t>
                      </a:r>
                      <a:endParaRPr lang="es-E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800">
                          <a:solidFill>
                            <a:srgbClr val="000000"/>
                          </a:solidFill>
                          <a:effectLst/>
                          <a:latin typeface="Times New Roman"/>
                          <a:ea typeface="Times New Roman"/>
                          <a:cs typeface="Times New Roman"/>
                        </a:rPr>
                        <a:t>Hasta el 24 de Septiembre </a:t>
                      </a:r>
                      <a:endParaRPr lang="es-E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800">
                          <a:solidFill>
                            <a:srgbClr val="000000"/>
                          </a:solidFill>
                          <a:effectLst/>
                          <a:latin typeface="Times New Roman"/>
                          <a:ea typeface="Times New Roman"/>
                          <a:cs typeface="Times New Roman"/>
                        </a:rPr>
                        <a:t>Desde el 01 de Enero al 31 de Diciembre </a:t>
                      </a:r>
                      <a:endParaRPr lang="es-E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800">
                          <a:solidFill>
                            <a:srgbClr val="000000"/>
                          </a:solidFill>
                          <a:effectLst/>
                          <a:latin typeface="Times New Roman"/>
                          <a:ea typeface="Times New Roman"/>
                          <a:cs typeface="Times New Roman"/>
                        </a:rPr>
                        <a:t>Al 31 de Diciembre</a:t>
                      </a:r>
                      <a:endParaRPr lang="es-E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800" dirty="0">
                          <a:solidFill>
                            <a:srgbClr val="000000"/>
                          </a:solidFill>
                          <a:effectLst/>
                          <a:latin typeface="Times New Roman"/>
                          <a:ea typeface="Times New Roman"/>
                          <a:cs typeface="Times New Roman"/>
                        </a:rPr>
                        <a:t>30 de Marzo</a:t>
                      </a:r>
                      <a:endParaRPr lang="es-ES" sz="1100" dirty="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Rectángulo"/>
          <p:cNvSpPr/>
          <p:nvPr/>
        </p:nvSpPr>
        <p:spPr>
          <a:xfrm>
            <a:off x="1187624" y="597432"/>
            <a:ext cx="6696744" cy="584775"/>
          </a:xfrm>
          <a:prstGeom prst="rect">
            <a:avLst/>
          </a:prstGeom>
        </p:spPr>
        <p:txBody>
          <a:bodyPr wrap="square">
            <a:spAutoFit/>
          </a:bodyPr>
          <a:lstStyle/>
          <a:p>
            <a:pPr algn="ctr"/>
            <a:r>
              <a:rPr lang="es-EC" sz="1600" b="1" i="1" u="sng" dirty="0" smtClean="0">
                <a:solidFill>
                  <a:schemeClr val="accent6">
                    <a:lumMod val="75000"/>
                  </a:schemeClr>
                </a:solidFill>
                <a:latin typeface="Times New Roman"/>
                <a:ea typeface="Calibri"/>
              </a:rPr>
              <a:t>PLAZOS PARA LA FORMULACIÓN Y APROBACIÓN DE LA PROFORMA DEL PRESUPUESTO GENERAL DEL ESTADO</a:t>
            </a:r>
            <a:endParaRPr lang="es-ES" sz="1600" b="1" i="1" u="sng" dirty="0">
              <a:solidFill>
                <a:schemeClr val="accent6">
                  <a:lumMod val="75000"/>
                </a:schemeClr>
              </a:solidFill>
            </a:endParaRPr>
          </a:p>
        </p:txBody>
      </p:sp>
    </p:spTree>
    <p:extLst>
      <p:ext uri="{BB962C8B-B14F-4D97-AF65-F5344CB8AC3E}">
        <p14:creationId xmlns:p14="http://schemas.microsoft.com/office/powerpoint/2010/main" val="37557040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318123" y="515809"/>
            <a:ext cx="4641335" cy="400110"/>
          </a:xfrm>
          <a:prstGeom prst="rect">
            <a:avLst/>
          </a:prstGeom>
        </p:spPr>
        <p:txBody>
          <a:bodyPr wrap="none">
            <a:spAutoFit/>
          </a:bodyPr>
          <a:lstStyle/>
          <a:p>
            <a:r>
              <a:rPr lang="es-ES" sz="2000" b="1" i="1" u="sng" dirty="0" smtClean="0">
                <a:solidFill>
                  <a:schemeClr val="accent6">
                    <a:lumMod val="75000"/>
                  </a:schemeClr>
                </a:solidFill>
                <a:latin typeface="Times New Roman" pitchFamily="18" charset="0"/>
                <a:ea typeface="Calibri"/>
                <a:cs typeface="Times New Roman" pitchFamily="18" charset="0"/>
              </a:rPr>
              <a:t>CLASIFICACIÓN DEL PRESUPUESTO</a:t>
            </a:r>
            <a:endParaRPr lang="es-ES" sz="2000" b="1" i="1" u="sng" dirty="0">
              <a:solidFill>
                <a:schemeClr val="accent6">
                  <a:lumMod val="75000"/>
                </a:schemeClr>
              </a:solidFill>
              <a:latin typeface="Times New Roman" pitchFamily="18" charset="0"/>
              <a:cs typeface="Times New Roman" pitchFamily="18" charset="0"/>
            </a:endParaRPr>
          </a:p>
        </p:txBody>
      </p:sp>
      <p:graphicFrame>
        <p:nvGraphicFramePr>
          <p:cNvPr id="5" name="4 Diagrama"/>
          <p:cNvGraphicFramePr/>
          <p:nvPr>
            <p:extLst>
              <p:ext uri="{D42A27DB-BD31-4B8C-83A1-F6EECF244321}">
                <p14:modId xmlns:p14="http://schemas.microsoft.com/office/powerpoint/2010/main" val="229096590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05672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7221 Grupo"/>
          <p:cNvGrpSpPr>
            <a:grpSpLocks/>
          </p:cNvGrpSpPr>
          <p:nvPr/>
        </p:nvGrpSpPr>
        <p:grpSpPr bwMode="auto">
          <a:xfrm>
            <a:off x="1115653" y="2466100"/>
            <a:ext cx="6840759" cy="2907116"/>
            <a:chOff x="0" y="0"/>
            <a:chExt cx="49955" cy="11931"/>
          </a:xfrm>
        </p:grpSpPr>
        <p:grpSp>
          <p:nvGrpSpPr>
            <p:cNvPr id="5" name="7211 Grupo"/>
            <p:cNvGrpSpPr>
              <a:grpSpLocks/>
            </p:cNvGrpSpPr>
            <p:nvPr/>
          </p:nvGrpSpPr>
          <p:grpSpPr bwMode="auto">
            <a:xfrm>
              <a:off x="9429" y="3333"/>
              <a:ext cx="34004" cy="2153"/>
              <a:chOff x="0" y="0"/>
              <a:chExt cx="34004" cy="2152"/>
            </a:xfrm>
          </p:grpSpPr>
          <p:cxnSp>
            <p:nvCxnSpPr>
              <p:cNvPr id="15" name="7207 Conector recto de flecha"/>
              <p:cNvCxnSpPr>
                <a:cxnSpLocks noChangeShapeType="1"/>
              </p:cNvCxnSpPr>
              <p:nvPr/>
            </p:nvCxnSpPr>
            <p:spPr bwMode="auto">
              <a:xfrm>
                <a:off x="17240" y="0"/>
                <a:ext cx="0" cy="2114"/>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7208 Conector recto"/>
              <p:cNvCxnSpPr/>
              <p:nvPr/>
            </p:nvCxnSpPr>
            <p:spPr bwMode="auto">
              <a:xfrm>
                <a:off x="0" y="666"/>
                <a:ext cx="3400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7" name="7209 Conector recto de flecha"/>
              <p:cNvCxnSpPr>
                <a:cxnSpLocks noChangeShapeType="1"/>
              </p:cNvCxnSpPr>
              <p:nvPr/>
            </p:nvCxnSpPr>
            <p:spPr bwMode="auto">
              <a:xfrm>
                <a:off x="0" y="666"/>
                <a:ext cx="0" cy="1486"/>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7210 Conector recto de flecha"/>
              <p:cNvCxnSpPr>
                <a:cxnSpLocks noChangeShapeType="1"/>
              </p:cNvCxnSpPr>
              <p:nvPr/>
            </p:nvCxnSpPr>
            <p:spPr bwMode="auto">
              <a:xfrm>
                <a:off x="34004" y="666"/>
                <a:ext cx="0" cy="1486"/>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grpSp>
        <p:cxnSp>
          <p:nvCxnSpPr>
            <p:cNvPr id="6" name="7212 Conector recto"/>
            <p:cNvCxnSpPr/>
            <p:nvPr/>
          </p:nvCxnSpPr>
          <p:spPr bwMode="auto">
            <a:xfrm>
              <a:off x="0" y="1238"/>
              <a:ext cx="0" cy="1059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7" name="7213 Rectángulo redondeado"/>
            <p:cNvSpPr>
              <a:spLocks noChangeArrowheads="1"/>
            </p:cNvSpPr>
            <p:nvPr/>
          </p:nvSpPr>
          <p:spPr bwMode="auto">
            <a:xfrm>
              <a:off x="18764" y="0"/>
              <a:ext cx="15799" cy="3365"/>
            </a:xfrm>
            <a:prstGeom prst="roundRect">
              <a:avLst>
                <a:gd name="adj" fmla="val 16667"/>
              </a:avLst>
            </a:prstGeom>
            <a:gradFill rotWithShape="1">
              <a:gsLst>
                <a:gs pos="0">
                  <a:srgbClr val="FFBE86"/>
                </a:gs>
                <a:gs pos="35001">
                  <a:srgbClr val="FFD0AA"/>
                </a:gs>
                <a:gs pos="100000">
                  <a:srgbClr val="FFEBDB"/>
                </a:gs>
              </a:gsLst>
              <a:lin ang="16200000" scaled="1"/>
            </a:gradFill>
            <a:ln w="19050">
              <a:solidFill>
                <a:schemeClr val="tx1"/>
              </a:solidFill>
              <a:round/>
              <a:headEnd/>
              <a:tailEnd/>
            </a:ln>
            <a:effectLst>
              <a:outerShdw dist="20000" dir="5400000" rotWithShape="0">
                <a:srgbClr val="000000">
                  <a:alpha val="37999"/>
                </a:srgbClr>
              </a:outerShdw>
            </a:effectLst>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b="1" i="1" u="none" strike="noStrike" kern="0" cap="none" spc="0" normalizeH="0" baseline="0" noProof="0" dirty="0">
                  <a:ln>
                    <a:noFill/>
                  </a:ln>
                  <a:solidFill>
                    <a:sysClr val="windowText" lastClr="000000"/>
                  </a:solidFill>
                  <a:effectLst/>
                  <a:uLnTx/>
                  <a:uFillTx/>
                  <a:latin typeface="Times New Roman"/>
                  <a:ea typeface="Calibri"/>
                  <a:cs typeface="Times New Roman"/>
                </a:rPr>
                <a:t>INGRESOS</a:t>
              </a:r>
              <a:endParaRPr kumimoji="0" lang="es-ES"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8" name="7214 Rectángulo redondeado"/>
            <p:cNvSpPr>
              <a:spLocks noChangeArrowheads="1"/>
            </p:cNvSpPr>
            <p:nvPr/>
          </p:nvSpPr>
          <p:spPr bwMode="auto">
            <a:xfrm>
              <a:off x="3905" y="6953"/>
              <a:ext cx="12820" cy="3365"/>
            </a:xfrm>
            <a:prstGeom prst="roundRect">
              <a:avLst>
                <a:gd name="adj" fmla="val 16667"/>
              </a:avLst>
            </a:prstGeom>
            <a:gradFill rotWithShape="1">
              <a:gsLst>
                <a:gs pos="0">
                  <a:srgbClr val="FFBE86"/>
                </a:gs>
                <a:gs pos="35001">
                  <a:srgbClr val="FFD0AA"/>
                </a:gs>
                <a:gs pos="100000">
                  <a:srgbClr val="FFEBDB"/>
                </a:gs>
              </a:gsLst>
              <a:lin ang="16200000" scaled="1"/>
            </a:gradFill>
            <a:ln w="19050">
              <a:solidFill>
                <a:schemeClr val="tx1"/>
              </a:solidFill>
              <a:round/>
              <a:headEnd/>
              <a:tailEnd/>
            </a:ln>
            <a:effectLst>
              <a:outerShdw dist="20000" dir="5400000" rotWithShape="0">
                <a:srgbClr val="000000">
                  <a:alpha val="37999"/>
                </a:srgbClr>
              </a:outerShdw>
            </a:effectLst>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b="0" i="0" u="none" strike="noStrike" kern="0" cap="none" spc="0" normalizeH="0" baseline="0" noProof="0" dirty="0">
                  <a:ln>
                    <a:noFill/>
                  </a:ln>
                  <a:solidFill>
                    <a:sysClr val="windowText" lastClr="000000"/>
                  </a:solidFill>
                  <a:effectLst/>
                  <a:uLnTx/>
                  <a:uFillTx/>
                  <a:latin typeface="Times New Roman"/>
                  <a:ea typeface="Calibri"/>
                  <a:cs typeface="Times New Roman"/>
                </a:rPr>
                <a:t>Corrientes </a:t>
              </a:r>
              <a:endParaRPr kumimoji="0" lang="es-ES"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9" name="7215 Rectángulo redondeado"/>
            <p:cNvSpPr>
              <a:spLocks noChangeArrowheads="1"/>
            </p:cNvSpPr>
            <p:nvPr/>
          </p:nvSpPr>
          <p:spPr bwMode="auto">
            <a:xfrm>
              <a:off x="36480" y="6858"/>
              <a:ext cx="12668" cy="3359"/>
            </a:xfrm>
            <a:prstGeom prst="roundRect">
              <a:avLst>
                <a:gd name="adj" fmla="val 16667"/>
              </a:avLst>
            </a:prstGeom>
            <a:gradFill rotWithShape="1">
              <a:gsLst>
                <a:gs pos="0">
                  <a:srgbClr val="FFBE86"/>
                </a:gs>
                <a:gs pos="35001">
                  <a:srgbClr val="FFD0AA"/>
                </a:gs>
                <a:gs pos="100000">
                  <a:srgbClr val="FFEBDB"/>
                </a:gs>
              </a:gsLst>
              <a:lin ang="16200000" scaled="1"/>
            </a:gradFill>
            <a:ln w="19050">
              <a:solidFill>
                <a:schemeClr val="tx1"/>
              </a:solidFill>
              <a:round/>
              <a:headEnd/>
              <a:tailEnd/>
            </a:ln>
            <a:effectLst>
              <a:outerShdw dist="20000" dir="5400000" rotWithShape="0">
                <a:srgbClr val="000000">
                  <a:alpha val="37999"/>
                </a:srgbClr>
              </a:outerShdw>
            </a:effectLst>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b="0" i="0" u="none" strike="noStrike" kern="0" cap="none" spc="0" normalizeH="0" baseline="0" noProof="0" dirty="0">
                  <a:ln>
                    <a:noFill/>
                  </a:ln>
                  <a:solidFill>
                    <a:sysClr val="windowText" lastClr="000000"/>
                  </a:solidFill>
                  <a:effectLst/>
                  <a:uLnTx/>
                  <a:uFillTx/>
                  <a:latin typeface="Times New Roman"/>
                  <a:ea typeface="Calibri"/>
                  <a:cs typeface="Times New Roman"/>
                </a:rPr>
                <a:t>Financiamiento</a:t>
              </a:r>
              <a:endParaRPr kumimoji="0" lang="es-ES"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
          <p:nvSpPr>
            <p:cNvPr id="10" name="7216 Rectángulo redondeado"/>
            <p:cNvSpPr>
              <a:spLocks noChangeArrowheads="1"/>
            </p:cNvSpPr>
            <p:nvPr/>
          </p:nvSpPr>
          <p:spPr bwMode="auto">
            <a:xfrm>
              <a:off x="20669" y="6858"/>
              <a:ext cx="12331" cy="3359"/>
            </a:xfrm>
            <a:prstGeom prst="roundRect">
              <a:avLst>
                <a:gd name="adj" fmla="val 16667"/>
              </a:avLst>
            </a:prstGeom>
            <a:gradFill rotWithShape="1">
              <a:gsLst>
                <a:gs pos="0">
                  <a:srgbClr val="FFBE86"/>
                </a:gs>
                <a:gs pos="35001">
                  <a:srgbClr val="FFD0AA"/>
                </a:gs>
                <a:gs pos="100000">
                  <a:srgbClr val="FFEBDB"/>
                </a:gs>
              </a:gsLst>
              <a:lin ang="16200000" scaled="1"/>
            </a:gradFill>
            <a:ln w="19050">
              <a:solidFill>
                <a:schemeClr val="tx1"/>
              </a:solidFill>
              <a:round/>
              <a:headEnd/>
              <a:tailEnd/>
            </a:ln>
            <a:effectLst>
              <a:outerShdw dist="20000" dir="5400000" rotWithShape="0">
                <a:srgbClr val="000000">
                  <a:alpha val="37999"/>
                </a:srgbClr>
              </a:outerShdw>
            </a:effectLst>
          </p:spPr>
          <p:txBody>
            <a:bodyPr rot="0" vert="horz" wrap="square" lIns="91440" tIns="45720" rIns="91440" bIns="45720" anchor="ctr" anchorCtr="0" upright="1">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S" b="0" i="0" u="none" strike="noStrike" kern="0" cap="none" spc="0" normalizeH="0" baseline="0" noProof="0" dirty="0">
                  <a:ln>
                    <a:noFill/>
                  </a:ln>
                  <a:solidFill>
                    <a:sysClr val="windowText" lastClr="000000"/>
                  </a:solidFill>
                  <a:effectLst/>
                  <a:uLnTx/>
                  <a:uFillTx/>
                  <a:latin typeface="Times New Roman"/>
                  <a:ea typeface="Calibri"/>
                  <a:cs typeface="Times New Roman"/>
                </a:rPr>
                <a:t>Capital</a:t>
              </a:r>
              <a:endParaRPr kumimoji="0" lang="es-ES"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cxnSp>
          <p:nvCxnSpPr>
            <p:cNvPr id="11" name="7217 Conector recto"/>
            <p:cNvCxnSpPr/>
            <p:nvPr/>
          </p:nvCxnSpPr>
          <p:spPr bwMode="auto">
            <a:xfrm flipH="1">
              <a:off x="0" y="1333"/>
              <a:ext cx="1877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2" name="7218 Conector recto"/>
            <p:cNvCxnSpPr/>
            <p:nvPr/>
          </p:nvCxnSpPr>
          <p:spPr bwMode="auto">
            <a:xfrm flipH="1">
              <a:off x="34575" y="1238"/>
              <a:ext cx="1536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3" name="7219 Conector recto"/>
            <p:cNvCxnSpPr/>
            <p:nvPr/>
          </p:nvCxnSpPr>
          <p:spPr bwMode="auto">
            <a:xfrm flipH="1">
              <a:off x="0" y="11906"/>
              <a:ext cx="4995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4" name="7220 Conector recto"/>
            <p:cNvCxnSpPr/>
            <p:nvPr/>
          </p:nvCxnSpPr>
          <p:spPr bwMode="auto">
            <a:xfrm>
              <a:off x="49911" y="1333"/>
              <a:ext cx="0" cy="1059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grpSp>
      <p:sp>
        <p:nvSpPr>
          <p:cNvPr id="19" name="18 CuadroTexto"/>
          <p:cNvSpPr txBox="1"/>
          <p:nvPr/>
        </p:nvSpPr>
        <p:spPr>
          <a:xfrm>
            <a:off x="2267743" y="764704"/>
            <a:ext cx="4782603" cy="369332"/>
          </a:xfrm>
          <a:prstGeom prst="rect">
            <a:avLst/>
          </a:prstGeom>
          <a:noFill/>
        </p:spPr>
        <p:txBody>
          <a:bodyPr wrap="square" rtlCol="0">
            <a:spAutoFit/>
          </a:bodyPr>
          <a:lstStyle/>
          <a:p>
            <a:pPr algn="ctr"/>
            <a:r>
              <a:rPr lang="es-ES" b="1" i="1" u="sng" dirty="0" smtClean="0">
                <a:solidFill>
                  <a:schemeClr val="accent6">
                    <a:lumMod val="75000"/>
                  </a:schemeClr>
                </a:solidFill>
                <a:latin typeface="Times New Roman"/>
                <a:ea typeface="Calibri"/>
              </a:rPr>
              <a:t>CLASIFICACIÓN DE LOS INGRESOS</a:t>
            </a:r>
            <a:endParaRPr lang="es-ES" b="1" i="1" u="sng" dirty="0">
              <a:solidFill>
                <a:schemeClr val="accent6">
                  <a:lumMod val="75000"/>
                </a:schemeClr>
              </a:solidFill>
            </a:endParaRPr>
          </a:p>
        </p:txBody>
      </p:sp>
    </p:spTree>
    <p:extLst>
      <p:ext uri="{BB962C8B-B14F-4D97-AF65-F5344CB8AC3E}">
        <p14:creationId xmlns:p14="http://schemas.microsoft.com/office/powerpoint/2010/main" val="2462016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000" b="1" i="1" u="sng" dirty="0" smtClean="0">
                <a:solidFill>
                  <a:schemeClr val="accent6">
                    <a:lumMod val="75000"/>
                  </a:schemeClr>
                </a:solidFill>
                <a:latin typeface="Times New Roman" pitchFamily="18" charset="0"/>
                <a:cs typeface="Times New Roman" pitchFamily="18" charset="0"/>
              </a:rPr>
              <a:t>REFERENCIAS DE LAS ENTIDADES PÚBLICAS DE EDUCACIÓN SUPERIOR (EPES)</a:t>
            </a:r>
            <a:endParaRPr lang="es-ES" sz="2000" b="1" i="1" u="sng" dirty="0">
              <a:solidFill>
                <a:schemeClr val="accent6">
                  <a:lumMod val="75000"/>
                </a:schemeClr>
              </a:solidFill>
              <a:latin typeface="Times New Roman" pitchFamily="18" charset="0"/>
              <a:cs typeface="Times New Roman" pitchFamily="18" charset="0"/>
            </a:endParaRPr>
          </a:p>
        </p:txBody>
      </p:sp>
      <p:graphicFrame>
        <p:nvGraphicFramePr>
          <p:cNvPr id="4" name="3 Diagrama"/>
          <p:cNvGraphicFramePr/>
          <p:nvPr>
            <p:extLst>
              <p:ext uri="{D42A27DB-BD31-4B8C-83A1-F6EECF244321}">
                <p14:modId xmlns:p14="http://schemas.microsoft.com/office/powerpoint/2010/main" val="2718164861"/>
              </p:ext>
            </p:extLst>
          </p:nvPr>
        </p:nvGraphicFramePr>
        <p:xfrm>
          <a:off x="1524000" y="1397000"/>
          <a:ext cx="66484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11627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5586" y="210932"/>
            <a:ext cx="8229600" cy="1143000"/>
          </a:xfrm>
        </p:spPr>
        <p:txBody>
          <a:bodyPr>
            <a:normAutofit/>
          </a:bodyPr>
          <a:lstStyle/>
          <a:p>
            <a:r>
              <a:rPr lang="es-ES" sz="1800" b="1" i="1" u="sng" dirty="0" smtClean="0">
                <a:solidFill>
                  <a:schemeClr val="accent6">
                    <a:lumMod val="75000"/>
                  </a:schemeClr>
                </a:solidFill>
                <a:latin typeface="Times New Roman" pitchFamily="18" charset="0"/>
                <a:cs typeface="Times New Roman" pitchFamily="18" charset="0"/>
              </a:rPr>
              <a:t>CLASIFICACIÓN DE LOS GASTOS</a:t>
            </a:r>
            <a:endParaRPr lang="es-ES" sz="1800" b="1" i="1" u="sng" dirty="0">
              <a:solidFill>
                <a:schemeClr val="accent6">
                  <a:lumMod val="75000"/>
                </a:schemeClr>
              </a:solidFill>
              <a:latin typeface="Times New Roman" pitchFamily="18" charset="0"/>
              <a:cs typeface="Times New Roman" pitchFamily="18" charset="0"/>
            </a:endParaRPr>
          </a:p>
        </p:txBody>
      </p:sp>
      <p:grpSp>
        <p:nvGrpSpPr>
          <p:cNvPr id="4" name="110 Grupo"/>
          <p:cNvGrpSpPr>
            <a:grpSpLocks/>
          </p:cNvGrpSpPr>
          <p:nvPr/>
        </p:nvGrpSpPr>
        <p:grpSpPr bwMode="auto">
          <a:xfrm>
            <a:off x="1475656" y="2097293"/>
            <a:ext cx="6264695" cy="3144173"/>
            <a:chOff x="0" y="0"/>
            <a:chExt cx="50577" cy="32385"/>
          </a:xfrm>
        </p:grpSpPr>
        <p:sp>
          <p:nvSpPr>
            <p:cNvPr id="5" name="111 Rectángulo redondeado"/>
            <p:cNvSpPr>
              <a:spLocks noChangeArrowheads="1"/>
            </p:cNvSpPr>
            <p:nvPr/>
          </p:nvSpPr>
          <p:spPr bwMode="auto">
            <a:xfrm>
              <a:off x="17811" y="0"/>
              <a:ext cx="17240" cy="3732"/>
            </a:xfrm>
            <a:prstGeom prst="roundRect">
              <a:avLst>
                <a:gd name="adj" fmla="val 16667"/>
              </a:avLst>
            </a:prstGeom>
            <a:gradFill rotWithShape="1">
              <a:gsLst>
                <a:gs pos="0">
                  <a:srgbClr val="FFBE86"/>
                </a:gs>
                <a:gs pos="35001">
                  <a:srgbClr val="FFD0AA"/>
                </a:gs>
                <a:gs pos="100000">
                  <a:srgbClr val="FFEBDB"/>
                </a:gs>
              </a:gsLst>
              <a:lin ang="16200000" scaled="1"/>
            </a:gradFill>
            <a:ln w="9525">
              <a:solidFill>
                <a:srgbClr val="953735"/>
              </a:solidFill>
              <a:round/>
              <a:headEnd/>
              <a:tailEnd/>
            </a:ln>
            <a:effectLst>
              <a:outerShdw dist="20000" dir="5400000" rotWithShape="0">
                <a:srgbClr val="000000">
                  <a:alpha val="37999"/>
                </a:srgbClr>
              </a:outerShdw>
            </a:effectLst>
          </p:spPr>
          <p:txBody>
            <a:bodyPr rot="0" vert="horz" wrap="square" lIns="91440" tIns="45720" rIns="91440" bIns="45720" anchor="ctr" anchorCtr="0" upright="1">
              <a:noAutofit/>
            </a:bodyPr>
            <a:lstStyle/>
            <a:p>
              <a:pPr algn="ctr">
                <a:lnSpc>
                  <a:spcPct val="115000"/>
                </a:lnSpc>
                <a:spcAft>
                  <a:spcPts val="1000"/>
                </a:spcAft>
              </a:pPr>
              <a:r>
                <a:rPr lang="es-ES" b="1" i="1" dirty="0">
                  <a:effectLst/>
                  <a:latin typeface="Times New Roman"/>
                  <a:ea typeface="Calibri"/>
                  <a:cs typeface="Times New Roman"/>
                </a:rPr>
                <a:t>GASTOS</a:t>
              </a:r>
              <a:endParaRPr lang="es-ES" dirty="0">
                <a:effectLst/>
                <a:latin typeface="Calibri"/>
                <a:ea typeface="Calibri"/>
                <a:cs typeface="Times New Roman"/>
              </a:endParaRPr>
            </a:p>
          </p:txBody>
        </p:sp>
        <p:sp>
          <p:nvSpPr>
            <p:cNvPr id="6" name="112 Rectángulo redondeado"/>
            <p:cNvSpPr>
              <a:spLocks noChangeArrowheads="1"/>
            </p:cNvSpPr>
            <p:nvPr/>
          </p:nvSpPr>
          <p:spPr bwMode="auto">
            <a:xfrm>
              <a:off x="3810" y="12089"/>
              <a:ext cx="12668" cy="4575"/>
            </a:xfrm>
            <a:prstGeom prst="roundRect">
              <a:avLst>
                <a:gd name="adj" fmla="val 16667"/>
              </a:avLst>
            </a:prstGeom>
            <a:gradFill rotWithShape="1">
              <a:gsLst>
                <a:gs pos="0">
                  <a:srgbClr val="FFBE86"/>
                </a:gs>
                <a:gs pos="35001">
                  <a:srgbClr val="FFD0AA"/>
                </a:gs>
                <a:gs pos="100000">
                  <a:srgbClr val="FFEBDB"/>
                </a:gs>
              </a:gsLst>
              <a:lin ang="16200000" scaled="1"/>
            </a:gradFill>
            <a:ln w="9525">
              <a:solidFill>
                <a:srgbClr val="953735"/>
              </a:solidFill>
              <a:round/>
              <a:headEnd/>
              <a:tailEnd/>
            </a:ln>
            <a:effectLst>
              <a:outerShdw dist="20000" dir="5400000" rotWithShape="0">
                <a:srgbClr val="000000">
                  <a:alpha val="37999"/>
                </a:srgbClr>
              </a:outerShdw>
            </a:effectLst>
          </p:spPr>
          <p:txBody>
            <a:bodyPr rot="0" vert="horz" wrap="square" lIns="91440" tIns="45720" rIns="91440" bIns="45720" anchor="ctr" anchorCtr="0" upright="1">
              <a:noAutofit/>
            </a:bodyPr>
            <a:lstStyle/>
            <a:p>
              <a:pPr algn="ctr">
                <a:lnSpc>
                  <a:spcPct val="115000"/>
                </a:lnSpc>
                <a:spcAft>
                  <a:spcPts val="1000"/>
                </a:spcAft>
              </a:pPr>
              <a:r>
                <a:rPr lang="es-ES" dirty="0">
                  <a:effectLst/>
                  <a:latin typeface="Times New Roman"/>
                  <a:ea typeface="Calibri"/>
                  <a:cs typeface="Times New Roman"/>
                </a:rPr>
                <a:t>Corrientes</a:t>
              </a:r>
              <a:endParaRPr lang="es-ES" dirty="0">
                <a:effectLst/>
                <a:latin typeface="Calibri"/>
                <a:ea typeface="Calibri"/>
                <a:cs typeface="Times New Roman"/>
              </a:endParaRPr>
            </a:p>
          </p:txBody>
        </p:sp>
        <p:cxnSp>
          <p:nvCxnSpPr>
            <p:cNvPr id="7" name="113 Conector recto"/>
            <p:cNvCxnSpPr/>
            <p:nvPr/>
          </p:nvCxnSpPr>
          <p:spPr bwMode="auto">
            <a:xfrm flipV="1">
              <a:off x="10287" y="8286"/>
              <a:ext cx="30765" cy="0"/>
            </a:xfrm>
            <a:prstGeom prst="line">
              <a:avLst/>
            </a:prstGeom>
            <a:noFill/>
            <a:ln w="25400">
              <a:solidFill>
                <a:srgbClr val="953735"/>
              </a:solidFill>
              <a:round/>
              <a:headEnd/>
              <a:tailEnd/>
            </a:ln>
            <a:extLst>
              <a:ext uri="{909E8E84-426E-40DD-AFC4-6F175D3DCCD1}">
                <a14:hiddenFill xmlns:a14="http://schemas.microsoft.com/office/drawing/2010/main">
                  <a:noFill/>
                </a14:hiddenFill>
              </a:ext>
            </a:extLst>
          </p:spPr>
        </p:cxnSp>
        <p:cxnSp>
          <p:nvCxnSpPr>
            <p:cNvPr id="8" name="114 Conector recto de flecha"/>
            <p:cNvCxnSpPr>
              <a:cxnSpLocks noChangeShapeType="1"/>
            </p:cNvCxnSpPr>
            <p:nvPr/>
          </p:nvCxnSpPr>
          <p:spPr bwMode="auto">
            <a:xfrm>
              <a:off x="10287" y="8286"/>
              <a:ext cx="95" cy="3715"/>
            </a:xfrm>
            <a:prstGeom prst="straightConnector1">
              <a:avLst/>
            </a:prstGeom>
            <a:noFill/>
            <a:ln w="19050">
              <a:solidFill>
                <a:srgbClr val="632523"/>
              </a:solidFill>
              <a:round/>
              <a:headEnd/>
              <a:tailEnd type="arrow" w="med" len="med"/>
            </a:ln>
            <a:extLst>
              <a:ext uri="{909E8E84-426E-40DD-AFC4-6F175D3DCCD1}">
                <a14:hiddenFill xmlns:a14="http://schemas.microsoft.com/office/drawing/2010/main">
                  <a:noFill/>
                </a14:hiddenFill>
              </a:ext>
            </a:extLst>
          </p:spPr>
        </p:cxnSp>
        <p:sp>
          <p:nvSpPr>
            <p:cNvPr id="9" name="115 Rectángulo redondeado"/>
            <p:cNvSpPr>
              <a:spLocks noChangeArrowheads="1"/>
            </p:cNvSpPr>
            <p:nvPr/>
          </p:nvSpPr>
          <p:spPr bwMode="auto">
            <a:xfrm>
              <a:off x="4047" y="23812"/>
              <a:ext cx="12669" cy="4667"/>
            </a:xfrm>
            <a:prstGeom prst="roundRect">
              <a:avLst>
                <a:gd name="adj" fmla="val 16667"/>
              </a:avLst>
            </a:prstGeom>
            <a:gradFill rotWithShape="1">
              <a:gsLst>
                <a:gs pos="0">
                  <a:srgbClr val="FFBE86"/>
                </a:gs>
                <a:gs pos="35001">
                  <a:srgbClr val="FFD0AA"/>
                </a:gs>
                <a:gs pos="100000">
                  <a:srgbClr val="FFEBDB"/>
                </a:gs>
              </a:gsLst>
              <a:lin ang="16200000" scaled="1"/>
            </a:gradFill>
            <a:ln w="9525">
              <a:solidFill>
                <a:srgbClr val="953735"/>
              </a:solidFill>
              <a:round/>
              <a:headEnd/>
              <a:tailEnd/>
            </a:ln>
            <a:effectLst>
              <a:outerShdw dist="20000" dir="5400000" rotWithShape="0">
                <a:srgbClr val="000000">
                  <a:alpha val="37999"/>
                </a:srgbClr>
              </a:outerShdw>
            </a:effectLst>
          </p:spPr>
          <p:txBody>
            <a:bodyPr rot="0" vert="horz" wrap="square" lIns="91440" tIns="45720" rIns="91440" bIns="45720" anchor="ctr" anchorCtr="0" upright="1">
              <a:noAutofit/>
            </a:bodyPr>
            <a:lstStyle/>
            <a:p>
              <a:pPr algn="ctr">
                <a:lnSpc>
                  <a:spcPct val="115000"/>
                </a:lnSpc>
                <a:spcAft>
                  <a:spcPts val="1000"/>
                </a:spcAft>
              </a:pPr>
              <a:r>
                <a:rPr lang="es-ES" sz="1600" dirty="0">
                  <a:effectLst/>
                  <a:latin typeface="Times New Roman"/>
                  <a:ea typeface="Calibri"/>
                  <a:cs typeface="Times New Roman"/>
                </a:rPr>
                <a:t>De Producción</a:t>
              </a:r>
              <a:endParaRPr lang="es-ES" sz="1600" dirty="0">
                <a:effectLst/>
                <a:latin typeface="Calibri"/>
                <a:ea typeface="Calibri"/>
                <a:cs typeface="Times New Roman"/>
              </a:endParaRPr>
            </a:p>
          </p:txBody>
        </p:sp>
        <p:cxnSp>
          <p:nvCxnSpPr>
            <p:cNvPr id="10" name="117 Conector recto de flecha"/>
            <p:cNvCxnSpPr>
              <a:cxnSpLocks noChangeShapeType="1"/>
            </p:cNvCxnSpPr>
            <p:nvPr/>
          </p:nvCxnSpPr>
          <p:spPr bwMode="auto">
            <a:xfrm>
              <a:off x="41052" y="8286"/>
              <a:ext cx="0" cy="3715"/>
            </a:xfrm>
            <a:prstGeom prst="straightConnector1">
              <a:avLst/>
            </a:prstGeom>
            <a:noFill/>
            <a:ln w="19050">
              <a:solidFill>
                <a:srgbClr val="632523"/>
              </a:solidFill>
              <a:round/>
              <a:headEnd/>
              <a:tailEnd type="arrow" w="med" len="med"/>
            </a:ln>
            <a:extLst>
              <a:ext uri="{909E8E84-426E-40DD-AFC4-6F175D3DCCD1}">
                <a14:hiddenFill xmlns:a14="http://schemas.microsoft.com/office/drawing/2010/main">
                  <a:noFill/>
                </a14:hiddenFill>
              </a:ext>
            </a:extLst>
          </p:spPr>
        </p:cxnSp>
        <p:cxnSp>
          <p:nvCxnSpPr>
            <p:cNvPr id="11" name="118 Conector recto"/>
            <p:cNvCxnSpPr/>
            <p:nvPr/>
          </p:nvCxnSpPr>
          <p:spPr bwMode="auto">
            <a:xfrm>
              <a:off x="16555" y="26145"/>
              <a:ext cx="25192" cy="0"/>
            </a:xfrm>
            <a:prstGeom prst="line">
              <a:avLst/>
            </a:prstGeom>
            <a:noFill/>
            <a:ln w="25400">
              <a:solidFill>
                <a:srgbClr val="953735"/>
              </a:solidFill>
              <a:round/>
              <a:headEnd/>
              <a:tailEnd/>
            </a:ln>
            <a:extLst>
              <a:ext uri="{909E8E84-426E-40DD-AFC4-6F175D3DCCD1}">
                <a14:hiddenFill xmlns:a14="http://schemas.microsoft.com/office/drawing/2010/main">
                  <a:noFill/>
                </a14:hiddenFill>
              </a:ext>
            </a:extLst>
          </p:spPr>
        </p:cxnSp>
        <p:sp>
          <p:nvSpPr>
            <p:cNvPr id="13" name="120 Rectángulo redondeado"/>
            <p:cNvSpPr>
              <a:spLocks noChangeArrowheads="1"/>
            </p:cNvSpPr>
            <p:nvPr/>
          </p:nvSpPr>
          <p:spPr bwMode="auto">
            <a:xfrm>
              <a:off x="36071" y="23526"/>
              <a:ext cx="12668" cy="4286"/>
            </a:xfrm>
            <a:prstGeom prst="roundRect">
              <a:avLst>
                <a:gd name="adj" fmla="val 16667"/>
              </a:avLst>
            </a:prstGeom>
            <a:gradFill rotWithShape="1">
              <a:gsLst>
                <a:gs pos="0">
                  <a:srgbClr val="FFBE86"/>
                </a:gs>
                <a:gs pos="35001">
                  <a:srgbClr val="FFD0AA"/>
                </a:gs>
                <a:gs pos="100000">
                  <a:srgbClr val="FFEBDB"/>
                </a:gs>
              </a:gsLst>
              <a:lin ang="16200000" scaled="1"/>
            </a:gradFill>
            <a:ln w="9525">
              <a:solidFill>
                <a:srgbClr val="953735"/>
              </a:solidFill>
              <a:round/>
              <a:headEnd/>
              <a:tailEnd/>
            </a:ln>
            <a:effectLst>
              <a:outerShdw dist="20000" dir="5400000" rotWithShape="0">
                <a:srgbClr val="000000">
                  <a:alpha val="37999"/>
                </a:srgbClr>
              </a:outerShdw>
            </a:effectLst>
          </p:spPr>
          <p:txBody>
            <a:bodyPr rot="0" vert="horz" wrap="square" lIns="91440" tIns="45720" rIns="91440" bIns="45720" anchor="ctr" anchorCtr="0" upright="1">
              <a:noAutofit/>
            </a:bodyPr>
            <a:lstStyle/>
            <a:p>
              <a:pPr algn="ctr">
                <a:lnSpc>
                  <a:spcPct val="115000"/>
                </a:lnSpc>
                <a:spcAft>
                  <a:spcPts val="1000"/>
                </a:spcAft>
              </a:pPr>
              <a:r>
                <a:rPr lang="es-ES" dirty="0">
                  <a:effectLst/>
                  <a:latin typeface="Times New Roman"/>
                  <a:ea typeface="Calibri"/>
                  <a:cs typeface="Times New Roman"/>
                </a:rPr>
                <a:t>Inversión</a:t>
              </a:r>
              <a:endParaRPr lang="es-ES" dirty="0">
                <a:effectLst/>
                <a:latin typeface="Calibri"/>
                <a:ea typeface="Calibri"/>
                <a:cs typeface="Times New Roman"/>
              </a:endParaRPr>
            </a:p>
          </p:txBody>
        </p:sp>
        <p:sp>
          <p:nvSpPr>
            <p:cNvPr id="14" name="121 Rectángulo redondeado"/>
            <p:cNvSpPr>
              <a:spLocks noChangeArrowheads="1"/>
            </p:cNvSpPr>
            <p:nvPr/>
          </p:nvSpPr>
          <p:spPr bwMode="auto">
            <a:xfrm>
              <a:off x="19526" y="23622"/>
              <a:ext cx="12668" cy="4667"/>
            </a:xfrm>
            <a:prstGeom prst="roundRect">
              <a:avLst>
                <a:gd name="adj" fmla="val 16667"/>
              </a:avLst>
            </a:prstGeom>
            <a:gradFill rotWithShape="1">
              <a:gsLst>
                <a:gs pos="0">
                  <a:srgbClr val="FFBE86"/>
                </a:gs>
                <a:gs pos="35001">
                  <a:srgbClr val="FFD0AA"/>
                </a:gs>
                <a:gs pos="100000">
                  <a:srgbClr val="FFEBDB"/>
                </a:gs>
              </a:gsLst>
              <a:lin ang="16200000" scaled="1"/>
            </a:gradFill>
            <a:ln w="9525">
              <a:solidFill>
                <a:srgbClr val="953735"/>
              </a:solidFill>
              <a:round/>
              <a:headEnd/>
              <a:tailEnd/>
            </a:ln>
            <a:effectLst>
              <a:outerShdw dist="20000" dir="5400000" rotWithShape="0">
                <a:srgbClr val="000000">
                  <a:alpha val="37999"/>
                </a:srgbClr>
              </a:outerShdw>
            </a:effectLst>
          </p:spPr>
          <p:txBody>
            <a:bodyPr rot="0" vert="horz" wrap="square" lIns="91440" tIns="45720" rIns="91440" bIns="45720" anchor="ctr" anchorCtr="0" upright="1">
              <a:noAutofit/>
            </a:bodyPr>
            <a:lstStyle/>
            <a:p>
              <a:pPr algn="ctr">
                <a:lnSpc>
                  <a:spcPct val="115000"/>
                </a:lnSpc>
                <a:spcAft>
                  <a:spcPts val="1000"/>
                </a:spcAft>
              </a:pPr>
              <a:r>
                <a:rPr lang="es-ES" dirty="0">
                  <a:effectLst/>
                  <a:latin typeface="Times New Roman"/>
                  <a:ea typeface="Calibri"/>
                  <a:cs typeface="Times New Roman"/>
                </a:rPr>
                <a:t>Capital</a:t>
              </a:r>
              <a:endParaRPr lang="es-ES" dirty="0">
                <a:effectLst/>
                <a:latin typeface="Calibri"/>
                <a:ea typeface="Calibri"/>
                <a:cs typeface="Times New Roman"/>
              </a:endParaRPr>
            </a:p>
          </p:txBody>
        </p:sp>
        <p:sp>
          <p:nvSpPr>
            <p:cNvPr id="15" name="122 Rectángulo redondeado"/>
            <p:cNvSpPr>
              <a:spLocks noChangeArrowheads="1"/>
            </p:cNvSpPr>
            <p:nvPr/>
          </p:nvSpPr>
          <p:spPr bwMode="auto">
            <a:xfrm>
              <a:off x="36462" y="12089"/>
              <a:ext cx="12669" cy="4668"/>
            </a:xfrm>
            <a:prstGeom prst="roundRect">
              <a:avLst>
                <a:gd name="adj" fmla="val 16667"/>
              </a:avLst>
            </a:prstGeom>
            <a:gradFill rotWithShape="1">
              <a:gsLst>
                <a:gs pos="0">
                  <a:srgbClr val="FFBE86"/>
                </a:gs>
                <a:gs pos="35001">
                  <a:srgbClr val="FFD0AA"/>
                </a:gs>
                <a:gs pos="100000">
                  <a:srgbClr val="FFEBDB"/>
                </a:gs>
              </a:gsLst>
              <a:lin ang="16200000" scaled="1"/>
            </a:gradFill>
            <a:ln w="9525">
              <a:solidFill>
                <a:srgbClr val="953735"/>
              </a:solidFill>
              <a:round/>
              <a:headEnd/>
              <a:tailEnd/>
            </a:ln>
            <a:effectLst>
              <a:outerShdw dist="20000" dir="5400000" rotWithShape="0">
                <a:srgbClr val="000000">
                  <a:alpha val="37999"/>
                </a:srgbClr>
              </a:outerShdw>
            </a:effectLst>
          </p:spPr>
          <p:txBody>
            <a:bodyPr rot="0" vert="horz" wrap="square" lIns="91440" tIns="45720" rIns="91440" bIns="45720" anchor="ctr" anchorCtr="0" upright="1">
              <a:noAutofit/>
            </a:bodyPr>
            <a:lstStyle/>
            <a:p>
              <a:pPr algn="ctr">
                <a:lnSpc>
                  <a:spcPct val="115000"/>
                </a:lnSpc>
                <a:spcAft>
                  <a:spcPts val="1000"/>
                </a:spcAft>
              </a:pPr>
              <a:r>
                <a:rPr lang="es-ES" sz="1600" dirty="0">
                  <a:effectLst/>
                  <a:latin typeface="Times New Roman"/>
                  <a:ea typeface="Calibri"/>
                  <a:cs typeface="Times New Roman"/>
                </a:rPr>
                <a:t>Financiamiento</a:t>
              </a:r>
              <a:endParaRPr lang="es-ES" sz="1600" dirty="0">
                <a:effectLst/>
                <a:latin typeface="Calibri"/>
                <a:ea typeface="Calibri"/>
                <a:cs typeface="Times New Roman"/>
              </a:endParaRPr>
            </a:p>
          </p:txBody>
        </p:sp>
        <p:cxnSp>
          <p:nvCxnSpPr>
            <p:cNvPr id="16" name="123 Conector recto"/>
            <p:cNvCxnSpPr>
              <a:endCxn id="5" idx="2"/>
            </p:cNvCxnSpPr>
            <p:nvPr/>
          </p:nvCxnSpPr>
          <p:spPr bwMode="auto">
            <a:xfrm flipV="1">
              <a:off x="26431" y="3732"/>
              <a:ext cx="0" cy="19890"/>
            </a:xfrm>
            <a:prstGeom prst="line">
              <a:avLst/>
            </a:prstGeom>
            <a:noFill/>
            <a:ln w="19050">
              <a:solidFill>
                <a:srgbClr val="953735"/>
              </a:solidFill>
              <a:round/>
              <a:headEnd/>
              <a:tailEnd/>
            </a:ln>
            <a:extLst>
              <a:ext uri="{909E8E84-426E-40DD-AFC4-6F175D3DCCD1}">
                <a14:hiddenFill xmlns:a14="http://schemas.microsoft.com/office/drawing/2010/main">
                  <a:noFill/>
                </a14:hiddenFill>
              </a:ext>
            </a:extLst>
          </p:spPr>
        </p:cxnSp>
        <p:cxnSp>
          <p:nvCxnSpPr>
            <p:cNvPr id="19" name="126 Conector recto"/>
            <p:cNvCxnSpPr/>
            <p:nvPr/>
          </p:nvCxnSpPr>
          <p:spPr bwMode="auto">
            <a:xfrm flipH="1">
              <a:off x="0" y="2095"/>
              <a:ext cx="1781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20" name="127 Conector recto"/>
            <p:cNvCxnSpPr/>
            <p:nvPr/>
          </p:nvCxnSpPr>
          <p:spPr bwMode="auto">
            <a:xfrm flipH="1">
              <a:off x="35052" y="2095"/>
              <a:ext cx="155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21" name="364 Conector recto"/>
            <p:cNvCxnSpPr/>
            <p:nvPr/>
          </p:nvCxnSpPr>
          <p:spPr bwMode="auto">
            <a:xfrm>
              <a:off x="0" y="2095"/>
              <a:ext cx="0" cy="3029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22" name="365 Conector recto"/>
            <p:cNvCxnSpPr/>
            <p:nvPr/>
          </p:nvCxnSpPr>
          <p:spPr bwMode="auto">
            <a:xfrm>
              <a:off x="50577" y="2095"/>
              <a:ext cx="0" cy="3029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23" name="7200 Conector recto"/>
            <p:cNvCxnSpPr/>
            <p:nvPr/>
          </p:nvCxnSpPr>
          <p:spPr bwMode="auto">
            <a:xfrm flipH="1">
              <a:off x="0" y="32385"/>
              <a:ext cx="5057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4751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331640" y="692696"/>
            <a:ext cx="6696744" cy="561949"/>
          </a:xfrm>
          <a:prstGeom prst="rect">
            <a:avLst/>
          </a:prstGeom>
          <a:noFill/>
        </p:spPr>
        <p:txBody>
          <a:bodyPr wrap="square" rtlCol="0">
            <a:spAutoFit/>
          </a:bodyPr>
          <a:lstStyle/>
          <a:p>
            <a:pPr lvl="1" algn="ctr">
              <a:lnSpc>
                <a:spcPct val="200000"/>
              </a:lnSpc>
              <a:spcAft>
                <a:spcPts val="1000"/>
              </a:spcAft>
            </a:pPr>
            <a:r>
              <a:rPr lang="es-ES" b="1" i="1" u="sng" dirty="0" smtClean="0">
                <a:solidFill>
                  <a:schemeClr val="accent6">
                    <a:lumMod val="75000"/>
                  </a:schemeClr>
                </a:solidFill>
                <a:latin typeface="Times New Roman"/>
                <a:ea typeface="Calibri"/>
              </a:rPr>
              <a:t>GENERALIDADES DE ANÁLISIS FINANCIERO</a:t>
            </a:r>
            <a:endParaRPr lang="es-ES" b="1" i="1" u="sng" dirty="0">
              <a:solidFill>
                <a:schemeClr val="accent6">
                  <a:lumMod val="75000"/>
                </a:schemeClr>
              </a:solidFill>
              <a:effectLst/>
              <a:latin typeface="Times New Roman"/>
              <a:ea typeface="Calibri"/>
            </a:endParaRPr>
          </a:p>
        </p:txBody>
      </p:sp>
      <p:graphicFrame>
        <p:nvGraphicFramePr>
          <p:cNvPr id="6" name="5 Diagrama"/>
          <p:cNvGraphicFramePr/>
          <p:nvPr>
            <p:extLst>
              <p:ext uri="{D42A27DB-BD31-4B8C-83A1-F6EECF244321}">
                <p14:modId xmlns:p14="http://schemas.microsoft.com/office/powerpoint/2010/main" val="376841852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02791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979712" y="908720"/>
            <a:ext cx="5171865" cy="400110"/>
          </a:xfrm>
          <a:prstGeom prst="rect">
            <a:avLst/>
          </a:prstGeom>
        </p:spPr>
        <p:txBody>
          <a:bodyPr wrap="none">
            <a:spAutoFit/>
          </a:bodyPr>
          <a:lstStyle/>
          <a:p>
            <a:r>
              <a:rPr lang="es-ES" sz="2000" b="1" i="1" u="sng" dirty="0" smtClean="0">
                <a:solidFill>
                  <a:schemeClr val="accent6">
                    <a:lumMod val="75000"/>
                  </a:schemeClr>
                </a:solidFill>
                <a:latin typeface="Times New Roman" pitchFamily="18" charset="0"/>
                <a:ea typeface="Calibri"/>
                <a:cs typeface="Times New Roman" pitchFamily="18" charset="0"/>
              </a:rPr>
              <a:t>EVOLUCIÓN DEL ANÁLISIS FINANCIERO</a:t>
            </a:r>
            <a:endParaRPr lang="es-ES" sz="2000" b="1" i="1" u="sng" dirty="0">
              <a:solidFill>
                <a:schemeClr val="accent6">
                  <a:lumMod val="75000"/>
                </a:schemeClr>
              </a:solidFill>
              <a:latin typeface="Times New Roman" pitchFamily="18" charset="0"/>
              <a:cs typeface="Times New Roman" pitchFamily="18" charset="0"/>
            </a:endParaRPr>
          </a:p>
        </p:txBody>
      </p:sp>
      <p:graphicFrame>
        <p:nvGraphicFramePr>
          <p:cNvPr id="10" name="9 Diagrama"/>
          <p:cNvGraphicFramePr/>
          <p:nvPr>
            <p:extLst>
              <p:ext uri="{D42A27DB-BD31-4B8C-83A1-F6EECF244321}">
                <p14:modId xmlns:p14="http://schemas.microsoft.com/office/powerpoint/2010/main" val="1582019719"/>
              </p:ext>
            </p:extLst>
          </p:nvPr>
        </p:nvGraphicFramePr>
        <p:xfrm>
          <a:off x="0" y="1916832"/>
          <a:ext cx="8604448"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131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556972" y="620688"/>
            <a:ext cx="5823454" cy="400110"/>
          </a:xfrm>
          <a:prstGeom prst="rect">
            <a:avLst/>
          </a:prstGeom>
        </p:spPr>
        <p:txBody>
          <a:bodyPr wrap="none">
            <a:spAutoFit/>
          </a:bodyPr>
          <a:lstStyle/>
          <a:p>
            <a:pPr algn="ctr"/>
            <a:r>
              <a:rPr lang="es-ES" sz="2000" b="1" i="1" u="sng" dirty="0" smtClean="0">
                <a:solidFill>
                  <a:schemeClr val="accent6">
                    <a:lumMod val="75000"/>
                  </a:schemeClr>
                </a:solidFill>
                <a:latin typeface="Times New Roman" pitchFamily="18" charset="0"/>
                <a:ea typeface="Calibri"/>
                <a:cs typeface="Times New Roman" pitchFamily="18" charset="0"/>
              </a:rPr>
              <a:t>ESTADO FINANCIERO SUJETO A EVALUACIÓN</a:t>
            </a:r>
            <a:endParaRPr lang="es-ES" sz="2000" b="1" i="1" u="sng" dirty="0">
              <a:solidFill>
                <a:schemeClr val="accent6">
                  <a:lumMod val="75000"/>
                </a:schemeClr>
              </a:solidFill>
              <a:latin typeface="Times New Roman" pitchFamily="18" charset="0"/>
              <a:cs typeface="Times New Roman" pitchFamily="18" charset="0"/>
            </a:endParaRPr>
          </a:p>
        </p:txBody>
      </p:sp>
      <p:sp>
        <p:nvSpPr>
          <p:cNvPr id="7" name="6 Rectángulo"/>
          <p:cNvSpPr/>
          <p:nvPr/>
        </p:nvSpPr>
        <p:spPr>
          <a:xfrm>
            <a:off x="2325093" y="3051936"/>
            <a:ext cx="4464496" cy="3371179"/>
          </a:xfrm>
          <a:prstGeom prst="rect">
            <a:avLst/>
          </a:prstGeom>
          <a:ln w="25400">
            <a:solidFill>
              <a:schemeClr val="accent2">
                <a:lumMod val="75000"/>
              </a:schemeClr>
            </a:solidFill>
            <a:prstDash val="sysDash"/>
          </a:ln>
        </p:spPr>
        <p:txBody>
          <a:bodyPr wrap="square">
            <a:spAutoFit/>
          </a:bodyPr>
          <a:lstStyle/>
          <a:p>
            <a:pPr indent="449580">
              <a:lnSpc>
                <a:spcPct val="200000"/>
              </a:lnSpc>
              <a:spcAft>
                <a:spcPts val="0"/>
              </a:spcAft>
            </a:pPr>
            <a:r>
              <a:rPr lang="es-ES" sz="1200" dirty="0">
                <a:latin typeface="Times New Roman"/>
                <a:ea typeface="Calibri"/>
                <a:cs typeface="Times New Roman"/>
              </a:rPr>
              <a:t>Ingresos Corrientes</a:t>
            </a:r>
            <a:endParaRPr lang="es-ES" sz="1200" dirty="0">
              <a:ea typeface="Calibri"/>
              <a:cs typeface="Times New Roman"/>
            </a:endParaRPr>
          </a:p>
          <a:p>
            <a:pPr indent="449580">
              <a:lnSpc>
                <a:spcPct val="115000"/>
              </a:lnSpc>
              <a:spcAft>
                <a:spcPts val="1000"/>
              </a:spcAft>
            </a:pPr>
            <a:r>
              <a:rPr lang="es-ES" sz="1200" dirty="0">
                <a:latin typeface="Times New Roman"/>
                <a:ea typeface="Calibri"/>
                <a:cs typeface="Times New Roman"/>
              </a:rPr>
              <a:t>(-) Gastos Corrientes</a:t>
            </a:r>
            <a:endParaRPr lang="es-ES" sz="1200" dirty="0">
              <a:ea typeface="Calibri"/>
              <a:cs typeface="Times New Roman"/>
            </a:endParaRPr>
          </a:p>
          <a:p>
            <a:pPr indent="449580">
              <a:lnSpc>
                <a:spcPct val="115000"/>
              </a:lnSpc>
              <a:spcAft>
                <a:spcPts val="1000"/>
              </a:spcAft>
            </a:pPr>
            <a:r>
              <a:rPr lang="es-ES" sz="1200" b="1" dirty="0">
                <a:latin typeface="Times New Roman"/>
                <a:ea typeface="Calibri"/>
                <a:cs typeface="Times New Roman"/>
              </a:rPr>
              <a:t>Superávit / Déficit Corriente</a:t>
            </a:r>
            <a:endParaRPr lang="es-ES" sz="1200" dirty="0">
              <a:ea typeface="Calibri"/>
              <a:cs typeface="Times New Roman"/>
            </a:endParaRPr>
          </a:p>
          <a:p>
            <a:pPr marL="449580">
              <a:lnSpc>
                <a:spcPct val="115000"/>
              </a:lnSpc>
              <a:spcAft>
                <a:spcPts val="1000"/>
              </a:spcAft>
            </a:pPr>
            <a:r>
              <a:rPr lang="es-ES" sz="1200" dirty="0">
                <a:latin typeface="Times New Roman"/>
                <a:ea typeface="Calibri"/>
                <a:cs typeface="Times New Roman"/>
              </a:rPr>
              <a:t>Ingresos de Capital</a:t>
            </a:r>
            <a:endParaRPr lang="es-ES" sz="1200" dirty="0">
              <a:ea typeface="Calibri"/>
              <a:cs typeface="Times New Roman"/>
            </a:endParaRPr>
          </a:p>
          <a:p>
            <a:pPr indent="449580">
              <a:lnSpc>
                <a:spcPct val="115000"/>
              </a:lnSpc>
              <a:spcAft>
                <a:spcPts val="1000"/>
              </a:spcAft>
            </a:pPr>
            <a:r>
              <a:rPr lang="es-ES" sz="1200" dirty="0">
                <a:latin typeface="Times New Roman"/>
                <a:ea typeface="Calibri"/>
                <a:cs typeface="Times New Roman"/>
              </a:rPr>
              <a:t>(-) Gastos de Producción, Inversión y Capital</a:t>
            </a:r>
            <a:endParaRPr lang="es-ES" sz="1200" dirty="0">
              <a:ea typeface="Calibri"/>
              <a:cs typeface="Times New Roman"/>
            </a:endParaRPr>
          </a:p>
          <a:p>
            <a:pPr indent="449580">
              <a:lnSpc>
                <a:spcPct val="115000"/>
              </a:lnSpc>
              <a:spcAft>
                <a:spcPts val="1000"/>
              </a:spcAft>
            </a:pPr>
            <a:r>
              <a:rPr lang="es-ES" sz="1200" b="1" dirty="0">
                <a:latin typeface="Times New Roman"/>
                <a:ea typeface="Calibri"/>
                <a:cs typeface="Times New Roman"/>
              </a:rPr>
              <a:t>Superávit / Déficit de Capital e Inversión</a:t>
            </a:r>
            <a:endParaRPr lang="es-ES" sz="1200" dirty="0">
              <a:ea typeface="Calibri"/>
              <a:cs typeface="Times New Roman"/>
            </a:endParaRPr>
          </a:p>
          <a:p>
            <a:pPr indent="449580">
              <a:lnSpc>
                <a:spcPct val="115000"/>
              </a:lnSpc>
              <a:spcAft>
                <a:spcPts val="1000"/>
              </a:spcAft>
            </a:pPr>
            <a:r>
              <a:rPr lang="es-ES" sz="1200" dirty="0">
                <a:latin typeface="Times New Roman"/>
                <a:ea typeface="Calibri"/>
                <a:cs typeface="Times New Roman"/>
              </a:rPr>
              <a:t>Ingresos de Financiamiento</a:t>
            </a:r>
            <a:endParaRPr lang="es-ES" sz="1200" dirty="0">
              <a:ea typeface="Calibri"/>
              <a:cs typeface="Times New Roman"/>
            </a:endParaRPr>
          </a:p>
          <a:p>
            <a:pPr indent="449580">
              <a:lnSpc>
                <a:spcPct val="115000"/>
              </a:lnSpc>
              <a:spcAft>
                <a:spcPts val="1000"/>
              </a:spcAft>
            </a:pPr>
            <a:r>
              <a:rPr lang="es-ES" sz="1200" dirty="0">
                <a:latin typeface="Times New Roman"/>
                <a:ea typeface="Calibri"/>
                <a:cs typeface="Times New Roman"/>
              </a:rPr>
              <a:t>(-) Aplicación del Financiamiento</a:t>
            </a:r>
            <a:endParaRPr lang="es-ES" sz="1200" dirty="0">
              <a:ea typeface="Calibri"/>
              <a:cs typeface="Times New Roman"/>
            </a:endParaRPr>
          </a:p>
          <a:p>
            <a:pPr indent="449580">
              <a:lnSpc>
                <a:spcPct val="115000"/>
              </a:lnSpc>
              <a:spcAft>
                <a:spcPts val="1000"/>
              </a:spcAft>
            </a:pPr>
            <a:r>
              <a:rPr lang="es-ES" sz="1200" b="1" dirty="0">
                <a:latin typeface="Times New Roman"/>
                <a:ea typeface="Calibri"/>
                <a:cs typeface="Times New Roman"/>
              </a:rPr>
              <a:t>Superávit / Déficit de Financiamiento</a:t>
            </a:r>
            <a:endParaRPr lang="es-ES" sz="1200" dirty="0">
              <a:ea typeface="Calibri"/>
              <a:cs typeface="Times New Roman"/>
            </a:endParaRPr>
          </a:p>
          <a:p>
            <a:r>
              <a:rPr lang="es-ES" sz="1200" b="1" dirty="0">
                <a:latin typeface="Times New Roman"/>
                <a:ea typeface="Calibri"/>
              </a:rPr>
              <a:t>(=) SUPERÁVIT / DÉFICIT PRESUPUESTARIO</a:t>
            </a:r>
            <a:endParaRPr lang="es-ES" sz="1200" dirty="0"/>
          </a:p>
        </p:txBody>
      </p:sp>
      <p:sp>
        <p:nvSpPr>
          <p:cNvPr id="8" name="7 CuadroTexto"/>
          <p:cNvSpPr txBox="1"/>
          <p:nvPr/>
        </p:nvSpPr>
        <p:spPr>
          <a:xfrm>
            <a:off x="668909" y="1268759"/>
            <a:ext cx="7776864" cy="1169551"/>
          </a:xfrm>
          <a:prstGeom prst="rect">
            <a:avLst/>
          </a:prstGeom>
          <a:noFill/>
          <a:ln w="25400">
            <a:solidFill>
              <a:schemeClr val="accent2"/>
            </a:solidFill>
          </a:ln>
        </p:spPr>
        <p:txBody>
          <a:bodyPr wrap="square" rtlCol="0">
            <a:spAutoFit/>
          </a:bodyPr>
          <a:lstStyle/>
          <a:p>
            <a:pPr marL="171450" indent="-171450" algn="just">
              <a:spcBef>
                <a:spcPts val="1200"/>
              </a:spcBef>
              <a:spcAft>
                <a:spcPts val="0"/>
              </a:spcAft>
              <a:buFont typeface="Wingdings" pitchFamily="2" charset="2"/>
              <a:buChar char="ü"/>
            </a:pPr>
            <a:r>
              <a:rPr lang="es-ES" sz="1200" dirty="0">
                <a:latin typeface="Times New Roman"/>
                <a:ea typeface="Calibri"/>
                <a:cs typeface="Times New Roman"/>
              </a:rPr>
              <a:t>Para realizar la evaluación de la gestión financiera de las Entidades Públicas </a:t>
            </a:r>
            <a:r>
              <a:rPr lang="es-ES" sz="1200" dirty="0" smtClean="0">
                <a:latin typeface="Times New Roman"/>
                <a:ea typeface="Calibri"/>
                <a:cs typeface="Times New Roman"/>
              </a:rPr>
              <a:t>de Educación </a:t>
            </a:r>
            <a:r>
              <a:rPr lang="es-ES" sz="1200" dirty="0">
                <a:latin typeface="Times New Roman"/>
                <a:ea typeface="Calibri"/>
                <a:cs typeface="Times New Roman"/>
              </a:rPr>
              <a:t>Superior </a:t>
            </a:r>
            <a:r>
              <a:rPr lang="es-ES" sz="1200" dirty="0" smtClean="0">
                <a:latin typeface="Times New Roman"/>
                <a:ea typeface="Calibri"/>
                <a:cs typeface="Times New Roman"/>
              </a:rPr>
              <a:t>se </a:t>
            </a:r>
            <a:r>
              <a:rPr lang="es-ES" sz="1200" dirty="0">
                <a:latin typeface="Times New Roman"/>
                <a:ea typeface="Calibri"/>
                <a:cs typeface="Times New Roman"/>
              </a:rPr>
              <a:t>tomará como base el Estado de Ejecución Presupuestaria</a:t>
            </a:r>
            <a:r>
              <a:rPr lang="es-ES" sz="1200" dirty="0" smtClean="0">
                <a:latin typeface="Times New Roman"/>
                <a:ea typeface="Calibri"/>
                <a:cs typeface="Times New Roman"/>
              </a:rPr>
              <a:t>.</a:t>
            </a:r>
          </a:p>
          <a:p>
            <a:pPr marL="171450" indent="-171450" algn="just">
              <a:spcBef>
                <a:spcPts val="1200"/>
              </a:spcBef>
              <a:spcAft>
                <a:spcPts val="0"/>
              </a:spcAft>
              <a:buFont typeface="Wingdings" pitchFamily="2" charset="2"/>
              <a:buChar char="ü"/>
            </a:pPr>
            <a:endParaRPr lang="es-ES" sz="1200" dirty="0">
              <a:ea typeface="Calibri"/>
              <a:cs typeface="Times New Roman"/>
            </a:endParaRPr>
          </a:p>
          <a:p>
            <a:pPr marL="171450" indent="-171450" algn="just">
              <a:buFont typeface="Wingdings" pitchFamily="2" charset="2"/>
              <a:buChar char="ü"/>
            </a:pPr>
            <a:r>
              <a:rPr lang="es-ES" sz="1200" dirty="0">
                <a:latin typeface="Times New Roman"/>
                <a:ea typeface="Calibri"/>
              </a:rPr>
              <a:t>El Estado de Ejecución Presupuestaria permite determinar el cumplimiento de los </a:t>
            </a:r>
            <a:r>
              <a:rPr lang="es-ES" sz="1200" dirty="0" smtClean="0">
                <a:latin typeface="Times New Roman"/>
                <a:ea typeface="Calibri"/>
              </a:rPr>
              <a:t>presupuestos institucionales</a:t>
            </a:r>
            <a:r>
              <a:rPr lang="es-ES" sz="1200" dirty="0">
                <a:latin typeface="Times New Roman"/>
                <a:ea typeface="Calibri"/>
              </a:rPr>
              <a:t>, expresados en términos </a:t>
            </a:r>
            <a:r>
              <a:rPr lang="es-ES" sz="1200" dirty="0" smtClean="0">
                <a:latin typeface="Times New Roman"/>
                <a:ea typeface="Calibri"/>
              </a:rPr>
              <a:t>financieros.</a:t>
            </a:r>
            <a:endParaRPr lang="es-ES" sz="1200" dirty="0"/>
          </a:p>
        </p:txBody>
      </p:sp>
    </p:spTree>
    <p:extLst>
      <p:ext uri="{BB962C8B-B14F-4D97-AF65-F5344CB8AC3E}">
        <p14:creationId xmlns:p14="http://schemas.microsoft.com/office/powerpoint/2010/main" val="37376712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051720" y="404664"/>
            <a:ext cx="5688632" cy="707886"/>
          </a:xfrm>
          <a:prstGeom prst="rect">
            <a:avLst/>
          </a:prstGeom>
        </p:spPr>
        <p:txBody>
          <a:bodyPr wrap="square">
            <a:spAutoFit/>
          </a:bodyPr>
          <a:lstStyle/>
          <a:p>
            <a:pPr lvl="2">
              <a:lnSpc>
                <a:spcPct val="200000"/>
              </a:lnSpc>
              <a:spcAft>
                <a:spcPts val="1000"/>
              </a:spcAft>
            </a:pPr>
            <a:r>
              <a:rPr lang="es-ES" sz="2000" b="1" i="1" u="sng" dirty="0" smtClean="0">
                <a:solidFill>
                  <a:schemeClr val="accent6">
                    <a:lumMod val="75000"/>
                  </a:schemeClr>
                </a:solidFill>
                <a:latin typeface="Times New Roman"/>
                <a:ea typeface="Calibri"/>
              </a:rPr>
              <a:t>MÉTODOS DE ANÁLISIS</a:t>
            </a:r>
            <a:endParaRPr lang="es-ES" sz="2000" b="1" i="1" u="sng" dirty="0">
              <a:solidFill>
                <a:schemeClr val="accent6">
                  <a:lumMod val="75000"/>
                </a:schemeClr>
              </a:solidFill>
              <a:effectLst/>
              <a:latin typeface="Times New Roman"/>
              <a:ea typeface="Calibri"/>
            </a:endParaRPr>
          </a:p>
        </p:txBody>
      </p:sp>
      <p:graphicFrame>
        <p:nvGraphicFramePr>
          <p:cNvPr id="2" name="1 Diagrama"/>
          <p:cNvGraphicFramePr/>
          <p:nvPr>
            <p:extLst>
              <p:ext uri="{D42A27DB-BD31-4B8C-83A1-F6EECF244321}">
                <p14:modId xmlns:p14="http://schemas.microsoft.com/office/powerpoint/2010/main" val="3935517029"/>
              </p:ext>
            </p:extLst>
          </p:nvPr>
        </p:nvGraphicFramePr>
        <p:xfrm>
          <a:off x="2459850" y="1628800"/>
          <a:ext cx="487237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34632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307782559"/>
              </p:ext>
            </p:extLst>
          </p:nvPr>
        </p:nvGraphicFramePr>
        <p:xfrm>
          <a:off x="539552" y="1412776"/>
          <a:ext cx="8229600" cy="3840480"/>
        </p:xfrm>
        <a:graphic>
          <a:graphicData uri="http://schemas.openxmlformats.org/drawingml/2006/table">
            <a:tbl>
              <a:tblPr firstRow="1" firstCol="1" bandRow="1"/>
              <a:tblGrid>
                <a:gridCol w="4638937"/>
                <a:gridCol w="1916617"/>
                <a:gridCol w="1674046"/>
              </a:tblGrid>
              <a:tr h="176862">
                <a:tc gridSpan="3">
                  <a:txBody>
                    <a:bodyPr/>
                    <a:lstStyle/>
                    <a:p>
                      <a:pPr algn="ct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5B3D7"/>
                    </a:solidFill>
                  </a:tcPr>
                </a:tc>
                <a:tc hMerge="1">
                  <a:txBody>
                    <a:bodyPr/>
                    <a:lstStyle/>
                    <a:p>
                      <a:endParaRPr lang="es-ES"/>
                    </a:p>
                  </a:txBody>
                  <a:tcPr/>
                </a:tc>
                <a:tc hMerge="1">
                  <a:txBody>
                    <a:bodyPr/>
                    <a:lstStyle/>
                    <a:p>
                      <a:endParaRPr lang="es-ES"/>
                    </a:p>
                  </a:txBody>
                  <a:tcPr/>
                </a:tc>
              </a:tr>
              <a:tr h="176862">
                <a:tc gridSpan="3">
                  <a:txBody>
                    <a:bodyPr/>
                    <a:lstStyle/>
                    <a:p>
                      <a:pPr algn="ctr">
                        <a:lnSpc>
                          <a:spcPct val="150000"/>
                        </a:lnSpc>
                        <a:spcAft>
                          <a:spcPts val="0"/>
                        </a:spcAft>
                      </a:pPr>
                      <a:r>
                        <a:rPr lang="es-ES" sz="800" b="1">
                          <a:effectLst/>
                          <a:latin typeface="Times New Roman"/>
                          <a:ea typeface="Times New Roman"/>
                          <a:cs typeface="Times New Roman"/>
                        </a:rPr>
                        <a:t>REPÚBLICA DEL ECUADOR</a:t>
                      </a:r>
                      <a:endParaRPr lang="es-ES" sz="1100">
                        <a:effectLst/>
                        <a:latin typeface="Calibri"/>
                        <a:ea typeface="Calibri"/>
                        <a:cs typeface="Times New Roman"/>
                      </a:endParaRPr>
                    </a:p>
                  </a:txBody>
                  <a:tcPr marL="42987" marR="42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5B3D7"/>
                    </a:solidFill>
                  </a:tcPr>
                </a:tc>
                <a:tc hMerge="1">
                  <a:txBody>
                    <a:bodyPr/>
                    <a:lstStyle/>
                    <a:p>
                      <a:endParaRPr lang="es-ES"/>
                    </a:p>
                  </a:txBody>
                  <a:tcPr/>
                </a:tc>
                <a:tc hMerge="1">
                  <a:txBody>
                    <a:bodyPr/>
                    <a:lstStyle/>
                    <a:p>
                      <a:endParaRPr lang="es-ES"/>
                    </a:p>
                  </a:txBody>
                  <a:tcPr/>
                </a:tc>
              </a:tr>
              <a:tr h="176862">
                <a:tc gridSpan="3">
                  <a:txBody>
                    <a:bodyPr/>
                    <a:lstStyle/>
                    <a:p>
                      <a:pPr algn="ctr">
                        <a:lnSpc>
                          <a:spcPct val="150000"/>
                        </a:lnSpc>
                        <a:spcAft>
                          <a:spcPts val="0"/>
                        </a:spcAft>
                      </a:pPr>
                      <a:r>
                        <a:rPr lang="es-ES" sz="800" b="1">
                          <a:effectLst/>
                          <a:latin typeface="Times New Roman"/>
                          <a:ea typeface="Times New Roman"/>
                          <a:cs typeface="Times New Roman"/>
                        </a:rPr>
                        <a:t>UNIVERSIDAD "XXXX"</a:t>
                      </a:r>
                      <a:endParaRPr lang="es-ES" sz="1100">
                        <a:effectLst/>
                        <a:latin typeface="Calibri"/>
                        <a:ea typeface="Calibri"/>
                        <a:cs typeface="Times New Roman"/>
                      </a:endParaRPr>
                    </a:p>
                  </a:txBody>
                  <a:tcPr marL="42987" marR="42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5B3D7"/>
                    </a:solidFill>
                  </a:tcPr>
                </a:tc>
                <a:tc hMerge="1">
                  <a:txBody>
                    <a:bodyPr/>
                    <a:lstStyle/>
                    <a:p>
                      <a:endParaRPr lang="es-ES"/>
                    </a:p>
                  </a:txBody>
                  <a:tcPr/>
                </a:tc>
                <a:tc hMerge="1">
                  <a:txBody>
                    <a:bodyPr/>
                    <a:lstStyle/>
                    <a:p>
                      <a:endParaRPr lang="es-ES"/>
                    </a:p>
                  </a:txBody>
                  <a:tcPr/>
                </a:tc>
              </a:tr>
              <a:tr h="176862">
                <a:tc gridSpan="3">
                  <a:txBody>
                    <a:bodyPr/>
                    <a:lstStyle/>
                    <a:p>
                      <a:pPr algn="ctr">
                        <a:lnSpc>
                          <a:spcPct val="150000"/>
                        </a:lnSpc>
                        <a:spcAft>
                          <a:spcPts val="0"/>
                        </a:spcAft>
                      </a:pPr>
                      <a:r>
                        <a:rPr lang="es-ES" sz="800" b="1">
                          <a:effectLst/>
                          <a:latin typeface="Times New Roman"/>
                          <a:ea typeface="Times New Roman"/>
                          <a:cs typeface="Times New Roman"/>
                        </a:rPr>
                        <a:t>ESTADO DE EJECUCIÓN PRESUPUESTARIA</a:t>
                      </a:r>
                      <a:endParaRPr lang="es-ES" sz="1100">
                        <a:effectLst/>
                        <a:latin typeface="Calibri"/>
                        <a:ea typeface="Calibri"/>
                        <a:cs typeface="Times New Roman"/>
                      </a:endParaRPr>
                    </a:p>
                  </a:txBody>
                  <a:tcPr marL="42987" marR="42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5B3D7"/>
                    </a:solidFill>
                  </a:tcPr>
                </a:tc>
                <a:tc hMerge="1">
                  <a:txBody>
                    <a:bodyPr/>
                    <a:lstStyle/>
                    <a:p>
                      <a:endParaRPr lang="es-ES"/>
                    </a:p>
                  </a:txBody>
                  <a:tcPr/>
                </a:tc>
                <a:tc hMerge="1">
                  <a:txBody>
                    <a:bodyPr/>
                    <a:lstStyle/>
                    <a:p>
                      <a:endParaRPr lang="es-ES"/>
                    </a:p>
                  </a:txBody>
                  <a:tcPr/>
                </a:tc>
              </a:tr>
              <a:tr h="176862">
                <a:tc gridSpan="3">
                  <a:txBody>
                    <a:bodyPr/>
                    <a:lstStyle/>
                    <a:p>
                      <a:pPr algn="ctr">
                        <a:lnSpc>
                          <a:spcPct val="150000"/>
                        </a:lnSpc>
                        <a:spcAft>
                          <a:spcPts val="0"/>
                        </a:spcAft>
                      </a:pPr>
                      <a:r>
                        <a:rPr lang="es-ES" sz="800" b="1">
                          <a:effectLst/>
                          <a:latin typeface="Times New Roman"/>
                          <a:ea typeface="Times New Roman"/>
                          <a:cs typeface="Times New Roman"/>
                        </a:rPr>
                        <a:t>Al 31 de Diciembre del 20XX</a:t>
                      </a:r>
                      <a:endParaRPr lang="es-ES" sz="1100">
                        <a:effectLst/>
                        <a:latin typeface="Calibri"/>
                        <a:ea typeface="Calibri"/>
                        <a:cs typeface="Times New Roman"/>
                      </a:endParaRPr>
                    </a:p>
                  </a:txBody>
                  <a:tcPr marL="42987" marR="42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5B3D7"/>
                    </a:solidFill>
                  </a:tcPr>
                </a:tc>
                <a:tc hMerge="1">
                  <a:txBody>
                    <a:bodyPr/>
                    <a:lstStyle/>
                    <a:p>
                      <a:endParaRPr lang="es-ES"/>
                    </a:p>
                  </a:txBody>
                  <a:tcPr/>
                </a:tc>
                <a:tc hMerge="1">
                  <a:txBody>
                    <a:bodyPr/>
                    <a:lstStyle/>
                    <a:p>
                      <a:endParaRPr lang="es-ES"/>
                    </a:p>
                  </a:txBody>
                  <a:tcPr/>
                </a:tc>
              </a:tr>
              <a:tr h="176862">
                <a:tc gridSpan="3">
                  <a:txBody>
                    <a:bodyPr/>
                    <a:lstStyle/>
                    <a:p>
                      <a:pPr algn="ctr">
                        <a:lnSpc>
                          <a:spcPct val="150000"/>
                        </a:lnSpc>
                        <a:spcAft>
                          <a:spcPts val="0"/>
                        </a:spcAft>
                      </a:pPr>
                      <a:r>
                        <a:rPr lang="es-ES" sz="800" b="1">
                          <a:effectLst/>
                          <a:latin typeface="Times New Roman"/>
                          <a:ea typeface="Times New Roman"/>
                          <a:cs typeface="Times New Roman"/>
                        </a:rPr>
                        <a:t>Expresado en Dólares</a:t>
                      </a:r>
                      <a:endParaRPr lang="es-ES" sz="1100">
                        <a:effectLst/>
                        <a:latin typeface="Calibri"/>
                        <a:ea typeface="Calibri"/>
                        <a:cs typeface="Times New Roman"/>
                      </a:endParaRPr>
                    </a:p>
                  </a:txBody>
                  <a:tcPr marL="42987" marR="429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5B3D7"/>
                    </a:solidFill>
                  </a:tcPr>
                </a:tc>
                <a:tc hMerge="1">
                  <a:txBody>
                    <a:bodyPr/>
                    <a:lstStyle/>
                    <a:p>
                      <a:endParaRPr lang="es-ES"/>
                    </a:p>
                  </a:txBody>
                  <a:tcPr/>
                </a:tc>
                <a:tc hMerge="1">
                  <a:txBody>
                    <a:bodyPr/>
                    <a:lstStyle/>
                    <a:p>
                      <a:endParaRPr lang="es-ES"/>
                    </a:p>
                  </a:txBody>
                  <a:tcPr/>
                </a:tc>
              </a:tr>
              <a:tr h="176862">
                <a:tc>
                  <a:txBody>
                    <a:bodyPr/>
                    <a:lstStyle/>
                    <a:p>
                      <a:pPr algn="ctr">
                        <a:lnSpc>
                          <a:spcPct val="150000"/>
                        </a:lnSpc>
                        <a:spcAft>
                          <a:spcPts val="0"/>
                        </a:spcAft>
                      </a:pPr>
                      <a:r>
                        <a:rPr lang="es-ES" sz="800" b="1">
                          <a:effectLst/>
                          <a:latin typeface="Times New Roman"/>
                          <a:ea typeface="Times New Roman"/>
                          <a:cs typeface="Times New Roman"/>
                        </a:rPr>
                        <a:t>CONCEPTOS</a:t>
                      </a:r>
                      <a:endParaRPr lang="es-ES" sz="1100">
                        <a:effectLst/>
                        <a:latin typeface="Calibri"/>
                        <a:ea typeface="Calibri"/>
                        <a:cs typeface="Times New Roman"/>
                      </a:endParaRPr>
                    </a:p>
                  </a:txBody>
                  <a:tcPr marL="42987" marR="42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50000"/>
                        </a:lnSpc>
                        <a:spcAft>
                          <a:spcPts val="0"/>
                        </a:spcAft>
                      </a:pPr>
                      <a:r>
                        <a:rPr lang="es-ES" sz="800" b="1">
                          <a:effectLst/>
                          <a:latin typeface="Times New Roman"/>
                          <a:ea typeface="Times New Roman"/>
                          <a:cs typeface="Times New Roman"/>
                        </a:rPr>
                        <a:t>PRESUPUESTO /EJECUTADO</a:t>
                      </a:r>
                      <a:endParaRPr lang="es-ES" sz="1100">
                        <a:effectLst/>
                        <a:latin typeface="Calibri"/>
                        <a:ea typeface="Calibri"/>
                        <a:cs typeface="Times New Roman"/>
                      </a:endParaRPr>
                    </a:p>
                  </a:txBody>
                  <a:tcPr marL="42987" marR="42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50000"/>
                        </a:lnSpc>
                        <a:spcAft>
                          <a:spcPts val="0"/>
                        </a:spcAft>
                      </a:pPr>
                      <a:r>
                        <a:rPr lang="es-ES" sz="800" b="1">
                          <a:effectLst/>
                          <a:latin typeface="Times New Roman"/>
                          <a:ea typeface="Times New Roman"/>
                          <a:cs typeface="Times New Roman"/>
                        </a:rPr>
                        <a:t>VARIACIÓN RELATIVA</a:t>
                      </a:r>
                      <a:endParaRPr lang="es-ES" sz="1100">
                        <a:effectLst/>
                        <a:latin typeface="Calibri"/>
                        <a:ea typeface="Calibri"/>
                        <a:cs typeface="Times New Roman"/>
                      </a:endParaRPr>
                    </a:p>
                  </a:txBody>
                  <a:tcPr marL="42987" marR="429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176862">
                <a:tc>
                  <a:txBody>
                    <a:bodyPr/>
                    <a:lstStyle/>
                    <a:p>
                      <a:pPr indent="102235">
                        <a:lnSpc>
                          <a:spcPct val="150000"/>
                        </a:lnSpc>
                        <a:spcAft>
                          <a:spcPts val="0"/>
                        </a:spcAft>
                      </a:pPr>
                      <a:r>
                        <a:rPr lang="es-ES" sz="800" b="1">
                          <a:effectLst/>
                          <a:latin typeface="Times New Roman"/>
                          <a:ea typeface="Times New Roman"/>
                          <a:cs typeface="Times New Roman"/>
                        </a:rPr>
                        <a:t>INGRESOS CORRIENTES</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r>
              <a:tr h="176862">
                <a:tc>
                  <a:txBody>
                    <a:bodyPr/>
                    <a:lstStyle/>
                    <a:p>
                      <a:pPr indent="102235">
                        <a:lnSpc>
                          <a:spcPct val="150000"/>
                        </a:lnSpc>
                        <a:spcAft>
                          <a:spcPts val="0"/>
                        </a:spcAft>
                      </a:pPr>
                      <a:r>
                        <a:rPr lang="es-ES" sz="800" b="1">
                          <a:effectLst/>
                          <a:latin typeface="Times New Roman"/>
                          <a:ea typeface="Times New Roman"/>
                          <a:cs typeface="Times New Roman"/>
                        </a:rPr>
                        <a:t>GASTOS CORRIENTES</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176862">
                <a:tc>
                  <a:txBody>
                    <a:bodyPr/>
                    <a:lstStyle/>
                    <a:p>
                      <a:pPr indent="102235">
                        <a:lnSpc>
                          <a:spcPct val="150000"/>
                        </a:lnSpc>
                        <a:spcAft>
                          <a:spcPts val="0"/>
                        </a:spcAft>
                      </a:pPr>
                      <a:r>
                        <a:rPr lang="es-ES" sz="800" b="1">
                          <a:effectLst/>
                          <a:latin typeface="Times New Roman"/>
                          <a:ea typeface="Times New Roman"/>
                          <a:cs typeface="Times New Roman"/>
                        </a:rPr>
                        <a:t>SUPERÁVIT O DÉFICIT CORRIENTE</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r>
              <a:tr h="176862">
                <a:tc>
                  <a:txBody>
                    <a:bodyPr/>
                    <a:lstStyle/>
                    <a:p>
                      <a:pPr indent="102235">
                        <a:lnSpc>
                          <a:spcPct val="150000"/>
                        </a:lnSpc>
                        <a:spcAft>
                          <a:spcPts val="0"/>
                        </a:spcAft>
                      </a:pPr>
                      <a:r>
                        <a:rPr lang="es-ES" sz="800" b="1">
                          <a:effectLst/>
                          <a:latin typeface="Times New Roman"/>
                          <a:ea typeface="Times New Roman"/>
                          <a:cs typeface="Times New Roman"/>
                        </a:rPr>
                        <a:t>INGRESOS DE CAPITAL</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r>
              <a:tr h="176862">
                <a:tc>
                  <a:txBody>
                    <a:bodyPr/>
                    <a:lstStyle/>
                    <a:p>
                      <a:pPr indent="102235">
                        <a:lnSpc>
                          <a:spcPct val="150000"/>
                        </a:lnSpc>
                        <a:spcAft>
                          <a:spcPts val="0"/>
                        </a:spcAft>
                      </a:pPr>
                      <a:r>
                        <a:rPr lang="es-ES" sz="800" b="1">
                          <a:effectLst/>
                          <a:latin typeface="Times New Roman"/>
                          <a:ea typeface="Times New Roman"/>
                          <a:cs typeface="Times New Roman"/>
                        </a:rPr>
                        <a:t>GASTOS DE PRODUCCIÓN</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176862">
                <a:tc>
                  <a:txBody>
                    <a:bodyPr/>
                    <a:lstStyle/>
                    <a:p>
                      <a:pPr indent="102235">
                        <a:lnSpc>
                          <a:spcPct val="150000"/>
                        </a:lnSpc>
                        <a:spcAft>
                          <a:spcPts val="0"/>
                        </a:spcAft>
                      </a:pPr>
                      <a:r>
                        <a:rPr lang="es-ES" sz="800" b="1">
                          <a:effectLst/>
                          <a:latin typeface="Times New Roman"/>
                          <a:ea typeface="Times New Roman"/>
                          <a:cs typeface="Times New Roman"/>
                        </a:rPr>
                        <a:t>GASTOS DE INVERSIÓN</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176862">
                <a:tc>
                  <a:txBody>
                    <a:bodyPr/>
                    <a:lstStyle/>
                    <a:p>
                      <a:pPr indent="102235">
                        <a:lnSpc>
                          <a:spcPct val="150000"/>
                        </a:lnSpc>
                        <a:spcAft>
                          <a:spcPts val="0"/>
                        </a:spcAft>
                      </a:pPr>
                      <a:r>
                        <a:rPr lang="es-ES" sz="800" b="1">
                          <a:effectLst/>
                          <a:latin typeface="Times New Roman"/>
                          <a:ea typeface="Times New Roman"/>
                          <a:cs typeface="Times New Roman"/>
                        </a:rPr>
                        <a:t>GASTOS DE CAPITAL</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176862">
                <a:tc>
                  <a:txBody>
                    <a:bodyPr/>
                    <a:lstStyle/>
                    <a:p>
                      <a:pPr indent="102235">
                        <a:lnSpc>
                          <a:spcPct val="150000"/>
                        </a:lnSpc>
                        <a:spcAft>
                          <a:spcPts val="0"/>
                        </a:spcAft>
                      </a:pPr>
                      <a:r>
                        <a:rPr lang="es-ES" sz="800" b="1">
                          <a:effectLst/>
                          <a:latin typeface="Times New Roman"/>
                          <a:ea typeface="Times New Roman"/>
                          <a:cs typeface="Times New Roman"/>
                        </a:rPr>
                        <a:t>SUPERÁVIT O DÉFICIT DE INVERSIÓN</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r>
              <a:tr h="176862">
                <a:tc>
                  <a:txBody>
                    <a:bodyPr/>
                    <a:lstStyle/>
                    <a:p>
                      <a:pPr indent="102235">
                        <a:lnSpc>
                          <a:spcPct val="150000"/>
                        </a:lnSpc>
                        <a:spcAft>
                          <a:spcPts val="0"/>
                        </a:spcAft>
                      </a:pPr>
                      <a:r>
                        <a:rPr lang="es-ES" sz="800" b="1">
                          <a:effectLst/>
                          <a:latin typeface="Times New Roman"/>
                          <a:ea typeface="Times New Roman"/>
                          <a:cs typeface="Times New Roman"/>
                        </a:rPr>
                        <a:t>INGRESOS DE FINANCIAMIENTO</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366092"/>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366092"/>
                      </a:solidFill>
                      <a:prstDash val="solid"/>
                      <a:round/>
                      <a:headEnd type="none" w="med" len="med"/>
                      <a:tailEnd type="none" w="med" len="med"/>
                    </a:lnB>
                    <a:solidFill>
                      <a:srgbClr val="FFFFFF"/>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36609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366092"/>
                      </a:solidFill>
                      <a:prstDash val="solid"/>
                      <a:round/>
                      <a:headEnd type="none" w="med" len="med"/>
                      <a:tailEnd type="none" w="med" len="med"/>
                    </a:lnB>
                    <a:solidFill>
                      <a:srgbClr val="FFFFFF"/>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366092"/>
                      </a:solidFill>
                      <a:prstDash val="solid"/>
                      <a:round/>
                      <a:headEnd type="none" w="med" len="med"/>
                      <a:tailEnd type="none" w="med" len="med"/>
                    </a:lnB>
                    <a:solidFill>
                      <a:srgbClr val="FFFFFF"/>
                    </a:solidFill>
                  </a:tcPr>
                </a:tc>
              </a:tr>
              <a:tr h="176862">
                <a:tc>
                  <a:txBody>
                    <a:bodyPr/>
                    <a:lstStyle/>
                    <a:p>
                      <a:pPr indent="102235">
                        <a:lnSpc>
                          <a:spcPct val="150000"/>
                        </a:lnSpc>
                        <a:spcAft>
                          <a:spcPts val="0"/>
                        </a:spcAft>
                      </a:pPr>
                      <a:r>
                        <a:rPr lang="es-ES" sz="800" b="1">
                          <a:effectLst/>
                          <a:latin typeface="Times New Roman"/>
                          <a:ea typeface="Times New Roman"/>
                          <a:cs typeface="Times New Roman"/>
                        </a:rPr>
                        <a:t>APLICACIÓN AL FINANCIAMIENTO</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76933C"/>
                      </a:solidFill>
                      <a:prstDash val="solid"/>
                      <a:round/>
                      <a:headEnd type="none" w="med" len="med"/>
                      <a:tailEnd type="none" w="med" len="med"/>
                    </a:lnR>
                    <a:lnT w="12700" cap="flat" cmpd="sng" algn="ctr">
                      <a:solidFill>
                        <a:srgbClr val="366092"/>
                      </a:solidFill>
                      <a:prstDash val="solid"/>
                      <a:round/>
                      <a:headEnd type="none" w="med" len="med"/>
                      <a:tailEnd type="none" w="med" len="med"/>
                    </a:lnT>
                    <a:lnB w="12700" cap="flat" cmpd="sng" algn="ctr">
                      <a:solidFill>
                        <a:srgbClr val="76933C"/>
                      </a:solidFill>
                      <a:prstDash val="solid"/>
                      <a:round/>
                      <a:headEnd type="none" w="med" len="med"/>
                      <a:tailEnd type="none" w="med" len="med"/>
                    </a:lnB>
                    <a:solidFill>
                      <a:srgbClr val="FFFFFF"/>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76933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66092"/>
                      </a:solidFill>
                      <a:prstDash val="solid"/>
                      <a:round/>
                      <a:headEnd type="none" w="med" len="med"/>
                      <a:tailEnd type="none" w="med" len="med"/>
                    </a:lnT>
                    <a:lnB w="12700" cap="flat" cmpd="sng" algn="ctr">
                      <a:solidFill>
                        <a:srgbClr val="76933C"/>
                      </a:solidFill>
                      <a:prstDash val="solid"/>
                      <a:round/>
                      <a:headEnd type="none" w="med" len="med"/>
                      <a:tailEnd type="none" w="med" len="med"/>
                    </a:lnB>
                    <a:solidFill>
                      <a:srgbClr val="FFFFFF"/>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66092"/>
                      </a:solidFill>
                      <a:prstDash val="solid"/>
                      <a:round/>
                      <a:headEnd type="none" w="med" len="med"/>
                      <a:tailEnd type="none" w="med" len="med"/>
                    </a:lnT>
                    <a:lnB w="12700" cap="flat" cmpd="sng" algn="ctr">
                      <a:solidFill>
                        <a:srgbClr val="76933C"/>
                      </a:solidFill>
                      <a:prstDash val="solid"/>
                      <a:round/>
                      <a:headEnd type="none" w="med" len="med"/>
                      <a:tailEnd type="none" w="med" len="med"/>
                    </a:lnB>
                    <a:solidFill>
                      <a:srgbClr val="FFFFFF"/>
                    </a:solidFill>
                  </a:tcPr>
                </a:tc>
              </a:tr>
              <a:tr h="176862">
                <a:tc>
                  <a:txBody>
                    <a:bodyPr/>
                    <a:lstStyle/>
                    <a:p>
                      <a:pPr indent="102235">
                        <a:lnSpc>
                          <a:spcPct val="150000"/>
                        </a:lnSpc>
                        <a:spcAft>
                          <a:spcPts val="0"/>
                        </a:spcAft>
                      </a:pPr>
                      <a:r>
                        <a:rPr lang="es-ES" sz="800" b="1">
                          <a:effectLst/>
                          <a:latin typeface="Times New Roman"/>
                          <a:ea typeface="Times New Roman"/>
                          <a:cs typeface="Times New Roman"/>
                        </a:rPr>
                        <a:t>SUPERÁVIT O DÉFICIT DE FINANCIAMIENTO</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6933C"/>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6933C"/>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6933C"/>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r>
              <a:tr h="176862">
                <a:tc>
                  <a:txBody>
                    <a:bodyPr/>
                    <a:lstStyle/>
                    <a:p>
                      <a:pPr indent="102235">
                        <a:lnSpc>
                          <a:spcPct val="150000"/>
                        </a:lnSpc>
                        <a:spcAft>
                          <a:spcPts val="0"/>
                        </a:spcAft>
                      </a:pPr>
                      <a:r>
                        <a:rPr lang="es-ES" sz="800" b="1">
                          <a:effectLst/>
                          <a:latin typeface="Times New Roman"/>
                          <a:ea typeface="Times New Roman"/>
                          <a:cs typeface="Times New Roman"/>
                        </a:rPr>
                        <a:t>SUPERÁVIT O DÉFICIT PRESUPUESTARIO</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02235"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76862">
                <a:tc>
                  <a:txBody>
                    <a:bodyPr/>
                    <a:lstStyle/>
                    <a:p>
                      <a:pPr>
                        <a:lnSpc>
                          <a:spcPct val="150000"/>
                        </a:lnSpc>
                        <a:spcAft>
                          <a:spcPts val="0"/>
                        </a:spcAft>
                      </a:pPr>
                      <a:r>
                        <a:rPr lang="es-ES" sz="800" b="1">
                          <a:effectLst/>
                          <a:latin typeface="Times New Roman"/>
                          <a:ea typeface="Times New Roman"/>
                          <a:cs typeface="Times New Roman"/>
                        </a:rPr>
                        <a:t>TOTAL INGRESOS</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algn="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99"/>
                    </a:solidFill>
                  </a:tcPr>
                </a:tc>
              </a:tr>
              <a:tr h="176862">
                <a:tc>
                  <a:txBody>
                    <a:bodyPr/>
                    <a:lstStyle/>
                    <a:p>
                      <a:pPr>
                        <a:lnSpc>
                          <a:spcPct val="150000"/>
                        </a:lnSpc>
                        <a:spcAft>
                          <a:spcPts val="0"/>
                        </a:spcAft>
                      </a:pPr>
                      <a:r>
                        <a:rPr lang="es-ES" sz="800" b="1">
                          <a:effectLst/>
                          <a:latin typeface="Times New Roman"/>
                          <a:ea typeface="Times New Roman"/>
                          <a:cs typeface="Times New Roman"/>
                        </a:rPr>
                        <a:t>TOTAL GASTOS</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50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r">
                        <a:lnSpc>
                          <a:spcPct val="150000"/>
                        </a:lnSpc>
                        <a:spcAft>
                          <a:spcPts val="0"/>
                        </a:spcAft>
                      </a:pPr>
                      <a:r>
                        <a:rPr lang="es-ES" sz="800" b="1" dirty="0">
                          <a:effectLst/>
                          <a:latin typeface="Times New Roman"/>
                          <a:ea typeface="Times New Roman"/>
                          <a:cs typeface="Times New Roman"/>
                        </a:rPr>
                        <a:t> </a:t>
                      </a:r>
                      <a:endParaRPr lang="es-ES" sz="1100" dirty="0">
                        <a:effectLst/>
                        <a:latin typeface="Calibri"/>
                        <a:ea typeface="Calibri"/>
                        <a:cs typeface="Times New Roman"/>
                      </a:endParaRPr>
                    </a:p>
                  </a:txBody>
                  <a:tcPr marL="42987" marR="429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r>
            </a:tbl>
          </a:graphicData>
        </a:graphic>
      </p:graphicFrame>
      <p:sp>
        <p:nvSpPr>
          <p:cNvPr id="5" name="4 Rectángulo"/>
          <p:cNvSpPr/>
          <p:nvPr/>
        </p:nvSpPr>
        <p:spPr>
          <a:xfrm>
            <a:off x="2051720" y="584860"/>
            <a:ext cx="5082995" cy="400110"/>
          </a:xfrm>
          <a:prstGeom prst="rect">
            <a:avLst/>
          </a:prstGeom>
        </p:spPr>
        <p:txBody>
          <a:bodyPr wrap="none">
            <a:spAutoFit/>
          </a:bodyPr>
          <a:lstStyle/>
          <a:p>
            <a:r>
              <a:rPr lang="es-ES" sz="2000" b="1" i="1" u="sng" dirty="0" smtClean="0">
                <a:solidFill>
                  <a:srgbClr val="C00000"/>
                </a:solidFill>
                <a:latin typeface="Times New Roman"/>
                <a:ea typeface="Calibri"/>
              </a:rPr>
              <a:t>FORMATO PARA EL ANÁLISIS VERTICAL</a:t>
            </a:r>
            <a:endParaRPr lang="es-ES" sz="2000" b="1" i="1" u="sng" dirty="0">
              <a:solidFill>
                <a:srgbClr val="C00000"/>
              </a:solidFill>
            </a:endParaRPr>
          </a:p>
        </p:txBody>
      </p:sp>
    </p:spTree>
    <p:extLst>
      <p:ext uri="{BB962C8B-B14F-4D97-AF65-F5344CB8AC3E}">
        <p14:creationId xmlns:p14="http://schemas.microsoft.com/office/powerpoint/2010/main" val="18481387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051720" y="584860"/>
            <a:ext cx="5467972" cy="400110"/>
          </a:xfrm>
          <a:prstGeom prst="rect">
            <a:avLst/>
          </a:prstGeom>
        </p:spPr>
        <p:txBody>
          <a:bodyPr wrap="none">
            <a:spAutoFit/>
          </a:bodyPr>
          <a:lstStyle/>
          <a:p>
            <a:r>
              <a:rPr lang="es-ES" sz="2000" b="1" i="1" u="sng" dirty="0" smtClean="0">
                <a:solidFill>
                  <a:srgbClr val="C00000"/>
                </a:solidFill>
                <a:latin typeface="Times New Roman"/>
                <a:ea typeface="Calibri"/>
              </a:rPr>
              <a:t>FORMATO PARA EL ANÁLISIS HORIZONTAL</a:t>
            </a:r>
            <a:endParaRPr lang="es-ES" sz="2000" b="1" i="1" u="sng" dirty="0">
              <a:solidFill>
                <a:srgbClr val="C00000"/>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2965585251"/>
              </p:ext>
            </p:extLst>
          </p:nvPr>
        </p:nvGraphicFramePr>
        <p:xfrm>
          <a:off x="467544" y="1556792"/>
          <a:ext cx="8229599" cy="3744418"/>
        </p:xfrm>
        <a:graphic>
          <a:graphicData uri="http://schemas.openxmlformats.org/drawingml/2006/table">
            <a:tbl>
              <a:tblPr firstRow="1" firstCol="1" bandRow="1"/>
              <a:tblGrid>
                <a:gridCol w="2516735"/>
                <a:gridCol w="1562111"/>
                <a:gridCol w="1562111"/>
                <a:gridCol w="1290602"/>
                <a:gridCol w="1298040"/>
              </a:tblGrid>
              <a:tr h="201153">
                <a:tc gridSpan="5">
                  <a:txBody>
                    <a:bodyPr/>
                    <a:lstStyle/>
                    <a:p>
                      <a:pPr algn="ct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5B3D7"/>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46295">
                <a:tc gridSpan="5">
                  <a:txBody>
                    <a:bodyPr/>
                    <a:lstStyle/>
                    <a:p>
                      <a:pPr algn="ctr">
                        <a:lnSpc>
                          <a:spcPct val="115000"/>
                        </a:lnSpc>
                        <a:spcAft>
                          <a:spcPts val="0"/>
                        </a:spcAft>
                      </a:pPr>
                      <a:r>
                        <a:rPr lang="es-ES" sz="800" b="1">
                          <a:effectLst/>
                          <a:latin typeface="Times New Roman"/>
                          <a:ea typeface="Times New Roman"/>
                          <a:cs typeface="Times New Roman"/>
                        </a:rPr>
                        <a:t>REPÚBLICA DEL ECUADOR</a:t>
                      </a:r>
                      <a:endParaRPr lang="es-ES" sz="1100">
                        <a:effectLst/>
                        <a:latin typeface="Calibri"/>
                        <a:ea typeface="Calibri"/>
                        <a:cs typeface="Times New Roman"/>
                      </a:endParaRPr>
                    </a:p>
                  </a:txBody>
                  <a:tcPr marL="43392" marR="43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5B3D7"/>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71401">
                <a:tc gridSpan="5">
                  <a:txBody>
                    <a:bodyPr/>
                    <a:lstStyle/>
                    <a:p>
                      <a:pPr algn="ctr">
                        <a:lnSpc>
                          <a:spcPct val="115000"/>
                        </a:lnSpc>
                        <a:spcAft>
                          <a:spcPts val="0"/>
                        </a:spcAft>
                      </a:pPr>
                      <a:r>
                        <a:rPr lang="es-ES" sz="800" b="1">
                          <a:effectLst/>
                          <a:latin typeface="Times New Roman"/>
                          <a:ea typeface="Times New Roman"/>
                          <a:cs typeface="Times New Roman"/>
                        </a:rPr>
                        <a:t>UNIVERSIDAD "XXXX"</a:t>
                      </a:r>
                      <a:endParaRPr lang="es-ES" sz="1100">
                        <a:effectLst/>
                        <a:latin typeface="Calibri"/>
                        <a:ea typeface="Calibri"/>
                        <a:cs typeface="Times New Roman"/>
                      </a:endParaRPr>
                    </a:p>
                  </a:txBody>
                  <a:tcPr marL="43392" marR="43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5B3D7"/>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71401">
                <a:tc gridSpan="5">
                  <a:txBody>
                    <a:bodyPr/>
                    <a:lstStyle/>
                    <a:p>
                      <a:pPr algn="ctr">
                        <a:lnSpc>
                          <a:spcPct val="115000"/>
                        </a:lnSpc>
                        <a:spcAft>
                          <a:spcPts val="0"/>
                        </a:spcAft>
                      </a:pPr>
                      <a:r>
                        <a:rPr lang="es-ES" sz="800" b="1">
                          <a:effectLst/>
                          <a:latin typeface="Times New Roman"/>
                          <a:ea typeface="Times New Roman"/>
                          <a:cs typeface="Times New Roman"/>
                        </a:rPr>
                        <a:t>ESTADO DE EJECUCIÓN PRESUPUESTARIA</a:t>
                      </a:r>
                      <a:endParaRPr lang="es-ES" sz="1100">
                        <a:effectLst/>
                        <a:latin typeface="Calibri"/>
                        <a:ea typeface="Calibri"/>
                        <a:cs typeface="Times New Roman"/>
                      </a:endParaRPr>
                    </a:p>
                  </a:txBody>
                  <a:tcPr marL="43392" marR="43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5B3D7"/>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01153">
                <a:tc gridSpan="5">
                  <a:txBody>
                    <a:bodyPr/>
                    <a:lstStyle/>
                    <a:p>
                      <a:pPr algn="ctr">
                        <a:lnSpc>
                          <a:spcPct val="115000"/>
                        </a:lnSpc>
                        <a:spcAft>
                          <a:spcPts val="0"/>
                        </a:spcAft>
                      </a:pPr>
                      <a:r>
                        <a:rPr lang="es-ES" sz="800" b="1">
                          <a:effectLst/>
                          <a:latin typeface="Times New Roman"/>
                          <a:ea typeface="Times New Roman"/>
                          <a:cs typeface="Times New Roman"/>
                        </a:rPr>
                        <a:t>Al 31 de Diciembre del 20X1 -20X2</a:t>
                      </a:r>
                      <a:endParaRPr lang="es-ES" sz="1100">
                        <a:effectLst/>
                        <a:latin typeface="Calibri"/>
                        <a:ea typeface="Calibri"/>
                        <a:cs typeface="Times New Roman"/>
                      </a:endParaRPr>
                    </a:p>
                  </a:txBody>
                  <a:tcPr marL="43392" marR="43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5B3D7"/>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10856">
                <a:tc gridSpan="5">
                  <a:txBody>
                    <a:bodyPr/>
                    <a:lstStyle/>
                    <a:p>
                      <a:pPr algn="ctr">
                        <a:lnSpc>
                          <a:spcPct val="115000"/>
                        </a:lnSpc>
                        <a:spcAft>
                          <a:spcPts val="0"/>
                        </a:spcAft>
                      </a:pPr>
                      <a:r>
                        <a:rPr lang="es-ES" sz="800" b="1">
                          <a:effectLst/>
                          <a:latin typeface="Times New Roman"/>
                          <a:ea typeface="Times New Roman"/>
                          <a:cs typeface="Times New Roman"/>
                        </a:rPr>
                        <a:t>Expresado en Dólares</a:t>
                      </a:r>
                      <a:endParaRPr lang="es-ES" sz="1100">
                        <a:effectLst/>
                        <a:latin typeface="Calibri"/>
                        <a:ea typeface="Calibri"/>
                        <a:cs typeface="Times New Roman"/>
                      </a:endParaRPr>
                    </a:p>
                  </a:txBody>
                  <a:tcPr marL="43392" marR="43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5B3D7"/>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433353">
                <a:tc>
                  <a:txBody>
                    <a:bodyPr/>
                    <a:lstStyle/>
                    <a:p>
                      <a:pPr algn="ctr">
                        <a:lnSpc>
                          <a:spcPct val="115000"/>
                        </a:lnSpc>
                        <a:spcAft>
                          <a:spcPts val="0"/>
                        </a:spcAft>
                      </a:pPr>
                      <a:r>
                        <a:rPr lang="es-ES" sz="800" b="1">
                          <a:effectLst/>
                          <a:latin typeface="Times New Roman"/>
                          <a:ea typeface="Times New Roman"/>
                          <a:cs typeface="Times New Roman"/>
                        </a:rPr>
                        <a:t>CONCEPTOS</a:t>
                      </a:r>
                      <a:endParaRPr lang="es-ES" sz="1100">
                        <a:effectLst/>
                        <a:latin typeface="Calibri"/>
                        <a:ea typeface="Calibri"/>
                        <a:cs typeface="Times New Roman"/>
                      </a:endParaRPr>
                    </a:p>
                  </a:txBody>
                  <a:tcPr marL="43392" marR="433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s-ES" sz="800" b="1">
                          <a:effectLst/>
                          <a:latin typeface="Times New Roman"/>
                          <a:ea typeface="Times New Roman"/>
                          <a:cs typeface="Times New Roman"/>
                        </a:rPr>
                        <a:t>PRESUPUESTO / EJECUTADO 20X1</a:t>
                      </a:r>
                      <a:endParaRPr lang="es-ES" sz="1100">
                        <a:effectLst/>
                        <a:latin typeface="Calibri"/>
                        <a:ea typeface="Calibri"/>
                        <a:cs typeface="Times New Roman"/>
                      </a:endParaRPr>
                    </a:p>
                  </a:txBody>
                  <a:tcPr marL="43392" marR="433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s-ES" sz="800" b="1">
                          <a:effectLst/>
                          <a:latin typeface="Times New Roman"/>
                          <a:ea typeface="Times New Roman"/>
                          <a:cs typeface="Times New Roman"/>
                        </a:rPr>
                        <a:t>PRESUPUESTO / EJECUTADO 20X2</a:t>
                      </a:r>
                      <a:endParaRPr lang="es-ES" sz="1100">
                        <a:effectLst/>
                        <a:latin typeface="Calibri"/>
                        <a:ea typeface="Calibri"/>
                        <a:cs typeface="Times New Roman"/>
                      </a:endParaRPr>
                    </a:p>
                  </a:txBody>
                  <a:tcPr marL="43392" marR="433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s-ES" sz="800" b="1">
                          <a:effectLst/>
                          <a:latin typeface="Times New Roman"/>
                          <a:ea typeface="Times New Roman"/>
                          <a:cs typeface="Times New Roman"/>
                        </a:rPr>
                        <a:t>VARIACIÓN ABSOLUTA</a:t>
                      </a:r>
                      <a:endParaRPr lang="es-ES" sz="1100">
                        <a:effectLst/>
                        <a:latin typeface="Calibri"/>
                        <a:ea typeface="Calibri"/>
                        <a:cs typeface="Times New Roman"/>
                      </a:endParaRPr>
                    </a:p>
                  </a:txBody>
                  <a:tcPr marL="43392" marR="433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s-ES" sz="800" b="1">
                          <a:effectLst/>
                          <a:latin typeface="Times New Roman"/>
                          <a:ea typeface="Times New Roman"/>
                          <a:cs typeface="Times New Roman"/>
                        </a:rPr>
                        <a:t>VARIACIÓN RELATIVA</a:t>
                      </a:r>
                      <a:endParaRPr lang="es-ES" sz="1100">
                        <a:effectLst/>
                        <a:latin typeface="Calibri"/>
                        <a:ea typeface="Calibri"/>
                        <a:cs typeface="Times New Roman"/>
                      </a:endParaRPr>
                    </a:p>
                  </a:txBody>
                  <a:tcPr marL="43392" marR="433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150703">
                <a:tc>
                  <a:txBody>
                    <a:bodyPr/>
                    <a:lstStyle/>
                    <a:p>
                      <a:pPr indent="102235">
                        <a:lnSpc>
                          <a:spcPct val="115000"/>
                        </a:lnSpc>
                        <a:spcAft>
                          <a:spcPts val="0"/>
                        </a:spcAft>
                      </a:pPr>
                      <a:r>
                        <a:rPr lang="es-ES" sz="800" b="1">
                          <a:effectLst/>
                          <a:latin typeface="Times New Roman"/>
                          <a:ea typeface="Times New Roman"/>
                          <a:cs typeface="Times New Roman"/>
                        </a:rPr>
                        <a:t>INGRESOS CORRIENTES</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r>
              <a:tr h="161699">
                <a:tc>
                  <a:txBody>
                    <a:bodyPr/>
                    <a:lstStyle/>
                    <a:p>
                      <a:pPr indent="102235">
                        <a:lnSpc>
                          <a:spcPct val="115000"/>
                        </a:lnSpc>
                        <a:spcAft>
                          <a:spcPts val="0"/>
                        </a:spcAft>
                      </a:pPr>
                      <a:r>
                        <a:rPr lang="es-ES" sz="800" b="1">
                          <a:effectLst/>
                          <a:latin typeface="Times New Roman"/>
                          <a:ea typeface="Times New Roman"/>
                          <a:cs typeface="Times New Roman"/>
                        </a:rPr>
                        <a:t>GASTOS CORRIENTES</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161699">
                <a:tc>
                  <a:txBody>
                    <a:bodyPr/>
                    <a:lstStyle/>
                    <a:p>
                      <a:pPr indent="102235">
                        <a:lnSpc>
                          <a:spcPct val="115000"/>
                        </a:lnSpc>
                        <a:spcAft>
                          <a:spcPts val="0"/>
                        </a:spcAft>
                      </a:pPr>
                      <a:r>
                        <a:rPr lang="es-ES" sz="800" b="1">
                          <a:effectLst/>
                          <a:latin typeface="Times New Roman"/>
                          <a:ea typeface="Times New Roman"/>
                          <a:cs typeface="Times New Roman"/>
                        </a:rPr>
                        <a:t>SUPERÁVIT O DÉFICIT CORRIENTE</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r>
              <a:tr h="150703">
                <a:tc>
                  <a:txBody>
                    <a:bodyPr/>
                    <a:lstStyle/>
                    <a:p>
                      <a:pPr indent="102235">
                        <a:lnSpc>
                          <a:spcPct val="115000"/>
                        </a:lnSpc>
                        <a:spcAft>
                          <a:spcPts val="0"/>
                        </a:spcAft>
                      </a:pPr>
                      <a:r>
                        <a:rPr lang="es-ES" sz="800" b="1">
                          <a:effectLst/>
                          <a:latin typeface="Times New Roman"/>
                          <a:ea typeface="Times New Roman"/>
                          <a:cs typeface="Times New Roman"/>
                        </a:rPr>
                        <a:t>INGRESOS DE CAPITAL</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r>
              <a:tr h="150703">
                <a:tc>
                  <a:txBody>
                    <a:bodyPr/>
                    <a:lstStyle/>
                    <a:p>
                      <a:pPr indent="102235">
                        <a:lnSpc>
                          <a:spcPct val="115000"/>
                        </a:lnSpc>
                        <a:spcAft>
                          <a:spcPts val="0"/>
                        </a:spcAft>
                      </a:pPr>
                      <a:r>
                        <a:rPr lang="es-ES" sz="800" b="1">
                          <a:effectLst/>
                          <a:latin typeface="Times New Roman"/>
                          <a:ea typeface="Times New Roman"/>
                          <a:cs typeface="Times New Roman"/>
                        </a:rPr>
                        <a:t>GASTOS DE PRODUCCIÓN</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150703">
                <a:tc>
                  <a:txBody>
                    <a:bodyPr/>
                    <a:lstStyle/>
                    <a:p>
                      <a:pPr indent="102235">
                        <a:lnSpc>
                          <a:spcPct val="115000"/>
                        </a:lnSpc>
                        <a:spcAft>
                          <a:spcPts val="0"/>
                        </a:spcAft>
                      </a:pPr>
                      <a:r>
                        <a:rPr lang="es-ES" sz="800" b="1">
                          <a:effectLst/>
                          <a:latin typeface="Times New Roman"/>
                          <a:ea typeface="Times New Roman"/>
                          <a:cs typeface="Times New Roman"/>
                        </a:rPr>
                        <a:t>GASTOS DE INVERSIÓN</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161699">
                <a:tc>
                  <a:txBody>
                    <a:bodyPr/>
                    <a:lstStyle/>
                    <a:p>
                      <a:pPr indent="102235">
                        <a:lnSpc>
                          <a:spcPct val="115000"/>
                        </a:lnSpc>
                        <a:spcAft>
                          <a:spcPts val="0"/>
                        </a:spcAft>
                      </a:pPr>
                      <a:r>
                        <a:rPr lang="es-ES" sz="800" b="1">
                          <a:effectLst/>
                          <a:latin typeface="Times New Roman"/>
                          <a:ea typeface="Times New Roman"/>
                          <a:cs typeface="Times New Roman"/>
                        </a:rPr>
                        <a:t>GASTOS DE CAPITAL</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161699">
                <a:tc>
                  <a:txBody>
                    <a:bodyPr/>
                    <a:lstStyle/>
                    <a:p>
                      <a:pPr indent="102235">
                        <a:lnSpc>
                          <a:spcPct val="115000"/>
                        </a:lnSpc>
                        <a:spcAft>
                          <a:spcPts val="0"/>
                        </a:spcAft>
                      </a:pPr>
                      <a:r>
                        <a:rPr lang="es-ES" sz="800" b="1">
                          <a:effectLst/>
                          <a:latin typeface="Times New Roman"/>
                          <a:ea typeface="Times New Roman"/>
                          <a:cs typeface="Times New Roman"/>
                        </a:rPr>
                        <a:t>SUPERÁVIT O DÉFICIT DE INVERSIÓN</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r>
              <a:tr h="161699">
                <a:tc>
                  <a:txBody>
                    <a:bodyPr/>
                    <a:lstStyle/>
                    <a:p>
                      <a:pPr indent="102235">
                        <a:lnSpc>
                          <a:spcPct val="115000"/>
                        </a:lnSpc>
                        <a:spcAft>
                          <a:spcPts val="0"/>
                        </a:spcAft>
                      </a:pPr>
                      <a:r>
                        <a:rPr lang="es-ES" sz="800" b="1">
                          <a:effectLst/>
                          <a:latin typeface="Times New Roman"/>
                          <a:ea typeface="Times New Roman"/>
                          <a:cs typeface="Times New Roman"/>
                        </a:rPr>
                        <a:t>INGRESOS DE FINANCIAMIENTO</a:t>
                      </a:r>
                      <a:endParaRPr lang="es-ES" sz="1100">
                        <a:effectLst/>
                        <a:latin typeface="Calibri"/>
                        <a:ea typeface="Calibri"/>
                        <a:cs typeface="Times New Roman"/>
                      </a:endParaRPr>
                    </a:p>
                  </a:txBody>
                  <a:tcPr marL="43392" marR="43392" marT="0" marB="0" anchor="b">
                    <a:lnL w="12700" cap="flat" cmpd="sng" algn="ctr">
                      <a:solidFill>
                        <a:srgbClr val="36609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366092"/>
                      </a:solidFill>
                      <a:prstDash val="solid"/>
                      <a:round/>
                      <a:headEnd type="none" w="med" len="med"/>
                      <a:tailEnd type="none" w="med" len="med"/>
                    </a:lnB>
                    <a:solidFill>
                      <a:srgbClr val="FFFFFF"/>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366092"/>
                      </a:solidFill>
                      <a:prstDash val="solid"/>
                      <a:round/>
                      <a:headEnd type="none" w="med" len="med"/>
                      <a:tailEnd type="none" w="med" len="med"/>
                    </a:lnB>
                    <a:solidFill>
                      <a:srgbClr val="FFFFFF"/>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366092"/>
                      </a:solidFill>
                      <a:prstDash val="solid"/>
                      <a:round/>
                      <a:headEnd type="none" w="med" len="med"/>
                      <a:tailEnd type="none" w="med" len="med"/>
                    </a:lnB>
                    <a:solidFill>
                      <a:srgbClr val="FFFFFF"/>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366092"/>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366092"/>
                      </a:solidFill>
                      <a:prstDash val="solid"/>
                      <a:round/>
                      <a:headEnd type="none" w="med" len="med"/>
                      <a:tailEnd type="none" w="med" len="med"/>
                    </a:lnB>
                    <a:solidFill>
                      <a:srgbClr val="FFFFFF"/>
                    </a:solidFill>
                  </a:tcPr>
                </a:tc>
              </a:tr>
              <a:tr h="161699">
                <a:tc>
                  <a:txBody>
                    <a:bodyPr/>
                    <a:lstStyle/>
                    <a:p>
                      <a:pPr indent="102235">
                        <a:lnSpc>
                          <a:spcPct val="115000"/>
                        </a:lnSpc>
                        <a:spcAft>
                          <a:spcPts val="0"/>
                        </a:spcAft>
                      </a:pPr>
                      <a:r>
                        <a:rPr lang="es-ES" sz="800" b="1">
                          <a:effectLst/>
                          <a:latin typeface="Times New Roman"/>
                          <a:ea typeface="Times New Roman"/>
                          <a:cs typeface="Times New Roman"/>
                        </a:rPr>
                        <a:t>APLICACIÓN AL FINANCIAMIENTO</a:t>
                      </a:r>
                      <a:endParaRPr lang="es-ES" sz="1100">
                        <a:effectLst/>
                        <a:latin typeface="Calibri"/>
                        <a:ea typeface="Calibri"/>
                        <a:cs typeface="Times New Roman"/>
                      </a:endParaRPr>
                    </a:p>
                  </a:txBody>
                  <a:tcPr marL="43392" marR="43392" marT="0" marB="0" anchor="b">
                    <a:lnL w="12700" cap="flat" cmpd="sng" algn="ctr">
                      <a:solidFill>
                        <a:srgbClr val="76933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66092"/>
                      </a:solidFill>
                      <a:prstDash val="solid"/>
                      <a:round/>
                      <a:headEnd type="none" w="med" len="med"/>
                      <a:tailEnd type="none" w="med" len="med"/>
                    </a:lnT>
                    <a:lnB w="12700" cap="flat" cmpd="sng" algn="ctr">
                      <a:solidFill>
                        <a:srgbClr val="76933C"/>
                      </a:solidFill>
                      <a:prstDash val="solid"/>
                      <a:round/>
                      <a:headEnd type="none" w="med" len="med"/>
                      <a:tailEnd type="none" w="med" len="med"/>
                    </a:lnB>
                    <a:solidFill>
                      <a:srgbClr val="FFFFFF"/>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66092"/>
                      </a:solidFill>
                      <a:prstDash val="solid"/>
                      <a:round/>
                      <a:headEnd type="none" w="med" len="med"/>
                      <a:tailEnd type="none" w="med" len="med"/>
                    </a:lnT>
                    <a:lnB w="12700" cap="flat" cmpd="sng" algn="ctr">
                      <a:solidFill>
                        <a:srgbClr val="76933C"/>
                      </a:solidFill>
                      <a:prstDash val="solid"/>
                      <a:round/>
                      <a:headEnd type="none" w="med" len="med"/>
                      <a:tailEnd type="none" w="med" len="med"/>
                    </a:lnB>
                    <a:solidFill>
                      <a:srgbClr val="FFFFFF"/>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66092"/>
                      </a:solidFill>
                      <a:prstDash val="solid"/>
                      <a:round/>
                      <a:headEnd type="none" w="med" len="med"/>
                      <a:tailEnd type="none" w="med" len="med"/>
                    </a:lnT>
                    <a:lnB w="12700" cap="flat" cmpd="sng" algn="ctr">
                      <a:solidFill>
                        <a:srgbClr val="76933C"/>
                      </a:solidFill>
                      <a:prstDash val="solid"/>
                      <a:round/>
                      <a:headEnd type="none" w="med" len="med"/>
                      <a:tailEnd type="none" w="med" len="med"/>
                    </a:lnB>
                    <a:solidFill>
                      <a:srgbClr val="FFFFFF"/>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66092"/>
                      </a:solidFill>
                      <a:prstDash val="solid"/>
                      <a:round/>
                      <a:headEnd type="none" w="med" len="med"/>
                      <a:tailEnd type="none" w="med" len="med"/>
                    </a:lnT>
                    <a:lnB w="12700" cap="flat" cmpd="sng" algn="ctr">
                      <a:solidFill>
                        <a:srgbClr val="76933C"/>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66092"/>
                      </a:solidFill>
                      <a:prstDash val="solid"/>
                      <a:round/>
                      <a:headEnd type="none" w="med" len="med"/>
                      <a:tailEnd type="none" w="med" len="med"/>
                    </a:lnT>
                    <a:lnB w="12700" cap="flat" cmpd="sng" algn="ctr">
                      <a:solidFill>
                        <a:srgbClr val="76933C"/>
                      </a:solidFill>
                      <a:prstDash val="solid"/>
                      <a:round/>
                      <a:headEnd type="none" w="med" len="med"/>
                      <a:tailEnd type="none" w="med" len="med"/>
                    </a:lnB>
                    <a:solidFill>
                      <a:srgbClr val="FFFFFF"/>
                    </a:solidFill>
                  </a:tcPr>
                </a:tc>
              </a:tr>
              <a:tr h="161699">
                <a:tc>
                  <a:txBody>
                    <a:bodyPr/>
                    <a:lstStyle/>
                    <a:p>
                      <a:pPr indent="102235">
                        <a:lnSpc>
                          <a:spcPct val="115000"/>
                        </a:lnSpc>
                        <a:spcAft>
                          <a:spcPts val="0"/>
                        </a:spcAft>
                      </a:pPr>
                      <a:r>
                        <a:rPr lang="es-ES" sz="800" b="1">
                          <a:effectLst/>
                          <a:latin typeface="Times New Roman"/>
                          <a:ea typeface="Times New Roman"/>
                          <a:cs typeface="Times New Roman"/>
                        </a:rPr>
                        <a:t>SUPERÁVIT O DÉFICIT DE FINANCIAMIENTO</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6933C"/>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6933C"/>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6933C"/>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6933C"/>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6933C"/>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CD5B4"/>
                    </a:solidFill>
                  </a:tcPr>
                </a:tc>
              </a:tr>
              <a:tr h="161699">
                <a:tc>
                  <a:txBody>
                    <a:bodyPr/>
                    <a:lstStyle/>
                    <a:p>
                      <a:pPr indent="102235">
                        <a:lnSpc>
                          <a:spcPct val="115000"/>
                        </a:lnSpc>
                        <a:spcAft>
                          <a:spcPts val="0"/>
                        </a:spcAft>
                      </a:pPr>
                      <a:r>
                        <a:rPr lang="es-ES" sz="800" b="1">
                          <a:effectLst/>
                          <a:latin typeface="Times New Roman"/>
                          <a:ea typeface="Times New Roman"/>
                          <a:cs typeface="Times New Roman"/>
                        </a:rPr>
                        <a:t>SUPERÁVIT O DÉFICIT PRESUPUESTARIO</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02235">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50703">
                <a:tc>
                  <a:txBody>
                    <a:bodyPr/>
                    <a:lstStyle/>
                    <a:p>
                      <a:pPr>
                        <a:lnSpc>
                          <a:spcPct val="115000"/>
                        </a:lnSpc>
                        <a:spcAft>
                          <a:spcPts val="0"/>
                        </a:spcAft>
                      </a:pPr>
                      <a:r>
                        <a:rPr lang="es-ES" sz="800" b="1">
                          <a:effectLst/>
                          <a:latin typeface="Times New Roman"/>
                          <a:ea typeface="Times New Roman"/>
                          <a:cs typeface="Times New Roman"/>
                        </a:rPr>
                        <a:t> TOTAL INGRESOS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99"/>
                    </a:solidFill>
                  </a:tcPr>
                </a:tc>
              </a:tr>
              <a:tr h="161699">
                <a:tc>
                  <a:txBody>
                    <a:bodyPr/>
                    <a:lstStyle/>
                    <a:p>
                      <a:pPr>
                        <a:lnSpc>
                          <a:spcPct val="115000"/>
                        </a:lnSpc>
                        <a:spcAft>
                          <a:spcPts val="0"/>
                        </a:spcAft>
                      </a:pPr>
                      <a:r>
                        <a:rPr lang="es-ES" sz="800" b="1">
                          <a:effectLst/>
                          <a:latin typeface="Times New Roman"/>
                          <a:ea typeface="Times New Roman"/>
                          <a:cs typeface="Times New Roman"/>
                        </a:rPr>
                        <a:t> TOTAL GASTOS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r">
                        <a:lnSpc>
                          <a:spcPct val="115000"/>
                        </a:lnSpc>
                        <a:spcAft>
                          <a:spcPts val="0"/>
                        </a:spcAft>
                      </a:pPr>
                      <a:r>
                        <a:rPr lang="es-ES" sz="800" b="1">
                          <a:effectLst/>
                          <a:latin typeface="Times New Roman"/>
                          <a:ea typeface="Times New Roman"/>
                          <a:cs typeface="Times New Roman"/>
                        </a:rPr>
                        <a:t> </a:t>
                      </a:r>
                      <a:endParaRPr lang="es-ES" sz="110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r">
                        <a:lnSpc>
                          <a:spcPct val="115000"/>
                        </a:lnSpc>
                        <a:spcAft>
                          <a:spcPts val="0"/>
                        </a:spcAft>
                      </a:pPr>
                      <a:r>
                        <a:rPr lang="es-ES" sz="800" b="1" dirty="0">
                          <a:effectLst/>
                          <a:latin typeface="Times New Roman"/>
                          <a:ea typeface="Times New Roman"/>
                          <a:cs typeface="Times New Roman"/>
                        </a:rPr>
                        <a:t> </a:t>
                      </a:r>
                      <a:endParaRPr lang="es-ES" sz="1100" dirty="0">
                        <a:effectLst/>
                        <a:latin typeface="Calibri"/>
                        <a:ea typeface="Calibri"/>
                        <a:cs typeface="Times New Roman"/>
                      </a:endParaRPr>
                    </a:p>
                  </a:txBody>
                  <a:tcPr marL="43392" marR="433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r>
            </a:tbl>
          </a:graphicData>
        </a:graphic>
      </p:graphicFrame>
    </p:spTree>
    <p:extLst>
      <p:ext uri="{BB962C8B-B14F-4D97-AF65-F5344CB8AC3E}">
        <p14:creationId xmlns:p14="http://schemas.microsoft.com/office/powerpoint/2010/main" val="10023750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08219" y="957358"/>
            <a:ext cx="8928992" cy="369332"/>
          </a:xfrm>
          <a:prstGeom prst="rect">
            <a:avLst/>
          </a:prstGeom>
        </p:spPr>
        <p:txBody>
          <a:bodyPr wrap="square">
            <a:spAutoFit/>
          </a:bodyPr>
          <a:lstStyle/>
          <a:p>
            <a:pPr lvl="4">
              <a:spcAft>
                <a:spcPts val="1000"/>
              </a:spcAft>
            </a:pPr>
            <a:r>
              <a:rPr lang="es-ES" b="1" i="1" u="sng" dirty="0" smtClean="0">
                <a:solidFill>
                  <a:srgbClr val="C00000"/>
                </a:solidFill>
                <a:latin typeface="Times New Roman"/>
                <a:ea typeface="Calibri"/>
              </a:rPr>
              <a:t>CARACTERÍSTICAS DE LOS INDICADORES FINANCIEROS</a:t>
            </a:r>
            <a:endParaRPr lang="es-ES" b="1" i="1" u="sng" dirty="0">
              <a:solidFill>
                <a:srgbClr val="C00000"/>
              </a:solidFill>
              <a:effectLst/>
              <a:latin typeface="Times New Roman"/>
              <a:ea typeface="Calibri"/>
            </a:endParaRPr>
          </a:p>
        </p:txBody>
      </p:sp>
      <p:graphicFrame>
        <p:nvGraphicFramePr>
          <p:cNvPr id="5" name="4 Diagrama"/>
          <p:cNvGraphicFramePr/>
          <p:nvPr>
            <p:extLst>
              <p:ext uri="{D42A27DB-BD31-4B8C-83A1-F6EECF244321}">
                <p14:modId xmlns:p14="http://schemas.microsoft.com/office/powerpoint/2010/main" val="3297364353"/>
              </p:ext>
            </p:extLst>
          </p:nvPr>
        </p:nvGraphicFramePr>
        <p:xfrm>
          <a:off x="683568" y="1700808"/>
          <a:ext cx="7992888"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57748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339752" y="764704"/>
            <a:ext cx="4968552" cy="400110"/>
          </a:xfrm>
          <a:prstGeom prst="rect">
            <a:avLst/>
          </a:prstGeom>
        </p:spPr>
        <p:txBody>
          <a:bodyPr wrap="square">
            <a:spAutoFit/>
          </a:bodyPr>
          <a:lstStyle/>
          <a:p>
            <a:r>
              <a:rPr lang="es-ES" sz="2000" b="1" i="1" u="sng" dirty="0" smtClean="0">
                <a:solidFill>
                  <a:srgbClr val="C00000"/>
                </a:solidFill>
                <a:latin typeface="Times New Roman"/>
                <a:ea typeface="Calibri"/>
              </a:rPr>
              <a:t>INDICADORES FINANCIEROS TIPO</a:t>
            </a:r>
            <a:endParaRPr lang="es-ES" sz="2000" i="1" u="sng" dirty="0">
              <a:solidFill>
                <a:srgbClr val="C00000"/>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1835079878"/>
              </p:ext>
            </p:extLst>
          </p:nvPr>
        </p:nvGraphicFramePr>
        <p:xfrm>
          <a:off x="467544" y="1628800"/>
          <a:ext cx="8229600" cy="4104456"/>
        </p:xfrm>
        <a:graphic>
          <a:graphicData uri="http://schemas.openxmlformats.org/drawingml/2006/table">
            <a:tbl>
              <a:tblPr firstRow="1" firstCol="1" bandRow="1"/>
              <a:tblGrid>
                <a:gridCol w="3816424"/>
                <a:gridCol w="360040"/>
                <a:gridCol w="792088"/>
                <a:gridCol w="3261048"/>
              </a:tblGrid>
              <a:tr h="173853">
                <a:tc>
                  <a:txBody>
                    <a:bodyPr/>
                    <a:lstStyle/>
                    <a:p>
                      <a:pPr algn="ctr">
                        <a:lnSpc>
                          <a:spcPct val="115000"/>
                        </a:lnSpc>
                        <a:spcAft>
                          <a:spcPts val="0"/>
                        </a:spcAft>
                      </a:pPr>
                      <a:r>
                        <a:rPr lang="es-ES" sz="900" b="1" dirty="0">
                          <a:solidFill>
                            <a:srgbClr val="000000"/>
                          </a:solidFill>
                          <a:effectLst/>
                          <a:latin typeface="Times New Roman"/>
                          <a:ea typeface="Calibri"/>
                          <a:cs typeface="Times New Roman"/>
                        </a:rPr>
                        <a:t>INDICADOR</a:t>
                      </a:r>
                      <a:endParaRPr lang="es-ES" sz="1000" dirty="0">
                        <a:effectLst/>
                        <a:latin typeface="Calibri"/>
                        <a:ea typeface="Calibri"/>
                        <a:cs typeface="Times New Roman"/>
                      </a:endParaRPr>
                    </a:p>
                  </a:txBody>
                  <a:tcPr marL="65104" marR="651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s-ES" sz="800" b="1" dirty="0">
                          <a:solidFill>
                            <a:srgbClr val="000000"/>
                          </a:solidFill>
                          <a:effectLst/>
                          <a:latin typeface="Times New Roman"/>
                          <a:ea typeface="Calibri"/>
                          <a:cs typeface="Times New Roman"/>
                        </a:rPr>
                        <a:t>UM</a:t>
                      </a:r>
                      <a:endParaRPr lang="es-ES" sz="800" dirty="0">
                        <a:effectLst/>
                        <a:latin typeface="Calibri"/>
                        <a:ea typeface="Calibri"/>
                        <a:cs typeface="Times New Roman"/>
                      </a:endParaRPr>
                    </a:p>
                  </a:txBody>
                  <a:tcPr marL="65104" marR="651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s-ES" sz="800" b="1" dirty="0">
                          <a:solidFill>
                            <a:srgbClr val="000000"/>
                          </a:solidFill>
                          <a:effectLst/>
                          <a:latin typeface="Times New Roman"/>
                          <a:ea typeface="Calibri"/>
                          <a:cs typeface="Times New Roman"/>
                        </a:rPr>
                        <a:t>RESULTADO</a:t>
                      </a:r>
                      <a:endParaRPr lang="es-ES" sz="800" dirty="0">
                        <a:effectLst/>
                        <a:latin typeface="Calibri"/>
                        <a:ea typeface="Calibri"/>
                        <a:cs typeface="Times New Roman"/>
                      </a:endParaRPr>
                    </a:p>
                  </a:txBody>
                  <a:tcPr marL="65104" marR="651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s-ES" sz="900" b="1">
                          <a:solidFill>
                            <a:srgbClr val="000000"/>
                          </a:solidFill>
                          <a:effectLst/>
                          <a:latin typeface="Times New Roman"/>
                          <a:ea typeface="Calibri"/>
                          <a:cs typeface="Times New Roman"/>
                        </a:rPr>
                        <a:t>INTERPRETACIÓN</a:t>
                      </a:r>
                      <a:endParaRPr lang="es-ES" sz="1000">
                        <a:effectLst/>
                        <a:latin typeface="Calibri"/>
                        <a:ea typeface="Calibri"/>
                        <a:cs typeface="Times New Roman"/>
                      </a:endParaRPr>
                    </a:p>
                  </a:txBody>
                  <a:tcPr marL="65104" marR="651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604708">
                <a:tc>
                  <a:txBody>
                    <a:bodyPr/>
                    <a:lstStyle/>
                    <a:p>
                      <a:pPr>
                        <a:lnSpc>
                          <a:spcPct val="115000"/>
                        </a:lnSpc>
                        <a:spcAft>
                          <a:spcPts val="0"/>
                        </a:spcAft>
                      </a:pPr>
                      <a:r>
                        <a:rPr lang="es-ES" sz="900" dirty="0">
                          <a:solidFill>
                            <a:srgbClr val="000000"/>
                          </a:solidFill>
                          <a:effectLst/>
                          <a:latin typeface="Times New Roman"/>
                          <a:ea typeface="Calibri"/>
                          <a:cs typeface="Times New Roman"/>
                        </a:rPr>
                        <a:t> </a:t>
                      </a:r>
                      <a:endParaRPr lang="es-ES" sz="1000" dirty="0">
                        <a:effectLst/>
                        <a:latin typeface="Calibri"/>
                        <a:ea typeface="Calibri"/>
                        <a:cs typeface="Times New Roman"/>
                      </a:endParaRPr>
                    </a:p>
                    <a:p>
                      <a:pPr>
                        <a:lnSpc>
                          <a:spcPct val="115000"/>
                        </a:lnSpc>
                        <a:spcAft>
                          <a:spcPts val="0"/>
                        </a:spcAft>
                      </a:pPr>
                      <a:r>
                        <a:rPr lang="es-ES" sz="900" dirty="0">
                          <a:solidFill>
                            <a:srgbClr val="000000"/>
                          </a:solidFill>
                          <a:effectLst/>
                          <a:latin typeface="Times New Roman"/>
                          <a:ea typeface="Calibri"/>
                          <a:cs typeface="Times New Roman"/>
                        </a:rPr>
                        <a:t> </a:t>
                      </a:r>
                      <a:endParaRPr lang="es-ES" sz="1000" dirty="0">
                        <a:effectLst/>
                        <a:latin typeface="Calibri"/>
                        <a:ea typeface="Calibri"/>
                        <a:cs typeface="Times New Roman"/>
                      </a:endParaRPr>
                    </a:p>
                  </a:txBody>
                  <a:tcPr marL="65104" marR="651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effectLst/>
                          <a:latin typeface="Times New Roman"/>
                          <a:ea typeface="Calibri"/>
                          <a:cs typeface="Times New Roman"/>
                        </a:rPr>
                        <a:t>US</a:t>
                      </a:r>
                      <a:endParaRPr lang="es-ES" sz="800">
                        <a:effectLst/>
                        <a:latin typeface="Calibri"/>
                        <a:ea typeface="Calibri"/>
                        <a:cs typeface="Times New Roman"/>
                      </a:endParaRPr>
                    </a:p>
                  </a:txBody>
                  <a:tcPr marL="65104" marR="6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rgbClr val="000000"/>
                          </a:solidFill>
                          <a:effectLst/>
                          <a:latin typeface="Times New Roman"/>
                          <a:ea typeface="Calibri"/>
                          <a:cs typeface="Times New Roman"/>
                        </a:rPr>
                        <a:t> </a:t>
                      </a:r>
                      <a:endParaRPr lang="es-ES" sz="800" dirty="0">
                        <a:effectLst/>
                        <a:latin typeface="Calibri"/>
                        <a:ea typeface="Calibri"/>
                        <a:cs typeface="Times New Roman"/>
                      </a:endParaRPr>
                    </a:p>
                  </a:txBody>
                  <a:tcPr marL="65104" marR="6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s-ES" sz="900">
                          <a:solidFill>
                            <a:srgbClr val="000000"/>
                          </a:solidFill>
                          <a:effectLst/>
                          <a:latin typeface="Times New Roman"/>
                          <a:ea typeface="Calibri"/>
                          <a:cs typeface="Times New Roman"/>
                        </a:rPr>
                        <a:t>Define el nivel de participación de los ingresos corrientes frente a los ingresos totales. </a:t>
                      </a:r>
                      <a:endParaRPr lang="es-ES" sz="1000">
                        <a:effectLst/>
                        <a:latin typeface="Calibri"/>
                        <a:ea typeface="Calibri"/>
                        <a:cs typeface="Times New Roman"/>
                      </a:endParaRPr>
                    </a:p>
                  </a:txBody>
                  <a:tcPr marL="65104" marR="651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6479">
                <a:tc>
                  <a:txBody>
                    <a:bodyPr/>
                    <a:lstStyle/>
                    <a:p>
                      <a:pPr>
                        <a:lnSpc>
                          <a:spcPct val="115000"/>
                        </a:lnSpc>
                        <a:spcAft>
                          <a:spcPts val="0"/>
                        </a:spcAft>
                      </a:pPr>
                      <a:r>
                        <a:rPr lang="es-ES" sz="900" dirty="0">
                          <a:solidFill>
                            <a:srgbClr val="000000"/>
                          </a:solidFill>
                          <a:effectLst/>
                          <a:latin typeface="Times New Roman"/>
                          <a:ea typeface="Calibri"/>
                          <a:cs typeface="Times New Roman"/>
                        </a:rPr>
                        <a:t> </a:t>
                      </a:r>
                      <a:endParaRPr lang="es-ES" sz="1000" dirty="0">
                        <a:effectLst/>
                        <a:latin typeface="Calibri"/>
                        <a:ea typeface="Calibri"/>
                        <a:cs typeface="Times New Roman"/>
                      </a:endParaRPr>
                    </a:p>
                  </a:txBody>
                  <a:tcPr marL="65104" marR="651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900">
                          <a:solidFill>
                            <a:srgbClr val="000000"/>
                          </a:solidFill>
                          <a:effectLst/>
                          <a:latin typeface="Times New Roman"/>
                          <a:ea typeface="Calibri"/>
                          <a:cs typeface="Times New Roman"/>
                        </a:rPr>
                        <a:t>US</a:t>
                      </a:r>
                      <a:endParaRPr lang="es-ES" sz="1000">
                        <a:effectLst/>
                        <a:latin typeface="Calibri"/>
                        <a:ea typeface="Calibri"/>
                        <a:cs typeface="Times New Roman"/>
                      </a:endParaRPr>
                    </a:p>
                  </a:txBody>
                  <a:tcPr marL="65104" marR="6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900">
                          <a:solidFill>
                            <a:srgbClr val="000000"/>
                          </a:solidFill>
                          <a:effectLst/>
                          <a:latin typeface="Times New Roman"/>
                          <a:ea typeface="Calibri"/>
                          <a:cs typeface="Times New Roman"/>
                        </a:rPr>
                        <a:t> </a:t>
                      </a:r>
                      <a:endParaRPr lang="es-ES" sz="1000">
                        <a:effectLst/>
                        <a:latin typeface="Calibri"/>
                        <a:ea typeface="Calibri"/>
                        <a:cs typeface="Times New Roman"/>
                      </a:endParaRPr>
                    </a:p>
                  </a:txBody>
                  <a:tcPr marL="65104" marR="6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0"/>
                        </a:spcAft>
                      </a:pPr>
                      <a:r>
                        <a:rPr lang="es-ES" sz="900" dirty="0">
                          <a:solidFill>
                            <a:srgbClr val="000000"/>
                          </a:solidFill>
                          <a:effectLst/>
                          <a:latin typeface="Times New Roman"/>
                          <a:ea typeface="Calibri"/>
                          <a:cs typeface="Times New Roman"/>
                        </a:rPr>
                        <a:t>Mide la capacidad de un ente para financiar sus gastos permanentes y generar excedentes que se destinen a gastos de capital o inversión. El índice debe ser mayor o igual a 1. El exceso de la unidad corresponde a la parte de los ingresos corrientes que se destina  a cubrir gastos de capital o inversión. De ser menor que 1, se denotaría que una parte del gasto corriente ha sido financiada con ingresos de capital.</a:t>
                      </a:r>
                      <a:endParaRPr lang="es-ES" sz="1000" dirty="0">
                        <a:effectLst/>
                        <a:latin typeface="Calibri"/>
                        <a:ea typeface="Calibri"/>
                        <a:cs typeface="Times New Roman"/>
                      </a:endParaRPr>
                    </a:p>
                  </a:txBody>
                  <a:tcPr marL="65104" marR="651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4708">
                <a:tc>
                  <a:txBody>
                    <a:bodyPr/>
                    <a:lstStyle/>
                    <a:p>
                      <a:pPr>
                        <a:lnSpc>
                          <a:spcPct val="115000"/>
                        </a:lnSpc>
                        <a:spcAft>
                          <a:spcPts val="0"/>
                        </a:spcAft>
                      </a:pPr>
                      <a:r>
                        <a:rPr lang="es-ES" sz="900">
                          <a:solidFill>
                            <a:srgbClr val="000000"/>
                          </a:solidFill>
                          <a:effectLst/>
                          <a:latin typeface="Times New Roman"/>
                          <a:ea typeface="Calibri"/>
                          <a:cs typeface="Times New Roman"/>
                        </a:rPr>
                        <a:t> </a:t>
                      </a:r>
                      <a:endParaRPr lang="es-ES" sz="1000">
                        <a:effectLst/>
                        <a:latin typeface="Calibri"/>
                        <a:ea typeface="Calibri"/>
                        <a:cs typeface="Times New Roman"/>
                      </a:endParaRPr>
                    </a:p>
                  </a:txBody>
                  <a:tcPr marL="65104" marR="651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900">
                          <a:solidFill>
                            <a:srgbClr val="000000"/>
                          </a:solidFill>
                          <a:effectLst/>
                          <a:latin typeface="Times New Roman"/>
                          <a:ea typeface="Calibri"/>
                          <a:cs typeface="Times New Roman"/>
                        </a:rPr>
                        <a:t>US</a:t>
                      </a:r>
                      <a:endParaRPr lang="es-ES" sz="1000">
                        <a:effectLst/>
                        <a:latin typeface="Calibri"/>
                        <a:ea typeface="Calibri"/>
                        <a:cs typeface="Times New Roman"/>
                      </a:endParaRPr>
                    </a:p>
                  </a:txBody>
                  <a:tcPr marL="65104" marR="6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900">
                          <a:solidFill>
                            <a:srgbClr val="000000"/>
                          </a:solidFill>
                          <a:effectLst/>
                          <a:latin typeface="Times New Roman"/>
                          <a:ea typeface="Calibri"/>
                          <a:cs typeface="Times New Roman"/>
                        </a:rPr>
                        <a:t> </a:t>
                      </a:r>
                      <a:endParaRPr lang="es-ES" sz="1000">
                        <a:effectLst/>
                        <a:latin typeface="Calibri"/>
                        <a:ea typeface="Calibri"/>
                        <a:cs typeface="Times New Roman"/>
                      </a:endParaRPr>
                    </a:p>
                  </a:txBody>
                  <a:tcPr marL="65104" marR="6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s-ES" sz="900">
                          <a:solidFill>
                            <a:srgbClr val="000000"/>
                          </a:solidFill>
                          <a:effectLst/>
                          <a:latin typeface="Times New Roman"/>
                          <a:ea typeface="Calibri"/>
                          <a:cs typeface="Times New Roman"/>
                        </a:rPr>
                        <a:t>Establece la proporción de representatividad de los ingresos de capital frente al total de ingresos.</a:t>
                      </a:r>
                      <a:endParaRPr lang="es-ES" sz="1000">
                        <a:effectLst/>
                        <a:latin typeface="Calibri"/>
                        <a:ea typeface="Calibri"/>
                        <a:cs typeface="Times New Roman"/>
                      </a:endParaRPr>
                    </a:p>
                  </a:txBody>
                  <a:tcPr marL="65104" marR="651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4708">
                <a:tc>
                  <a:txBody>
                    <a:bodyPr/>
                    <a:lstStyle/>
                    <a:p>
                      <a:pPr>
                        <a:lnSpc>
                          <a:spcPct val="115000"/>
                        </a:lnSpc>
                        <a:spcAft>
                          <a:spcPts val="0"/>
                        </a:spcAft>
                      </a:pPr>
                      <a:r>
                        <a:rPr lang="es-ES" sz="900" dirty="0">
                          <a:solidFill>
                            <a:srgbClr val="000000"/>
                          </a:solidFill>
                          <a:effectLst/>
                          <a:latin typeface="Times New Roman"/>
                          <a:ea typeface="Calibri"/>
                          <a:cs typeface="Times New Roman"/>
                        </a:rPr>
                        <a:t> </a:t>
                      </a:r>
                      <a:endParaRPr lang="es-ES" sz="1000" dirty="0">
                        <a:effectLst/>
                        <a:latin typeface="Calibri"/>
                        <a:ea typeface="Calibri"/>
                        <a:cs typeface="Times New Roman"/>
                      </a:endParaRPr>
                    </a:p>
                  </a:txBody>
                  <a:tcPr marL="65104" marR="651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900">
                          <a:solidFill>
                            <a:srgbClr val="000000"/>
                          </a:solidFill>
                          <a:effectLst/>
                          <a:latin typeface="Times New Roman"/>
                          <a:ea typeface="Calibri"/>
                          <a:cs typeface="Times New Roman"/>
                        </a:rPr>
                        <a:t>US</a:t>
                      </a:r>
                      <a:endParaRPr lang="es-ES" sz="1000">
                        <a:effectLst/>
                        <a:latin typeface="Calibri"/>
                        <a:ea typeface="Calibri"/>
                        <a:cs typeface="Times New Roman"/>
                      </a:endParaRPr>
                    </a:p>
                  </a:txBody>
                  <a:tcPr marL="65104" marR="6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900">
                          <a:solidFill>
                            <a:srgbClr val="000000"/>
                          </a:solidFill>
                          <a:effectLst/>
                          <a:latin typeface="Times New Roman"/>
                          <a:ea typeface="Calibri"/>
                          <a:cs typeface="Times New Roman"/>
                        </a:rPr>
                        <a:t> </a:t>
                      </a:r>
                      <a:endParaRPr lang="es-ES" sz="1000">
                        <a:effectLst/>
                        <a:latin typeface="Calibri"/>
                        <a:ea typeface="Calibri"/>
                        <a:cs typeface="Times New Roman"/>
                      </a:endParaRPr>
                    </a:p>
                  </a:txBody>
                  <a:tcPr marL="65104" marR="6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s-ES" sz="900" dirty="0">
                          <a:solidFill>
                            <a:srgbClr val="000000"/>
                          </a:solidFill>
                          <a:effectLst/>
                          <a:latin typeface="Times New Roman"/>
                          <a:ea typeface="Calibri"/>
                          <a:cs typeface="Times New Roman"/>
                        </a:rPr>
                        <a:t>Permite establecer la proporción de ingresos de capital que se destinan a financiar los gastos de producción.</a:t>
                      </a:r>
                      <a:endParaRPr lang="es-ES" sz="1000" dirty="0">
                        <a:effectLst/>
                        <a:latin typeface="Calibri"/>
                        <a:ea typeface="Calibri"/>
                        <a:cs typeface="Times New Roman"/>
                      </a:endParaRPr>
                    </a:p>
                  </a:txBody>
                  <a:tcPr marL="65104" marR="651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1374894056"/>
              </p:ext>
            </p:extLst>
          </p:nvPr>
        </p:nvGraphicFramePr>
        <p:xfrm>
          <a:off x="539552" y="3068960"/>
          <a:ext cx="3180755" cy="432047"/>
        </p:xfrm>
        <a:graphic>
          <a:graphicData uri="http://schemas.openxmlformats.org/presentationml/2006/ole">
            <mc:AlternateContent xmlns:mc="http://schemas.openxmlformats.org/markup-compatibility/2006">
              <mc:Choice xmlns:v="urn:schemas-microsoft-com:vml" Requires="v">
                <p:oleObj spid="_x0000_s2322" name="Ecuación" r:id="rId3" imgW="1282144" imgH="177723" progId="Equation.3">
                  <p:embed/>
                </p:oleObj>
              </mc:Choice>
              <mc:Fallback>
                <p:oleObj name="Ecuación" r:id="rId3" imgW="1282144" imgH="177723"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068960"/>
                        <a:ext cx="3180755" cy="432047"/>
                      </a:xfrm>
                      <a:prstGeom prst="rect">
                        <a:avLst/>
                      </a:prstGeom>
                      <a:solidFill>
                        <a:srgbClr val="FFFFFF"/>
                      </a:solidFill>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1920470209"/>
              </p:ext>
            </p:extLst>
          </p:nvPr>
        </p:nvGraphicFramePr>
        <p:xfrm>
          <a:off x="527620" y="4581128"/>
          <a:ext cx="3624263" cy="279400"/>
        </p:xfrm>
        <a:graphic>
          <a:graphicData uri="http://schemas.openxmlformats.org/presentationml/2006/ole">
            <mc:AlternateContent xmlns:mc="http://schemas.openxmlformats.org/markup-compatibility/2006">
              <mc:Choice xmlns:v="urn:schemas-microsoft-com:vml" Requires="v">
                <p:oleObj spid="_x0000_s2323" name="Ecuación" r:id="rId5" imgW="3517900" imgH="279400" progId="Equation.3">
                  <p:embed/>
                </p:oleObj>
              </mc:Choice>
              <mc:Fallback>
                <p:oleObj name="Ecuación" r:id="rId5" imgW="3517900" imgH="2794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620" y="4581128"/>
                        <a:ext cx="3624263" cy="279400"/>
                      </a:xfrm>
                      <a:prstGeom prst="rect">
                        <a:avLst/>
                      </a:prstGeom>
                      <a:solidFill>
                        <a:srgbClr val="FFFFFF"/>
                      </a:solidFill>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3093587058"/>
              </p:ext>
            </p:extLst>
          </p:nvPr>
        </p:nvGraphicFramePr>
        <p:xfrm>
          <a:off x="629562" y="5229200"/>
          <a:ext cx="3420380" cy="433388"/>
        </p:xfrm>
        <a:graphic>
          <a:graphicData uri="http://schemas.openxmlformats.org/presentationml/2006/ole">
            <mc:AlternateContent xmlns:mc="http://schemas.openxmlformats.org/markup-compatibility/2006">
              <mc:Choice xmlns:v="urn:schemas-microsoft-com:vml" Requires="v">
                <p:oleObj spid="_x0000_s2324" name="Ecuación" r:id="rId7" imgW="1396394" imgH="177723" progId="Equation.3">
                  <p:embed/>
                </p:oleObj>
              </mc:Choice>
              <mc:Fallback>
                <p:oleObj name="Ecuación" r:id="rId7" imgW="1396394" imgH="177723" progId="Equation.3">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2" y="5229200"/>
                        <a:ext cx="3420380" cy="433388"/>
                      </a:xfrm>
                      <a:prstGeom prst="rect">
                        <a:avLst/>
                      </a:prstGeom>
                      <a:solidFill>
                        <a:srgbClr val="FFFFFF"/>
                      </a:solidFill>
                    </p:spPr>
                  </p:pic>
                </p:oleObj>
              </mc:Fallback>
            </mc:AlternateContent>
          </a:graphicData>
        </a:graphic>
      </p:graphicFrame>
      <p:graphicFrame>
        <p:nvGraphicFramePr>
          <p:cNvPr id="8" name="7 Objeto"/>
          <p:cNvGraphicFramePr>
            <a:graphicFrameLocks noChangeAspect="1"/>
          </p:cNvGraphicFramePr>
          <p:nvPr>
            <p:extLst>
              <p:ext uri="{D42A27DB-BD31-4B8C-83A1-F6EECF244321}">
                <p14:modId xmlns:p14="http://schemas.microsoft.com/office/powerpoint/2010/main" val="3045392651"/>
              </p:ext>
            </p:extLst>
          </p:nvPr>
        </p:nvGraphicFramePr>
        <p:xfrm>
          <a:off x="479202" y="1988840"/>
          <a:ext cx="3721100" cy="368300"/>
        </p:xfrm>
        <a:graphic>
          <a:graphicData uri="http://schemas.openxmlformats.org/presentationml/2006/ole">
            <mc:AlternateContent xmlns:mc="http://schemas.openxmlformats.org/markup-compatibility/2006">
              <mc:Choice xmlns:v="urn:schemas-microsoft-com:vml" Requires="v">
                <p:oleObj spid="_x0000_s2325" name="Ecuación" r:id="rId9" imgW="1955520" imgH="190440" progId="Equation.3">
                  <p:embed/>
                </p:oleObj>
              </mc:Choice>
              <mc:Fallback>
                <p:oleObj name="Ecuación" r:id="rId9" imgW="1955520" imgH="190440" progId="Equation.3">
                  <p:embed/>
                  <p:pic>
                    <p:nvPicPr>
                      <p:cNvPr id="0" name="Object 24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9202" y="1988840"/>
                        <a:ext cx="3721100" cy="368300"/>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19166340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339752" y="764704"/>
            <a:ext cx="4608512" cy="400110"/>
          </a:xfrm>
          <a:prstGeom prst="rect">
            <a:avLst/>
          </a:prstGeom>
        </p:spPr>
        <p:txBody>
          <a:bodyPr wrap="square">
            <a:spAutoFit/>
          </a:bodyPr>
          <a:lstStyle/>
          <a:p>
            <a:r>
              <a:rPr lang="es-ES" sz="2000" b="1" i="1" u="sng" dirty="0" smtClean="0">
                <a:solidFill>
                  <a:srgbClr val="C00000"/>
                </a:solidFill>
                <a:latin typeface="Times New Roman"/>
                <a:ea typeface="Calibri"/>
              </a:rPr>
              <a:t>INDICADORES FINANCIEROS TIPO</a:t>
            </a:r>
            <a:endParaRPr lang="es-ES" sz="2000" i="1" u="sng" dirty="0">
              <a:solidFill>
                <a:srgbClr val="C00000"/>
              </a:solidFill>
            </a:endParaRPr>
          </a:p>
        </p:txBody>
      </p:sp>
      <p:graphicFrame>
        <p:nvGraphicFramePr>
          <p:cNvPr id="9" name="8 Tabla"/>
          <p:cNvGraphicFramePr>
            <a:graphicFrameLocks noGrp="1"/>
          </p:cNvGraphicFramePr>
          <p:nvPr>
            <p:extLst>
              <p:ext uri="{D42A27DB-BD31-4B8C-83A1-F6EECF244321}">
                <p14:modId xmlns:p14="http://schemas.microsoft.com/office/powerpoint/2010/main" val="2286970796"/>
              </p:ext>
            </p:extLst>
          </p:nvPr>
        </p:nvGraphicFramePr>
        <p:xfrm>
          <a:off x="529208" y="1628800"/>
          <a:ext cx="8229600" cy="3789440"/>
        </p:xfrm>
        <a:graphic>
          <a:graphicData uri="http://schemas.openxmlformats.org/drawingml/2006/table">
            <a:tbl>
              <a:tblPr firstRow="1" firstCol="1" bandRow="1"/>
              <a:tblGrid>
                <a:gridCol w="4330824"/>
                <a:gridCol w="360040"/>
                <a:gridCol w="864096"/>
                <a:gridCol w="2674640"/>
              </a:tblGrid>
              <a:tr h="165927">
                <a:tc>
                  <a:txBody>
                    <a:bodyPr/>
                    <a:lstStyle/>
                    <a:p>
                      <a:pPr algn="ctr">
                        <a:lnSpc>
                          <a:spcPct val="115000"/>
                        </a:lnSpc>
                        <a:spcAft>
                          <a:spcPts val="0"/>
                        </a:spcAft>
                      </a:pPr>
                      <a:r>
                        <a:rPr lang="es-ES" sz="800" b="1" dirty="0">
                          <a:solidFill>
                            <a:srgbClr val="000000"/>
                          </a:solidFill>
                          <a:effectLst/>
                          <a:latin typeface="Times New Roman"/>
                          <a:ea typeface="Calibri"/>
                          <a:cs typeface="Times New Roman"/>
                        </a:rPr>
                        <a:t>INDICADOR</a:t>
                      </a:r>
                      <a:endParaRPr lang="es-ES" sz="800" dirty="0">
                        <a:effectLst/>
                        <a:latin typeface="Calibri"/>
                        <a:ea typeface="Calibri"/>
                        <a:cs typeface="Times New Roman"/>
                      </a:endParaRPr>
                    </a:p>
                  </a:txBody>
                  <a:tcPr marL="64928" marR="6492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s-ES" sz="800" b="1" dirty="0">
                          <a:solidFill>
                            <a:srgbClr val="000000"/>
                          </a:solidFill>
                          <a:effectLst/>
                          <a:latin typeface="Times New Roman"/>
                          <a:ea typeface="Calibri"/>
                          <a:cs typeface="Times New Roman"/>
                        </a:rPr>
                        <a:t>UM</a:t>
                      </a:r>
                      <a:endParaRPr lang="es-ES" sz="800" dirty="0">
                        <a:effectLst/>
                        <a:latin typeface="Calibri"/>
                        <a:ea typeface="Calibri"/>
                        <a:cs typeface="Times New Roman"/>
                      </a:endParaRPr>
                    </a:p>
                  </a:txBody>
                  <a:tcPr marL="64928" marR="6492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s-ES" sz="800" b="1" dirty="0">
                          <a:solidFill>
                            <a:srgbClr val="000000"/>
                          </a:solidFill>
                          <a:effectLst/>
                          <a:latin typeface="Times New Roman"/>
                          <a:ea typeface="Calibri"/>
                          <a:cs typeface="Times New Roman"/>
                        </a:rPr>
                        <a:t>RESULTADO</a:t>
                      </a:r>
                      <a:endParaRPr lang="es-ES" sz="800" dirty="0">
                        <a:effectLst/>
                        <a:latin typeface="Calibri"/>
                        <a:ea typeface="Calibri"/>
                        <a:cs typeface="Times New Roman"/>
                      </a:endParaRPr>
                    </a:p>
                  </a:txBody>
                  <a:tcPr marL="64928" marR="6492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s-ES" sz="800" b="1" dirty="0">
                          <a:solidFill>
                            <a:srgbClr val="000000"/>
                          </a:solidFill>
                          <a:effectLst/>
                          <a:latin typeface="Times New Roman"/>
                          <a:ea typeface="Calibri"/>
                          <a:cs typeface="Times New Roman"/>
                        </a:rPr>
                        <a:t>INTERPRETACIÓN</a:t>
                      </a:r>
                      <a:endParaRPr lang="es-ES" sz="800" dirty="0">
                        <a:effectLst/>
                        <a:latin typeface="Calibri"/>
                        <a:ea typeface="Calibri"/>
                        <a:cs typeface="Times New Roman"/>
                      </a:endParaRPr>
                    </a:p>
                  </a:txBody>
                  <a:tcPr marL="64928" marR="6492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614409">
                <a:tc>
                  <a:txBody>
                    <a:bodyPr/>
                    <a:lstStyle/>
                    <a:p>
                      <a:pPr>
                        <a:lnSpc>
                          <a:spcPct val="115000"/>
                        </a:lnSpc>
                        <a:spcAft>
                          <a:spcPts val="0"/>
                        </a:spcAft>
                      </a:pPr>
                      <a:r>
                        <a:rPr lang="es-ES" sz="900">
                          <a:solidFill>
                            <a:srgbClr val="000000"/>
                          </a:solidFill>
                          <a:effectLst/>
                          <a:latin typeface="Times New Roman"/>
                          <a:ea typeface="Calibri"/>
                          <a:cs typeface="Times New Roman"/>
                        </a:rPr>
                        <a:t> </a:t>
                      </a:r>
                      <a:endParaRPr lang="es-ES" sz="1000">
                        <a:effectLst/>
                        <a:latin typeface="Calibri"/>
                        <a:ea typeface="Calibri"/>
                        <a:cs typeface="Times New Roman"/>
                      </a:endParaRPr>
                    </a:p>
                  </a:txBody>
                  <a:tcPr marL="64928" marR="6492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900">
                          <a:solidFill>
                            <a:srgbClr val="000000"/>
                          </a:solidFill>
                          <a:effectLst/>
                          <a:latin typeface="Times New Roman"/>
                          <a:ea typeface="Calibri"/>
                          <a:cs typeface="Times New Roman"/>
                        </a:rPr>
                        <a:t>US</a:t>
                      </a:r>
                      <a:endParaRPr lang="es-ES" sz="1000">
                        <a:effectLst/>
                        <a:latin typeface="Calibri"/>
                        <a:ea typeface="Calibri"/>
                        <a:cs typeface="Times New Roman"/>
                      </a:endParaRPr>
                    </a:p>
                  </a:txBody>
                  <a:tcPr marL="64928" marR="649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900">
                          <a:solidFill>
                            <a:srgbClr val="000000"/>
                          </a:solidFill>
                          <a:effectLst/>
                          <a:latin typeface="Times New Roman"/>
                          <a:ea typeface="Calibri"/>
                          <a:cs typeface="Times New Roman"/>
                        </a:rPr>
                        <a:t> </a:t>
                      </a:r>
                      <a:endParaRPr lang="es-ES" sz="1000">
                        <a:effectLst/>
                        <a:latin typeface="Calibri"/>
                        <a:ea typeface="Calibri"/>
                        <a:cs typeface="Times New Roman"/>
                      </a:endParaRPr>
                    </a:p>
                  </a:txBody>
                  <a:tcPr marL="64928" marR="649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s-ES" sz="900" dirty="0">
                          <a:solidFill>
                            <a:srgbClr val="000000"/>
                          </a:solidFill>
                          <a:effectLst/>
                          <a:latin typeface="Times New Roman"/>
                          <a:ea typeface="Calibri"/>
                          <a:cs typeface="Times New Roman"/>
                        </a:rPr>
                        <a:t>En función de un dólar determina la cantidad de ingresos de capital que se destinan a los gastos de inversión.</a:t>
                      </a:r>
                      <a:endParaRPr lang="es-ES" sz="1000" dirty="0">
                        <a:effectLst/>
                        <a:latin typeface="Calibri"/>
                        <a:ea typeface="Calibri"/>
                        <a:cs typeface="Times New Roman"/>
                      </a:endParaRPr>
                    </a:p>
                  </a:txBody>
                  <a:tcPr marL="64928" marR="6492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5993">
                <a:tc>
                  <a:txBody>
                    <a:bodyPr/>
                    <a:lstStyle/>
                    <a:p>
                      <a:pPr>
                        <a:lnSpc>
                          <a:spcPct val="115000"/>
                        </a:lnSpc>
                        <a:spcAft>
                          <a:spcPts val="0"/>
                        </a:spcAft>
                      </a:pPr>
                      <a:r>
                        <a:rPr lang="es-ES" sz="900">
                          <a:solidFill>
                            <a:srgbClr val="000000"/>
                          </a:solidFill>
                          <a:effectLst/>
                          <a:latin typeface="Times New Roman"/>
                          <a:ea typeface="Calibri"/>
                          <a:cs typeface="Times New Roman"/>
                        </a:rPr>
                        <a:t> </a:t>
                      </a:r>
                      <a:endParaRPr lang="es-ES" sz="1000">
                        <a:effectLst/>
                        <a:latin typeface="Calibri"/>
                        <a:ea typeface="Calibri"/>
                        <a:cs typeface="Times New Roman"/>
                      </a:endParaRPr>
                    </a:p>
                  </a:txBody>
                  <a:tcPr marL="64928" marR="6492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900">
                          <a:solidFill>
                            <a:srgbClr val="000000"/>
                          </a:solidFill>
                          <a:effectLst/>
                          <a:latin typeface="Times New Roman"/>
                          <a:ea typeface="Calibri"/>
                          <a:cs typeface="Times New Roman"/>
                        </a:rPr>
                        <a:t>US</a:t>
                      </a:r>
                      <a:endParaRPr lang="es-ES" sz="1000">
                        <a:effectLst/>
                        <a:latin typeface="Calibri"/>
                        <a:ea typeface="Calibri"/>
                        <a:cs typeface="Times New Roman"/>
                      </a:endParaRPr>
                    </a:p>
                  </a:txBody>
                  <a:tcPr marL="64928" marR="649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900">
                          <a:solidFill>
                            <a:srgbClr val="000000"/>
                          </a:solidFill>
                          <a:effectLst/>
                          <a:latin typeface="Times New Roman"/>
                          <a:ea typeface="Calibri"/>
                          <a:cs typeface="Times New Roman"/>
                        </a:rPr>
                        <a:t> </a:t>
                      </a:r>
                      <a:endParaRPr lang="es-ES" sz="1000">
                        <a:effectLst/>
                        <a:latin typeface="Calibri"/>
                        <a:ea typeface="Calibri"/>
                        <a:cs typeface="Times New Roman"/>
                      </a:endParaRPr>
                    </a:p>
                  </a:txBody>
                  <a:tcPr marL="64928" marR="649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s-ES" sz="900">
                          <a:solidFill>
                            <a:srgbClr val="000000"/>
                          </a:solidFill>
                          <a:effectLst/>
                          <a:latin typeface="Times New Roman"/>
                          <a:ea typeface="Calibri"/>
                          <a:cs typeface="Times New Roman"/>
                        </a:rPr>
                        <a:t>En función de un dólar determina la cantidad de ingresos de capital que se destinan a los gastos de capital.</a:t>
                      </a:r>
                      <a:endParaRPr lang="es-ES" sz="1000">
                        <a:effectLst/>
                        <a:latin typeface="Calibri"/>
                        <a:ea typeface="Calibri"/>
                        <a:cs typeface="Times New Roman"/>
                      </a:endParaRPr>
                    </a:p>
                  </a:txBody>
                  <a:tcPr marL="64928" marR="649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5993">
                <a:tc>
                  <a:txBody>
                    <a:bodyPr/>
                    <a:lstStyle/>
                    <a:p>
                      <a:pPr>
                        <a:lnSpc>
                          <a:spcPct val="115000"/>
                        </a:lnSpc>
                        <a:spcAft>
                          <a:spcPts val="0"/>
                        </a:spcAft>
                      </a:pPr>
                      <a:r>
                        <a:rPr lang="es-ES" sz="900">
                          <a:solidFill>
                            <a:srgbClr val="000000"/>
                          </a:solidFill>
                          <a:effectLst/>
                          <a:latin typeface="Times New Roman"/>
                          <a:ea typeface="Calibri"/>
                          <a:cs typeface="Times New Roman"/>
                        </a:rPr>
                        <a:t> </a:t>
                      </a:r>
                      <a:endParaRPr lang="es-ES" sz="1000">
                        <a:effectLst/>
                        <a:latin typeface="Calibri"/>
                        <a:ea typeface="Calibri"/>
                        <a:cs typeface="Times New Roman"/>
                      </a:endParaRPr>
                    </a:p>
                  </a:txBody>
                  <a:tcPr marL="64928" marR="6492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900">
                          <a:solidFill>
                            <a:srgbClr val="000000"/>
                          </a:solidFill>
                          <a:effectLst/>
                          <a:latin typeface="Times New Roman"/>
                          <a:ea typeface="Calibri"/>
                          <a:cs typeface="Times New Roman"/>
                        </a:rPr>
                        <a:t>US</a:t>
                      </a:r>
                      <a:endParaRPr lang="es-ES" sz="1000">
                        <a:effectLst/>
                        <a:latin typeface="Calibri"/>
                        <a:ea typeface="Calibri"/>
                        <a:cs typeface="Times New Roman"/>
                      </a:endParaRPr>
                    </a:p>
                  </a:txBody>
                  <a:tcPr marL="64928" marR="649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900" dirty="0">
                          <a:solidFill>
                            <a:srgbClr val="000000"/>
                          </a:solidFill>
                          <a:effectLst/>
                          <a:latin typeface="Times New Roman"/>
                          <a:ea typeface="Calibri"/>
                          <a:cs typeface="Times New Roman"/>
                        </a:rPr>
                        <a:t> </a:t>
                      </a:r>
                      <a:endParaRPr lang="es-ES" sz="1000" dirty="0">
                        <a:effectLst/>
                        <a:latin typeface="Calibri"/>
                        <a:ea typeface="Calibri"/>
                        <a:cs typeface="Times New Roman"/>
                      </a:endParaRPr>
                    </a:p>
                  </a:txBody>
                  <a:tcPr marL="64928" marR="649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s-ES" sz="900">
                          <a:solidFill>
                            <a:srgbClr val="000000"/>
                          </a:solidFill>
                          <a:effectLst/>
                          <a:latin typeface="Times New Roman"/>
                          <a:ea typeface="Calibri"/>
                          <a:cs typeface="Times New Roman"/>
                        </a:rPr>
                        <a:t>Establece la proporción de representatividad de los ingresos de financiamiento frente al total de ingresos.</a:t>
                      </a:r>
                      <a:endParaRPr lang="es-ES" sz="1000">
                        <a:effectLst/>
                        <a:latin typeface="Calibri"/>
                        <a:ea typeface="Calibri"/>
                        <a:cs typeface="Times New Roman"/>
                      </a:endParaRPr>
                    </a:p>
                  </a:txBody>
                  <a:tcPr marL="64928" marR="6492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28218">
                <a:tc>
                  <a:txBody>
                    <a:bodyPr/>
                    <a:lstStyle/>
                    <a:p>
                      <a:pPr>
                        <a:lnSpc>
                          <a:spcPct val="115000"/>
                        </a:lnSpc>
                        <a:spcAft>
                          <a:spcPts val="0"/>
                        </a:spcAft>
                      </a:pPr>
                      <a:r>
                        <a:rPr lang="es-ES" sz="900">
                          <a:solidFill>
                            <a:srgbClr val="000000"/>
                          </a:solidFill>
                          <a:effectLst/>
                          <a:latin typeface="Times New Roman"/>
                          <a:ea typeface="Calibri"/>
                          <a:cs typeface="Times New Roman"/>
                        </a:rPr>
                        <a:t> </a:t>
                      </a:r>
                      <a:endParaRPr lang="es-ES" sz="1000">
                        <a:effectLst/>
                        <a:latin typeface="Calibri"/>
                        <a:ea typeface="Calibri"/>
                        <a:cs typeface="Times New Roman"/>
                      </a:endParaRPr>
                    </a:p>
                  </a:txBody>
                  <a:tcPr marL="64928" marR="6492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900">
                          <a:solidFill>
                            <a:srgbClr val="000000"/>
                          </a:solidFill>
                          <a:effectLst/>
                          <a:latin typeface="Times New Roman"/>
                          <a:ea typeface="Calibri"/>
                          <a:cs typeface="Times New Roman"/>
                        </a:rPr>
                        <a:t>%</a:t>
                      </a:r>
                      <a:endParaRPr lang="es-ES" sz="1000">
                        <a:effectLst/>
                        <a:latin typeface="Calibri"/>
                        <a:ea typeface="Calibri"/>
                        <a:cs typeface="Times New Roman"/>
                      </a:endParaRPr>
                    </a:p>
                  </a:txBody>
                  <a:tcPr marL="64928" marR="649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900" dirty="0">
                          <a:solidFill>
                            <a:srgbClr val="000000"/>
                          </a:solidFill>
                          <a:effectLst/>
                          <a:latin typeface="Times New Roman"/>
                          <a:ea typeface="Calibri"/>
                          <a:cs typeface="Times New Roman"/>
                        </a:rPr>
                        <a:t> </a:t>
                      </a:r>
                      <a:endParaRPr lang="es-ES" sz="1000" dirty="0">
                        <a:effectLst/>
                        <a:latin typeface="Calibri"/>
                        <a:ea typeface="Calibri"/>
                        <a:cs typeface="Times New Roman"/>
                      </a:endParaRPr>
                    </a:p>
                  </a:txBody>
                  <a:tcPr marL="64928" marR="649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s-ES" sz="900" dirty="0">
                          <a:solidFill>
                            <a:srgbClr val="000000"/>
                          </a:solidFill>
                          <a:effectLst/>
                          <a:latin typeface="Times New Roman"/>
                          <a:ea typeface="Calibri"/>
                          <a:cs typeface="Times New Roman"/>
                        </a:rPr>
                        <a:t>Mide el peso relativo de los ingresos por transferencias sobre el total de los ingresos. Permite saber hasta donde las finanzas locales son controladas por la administración local o dependen de las decisiones de transferencias del Gobierno Central. </a:t>
                      </a:r>
                      <a:endParaRPr lang="es-ES" sz="1000" dirty="0">
                        <a:effectLst/>
                        <a:latin typeface="Calibri"/>
                        <a:ea typeface="Calibri"/>
                        <a:cs typeface="Times New Roman"/>
                      </a:endParaRPr>
                    </a:p>
                  </a:txBody>
                  <a:tcPr marL="64928" marR="6492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1" name="10 Objeto"/>
          <p:cNvGraphicFramePr>
            <a:graphicFrameLocks noChangeAspect="1"/>
          </p:cNvGraphicFramePr>
          <p:nvPr>
            <p:extLst>
              <p:ext uri="{D42A27DB-BD31-4B8C-83A1-F6EECF244321}">
                <p14:modId xmlns:p14="http://schemas.microsoft.com/office/powerpoint/2010/main" val="845386371"/>
              </p:ext>
            </p:extLst>
          </p:nvPr>
        </p:nvGraphicFramePr>
        <p:xfrm>
          <a:off x="755576" y="1988840"/>
          <a:ext cx="2938463" cy="393700"/>
        </p:xfrm>
        <a:graphic>
          <a:graphicData uri="http://schemas.openxmlformats.org/presentationml/2006/ole">
            <mc:AlternateContent xmlns:mc="http://schemas.openxmlformats.org/markup-compatibility/2006">
              <mc:Choice xmlns:v="urn:schemas-microsoft-com:vml" Requires="v">
                <p:oleObj spid="_x0000_s3352" name="Ecuación" r:id="rId3" imgW="1320227" imgH="177723" progId="Equation.3">
                  <p:embed/>
                </p:oleObj>
              </mc:Choice>
              <mc:Fallback>
                <p:oleObj name="Ecuación" r:id="rId3" imgW="1320227" imgH="177723" progId="Equation.3">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988840"/>
                        <a:ext cx="2938463" cy="393700"/>
                      </a:xfrm>
                      <a:prstGeom prst="rect">
                        <a:avLst/>
                      </a:prstGeom>
                      <a:solidFill>
                        <a:srgbClr val="FFFFFF"/>
                      </a:solidFill>
                    </p:spPr>
                  </p:pic>
                </p:oleObj>
              </mc:Fallback>
            </mc:AlternateContent>
          </a:graphicData>
        </a:graphic>
      </p:graphicFrame>
      <p:graphicFrame>
        <p:nvGraphicFramePr>
          <p:cNvPr id="12" name="11 Objeto"/>
          <p:cNvGraphicFramePr>
            <a:graphicFrameLocks noChangeAspect="1"/>
          </p:cNvGraphicFramePr>
          <p:nvPr>
            <p:extLst>
              <p:ext uri="{D42A27DB-BD31-4B8C-83A1-F6EECF244321}">
                <p14:modId xmlns:p14="http://schemas.microsoft.com/office/powerpoint/2010/main" val="2450029867"/>
              </p:ext>
            </p:extLst>
          </p:nvPr>
        </p:nvGraphicFramePr>
        <p:xfrm>
          <a:off x="755576" y="2780928"/>
          <a:ext cx="2955925" cy="400050"/>
        </p:xfrm>
        <a:graphic>
          <a:graphicData uri="http://schemas.openxmlformats.org/presentationml/2006/ole">
            <mc:AlternateContent xmlns:mc="http://schemas.openxmlformats.org/markup-compatibility/2006">
              <mc:Choice xmlns:v="urn:schemas-microsoft-com:vml" Requires="v">
                <p:oleObj spid="_x0000_s3353" name="Ecuación" r:id="rId5" imgW="1282144" imgH="177723" progId="Equation.3">
                  <p:embed/>
                </p:oleObj>
              </mc:Choice>
              <mc:Fallback>
                <p:oleObj name="Ecuación" r:id="rId5" imgW="1282144" imgH="177723" progId="Equation.3">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2780928"/>
                        <a:ext cx="2955925" cy="400050"/>
                      </a:xfrm>
                      <a:prstGeom prst="rect">
                        <a:avLst/>
                      </a:prstGeom>
                      <a:solidFill>
                        <a:srgbClr val="FFFFFF"/>
                      </a:solidFill>
                    </p:spPr>
                  </p:pic>
                </p:oleObj>
              </mc:Fallback>
            </mc:AlternateContent>
          </a:graphicData>
        </a:graphic>
      </p:graphicFrame>
      <p:graphicFrame>
        <p:nvGraphicFramePr>
          <p:cNvPr id="13" name="12 Objeto"/>
          <p:cNvGraphicFramePr>
            <a:graphicFrameLocks noChangeAspect="1"/>
          </p:cNvGraphicFramePr>
          <p:nvPr>
            <p:extLst>
              <p:ext uri="{D42A27DB-BD31-4B8C-83A1-F6EECF244321}">
                <p14:modId xmlns:p14="http://schemas.microsoft.com/office/powerpoint/2010/main" val="3688027325"/>
              </p:ext>
            </p:extLst>
          </p:nvPr>
        </p:nvGraphicFramePr>
        <p:xfrm>
          <a:off x="611560" y="4437112"/>
          <a:ext cx="1728192" cy="396875"/>
        </p:xfrm>
        <a:graphic>
          <a:graphicData uri="http://schemas.openxmlformats.org/presentationml/2006/ole">
            <mc:AlternateContent xmlns:mc="http://schemas.openxmlformats.org/markup-compatibility/2006">
              <mc:Choice xmlns:v="urn:schemas-microsoft-com:vml" Requires="v">
                <p:oleObj spid="_x0000_s3354" name="Ecuación" r:id="rId7" imgW="1219200" imgH="279400" progId="Equation.3">
                  <p:embed/>
                </p:oleObj>
              </mc:Choice>
              <mc:Fallback>
                <p:oleObj name="Ecuación" r:id="rId7" imgW="1219200" imgH="279400" progId="Equation.3">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560" y="4437112"/>
                        <a:ext cx="1728192" cy="396875"/>
                      </a:xfrm>
                      <a:prstGeom prst="rect">
                        <a:avLst/>
                      </a:prstGeom>
                      <a:noFill/>
                    </p:spPr>
                  </p:pic>
                </p:oleObj>
              </mc:Fallback>
            </mc:AlternateContent>
          </a:graphicData>
        </a:graphic>
      </p:graphicFrame>
      <p:graphicFrame>
        <p:nvGraphicFramePr>
          <p:cNvPr id="14" name="13 Objeto"/>
          <p:cNvGraphicFramePr>
            <a:graphicFrameLocks noChangeAspect="1"/>
          </p:cNvGraphicFramePr>
          <p:nvPr>
            <p:extLst>
              <p:ext uri="{D42A27DB-BD31-4B8C-83A1-F6EECF244321}">
                <p14:modId xmlns:p14="http://schemas.microsoft.com/office/powerpoint/2010/main" val="4230718131"/>
              </p:ext>
            </p:extLst>
          </p:nvPr>
        </p:nvGraphicFramePr>
        <p:xfrm>
          <a:off x="575555" y="3573016"/>
          <a:ext cx="4068453" cy="288032"/>
        </p:xfrm>
        <a:graphic>
          <a:graphicData uri="http://schemas.openxmlformats.org/presentationml/2006/ole">
            <mc:AlternateContent xmlns:mc="http://schemas.openxmlformats.org/markup-compatibility/2006">
              <mc:Choice xmlns:v="urn:schemas-microsoft-com:vml" Requires="v">
                <p:oleObj spid="_x0000_s3355" name="Ecuación" r:id="rId9" imgW="3556000" imgH="254000" progId="Equation.3">
                  <p:embed/>
                </p:oleObj>
              </mc:Choice>
              <mc:Fallback>
                <p:oleObj name="Ecuación" r:id="rId9" imgW="3556000" imgH="254000" progId="Equation.3">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555" y="3573016"/>
                        <a:ext cx="4068453" cy="288032"/>
                      </a:xfrm>
                      <a:prstGeom prst="rect">
                        <a:avLst/>
                      </a:prstGeom>
                      <a:noFill/>
                    </p:spPr>
                  </p:pic>
                </p:oleObj>
              </mc:Fallback>
            </mc:AlternateContent>
          </a:graphicData>
        </a:graphic>
      </p:graphicFrame>
    </p:spTree>
    <p:extLst>
      <p:ext uri="{BB962C8B-B14F-4D97-AF65-F5344CB8AC3E}">
        <p14:creationId xmlns:p14="http://schemas.microsoft.com/office/powerpoint/2010/main" val="2355499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txBody>
          <a:bodyPr>
            <a:normAutofit/>
          </a:bodyPr>
          <a:lstStyle/>
          <a:p>
            <a:r>
              <a:rPr lang="es-ES" sz="2000" b="1" i="1" u="sng" dirty="0" smtClean="0">
                <a:solidFill>
                  <a:schemeClr val="accent6">
                    <a:lumMod val="75000"/>
                  </a:schemeClr>
                </a:solidFill>
                <a:latin typeface="Times New Roman" pitchFamily="18" charset="0"/>
                <a:cs typeface="Times New Roman" pitchFamily="18" charset="0"/>
              </a:rPr>
              <a:t>ORGANIZACIÓN DEL SECTOR PÚBLICO</a:t>
            </a:r>
            <a:endParaRPr lang="es-ES" sz="2000" b="1" i="1" u="sng" dirty="0">
              <a:solidFill>
                <a:schemeClr val="accent6">
                  <a:lumMod val="75000"/>
                </a:schemeClr>
              </a:solidFill>
              <a:latin typeface="Times New Roman" pitchFamily="18" charset="0"/>
              <a:cs typeface="Times New Roman" pitchFamily="18" charset="0"/>
            </a:endParaRPr>
          </a:p>
        </p:txBody>
      </p:sp>
      <p:grpSp>
        <p:nvGrpSpPr>
          <p:cNvPr id="5" name="Group 45"/>
          <p:cNvGrpSpPr>
            <a:grpSpLocks/>
          </p:cNvGrpSpPr>
          <p:nvPr/>
        </p:nvGrpSpPr>
        <p:grpSpPr bwMode="auto">
          <a:xfrm>
            <a:off x="439317" y="1102674"/>
            <a:ext cx="8321187" cy="5134638"/>
            <a:chOff x="1740" y="3123"/>
            <a:chExt cx="13917" cy="6396"/>
          </a:xfrm>
        </p:grpSpPr>
        <p:sp>
          <p:nvSpPr>
            <p:cNvPr id="6" name="AutoShape 279"/>
            <p:cNvSpPr>
              <a:spLocks noChangeArrowheads="1"/>
            </p:cNvSpPr>
            <p:nvPr/>
          </p:nvSpPr>
          <p:spPr bwMode="auto">
            <a:xfrm>
              <a:off x="3328" y="4276"/>
              <a:ext cx="4675" cy="441"/>
            </a:xfrm>
            <a:prstGeom prst="roundRect">
              <a:avLst>
                <a:gd name="adj" fmla="val 16667"/>
              </a:avLst>
            </a:prstGeom>
            <a:gradFill rotWithShape="1">
              <a:gsLst>
                <a:gs pos="0">
                  <a:srgbClr val="95B3D7"/>
                </a:gs>
                <a:gs pos="50000">
                  <a:srgbClr val="DBE5F1"/>
                </a:gs>
                <a:gs pos="100000">
                  <a:srgbClr val="95B3D7"/>
                </a:gs>
              </a:gsLst>
              <a:lin ang="18900000" scaled="1"/>
            </a:gradFill>
            <a:ln w="12700">
              <a:solidFill>
                <a:srgbClr val="000000"/>
              </a:solidFill>
              <a:round/>
              <a:headEnd/>
              <a:tailEnd/>
            </a:ln>
            <a:effectLst>
              <a:outerShdw dist="28398" dir="3806097" algn="ctr" rotWithShape="0">
                <a:srgbClr val="243F60">
                  <a:alpha val="50000"/>
                </a:srgbClr>
              </a:outerShdw>
            </a:effectLst>
          </p:spPr>
          <p:txBody>
            <a:bodyPr rot="0" vert="horz" wrap="square" lIns="91440" tIns="45720" rIns="91440" bIns="45720" anchor="t" anchorCtr="0" upright="1">
              <a:noAutofit/>
            </a:bodyPr>
            <a:lstStyle/>
            <a:p>
              <a:pPr algn="ctr">
                <a:lnSpc>
                  <a:spcPct val="115000"/>
                </a:lnSpc>
                <a:spcAft>
                  <a:spcPts val="1000"/>
                </a:spcAft>
              </a:pPr>
              <a:r>
                <a:rPr lang="es-ES" sz="1000" b="1">
                  <a:effectLst/>
                  <a:latin typeface="Times New Roman"/>
                  <a:ea typeface="Calibri"/>
                  <a:cs typeface="Times New Roman"/>
                </a:rPr>
                <a:t>SECTOR PÚBLICO NO FINANCIERO</a:t>
              </a:r>
              <a:endParaRPr lang="es-ES" sz="1100">
                <a:effectLst/>
                <a:latin typeface="Calibri"/>
                <a:ea typeface="Calibri"/>
                <a:cs typeface="Times New Roman"/>
              </a:endParaRPr>
            </a:p>
          </p:txBody>
        </p:sp>
        <p:sp>
          <p:nvSpPr>
            <p:cNvPr id="7" name="AutoShape 280"/>
            <p:cNvSpPr>
              <a:spLocks noChangeArrowheads="1"/>
            </p:cNvSpPr>
            <p:nvPr/>
          </p:nvSpPr>
          <p:spPr bwMode="auto">
            <a:xfrm>
              <a:off x="9179" y="4276"/>
              <a:ext cx="4978" cy="441"/>
            </a:xfrm>
            <a:prstGeom prst="roundRect">
              <a:avLst>
                <a:gd name="adj" fmla="val 16667"/>
              </a:avLst>
            </a:prstGeom>
            <a:gradFill rotWithShape="1">
              <a:gsLst>
                <a:gs pos="0">
                  <a:srgbClr val="95B3D7"/>
                </a:gs>
                <a:gs pos="50000">
                  <a:srgbClr val="DBE5F1"/>
                </a:gs>
                <a:gs pos="100000">
                  <a:srgbClr val="95B3D7"/>
                </a:gs>
              </a:gsLst>
              <a:lin ang="18900000" scaled="1"/>
            </a:gradFill>
            <a:ln w="12700">
              <a:solidFill>
                <a:srgbClr val="000000"/>
              </a:solidFill>
              <a:round/>
              <a:headEnd/>
              <a:tailEnd/>
            </a:ln>
            <a:effectLst>
              <a:outerShdw dist="28398" dir="3806097" algn="ctr" rotWithShape="0">
                <a:srgbClr val="243F60">
                  <a:alpha val="50000"/>
                </a:srgbClr>
              </a:outerShdw>
            </a:effectLst>
          </p:spPr>
          <p:txBody>
            <a:bodyPr rot="0" vert="horz" wrap="square" lIns="91440" tIns="45720" rIns="91440" bIns="45720" anchor="t" anchorCtr="0" upright="1">
              <a:noAutofit/>
            </a:bodyPr>
            <a:lstStyle/>
            <a:p>
              <a:pPr algn="ctr">
                <a:lnSpc>
                  <a:spcPct val="115000"/>
                </a:lnSpc>
                <a:spcAft>
                  <a:spcPts val="1000"/>
                </a:spcAft>
              </a:pPr>
              <a:r>
                <a:rPr lang="es-ES" sz="1000" b="1">
                  <a:effectLst/>
                  <a:latin typeface="Times New Roman"/>
                  <a:ea typeface="Calibri"/>
                  <a:cs typeface="Times New Roman"/>
                </a:rPr>
                <a:t>SECTOR PÚBLICO FINANCIERO</a:t>
              </a:r>
              <a:endParaRPr lang="es-ES" sz="1100">
                <a:effectLst/>
                <a:latin typeface="Calibri"/>
                <a:ea typeface="Calibri"/>
                <a:cs typeface="Times New Roman"/>
              </a:endParaRPr>
            </a:p>
          </p:txBody>
        </p:sp>
        <p:grpSp>
          <p:nvGrpSpPr>
            <p:cNvPr id="8" name="Group 319"/>
            <p:cNvGrpSpPr>
              <a:grpSpLocks/>
            </p:cNvGrpSpPr>
            <p:nvPr/>
          </p:nvGrpSpPr>
          <p:grpSpPr bwMode="auto">
            <a:xfrm>
              <a:off x="1740" y="3123"/>
              <a:ext cx="13917" cy="6396"/>
              <a:chOff x="1740" y="3123"/>
              <a:chExt cx="13917" cy="6396"/>
            </a:xfrm>
          </p:grpSpPr>
          <p:sp>
            <p:nvSpPr>
              <p:cNvPr id="9" name="AutoShape 297"/>
              <p:cNvSpPr>
                <a:spLocks noChangeArrowheads="1"/>
              </p:cNvSpPr>
              <p:nvPr/>
            </p:nvSpPr>
            <p:spPr bwMode="auto">
              <a:xfrm>
                <a:off x="9179" y="5348"/>
                <a:ext cx="2453" cy="599"/>
              </a:xfrm>
              <a:prstGeom prst="roundRect">
                <a:avLst>
                  <a:gd name="adj" fmla="val 16667"/>
                </a:avLst>
              </a:prstGeom>
              <a:solidFill>
                <a:srgbClr val="FFFFFF"/>
              </a:solidFill>
              <a:ln w="12700">
                <a:solidFill>
                  <a:srgbClr val="97470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0" rIns="91440" bIns="0" anchor="t" anchorCtr="0" upright="1">
                <a:noAutofit/>
              </a:bodyPr>
              <a:lstStyle/>
              <a:p>
                <a:pPr>
                  <a:lnSpc>
                    <a:spcPct val="115000"/>
                  </a:lnSpc>
                  <a:spcAft>
                    <a:spcPts val="1000"/>
                  </a:spcAft>
                </a:pPr>
                <a:r>
                  <a:rPr lang="es-ES" sz="800">
                    <a:effectLst/>
                    <a:latin typeface="Times New Roman"/>
                    <a:ea typeface="Calibri"/>
                    <a:cs typeface="Times New Roman"/>
                  </a:rPr>
                  <a:t>BANCO ECUATORIANO DE LA VIVIENDA</a:t>
                </a:r>
                <a:endParaRPr lang="es-ES" sz="1100">
                  <a:effectLst/>
                  <a:latin typeface="Calibri"/>
                  <a:ea typeface="Calibri"/>
                  <a:cs typeface="Times New Roman"/>
                </a:endParaRPr>
              </a:p>
            </p:txBody>
          </p:sp>
          <p:sp>
            <p:nvSpPr>
              <p:cNvPr id="10" name="AutoShape 298"/>
              <p:cNvSpPr>
                <a:spLocks noChangeArrowheads="1"/>
              </p:cNvSpPr>
              <p:nvPr/>
            </p:nvSpPr>
            <p:spPr bwMode="auto">
              <a:xfrm>
                <a:off x="9220" y="7311"/>
                <a:ext cx="2412" cy="599"/>
              </a:xfrm>
              <a:prstGeom prst="roundRect">
                <a:avLst>
                  <a:gd name="adj" fmla="val 16667"/>
                </a:avLst>
              </a:prstGeom>
              <a:solidFill>
                <a:srgbClr val="FFFFFF"/>
              </a:solidFill>
              <a:ln w="12700">
                <a:solidFill>
                  <a:srgbClr val="97470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pPr>
                  <a:lnSpc>
                    <a:spcPct val="115000"/>
                  </a:lnSpc>
                  <a:spcAft>
                    <a:spcPts val="1000"/>
                  </a:spcAft>
                </a:pPr>
                <a:r>
                  <a:rPr lang="es-ES" sz="800">
                    <a:effectLst/>
                    <a:latin typeface="Times New Roman"/>
                    <a:ea typeface="Calibri"/>
                    <a:cs typeface="Times New Roman"/>
                  </a:rPr>
                  <a:t>BANCO DEL ESTADO</a:t>
                </a:r>
                <a:endParaRPr lang="es-ES" sz="1100">
                  <a:effectLst/>
                  <a:latin typeface="Calibri"/>
                  <a:ea typeface="Calibri"/>
                  <a:cs typeface="Times New Roman"/>
                </a:endParaRPr>
              </a:p>
            </p:txBody>
          </p:sp>
          <p:sp>
            <p:nvSpPr>
              <p:cNvPr id="11" name="AutoShape 299"/>
              <p:cNvSpPr>
                <a:spLocks noChangeArrowheads="1"/>
              </p:cNvSpPr>
              <p:nvPr/>
            </p:nvSpPr>
            <p:spPr bwMode="auto">
              <a:xfrm>
                <a:off x="9179" y="6302"/>
                <a:ext cx="2453" cy="599"/>
              </a:xfrm>
              <a:prstGeom prst="roundRect">
                <a:avLst>
                  <a:gd name="adj" fmla="val 16667"/>
                </a:avLst>
              </a:prstGeom>
              <a:solidFill>
                <a:srgbClr val="FFFFFF"/>
              </a:solidFill>
              <a:ln w="12700">
                <a:solidFill>
                  <a:srgbClr val="97470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0" rIns="91440" bIns="0" anchor="t" anchorCtr="0" upright="1">
                <a:noAutofit/>
              </a:bodyPr>
              <a:lstStyle/>
              <a:p>
                <a:pPr>
                  <a:lnSpc>
                    <a:spcPct val="115000"/>
                  </a:lnSpc>
                  <a:spcAft>
                    <a:spcPts val="1000"/>
                  </a:spcAft>
                </a:pPr>
                <a:r>
                  <a:rPr lang="es-ES" sz="800">
                    <a:effectLst/>
                    <a:latin typeface="Times New Roman"/>
                    <a:ea typeface="Calibri"/>
                    <a:cs typeface="Times New Roman"/>
                  </a:rPr>
                  <a:t>BANCO NACIONAL DE FOMENTO</a:t>
                </a:r>
                <a:endParaRPr lang="es-ES" sz="1100">
                  <a:effectLst/>
                  <a:latin typeface="Calibri"/>
                  <a:ea typeface="Calibri"/>
                  <a:cs typeface="Times New Roman"/>
                </a:endParaRPr>
              </a:p>
            </p:txBody>
          </p:sp>
          <p:sp>
            <p:nvSpPr>
              <p:cNvPr id="12" name="AutoShape 300"/>
              <p:cNvSpPr>
                <a:spLocks noChangeArrowheads="1"/>
              </p:cNvSpPr>
              <p:nvPr/>
            </p:nvSpPr>
            <p:spPr bwMode="auto">
              <a:xfrm>
                <a:off x="9220" y="8228"/>
                <a:ext cx="2453" cy="599"/>
              </a:xfrm>
              <a:prstGeom prst="roundRect">
                <a:avLst>
                  <a:gd name="adj" fmla="val 16667"/>
                </a:avLst>
              </a:prstGeom>
              <a:solidFill>
                <a:srgbClr val="FFFFFF"/>
              </a:solidFill>
              <a:ln w="12700">
                <a:solidFill>
                  <a:srgbClr val="97470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0" rIns="91440" bIns="0" anchor="t" anchorCtr="0" upright="1">
                <a:noAutofit/>
              </a:bodyPr>
              <a:lstStyle/>
              <a:p>
                <a:pPr>
                  <a:lnSpc>
                    <a:spcPct val="115000"/>
                  </a:lnSpc>
                  <a:spcAft>
                    <a:spcPts val="1000"/>
                  </a:spcAft>
                </a:pPr>
                <a:r>
                  <a:rPr lang="es-ES" sz="800">
                    <a:effectLst/>
                    <a:latin typeface="Times New Roman"/>
                    <a:ea typeface="Calibri"/>
                    <a:cs typeface="Times New Roman"/>
                  </a:rPr>
                  <a:t>CORPORACIÓN FINANCIERA NACIONAL</a:t>
                </a:r>
                <a:endParaRPr lang="es-ES" sz="1100">
                  <a:effectLst/>
                  <a:latin typeface="Calibri"/>
                  <a:ea typeface="Calibri"/>
                  <a:cs typeface="Times New Roman"/>
                </a:endParaRPr>
              </a:p>
            </p:txBody>
          </p:sp>
          <p:sp>
            <p:nvSpPr>
              <p:cNvPr id="13" name="AutoShape 301"/>
              <p:cNvSpPr>
                <a:spLocks noChangeArrowheads="1"/>
              </p:cNvSpPr>
              <p:nvPr/>
            </p:nvSpPr>
            <p:spPr bwMode="auto">
              <a:xfrm>
                <a:off x="12096" y="7311"/>
                <a:ext cx="2453" cy="599"/>
              </a:xfrm>
              <a:prstGeom prst="roundRect">
                <a:avLst>
                  <a:gd name="adj" fmla="val 16667"/>
                </a:avLst>
              </a:prstGeom>
              <a:solidFill>
                <a:srgbClr val="FFFFFF"/>
              </a:solidFill>
              <a:ln w="12700">
                <a:solidFill>
                  <a:srgbClr val="97470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pPr>
                  <a:lnSpc>
                    <a:spcPct val="115000"/>
                  </a:lnSpc>
                  <a:spcAft>
                    <a:spcPts val="1000"/>
                  </a:spcAft>
                </a:pPr>
                <a:r>
                  <a:rPr lang="es-ES" sz="800">
                    <a:effectLst/>
                    <a:latin typeface="Times New Roman"/>
                    <a:ea typeface="Calibri"/>
                    <a:cs typeface="Times New Roman"/>
                  </a:rPr>
                  <a:t>IECE</a:t>
                </a:r>
                <a:endParaRPr lang="es-ES" sz="1100">
                  <a:effectLst/>
                  <a:latin typeface="Calibri"/>
                  <a:ea typeface="Calibri"/>
                  <a:cs typeface="Times New Roman"/>
                </a:endParaRPr>
              </a:p>
            </p:txBody>
          </p:sp>
          <p:sp>
            <p:nvSpPr>
              <p:cNvPr id="14" name="AutoShape 302"/>
              <p:cNvSpPr>
                <a:spLocks noChangeArrowheads="1"/>
              </p:cNvSpPr>
              <p:nvPr/>
            </p:nvSpPr>
            <p:spPr bwMode="auto">
              <a:xfrm>
                <a:off x="12096" y="5348"/>
                <a:ext cx="2453" cy="707"/>
              </a:xfrm>
              <a:prstGeom prst="roundRect">
                <a:avLst>
                  <a:gd name="adj" fmla="val 16667"/>
                </a:avLst>
              </a:prstGeom>
              <a:solidFill>
                <a:srgbClr val="FFFFFF"/>
              </a:solidFill>
              <a:ln w="12700">
                <a:solidFill>
                  <a:srgbClr val="97470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pPr>
                  <a:lnSpc>
                    <a:spcPct val="115000"/>
                  </a:lnSpc>
                  <a:spcAft>
                    <a:spcPts val="1000"/>
                  </a:spcAft>
                </a:pPr>
                <a:r>
                  <a:rPr lang="es-ES" sz="800">
                    <a:effectLst/>
                    <a:latin typeface="Times New Roman"/>
                    <a:ea typeface="Calibri"/>
                    <a:cs typeface="Times New Roman"/>
                  </a:rPr>
                  <a:t>BANCO CENTRAL DEL ECUADOR </a:t>
                </a:r>
                <a:endParaRPr lang="es-ES" sz="1100">
                  <a:effectLst/>
                  <a:latin typeface="Calibri"/>
                  <a:ea typeface="Calibri"/>
                  <a:cs typeface="Times New Roman"/>
                </a:endParaRPr>
              </a:p>
            </p:txBody>
          </p:sp>
          <p:sp>
            <p:nvSpPr>
              <p:cNvPr id="15" name="AutoShape 303"/>
              <p:cNvSpPr>
                <a:spLocks noChangeArrowheads="1"/>
              </p:cNvSpPr>
              <p:nvPr/>
            </p:nvSpPr>
            <p:spPr bwMode="auto">
              <a:xfrm>
                <a:off x="12096" y="6302"/>
                <a:ext cx="2453" cy="599"/>
              </a:xfrm>
              <a:prstGeom prst="roundRect">
                <a:avLst>
                  <a:gd name="adj" fmla="val 16667"/>
                </a:avLst>
              </a:prstGeom>
              <a:solidFill>
                <a:srgbClr val="FFFFFF"/>
              </a:solidFill>
              <a:ln w="12700">
                <a:solidFill>
                  <a:srgbClr val="97470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pPr>
                  <a:lnSpc>
                    <a:spcPct val="115000"/>
                  </a:lnSpc>
                  <a:spcAft>
                    <a:spcPts val="1000"/>
                  </a:spcAft>
                </a:pPr>
                <a:r>
                  <a:rPr lang="es-ES" sz="800">
                    <a:effectLst/>
                    <a:latin typeface="Times New Roman"/>
                    <a:ea typeface="Calibri"/>
                    <a:cs typeface="Times New Roman"/>
                  </a:rPr>
                  <a:t>BIESS</a:t>
                </a:r>
                <a:endParaRPr lang="es-ES" sz="1100">
                  <a:effectLst/>
                  <a:latin typeface="Calibri"/>
                  <a:ea typeface="Calibri"/>
                  <a:cs typeface="Times New Roman"/>
                </a:endParaRPr>
              </a:p>
            </p:txBody>
          </p:sp>
          <p:grpSp>
            <p:nvGrpSpPr>
              <p:cNvPr id="16" name="Group 318"/>
              <p:cNvGrpSpPr>
                <a:grpSpLocks/>
              </p:cNvGrpSpPr>
              <p:nvPr/>
            </p:nvGrpSpPr>
            <p:grpSpPr bwMode="auto">
              <a:xfrm>
                <a:off x="1740" y="3123"/>
                <a:ext cx="13917" cy="6396"/>
                <a:chOff x="1740" y="3123"/>
                <a:chExt cx="13917" cy="6396"/>
              </a:xfrm>
            </p:grpSpPr>
            <p:sp>
              <p:nvSpPr>
                <p:cNvPr id="17" name="AutoShape 285"/>
                <p:cNvSpPr>
                  <a:spLocks noChangeArrowheads="1"/>
                </p:cNvSpPr>
                <p:nvPr/>
              </p:nvSpPr>
              <p:spPr bwMode="auto">
                <a:xfrm>
                  <a:off x="2001" y="5386"/>
                  <a:ext cx="2656" cy="561"/>
                </a:xfrm>
                <a:prstGeom prst="roundRect">
                  <a:avLst>
                    <a:gd name="adj" fmla="val 16667"/>
                  </a:avLst>
                </a:prstGeom>
                <a:solidFill>
                  <a:srgbClr val="FFFFFF"/>
                </a:solidFill>
                <a:ln w="31750">
                  <a:solidFill>
                    <a:srgbClr val="9BBB59"/>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pPr algn="ctr">
                    <a:lnSpc>
                      <a:spcPct val="115000"/>
                    </a:lnSpc>
                    <a:spcAft>
                      <a:spcPts val="1000"/>
                    </a:spcAft>
                  </a:pPr>
                  <a:r>
                    <a:rPr lang="es-ES" sz="800">
                      <a:effectLst/>
                      <a:latin typeface="Times New Roman"/>
                      <a:ea typeface="Calibri"/>
                      <a:cs typeface="Times New Roman"/>
                    </a:rPr>
                    <a:t>EMPRESAS PÚBLICAS</a:t>
                  </a:r>
                  <a:endParaRPr lang="es-ES" sz="1100">
                    <a:effectLst/>
                    <a:latin typeface="Calibri"/>
                    <a:ea typeface="Calibri"/>
                    <a:cs typeface="Times New Roman"/>
                  </a:endParaRPr>
                </a:p>
              </p:txBody>
            </p:sp>
            <p:sp>
              <p:nvSpPr>
                <p:cNvPr id="18" name="AutoShape 286"/>
                <p:cNvSpPr>
                  <a:spLocks noChangeArrowheads="1"/>
                </p:cNvSpPr>
                <p:nvPr/>
              </p:nvSpPr>
              <p:spPr bwMode="auto">
                <a:xfrm>
                  <a:off x="2008" y="6190"/>
                  <a:ext cx="2656" cy="711"/>
                </a:xfrm>
                <a:prstGeom prst="roundRect">
                  <a:avLst>
                    <a:gd name="adj" fmla="val 16667"/>
                  </a:avLst>
                </a:prstGeom>
                <a:solidFill>
                  <a:srgbClr val="FFFFFF"/>
                </a:solidFill>
                <a:ln w="31750">
                  <a:solidFill>
                    <a:srgbClr val="9BBB59"/>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pPr algn="ctr">
                    <a:lnSpc>
                      <a:spcPct val="115000"/>
                    </a:lnSpc>
                    <a:spcAft>
                      <a:spcPts val="1000"/>
                    </a:spcAft>
                  </a:pPr>
                  <a:r>
                    <a:rPr lang="es-ES" sz="800">
                      <a:effectLst/>
                      <a:latin typeface="Times New Roman"/>
                      <a:ea typeface="Calibri"/>
                      <a:cs typeface="Times New Roman"/>
                    </a:rPr>
                    <a:t>GOBIERNOS AUTÓNOMOS DESCENTRALIDADOS</a:t>
                  </a:r>
                  <a:endParaRPr lang="es-ES" sz="1100">
                    <a:effectLst/>
                    <a:latin typeface="Calibri"/>
                    <a:ea typeface="Calibri"/>
                    <a:cs typeface="Times New Roman"/>
                  </a:endParaRPr>
                </a:p>
              </p:txBody>
            </p:sp>
            <p:sp>
              <p:nvSpPr>
                <p:cNvPr id="19" name="AutoShape 287"/>
                <p:cNvSpPr>
                  <a:spLocks noChangeArrowheads="1"/>
                </p:cNvSpPr>
                <p:nvPr/>
              </p:nvSpPr>
              <p:spPr bwMode="auto">
                <a:xfrm>
                  <a:off x="1995" y="7331"/>
                  <a:ext cx="2656" cy="655"/>
                </a:xfrm>
                <a:prstGeom prst="roundRect">
                  <a:avLst>
                    <a:gd name="adj" fmla="val 16667"/>
                  </a:avLst>
                </a:prstGeom>
                <a:solidFill>
                  <a:srgbClr val="FFFFFF"/>
                </a:solidFill>
                <a:ln w="31750">
                  <a:solidFill>
                    <a:srgbClr val="9BBB59"/>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pPr algn="ctr">
                    <a:lnSpc>
                      <a:spcPct val="115000"/>
                    </a:lnSpc>
                    <a:spcAft>
                      <a:spcPts val="1000"/>
                    </a:spcAft>
                  </a:pPr>
                  <a:r>
                    <a:rPr lang="es-ES" sz="800">
                      <a:effectLst/>
                      <a:latin typeface="Times New Roman"/>
                      <a:ea typeface="Calibri"/>
                      <a:cs typeface="Times New Roman"/>
                    </a:rPr>
                    <a:t>GOBIERNO CENTRAL</a:t>
                  </a:r>
                  <a:endParaRPr lang="es-ES" sz="1100">
                    <a:effectLst/>
                    <a:latin typeface="Calibri"/>
                    <a:ea typeface="Calibri"/>
                    <a:cs typeface="Times New Roman"/>
                  </a:endParaRPr>
                </a:p>
              </p:txBody>
            </p:sp>
            <p:sp>
              <p:nvSpPr>
                <p:cNvPr id="20" name="AutoShape 288"/>
                <p:cNvSpPr>
                  <a:spLocks noChangeArrowheads="1"/>
                </p:cNvSpPr>
                <p:nvPr/>
              </p:nvSpPr>
              <p:spPr bwMode="auto">
                <a:xfrm>
                  <a:off x="1995" y="8509"/>
                  <a:ext cx="2659" cy="779"/>
                </a:xfrm>
                <a:prstGeom prst="roundRect">
                  <a:avLst>
                    <a:gd name="adj" fmla="val 16667"/>
                  </a:avLst>
                </a:prstGeom>
                <a:gradFill rotWithShape="1">
                  <a:gsLst>
                    <a:gs pos="0">
                      <a:srgbClr val="FABF8F"/>
                    </a:gs>
                    <a:gs pos="50000">
                      <a:srgbClr val="FDE9D9"/>
                    </a:gs>
                    <a:gs pos="100000">
                      <a:srgbClr val="FABF8F"/>
                    </a:gs>
                  </a:gsLst>
                  <a:lin ang="18900000" scaled="1"/>
                </a:gradFill>
                <a:ln w="19050">
                  <a:solidFill>
                    <a:srgbClr val="000000"/>
                  </a:solidFill>
                  <a:prstDash val="sysDot"/>
                  <a:round/>
                  <a:headEnd/>
                  <a:tailEnd/>
                </a:ln>
                <a:effectLst>
                  <a:outerShdw dist="28398" dir="3806097" algn="ctr" rotWithShape="0">
                    <a:srgbClr val="974706">
                      <a:alpha val="50000"/>
                    </a:srgbClr>
                  </a:outerShdw>
                </a:effectLst>
              </p:spPr>
              <p:txBody>
                <a:bodyPr rot="0" vert="horz" wrap="square" lIns="91440" tIns="45720" rIns="91440" bIns="45720" anchor="t" anchorCtr="0" upright="1">
                  <a:noAutofit/>
                </a:bodyPr>
                <a:lstStyle/>
                <a:p>
                  <a:pPr algn="ctr">
                    <a:lnSpc>
                      <a:spcPct val="115000"/>
                    </a:lnSpc>
                    <a:spcAft>
                      <a:spcPts val="1000"/>
                    </a:spcAft>
                  </a:pPr>
                  <a:r>
                    <a:rPr lang="es-ES" sz="800" b="1">
                      <a:effectLst/>
                      <a:latin typeface="Times New Roman"/>
                      <a:ea typeface="Calibri"/>
                      <a:cs typeface="Times New Roman"/>
                    </a:rPr>
                    <a:t>ENTIDADES PÚBLICAS DE EDUCACIÓN SUPERIOR</a:t>
                  </a:r>
                  <a:endParaRPr lang="es-ES" sz="1100">
                    <a:effectLst/>
                    <a:latin typeface="Calibri"/>
                    <a:ea typeface="Calibri"/>
                    <a:cs typeface="Times New Roman"/>
                  </a:endParaRPr>
                </a:p>
              </p:txBody>
            </p:sp>
            <p:cxnSp>
              <p:nvCxnSpPr>
                <p:cNvPr id="21" name="AutoShape 289"/>
                <p:cNvCxnSpPr>
                  <a:cxnSpLocks noChangeShapeType="1"/>
                </p:cNvCxnSpPr>
                <p:nvPr/>
              </p:nvCxnSpPr>
              <p:spPr bwMode="auto">
                <a:xfrm>
                  <a:off x="4664" y="6545"/>
                  <a:ext cx="35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2" name="AutoShape 290"/>
                <p:cNvSpPr>
                  <a:spLocks noChangeArrowheads="1"/>
                </p:cNvSpPr>
                <p:nvPr/>
              </p:nvSpPr>
              <p:spPr bwMode="auto">
                <a:xfrm>
                  <a:off x="5150" y="6190"/>
                  <a:ext cx="3198" cy="711"/>
                </a:xfrm>
                <a:prstGeom prst="roundRect">
                  <a:avLst>
                    <a:gd name="adj" fmla="val 16667"/>
                  </a:avLst>
                </a:prstGeom>
                <a:solidFill>
                  <a:srgbClr val="FFFFFF"/>
                </a:solidFill>
                <a:ln w="31750">
                  <a:solidFill>
                    <a:srgbClr val="9BBB59"/>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pPr>
                    <a:lnSpc>
                      <a:spcPct val="115000"/>
                    </a:lnSpc>
                    <a:spcAft>
                      <a:spcPts val="1000"/>
                    </a:spcAft>
                  </a:pPr>
                  <a:r>
                    <a:rPr lang="es-ES" sz="800">
                      <a:effectLst/>
                      <a:latin typeface="Times New Roman"/>
                      <a:ea typeface="Calibri"/>
                      <a:cs typeface="Times New Roman"/>
                    </a:rPr>
                    <a:t>Consejos Provinciales, Municipios, Juntas Parroquiales.</a:t>
                  </a:r>
                  <a:endParaRPr lang="es-ES" sz="1100">
                    <a:effectLst/>
                    <a:latin typeface="Calibri"/>
                    <a:ea typeface="Calibri"/>
                    <a:cs typeface="Times New Roman"/>
                  </a:endParaRPr>
                </a:p>
              </p:txBody>
            </p:sp>
            <p:sp>
              <p:nvSpPr>
                <p:cNvPr id="23" name="AutoShape 291"/>
                <p:cNvSpPr>
                  <a:spLocks noChangeArrowheads="1"/>
                </p:cNvSpPr>
                <p:nvPr/>
              </p:nvSpPr>
              <p:spPr bwMode="auto">
                <a:xfrm>
                  <a:off x="5137" y="7051"/>
                  <a:ext cx="3198" cy="1215"/>
                </a:xfrm>
                <a:prstGeom prst="roundRect">
                  <a:avLst>
                    <a:gd name="adj" fmla="val 16667"/>
                  </a:avLst>
                </a:prstGeom>
                <a:solidFill>
                  <a:srgbClr val="FFFFFF"/>
                </a:solidFill>
                <a:ln w="31750">
                  <a:solidFill>
                    <a:srgbClr val="9BBB59"/>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pPr>
                    <a:lnSpc>
                      <a:spcPct val="115000"/>
                    </a:lnSpc>
                    <a:spcAft>
                      <a:spcPts val="1000"/>
                    </a:spcAft>
                  </a:pPr>
                  <a:r>
                    <a:rPr lang="es-ES" sz="800">
                      <a:effectLst/>
                      <a:latin typeface="Times New Roman"/>
                      <a:ea typeface="Calibri"/>
                      <a:cs typeface="Times New Roman"/>
                    </a:rPr>
                    <a:t>Ministerios, Superintendencia de Bancos y Seguros y Compañías, Contraloría General del Estado, Procuraduría General del Estados, entre otros.</a:t>
                  </a:r>
                  <a:endParaRPr lang="es-ES" sz="1100">
                    <a:effectLst/>
                    <a:latin typeface="Calibri"/>
                    <a:ea typeface="Calibri"/>
                    <a:cs typeface="Times New Roman"/>
                  </a:endParaRPr>
                </a:p>
              </p:txBody>
            </p:sp>
            <p:cxnSp>
              <p:nvCxnSpPr>
                <p:cNvPr id="24" name="AutoShape 292"/>
                <p:cNvCxnSpPr>
                  <a:cxnSpLocks noChangeShapeType="1"/>
                </p:cNvCxnSpPr>
                <p:nvPr/>
              </p:nvCxnSpPr>
              <p:spPr bwMode="auto">
                <a:xfrm>
                  <a:off x="4651" y="7612"/>
                  <a:ext cx="35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5" name="AutoShape 293"/>
                <p:cNvSpPr>
                  <a:spLocks noChangeArrowheads="1"/>
                </p:cNvSpPr>
                <p:nvPr/>
              </p:nvSpPr>
              <p:spPr bwMode="auto">
                <a:xfrm>
                  <a:off x="5137" y="8509"/>
                  <a:ext cx="3198" cy="779"/>
                </a:xfrm>
                <a:prstGeom prst="roundRect">
                  <a:avLst>
                    <a:gd name="adj" fmla="val 16667"/>
                  </a:avLst>
                </a:prstGeom>
                <a:gradFill rotWithShape="1">
                  <a:gsLst>
                    <a:gs pos="0">
                      <a:srgbClr val="FABF8F"/>
                    </a:gs>
                    <a:gs pos="50000">
                      <a:srgbClr val="FDE9D9"/>
                    </a:gs>
                    <a:gs pos="100000">
                      <a:srgbClr val="FABF8F"/>
                    </a:gs>
                  </a:gsLst>
                  <a:lin ang="18900000" scaled="1"/>
                </a:gradFill>
                <a:ln w="19050">
                  <a:solidFill>
                    <a:srgbClr val="000000"/>
                  </a:solidFill>
                  <a:prstDash val="sysDot"/>
                  <a:round/>
                  <a:headEnd/>
                  <a:tailEnd/>
                </a:ln>
                <a:effectLst>
                  <a:outerShdw dist="28398" dir="3806097" algn="ctr" rotWithShape="0">
                    <a:srgbClr val="974706">
                      <a:alpha val="50000"/>
                    </a:srgbClr>
                  </a:outerShdw>
                </a:effectLst>
              </p:spPr>
              <p:txBody>
                <a:bodyPr rot="0" vert="horz" wrap="square" lIns="91440" tIns="45720" rIns="91440" bIns="45720" anchor="t" anchorCtr="0" upright="1">
                  <a:noAutofit/>
                </a:bodyPr>
                <a:lstStyle/>
                <a:p>
                  <a:pPr>
                    <a:lnSpc>
                      <a:spcPct val="115000"/>
                    </a:lnSpc>
                    <a:spcAft>
                      <a:spcPts val="1000"/>
                    </a:spcAft>
                  </a:pPr>
                  <a:r>
                    <a:rPr lang="es-ES" sz="800" b="1">
                      <a:effectLst/>
                      <a:latin typeface="Times New Roman"/>
                      <a:ea typeface="Calibri"/>
                      <a:cs typeface="Times New Roman"/>
                    </a:rPr>
                    <a:t>26 Entidades Públicas de Educación Superior.</a:t>
                  </a:r>
                  <a:endParaRPr lang="es-ES" sz="1100">
                    <a:effectLst/>
                    <a:latin typeface="Calibri"/>
                    <a:ea typeface="Calibri"/>
                    <a:cs typeface="Times New Roman"/>
                  </a:endParaRPr>
                </a:p>
              </p:txBody>
            </p:sp>
            <p:cxnSp>
              <p:nvCxnSpPr>
                <p:cNvPr id="26" name="AutoShape 294"/>
                <p:cNvCxnSpPr>
                  <a:cxnSpLocks noChangeShapeType="1"/>
                </p:cNvCxnSpPr>
                <p:nvPr/>
              </p:nvCxnSpPr>
              <p:spPr bwMode="auto">
                <a:xfrm>
                  <a:off x="4658" y="8827"/>
                  <a:ext cx="35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7" name="AutoShape 295"/>
                <p:cNvSpPr>
                  <a:spLocks noChangeArrowheads="1"/>
                </p:cNvSpPr>
                <p:nvPr/>
              </p:nvSpPr>
              <p:spPr bwMode="auto">
                <a:xfrm>
                  <a:off x="5137" y="5348"/>
                  <a:ext cx="3198" cy="599"/>
                </a:xfrm>
                <a:prstGeom prst="roundRect">
                  <a:avLst>
                    <a:gd name="adj" fmla="val 16667"/>
                  </a:avLst>
                </a:prstGeom>
                <a:solidFill>
                  <a:srgbClr val="FFFFFF"/>
                </a:solidFill>
                <a:ln w="31750">
                  <a:solidFill>
                    <a:srgbClr val="9BBB59"/>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0" rIns="91440" bIns="0" anchor="t" anchorCtr="0" upright="1">
                  <a:noAutofit/>
                </a:bodyPr>
                <a:lstStyle/>
                <a:p>
                  <a:pPr>
                    <a:lnSpc>
                      <a:spcPct val="115000"/>
                    </a:lnSpc>
                    <a:spcAft>
                      <a:spcPts val="1000"/>
                    </a:spcAft>
                  </a:pPr>
                  <a:r>
                    <a:rPr lang="es-ES" sz="800">
                      <a:effectLst/>
                      <a:latin typeface="Times New Roman"/>
                      <a:ea typeface="Calibri"/>
                      <a:cs typeface="Times New Roman"/>
                    </a:rPr>
                    <a:t>Todas las empresas públicas excepto las empresas municipales.</a:t>
                  </a:r>
                  <a:endParaRPr lang="es-ES" sz="1100">
                    <a:effectLst/>
                    <a:latin typeface="Calibri"/>
                    <a:ea typeface="Calibri"/>
                    <a:cs typeface="Times New Roman"/>
                  </a:endParaRPr>
                </a:p>
              </p:txBody>
            </p:sp>
            <p:cxnSp>
              <p:nvCxnSpPr>
                <p:cNvPr id="28" name="AutoShape 296"/>
                <p:cNvCxnSpPr>
                  <a:cxnSpLocks noChangeShapeType="1"/>
                </p:cNvCxnSpPr>
                <p:nvPr/>
              </p:nvCxnSpPr>
              <p:spPr bwMode="auto">
                <a:xfrm>
                  <a:off x="4657" y="5648"/>
                  <a:ext cx="35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29" name="Group 317"/>
                <p:cNvGrpSpPr>
                  <a:grpSpLocks/>
                </p:cNvGrpSpPr>
                <p:nvPr/>
              </p:nvGrpSpPr>
              <p:grpSpPr bwMode="auto">
                <a:xfrm>
                  <a:off x="1740" y="3123"/>
                  <a:ext cx="13917" cy="6396"/>
                  <a:chOff x="1897" y="3123"/>
                  <a:chExt cx="13493" cy="6396"/>
                </a:xfrm>
              </p:grpSpPr>
              <p:sp>
                <p:nvSpPr>
                  <p:cNvPr id="30" name="AutoShape 277"/>
                  <p:cNvSpPr>
                    <a:spLocks noChangeArrowheads="1"/>
                  </p:cNvSpPr>
                  <p:nvPr/>
                </p:nvSpPr>
                <p:spPr bwMode="auto">
                  <a:xfrm>
                    <a:off x="5019" y="3123"/>
                    <a:ext cx="6780" cy="510"/>
                  </a:xfrm>
                  <a:prstGeom prst="roundRect">
                    <a:avLst>
                      <a:gd name="adj" fmla="val 16667"/>
                    </a:avLst>
                  </a:prstGeom>
                  <a:gradFill rotWithShape="1">
                    <a:gsLst>
                      <a:gs pos="0">
                        <a:srgbClr val="FFFFFF"/>
                      </a:gs>
                      <a:gs pos="100000">
                        <a:srgbClr val="B8CCE4"/>
                      </a:gs>
                    </a:gsLst>
                    <a:lin ang="5400000" scaled="1"/>
                  </a:gradFill>
                  <a:ln w="12700">
                    <a:solidFill>
                      <a:srgbClr val="000000"/>
                    </a:solidFill>
                    <a:round/>
                    <a:headEnd/>
                    <a:tailEnd/>
                  </a:ln>
                  <a:effectLst>
                    <a:outerShdw dist="28398" dir="3806097" algn="ctr" rotWithShape="0">
                      <a:srgbClr val="243F60">
                        <a:alpha val="50000"/>
                      </a:srgbClr>
                    </a:outerShdw>
                  </a:effectLst>
                </p:spPr>
                <p:txBody>
                  <a:bodyPr rot="0" vert="horz" wrap="square" lIns="91440" tIns="45720" rIns="91440" bIns="45720" anchor="t" anchorCtr="0" upright="1">
                    <a:noAutofit/>
                  </a:bodyPr>
                  <a:lstStyle/>
                  <a:p>
                    <a:pPr algn="ctr">
                      <a:lnSpc>
                        <a:spcPct val="115000"/>
                      </a:lnSpc>
                      <a:spcAft>
                        <a:spcPts val="1000"/>
                      </a:spcAft>
                    </a:pPr>
                    <a:r>
                      <a:rPr lang="es-ES" sz="1000" b="1">
                        <a:effectLst/>
                        <a:latin typeface="Times New Roman"/>
                        <a:ea typeface="Calibri"/>
                        <a:cs typeface="Times New Roman"/>
                      </a:rPr>
                      <a:t>ORGANIZACIÓN  DEL SECTOR PÚBLICO</a:t>
                    </a:r>
                    <a:endParaRPr lang="es-ES" sz="1100">
                      <a:effectLst/>
                      <a:latin typeface="Calibri"/>
                      <a:ea typeface="Calibri"/>
                      <a:cs typeface="Times New Roman"/>
                    </a:endParaRPr>
                  </a:p>
                </p:txBody>
              </p:sp>
              <p:grpSp>
                <p:nvGrpSpPr>
                  <p:cNvPr id="31" name="Group 316"/>
                  <p:cNvGrpSpPr>
                    <a:grpSpLocks/>
                  </p:cNvGrpSpPr>
                  <p:nvPr/>
                </p:nvGrpSpPr>
                <p:grpSpPr bwMode="auto">
                  <a:xfrm>
                    <a:off x="1897" y="3634"/>
                    <a:ext cx="13493" cy="5885"/>
                    <a:chOff x="1879" y="3634"/>
                    <a:chExt cx="13493" cy="5885"/>
                  </a:xfrm>
                </p:grpSpPr>
                <p:cxnSp>
                  <p:nvCxnSpPr>
                    <p:cNvPr id="32" name="AutoShape 278"/>
                    <p:cNvCxnSpPr>
                      <a:cxnSpLocks noChangeShapeType="1"/>
                    </p:cNvCxnSpPr>
                    <p:nvPr/>
                  </p:nvCxnSpPr>
                  <p:spPr bwMode="auto">
                    <a:xfrm>
                      <a:off x="8509" y="3634"/>
                      <a:ext cx="0" cy="369"/>
                    </a:xfrm>
                    <a:prstGeom prst="straightConnector1">
                      <a:avLst/>
                    </a:prstGeom>
                    <a:noFill/>
                    <a:ln w="25400">
                      <a:solidFill>
                        <a:srgbClr val="548DD4"/>
                      </a:solidFill>
                      <a:round/>
                      <a:headEnd/>
                      <a:tailEnd/>
                    </a:ln>
                    <a:extLst>
                      <a:ext uri="{909E8E84-426E-40DD-AFC4-6F175D3DCCD1}">
                        <a14:hiddenFill xmlns:a14="http://schemas.microsoft.com/office/drawing/2010/main">
                          <a:noFill/>
                        </a14:hiddenFill>
                      </a:ext>
                    </a:extLst>
                  </p:spPr>
                </p:cxnSp>
                <p:cxnSp>
                  <p:nvCxnSpPr>
                    <p:cNvPr id="33" name="AutoShape 282"/>
                    <p:cNvCxnSpPr>
                      <a:cxnSpLocks noChangeShapeType="1"/>
                    </p:cNvCxnSpPr>
                    <p:nvPr/>
                  </p:nvCxnSpPr>
                  <p:spPr bwMode="auto">
                    <a:xfrm>
                      <a:off x="5785" y="4002"/>
                      <a:ext cx="5548" cy="1"/>
                    </a:xfrm>
                    <a:prstGeom prst="straightConnector1">
                      <a:avLst/>
                    </a:prstGeom>
                    <a:noFill/>
                    <a:ln w="25400">
                      <a:solidFill>
                        <a:srgbClr val="548DD4"/>
                      </a:solidFill>
                      <a:round/>
                      <a:headEnd/>
                      <a:tailEnd/>
                    </a:ln>
                    <a:extLst>
                      <a:ext uri="{909E8E84-426E-40DD-AFC4-6F175D3DCCD1}">
                        <a14:hiddenFill xmlns:a14="http://schemas.microsoft.com/office/drawing/2010/main">
                          <a:noFill/>
                        </a14:hiddenFill>
                      </a:ext>
                    </a:extLst>
                  </p:spPr>
                </p:cxnSp>
                <p:cxnSp>
                  <p:nvCxnSpPr>
                    <p:cNvPr id="34" name="AutoShape 283"/>
                    <p:cNvCxnSpPr>
                      <a:cxnSpLocks noChangeShapeType="1"/>
                    </p:cNvCxnSpPr>
                    <p:nvPr/>
                  </p:nvCxnSpPr>
                  <p:spPr bwMode="auto">
                    <a:xfrm>
                      <a:off x="5791" y="4003"/>
                      <a:ext cx="0" cy="273"/>
                    </a:xfrm>
                    <a:prstGeom prst="straightConnector1">
                      <a:avLst/>
                    </a:prstGeom>
                    <a:noFill/>
                    <a:ln w="25400">
                      <a:solidFill>
                        <a:srgbClr val="548DD4"/>
                      </a:solidFill>
                      <a:round/>
                      <a:headEnd/>
                      <a:tailEnd/>
                    </a:ln>
                    <a:extLst>
                      <a:ext uri="{909E8E84-426E-40DD-AFC4-6F175D3DCCD1}">
                        <a14:hiddenFill xmlns:a14="http://schemas.microsoft.com/office/drawing/2010/main">
                          <a:noFill/>
                        </a14:hiddenFill>
                      </a:ext>
                    </a:extLst>
                  </p:spPr>
                </p:cxnSp>
                <p:cxnSp>
                  <p:nvCxnSpPr>
                    <p:cNvPr id="35" name="AutoShape 284"/>
                    <p:cNvCxnSpPr>
                      <a:cxnSpLocks noChangeShapeType="1"/>
                    </p:cNvCxnSpPr>
                    <p:nvPr/>
                  </p:nvCxnSpPr>
                  <p:spPr bwMode="auto">
                    <a:xfrm>
                      <a:off x="11333" y="4003"/>
                      <a:ext cx="0" cy="273"/>
                    </a:xfrm>
                    <a:prstGeom prst="straightConnector1">
                      <a:avLst/>
                    </a:prstGeom>
                    <a:noFill/>
                    <a:ln w="25400">
                      <a:solidFill>
                        <a:srgbClr val="548DD4"/>
                      </a:solidFill>
                      <a:round/>
                      <a:headEnd/>
                      <a:tailEnd/>
                    </a:ln>
                    <a:extLst>
                      <a:ext uri="{909E8E84-426E-40DD-AFC4-6F175D3DCCD1}">
                        <a14:hiddenFill xmlns:a14="http://schemas.microsoft.com/office/drawing/2010/main">
                          <a:noFill/>
                        </a14:hiddenFill>
                      </a:ext>
                    </a:extLst>
                  </p:spPr>
                </p:cxnSp>
                <p:grpSp>
                  <p:nvGrpSpPr>
                    <p:cNvPr id="36" name="Group 312"/>
                    <p:cNvGrpSpPr>
                      <a:grpSpLocks/>
                    </p:cNvGrpSpPr>
                    <p:nvPr/>
                  </p:nvGrpSpPr>
                  <p:grpSpPr bwMode="auto">
                    <a:xfrm>
                      <a:off x="1879" y="5049"/>
                      <a:ext cx="6630" cy="4470"/>
                      <a:chOff x="1879" y="5049"/>
                      <a:chExt cx="6630" cy="4470"/>
                    </a:xfrm>
                  </p:grpSpPr>
                  <p:cxnSp>
                    <p:nvCxnSpPr>
                      <p:cNvPr id="44" name="AutoShape 304"/>
                      <p:cNvCxnSpPr>
                        <a:cxnSpLocks noChangeShapeType="1"/>
                      </p:cNvCxnSpPr>
                      <p:nvPr/>
                    </p:nvCxnSpPr>
                    <p:spPr bwMode="auto">
                      <a:xfrm>
                        <a:off x="1879" y="5049"/>
                        <a:ext cx="6630" cy="0"/>
                      </a:xfrm>
                      <a:prstGeom prst="straightConnector1">
                        <a:avLst/>
                      </a:prstGeom>
                      <a:noFill/>
                      <a:ln w="25400">
                        <a:solidFill>
                          <a:srgbClr val="548DD4"/>
                        </a:solidFill>
                        <a:round/>
                        <a:headEnd/>
                        <a:tailEnd/>
                      </a:ln>
                      <a:extLst>
                        <a:ext uri="{909E8E84-426E-40DD-AFC4-6F175D3DCCD1}">
                          <a14:hiddenFill xmlns:a14="http://schemas.microsoft.com/office/drawing/2010/main">
                            <a:noFill/>
                          </a14:hiddenFill>
                        </a:ext>
                      </a:extLst>
                    </p:spPr>
                  </p:cxnSp>
                  <p:cxnSp>
                    <p:nvCxnSpPr>
                      <p:cNvPr id="45" name="AutoShape 305"/>
                      <p:cNvCxnSpPr>
                        <a:cxnSpLocks noChangeShapeType="1"/>
                      </p:cNvCxnSpPr>
                      <p:nvPr/>
                    </p:nvCxnSpPr>
                    <p:spPr bwMode="auto">
                      <a:xfrm>
                        <a:off x="1879" y="9519"/>
                        <a:ext cx="6630" cy="0"/>
                      </a:xfrm>
                      <a:prstGeom prst="straightConnector1">
                        <a:avLst/>
                      </a:prstGeom>
                      <a:noFill/>
                      <a:ln w="25400">
                        <a:solidFill>
                          <a:srgbClr val="548DD4"/>
                        </a:solidFill>
                        <a:round/>
                        <a:headEnd/>
                        <a:tailEnd/>
                      </a:ln>
                      <a:extLst>
                        <a:ext uri="{909E8E84-426E-40DD-AFC4-6F175D3DCCD1}">
                          <a14:hiddenFill xmlns:a14="http://schemas.microsoft.com/office/drawing/2010/main">
                            <a:noFill/>
                          </a14:hiddenFill>
                        </a:ext>
                      </a:extLst>
                    </p:spPr>
                  </p:cxnSp>
                  <p:cxnSp>
                    <p:nvCxnSpPr>
                      <p:cNvPr id="46" name="AutoShape 306"/>
                      <p:cNvCxnSpPr>
                        <a:cxnSpLocks noChangeShapeType="1"/>
                      </p:cNvCxnSpPr>
                      <p:nvPr/>
                    </p:nvCxnSpPr>
                    <p:spPr bwMode="auto">
                      <a:xfrm>
                        <a:off x="8509" y="5049"/>
                        <a:ext cx="0" cy="4470"/>
                      </a:xfrm>
                      <a:prstGeom prst="straightConnector1">
                        <a:avLst/>
                      </a:prstGeom>
                      <a:noFill/>
                      <a:ln w="25400">
                        <a:solidFill>
                          <a:srgbClr val="548DD4"/>
                        </a:solidFill>
                        <a:round/>
                        <a:headEnd/>
                        <a:tailEnd/>
                      </a:ln>
                      <a:extLst>
                        <a:ext uri="{909E8E84-426E-40DD-AFC4-6F175D3DCCD1}">
                          <a14:hiddenFill xmlns:a14="http://schemas.microsoft.com/office/drawing/2010/main">
                            <a:noFill/>
                          </a14:hiddenFill>
                        </a:ext>
                      </a:extLst>
                    </p:spPr>
                  </p:cxnSp>
                  <p:cxnSp>
                    <p:nvCxnSpPr>
                      <p:cNvPr id="47" name="AutoShape 307"/>
                      <p:cNvCxnSpPr>
                        <a:cxnSpLocks noChangeShapeType="1"/>
                      </p:cNvCxnSpPr>
                      <p:nvPr/>
                    </p:nvCxnSpPr>
                    <p:spPr bwMode="auto">
                      <a:xfrm>
                        <a:off x="1879" y="5049"/>
                        <a:ext cx="0" cy="4470"/>
                      </a:xfrm>
                      <a:prstGeom prst="straightConnector1">
                        <a:avLst/>
                      </a:prstGeom>
                      <a:noFill/>
                      <a:ln w="25400">
                        <a:solidFill>
                          <a:srgbClr val="548DD4"/>
                        </a:solidFill>
                        <a:round/>
                        <a:headEnd/>
                        <a:tailEnd/>
                      </a:ln>
                      <a:extLst>
                        <a:ext uri="{909E8E84-426E-40DD-AFC4-6F175D3DCCD1}">
                          <a14:hiddenFill xmlns:a14="http://schemas.microsoft.com/office/drawing/2010/main">
                            <a:noFill/>
                          </a14:hiddenFill>
                        </a:ext>
                      </a:extLst>
                    </p:spPr>
                  </p:cxnSp>
                </p:grpSp>
                <p:grpSp>
                  <p:nvGrpSpPr>
                    <p:cNvPr id="37" name="Group 313"/>
                    <p:cNvGrpSpPr>
                      <a:grpSpLocks/>
                    </p:cNvGrpSpPr>
                    <p:nvPr/>
                  </p:nvGrpSpPr>
                  <p:grpSpPr bwMode="auto">
                    <a:xfrm>
                      <a:off x="8742" y="5049"/>
                      <a:ext cx="6630" cy="4470"/>
                      <a:chOff x="8742" y="5049"/>
                      <a:chExt cx="6630" cy="4470"/>
                    </a:xfrm>
                  </p:grpSpPr>
                  <p:cxnSp>
                    <p:nvCxnSpPr>
                      <p:cNvPr id="40" name="AutoShape 308"/>
                      <p:cNvCxnSpPr>
                        <a:cxnSpLocks noChangeShapeType="1"/>
                      </p:cNvCxnSpPr>
                      <p:nvPr/>
                    </p:nvCxnSpPr>
                    <p:spPr bwMode="auto">
                      <a:xfrm>
                        <a:off x="8742" y="5049"/>
                        <a:ext cx="6630" cy="0"/>
                      </a:xfrm>
                      <a:prstGeom prst="straightConnector1">
                        <a:avLst/>
                      </a:prstGeom>
                      <a:noFill/>
                      <a:ln w="25400">
                        <a:solidFill>
                          <a:srgbClr val="548DD4"/>
                        </a:solidFill>
                        <a:round/>
                        <a:headEnd/>
                        <a:tailEnd/>
                      </a:ln>
                      <a:extLst>
                        <a:ext uri="{909E8E84-426E-40DD-AFC4-6F175D3DCCD1}">
                          <a14:hiddenFill xmlns:a14="http://schemas.microsoft.com/office/drawing/2010/main">
                            <a:noFill/>
                          </a14:hiddenFill>
                        </a:ext>
                      </a:extLst>
                    </p:spPr>
                  </p:cxnSp>
                  <p:cxnSp>
                    <p:nvCxnSpPr>
                      <p:cNvPr id="41" name="AutoShape 309"/>
                      <p:cNvCxnSpPr>
                        <a:cxnSpLocks noChangeShapeType="1"/>
                      </p:cNvCxnSpPr>
                      <p:nvPr/>
                    </p:nvCxnSpPr>
                    <p:spPr bwMode="auto">
                      <a:xfrm>
                        <a:off x="8742" y="9519"/>
                        <a:ext cx="6630" cy="0"/>
                      </a:xfrm>
                      <a:prstGeom prst="straightConnector1">
                        <a:avLst/>
                      </a:prstGeom>
                      <a:noFill/>
                      <a:ln w="25400">
                        <a:solidFill>
                          <a:srgbClr val="548DD4"/>
                        </a:solidFill>
                        <a:round/>
                        <a:headEnd/>
                        <a:tailEnd/>
                      </a:ln>
                      <a:extLst>
                        <a:ext uri="{909E8E84-426E-40DD-AFC4-6F175D3DCCD1}">
                          <a14:hiddenFill xmlns:a14="http://schemas.microsoft.com/office/drawing/2010/main">
                            <a:noFill/>
                          </a14:hiddenFill>
                        </a:ext>
                      </a:extLst>
                    </p:spPr>
                  </p:cxnSp>
                  <p:cxnSp>
                    <p:nvCxnSpPr>
                      <p:cNvPr id="42" name="AutoShape 310"/>
                      <p:cNvCxnSpPr>
                        <a:cxnSpLocks noChangeShapeType="1"/>
                      </p:cNvCxnSpPr>
                      <p:nvPr/>
                    </p:nvCxnSpPr>
                    <p:spPr bwMode="auto">
                      <a:xfrm>
                        <a:off x="15372" y="5049"/>
                        <a:ext cx="0" cy="4470"/>
                      </a:xfrm>
                      <a:prstGeom prst="straightConnector1">
                        <a:avLst/>
                      </a:prstGeom>
                      <a:noFill/>
                      <a:ln w="25400">
                        <a:solidFill>
                          <a:srgbClr val="548DD4"/>
                        </a:solidFill>
                        <a:round/>
                        <a:headEnd/>
                        <a:tailEnd/>
                      </a:ln>
                      <a:extLst>
                        <a:ext uri="{909E8E84-426E-40DD-AFC4-6F175D3DCCD1}">
                          <a14:hiddenFill xmlns:a14="http://schemas.microsoft.com/office/drawing/2010/main">
                            <a:noFill/>
                          </a14:hiddenFill>
                        </a:ext>
                      </a:extLst>
                    </p:spPr>
                  </p:cxnSp>
                  <p:cxnSp>
                    <p:nvCxnSpPr>
                      <p:cNvPr id="43" name="AutoShape 311"/>
                      <p:cNvCxnSpPr>
                        <a:cxnSpLocks noChangeShapeType="1"/>
                      </p:cNvCxnSpPr>
                      <p:nvPr/>
                    </p:nvCxnSpPr>
                    <p:spPr bwMode="auto">
                      <a:xfrm>
                        <a:off x="8742" y="5049"/>
                        <a:ext cx="0" cy="4470"/>
                      </a:xfrm>
                      <a:prstGeom prst="straightConnector1">
                        <a:avLst/>
                      </a:prstGeom>
                      <a:noFill/>
                      <a:ln w="25400">
                        <a:solidFill>
                          <a:srgbClr val="548DD4"/>
                        </a:solidFill>
                        <a:round/>
                        <a:headEnd/>
                        <a:tailEnd/>
                      </a:ln>
                      <a:extLst>
                        <a:ext uri="{909E8E84-426E-40DD-AFC4-6F175D3DCCD1}">
                          <a14:hiddenFill xmlns:a14="http://schemas.microsoft.com/office/drawing/2010/main">
                            <a:noFill/>
                          </a14:hiddenFill>
                        </a:ext>
                      </a:extLst>
                    </p:spPr>
                  </p:cxnSp>
                </p:grpSp>
                <p:cxnSp>
                  <p:nvCxnSpPr>
                    <p:cNvPr id="38" name="AutoShape 314"/>
                    <p:cNvCxnSpPr>
                      <a:cxnSpLocks noChangeShapeType="1"/>
                    </p:cNvCxnSpPr>
                    <p:nvPr/>
                  </p:nvCxnSpPr>
                  <p:spPr bwMode="auto">
                    <a:xfrm>
                      <a:off x="5150" y="4717"/>
                      <a:ext cx="0" cy="332"/>
                    </a:xfrm>
                    <a:prstGeom prst="straightConnector1">
                      <a:avLst/>
                    </a:prstGeom>
                    <a:noFill/>
                    <a:ln w="25400">
                      <a:solidFill>
                        <a:srgbClr val="548DD4"/>
                      </a:solidFill>
                      <a:round/>
                      <a:headEnd/>
                      <a:tailEnd/>
                    </a:ln>
                    <a:extLst>
                      <a:ext uri="{909E8E84-426E-40DD-AFC4-6F175D3DCCD1}">
                        <a14:hiddenFill xmlns:a14="http://schemas.microsoft.com/office/drawing/2010/main">
                          <a:noFill/>
                        </a14:hiddenFill>
                      </a:ext>
                    </a:extLst>
                  </p:spPr>
                </p:cxnSp>
                <p:cxnSp>
                  <p:nvCxnSpPr>
                    <p:cNvPr id="39" name="AutoShape 315"/>
                    <p:cNvCxnSpPr>
                      <a:cxnSpLocks noChangeShapeType="1"/>
                    </p:cNvCxnSpPr>
                    <p:nvPr/>
                  </p:nvCxnSpPr>
                  <p:spPr bwMode="auto">
                    <a:xfrm>
                      <a:off x="11333" y="4717"/>
                      <a:ext cx="0" cy="332"/>
                    </a:xfrm>
                    <a:prstGeom prst="straightConnector1">
                      <a:avLst/>
                    </a:prstGeom>
                    <a:noFill/>
                    <a:ln w="25400">
                      <a:solidFill>
                        <a:srgbClr val="548DD4"/>
                      </a:solidFill>
                      <a:round/>
                      <a:headEnd/>
                      <a:tailEnd/>
                    </a:ln>
                    <a:extLst>
                      <a:ext uri="{909E8E84-426E-40DD-AFC4-6F175D3DCCD1}">
                        <a14:hiddenFill xmlns:a14="http://schemas.microsoft.com/office/drawing/2010/main">
                          <a:noFill/>
                        </a14:hiddenFill>
                      </a:ext>
                    </a:extLst>
                  </p:spPr>
                </p:cxnSp>
              </p:grpSp>
            </p:grpSp>
          </p:grpSp>
        </p:grpSp>
      </p:grpSp>
    </p:spTree>
    <p:extLst>
      <p:ext uri="{BB962C8B-B14F-4D97-AF65-F5344CB8AC3E}">
        <p14:creationId xmlns:p14="http://schemas.microsoft.com/office/powerpoint/2010/main" val="33502473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47962" y="1916832"/>
            <a:ext cx="7200800" cy="1938992"/>
          </a:xfrm>
          <a:prstGeom prst="rect">
            <a:avLst/>
          </a:prstGeom>
          <a:ln>
            <a:solidFill>
              <a:schemeClr val="accent2">
                <a:lumMod val="75000"/>
              </a:schemeClr>
            </a:solidFill>
          </a:ln>
        </p:spPr>
        <p:txBody>
          <a:bodyPr wrap="square">
            <a:spAutoFit/>
          </a:bodyPr>
          <a:lstStyle/>
          <a:p>
            <a:pPr lvl="0" algn="ctr">
              <a:spcAft>
                <a:spcPts val="1000"/>
              </a:spcAft>
            </a:pPr>
            <a:r>
              <a:rPr lang="es-ES" sz="4000" b="1" dirty="0" smtClean="0">
                <a:latin typeface="Times New Roman"/>
                <a:ea typeface="Calibri"/>
              </a:rPr>
              <a:t>ANÁLISIS GLOBAL DEL PRESUPUESTO GENERAL DEL ESTADO</a:t>
            </a:r>
            <a:endParaRPr lang="es-ES" sz="4000" b="1" dirty="0">
              <a:effectLst/>
              <a:latin typeface="Times New Roman"/>
              <a:ea typeface="Calibri"/>
            </a:endParaRPr>
          </a:p>
        </p:txBody>
      </p:sp>
    </p:spTree>
    <p:extLst>
      <p:ext uri="{BB962C8B-B14F-4D97-AF65-F5344CB8AC3E}">
        <p14:creationId xmlns:p14="http://schemas.microsoft.com/office/powerpoint/2010/main" val="19042463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47664" y="476672"/>
            <a:ext cx="5760640" cy="561949"/>
          </a:xfrm>
          <a:prstGeom prst="rect">
            <a:avLst/>
          </a:prstGeom>
        </p:spPr>
        <p:txBody>
          <a:bodyPr wrap="square">
            <a:spAutoFit/>
          </a:bodyPr>
          <a:lstStyle/>
          <a:p>
            <a:pPr lvl="1" algn="ctr">
              <a:lnSpc>
                <a:spcPct val="200000"/>
              </a:lnSpc>
              <a:spcAft>
                <a:spcPts val="1000"/>
              </a:spcAft>
            </a:pPr>
            <a:r>
              <a:rPr lang="es-ES" b="1" i="1" u="sng" dirty="0" smtClean="0">
                <a:solidFill>
                  <a:schemeClr val="accent6">
                    <a:lumMod val="75000"/>
                  </a:schemeClr>
                </a:solidFill>
                <a:latin typeface="Times New Roman"/>
                <a:ea typeface="Calibri"/>
              </a:rPr>
              <a:t>PRESUPUESTO GENERAL DEL ESTADO (PGE)</a:t>
            </a:r>
            <a:endParaRPr lang="es-ES" b="1" i="1" u="sng" dirty="0">
              <a:solidFill>
                <a:schemeClr val="accent6">
                  <a:lumMod val="75000"/>
                </a:schemeClr>
              </a:solidFill>
              <a:effectLst/>
              <a:latin typeface="Times New Roman"/>
              <a:ea typeface="Calibri"/>
            </a:endParaRPr>
          </a:p>
        </p:txBody>
      </p:sp>
      <p:graphicFrame>
        <p:nvGraphicFramePr>
          <p:cNvPr id="5" name="4 Gráfico"/>
          <p:cNvGraphicFramePr/>
          <p:nvPr>
            <p:extLst>
              <p:ext uri="{D42A27DB-BD31-4B8C-83A1-F6EECF244321}">
                <p14:modId xmlns:p14="http://schemas.microsoft.com/office/powerpoint/2010/main" val="1982770418"/>
              </p:ext>
            </p:extLst>
          </p:nvPr>
        </p:nvGraphicFramePr>
        <p:xfrm>
          <a:off x="899592" y="1484784"/>
          <a:ext cx="7200800" cy="40324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552966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19321" y="476672"/>
            <a:ext cx="8064896" cy="873572"/>
          </a:xfrm>
          <a:prstGeom prst="rect">
            <a:avLst/>
          </a:prstGeom>
        </p:spPr>
        <p:txBody>
          <a:bodyPr wrap="square">
            <a:spAutoFit/>
          </a:bodyPr>
          <a:lstStyle/>
          <a:p>
            <a:pPr lvl="2" algn="ctr">
              <a:lnSpc>
                <a:spcPct val="150000"/>
              </a:lnSpc>
              <a:spcAft>
                <a:spcPts val="1000"/>
              </a:spcAft>
            </a:pPr>
            <a:r>
              <a:rPr lang="es-ES" b="1" i="1" u="sng" dirty="0" smtClean="0">
                <a:solidFill>
                  <a:schemeClr val="accent6">
                    <a:lumMod val="75000"/>
                  </a:schemeClr>
                </a:solidFill>
                <a:latin typeface="Times New Roman"/>
                <a:ea typeface="Calibri"/>
              </a:rPr>
              <a:t>ASIGNACIÓN PRESUPUESTARIA PARA LAS ENTIDADES PÚBLICAS DE EDUCACIÓN SUPERIOR (EPES)</a:t>
            </a:r>
            <a:endParaRPr lang="es-ES" b="1" i="1" u="sng" dirty="0">
              <a:solidFill>
                <a:schemeClr val="accent6">
                  <a:lumMod val="75000"/>
                </a:schemeClr>
              </a:solidFill>
              <a:effectLst/>
              <a:latin typeface="Times New Roman"/>
              <a:ea typeface="Calibri"/>
            </a:endParaRPr>
          </a:p>
        </p:txBody>
      </p:sp>
      <p:graphicFrame>
        <p:nvGraphicFramePr>
          <p:cNvPr id="16" name="15 Gráfico"/>
          <p:cNvGraphicFramePr/>
          <p:nvPr>
            <p:extLst>
              <p:ext uri="{D42A27DB-BD31-4B8C-83A1-F6EECF244321}">
                <p14:modId xmlns:p14="http://schemas.microsoft.com/office/powerpoint/2010/main" val="2435129325"/>
              </p:ext>
            </p:extLst>
          </p:nvPr>
        </p:nvGraphicFramePr>
        <p:xfrm>
          <a:off x="1259632" y="2276872"/>
          <a:ext cx="2232248" cy="2880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16 Gráfico"/>
          <p:cNvGraphicFramePr/>
          <p:nvPr>
            <p:extLst>
              <p:ext uri="{D42A27DB-BD31-4B8C-83A1-F6EECF244321}">
                <p14:modId xmlns:p14="http://schemas.microsoft.com/office/powerpoint/2010/main" val="3962795462"/>
              </p:ext>
            </p:extLst>
          </p:nvPr>
        </p:nvGraphicFramePr>
        <p:xfrm>
          <a:off x="3491880" y="2276872"/>
          <a:ext cx="2088232" cy="288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17 Gráfico"/>
          <p:cNvGraphicFramePr/>
          <p:nvPr>
            <p:extLst>
              <p:ext uri="{D42A27DB-BD31-4B8C-83A1-F6EECF244321}">
                <p14:modId xmlns:p14="http://schemas.microsoft.com/office/powerpoint/2010/main" val="2392221482"/>
              </p:ext>
            </p:extLst>
          </p:nvPr>
        </p:nvGraphicFramePr>
        <p:xfrm>
          <a:off x="5580112" y="2276872"/>
          <a:ext cx="2160240" cy="2880320"/>
        </p:xfrm>
        <a:graphic>
          <a:graphicData uri="http://schemas.openxmlformats.org/drawingml/2006/chart">
            <c:chart xmlns:c="http://schemas.openxmlformats.org/drawingml/2006/chart" xmlns:r="http://schemas.openxmlformats.org/officeDocument/2006/relationships" r:id="rId4"/>
          </a:graphicData>
        </a:graphic>
      </p:graphicFrame>
      <p:sp>
        <p:nvSpPr>
          <p:cNvPr id="2" name="1 Rectángulo"/>
          <p:cNvSpPr/>
          <p:nvPr/>
        </p:nvSpPr>
        <p:spPr>
          <a:xfrm>
            <a:off x="1691680" y="5309199"/>
            <a:ext cx="1063112" cy="276999"/>
          </a:xfrm>
          <a:prstGeom prst="rect">
            <a:avLst/>
          </a:prstGeom>
        </p:spPr>
        <p:txBody>
          <a:bodyPr wrap="none">
            <a:spAutoFit/>
          </a:bodyPr>
          <a:lstStyle/>
          <a:p>
            <a:r>
              <a:rPr lang="es-ES" sz="1200" dirty="0">
                <a:solidFill>
                  <a:srgbClr val="000000"/>
                </a:solidFill>
                <a:latin typeface="Times New Roman"/>
                <a:ea typeface="Times New Roman"/>
              </a:rPr>
              <a:t> </a:t>
            </a:r>
            <a:r>
              <a:rPr lang="es-ES" sz="1200" dirty="0" smtClean="0">
                <a:solidFill>
                  <a:srgbClr val="000000"/>
                </a:solidFill>
                <a:latin typeface="Times New Roman"/>
                <a:ea typeface="Times New Roman"/>
              </a:rPr>
              <a:t>898 millones </a:t>
            </a:r>
            <a:endParaRPr lang="es-ES" sz="1200" dirty="0"/>
          </a:p>
        </p:txBody>
      </p:sp>
      <p:sp>
        <p:nvSpPr>
          <p:cNvPr id="3" name="2 Rectángulo"/>
          <p:cNvSpPr/>
          <p:nvPr/>
        </p:nvSpPr>
        <p:spPr>
          <a:xfrm>
            <a:off x="3995936" y="5308057"/>
            <a:ext cx="986167" cy="276999"/>
          </a:xfrm>
          <a:prstGeom prst="rect">
            <a:avLst/>
          </a:prstGeom>
        </p:spPr>
        <p:txBody>
          <a:bodyPr wrap="none">
            <a:spAutoFit/>
          </a:bodyPr>
          <a:lstStyle/>
          <a:p>
            <a:r>
              <a:rPr lang="es-ES" sz="1200" dirty="0" smtClean="0">
                <a:solidFill>
                  <a:srgbClr val="000000"/>
                </a:solidFill>
                <a:latin typeface="Times New Roman"/>
                <a:ea typeface="Times New Roman"/>
              </a:rPr>
              <a:t>977 millones</a:t>
            </a:r>
            <a:endParaRPr lang="es-ES" sz="1200" dirty="0"/>
          </a:p>
        </p:txBody>
      </p:sp>
      <p:sp>
        <p:nvSpPr>
          <p:cNvPr id="5" name="4 Rectángulo"/>
          <p:cNvSpPr/>
          <p:nvPr/>
        </p:nvSpPr>
        <p:spPr>
          <a:xfrm>
            <a:off x="6228184" y="5308056"/>
            <a:ext cx="986167" cy="276999"/>
          </a:xfrm>
          <a:prstGeom prst="rect">
            <a:avLst/>
          </a:prstGeom>
        </p:spPr>
        <p:txBody>
          <a:bodyPr wrap="none">
            <a:spAutoFit/>
          </a:bodyPr>
          <a:lstStyle/>
          <a:p>
            <a:r>
              <a:rPr lang="es-ES" sz="1200" dirty="0" smtClean="0">
                <a:latin typeface="Times New Roman"/>
                <a:ea typeface="Calibri"/>
              </a:rPr>
              <a:t>999 millones</a:t>
            </a:r>
            <a:endParaRPr lang="es-ES" sz="1200" dirty="0"/>
          </a:p>
        </p:txBody>
      </p:sp>
    </p:spTree>
    <p:extLst>
      <p:ext uri="{BB962C8B-B14F-4D97-AF65-F5344CB8AC3E}">
        <p14:creationId xmlns:p14="http://schemas.microsoft.com/office/powerpoint/2010/main" val="24620865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2450774546"/>
              </p:ext>
            </p:extLst>
          </p:nvPr>
        </p:nvGraphicFramePr>
        <p:xfrm>
          <a:off x="295275" y="1519237"/>
          <a:ext cx="8553450" cy="4286027"/>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611560" y="439797"/>
            <a:ext cx="7632848" cy="830997"/>
          </a:xfrm>
          <a:prstGeom prst="rect">
            <a:avLst/>
          </a:prstGeom>
        </p:spPr>
        <p:txBody>
          <a:bodyPr wrap="square">
            <a:spAutoFit/>
          </a:bodyPr>
          <a:lstStyle/>
          <a:p>
            <a:pPr lvl="3" algn="ctr">
              <a:lnSpc>
                <a:spcPct val="150000"/>
              </a:lnSpc>
              <a:spcAft>
                <a:spcPts val="1000"/>
              </a:spcAft>
            </a:pPr>
            <a:r>
              <a:rPr lang="es-ES" sz="1600" b="1" i="1" u="sng" dirty="0" smtClean="0">
                <a:solidFill>
                  <a:schemeClr val="accent6">
                    <a:lumMod val="75000"/>
                  </a:schemeClr>
                </a:solidFill>
                <a:latin typeface="Times New Roman"/>
                <a:ea typeface="Calibri"/>
              </a:rPr>
              <a:t>VARIACIÓN O INCREMENTO  HISTÓRICO DEL PRESUPUESTO DE LAS EPES </a:t>
            </a:r>
            <a:endParaRPr lang="es-ES" sz="1600" b="1" i="1" u="sng" dirty="0">
              <a:solidFill>
                <a:schemeClr val="accent6">
                  <a:lumMod val="75000"/>
                </a:schemeClr>
              </a:solidFill>
              <a:effectLst/>
              <a:latin typeface="Times New Roman"/>
              <a:ea typeface="Calibri"/>
            </a:endParaRPr>
          </a:p>
        </p:txBody>
      </p:sp>
    </p:spTree>
    <p:extLst>
      <p:ext uri="{BB962C8B-B14F-4D97-AF65-F5344CB8AC3E}">
        <p14:creationId xmlns:p14="http://schemas.microsoft.com/office/powerpoint/2010/main" val="10046942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29 Grupo"/>
          <p:cNvGrpSpPr>
            <a:grpSpLocks/>
          </p:cNvGrpSpPr>
          <p:nvPr/>
        </p:nvGrpSpPr>
        <p:grpSpPr>
          <a:xfrm>
            <a:off x="467544" y="1628800"/>
            <a:ext cx="8424936" cy="3456384"/>
            <a:chOff x="0" y="0"/>
            <a:chExt cx="5095875" cy="2438400"/>
          </a:xfrm>
        </p:grpSpPr>
        <p:grpSp>
          <p:nvGrpSpPr>
            <p:cNvPr id="5" name="27 Grupo"/>
            <p:cNvGrpSpPr/>
            <p:nvPr/>
          </p:nvGrpSpPr>
          <p:grpSpPr>
            <a:xfrm>
              <a:off x="0" y="0"/>
              <a:ext cx="5095875" cy="2438400"/>
              <a:chOff x="0" y="0"/>
              <a:chExt cx="5172075" cy="2438400"/>
            </a:xfrm>
          </p:grpSpPr>
          <p:cxnSp>
            <p:nvCxnSpPr>
              <p:cNvPr id="9" name="23 Conector recto"/>
              <p:cNvCxnSpPr/>
              <p:nvPr/>
            </p:nvCxnSpPr>
            <p:spPr>
              <a:xfrm>
                <a:off x="0" y="0"/>
                <a:ext cx="5172075" cy="0"/>
              </a:xfrm>
              <a:prstGeom prst="line">
                <a:avLst/>
              </a:prstGeom>
              <a:noFill/>
              <a:ln w="12700" cap="flat" cmpd="sng" algn="ctr">
                <a:solidFill>
                  <a:sysClr val="windowText" lastClr="000000"/>
                </a:solidFill>
                <a:prstDash val="solid"/>
              </a:ln>
              <a:effectLst/>
            </p:spPr>
          </p:cxnSp>
          <p:cxnSp>
            <p:nvCxnSpPr>
              <p:cNvPr id="10" name="24 Conector recto"/>
              <p:cNvCxnSpPr/>
              <p:nvPr/>
            </p:nvCxnSpPr>
            <p:spPr>
              <a:xfrm>
                <a:off x="0" y="2438400"/>
                <a:ext cx="5172075" cy="0"/>
              </a:xfrm>
              <a:prstGeom prst="line">
                <a:avLst/>
              </a:prstGeom>
              <a:noFill/>
              <a:ln w="12700" cap="flat" cmpd="sng" algn="ctr">
                <a:solidFill>
                  <a:sysClr val="windowText" lastClr="000000"/>
                </a:solidFill>
                <a:prstDash val="solid"/>
              </a:ln>
              <a:effectLst/>
            </p:spPr>
          </p:cxnSp>
          <p:cxnSp>
            <p:nvCxnSpPr>
              <p:cNvPr id="11" name="25 Conector recto"/>
              <p:cNvCxnSpPr/>
              <p:nvPr/>
            </p:nvCxnSpPr>
            <p:spPr>
              <a:xfrm>
                <a:off x="5172075" y="0"/>
                <a:ext cx="0" cy="2438400"/>
              </a:xfrm>
              <a:prstGeom prst="line">
                <a:avLst/>
              </a:prstGeom>
              <a:noFill/>
              <a:ln w="12700" cap="flat" cmpd="sng" algn="ctr">
                <a:solidFill>
                  <a:sysClr val="windowText" lastClr="000000"/>
                </a:solidFill>
                <a:prstDash val="solid"/>
              </a:ln>
              <a:effectLst/>
            </p:spPr>
          </p:cxnSp>
          <p:cxnSp>
            <p:nvCxnSpPr>
              <p:cNvPr id="12" name="26 Conector recto"/>
              <p:cNvCxnSpPr/>
              <p:nvPr/>
            </p:nvCxnSpPr>
            <p:spPr>
              <a:xfrm>
                <a:off x="0" y="0"/>
                <a:ext cx="0" cy="2438400"/>
              </a:xfrm>
              <a:prstGeom prst="line">
                <a:avLst/>
              </a:prstGeom>
              <a:noFill/>
              <a:ln w="12700" cap="flat" cmpd="sng" algn="ctr">
                <a:solidFill>
                  <a:sysClr val="windowText" lastClr="000000"/>
                </a:solidFill>
                <a:prstDash val="solid"/>
              </a:ln>
              <a:effectLst/>
            </p:spPr>
          </p:cxnSp>
        </p:grpSp>
        <p:graphicFrame>
          <p:nvGraphicFramePr>
            <p:cNvPr id="6" name="5 Gráfico"/>
            <p:cNvGraphicFramePr/>
            <p:nvPr>
              <p:extLst>
                <p:ext uri="{D42A27DB-BD31-4B8C-83A1-F6EECF244321}">
                  <p14:modId xmlns:p14="http://schemas.microsoft.com/office/powerpoint/2010/main" val="2793263992"/>
                </p:ext>
              </p:extLst>
            </p:nvPr>
          </p:nvGraphicFramePr>
          <p:xfrm>
            <a:off x="3458817" y="95415"/>
            <a:ext cx="1574358" cy="22820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6 Gráfico"/>
            <p:cNvGraphicFramePr/>
            <p:nvPr>
              <p:extLst>
                <p:ext uri="{D42A27DB-BD31-4B8C-83A1-F6EECF244321}">
                  <p14:modId xmlns:p14="http://schemas.microsoft.com/office/powerpoint/2010/main" val="3815140003"/>
                </p:ext>
              </p:extLst>
            </p:nvPr>
          </p:nvGraphicFramePr>
          <p:xfrm>
            <a:off x="79513" y="95415"/>
            <a:ext cx="1637968" cy="22820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7 Gráfico"/>
            <p:cNvGraphicFramePr/>
            <p:nvPr>
              <p:extLst>
                <p:ext uri="{D42A27DB-BD31-4B8C-83A1-F6EECF244321}">
                  <p14:modId xmlns:p14="http://schemas.microsoft.com/office/powerpoint/2010/main" val="4043131120"/>
                </p:ext>
              </p:extLst>
            </p:nvPr>
          </p:nvGraphicFramePr>
          <p:xfrm>
            <a:off x="1728953" y="82163"/>
            <a:ext cx="1637969" cy="2274073"/>
          </p:xfrm>
          <a:graphic>
            <a:graphicData uri="http://schemas.openxmlformats.org/drawingml/2006/chart">
              <c:chart xmlns:c="http://schemas.openxmlformats.org/drawingml/2006/chart" xmlns:r="http://schemas.openxmlformats.org/officeDocument/2006/relationships" r:id="rId4"/>
            </a:graphicData>
          </a:graphic>
        </p:graphicFrame>
      </p:grpSp>
      <p:sp>
        <p:nvSpPr>
          <p:cNvPr id="13" name="12 Rectángulo"/>
          <p:cNvSpPr/>
          <p:nvPr/>
        </p:nvSpPr>
        <p:spPr>
          <a:xfrm>
            <a:off x="0" y="260648"/>
            <a:ext cx="8748464" cy="923330"/>
          </a:xfrm>
          <a:prstGeom prst="rect">
            <a:avLst/>
          </a:prstGeom>
        </p:spPr>
        <p:txBody>
          <a:bodyPr wrap="square">
            <a:spAutoFit/>
          </a:bodyPr>
          <a:lstStyle/>
          <a:p>
            <a:pPr lvl="2" algn="ctr">
              <a:lnSpc>
                <a:spcPct val="150000"/>
              </a:lnSpc>
              <a:spcAft>
                <a:spcPts val="1000"/>
              </a:spcAft>
            </a:pPr>
            <a:r>
              <a:rPr lang="es-ES" b="1" i="1" u="sng" dirty="0" smtClean="0">
                <a:solidFill>
                  <a:schemeClr val="accent6">
                    <a:lumMod val="75000"/>
                  </a:schemeClr>
                </a:solidFill>
                <a:latin typeface="Times New Roman"/>
                <a:ea typeface="Calibri"/>
              </a:rPr>
              <a:t>DISTRIBUCIÓN DEL PRESUPUESTO PARA LAS ENTIDADES PÚBLICAS DE EDUCACIÓN SUPERIOR POR REGIÓN</a:t>
            </a:r>
            <a:endParaRPr lang="es-ES" b="1" i="1" u="sng" dirty="0">
              <a:solidFill>
                <a:schemeClr val="accent6">
                  <a:lumMod val="75000"/>
                </a:schemeClr>
              </a:solidFill>
              <a:effectLst/>
              <a:latin typeface="Times New Roman"/>
              <a:ea typeface="Calibri"/>
            </a:endParaRPr>
          </a:p>
        </p:txBody>
      </p:sp>
      <p:pic>
        <p:nvPicPr>
          <p:cNvPr id="471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5301208"/>
            <a:ext cx="10604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1754" y="5301208"/>
            <a:ext cx="9874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8" y="5301208"/>
            <a:ext cx="9874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3851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50" y="1366837"/>
            <a:ext cx="8648700" cy="4124325"/>
          </a:xfrm>
          <a:prstGeom prst="rect">
            <a:avLst/>
          </a:prstGeom>
          <a:noFill/>
        </p:spPr>
      </p:pic>
      <p:sp>
        <p:nvSpPr>
          <p:cNvPr id="5" name="4 Rectángulo"/>
          <p:cNvSpPr/>
          <p:nvPr/>
        </p:nvSpPr>
        <p:spPr>
          <a:xfrm>
            <a:off x="1115616" y="476672"/>
            <a:ext cx="6768752" cy="369332"/>
          </a:xfrm>
          <a:prstGeom prst="rect">
            <a:avLst/>
          </a:prstGeom>
        </p:spPr>
        <p:txBody>
          <a:bodyPr wrap="square">
            <a:spAutoFit/>
          </a:bodyPr>
          <a:lstStyle/>
          <a:p>
            <a:r>
              <a:rPr lang="es-ES" b="1" i="1" u="sng" dirty="0" smtClean="0">
                <a:solidFill>
                  <a:schemeClr val="accent6">
                    <a:lumMod val="75000"/>
                  </a:schemeClr>
                </a:solidFill>
                <a:latin typeface="Times New Roman"/>
                <a:ea typeface="Calibri"/>
              </a:rPr>
              <a:t>VARIACIÓN DEL PRESUPUESTO DE LAS EPES POR REGIÓN</a:t>
            </a:r>
            <a:endParaRPr lang="es-ES" b="1" i="1" u="sng" dirty="0">
              <a:solidFill>
                <a:schemeClr val="accent6">
                  <a:lumMod val="75000"/>
                </a:schemeClr>
              </a:solidFill>
            </a:endParaRPr>
          </a:p>
        </p:txBody>
      </p:sp>
    </p:spTree>
    <p:extLst>
      <p:ext uri="{BB962C8B-B14F-4D97-AF65-F5344CB8AC3E}">
        <p14:creationId xmlns:p14="http://schemas.microsoft.com/office/powerpoint/2010/main" val="36850198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27584" y="548680"/>
            <a:ext cx="7416824" cy="376834"/>
          </a:xfrm>
          <a:prstGeom prst="rect">
            <a:avLst/>
          </a:prstGeom>
        </p:spPr>
        <p:txBody>
          <a:bodyPr wrap="square">
            <a:spAutoFit/>
          </a:bodyPr>
          <a:lstStyle/>
          <a:p>
            <a:pPr algn="ctr">
              <a:lnSpc>
                <a:spcPct val="150000"/>
              </a:lnSpc>
            </a:pPr>
            <a:r>
              <a:rPr lang="es-ES" sz="1400" b="1" i="1" u="sng" dirty="0" smtClean="0">
                <a:solidFill>
                  <a:schemeClr val="accent6">
                    <a:lumMod val="75000"/>
                  </a:schemeClr>
                </a:solidFill>
                <a:latin typeface="Times New Roman" pitchFamily="18" charset="0"/>
                <a:ea typeface="Calibri"/>
                <a:cs typeface="Times New Roman" pitchFamily="18" charset="0"/>
              </a:rPr>
              <a:t>ASIGNACIÓN PRESUPUESTARIA A LAS EPES DE LA PROVINCIA DE PICHINCHA</a:t>
            </a:r>
            <a:endParaRPr lang="es-ES" sz="1400" b="1" i="1" u="sng" dirty="0">
              <a:solidFill>
                <a:schemeClr val="accent6">
                  <a:lumMod val="75000"/>
                </a:schemeClr>
              </a:solidFill>
              <a:latin typeface="Times New Roman" pitchFamily="18" charset="0"/>
              <a:cs typeface="Times New Roman" pitchFamily="18"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607913778"/>
              </p:ext>
            </p:extLst>
          </p:nvPr>
        </p:nvGraphicFramePr>
        <p:xfrm>
          <a:off x="876183" y="1412776"/>
          <a:ext cx="7272806" cy="1472184"/>
        </p:xfrm>
        <a:graphic>
          <a:graphicData uri="http://schemas.openxmlformats.org/drawingml/2006/table">
            <a:tbl>
              <a:tblPr firstRow="1" firstCol="1" bandRow="1"/>
              <a:tblGrid>
                <a:gridCol w="4017605"/>
                <a:gridCol w="1085067"/>
                <a:gridCol w="1085067"/>
                <a:gridCol w="1085067"/>
              </a:tblGrid>
              <a:tr h="131501">
                <a:tc>
                  <a:txBody>
                    <a:bodyPr/>
                    <a:lstStyle/>
                    <a:p>
                      <a:pPr>
                        <a:lnSpc>
                          <a:spcPct val="115000"/>
                        </a:lnSpc>
                        <a:spcAft>
                          <a:spcPts val="0"/>
                        </a:spcAft>
                      </a:pPr>
                      <a:r>
                        <a:rPr lang="es-ES" sz="1200" b="1" dirty="0">
                          <a:solidFill>
                            <a:srgbClr val="000000"/>
                          </a:solidFill>
                          <a:effectLst/>
                          <a:latin typeface="Times New Roman"/>
                          <a:ea typeface="Times New Roman"/>
                          <a:cs typeface="Times New Roman"/>
                        </a:rPr>
                        <a:t>CONCEPTO</a:t>
                      </a:r>
                      <a:endParaRPr lang="es-ES" sz="12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0"/>
                        </a:spcAft>
                      </a:pPr>
                      <a:r>
                        <a:rPr lang="es-ES" sz="1200" b="1">
                          <a:solidFill>
                            <a:srgbClr val="000000"/>
                          </a:solidFill>
                          <a:effectLst/>
                          <a:latin typeface="Times New Roman"/>
                          <a:ea typeface="Times New Roman"/>
                          <a:cs typeface="Times New Roman"/>
                        </a:rPr>
                        <a:t>AÑO 2010</a:t>
                      </a:r>
                      <a:endParaRPr lang="es-ES" sz="12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0"/>
                        </a:spcAft>
                      </a:pPr>
                      <a:r>
                        <a:rPr lang="es-ES" sz="1200" b="1">
                          <a:solidFill>
                            <a:srgbClr val="000000"/>
                          </a:solidFill>
                          <a:effectLst/>
                          <a:latin typeface="Times New Roman"/>
                          <a:ea typeface="Times New Roman"/>
                          <a:cs typeface="Times New Roman"/>
                        </a:rPr>
                        <a:t>AÑO 2011 </a:t>
                      </a:r>
                      <a:endParaRPr lang="es-ES" sz="12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0"/>
                        </a:spcAft>
                      </a:pPr>
                      <a:r>
                        <a:rPr lang="es-ES" sz="1200" b="1">
                          <a:solidFill>
                            <a:srgbClr val="000000"/>
                          </a:solidFill>
                          <a:effectLst/>
                          <a:latin typeface="Times New Roman"/>
                          <a:ea typeface="Times New Roman"/>
                          <a:cs typeface="Times New Roman"/>
                        </a:rPr>
                        <a:t>AÑO 2012</a:t>
                      </a:r>
                      <a:endParaRPr lang="es-ES" sz="12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412217">
                <a:tc>
                  <a:txBody>
                    <a:bodyPr/>
                    <a:lstStyle/>
                    <a:p>
                      <a:pPr>
                        <a:lnSpc>
                          <a:spcPct val="115000"/>
                        </a:lnSpc>
                        <a:spcAft>
                          <a:spcPts val="0"/>
                        </a:spcAft>
                      </a:pPr>
                      <a:r>
                        <a:rPr lang="es-ES" sz="1200" dirty="0">
                          <a:solidFill>
                            <a:srgbClr val="000000"/>
                          </a:solidFill>
                          <a:effectLst/>
                          <a:latin typeface="Times New Roman"/>
                          <a:ea typeface="Times New Roman"/>
                          <a:cs typeface="Times New Roman"/>
                        </a:rPr>
                        <a:t>Provincia de Pichincha</a:t>
                      </a:r>
                      <a:endParaRPr lang="es-ES" sz="12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200" dirty="0">
                          <a:solidFill>
                            <a:srgbClr val="000000"/>
                          </a:solidFill>
                          <a:effectLst/>
                          <a:latin typeface="Times New Roman"/>
                          <a:ea typeface="Times New Roman"/>
                          <a:cs typeface="Times New Roman"/>
                        </a:rPr>
                        <a:t>    212.508.563,75   </a:t>
                      </a:r>
                      <a:endParaRPr lang="es-ES" sz="12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200">
                          <a:solidFill>
                            <a:srgbClr val="000000"/>
                          </a:solidFill>
                          <a:effectLst/>
                          <a:latin typeface="Times New Roman"/>
                          <a:ea typeface="Times New Roman"/>
                          <a:cs typeface="Times New Roman"/>
                        </a:rPr>
                        <a:t>             260.282.905,92   </a:t>
                      </a:r>
                      <a:endParaRPr lang="es-ES" sz="12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200">
                          <a:solidFill>
                            <a:srgbClr val="000000"/>
                          </a:solidFill>
                          <a:effectLst/>
                          <a:latin typeface="Times New Roman"/>
                          <a:ea typeface="Times New Roman"/>
                          <a:cs typeface="Times New Roman"/>
                        </a:rPr>
                        <a:t>             257.330.819,33   </a:t>
                      </a:r>
                      <a:endParaRPr lang="es-ES" sz="12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2217">
                <a:tc>
                  <a:txBody>
                    <a:bodyPr/>
                    <a:lstStyle/>
                    <a:p>
                      <a:pPr>
                        <a:lnSpc>
                          <a:spcPct val="115000"/>
                        </a:lnSpc>
                        <a:spcAft>
                          <a:spcPts val="0"/>
                        </a:spcAft>
                      </a:pPr>
                      <a:r>
                        <a:rPr lang="es-ES" sz="1200" dirty="0">
                          <a:solidFill>
                            <a:srgbClr val="000000"/>
                          </a:solidFill>
                          <a:effectLst/>
                          <a:latin typeface="Times New Roman"/>
                          <a:ea typeface="Times New Roman"/>
                          <a:cs typeface="Times New Roman"/>
                        </a:rPr>
                        <a:t>Otras Provincias de la Sierra</a:t>
                      </a:r>
                      <a:endParaRPr lang="es-ES" sz="12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200">
                          <a:solidFill>
                            <a:srgbClr val="000000"/>
                          </a:solidFill>
                          <a:effectLst/>
                          <a:latin typeface="Times New Roman"/>
                          <a:ea typeface="Times New Roman"/>
                          <a:cs typeface="Times New Roman"/>
                        </a:rPr>
                        <a:t>             231.643.916,08   </a:t>
                      </a:r>
                      <a:endParaRPr lang="es-ES" sz="12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200" dirty="0">
                          <a:solidFill>
                            <a:srgbClr val="000000"/>
                          </a:solidFill>
                          <a:effectLst/>
                          <a:latin typeface="Times New Roman"/>
                          <a:ea typeface="Times New Roman"/>
                          <a:cs typeface="Times New Roman"/>
                        </a:rPr>
                        <a:t>             262.926.686,36   </a:t>
                      </a:r>
                      <a:endParaRPr lang="es-ES" sz="12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200">
                          <a:solidFill>
                            <a:srgbClr val="000000"/>
                          </a:solidFill>
                          <a:effectLst/>
                          <a:latin typeface="Times New Roman"/>
                          <a:ea typeface="Times New Roman"/>
                          <a:cs typeface="Times New Roman"/>
                        </a:rPr>
                        <a:t>             269.509.387,75   </a:t>
                      </a:r>
                      <a:endParaRPr lang="es-ES" sz="12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2217">
                <a:tc>
                  <a:txBody>
                    <a:bodyPr/>
                    <a:lstStyle/>
                    <a:p>
                      <a:pPr>
                        <a:lnSpc>
                          <a:spcPct val="115000"/>
                        </a:lnSpc>
                        <a:spcAft>
                          <a:spcPts val="0"/>
                        </a:spcAft>
                      </a:pPr>
                      <a:r>
                        <a:rPr lang="es-ES" sz="1200" b="1" dirty="0">
                          <a:solidFill>
                            <a:srgbClr val="000000"/>
                          </a:solidFill>
                          <a:effectLst/>
                          <a:latin typeface="Times New Roman"/>
                          <a:ea typeface="Times New Roman"/>
                          <a:cs typeface="Times New Roman"/>
                        </a:rPr>
                        <a:t>TOTAL PRESUPUESTO DE LA REGIÓN SIERRA</a:t>
                      </a:r>
                      <a:endParaRPr lang="es-ES" sz="12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200" b="1">
                          <a:solidFill>
                            <a:srgbClr val="000000"/>
                          </a:solidFill>
                          <a:effectLst/>
                          <a:latin typeface="Times New Roman"/>
                          <a:ea typeface="Times New Roman"/>
                          <a:cs typeface="Times New Roman"/>
                        </a:rPr>
                        <a:t>         444.152.479,83   </a:t>
                      </a:r>
                      <a:endParaRPr lang="es-ES" sz="12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200" b="1" dirty="0">
                          <a:solidFill>
                            <a:srgbClr val="000000"/>
                          </a:solidFill>
                          <a:effectLst/>
                          <a:latin typeface="Times New Roman"/>
                          <a:ea typeface="Times New Roman"/>
                          <a:cs typeface="Times New Roman"/>
                        </a:rPr>
                        <a:t>         523.209.592,28   </a:t>
                      </a:r>
                      <a:endParaRPr lang="es-ES" sz="12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200" b="1" dirty="0">
                          <a:solidFill>
                            <a:srgbClr val="000000"/>
                          </a:solidFill>
                          <a:effectLst/>
                          <a:latin typeface="Times New Roman"/>
                          <a:ea typeface="Times New Roman"/>
                          <a:cs typeface="Times New Roman"/>
                        </a:rPr>
                        <a:t>         526.840.207,08   </a:t>
                      </a:r>
                      <a:endParaRPr lang="es-ES" sz="12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pSp>
        <p:nvGrpSpPr>
          <p:cNvPr id="6" name="7233 Grupo"/>
          <p:cNvGrpSpPr>
            <a:grpSpLocks/>
          </p:cNvGrpSpPr>
          <p:nvPr/>
        </p:nvGrpSpPr>
        <p:grpSpPr>
          <a:xfrm>
            <a:off x="899592" y="3452069"/>
            <a:ext cx="7344816" cy="2152650"/>
            <a:chOff x="0" y="0"/>
            <a:chExt cx="5191125" cy="2152650"/>
          </a:xfrm>
        </p:grpSpPr>
        <p:cxnSp>
          <p:nvCxnSpPr>
            <p:cNvPr id="7" name="7234 Conector recto"/>
            <p:cNvCxnSpPr/>
            <p:nvPr/>
          </p:nvCxnSpPr>
          <p:spPr>
            <a:xfrm>
              <a:off x="0" y="0"/>
              <a:ext cx="5191125" cy="0"/>
            </a:xfrm>
            <a:prstGeom prst="line">
              <a:avLst/>
            </a:prstGeom>
            <a:noFill/>
            <a:ln w="9525" cap="flat" cmpd="sng" algn="ctr">
              <a:solidFill>
                <a:sysClr val="windowText" lastClr="000000"/>
              </a:solidFill>
              <a:prstDash val="solid"/>
            </a:ln>
            <a:effectLst/>
          </p:spPr>
        </p:cxnSp>
        <p:graphicFrame>
          <p:nvGraphicFramePr>
            <p:cNvPr id="8" name="7 Gráfico"/>
            <p:cNvGraphicFramePr/>
            <p:nvPr>
              <p:extLst>
                <p:ext uri="{D42A27DB-BD31-4B8C-83A1-F6EECF244321}">
                  <p14:modId xmlns:p14="http://schemas.microsoft.com/office/powerpoint/2010/main" val="1665598929"/>
                </p:ext>
              </p:extLst>
            </p:nvPr>
          </p:nvGraphicFramePr>
          <p:xfrm>
            <a:off x="66675" y="104775"/>
            <a:ext cx="1609725" cy="19621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8 Gráfico"/>
            <p:cNvGraphicFramePr/>
            <p:nvPr>
              <p:extLst>
                <p:ext uri="{D42A27DB-BD31-4B8C-83A1-F6EECF244321}">
                  <p14:modId xmlns:p14="http://schemas.microsoft.com/office/powerpoint/2010/main" val="2666214785"/>
                </p:ext>
              </p:extLst>
            </p:nvPr>
          </p:nvGraphicFramePr>
          <p:xfrm>
            <a:off x="1752600" y="95250"/>
            <a:ext cx="1600200" cy="1971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Gráfico"/>
            <p:cNvGraphicFramePr/>
            <p:nvPr>
              <p:extLst>
                <p:ext uri="{D42A27DB-BD31-4B8C-83A1-F6EECF244321}">
                  <p14:modId xmlns:p14="http://schemas.microsoft.com/office/powerpoint/2010/main" val="3683767669"/>
                </p:ext>
              </p:extLst>
            </p:nvPr>
          </p:nvGraphicFramePr>
          <p:xfrm>
            <a:off x="3438525" y="104775"/>
            <a:ext cx="1704975" cy="1962150"/>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7238 Conector recto"/>
            <p:cNvCxnSpPr/>
            <p:nvPr/>
          </p:nvCxnSpPr>
          <p:spPr>
            <a:xfrm>
              <a:off x="0" y="2152650"/>
              <a:ext cx="5191125" cy="0"/>
            </a:xfrm>
            <a:prstGeom prst="line">
              <a:avLst/>
            </a:prstGeom>
            <a:noFill/>
            <a:ln w="9525" cap="flat" cmpd="sng" algn="ctr">
              <a:solidFill>
                <a:sysClr val="windowText" lastClr="000000"/>
              </a:solidFill>
              <a:prstDash val="solid"/>
            </a:ln>
            <a:effectLst/>
          </p:spPr>
        </p:cxnSp>
        <p:cxnSp>
          <p:nvCxnSpPr>
            <p:cNvPr id="12" name="7239 Conector recto"/>
            <p:cNvCxnSpPr/>
            <p:nvPr/>
          </p:nvCxnSpPr>
          <p:spPr>
            <a:xfrm>
              <a:off x="0" y="0"/>
              <a:ext cx="0" cy="2152650"/>
            </a:xfrm>
            <a:prstGeom prst="line">
              <a:avLst/>
            </a:prstGeom>
            <a:noFill/>
            <a:ln w="9525" cap="flat" cmpd="sng" algn="ctr">
              <a:solidFill>
                <a:sysClr val="windowText" lastClr="000000"/>
              </a:solidFill>
              <a:prstDash val="solid"/>
            </a:ln>
            <a:effectLst/>
          </p:spPr>
        </p:cxnSp>
        <p:cxnSp>
          <p:nvCxnSpPr>
            <p:cNvPr id="13" name="7240 Conector recto"/>
            <p:cNvCxnSpPr/>
            <p:nvPr/>
          </p:nvCxnSpPr>
          <p:spPr>
            <a:xfrm>
              <a:off x="5191125" y="0"/>
              <a:ext cx="0" cy="2152650"/>
            </a:xfrm>
            <a:prstGeom prst="line">
              <a:avLst/>
            </a:prstGeom>
            <a:noFill/>
            <a:ln w="9525" cap="flat" cmpd="sng" algn="ctr">
              <a:solidFill>
                <a:sysClr val="windowText" lastClr="000000"/>
              </a:solidFill>
              <a:prstDash val="solid"/>
            </a:ln>
            <a:effectLst/>
          </p:spPr>
        </p:cxnSp>
      </p:grpSp>
    </p:spTree>
    <p:extLst>
      <p:ext uri="{BB962C8B-B14F-4D97-AF65-F5344CB8AC3E}">
        <p14:creationId xmlns:p14="http://schemas.microsoft.com/office/powerpoint/2010/main" val="6458680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639369331"/>
              </p:ext>
            </p:extLst>
          </p:nvPr>
        </p:nvGraphicFramePr>
        <p:xfrm>
          <a:off x="323526" y="1988841"/>
          <a:ext cx="8496945" cy="4247556"/>
        </p:xfrm>
        <a:graphic>
          <a:graphicData uri="http://schemas.openxmlformats.org/drawingml/2006/table">
            <a:tbl>
              <a:tblPr firstRow="1" firstCol="1" bandRow="1"/>
              <a:tblGrid>
                <a:gridCol w="2364366"/>
                <a:gridCol w="1119806"/>
                <a:gridCol w="1016451"/>
                <a:gridCol w="971987"/>
                <a:gridCol w="1026174"/>
                <a:gridCol w="981710"/>
                <a:gridCol w="1016451"/>
              </a:tblGrid>
              <a:tr h="1068859">
                <a:tc gridSpan="7">
                  <a:txBody>
                    <a:bodyPr/>
                    <a:lstStyle/>
                    <a:p>
                      <a:pPr algn="ctr">
                        <a:lnSpc>
                          <a:spcPct val="150000"/>
                        </a:lnSpc>
                        <a:spcAft>
                          <a:spcPts val="0"/>
                        </a:spcAft>
                      </a:pPr>
                      <a:r>
                        <a:rPr lang="es-ES" sz="1100" b="1" dirty="0">
                          <a:effectLst/>
                          <a:latin typeface="Times New Roman"/>
                          <a:ea typeface="Calibri"/>
                          <a:cs typeface="Times New Roman"/>
                        </a:rPr>
                        <a:t> </a:t>
                      </a:r>
                      <a:endParaRPr lang="es-ES" sz="1100" dirty="0">
                        <a:effectLst/>
                        <a:latin typeface="Calibri"/>
                        <a:ea typeface="Calibri"/>
                        <a:cs typeface="Times New Roman"/>
                      </a:endParaRPr>
                    </a:p>
                    <a:p>
                      <a:pPr algn="ctr">
                        <a:lnSpc>
                          <a:spcPct val="150000"/>
                        </a:lnSpc>
                        <a:spcAft>
                          <a:spcPts val="0"/>
                        </a:spcAft>
                      </a:pPr>
                      <a:r>
                        <a:rPr lang="es-ES" sz="1100" b="1" dirty="0">
                          <a:effectLst/>
                          <a:latin typeface="Times New Roman"/>
                          <a:ea typeface="Calibri"/>
                          <a:cs typeface="Times New Roman"/>
                        </a:rPr>
                        <a:t>PRESUPUESTO DE LAS EPES DE LA PROV. PICHINCHA</a:t>
                      </a:r>
                      <a:endParaRPr lang="es-ES" sz="1100" dirty="0">
                        <a:effectLst/>
                        <a:latin typeface="Calibri"/>
                        <a:ea typeface="Calibri"/>
                        <a:cs typeface="Times New Roman"/>
                      </a:endParaRPr>
                    </a:p>
                    <a:p>
                      <a:pPr algn="ctr">
                        <a:lnSpc>
                          <a:spcPct val="150000"/>
                        </a:lnSpc>
                        <a:spcAft>
                          <a:spcPts val="0"/>
                        </a:spcAft>
                      </a:pPr>
                      <a:r>
                        <a:rPr lang="es-ES" sz="1100" b="1" dirty="0">
                          <a:effectLst/>
                          <a:latin typeface="Times New Roman"/>
                          <a:ea typeface="Calibri"/>
                          <a:cs typeface="Times New Roman"/>
                        </a:rPr>
                        <a:t>PERIODOS 2010, 2011 Y 2012</a:t>
                      </a:r>
                      <a:endParaRPr lang="es-ES" sz="1100" dirty="0">
                        <a:effectLst/>
                        <a:latin typeface="Calibri"/>
                        <a:ea typeface="Calibri"/>
                        <a:cs typeface="Times New Roman"/>
                      </a:endParaRPr>
                    </a:p>
                    <a:p>
                      <a:pPr algn="ctr">
                        <a:lnSpc>
                          <a:spcPct val="115000"/>
                        </a:lnSpc>
                        <a:spcAft>
                          <a:spcPts val="0"/>
                        </a:spcAft>
                      </a:pPr>
                      <a:r>
                        <a:rPr lang="es-ES" sz="1100" b="1" dirty="0">
                          <a:effectLst/>
                          <a:latin typeface="Times New Roman"/>
                          <a:ea typeface="Calibri"/>
                          <a:cs typeface="Times New Roman"/>
                        </a:rPr>
                        <a:t>EN DÓLARES</a:t>
                      </a:r>
                      <a:endParaRPr lang="es-ES" sz="1100" dirty="0">
                        <a:effectLst/>
                        <a:latin typeface="Calibri"/>
                        <a:ea typeface="Calibri"/>
                        <a:cs typeface="Times New Roman"/>
                      </a:endParaRPr>
                    </a:p>
                    <a:p>
                      <a:pPr algn="ctr">
                        <a:lnSpc>
                          <a:spcPct val="115000"/>
                        </a:lnSpc>
                        <a:spcAft>
                          <a:spcPts val="0"/>
                        </a:spcAft>
                      </a:pPr>
                      <a:r>
                        <a:rPr lang="es-ES" sz="1100" b="1" dirty="0">
                          <a:solidFill>
                            <a:srgbClr val="000000"/>
                          </a:solidFill>
                          <a:effectLst/>
                          <a:latin typeface="Times New Roman"/>
                          <a:ea typeface="Times New Roman"/>
                          <a:cs typeface="Times New Roman"/>
                        </a:rPr>
                        <a:t> </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36596">
                <a:tc>
                  <a:txBody>
                    <a:bodyPr/>
                    <a:lstStyle/>
                    <a:p>
                      <a:pPr algn="ctr">
                        <a:lnSpc>
                          <a:spcPct val="115000"/>
                        </a:lnSpc>
                        <a:spcAft>
                          <a:spcPts val="0"/>
                        </a:spcAft>
                      </a:pPr>
                      <a:r>
                        <a:rPr lang="es-ES" sz="1000" b="1" dirty="0">
                          <a:solidFill>
                            <a:srgbClr val="000000"/>
                          </a:solidFill>
                          <a:effectLst/>
                          <a:latin typeface="Times New Roman"/>
                          <a:ea typeface="Times New Roman"/>
                          <a:cs typeface="Times New Roman"/>
                        </a:rPr>
                        <a:t>ENTIDAD</a:t>
                      </a:r>
                      <a:endParaRPr lang="es-ES" sz="10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15000"/>
                        </a:lnSpc>
                        <a:spcAft>
                          <a:spcPts val="0"/>
                        </a:spcAft>
                      </a:pPr>
                      <a:r>
                        <a:rPr lang="es-ES" sz="1000" b="1" dirty="0">
                          <a:solidFill>
                            <a:srgbClr val="000000"/>
                          </a:solidFill>
                          <a:effectLst/>
                          <a:latin typeface="Times New Roman"/>
                          <a:ea typeface="Times New Roman"/>
                          <a:cs typeface="Times New Roman"/>
                        </a:rPr>
                        <a:t>AÑO 2010</a:t>
                      </a:r>
                      <a:endParaRPr lang="es-ES" sz="10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15000"/>
                        </a:lnSpc>
                        <a:spcAft>
                          <a:spcPts val="0"/>
                        </a:spcAft>
                      </a:pPr>
                      <a:r>
                        <a:rPr lang="es-ES" sz="1000" b="1" dirty="0">
                          <a:solidFill>
                            <a:srgbClr val="000000"/>
                          </a:solidFill>
                          <a:effectLst/>
                          <a:latin typeface="Times New Roman"/>
                          <a:ea typeface="Times New Roman"/>
                          <a:cs typeface="Times New Roman"/>
                        </a:rPr>
                        <a:t>% ASIGNACIÓN</a:t>
                      </a:r>
                      <a:endParaRPr lang="es-ES" sz="10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15000"/>
                        </a:lnSpc>
                        <a:spcAft>
                          <a:spcPts val="0"/>
                        </a:spcAft>
                      </a:pPr>
                      <a:r>
                        <a:rPr lang="es-ES" sz="1000" b="1" dirty="0">
                          <a:solidFill>
                            <a:srgbClr val="000000"/>
                          </a:solidFill>
                          <a:effectLst/>
                          <a:latin typeface="Times New Roman"/>
                          <a:ea typeface="Times New Roman"/>
                          <a:cs typeface="Times New Roman"/>
                        </a:rPr>
                        <a:t>AÑO 2011</a:t>
                      </a:r>
                      <a:endParaRPr lang="es-ES" sz="10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15000"/>
                        </a:lnSpc>
                        <a:spcAft>
                          <a:spcPts val="0"/>
                        </a:spcAft>
                      </a:pPr>
                      <a:r>
                        <a:rPr lang="es-ES" sz="900" b="1" dirty="0">
                          <a:solidFill>
                            <a:srgbClr val="000000"/>
                          </a:solidFill>
                          <a:effectLst/>
                          <a:latin typeface="Times New Roman"/>
                          <a:ea typeface="Times New Roman"/>
                          <a:cs typeface="Times New Roman"/>
                        </a:rPr>
                        <a:t>% ASIGNACIÓN</a:t>
                      </a:r>
                      <a:endParaRPr lang="es-ES" sz="9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15000"/>
                        </a:lnSpc>
                        <a:spcAft>
                          <a:spcPts val="0"/>
                        </a:spcAft>
                      </a:pPr>
                      <a:r>
                        <a:rPr lang="es-ES" sz="900" b="1" dirty="0">
                          <a:solidFill>
                            <a:srgbClr val="000000"/>
                          </a:solidFill>
                          <a:effectLst/>
                          <a:latin typeface="Times New Roman"/>
                          <a:ea typeface="Times New Roman"/>
                          <a:cs typeface="Times New Roman"/>
                        </a:rPr>
                        <a:t>AÑO 2012</a:t>
                      </a:r>
                      <a:endParaRPr lang="es-ES" sz="9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15000"/>
                        </a:lnSpc>
                        <a:spcAft>
                          <a:spcPts val="0"/>
                        </a:spcAft>
                      </a:pPr>
                      <a:r>
                        <a:rPr lang="es-ES" sz="900" b="1" dirty="0">
                          <a:solidFill>
                            <a:srgbClr val="000000"/>
                          </a:solidFill>
                          <a:effectLst/>
                          <a:latin typeface="Times New Roman"/>
                          <a:ea typeface="Times New Roman"/>
                          <a:cs typeface="Times New Roman"/>
                        </a:rPr>
                        <a:t>% ASIGNACIÓN</a:t>
                      </a:r>
                      <a:endParaRPr lang="es-ES" sz="9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r>
              <a:tr h="499272">
                <a:tc>
                  <a:txBody>
                    <a:bodyPr/>
                    <a:lstStyle/>
                    <a:p>
                      <a:pPr>
                        <a:lnSpc>
                          <a:spcPct val="115000"/>
                        </a:lnSpc>
                        <a:spcAft>
                          <a:spcPts val="0"/>
                        </a:spcAft>
                      </a:pPr>
                      <a:r>
                        <a:rPr lang="es-ES" sz="1100">
                          <a:solidFill>
                            <a:srgbClr val="000000"/>
                          </a:solidFill>
                          <a:effectLst/>
                          <a:latin typeface="Times New Roman"/>
                          <a:ea typeface="Times New Roman"/>
                          <a:cs typeface="Times New Roman"/>
                        </a:rPr>
                        <a:t>Escuela Politécnica del Ejército</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100">
                          <a:solidFill>
                            <a:srgbClr val="000000"/>
                          </a:solidFill>
                          <a:effectLst/>
                          <a:latin typeface="Times New Roman"/>
                          <a:ea typeface="Times New Roman"/>
                          <a:cs typeface="Times New Roman"/>
                        </a:rPr>
                        <a:t>               48.371.814,74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100" dirty="0">
                          <a:solidFill>
                            <a:srgbClr val="000000"/>
                          </a:solidFill>
                          <a:effectLst/>
                          <a:latin typeface="Times New Roman"/>
                          <a:ea typeface="Times New Roman"/>
                          <a:cs typeface="Times New Roman"/>
                        </a:rPr>
                        <a:t>22,76%</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100">
                          <a:solidFill>
                            <a:srgbClr val="000000"/>
                          </a:solidFill>
                          <a:effectLst/>
                          <a:latin typeface="Times New Roman"/>
                          <a:ea typeface="Times New Roman"/>
                          <a:cs typeface="Times New Roman"/>
                        </a:rPr>
                        <a:t>               69.888.656,79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100" dirty="0">
                          <a:solidFill>
                            <a:srgbClr val="000000"/>
                          </a:solidFill>
                          <a:effectLst/>
                          <a:latin typeface="Times New Roman"/>
                          <a:ea typeface="Times New Roman"/>
                          <a:cs typeface="Times New Roman"/>
                        </a:rPr>
                        <a:t>26,85%</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100">
                          <a:solidFill>
                            <a:srgbClr val="000000"/>
                          </a:solidFill>
                          <a:effectLst/>
                          <a:latin typeface="Times New Roman"/>
                          <a:ea typeface="Times New Roman"/>
                          <a:cs typeface="Times New Roman"/>
                        </a:rPr>
                        <a:t>         71.243.489,96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100">
                          <a:solidFill>
                            <a:srgbClr val="000000"/>
                          </a:solidFill>
                          <a:effectLst/>
                          <a:latin typeface="Times New Roman"/>
                          <a:ea typeface="Times New Roman"/>
                          <a:cs typeface="Times New Roman"/>
                        </a:rPr>
                        <a:t>27,69%</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99272">
                <a:tc>
                  <a:txBody>
                    <a:bodyPr/>
                    <a:lstStyle/>
                    <a:p>
                      <a:pPr>
                        <a:lnSpc>
                          <a:spcPct val="115000"/>
                        </a:lnSpc>
                        <a:spcAft>
                          <a:spcPts val="0"/>
                        </a:spcAft>
                      </a:pPr>
                      <a:r>
                        <a:rPr lang="es-ES" sz="1100">
                          <a:solidFill>
                            <a:srgbClr val="000000"/>
                          </a:solidFill>
                          <a:effectLst/>
                          <a:latin typeface="Times New Roman"/>
                          <a:ea typeface="Times New Roman"/>
                          <a:cs typeface="Times New Roman"/>
                        </a:rPr>
                        <a:t>Escuela Politécnica Nacional</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100">
                          <a:solidFill>
                            <a:srgbClr val="000000"/>
                          </a:solidFill>
                          <a:effectLst/>
                          <a:latin typeface="Times New Roman"/>
                          <a:ea typeface="Times New Roman"/>
                          <a:cs typeface="Times New Roman"/>
                        </a:rPr>
                        <a:t>               48.476.498,69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100" dirty="0">
                          <a:solidFill>
                            <a:srgbClr val="000000"/>
                          </a:solidFill>
                          <a:effectLst/>
                          <a:latin typeface="Times New Roman"/>
                          <a:ea typeface="Times New Roman"/>
                          <a:cs typeface="Times New Roman"/>
                        </a:rPr>
                        <a:t>22,81%</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100">
                          <a:solidFill>
                            <a:srgbClr val="000000"/>
                          </a:solidFill>
                          <a:effectLst/>
                          <a:latin typeface="Times New Roman"/>
                          <a:ea typeface="Times New Roman"/>
                          <a:cs typeface="Times New Roman"/>
                        </a:rPr>
                        <a:t>               40.807.522,61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100">
                          <a:solidFill>
                            <a:srgbClr val="000000"/>
                          </a:solidFill>
                          <a:effectLst/>
                          <a:latin typeface="Times New Roman"/>
                          <a:ea typeface="Times New Roman"/>
                          <a:cs typeface="Times New Roman"/>
                        </a:rPr>
                        <a:t>15,68%</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100">
                          <a:solidFill>
                            <a:srgbClr val="000000"/>
                          </a:solidFill>
                          <a:effectLst/>
                          <a:latin typeface="Times New Roman"/>
                          <a:ea typeface="Times New Roman"/>
                          <a:cs typeface="Times New Roman"/>
                        </a:rPr>
                        <a:t>         47.913.849,20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100">
                          <a:solidFill>
                            <a:srgbClr val="000000"/>
                          </a:solidFill>
                          <a:effectLst/>
                          <a:latin typeface="Times New Roman"/>
                          <a:ea typeface="Times New Roman"/>
                          <a:cs typeface="Times New Roman"/>
                        </a:rPr>
                        <a:t>18,62%</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99272">
                <a:tc>
                  <a:txBody>
                    <a:bodyPr/>
                    <a:lstStyle/>
                    <a:p>
                      <a:pPr>
                        <a:lnSpc>
                          <a:spcPct val="115000"/>
                        </a:lnSpc>
                        <a:spcAft>
                          <a:spcPts val="0"/>
                        </a:spcAft>
                      </a:pPr>
                      <a:r>
                        <a:rPr lang="es-ES" sz="1100">
                          <a:solidFill>
                            <a:srgbClr val="000000"/>
                          </a:solidFill>
                          <a:effectLst/>
                          <a:latin typeface="Times New Roman"/>
                          <a:ea typeface="Times New Roman"/>
                          <a:cs typeface="Times New Roman"/>
                        </a:rPr>
                        <a:t>Instituto de Altos Estudios Nacionales (IAEN)</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100">
                          <a:solidFill>
                            <a:srgbClr val="000000"/>
                          </a:solidFill>
                          <a:effectLst/>
                          <a:latin typeface="Times New Roman"/>
                          <a:ea typeface="Times New Roman"/>
                          <a:cs typeface="Times New Roman"/>
                        </a:rPr>
                        <a:t>               11.027.799,76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100" dirty="0">
                          <a:solidFill>
                            <a:srgbClr val="000000"/>
                          </a:solidFill>
                          <a:effectLst/>
                          <a:latin typeface="Times New Roman"/>
                          <a:ea typeface="Times New Roman"/>
                          <a:cs typeface="Times New Roman"/>
                        </a:rPr>
                        <a:t>5,19%</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100">
                          <a:solidFill>
                            <a:srgbClr val="000000"/>
                          </a:solidFill>
                          <a:effectLst/>
                          <a:latin typeface="Times New Roman"/>
                          <a:ea typeface="Times New Roman"/>
                          <a:cs typeface="Times New Roman"/>
                        </a:rPr>
                        <a:t>               12.919.941,57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100" dirty="0">
                          <a:solidFill>
                            <a:srgbClr val="000000"/>
                          </a:solidFill>
                          <a:effectLst/>
                          <a:latin typeface="Times New Roman"/>
                          <a:ea typeface="Times New Roman"/>
                          <a:cs typeface="Times New Roman"/>
                        </a:rPr>
                        <a:t>4,96%</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100">
                          <a:solidFill>
                            <a:srgbClr val="000000"/>
                          </a:solidFill>
                          <a:effectLst/>
                          <a:latin typeface="Times New Roman"/>
                          <a:ea typeface="Times New Roman"/>
                          <a:cs typeface="Times New Roman"/>
                        </a:rPr>
                        <a:t>         12.509.201,95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100">
                          <a:solidFill>
                            <a:srgbClr val="000000"/>
                          </a:solidFill>
                          <a:effectLst/>
                          <a:latin typeface="Times New Roman"/>
                          <a:ea typeface="Times New Roman"/>
                          <a:cs typeface="Times New Roman"/>
                        </a:rPr>
                        <a:t>4,86%</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36596">
                <a:tc>
                  <a:txBody>
                    <a:bodyPr/>
                    <a:lstStyle/>
                    <a:p>
                      <a:pPr>
                        <a:lnSpc>
                          <a:spcPct val="115000"/>
                        </a:lnSpc>
                        <a:spcAft>
                          <a:spcPts val="0"/>
                        </a:spcAft>
                      </a:pPr>
                      <a:r>
                        <a:rPr lang="es-ES" sz="1100">
                          <a:solidFill>
                            <a:srgbClr val="000000"/>
                          </a:solidFill>
                          <a:effectLst/>
                          <a:latin typeface="Times New Roman"/>
                          <a:ea typeface="Times New Roman"/>
                          <a:cs typeface="Times New Roman"/>
                        </a:rPr>
                        <a:t>Universidad Central del Ecuador</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100" dirty="0">
                          <a:solidFill>
                            <a:srgbClr val="000000"/>
                          </a:solidFill>
                          <a:effectLst/>
                          <a:latin typeface="Times New Roman"/>
                          <a:ea typeface="Times New Roman"/>
                          <a:cs typeface="Times New Roman"/>
                        </a:rPr>
                        <a:t>             104.632.450,56   </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100" dirty="0">
                          <a:solidFill>
                            <a:srgbClr val="000000"/>
                          </a:solidFill>
                          <a:effectLst/>
                          <a:latin typeface="Times New Roman"/>
                          <a:ea typeface="Times New Roman"/>
                          <a:cs typeface="Times New Roman"/>
                        </a:rPr>
                        <a:t>49,24%</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100">
                          <a:solidFill>
                            <a:srgbClr val="000000"/>
                          </a:solidFill>
                          <a:effectLst/>
                          <a:latin typeface="Times New Roman"/>
                          <a:ea typeface="Times New Roman"/>
                          <a:cs typeface="Times New Roman"/>
                        </a:rPr>
                        <a:t>             136.666.784,95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100" dirty="0">
                          <a:solidFill>
                            <a:srgbClr val="000000"/>
                          </a:solidFill>
                          <a:effectLst/>
                          <a:latin typeface="Times New Roman"/>
                          <a:ea typeface="Times New Roman"/>
                          <a:cs typeface="Times New Roman"/>
                        </a:rPr>
                        <a:t>52,51%</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100" dirty="0">
                          <a:solidFill>
                            <a:srgbClr val="000000"/>
                          </a:solidFill>
                          <a:effectLst/>
                          <a:latin typeface="Times New Roman"/>
                          <a:ea typeface="Times New Roman"/>
                          <a:cs typeface="Times New Roman"/>
                        </a:rPr>
                        <a:t>       125.664.278,22   </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100">
                          <a:solidFill>
                            <a:srgbClr val="000000"/>
                          </a:solidFill>
                          <a:effectLst/>
                          <a:latin typeface="Times New Roman"/>
                          <a:ea typeface="Times New Roman"/>
                          <a:cs typeface="Times New Roman"/>
                        </a:rPr>
                        <a:t>48,83%</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36596">
                <a:tc>
                  <a:txBody>
                    <a:bodyPr/>
                    <a:lstStyle/>
                    <a:p>
                      <a:pPr>
                        <a:lnSpc>
                          <a:spcPct val="115000"/>
                        </a:lnSpc>
                        <a:spcAft>
                          <a:spcPts val="0"/>
                        </a:spcAft>
                      </a:pPr>
                      <a:r>
                        <a:rPr lang="es-ES" sz="1100" b="1">
                          <a:solidFill>
                            <a:srgbClr val="000000"/>
                          </a:solidFill>
                          <a:effectLst/>
                          <a:latin typeface="Times New Roman"/>
                          <a:ea typeface="Times New Roman"/>
                          <a:cs typeface="Times New Roman"/>
                        </a:rPr>
                        <a:t>Total</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15000"/>
                        </a:lnSpc>
                        <a:spcAft>
                          <a:spcPts val="0"/>
                        </a:spcAft>
                      </a:pPr>
                      <a:r>
                        <a:rPr lang="es-ES" sz="1100" b="1" dirty="0">
                          <a:solidFill>
                            <a:srgbClr val="000000"/>
                          </a:solidFill>
                          <a:effectLst/>
                          <a:latin typeface="Times New Roman"/>
                          <a:ea typeface="Times New Roman"/>
                          <a:cs typeface="Times New Roman"/>
                        </a:rPr>
                        <a:t>         212.508.563,75   </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r">
                        <a:lnSpc>
                          <a:spcPct val="115000"/>
                        </a:lnSpc>
                        <a:spcAft>
                          <a:spcPts val="0"/>
                        </a:spcAft>
                      </a:pPr>
                      <a:r>
                        <a:rPr lang="es-ES" sz="1100" b="1" dirty="0">
                          <a:solidFill>
                            <a:srgbClr val="000000"/>
                          </a:solidFill>
                          <a:effectLst/>
                          <a:latin typeface="Times New Roman"/>
                          <a:ea typeface="Times New Roman"/>
                          <a:cs typeface="Times New Roman"/>
                        </a:rPr>
                        <a:t>100,00%</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15000"/>
                        </a:lnSpc>
                        <a:spcAft>
                          <a:spcPts val="0"/>
                        </a:spcAft>
                      </a:pPr>
                      <a:r>
                        <a:rPr lang="es-ES" sz="1100" b="1" dirty="0">
                          <a:solidFill>
                            <a:srgbClr val="000000"/>
                          </a:solidFill>
                          <a:effectLst/>
                          <a:latin typeface="Times New Roman"/>
                          <a:ea typeface="Times New Roman"/>
                          <a:cs typeface="Times New Roman"/>
                        </a:rPr>
                        <a:t>         260.282.905,92   </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r">
                        <a:lnSpc>
                          <a:spcPct val="115000"/>
                        </a:lnSpc>
                        <a:spcAft>
                          <a:spcPts val="0"/>
                        </a:spcAft>
                      </a:pPr>
                      <a:r>
                        <a:rPr lang="es-ES" sz="1100" b="1" dirty="0">
                          <a:solidFill>
                            <a:srgbClr val="000000"/>
                          </a:solidFill>
                          <a:effectLst/>
                          <a:latin typeface="Times New Roman"/>
                          <a:ea typeface="Times New Roman"/>
                          <a:cs typeface="Times New Roman"/>
                        </a:rPr>
                        <a:t>100,00%</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15000"/>
                        </a:lnSpc>
                        <a:spcAft>
                          <a:spcPts val="0"/>
                        </a:spcAft>
                      </a:pPr>
                      <a:r>
                        <a:rPr lang="es-ES" sz="1100" b="1" dirty="0">
                          <a:solidFill>
                            <a:srgbClr val="000000"/>
                          </a:solidFill>
                          <a:effectLst/>
                          <a:latin typeface="Times New Roman"/>
                          <a:ea typeface="Times New Roman"/>
                          <a:cs typeface="Times New Roman"/>
                        </a:rPr>
                        <a:t>   257.330.819,33   </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r">
                        <a:lnSpc>
                          <a:spcPct val="115000"/>
                        </a:lnSpc>
                        <a:spcAft>
                          <a:spcPts val="0"/>
                        </a:spcAft>
                      </a:pPr>
                      <a:r>
                        <a:rPr lang="es-ES" sz="1100" b="1" dirty="0">
                          <a:solidFill>
                            <a:srgbClr val="000000"/>
                          </a:solidFill>
                          <a:effectLst/>
                          <a:latin typeface="Times New Roman"/>
                          <a:ea typeface="Times New Roman"/>
                          <a:cs typeface="Times New Roman"/>
                        </a:rPr>
                        <a:t>100,00%</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r>
            </a:tbl>
          </a:graphicData>
        </a:graphic>
      </p:graphicFrame>
      <p:sp>
        <p:nvSpPr>
          <p:cNvPr id="5" name="4 Rectángulo"/>
          <p:cNvSpPr/>
          <p:nvPr/>
        </p:nvSpPr>
        <p:spPr>
          <a:xfrm>
            <a:off x="971600" y="764704"/>
            <a:ext cx="6840760" cy="923330"/>
          </a:xfrm>
          <a:prstGeom prst="rect">
            <a:avLst/>
          </a:prstGeom>
        </p:spPr>
        <p:txBody>
          <a:bodyPr wrap="square">
            <a:spAutoFit/>
          </a:bodyPr>
          <a:lstStyle/>
          <a:p>
            <a:pPr algn="ctr">
              <a:lnSpc>
                <a:spcPct val="150000"/>
              </a:lnSpc>
            </a:pPr>
            <a:r>
              <a:rPr lang="es-ES" b="1" i="1" u="sng" dirty="0" smtClean="0">
                <a:solidFill>
                  <a:schemeClr val="accent6">
                    <a:lumMod val="75000"/>
                  </a:schemeClr>
                </a:solidFill>
                <a:latin typeface="Times New Roman"/>
                <a:ea typeface="Calibri"/>
              </a:rPr>
              <a:t>PRESUPUESTO PARA LAS EPES DE LA PROVINCIA DE PICHINCHA</a:t>
            </a:r>
            <a:endParaRPr lang="es-ES" b="1" i="1" u="sng" dirty="0">
              <a:solidFill>
                <a:schemeClr val="accent6">
                  <a:lumMod val="75000"/>
                </a:schemeClr>
              </a:solidFill>
            </a:endParaRPr>
          </a:p>
        </p:txBody>
      </p:sp>
    </p:spTree>
    <p:extLst>
      <p:ext uri="{BB962C8B-B14F-4D97-AF65-F5344CB8AC3E}">
        <p14:creationId xmlns:p14="http://schemas.microsoft.com/office/powerpoint/2010/main" val="8381777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67544" y="2276872"/>
            <a:ext cx="7920880" cy="1115947"/>
          </a:xfrm>
          <a:prstGeom prst="rect">
            <a:avLst/>
          </a:prstGeom>
        </p:spPr>
        <p:txBody>
          <a:bodyPr wrap="square">
            <a:spAutoFit/>
          </a:bodyPr>
          <a:lstStyle/>
          <a:p>
            <a:pPr lvl="1" algn="ctr">
              <a:lnSpc>
                <a:spcPct val="200000"/>
              </a:lnSpc>
              <a:spcAft>
                <a:spcPts val="1000"/>
              </a:spcAft>
            </a:pPr>
            <a:r>
              <a:rPr lang="es-ES" b="1" i="1" u="sng" dirty="0" smtClean="0">
                <a:solidFill>
                  <a:schemeClr val="accent6">
                    <a:lumMod val="75000"/>
                  </a:schemeClr>
                </a:solidFill>
                <a:latin typeface="Times New Roman"/>
                <a:ea typeface="Calibri"/>
              </a:rPr>
              <a:t>ANÁLISIS DE LAS ENTIDADES PÚBLICAS DE EDUCACIÓN SUPERIOR DE LA PROVINCIA DE PICHINCHA </a:t>
            </a:r>
            <a:endParaRPr lang="es-ES" b="1" i="1" u="sng" dirty="0">
              <a:solidFill>
                <a:schemeClr val="accent6">
                  <a:lumMod val="75000"/>
                </a:schemeClr>
              </a:solidFill>
              <a:effectLst/>
              <a:latin typeface="Times New Roman"/>
              <a:ea typeface="Calibri"/>
            </a:endParaRPr>
          </a:p>
        </p:txBody>
      </p:sp>
    </p:spTree>
    <p:extLst>
      <p:ext uri="{BB962C8B-B14F-4D97-AF65-F5344CB8AC3E}">
        <p14:creationId xmlns:p14="http://schemas.microsoft.com/office/powerpoint/2010/main" val="13645778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15616" y="3073315"/>
            <a:ext cx="7200800" cy="584775"/>
          </a:xfrm>
          <a:prstGeom prst="rect">
            <a:avLst/>
          </a:prstGeom>
          <a:noFill/>
          <a:ln>
            <a:solidFill>
              <a:sysClr val="windowText" lastClr="000000"/>
            </a:solidFill>
          </a:ln>
        </p:spPr>
        <p:txBody>
          <a:bodyPr wrap="square" rtlCol="0">
            <a:spAutoFit/>
          </a:bodyPr>
          <a:lstStyle/>
          <a:p>
            <a:r>
              <a:rPr lang="es-ES" sz="3200" dirty="0" smtClean="0">
                <a:latin typeface="Times New Roman" pitchFamily="18" charset="0"/>
                <a:cs typeface="Times New Roman" pitchFamily="18" charset="0"/>
              </a:rPr>
              <a:t>ESCUELA POLITÉCNICA NACIONAL</a:t>
            </a:r>
            <a:endParaRPr lang="es-ES" sz="3200" dirty="0">
              <a:latin typeface="Times New Roman" pitchFamily="18" charset="0"/>
              <a:cs typeface="Times New Roman" pitchFamily="18" charset="0"/>
            </a:endParaRPr>
          </a:p>
        </p:txBody>
      </p:sp>
      <p:pic>
        <p:nvPicPr>
          <p:cNvPr id="5" name="Picture 259"/>
          <p:cNvPicPr/>
          <p:nvPr/>
        </p:nvPicPr>
        <p:blipFill>
          <a:blip r:embed="rId2">
            <a:extLst>
              <a:ext uri="{28A0092B-C50C-407E-A947-70E740481C1C}">
                <a14:useLocalDpi xmlns:a14="http://schemas.microsoft.com/office/drawing/2010/main" val="0"/>
              </a:ext>
            </a:extLst>
          </a:blip>
          <a:srcRect/>
          <a:stretch>
            <a:fillRect/>
          </a:stretch>
        </p:blipFill>
        <p:spPr bwMode="auto">
          <a:xfrm>
            <a:off x="3923927" y="1628800"/>
            <a:ext cx="1296035" cy="1287095"/>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449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611560" y="2420888"/>
            <a:ext cx="7992888" cy="1008112"/>
          </a:xfrm>
        </p:spPr>
        <p:txBody>
          <a:bodyPr>
            <a:normAutofit fontScale="90000"/>
          </a:bodyPr>
          <a:lstStyle/>
          <a:p>
            <a:pPr>
              <a:lnSpc>
                <a:spcPts val="2160"/>
              </a:lnSpc>
            </a:pPr>
            <a:r>
              <a:rPr lang="es-ES" sz="2000" b="1" i="1" u="sng" dirty="0" smtClean="0">
                <a:solidFill>
                  <a:schemeClr val="accent5">
                    <a:lumMod val="50000"/>
                  </a:schemeClr>
                </a:solidFill>
                <a:latin typeface="Times New Roman" pitchFamily="18" charset="0"/>
                <a:cs typeface="Times New Roman" pitchFamily="18" charset="0"/>
              </a:rPr>
              <a:t/>
            </a:r>
            <a:br>
              <a:rPr lang="es-ES" sz="2000" b="1" i="1" u="sng" dirty="0" smtClean="0">
                <a:solidFill>
                  <a:schemeClr val="accent5">
                    <a:lumMod val="50000"/>
                  </a:schemeClr>
                </a:solidFill>
                <a:latin typeface="Times New Roman" pitchFamily="18" charset="0"/>
                <a:cs typeface="Times New Roman" pitchFamily="18" charset="0"/>
              </a:rPr>
            </a:br>
            <a:r>
              <a:rPr lang="es-ES" sz="2000" b="1" i="1" u="sng" dirty="0" smtClean="0">
                <a:solidFill>
                  <a:schemeClr val="accent5">
                    <a:lumMod val="50000"/>
                  </a:schemeClr>
                </a:solidFill>
                <a:latin typeface="Times New Roman" pitchFamily="18" charset="0"/>
                <a:cs typeface="Times New Roman" pitchFamily="18" charset="0"/>
              </a:rPr>
              <a:t/>
            </a:r>
            <a:br>
              <a:rPr lang="es-ES" sz="2000" b="1" i="1" u="sng" dirty="0" smtClean="0">
                <a:solidFill>
                  <a:schemeClr val="accent5">
                    <a:lumMod val="50000"/>
                  </a:schemeClr>
                </a:solidFill>
                <a:latin typeface="Times New Roman" pitchFamily="18" charset="0"/>
                <a:cs typeface="Times New Roman" pitchFamily="18" charset="0"/>
              </a:rPr>
            </a:br>
            <a:r>
              <a:rPr lang="es-ES" sz="2000" b="1" i="1" u="sng" dirty="0">
                <a:solidFill>
                  <a:schemeClr val="accent5">
                    <a:lumMod val="50000"/>
                  </a:schemeClr>
                </a:solidFill>
                <a:latin typeface="Times New Roman" pitchFamily="18" charset="0"/>
                <a:cs typeface="Times New Roman" pitchFamily="18" charset="0"/>
              </a:rPr>
              <a:t/>
            </a:r>
            <a:br>
              <a:rPr lang="es-ES" sz="2000" b="1" i="1" u="sng" dirty="0">
                <a:solidFill>
                  <a:schemeClr val="accent5">
                    <a:lumMod val="50000"/>
                  </a:schemeClr>
                </a:solidFill>
                <a:latin typeface="Times New Roman" pitchFamily="18" charset="0"/>
                <a:cs typeface="Times New Roman" pitchFamily="18" charset="0"/>
              </a:rPr>
            </a:br>
            <a:r>
              <a:rPr lang="es-ES" sz="2200" b="1" i="1" u="sng" dirty="0" smtClean="0">
                <a:solidFill>
                  <a:schemeClr val="accent6">
                    <a:lumMod val="75000"/>
                  </a:schemeClr>
                </a:solidFill>
                <a:latin typeface="Times New Roman" pitchFamily="18" charset="0"/>
                <a:cs typeface="Times New Roman" pitchFamily="18" charset="0"/>
              </a:rPr>
              <a:t>ENTIDADES PÚBLICAS DE EDUCACIÓN SUPERIOR</a:t>
            </a:r>
            <a:r>
              <a:rPr lang="es-ES" sz="2000" b="1" i="1" u="sng" dirty="0" smtClean="0">
                <a:solidFill>
                  <a:schemeClr val="accent6">
                    <a:lumMod val="75000"/>
                  </a:schemeClr>
                </a:solidFill>
                <a:latin typeface="Times New Roman" pitchFamily="18" charset="0"/>
                <a:cs typeface="Times New Roman" pitchFamily="18" charset="0"/>
              </a:rPr>
              <a:t/>
            </a:r>
            <a:br>
              <a:rPr lang="es-ES" sz="2000" b="1" i="1" u="sng" dirty="0" smtClean="0">
                <a:solidFill>
                  <a:schemeClr val="accent6">
                    <a:lumMod val="75000"/>
                  </a:schemeClr>
                </a:solidFill>
                <a:latin typeface="Times New Roman" pitchFamily="18" charset="0"/>
                <a:cs typeface="Times New Roman" pitchFamily="18" charset="0"/>
              </a:rPr>
            </a:br>
            <a:r>
              <a:rPr lang="es-ES" sz="2000" b="1" i="1" u="sng" dirty="0">
                <a:solidFill>
                  <a:schemeClr val="accent6">
                    <a:lumMod val="75000"/>
                  </a:schemeClr>
                </a:solidFill>
                <a:latin typeface="Times New Roman" pitchFamily="18" charset="0"/>
                <a:cs typeface="Times New Roman" pitchFamily="18" charset="0"/>
              </a:rPr>
              <a:t/>
            </a:r>
            <a:br>
              <a:rPr lang="es-ES" sz="2000" b="1" i="1" u="sng" dirty="0">
                <a:solidFill>
                  <a:schemeClr val="accent6">
                    <a:lumMod val="75000"/>
                  </a:schemeClr>
                </a:solidFill>
                <a:latin typeface="Times New Roman" pitchFamily="18" charset="0"/>
                <a:cs typeface="Times New Roman" pitchFamily="18" charset="0"/>
              </a:rPr>
            </a:br>
            <a:r>
              <a:rPr lang="es-ES" sz="2000" b="1" i="1" u="sng" dirty="0" smtClean="0">
                <a:solidFill>
                  <a:schemeClr val="accent5">
                    <a:lumMod val="50000"/>
                  </a:schemeClr>
                </a:solidFill>
                <a:latin typeface="Times New Roman" pitchFamily="18" charset="0"/>
                <a:cs typeface="Times New Roman" pitchFamily="18" charset="0"/>
              </a:rPr>
              <a:t/>
            </a:r>
            <a:br>
              <a:rPr lang="es-ES" sz="2000" b="1" i="1" u="sng" dirty="0" smtClean="0">
                <a:solidFill>
                  <a:schemeClr val="accent5">
                    <a:lumMod val="50000"/>
                  </a:schemeClr>
                </a:solidFill>
                <a:latin typeface="Times New Roman" pitchFamily="18" charset="0"/>
                <a:cs typeface="Times New Roman" pitchFamily="18" charset="0"/>
              </a:rPr>
            </a:br>
            <a:r>
              <a:rPr lang="es-ES" sz="2000" b="1" i="1" u="sng" dirty="0" smtClean="0">
                <a:solidFill>
                  <a:schemeClr val="accent5">
                    <a:lumMod val="50000"/>
                  </a:schemeClr>
                </a:solidFill>
                <a:latin typeface="Times New Roman" pitchFamily="18" charset="0"/>
                <a:cs typeface="Times New Roman" pitchFamily="18" charset="0"/>
              </a:rPr>
              <a:t/>
            </a:r>
            <a:br>
              <a:rPr lang="es-ES" sz="2000" b="1" i="1" u="sng" dirty="0" smtClean="0">
                <a:solidFill>
                  <a:schemeClr val="accent5">
                    <a:lumMod val="50000"/>
                  </a:schemeClr>
                </a:solidFill>
                <a:latin typeface="Times New Roman" pitchFamily="18" charset="0"/>
                <a:cs typeface="Times New Roman" pitchFamily="18" charset="0"/>
              </a:rPr>
            </a:br>
            <a:endParaRPr lang="es-ES" sz="2000" b="1" i="1" u="sng" dirty="0">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783855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331640" y="404664"/>
            <a:ext cx="6912768" cy="830997"/>
          </a:xfrm>
          <a:prstGeom prst="rect">
            <a:avLst/>
          </a:prstGeom>
        </p:spPr>
        <p:txBody>
          <a:bodyPr wrap="square">
            <a:spAutoFit/>
          </a:bodyPr>
          <a:lstStyle/>
          <a:p>
            <a:pPr algn="ctr">
              <a:lnSpc>
                <a:spcPct val="150000"/>
              </a:lnSpc>
            </a:pPr>
            <a:r>
              <a:rPr lang="es-ES" sz="1600" b="1" i="1" u="sng" dirty="0" smtClean="0">
                <a:solidFill>
                  <a:schemeClr val="accent6">
                    <a:lumMod val="75000"/>
                  </a:schemeClr>
                </a:solidFill>
                <a:latin typeface="Times New Roman" pitchFamily="18" charset="0"/>
                <a:ea typeface="Calibri"/>
                <a:cs typeface="Times New Roman" pitchFamily="18" charset="0"/>
              </a:rPr>
              <a:t>ANÁLISIS VERTICAL</a:t>
            </a:r>
          </a:p>
          <a:p>
            <a:pPr algn="ctr">
              <a:lnSpc>
                <a:spcPct val="150000"/>
              </a:lnSpc>
            </a:pPr>
            <a:r>
              <a:rPr lang="es-ES" sz="1600" b="1" i="1" u="sng" dirty="0" smtClean="0">
                <a:solidFill>
                  <a:schemeClr val="accent6">
                    <a:lumMod val="75000"/>
                  </a:schemeClr>
                </a:solidFill>
                <a:latin typeface="Times New Roman" pitchFamily="18" charset="0"/>
                <a:cs typeface="Times New Roman" pitchFamily="18" charset="0"/>
              </a:rPr>
              <a:t>AÑO 2010</a:t>
            </a:r>
            <a:endParaRPr lang="es-ES" sz="1600" b="1" i="1" u="sng" dirty="0">
              <a:solidFill>
                <a:schemeClr val="accent6">
                  <a:lumMod val="75000"/>
                </a:schemeClr>
              </a:solidFill>
              <a:latin typeface="Times New Roman" pitchFamily="18" charset="0"/>
              <a:cs typeface="Times New Roman" pitchFamily="18" charset="0"/>
            </a:endParaRPr>
          </a:p>
        </p:txBody>
      </p:sp>
      <p:graphicFrame>
        <p:nvGraphicFramePr>
          <p:cNvPr id="7" name="6 Tabla"/>
          <p:cNvGraphicFramePr>
            <a:graphicFrameLocks noGrp="1"/>
          </p:cNvGraphicFramePr>
          <p:nvPr>
            <p:extLst>
              <p:ext uri="{D42A27DB-BD31-4B8C-83A1-F6EECF244321}">
                <p14:modId xmlns:p14="http://schemas.microsoft.com/office/powerpoint/2010/main" val="3017255018"/>
              </p:ext>
            </p:extLst>
          </p:nvPr>
        </p:nvGraphicFramePr>
        <p:xfrm>
          <a:off x="1328155" y="1340768"/>
          <a:ext cx="6624735" cy="4104458"/>
        </p:xfrm>
        <a:graphic>
          <a:graphicData uri="http://schemas.openxmlformats.org/drawingml/2006/table">
            <a:tbl>
              <a:tblPr/>
              <a:tblGrid>
                <a:gridCol w="739123"/>
                <a:gridCol w="3065993"/>
                <a:gridCol w="1255336"/>
                <a:gridCol w="1564283"/>
              </a:tblGrid>
              <a:tr h="181079">
                <a:tc gridSpan="3">
                  <a:txBody>
                    <a:bodyPr/>
                    <a:lstStyle/>
                    <a:p>
                      <a:pPr algn="ctr" fontAlgn="t"/>
                      <a:r>
                        <a:rPr lang="es-ES" sz="8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l" fontAlgn="b"/>
                      <a:r>
                        <a:rPr lang="es-ES" sz="800" b="0" i="0" u="none" strike="noStrike">
                          <a:solidFill>
                            <a:srgbClr val="000000"/>
                          </a:solidFill>
                          <a:effectLst/>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181079">
                <a:tc gridSpan="4">
                  <a:txBody>
                    <a:bodyPr/>
                    <a:lstStyle/>
                    <a:p>
                      <a:pPr algn="ctr" fontAlgn="t"/>
                      <a:r>
                        <a:rPr lang="es-ES" sz="1050" b="1" i="0" u="none" strike="noStrike" dirty="0">
                          <a:solidFill>
                            <a:srgbClr val="000000"/>
                          </a:solidFill>
                          <a:effectLst/>
                          <a:latin typeface="Times New Roman"/>
                        </a:rPr>
                        <a:t>REPÚBLICA DEL ECUADOR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81079">
                <a:tc gridSpan="4">
                  <a:txBody>
                    <a:bodyPr/>
                    <a:lstStyle/>
                    <a:p>
                      <a:pPr algn="ctr" fontAlgn="t"/>
                      <a:r>
                        <a:rPr lang="es-ES" sz="1050" b="1" i="0" u="none" strike="noStrike" dirty="0">
                          <a:solidFill>
                            <a:srgbClr val="000000"/>
                          </a:solidFill>
                          <a:effectLst/>
                          <a:latin typeface="Times New Roman"/>
                        </a:rPr>
                        <a:t>ESCUELA POLITÉCNICA NACIONAL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81079">
                <a:tc gridSpan="4">
                  <a:txBody>
                    <a:bodyPr/>
                    <a:lstStyle/>
                    <a:p>
                      <a:pPr algn="ctr" fontAlgn="t"/>
                      <a:r>
                        <a:rPr lang="es-ES" sz="1050" b="1" i="0" u="none" strike="noStrike" dirty="0">
                          <a:solidFill>
                            <a:srgbClr val="000000"/>
                          </a:solidFill>
                          <a:effectLst/>
                          <a:latin typeface="Times New Roman"/>
                        </a:rPr>
                        <a:t>ESTADO DE EJECUCIÓN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81079">
                <a:tc gridSpan="4">
                  <a:txBody>
                    <a:bodyPr/>
                    <a:lstStyle/>
                    <a:p>
                      <a:pPr algn="ctr" fontAlgn="t"/>
                      <a:r>
                        <a:rPr lang="es-ES" sz="1050" b="1" i="0" u="none" strike="noStrike" dirty="0">
                          <a:solidFill>
                            <a:srgbClr val="000000"/>
                          </a:solidFill>
                          <a:effectLst/>
                          <a:latin typeface="Times New Roman"/>
                        </a:rPr>
                        <a:t>Al 31 de Diciembre del 2010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81079">
                <a:tc gridSpan="4">
                  <a:txBody>
                    <a:bodyPr/>
                    <a:lstStyle/>
                    <a:p>
                      <a:pPr algn="ctr" fontAlgn="t"/>
                      <a:r>
                        <a:rPr lang="es-ES" sz="1050" b="1" i="0" u="none" strike="noStrike" dirty="0">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3151">
                <a:tc gridSpan="4">
                  <a:txBody>
                    <a:bodyPr/>
                    <a:lstStyle/>
                    <a:p>
                      <a:pPr algn="ctr" fontAlgn="t"/>
                      <a:r>
                        <a:rPr lang="es-ES" sz="105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3151">
                <a:tc>
                  <a:txBody>
                    <a:bodyPr/>
                    <a:lstStyle/>
                    <a:p>
                      <a:pPr algn="ctr" fontAlgn="ctr"/>
                      <a:r>
                        <a:rPr lang="es-ES" sz="800" b="1" i="0" u="none" strike="noStrike">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050" b="1" i="0" u="none" strike="noStrike">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050" b="1" i="0" u="none" strike="noStrike" dirty="0">
                          <a:solidFill>
                            <a:srgbClr val="000000"/>
                          </a:solidFill>
                          <a:effectLst/>
                          <a:latin typeface="Times New Roman"/>
                        </a:rPr>
                        <a:t> EJECUTADO_2010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050" b="1"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1079">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1050" b="1" i="0" u="none" strike="noStrike">
                          <a:solidFill>
                            <a:srgbClr val="000000"/>
                          </a:solidFill>
                          <a:effectLst/>
                          <a:latin typeface="Times New Roman"/>
                        </a:rPr>
                        <a:t>INGRESOS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1050" b="1" i="0" u="none" strike="noStrike" dirty="0">
                          <a:solidFill>
                            <a:srgbClr val="000000"/>
                          </a:solidFill>
                          <a:effectLst/>
                          <a:latin typeface="Times New Roman"/>
                        </a:rPr>
                        <a:t>       38.632.220,79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1050" b="1" i="0" u="none" strike="noStrike">
                          <a:solidFill>
                            <a:srgbClr val="000000"/>
                          </a:solidFill>
                          <a:effectLst/>
                          <a:latin typeface="Times New Roman"/>
                        </a:rPr>
                        <a:t>87,97%</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3151">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50" b="1" i="0" u="none" strike="noStrike">
                          <a:solidFill>
                            <a:srgbClr val="000000"/>
                          </a:solidFill>
                          <a:effectLst/>
                          <a:latin typeface="Times New Roman"/>
                        </a:rPr>
                        <a:t>GASTOS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a:txBody>
                    <a:bodyPr/>
                    <a:lstStyle/>
                    <a:p>
                      <a:pPr algn="r" fontAlgn="b"/>
                      <a:r>
                        <a:rPr lang="es-ES" sz="1050" b="1" i="0" u="none" strike="noStrike" dirty="0">
                          <a:solidFill>
                            <a:srgbClr val="000000"/>
                          </a:solidFill>
                          <a:effectLst/>
                          <a:latin typeface="Times New Roman"/>
                        </a:rPr>
                        <a:t>       39.835.672,46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a:txBody>
                    <a:bodyPr/>
                    <a:lstStyle/>
                    <a:p>
                      <a:pPr algn="r" fontAlgn="b"/>
                      <a:r>
                        <a:rPr lang="es-ES" sz="1050" b="1" i="0" u="none" strike="noStrike">
                          <a:solidFill>
                            <a:srgbClr val="000000"/>
                          </a:solidFill>
                          <a:effectLst/>
                          <a:latin typeface="Times New Roman"/>
                        </a:rPr>
                        <a:t>79,37%</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r>
              <a:tr h="193151">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50" b="1" i="0" u="none" strike="noStrike">
                          <a:solidFill>
                            <a:srgbClr val="000000"/>
                          </a:solidFill>
                          <a:effectLst/>
                          <a:latin typeface="Times New Roman"/>
                        </a:rPr>
                        <a:t>SUPERÁVIT O DÉFICIT CORRIENTE</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1050" b="1" i="0" u="none" strike="noStrike" dirty="0">
                          <a:solidFill>
                            <a:srgbClr val="000000"/>
                          </a:solidFill>
                          <a:effectLst/>
                          <a:latin typeface="Times New Roman"/>
                        </a:rPr>
                        <a:t>       (1.203.451,67)</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1050" b="1" i="0" u="none" strike="noStrike">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1079">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50" b="1" i="0" u="none" strike="noStrike">
                          <a:solidFill>
                            <a:srgbClr val="000000"/>
                          </a:solidFill>
                          <a:effectLst/>
                          <a:latin typeface="Times New Roman"/>
                        </a:rPr>
                        <a:t>INGRESOS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1050" b="1" i="0" u="none" strike="noStrike">
                          <a:solidFill>
                            <a:srgbClr val="000000"/>
                          </a:solidFill>
                          <a:effectLst/>
                          <a:latin typeface="Times New Roman"/>
                        </a:rPr>
                        <a:t>         2.449.169,28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1050" b="1" i="0" u="none" strike="noStrike">
                          <a:solidFill>
                            <a:srgbClr val="000000"/>
                          </a:solidFill>
                          <a:effectLst/>
                          <a:latin typeface="Times New Roman"/>
                        </a:rPr>
                        <a:t>5,58%</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1079">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50" b="1" i="0" u="none" strike="noStrike">
                          <a:solidFill>
                            <a:srgbClr val="000000"/>
                          </a:solidFill>
                          <a:effectLst/>
                          <a:latin typeface="Times New Roman"/>
                        </a:rPr>
                        <a:t>GASTOS DE PRODUCCIÓN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1050" b="1" i="0" u="none" strike="noStrike" dirty="0">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1050" b="1" i="0" u="none" strike="noStrike">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1079">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50" b="1" i="0" u="none" strike="noStrike">
                          <a:solidFill>
                            <a:srgbClr val="000000"/>
                          </a:solidFill>
                          <a:effectLst/>
                          <a:latin typeface="Times New Roman"/>
                        </a:rPr>
                        <a:t>GASTOS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1050" b="1" i="0" u="none" strike="noStrike">
                          <a:solidFill>
                            <a:srgbClr val="000000"/>
                          </a:solidFill>
                          <a:effectLst/>
                          <a:latin typeface="Times New Roman"/>
                        </a:rPr>
                        <a:t>         5.048.961,84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1050" b="1" i="0" u="none" strike="noStrike">
                          <a:solidFill>
                            <a:srgbClr val="000000"/>
                          </a:solidFill>
                          <a:effectLst/>
                          <a:latin typeface="Times New Roman"/>
                        </a:rPr>
                        <a:t>10,06%</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3151">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50" b="1" i="0" u="none" strike="noStrike">
                          <a:solidFill>
                            <a:srgbClr val="000000"/>
                          </a:solidFill>
                          <a:effectLst/>
                          <a:latin typeface="Times New Roman"/>
                        </a:rPr>
                        <a:t>GASTOS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a:txBody>
                    <a:bodyPr/>
                    <a:lstStyle/>
                    <a:p>
                      <a:pPr algn="r" fontAlgn="b"/>
                      <a:r>
                        <a:rPr lang="es-ES" sz="1050" b="1" i="0" u="none" strike="noStrike" dirty="0">
                          <a:solidFill>
                            <a:srgbClr val="000000"/>
                          </a:solidFill>
                          <a:effectLst/>
                          <a:latin typeface="Times New Roman"/>
                        </a:rPr>
                        <a:t>         5.302.326,14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a:txBody>
                    <a:bodyPr/>
                    <a:lstStyle/>
                    <a:p>
                      <a:pPr algn="r" fontAlgn="b"/>
                      <a:r>
                        <a:rPr lang="es-ES" sz="1050" b="1" i="0" u="none" strike="noStrike">
                          <a:solidFill>
                            <a:srgbClr val="000000"/>
                          </a:solidFill>
                          <a:effectLst/>
                          <a:latin typeface="Times New Roman"/>
                        </a:rPr>
                        <a:t>10,56%</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r>
              <a:tr h="193151">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50" b="1" i="0" u="none" strike="noStrike">
                          <a:solidFill>
                            <a:srgbClr val="000000"/>
                          </a:solidFill>
                          <a:effectLst/>
                          <a:latin typeface="Times New Roman"/>
                        </a:rPr>
                        <a:t>SUPERÁVIT O DÉFICIT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50" b="1" i="0" u="none" strike="noStrike" dirty="0">
                          <a:solidFill>
                            <a:srgbClr val="000000"/>
                          </a:solidFill>
                          <a:effectLst/>
                          <a:latin typeface="Times New Roman"/>
                        </a:rPr>
                        <a:t>-     7.902.118,70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50" b="1" i="0" u="none" strike="noStrike">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1079">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50" b="1" i="0" u="none" strike="noStrike">
                          <a:solidFill>
                            <a:srgbClr val="000000"/>
                          </a:solidFill>
                          <a:effectLst/>
                          <a:latin typeface="Times New Roman"/>
                        </a:rPr>
                        <a:t>INGRESOS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1050" b="1" i="0" u="none" strike="noStrike" dirty="0">
                          <a:solidFill>
                            <a:srgbClr val="000000"/>
                          </a:solidFill>
                          <a:effectLst/>
                          <a:latin typeface="Times New Roman"/>
                        </a:rPr>
                        <a:t>         2.834.157,47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1050" b="1" i="0" u="none" strike="noStrike">
                          <a:solidFill>
                            <a:srgbClr val="000000"/>
                          </a:solidFill>
                          <a:effectLst/>
                          <a:latin typeface="Times New Roman"/>
                        </a:rPr>
                        <a:t>6,45%</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3151">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50" b="1" i="0" u="none" strike="noStrike">
                          <a:solidFill>
                            <a:srgbClr val="000000"/>
                          </a:solidFill>
                          <a:effectLst/>
                          <a:latin typeface="Times New Roman"/>
                        </a:rPr>
                        <a:t>APLICACIÓN AL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a:txBody>
                    <a:bodyPr/>
                    <a:lstStyle/>
                    <a:p>
                      <a:pPr algn="r" fontAlgn="b"/>
                      <a:r>
                        <a:rPr lang="es-ES" sz="1050" b="1" i="0" u="none" strike="noStrike" dirty="0">
                          <a:solidFill>
                            <a:srgbClr val="000000"/>
                          </a:solidFill>
                          <a:effectLst/>
                          <a:latin typeface="Times New Roman"/>
                        </a:rPr>
                        <a:t>                5.350,90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a:txBody>
                    <a:bodyPr/>
                    <a:lstStyle/>
                    <a:p>
                      <a:pPr algn="r" fontAlgn="b"/>
                      <a:r>
                        <a:rPr lang="es-ES" sz="1050" b="1" i="0" u="none" strike="noStrike">
                          <a:solidFill>
                            <a:srgbClr val="000000"/>
                          </a:solidFill>
                          <a:effectLst/>
                          <a:latin typeface="Times New Roman"/>
                        </a:rPr>
                        <a:t>0,01%</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r>
              <a:tr h="193151">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50" b="1" i="0" u="none" strike="noStrike">
                          <a:solidFill>
                            <a:srgbClr val="000000"/>
                          </a:solidFill>
                          <a:effectLst/>
                          <a:latin typeface="Times New Roman"/>
                        </a:rPr>
                        <a:t>SUPERÁVIT O DÉFICIT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50" b="1" i="0" u="none" strike="noStrike">
                          <a:solidFill>
                            <a:srgbClr val="000000"/>
                          </a:solidFill>
                          <a:effectLst/>
                          <a:latin typeface="Times New Roman"/>
                        </a:rPr>
                        <a:t>       2.828.806,57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50" b="1" i="0" u="none" strike="noStrike" dirty="0">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3151">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50" b="1" i="0" u="none" strike="noStrike">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50" b="1" i="0" u="none" strike="noStrike">
                          <a:solidFill>
                            <a:srgbClr val="000000"/>
                          </a:solidFill>
                          <a:effectLst/>
                          <a:latin typeface="Times New Roman"/>
                        </a:rPr>
                        <a:t>          (6.276.763,80)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50" b="1" i="0" u="none" strike="noStrike" dirty="0">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1079">
                <a:tc>
                  <a:txBody>
                    <a:bodyPr/>
                    <a:lstStyle/>
                    <a:p>
                      <a:pPr algn="l" fontAlgn="b"/>
                      <a:r>
                        <a:rPr lang="es-ES" sz="800" b="0" i="0" u="none" strike="noStrike">
                          <a:solidFill>
                            <a:srgbClr val="FF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50" b="1" i="0" u="none" strike="noStrike">
                          <a:solidFill>
                            <a:srgbClr val="000000"/>
                          </a:solidFill>
                          <a:effectLst/>
                          <a:latin typeface="Times New Roman"/>
                        </a:rPr>
                        <a:t>TOTAL INGRESOS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50" b="1" i="0" u="none" strike="noStrike">
                          <a:solidFill>
                            <a:srgbClr val="000000"/>
                          </a:solidFill>
                          <a:effectLst/>
                          <a:latin typeface="Times New Roman"/>
                        </a:rPr>
                        <a:t>       43.915.547,54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50" b="1" i="0" u="none" strike="noStrike" dirty="0">
                          <a:solidFill>
                            <a:srgbClr val="FF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93151">
                <a:tc>
                  <a:txBody>
                    <a:bodyPr/>
                    <a:lstStyle/>
                    <a:p>
                      <a:pPr algn="l" fontAlgn="b"/>
                      <a:r>
                        <a:rPr lang="es-ES" sz="800" b="0" i="0" u="none" strike="noStrike">
                          <a:solidFill>
                            <a:srgbClr val="FF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50" b="1" i="0" u="none" strike="noStrike">
                          <a:solidFill>
                            <a:srgbClr val="000000"/>
                          </a:solidFill>
                          <a:effectLst/>
                          <a:latin typeface="Times New Roman"/>
                        </a:rPr>
                        <a:t>TOTAL GASTOS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50" b="1" i="0" u="none" strike="noStrike" dirty="0">
                          <a:solidFill>
                            <a:srgbClr val="000000"/>
                          </a:solidFill>
                          <a:effectLst/>
                          <a:latin typeface="Times New Roman"/>
                        </a:rPr>
                        <a:t>       50.192.311,34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50" b="1" i="0" u="none" strike="noStrike" dirty="0">
                          <a:solidFill>
                            <a:srgbClr val="FF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spTree>
    <p:extLst>
      <p:ext uri="{BB962C8B-B14F-4D97-AF65-F5344CB8AC3E}">
        <p14:creationId xmlns:p14="http://schemas.microsoft.com/office/powerpoint/2010/main" val="28108353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3317647444"/>
              </p:ext>
            </p:extLst>
          </p:nvPr>
        </p:nvGraphicFramePr>
        <p:xfrm>
          <a:off x="1389399" y="1052736"/>
          <a:ext cx="6601276" cy="2160240"/>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899592" y="476672"/>
            <a:ext cx="7632848" cy="369332"/>
          </a:xfrm>
          <a:prstGeom prst="rect">
            <a:avLst/>
          </a:prstGeom>
        </p:spPr>
        <p:txBody>
          <a:bodyPr wrap="square">
            <a:spAutoFit/>
          </a:bodyPr>
          <a:lstStyle/>
          <a:p>
            <a:pPr algn="ctr"/>
            <a:r>
              <a:rPr lang="es-ES" b="1" i="1" u="sng" dirty="0">
                <a:solidFill>
                  <a:schemeClr val="accent6">
                    <a:lumMod val="75000"/>
                  </a:schemeClr>
                </a:solidFill>
                <a:latin typeface="Times New Roman"/>
                <a:ea typeface="Calibri"/>
              </a:rPr>
              <a:t>Participación de los Ingresos Al 31 de Diciembre de 2010 - EPN</a:t>
            </a:r>
            <a:endParaRPr lang="es-ES" b="1" i="1" u="sng" dirty="0">
              <a:solidFill>
                <a:schemeClr val="accent6">
                  <a:lumMod val="75000"/>
                </a:schemeClr>
              </a:solidFill>
            </a:endParaRPr>
          </a:p>
        </p:txBody>
      </p:sp>
      <p:sp>
        <p:nvSpPr>
          <p:cNvPr id="6" name="5 Rectángulo"/>
          <p:cNvSpPr/>
          <p:nvPr/>
        </p:nvSpPr>
        <p:spPr>
          <a:xfrm>
            <a:off x="1472455" y="3640362"/>
            <a:ext cx="6552728" cy="369332"/>
          </a:xfrm>
          <a:prstGeom prst="rect">
            <a:avLst/>
          </a:prstGeom>
        </p:spPr>
        <p:txBody>
          <a:bodyPr wrap="square">
            <a:spAutoFit/>
          </a:bodyPr>
          <a:lstStyle/>
          <a:p>
            <a:r>
              <a:rPr lang="es-ES" b="1" i="1" u="sng" dirty="0">
                <a:solidFill>
                  <a:schemeClr val="accent6">
                    <a:lumMod val="75000"/>
                  </a:schemeClr>
                </a:solidFill>
                <a:latin typeface="Times New Roman"/>
                <a:ea typeface="Calibri"/>
              </a:rPr>
              <a:t>Participación de los Gastos al 31 de Diciembre de 2010 – EPN</a:t>
            </a:r>
            <a:endParaRPr lang="es-ES" b="1" i="1" u="sng" dirty="0">
              <a:solidFill>
                <a:schemeClr val="accent6">
                  <a:lumMod val="75000"/>
                </a:schemeClr>
              </a:solidFill>
            </a:endParaRPr>
          </a:p>
        </p:txBody>
      </p:sp>
      <p:graphicFrame>
        <p:nvGraphicFramePr>
          <p:cNvPr id="7" name="6 Gráfico"/>
          <p:cNvGraphicFramePr/>
          <p:nvPr>
            <p:extLst>
              <p:ext uri="{D42A27DB-BD31-4B8C-83A1-F6EECF244321}">
                <p14:modId xmlns:p14="http://schemas.microsoft.com/office/powerpoint/2010/main" val="1309501110"/>
              </p:ext>
            </p:extLst>
          </p:nvPr>
        </p:nvGraphicFramePr>
        <p:xfrm>
          <a:off x="1331640" y="4293096"/>
          <a:ext cx="6552728" cy="2266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05780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3753918517"/>
              </p:ext>
            </p:extLst>
          </p:nvPr>
        </p:nvGraphicFramePr>
        <p:xfrm>
          <a:off x="899592" y="1412776"/>
          <a:ext cx="7272808"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1331640" y="792294"/>
            <a:ext cx="6336704" cy="369332"/>
          </a:xfrm>
          <a:prstGeom prst="rect">
            <a:avLst/>
          </a:prstGeom>
        </p:spPr>
        <p:txBody>
          <a:bodyPr wrap="square">
            <a:spAutoFit/>
          </a:bodyPr>
          <a:lstStyle/>
          <a:p>
            <a:r>
              <a:rPr lang="es-ES" b="1" i="1" u="sng" dirty="0">
                <a:solidFill>
                  <a:schemeClr val="accent6">
                    <a:lumMod val="75000"/>
                  </a:schemeClr>
                </a:solidFill>
                <a:latin typeface="Times New Roman"/>
                <a:ea typeface="Calibri"/>
              </a:rPr>
              <a:t>Presupuesto Ejecutado de la EPN al 31 de Diciembre del 2010</a:t>
            </a:r>
            <a:endParaRPr lang="es-ES" b="1" i="1" u="sng" dirty="0">
              <a:solidFill>
                <a:schemeClr val="accent6">
                  <a:lumMod val="75000"/>
                </a:schemeClr>
              </a:solidFill>
            </a:endParaRPr>
          </a:p>
        </p:txBody>
      </p:sp>
    </p:spTree>
    <p:extLst>
      <p:ext uri="{BB962C8B-B14F-4D97-AF65-F5344CB8AC3E}">
        <p14:creationId xmlns:p14="http://schemas.microsoft.com/office/powerpoint/2010/main" val="11201529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218333858"/>
              </p:ext>
            </p:extLst>
          </p:nvPr>
        </p:nvGraphicFramePr>
        <p:xfrm>
          <a:off x="1331640" y="1700807"/>
          <a:ext cx="6362536" cy="3960440"/>
        </p:xfrm>
        <a:graphic>
          <a:graphicData uri="http://schemas.openxmlformats.org/drawingml/2006/table">
            <a:tbl>
              <a:tblPr/>
              <a:tblGrid>
                <a:gridCol w="742665"/>
                <a:gridCol w="2826562"/>
                <a:gridCol w="1315368"/>
                <a:gridCol w="1477941"/>
              </a:tblGrid>
              <a:tr h="130254">
                <a:tc gridSpan="3">
                  <a:txBody>
                    <a:bodyPr/>
                    <a:lstStyle/>
                    <a:p>
                      <a:pPr algn="ctr" fontAlgn="t"/>
                      <a:r>
                        <a:rPr lang="es-ES" sz="8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l" fontAlgn="b"/>
                      <a:r>
                        <a:rPr lang="es-ES" sz="800" b="0" i="0" u="none" strike="noStrike">
                          <a:solidFill>
                            <a:srgbClr val="000000"/>
                          </a:solidFill>
                          <a:effectLst/>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178241">
                <a:tc gridSpan="4">
                  <a:txBody>
                    <a:bodyPr/>
                    <a:lstStyle/>
                    <a:p>
                      <a:pPr algn="ctr" fontAlgn="b"/>
                      <a:r>
                        <a:rPr lang="es-ES" sz="900" b="1" i="0" u="none" strike="noStrike" dirty="0">
                          <a:solidFill>
                            <a:srgbClr val="000000"/>
                          </a:solidFill>
                          <a:effectLst/>
                          <a:latin typeface="Times New Roman"/>
                        </a:rPr>
                        <a:t>REPÚBLICA DEL ECUADOR</a:t>
                      </a:r>
                      <a:endParaRPr lang="es-ES" sz="900" b="0" i="0" u="none" strike="noStrike" dirty="0">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8241">
                <a:tc gridSpan="4">
                  <a:txBody>
                    <a:bodyPr/>
                    <a:lstStyle/>
                    <a:p>
                      <a:pPr algn="ctr" fontAlgn="t"/>
                      <a:r>
                        <a:rPr lang="es-ES" sz="900" b="1" i="0" u="none" strike="noStrike">
                          <a:solidFill>
                            <a:srgbClr val="000000"/>
                          </a:solidFill>
                          <a:effectLst/>
                          <a:latin typeface="Times New Roman"/>
                        </a:rPr>
                        <a:t>ESCUELA POLITÉCNICA NACIONAL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8241">
                <a:tc gridSpan="4">
                  <a:txBody>
                    <a:bodyPr/>
                    <a:lstStyle/>
                    <a:p>
                      <a:pPr algn="ctr" fontAlgn="t"/>
                      <a:r>
                        <a:rPr lang="es-ES" sz="900" b="1" i="0" u="none" strike="noStrike" dirty="0">
                          <a:solidFill>
                            <a:srgbClr val="000000"/>
                          </a:solidFill>
                          <a:effectLst/>
                          <a:latin typeface="Times New Roman"/>
                        </a:rPr>
                        <a:t>ESTADO DE EJECUCIÓN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8241">
                <a:tc gridSpan="4">
                  <a:txBody>
                    <a:bodyPr/>
                    <a:lstStyle/>
                    <a:p>
                      <a:pPr algn="ctr" fontAlgn="t"/>
                      <a:r>
                        <a:rPr lang="es-ES" sz="900" b="1" i="0" u="none" strike="noStrike">
                          <a:solidFill>
                            <a:srgbClr val="000000"/>
                          </a:solidFill>
                          <a:effectLst/>
                          <a:latin typeface="Times New Roman"/>
                        </a:rPr>
                        <a:t>Al 31 de Diciembre del 2011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46536">
                <a:tc gridSpan="4">
                  <a:txBody>
                    <a:bodyPr/>
                    <a:lstStyle/>
                    <a:p>
                      <a:pPr algn="ctr" fontAlgn="t"/>
                      <a:r>
                        <a:rPr lang="es-ES" sz="900" b="1" i="0" u="none" strike="noStrike">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0124">
                <a:tc gridSpan="4">
                  <a:txBody>
                    <a:bodyPr/>
                    <a:lstStyle/>
                    <a:p>
                      <a:pPr algn="ctr" fontAlgn="t"/>
                      <a:r>
                        <a:rPr lang="es-ES" sz="9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0124">
                <a:tc>
                  <a:txBody>
                    <a:bodyPr/>
                    <a:lstStyle/>
                    <a:p>
                      <a:pPr algn="ctr" fontAlgn="ctr"/>
                      <a:r>
                        <a:rPr lang="es-ES" sz="1000" b="1" i="0" u="none" strike="noStrike" dirty="0">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1" i="0" u="none" strike="noStrike" dirty="0">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900" b="1" i="0" u="none" strike="noStrike" dirty="0">
                          <a:solidFill>
                            <a:srgbClr val="000000"/>
                          </a:solidFill>
                          <a:effectLst/>
                          <a:latin typeface="Times New Roman"/>
                        </a:rPr>
                        <a:t> EJECUTADO_2011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900" b="1"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r>
              <a:tr h="178241">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900" b="1" i="0" u="none" strike="noStrike">
                          <a:solidFill>
                            <a:srgbClr val="000000"/>
                          </a:solidFill>
                          <a:effectLst/>
                          <a:latin typeface="Times New Roman"/>
                        </a:rPr>
                        <a:t>INGRESOS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1" i="0" u="none" strike="noStrike" dirty="0">
                          <a:solidFill>
                            <a:srgbClr val="000000"/>
                          </a:solidFill>
                          <a:effectLst/>
                          <a:latin typeface="Times New Roman"/>
                        </a:rPr>
                        <a:t>          41.479.790,47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1" i="0" u="none" strike="noStrike">
                          <a:solidFill>
                            <a:srgbClr val="000000"/>
                          </a:solidFill>
                          <a:effectLst/>
                          <a:latin typeface="Times New Roman"/>
                        </a:rPr>
                        <a:t>87,21%</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90124">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dirty="0">
                          <a:solidFill>
                            <a:srgbClr val="000000"/>
                          </a:solidFill>
                          <a:effectLst/>
                          <a:latin typeface="Times New Roman"/>
                        </a:rPr>
                        <a:t>GASTOS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1" i="0" u="none" strike="noStrike" dirty="0">
                          <a:solidFill>
                            <a:srgbClr val="000000"/>
                          </a:solidFill>
                          <a:effectLst/>
                          <a:latin typeface="Times New Roman"/>
                        </a:rPr>
                        <a:t>          39.365.332,64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1" i="0" u="none" strike="noStrike">
                          <a:solidFill>
                            <a:srgbClr val="000000"/>
                          </a:solidFill>
                          <a:effectLst/>
                          <a:latin typeface="Times New Roman"/>
                        </a:rPr>
                        <a:t>85,01%</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90124">
                <a:tc>
                  <a:txBody>
                    <a:bodyPr/>
                    <a:lstStyle/>
                    <a:p>
                      <a:pPr algn="l" fontAlgn="b"/>
                      <a:r>
                        <a:rPr lang="es-ES" sz="800" b="1" i="0" u="none" strike="noStrike" dirty="0">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dirty="0">
                          <a:solidFill>
                            <a:srgbClr val="000000"/>
                          </a:solidFill>
                          <a:effectLst/>
                          <a:latin typeface="Times New Roman"/>
                        </a:rPr>
                        <a:t>SUPERÁVIT O DÉFICIT CORRIENTE</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900" b="1" i="0" u="none" strike="noStrike">
                          <a:solidFill>
                            <a:srgbClr val="000000"/>
                          </a:solidFill>
                          <a:effectLst/>
                          <a:latin typeface="Times New Roman"/>
                        </a:rPr>
                        <a:t>            2.114.457,83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900" b="1" i="0" u="none" strike="noStrike">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78241">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a:solidFill>
                            <a:srgbClr val="000000"/>
                          </a:solidFill>
                          <a:effectLst/>
                          <a:latin typeface="Times New Roman"/>
                        </a:rPr>
                        <a:t>INGRESOS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1" i="0" u="none" strike="noStrike">
                          <a:solidFill>
                            <a:srgbClr val="000000"/>
                          </a:solidFill>
                          <a:effectLst/>
                          <a:latin typeface="Times New Roman"/>
                        </a:rPr>
                        <a:t>            3.877.194,60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1" i="0" u="none" strike="noStrike" dirty="0">
                          <a:solidFill>
                            <a:srgbClr val="000000"/>
                          </a:solidFill>
                          <a:effectLst/>
                          <a:latin typeface="Times New Roman"/>
                        </a:rPr>
                        <a:t>8,15%</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78241">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a:solidFill>
                            <a:srgbClr val="000000"/>
                          </a:solidFill>
                          <a:effectLst/>
                          <a:latin typeface="Times New Roman"/>
                        </a:rPr>
                        <a:t>GASTOS DE PRODUCCIÓN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1" i="0" u="none" strike="noStrike" dirty="0">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1" i="0" u="none" strike="noStrike" dirty="0">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78241">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a:solidFill>
                            <a:srgbClr val="000000"/>
                          </a:solidFill>
                          <a:effectLst/>
                          <a:latin typeface="Times New Roman"/>
                        </a:rPr>
                        <a:t>GASTOS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1" i="0" u="none" strike="noStrike" dirty="0">
                          <a:solidFill>
                            <a:srgbClr val="000000"/>
                          </a:solidFill>
                          <a:effectLst/>
                          <a:latin typeface="Times New Roman"/>
                        </a:rPr>
                        <a:t>            3.953.368,80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1" i="0" u="none" strike="noStrike">
                          <a:solidFill>
                            <a:srgbClr val="000000"/>
                          </a:solidFill>
                          <a:effectLst/>
                          <a:latin typeface="Times New Roman"/>
                        </a:rPr>
                        <a:t>8,54%</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90124">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a:solidFill>
                            <a:srgbClr val="000000"/>
                          </a:solidFill>
                          <a:effectLst/>
                          <a:latin typeface="Times New Roman"/>
                        </a:rPr>
                        <a:t>GASTOS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1" i="0" u="none" strike="noStrike" dirty="0">
                          <a:solidFill>
                            <a:srgbClr val="000000"/>
                          </a:solidFill>
                          <a:effectLst/>
                          <a:latin typeface="Times New Roman"/>
                        </a:rPr>
                        <a:t>            2.985.418,45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1" i="0" u="none" strike="noStrike">
                          <a:solidFill>
                            <a:srgbClr val="000000"/>
                          </a:solidFill>
                          <a:effectLst/>
                          <a:latin typeface="Times New Roman"/>
                        </a:rPr>
                        <a:t>6,45%</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90124">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a:solidFill>
                            <a:srgbClr val="000000"/>
                          </a:solidFill>
                          <a:effectLst/>
                          <a:latin typeface="Times New Roman"/>
                        </a:rPr>
                        <a:t>SUPERÁVIT O DÉFICIT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900" b="1" i="0" u="none" strike="noStrike">
                          <a:solidFill>
                            <a:srgbClr val="000000"/>
                          </a:solidFill>
                          <a:effectLst/>
                          <a:latin typeface="Times New Roman"/>
                        </a:rPr>
                        <a:t>-         3.061.592,65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900" b="1" i="0" u="none" strike="noStrike" dirty="0">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78241">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a:solidFill>
                            <a:srgbClr val="000000"/>
                          </a:solidFill>
                          <a:effectLst/>
                          <a:latin typeface="Times New Roman"/>
                        </a:rPr>
                        <a:t>INGRESOS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1" i="0" u="none" strike="noStrike">
                          <a:solidFill>
                            <a:srgbClr val="000000"/>
                          </a:solidFill>
                          <a:effectLst/>
                          <a:latin typeface="Times New Roman"/>
                        </a:rPr>
                        <a:t>            2.205.719,03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1" i="0" u="none" strike="noStrike">
                          <a:solidFill>
                            <a:srgbClr val="000000"/>
                          </a:solidFill>
                          <a:effectLst/>
                          <a:latin typeface="Times New Roman"/>
                        </a:rPr>
                        <a:t>4,64%</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90124">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a:solidFill>
                            <a:srgbClr val="000000"/>
                          </a:solidFill>
                          <a:effectLst/>
                          <a:latin typeface="Times New Roman"/>
                        </a:rPr>
                        <a:t>APLICACIÓN AL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1" i="0" u="none" strike="noStrike">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1" i="0" u="none" strike="noStrike">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90124">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900" b="1" i="0" u="none" strike="noStrike">
                          <a:solidFill>
                            <a:srgbClr val="000000"/>
                          </a:solidFill>
                          <a:effectLst/>
                          <a:latin typeface="Times New Roman"/>
                        </a:rPr>
                        <a:t>SUPERÁVIT O DÉFICIT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900" b="1" i="0" u="none" strike="noStrike" dirty="0">
                          <a:solidFill>
                            <a:srgbClr val="000000"/>
                          </a:solidFill>
                          <a:effectLst/>
                          <a:latin typeface="Times New Roman"/>
                        </a:rPr>
                        <a:t>      </a:t>
                      </a:r>
                      <a:r>
                        <a:rPr lang="es-ES" sz="900" b="1" i="0" u="none" strike="noStrike" dirty="0" smtClean="0">
                          <a:solidFill>
                            <a:srgbClr val="000000"/>
                          </a:solidFill>
                          <a:effectLst/>
                          <a:latin typeface="Times New Roman"/>
                        </a:rPr>
                        <a:t>            </a:t>
                      </a:r>
                      <a:r>
                        <a:rPr lang="es-ES" sz="900" b="1" i="0" u="none" strike="noStrike" dirty="0">
                          <a:solidFill>
                            <a:srgbClr val="000000"/>
                          </a:solidFill>
                          <a:effectLst/>
                          <a:latin typeface="Times New Roman"/>
                        </a:rPr>
                        <a:t>2.205.719,03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900" b="1" i="0" u="none" strike="noStrike">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0124">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900" b="1" i="0" u="none" strike="noStrike">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900" b="1" i="0" u="none" strike="noStrike">
                          <a:solidFill>
                            <a:srgbClr val="000000"/>
                          </a:solidFill>
                          <a:effectLst/>
                          <a:latin typeface="Times New Roman"/>
                        </a:rPr>
                        <a:t>               1.258.584,21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900" b="1" i="0" u="none" strike="noStrike" dirty="0">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r h="178241">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900" b="1" i="0" u="none" strike="noStrike">
                          <a:solidFill>
                            <a:srgbClr val="000000"/>
                          </a:solidFill>
                          <a:effectLst/>
                          <a:latin typeface="Times New Roman"/>
                        </a:rPr>
                        <a:t>TOTAL INGRESOS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1" i="0" u="none" strike="noStrike">
                          <a:solidFill>
                            <a:srgbClr val="000000"/>
                          </a:solidFill>
                          <a:effectLst/>
                          <a:latin typeface="Times New Roman"/>
                        </a:rPr>
                        <a:t>          47.562.704,10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1" i="0" u="none" strike="noStrike">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90124">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900" b="1" i="0" u="none" strike="noStrike">
                          <a:solidFill>
                            <a:srgbClr val="000000"/>
                          </a:solidFill>
                          <a:effectLst/>
                          <a:latin typeface="Times New Roman"/>
                        </a:rPr>
                        <a:t>TOTAL GASTOS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1" i="0" u="none" strike="noStrike">
                          <a:solidFill>
                            <a:srgbClr val="000000"/>
                          </a:solidFill>
                          <a:effectLst/>
                          <a:latin typeface="Times New Roman"/>
                        </a:rPr>
                        <a:t>          46.304.119,89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1"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pic>
        <p:nvPicPr>
          <p:cNvPr id="5"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1988840"/>
            <a:ext cx="503237" cy="466725"/>
          </a:xfrm>
          <a:prstGeom prst="rect">
            <a:avLst/>
          </a:prstGeom>
          <a:noFill/>
          <a:ln>
            <a:noFill/>
          </a:ln>
        </p:spPr>
      </p:pic>
      <p:sp>
        <p:nvSpPr>
          <p:cNvPr id="6" name="5 Rectángulo"/>
          <p:cNvSpPr/>
          <p:nvPr/>
        </p:nvSpPr>
        <p:spPr>
          <a:xfrm>
            <a:off x="997432" y="332656"/>
            <a:ext cx="6696744" cy="830997"/>
          </a:xfrm>
          <a:prstGeom prst="rect">
            <a:avLst/>
          </a:prstGeom>
        </p:spPr>
        <p:txBody>
          <a:bodyPr wrap="square">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a:t>
            </a:r>
            <a:r>
              <a:rPr lang="es-ES" sz="1600" b="1" i="1" u="sng" dirty="0" smtClean="0">
                <a:solidFill>
                  <a:srgbClr val="F79646">
                    <a:lumMod val="75000"/>
                  </a:srgbClr>
                </a:solidFill>
                <a:latin typeface="Times New Roman" pitchFamily="18" charset="0"/>
                <a:ea typeface="Calibri"/>
                <a:cs typeface="Times New Roman" pitchFamily="18" charset="0"/>
              </a:rPr>
              <a:t>VERTICAL</a:t>
            </a:r>
            <a:endParaRPr lang="es-ES" sz="1600" b="1" i="1" u="sng" dirty="0">
              <a:solidFill>
                <a:srgbClr val="F79646">
                  <a:lumMod val="75000"/>
                </a:srgbClr>
              </a:solidFill>
              <a:latin typeface="Times New Roman" pitchFamily="18" charset="0"/>
              <a:ea typeface="Calibri"/>
              <a:cs typeface="Times New Roman" pitchFamily="18" charset="0"/>
            </a:endParaRP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AÑO </a:t>
            </a:r>
            <a:r>
              <a:rPr lang="es-ES" sz="1600" b="1" i="1" u="sng" dirty="0" smtClean="0">
                <a:solidFill>
                  <a:srgbClr val="F79646">
                    <a:lumMod val="75000"/>
                  </a:srgbClr>
                </a:solidFill>
                <a:latin typeface="Times New Roman" pitchFamily="18" charset="0"/>
                <a:cs typeface="Times New Roman" pitchFamily="18" charset="0"/>
              </a:rPr>
              <a:t>2011</a:t>
            </a:r>
            <a:endParaRPr lang="es-ES" sz="1600" b="1" i="1" u="sng" dirty="0">
              <a:solidFill>
                <a:srgbClr val="F79646">
                  <a:lumMod val="75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23528196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3163656921"/>
              </p:ext>
            </p:extLst>
          </p:nvPr>
        </p:nvGraphicFramePr>
        <p:xfrm>
          <a:off x="1043608" y="836712"/>
          <a:ext cx="6840760" cy="2488565"/>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1187624" y="364014"/>
            <a:ext cx="6552728"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Ingresos Al 31 de Diciembre de </a:t>
            </a:r>
            <a:r>
              <a:rPr lang="es-ES" b="1" i="1" u="sng" dirty="0" smtClean="0">
                <a:solidFill>
                  <a:srgbClr val="F79646">
                    <a:lumMod val="75000"/>
                  </a:srgbClr>
                </a:solidFill>
                <a:latin typeface="Times New Roman"/>
                <a:ea typeface="Calibri"/>
              </a:rPr>
              <a:t>2011- </a:t>
            </a:r>
            <a:r>
              <a:rPr lang="es-ES" b="1" i="1" u="sng" dirty="0">
                <a:solidFill>
                  <a:srgbClr val="F79646">
                    <a:lumMod val="75000"/>
                  </a:srgbClr>
                </a:solidFill>
                <a:latin typeface="Times New Roman"/>
                <a:ea typeface="Calibri"/>
              </a:rPr>
              <a:t>EPN</a:t>
            </a:r>
            <a:endParaRPr lang="es-ES" b="1" i="1" u="sng" dirty="0">
              <a:solidFill>
                <a:srgbClr val="F79646">
                  <a:lumMod val="75000"/>
                </a:srgbClr>
              </a:solidFill>
            </a:endParaRPr>
          </a:p>
        </p:txBody>
      </p:sp>
      <p:sp>
        <p:nvSpPr>
          <p:cNvPr id="6" name="5 Rectángulo"/>
          <p:cNvSpPr/>
          <p:nvPr/>
        </p:nvSpPr>
        <p:spPr>
          <a:xfrm>
            <a:off x="1403648" y="3676382"/>
            <a:ext cx="6336704" cy="369332"/>
          </a:xfrm>
          <a:prstGeom prst="rect">
            <a:avLst/>
          </a:prstGeom>
        </p:spPr>
        <p:txBody>
          <a:bodyPr wrap="square">
            <a:spAutoFit/>
          </a:bodyPr>
          <a:lstStyle/>
          <a:p>
            <a:pPr lvl="0"/>
            <a:r>
              <a:rPr lang="es-ES" b="1" i="1" u="sng" dirty="0">
                <a:solidFill>
                  <a:srgbClr val="F79646">
                    <a:lumMod val="75000"/>
                  </a:srgbClr>
                </a:solidFill>
                <a:latin typeface="Times New Roman"/>
                <a:ea typeface="Calibri"/>
              </a:rPr>
              <a:t>Participación de los Gastos al 31 de Diciembre de </a:t>
            </a:r>
            <a:r>
              <a:rPr lang="es-ES" b="1" i="1" u="sng" dirty="0" smtClean="0">
                <a:solidFill>
                  <a:srgbClr val="F79646">
                    <a:lumMod val="75000"/>
                  </a:srgbClr>
                </a:solidFill>
                <a:latin typeface="Times New Roman"/>
                <a:ea typeface="Calibri"/>
              </a:rPr>
              <a:t>2011 </a:t>
            </a:r>
            <a:r>
              <a:rPr lang="es-ES" b="1" i="1" u="sng" dirty="0">
                <a:solidFill>
                  <a:srgbClr val="F79646">
                    <a:lumMod val="75000"/>
                  </a:srgbClr>
                </a:solidFill>
                <a:latin typeface="Times New Roman"/>
                <a:ea typeface="Calibri"/>
              </a:rPr>
              <a:t>– EPN</a:t>
            </a:r>
            <a:endParaRPr lang="es-ES" b="1" i="1" u="sng" dirty="0">
              <a:solidFill>
                <a:srgbClr val="F79646">
                  <a:lumMod val="75000"/>
                </a:srgbClr>
              </a:solidFill>
            </a:endParaRPr>
          </a:p>
        </p:txBody>
      </p:sp>
      <p:graphicFrame>
        <p:nvGraphicFramePr>
          <p:cNvPr id="7" name="6 Gráfico"/>
          <p:cNvGraphicFramePr/>
          <p:nvPr>
            <p:extLst>
              <p:ext uri="{D42A27DB-BD31-4B8C-83A1-F6EECF244321}">
                <p14:modId xmlns:p14="http://schemas.microsoft.com/office/powerpoint/2010/main" val="1210297056"/>
              </p:ext>
            </p:extLst>
          </p:nvPr>
        </p:nvGraphicFramePr>
        <p:xfrm>
          <a:off x="1007604" y="4221088"/>
          <a:ext cx="6912768" cy="22193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31060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61566" y="755412"/>
            <a:ext cx="6192688" cy="369332"/>
          </a:xfrm>
          <a:prstGeom prst="rect">
            <a:avLst/>
          </a:prstGeom>
        </p:spPr>
        <p:txBody>
          <a:bodyPr wrap="square">
            <a:spAutoFit/>
          </a:bodyPr>
          <a:lstStyle/>
          <a:p>
            <a:pPr lvl="0"/>
            <a:r>
              <a:rPr lang="es-ES" b="1" i="1" u="sng" dirty="0">
                <a:solidFill>
                  <a:srgbClr val="F79646">
                    <a:lumMod val="75000"/>
                  </a:srgbClr>
                </a:solidFill>
                <a:latin typeface="Times New Roman"/>
                <a:ea typeface="Calibri"/>
              </a:rPr>
              <a:t>Presupuesto Ejecutado de la EPN al 31 de Diciembre del </a:t>
            </a:r>
            <a:r>
              <a:rPr lang="es-ES" b="1" i="1" u="sng" dirty="0" smtClean="0">
                <a:solidFill>
                  <a:srgbClr val="F79646">
                    <a:lumMod val="75000"/>
                  </a:srgbClr>
                </a:solidFill>
                <a:latin typeface="Times New Roman"/>
                <a:ea typeface="Calibri"/>
              </a:rPr>
              <a:t>2011</a:t>
            </a:r>
            <a:endParaRPr lang="es-ES" b="1" i="1" u="sng" dirty="0">
              <a:solidFill>
                <a:srgbClr val="F79646">
                  <a:lumMod val="75000"/>
                </a:srgbClr>
              </a:solidFill>
            </a:endParaRPr>
          </a:p>
        </p:txBody>
      </p:sp>
      <p:graphicFrame>
        <p:nvGraphicFramePr>
          <p:cNvPr id="5" name="4 Gráfico"/>
          <p:cNvGraphicFramePr/>
          <p:nvPr>
            <p:extLst>
              <p:ext uri="{D42A27DB-BD31-4B8C-83A1-F6EECF244321}">
                <p14:modId xmlns:p14="http://schemas.microsoft.com/office/powerpoint/2010/main" val="2322447573"/>
              </p:ext>
            </p:extLst>
          </p:nvPr>
        </p:nvGraphicFramePr>
        <p:xfrm>
          <a:off x="755576" y="1484784"/>
          <a:ext cx="7344816" cy="4867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73883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19672" y="548680"/>
            <a:ext cx="6696744" cy="830997"/>
          </a:xfrm>
          <a:prstGeom prst="rect">
            <a:avLst/>
          </a:prstGeom>
        </p:spPr>
        <p:txBody>
          <a:bodyPr wrap="square">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a:t>
            </a:r>
            <a:r>
              <a:rPr lang="es-ES" sz="1600" b="1" i="1" u="sng" dirty="0" smtClean="0">
                <a:solidFill>
                  <a:srgbClr val="F79646">
                    <a:lumMod val="75000"/>
                  </a:srgbClr>
                </a:solidFill>
                <a:latin typeface="Times New Roman" pitchFamily="18" charset="0"/>
                <a:ea typeface="Calibri"/>
                <a:cs typeface="Times New Roman" pitchFamily="18" charset="0"/>
              </a:rPr>
              <a:t>VERTICAL</a:t>
            </a:r>
            <a:endParaRPr lang="es-ES" sz="1600" b="1" i="1" u="sng" dirty="0">
              <a:solidFill>
                <a:srgbClr val="F79646">
                  <a:lumMod val="75000"/>
                </a:srgbClr>
              </a:solidFill>
              <a:latin typeface="Times New Roman" pitchFamily="18" charset="0"/>
              <a:ea typeface="Calibri"/>
              <a:cs typeface="Times New Roman" pitchFamily="18" charset="0"/>
            </a:endParaRP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AÑO </a:t>
            </a:r>
            <a:r>
              <a:rPr lang="es-ES" sz="1600" b="1" i="1" u="sng" dirty="0" smtClean="0">
                <a:solidFill>
                  <a:srgbClr val="F79646">
                    <a:lumMod val="75000"/>
                  </a:srgbClr>
                </a:solidFill>
                <a:latin typeface="Times New Roman" pitchFamily="18" charset="0"/>
                <a:cs typeface="Times New Roman" pitchFamily="18" charset="0"/>
              </a:rPr>
              <a:t>2012</a:t>
            </a:r>
            <a:endParaRPr lang="es-ES" sz="1600" b="1" i="1" u="sng" dirty="0">
              <a:solidFill>
                <a:srgbClr val="F79646">
                  <a:lumMod val="75000"/>
                </a:srgbClr>
              </a:solidFill>
              <a:latin typeface="Times New Roman" pitchFamily="18" charset="0"/>
              <a:cs typeface="Times New Roman" pitchFamily="18"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836287222"/>
              </p:ext>
            </p:extLst>
          </p:nvPr>
        </p:nvGraphicFramePr>
        <p:xfrm>
          <a:off x="1187624" y="1628802"/>
          <a:ext cx="7128791" cy="3863154"/>
        </p:xfrm>
        <a:graphic>
          <a:graphicData uri="http://schemas.openxmlformats.org/drawingml/2006/table">
            <a:tbl>
              <a:tblPr/>
              <a:tblGrid>
                <a:gridCol w="771097"/>
                <a:gridCol w="3223185"/>
                <a:gridCol w="1422673"/>
                <a:gridCol w="1711836"/>
              </a:tblGrid>
              <a:tr h="169437">
                <a:tc gridSpan="3">
                  <a:txBody>
                    <a:bodyPr/>
                    <a:lstStyle/>
                    <a:p>
                      <a:pPr algn="ctr" fontAlgn="t"/>
                      <a:r>
                        <a:rPr lang="es-ES" sz="8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l" fontAlgn="b"/>
                      <a:r>
                        <a:rPr lang="es-ES" sz="800" b="0" i="0" u="none" strike="noStrike">
                          <a:solidFill>
                            <a:srgbClr val="000000"/>
                          </a:solidFill>
                          <a:effectLst/>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169437">
                <a:tc gridSpan="4">
                  <a:txBody>
                    <a:bodyPr/>
                    <a:lstStyle/>
                    <a:p>
                      <a:pPr algn="ctr" fontAlgn="b"/>
                      <a:r>
                        <a:rPr lang="es-ES" sz="900" b="1" i="0" u="none" strike="noStrike" dirty="0">
                          <a:solidFill>
                            <a:srgbClr val="000000"/>
                          </a:solidFill>
                          <a:effectLst/>
                          <a:latin typeface="Times New Roman"/>
                        </a:rPr>
                        <a:t>REPÚBLICA DEL ECUADOR</a:t>
                      </a:r>
                      <a:endParaRPr lang="es-ES" sz="900" b="0" i="0" u="none" strike="noStrike" dirty="0">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69437">
                <a:tc gridSpan="4">
                  <a:txBody>
                    <a:bodyPr/>
                    <a:lstStyle/>
                    <a:p>
                      <a:pPr algn="ctr" fontAlgn="t"/>
                      <a:r>
                        <a:rPr lang="es-ES" sz="900" b="1" i="0" u="none" strike="noStrike" dirty="0">
                          <a:solidFill>
                            <a:srgbClr val="000000"/>
                          </a:solidFill>
                          <a:effectLst/>
                          <a:latin typeface="Times New Roman"/>
                        </a:rPr>
                        <a:t>ESCUELA POLITÉCNICA NACIONAL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69437">
                <a:tc gridSpan="4">
                  <a:txBody>
                    <a:bodyPr/>
                    <a:lstStyle/>
                    <a:p>
                      <a:pPr algn="ctr" fontAlgn="t"/>
                      <a:r>
                        <a:rPr lang="es-ES" sz="900" b="1" i="0" u="none" strike="noStrike" dirty="0">
                          <a:solidFill>
                            <a:srgbClr val="000000"/>
                          </a:solidFill>
                          <a:effectLst/>
                          <a:latin typeface="Times New Roman"/>
                        </a:rPr>
                        <a:t>ESTADO DE EJECUCIÓN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69437">
                <a:tc gridSpan="4">
                  <a:txBody>
                    <a:bodyPr/>
                    <a:lstStyle/>
                    <a:p>
                      <a:pPr algn="ctr" fontAlgn="t"/>
                      <a:r>
                        <a:rPr lang="es-ES" sz="900" b="1" i="0" u="none" strike="noStrike" dirty="0">
                          <a:solidFill>
                            <a:srgbClr val="000000"/>
                          </a:solidFill>
                          <a:effectLst/>
                          <a:latin typeface="Times New Roman"/>
                        </a:rPr>
                        <a:t>Al 31 de Diciembre del 2012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69437">
                <a:tc gridSpan="4">
                  <a:txBody>
                    <a:bodyPr/>
                    <a:lstStyle/>
                    <a:p>
                      <a:pPr algn="ctr" fontAlgn="t"/>
                      <a:r>
                        <a:rPr lang="es-ES" sz="900" b="1" i="0" u="none" strike="noStrike" dirty="0">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80732">
                <a:tc gridSpan="4">
                  <a:txBody>
                    <a:bodyPr/>
                    <a:lstStyle/>
                    <a:p>
                      <a:pPr algn="ctr" fontAlgn="t"/>
                      <a:r>
                        <a:rPr lang="es-ES" sz="9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80732">
                <a:tc>
                  <a:txBody>
                    <a:bodyPr/>
                    <a:lstStyle/>
                    <a:p>
                      <a:pPr algn="ctr" fontAlgn="ctr"/>
                      <a:r>
                        <a:rPr lang="es-ES" sz="800" b="1" i="0" u="none" strike="noStrike">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900" b="1" i="0" u="none" strike="noStrike">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900" b="1" i="0" u="none" strike="noStrike" dirty="0">
                          <a:solidFill>
                            <a:srgbClr val="000000"/>
                          </a:solidFill>
                          <a:effectLst/>
                          <a:latin typeface="Times New Roman"/>
                        </a:rPr>
                        <a:t> EJECUTADO-2012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900" b="1"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r>
              <a:tr h="169437">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900" b="1" i="0" u="none" strike="noStrike">
                          <a:solidFill>
                            <a:srgbClr val="000000"/>
                          </a:solidFill>
                          <a:effectLst/>
                          <a:latin typeface="Times New Roman"/>
                        </a:rPr>
                        <a:t> INGRESOS CORRIENTES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1" i="0" u="none" strike="noStrike" dirty="0">
                          <a:solidFill>
                            <a:srgbClr val="000000"/>
                          </a:solidFill>
                          <a:effectLst/>
                          <a:latin typeface="Times New Roman"/>
                        </a:rPr>
                        <a:t>            45.007.179,13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1" i="0" u="none" strike="noStrike">
                          <a:solidFill>
                            <a:srgbClr val="000000"/>
                          </a:solidFill>
                          <a:effectLst/>
                          <a:latin typeface="Times New Roman"/>
                        </a:rPr>
                        <a:t>92,28%</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80732">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a:solidFill>
                            <a:srgbClr val="000000"/>
                          </a:solidFill>
                          <a:effectLst/>
                          <a:latin typeface="Times New Roman"/>
                        </a:rPr>
                        <a:t> GASTOS CORRIENTES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1" i="0" u="none" strike="noStrike" dirty="0">
                          <a:solidFill>
                            <a:srgbClr val="000000"/>
                          </a:solidFill>
                          <a:effectLst/>
                          <a:latin typeface="Times New Roman"/>
                        </a:rPr>
                        <a:t>            40.579.936,44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1" i="0" u="none" strike="noStrike">
                          <a:solidFill>
                            <a:srgbClr val="000000"/>
                          </a:solidFill>
                          <a:effectLst/>
                          <a:latin typeface="Times New Roman"/>
                        </a:rPr>
                        <a:t>87,16%</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80732">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dirty="0">
                          <a:solidFill>
                            <a:srgbClr val="000000"/>
                          </a:solidFill>
                          <a:effectLst/>
                          <a:latin typeface="Times New Roman"/>
                        </a:rPr>
                        <a:t> SUPERÁVIT O DÉFICIT CORRIENTE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900" b="1" i="0" u="none" strike="noStrike" dirty="0">
                          <a:solidFill>
                            <a:srgbClr val="000000"/>
                          </a:solidFill>
                          <a:effectLst/>
                          <a:latin typeface="Times New Roman"/>
                        </a:rPr>
                        <a:t>              4.427.242,69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9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69437">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a:solidFill>
                            <a:srgbClr val="000000"/>
                          </a:solidFill>
                          <a:effectLst/>
                          <a:latin typeface="Times New Roman"/>
                        </a:rPr>
                        <a:t> INGRESOS DE CAPITAL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1" i="0" u="none" strike="noStrike" dirty="0">
                          <a:solidFill>
                            <a:srgbClr val="000000"/>
                          </a:solidFill>
                          <a:effectLst/>
                          <a:latin typeface="Times New Roman"/>
                        </a:rPr>
                        <a:t>              2.075.054,55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1" i="0" u="none" strike="noStrike">
                          <a:solidFill>
                            <a:srgbClr val="000000"/>
                          </a:solidFill>
                          <a:effectLst/>
                          <a:latin typeface="Times New Roman"/>
                        </a:rPr>
                        <a:t>4,25%</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69437">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a:solidFill>
                            <a:srgbClr val="000000"/>
                          </a:solidFill>
                          <a:effectLst/>
                          <a:latin typeface="Times New Roman"/>
                        </a:rPr>
                        <a:t> GASTOS DE PRODUCCIÓN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1" i="0" u="none" strike="noStrike" dirty="0">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1" i="0" u="none" strike="noStrike">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69437">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a:solidFill>
                            <a:srgbClr val="000000"/>
                          </a:solidFill>
                          <a:effectLst/>
                          <a:latin typeface="Times New Roman"/>
                        </a:rPr>
                        <a:t> GASTOS DE INVERSIÓN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1" i="0" u="none" strike="noStrike">
                          <a:solidFill>
                            <a:srgbClr val="000000"/>
                          </a:solidFill>
                          <a:effectLst/>
                          <a:latin typeface="Times New Roman"/>
                        </a:rPr>
                        <a:t>              3.703.103,05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1" i="0" u="none" strike="noStrike">
                          <a:solidFill>
                            <a:srgbClr val="000000"/>
                          </a:solidFill>
                          <a:effectLst/>
                          <a:latin typeface="Times New Roman"/>
                        </a:rPr>
                        <a:t>7,95%</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80732">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a:solidFill>
                            <a:srgbClr val="000000"/>
                          </a:solidFill>
                          <a:effectLst/>
                          <a:latin typeface="Times New Roman"/>
                        </a:rPr>
                        <a:t> GASTOS DE CAPITAL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1" i="0" u="none" strike="noStrike">
                          <a:solidFill>
                            <a:srgbClr val="000000"/>
                          </a:solidFill>
                          <a:effectLst/>
                          <a:latin typeface="Times New Roman"/>
                        </a:rPr>
                        <a:t>              2.275.582,28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1" i="0" u="none" strike="noStrike">
                          <a:solidFill>
                            <a:srgbClr val="000000"/>
                          </a:solidFill>
                          <a:effectLst/>
                          <a:latin typeface="Times New Roman"/>
                        </a:rPr>
                        <a:t>4,89%</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80732">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a:solidFill>
                            <a:srgbClr val="000000"/>
                          </a:solidFill>
                          <a:effectLst/>
                          <a:latin typeface="Times New Roman"/>
                        </a:rPr>
                        <a:t> SUPERÁVIT O DÉFICIT DE INVERSIÓN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900" b="1" i="0" u="none" strike="noStrike">
                          <a:solidFill>
                            <a:srgbClr val="000000"/>
                          </a:solidFill>
                          <a:effectLst/>
                          <a:latin typeface="Times New Roman"/>
                        </a:rPr>
                        <a:t>-           3.903.630,78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9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80732">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a:solidFill>
                            <a:srgbClr val="000000"/>
                          </a:solidFill>
                          <a:effectLst/>
                          <a:latin typeface="Times New Roman"/>
                        </a:rPr>
                        <a:t> INGRESOS DE FINANCIAMIENTO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1" i="0" u="none" strike="noStrike" dirty="0">
                          <a:solidFill>
                            <a:srgbClr val="000000"/>
                          </a:solidFill>
                          <a:effectLst/>
                          <a:latin typeface="Times New Roman"/>
                        </a:rPr>
                        <a:t>              1.689.198,09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1" i="0" u="none" strike="noStrike">
                          <a:solidFill>
                            <a:srgbClr val="000000"/>
                          </a:solidFill>
                          <a:effectLst/>
                          <a:latin typeface="Times New Roman"/>
                        </a:rPr>
                        <a:t>3,46%</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80732">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1" i="0" u="none" strike="noStrike">
                          <a:solidFill>
                            <a:srgbClr val="000000"/>
                          </a:solidFill>
                          <a:effectLst/>
                          <a:latin typeface="Times New Roman"/>
                        </a:rPr>
                        <a:t> APLICACIÓN AL FINANCIAMIENTO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1" i="0" u="none" strike="noStrike" dirty="0">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1" i="0" u="none" strike="noStrike">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80732">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900" b="1" i="0" u="none" strike="noStrike">
                          <a:solidFill>
                            <a:srgbClr val="000000"/>
                          </a:solidFill>
                          <a:effectLst/>
                          <a:latin typeface="Times New Roman"/>
                        </a:rPr>
                        <a:t> SUPERÁVIT O DÉFICIT DE FINANCIAMIENTO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900" b="1" i="0" u="none" strike="noStrike" dirty="0">
                          <a:solidFill>
                            <a:srgbClr val="000000"/>
                          </a:solidFill>
                          <a:effectLst/>
                          <a:latin typeface="Times New Roman"/>
                        </a:rPr>
                        <a:t>            1.689.198,09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900" b="1" i="0" u="none" strike="noStrike">
                          <a:solidFill>
                            <a:srgbClr val="000000"/>
                          </a:solidFill>
                          <a:effectLst/>
                          <a:latin typeface="Times New Roman"/>
                        </a:rPr>
                        <a:t>3,46%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80732">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900" b="1" i="0" u="none" strike="noStrike">
                          <a:solidFill>
                            <a:srgbClr val="000000"/>
                          </a:solidFill>
                          <a:effectLst/>
                          <a:latin typeface="Times New Roman"/>
                        </a:rPr>
                        <a:t> SUPERÁVIT O DÉFICIT PRESUPUESTARIO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900" b="1" i="0" u="none" strike="noStrike" dirty="0">
                          <a:solidFill>
                            <a:srgbClr val="000000"/>
                          </a:solidFill>
                          <a:effectLst/>
                          <a:latin typeface="Times New Roman"/>
                        </a:rPr>
                        <a:t>                 2.212.810,00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900" b="1" i="0" u="none" strike="noStrike">
                          <a:solidFill>
                            <a:srgbClr val="000000"/>
                          </a:solidFill>
                          <a:effectLst/>
                          <a:latin typeface="Times New Roman"/>
                        </a:rPr>
                        <a:t>4,54%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r h="180732">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900" b="1" i="0" u="none" strike="noStrike">
                          <a:solidFill>
                            <a:srgbClr val="000000"/>
                          </a:solidFill>
                          <a:effectLst/>
                          <a:latin typeface="Times New Roman"/>
                        </a:rPr>
                        <a:t> TOTAL INGRESOS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1" i="0" u="none" strike="noStrike">
                          <a:solidFill>
                            <a:srgbClr val="000000"/>
                          </a:solidFill>
                          <a:effectLst/>
                          <a:latin typeface="Times New Roman"/>
                        </a:rPr>
                        <a:t>            48.771.431,77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1" i="0" u="none" strike="noStrike" dirty="0">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80732">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900" b="1" i="0" u="none" strike="noStrike">
                          <a:solidFill>
                            <a:srgbClr val="000000"/>
                          </a:solidFill>
                          <a:effectLst/>
                          <a:latin typeface="Times New Roman"/>
                        </a:rPr>
                        <a:t> TOTAL GASTOS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1" i="0" u="none" strike="noStrike">
                          <a:solidFill>
                            <a:srgbClr val="000000"/>
                          </a:solidFill>
                          <a:effectLst/>
                          <a:latin typeface="Times New Roman"/>
                        </a:rPr>
                        <a:t>            46.558.621,77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1" i="0" u="none" strike="noStrike" dirty="0">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pic>
        <p:nvPicPr>
          <p:cNvPr id="6"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5662" y="1988840"/>
            <a:ext cx="503237" cy="466725"/>
          </a:xfrm>
          <a:prstGeom prst="rect">
            <a:avLst/>
          </a:prstGeom>
          <a:noFill/>
          <a:ln>
            <a:noFill/>
          </a:ln>
        </p:spPr>
      </p:pic>
    </p:spTree>
    <p:extLst>
      <p:ext uri="{BB962C8B-B14F-4D97-AF65-F5344CB8AC3E}">
        <p14:creationId xmlns:p14="http://schemas.microsoft.com/office/powerpoint/2010/main" val="8561449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259632" y="333480"/>
            <a:ext cx="6192688"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Ingresos Al 31 de Diciembre de </a:t>
            </a:r>
            <a:r>
              <a:rPr lang="es-ES" b="1" i="1" u="sng" dirty="0" smtClean="0">
                <a:solidFill>
                  <a:srgbClr val="F79646">
                    <a:lumMod val="75000"/>
                  </a:srgbClr>
                </a:solidFill>
                <a:latin typeface="Times New Roman"/>
                <a:ea typeface="Calibri"/>
              </a:rPr>
              <a:t>2012- </a:t>
            </a:r>
            <a:r>
              <a:rPr lang="es-ES" b="1" i="1" u="sng" dirty="0">
                <a:solidFill>
                  <a:srgbClr val="F79646">
                    <a:lumMod val="75000"/>
                  </a:srgbClr>
                </a:solidFill>
                <a:latin typeface="Times New Roman"/>
                <a:ea typeface="Calibri"/>
              </a:rPr>
              <a:t>EPN</a:t>
            </a:r>
            <a:endParaRPr lang="es-ES" b="1" i="1" u="sng" dirty="0">
              <a:solidFill>
                <a:srgbClr val="F79646">
                  <a:lumMod val="75000"/>
                </a:srgbClr>
              </a:solidFill>
            </a:endParaRPr>
          </a:p>
        </p:txBody>
      </p:sp>
      <p:graphicFrame>
        <p:nvGraphicFramePr>
          <p:cNvPr id="5" name="4 Gráfico"/>
          <p:cNvGraphicFramePr/>
          <p:nvPr>
            <p:extLst>
              <p:ext uri="{D42A27DB-BD31-4B8C-83A1-F6EECF244321}">
                <p14:modId xmlns:p14="http://schemas.microsoft.com/office/powerpoint/2010/main" val="356945206"/>
              </p:ext>
            </p:extLst>
          </p:nvPr>
        </p:nvGraphicFramePr>
        <p:xfrm>
          <a:off x="848964" y="908720"/>
          <a:ext cx="6984776" cy="2249805"/>
        </p:xfrm>
        <a:graphic>
          <a:graphicData uri="http://schemas.openxmlformats.org/drawingml/2006/chart">
            <c:chart xmlns:c="http://schemas.openxmlformats.org/drawingml/2006/chart" xmlns:r="http://schemas.openxmlformats.org/officeDocument/2006/relationships" r:id="rId2"/>
          </a:graphicData>
        </a:graphic>
      </p:graphicFrame>
      <p:sp>
        <p:nvSpPr>
          <p:cNvPr id="6" name="5 Rectángulo"/>
          <p:cNvSpPr/>
          <p:nvPr/>
        </p:nvSpPr>
        <p:spPr>
          <a:xfrm>
            <a:off x="1259632" y="3462606"/>
            <a:ext cx="6221931" cy="369332"/>
          </a:xfrm>
          <a:prstGeom prst="rect">
            <a:avLst/>
          </a:prstGeom>
        </p:spPr>
        <p:txBody>
          <a:bodyPr wrap="square">
            <a:spAutoFit/>
          </a:bodyPr>
          <a:lstStyle/>
          <a:p>
            <a:pPr lvl="0"/>
            <a:r>
              <a:rPr lang="es-ES" b="1" i="1" u="sng" dirty="0">
                <a:solidFill>
                  <a:srgbClr val="F79646">
                    <a:lumMod val="75000"/>
                  </a:srgbClr>
                </a:solidFill>
                <a:latin typeface="Times New Roman"/>
                <a:ea typeface="Calibri"/>
              </a:rPr>
              <a:t>Participación de los Gastos al 31 de Diciembre de </a:t>
            </a:r>
            <a:r>
              <a:rPr lang="es-ES" b="1" i="1" u="sng" dirty="0" smtClean="0">
                <a:solidFill>
                  <a:srgbClr val="F79646">
                    <a:lumMod val="75000"/>
                  </a:srgbClr>
                </a:solidFill>
                <a:latin typeface="Times New Roman"/>
                <a:ea typeface="Calibri"/>
              </a:rPr>
              <a:t>2012 </a:t>
            </a:r>
            <a:r>
              <a:rPr lang="es-ES" b="1" i="1" u="sng" dirty="0">
                <a:solidFill>
                  <a:srgbClr val="F79646">
                    <a:lumMod val="75000"/>
                  </a:srgbClr>
                </a:solidFill>
                <a:latin typeface="Times New Roman"/>
                <a:ea typeface="Calibri"/>
              </a:rPr>
              <a:t>– EPN</a:t>
            </a:r>
            <a:endParaRPr lang="es-ES" b="1" i="1" u="sng" dirty="0">
              <a:solidFill>
                <a:srgbClr val="F79646">
                  <a:lumMod val="75000"/>
                </a:srgbClr>
              </a:solidFill>
            </a:endParaRPr>
          </a:p>
        </p:txBody>
      </p:sp>
      <p:graphicFrame>
        <p:nvGraphicFramePr>
          <p:cNvPr id="7" name="6 Gráfico"/>
          <p:cNvGraphicFramePr/>
          <p:nvPr>
            <p:extLst>
              <p:ext uri="{D42A27DB-BD31-4B8C-83A1-F6EECF244321}">
                <p14:modId xmlns:p14="http://schemas.microsoft.com/office/powerpoint/2010/main" val="4078040004"/>
              </p:ext>
            </p:extLst>
          </p:nvPr>
        </p:nvGraphicFramePr>
        <p:xfrm>
          <a:off x="899591" y="4036060"/>
          <a:ext cx="6984775" cy="25612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09915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47664" y="692696"/>
            <a:ext cx="6264696" cy="369332"/>
          </a:xfrm>
          <a:prstGeom prst="rect">
            <a:avLst/>
          </a:prstGeom>
        </p:spPr>
        <p:txBody>
          <a:bodyPr wrap="square">
            <a:spAutoFit/>
          </a:bodyPr>
          <a:lstStyle/>
          <a:p>
            <a:pPr lvl="0"/>
            <a:r>
              <a:rPr lang="es-ES" b="1" i="1" u="sng" dirty="0">
                <a:solidFill>
                  <a:srgbClr val="F79646">
                    <a:lumMod val="75000"/>
                  </a:srgbClr>
                </a:solidFill>
                <a:latin typeface="Times New Roman"/>
                <a:ea typeface="Calibri"/>
              </a:rPr>
              <a:t>Presupuesto Ejecutado de la EPN al 31 de Diciembre del </a:t>
            </a:r>
            <a:r>
              <a:rPr lang="es-ES" b="1" i="1" u="sng" dirty="0" smtClean="0">
                <a:solidFill>
                  <a:srgbClr val="F79646">
                    <a:lumMod val="75000"/>
                  </a:srgbClr>
                </a:solidFill>
                <a:latin typeface="Times New Roman"/>
                <a:ea typeface="Calibri"/>
              </a:rPr>
              <a:t>2012</a:t>
            </a:r>
            <a:endParaRPr lang="es-ES" b="1" i="1" u="sng" dirty="0">
              <a:solidFill>
                <a:srgbClr val="F79646">
                  <a:lumMod val="75000"/>
                </a:srgbClr>
              </a:solidFill>
            </a:endParaRPr>
          </a:p>
        </p:txBody>
      </p:sp>
      <p:graphicFrame>
        <p:nvGraphicFramePr>
          <p:cNvPr id="5" name="4 Gráfico"/>
          <p:cNvGraphicFramePr/>
          <p:nvPr>
            <p:extLst>
              <p:ext uri="{D42A27DB-BD31-4B8C-83A1-F6EECF244321}">
                <p14:modId xmlns:p14="http://schemas.microsoft.com/office/powerpoint/2010/main" val="3857889766"/>
              </p:ext>
            </p:extLst>
          </p:nvPr>
        </p:nvGraphicFramePr>
        <p:xfrm>
          <a:off x="1043608" y="1238250"/>
          <a:ext cx="7200799" cy="46390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97226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286000" y="620688"/>
            <a:ext cx="4572000" cy="830997"/>
          </a:xfrm>
          <a:prstGeom prst="rect">
            <a:avLst/>
          </a:prstGeom>
        </p:spPr>
        <p:txBody>
          <a:bodyPr>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a:t>
            </a:r>
            <a:r>
              <a:rPr lang="es-ES" sz="1600" b="1" i="1" u="sng" dirty="0" smtClean="0">
                <a:solidFill>
                  <a:srgbClr val="F79646">
                    <a:lumMod val="75000"/>
                  </a:srgbClr>
                </a:solidFill>
                <a:latin typeface="Times New Roman" pitchFamily="18" charset="0"/>
                <a:ea typeface="Calibri"/>
                <a:cs typeface="Times New Roman" pitchFamily="18" charset="0"/>
              </a:rPr>
              <a:t>HORIZONTAL</a:t>
            </a:r>
            <a:endParaRPr lang="es-ES" sz="1600" b="1" i="1" u="sng" dirty="0">
              <a:solidFill>
                <a:srgbClr val="F79646">
                  <a:lumMod val="75000"/>
                </a:srgbClr>
              </a:solidFill>
              <a:latin typeface="Times New Roman" pitchFamily="18" charset="0"/>
              <a:ea typeface="Calibri"/>
              <a:cs typeface="Times New Roman" pitchFamily="18" charset="0"/>
            </a:endParaRPr>
          </a:p>
          <a:p>
            <a:pPr lvl="0" algn="ctr">
              <a:lnSpc>
                <a:spcPct val="150000"/>
              </a:lnSpc>
            </a:pPr>
            <a:r>
              <a:rPr lang="es-ES" sz="1600" b="1" i="1" u="sng" dirty="0" smtClean="0">
                <a:solidFill>
                  <a:srgbClr val="F79646">
                    <a:lumMod val="75000"/>
                  </a:srgbClr>
                </a:solidFill>
                <a:latin typeface="Times New Roman" pitchFamily="18" charset="0"/>
                <a:cs typeface="Times New Roman" pitchFamily="18" charset="0"/>
              </a:rPr>
              <a:t>PERÍODO 2010 - </a:t>
            </a:r>
            <a:r>
              <a:rPr lang="es-ES" sz="1600" b="1" i="1" u="sng" dirty="0">
                <a:solidFill>
                  <a:srgbClr val="F79646">
                    <a:lumMod val="75000"/>
                  </a:srgbClr>
                </a:solidFill>
                <a:latin typeface="Times New Roman" pitchFamily="18" charset="0"/>
                <a:cs typeface="Times New Roman" pitchFamily="18" charset="0"/>
              </a:rPr>
              <a:t>2011</a:t>
            </a:r>
          </a:p>
        </p:txBody>
      </p:sp>
      <p:graphicFrame>
        <p:nvGraphicFramePr>
          <p:cNvPr id="6" name="5 Tabla"/>
          <p:cNvGraphicFramePr>
            <a:graphicFrameLocks noGrp="1"/>
          </p:cNvGraphicFramePr>
          <p:nvPr>
            <p:extLst>
              <p:ext uri="{D42A27DB-BD31-4B8C-83A1-F6EECF244321}">
                <p14:modId xmlns:p14="http://schemas.microsoft.com/office/powerpoint/2010/main" val="3390057862"/>
              </p:ext>
            </p:extLst>
          </p:nvPr>
        </p:nvGraphicFramePr>
        <p:xfrm>
          <a:off x="543710" y="1600196"/>
          <a:ext cx="8056579" cy="4525971"/>
        </p:xfrm>
        <a:graphic>
          <a:graphicData uri="http://schemas.openxmlformats.org/drawingml/2006/table">
            <a:tbl>
              <a:tblPr/>
              <a:tblGrid>
                <a:gridCol w="1134949"/>
                <a:gridCol w="2832167"/>
                <a:gridCol w="1023017"/>
                <a:gridCol w="1085491"/>
                <a:gridCol w="991779"/>
                <a:gridCol w="989176"/>
              </a:tblGrid>
              <a:tr h="156337">
                <a:tc gridSpan="6">
                  <a:txBody>
                    <a:bodyPr/>
                    <a:lstStyle/>
                    <a:p>
                      <a:pPr algn="ctr" fontAlgn="t"/>
                      <a:r>
                        <a:rPr lang="es-ES" sz="800" b="0"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2887">
                <a:tc gridSpan="6">
                  <a:txBody>
                    <a:bodyPr/>
                    <a:lstStyle/>
                    <a:p>
                      <a:pPr algn="ctr" fontAlgn="b"/>
                      <a:r>
                        <a:rPr lang="es-ES" sz="800" b="1" i="0" u="none" strike="noStrike" dirty="0">
                          <a:solidFill>
                            <a:srgbClr val="000000"/>
                          </a:solidFill>
                          <a:effectLst/>
                          <a:latin typeface="Times New Roman"/>
                        </a:rPr>
                        <a:t>REPÚBLICA DEL ECUADOR</a:t>
                      </a:r>
                      <a:endParaRPr lang="es-ES" sz="900" b="1" i="0" u="none" strike="noStrike" dirty="0">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2887">
                <a:tc gridSpan="6">
                  <a:txBody>
                    <a:bodyPr/>
                    <a:lstStyle/>
                    <a:p>
                      <a:pPr algn="ctr" fontAlgn="t"/>
                      <a:r>
                        <a:rPr lang="es-ES" sz="800" b="1" i="0" u="none" strike="noStrike" dirty="0">
                          <a:solidFill>
                            <a:srgbClr val="000000"/>
                          </a:solidFill>
                          <a:effectLst/>
                          <a:latin typeface="Times New Roman"/>
                        </a:rPr>
                        <a:t>ESCUELA POLITÉCNICA NACIONAL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2887">
                <a:tc gridSpan="6">
                  <a:txBody>
                    <a:bodyPr/>
                    <a:lstStyle/>
                    <a:p>
                      <a:pPr algn="ctr" fontAlgn="t"/>
                      <a:r>
                        <a:rPr lang="es-ES" sz="800" b="1" i="0" u="none" strike="noStrike" dirty="0">
                          <a:solidFill>
                            <a:srgbClr val="000000"/>
                          </a:solidFill>
                          <a:effectLst/>
                          <a:latin typeface="Times New Roman"/>
                        </a:rPr>
                        <a:t>ESTADO DE EJECUCIÓN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2887">
                <a:tc gridSpan="6">
                  <a:txBody>
                    <a:bodyPr/>
                    <a:lstStyle/>
                    <a:p>
                      <a:pPr algn="ctr" fontAlgn="t"/>
                      <a:r>
                        <a:rPr lang="es-ES" sz="800" b="1" i="0" u="none" strike="noStrike" dirty="0">
                          <a:solidFill>
                            <a:srgbClr val="000000"/>
                          </a:solidFill>
                          <a:effectLst/>
                          <a:latin typeface="Times New Roman"/>
                        </a:rPr>
                        <a:t>Al 31 de Diciembre del 2010 - 2011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2887">
                <a:tc gridSpan="6">
                  <a:txBody>
                    <a:bodyPr/>
                    <a:lstStyle/>
                    <a:p>
                      <a:pPr algn="ctr" fontAlgn="t"/>
                      <a:r>
                        <a:rPr lang="es-ES" sz="800" b="1" i="0" u="none" strike="noStrike" dirty="0">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40704">
                <a:tc gridSpan="6">
                  <a:txBody>
                    <a:bodyPr/>
                    <a:lstStyle/>
                    <a:p>
                      <a:pPr algn="ctr" fontAlgn="t"/>
                      <a:r>
                        <a:rPr lang="es-ES" sz="800" b="0"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98660">
                <a:tc>
                  <a:txBody>
                    <a:bodyPr/>
                    <a:lstStyle/>
                    <a:p>
                      <a:pPr algn="ctr" fontAlgn="ctr"/>
                      <a:r>
                        <a:rPr lang="es-ES" sz="800" b="0" i="0" u="none" strike="noStrike" dirty="0">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0" i="0" u="none" strike="noStrike" dirty="0">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0" i="0" u="none" strike="noStrike" dirty="0">
                          <a:solidFill>
                            <a:srgbClr val="000000"/>
                          </a:solidFill>
                          <a:effectLst/>
                          <a:latin typeface="Times New Roman"/>
                        </a:rPr>
                        <a:t> EJECUTADO-2010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0" i="0" u="none" strike="noStrike">
                          <a:solidFill>
                            <a:srgbClr val="000000"/>
                          </a:solidFill>
                          <a:effectLst/>
                          <a:latin typeface="Times New Roman"/>
                        </a:rPr>
                        <a:t> EJECUTADO-2011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0" i="0" u="none" strike="noStrike" dirty="0">
                          <a:solidFill>
                            <a:srgbClr val="000000"/>
                          </a:solidFill>
                          <a:effectLst/>
                          <a:latin typeface="Times New Roman"/>
                        </a:rPr>
                        <a:t>VARIACIÓN ABSOLUTA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800" b="0"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250140">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800" b="0" i="0" u="none" strike="noStrike">
                          <a:solidFill>
                            <a:srgbClr val="000000"/>
                          </a:solidFill>
                          <a:effectLst/>
                          <a:latin typeface="Times New Roman"/>
                        </a:rPr>
                        <a:t>INGRESOS CORRIENTES</a:t>
                      </a:r>
                    </a:p>
                  </a:txBody>
                  <a:tcPr marL="703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dirty="0">
                          <a:solidFill>
                            <a:srgbClr val="000000"/>
                          </a:solidFill>
                          <a:effectLst/>
                          <a:latin typeface="Times New Roman"/>
                        </a:rPr>
                        <a:t>               38.632.220,79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dirty="0">
                          <a:solidFill>
                            <a:srgbClr val="000000"/>
                          </a:solidFill>
                          <a:effectLst/>
                          <a:latin typeface="Times New Roman"/>
                        </a:rPr>
                        <a:t>                 41.479.790,47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a:solidFill>
                            <a:srgbClr val="000000"/>
                          </a:solidFill>
                          <a:effectLst/>
                          <a:latin typeface="Times New Roman"/>
                        </a:rPr>
                        <a:t>               2.847.569,68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a:solidFill>
                            <a:srgbClr val="000000"/>
                          </a:solidFill>
                          <a:effectLst/>
                          <a:latin typeface="Times New Roman"/>
                        </a:rPr>
                        <a:t>7,37%</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50140">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dirty="0">
                          <a:solidFill>
                            <a:srgbClr val="000000"/>
                          </a:solidFill>
                          <a:effectLst/>
                          <a:latin typeface="Times New Roman"/>
                        </a:rPr>
                        <a:t>GASTOS CORRIENTES</a:t>
                      </a:r>
                    </a:p>
                  </a:txBody>
                  <a:tcPr marL="703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39.835.672,46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dirty="0">
                          <a:solidFill>
                            <a:srgbClr val="000000"/>
                          </a:solidFill>
                          <a:effectLst/>
                          <a:latin typeface="Times New Roman"/>
                        </a:rPr>
                        <a:t>                 39.365.332,64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(470.339,82)</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-1,18%</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50140">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a:solidFill>
                            <a:srgbClr val="000000"/>
                          </a:solidFill>
                          <a:effectLst/>
                          <a:latin typeface="Times New Roman"/>
                        </a:rPr>
                        <a:t>SUPERÁVIT O DÉFICIT CORRIENTE</a:t>
                      </a:r>
                    </a:p>
                  </a:txBody>
                  <a:tcPr marL="703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800" b="0" i="0" u="none" strike="noStrike">
                          <a:solidFill>
                            <a:srgbClr val="000000"/>
                          </a:solidFill>
                          <a:effectLst/>
                          <a:latin typeface="Times New Roman"/>
                        </a:rPr>
                        <a:t>               (1.203.451,67)</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800" b="0" i="0" u="none" strike="noStrike" dirty="0">
                          <a:solidFill>
                            <a:srgbClr val="000000"/>
                          </a:solidFill>
                          <a:effectLst/>
                          <a:latin typeface="Times New Roman"/>
                        </a:rPr>
                        <a:t>                   2.114.457,83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800" b="0" i="0" u="none" strike="noStrike">
                          <a:solidFill>
                            <a:srgbClr val="000000"/>
                          </a:solidFill>
                          <a:effectLst/>
                          <a:latin typeface="Times New Roman"/>
                        </a:rPr>
                        <a:t>               3.317.909,50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800" b="0" i="0" u="none" strike="noStrike">
                          <a:solidFill>
                            <a:srgbClr val="000000"/>
                          </a:solidFill>
                          <a:effectLst/>
                          <a:latin typeface="Times New Roman"/>
                        </a:rPr>
                        <a:t>275,70%</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50140">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a:solidFill>
                            <a:srgbClr val="000000"/>
                          </a:solidFill>
                          <a:effectLst/>
                          <a:latin typeface="Times New Roman"/>
                        </a:rPr>
                        <a:t>INGRESOS DE CAPITAL</a:t>
                      </a:r>
                    </a:p>
                  </a:txBody>
                  <a:tcPr marL="703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a:solidFill>
                            <a:srgbClr val="000000"/>
                          </a:solidFill>
                          <a:effectLst/>
                          <a:latin typeface="Times New Roman"/>
                        </a:rPr>
                        <a:t>                 2.449.169,28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dirty="0">
                          <a:solidFill>
                            <a:srgbClr val="000000"/>
                          </a:solidFill>
                          <a:effectLst/>
                          <a:latin typeface="Times New Roman"/>
                        </a:rPr>
                        <a:t>                   3.877.194,60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a:solidFill>
                            <a:srgbClr val="000000"/>
                          </a:solidFill>
                          <a:effectLst/>
                          <a:latin typeface="Times New Roman"/>
                        </a:rPr>
                        <a:t>               1.428.025,32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a:solidFill>
                            <a:srgbClr val="000000"/>
                          </a:solidFill>
                          <a:effectLst/>
                          <a:latin typeface="Times New Roman"/>
                        </a:rPr>
                        <a:t>58,31%</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32887">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a:solidFill>
                            <a:srgbClr val="000000"/>
                          </a:solidFill>
                          <a:effectLst/>
                          <a:latin typeface="Times New Roman"/>
                        </a:rPr>
                        <a:t>GASTOS DE PRODUCCIÓN</a:t>
                      </a:r>
                    </a:p>
                  </a:txBody>
                  <a:tcPr marL="703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0" i="0" u="none" strike="noStrike" dirty="0">
                          <a:solidFill>
                            <a:srgbClr val="000000"/>
                          </a:solidFill>
                          <a:effectLst/>
                          <a:latin typeface="Times New Roman"/>
                        </a:rPr>
                        <a:t>                                     -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0,00%</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50140">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a:solidFill>
                            <a:srgbClr val="000000"/>
                          </a:solidFill>
                          <a:effectLst/>
                          <a:latin typeface="Times New Roman"/>
                        </a:rPr>
                        <a:t>GASTOS DE INVERSIÓN</a:t>
                      </a:r>
                    </a:p>
                  </a:txBody>
                  <a:tcPr marL="703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5.048.961,84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0" i="0" u="none" strike="noStrike" dirty="0">
                          <a:solidFill>
                            <a:srgbClr val="000000"/>
                          </a:solidFill>
                          <a:effectLst/>
                          <a:latin typeface="Times New Roman"/>
                        </a:rPr>
                        <a:t>                   3.953.368,80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(1.095.593,04)</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-21,70%</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50140">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a:solidFill>
                            <a:srgbClr val="000000"/>
                          </a:solidFill>
                          <a:effectLst/>
                          <a:latin typeface="Times New Roman"/>
                        </a:rPr>
                        <a:t>GASTOS DE CAPITAL</a:t>
                      </a:r>
                    </a:p>
                  </a:txBody>
                  <a:tcPr marL="703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5.302.326,14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dirty="0">
                          <a:solidFill>
                            <a:srgbClr val="000000"/>
                          </a:solidFill>
                          <a:effectLst/>
                          <a:latin typeface="Times New Roman"/>
                        </a:rPr>
                        <a:t>                   2.985.418,45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(2.316.907,69)</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-43,70%</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40704">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a:solidFill>
                            <a:srgbClr val="000000"/>
                          </a:solidFill>
                          <a:effectLst/>
                          <a:latin typeface="Times New Roman"/>
                        </a:rPr>
                        <a:t>SUPERÁVIT O DÉFICIT DE INVERSIÓN</a:t>
                      </a:r>
                    </a:p>
                  </a:txBody>
                  <a:tcPr marL="703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800" b="0" i="0" u="none" strike="noStrike">
                          <a:solidFill>
                            <a:srgbClr val="000000"/>
                          </a:solidFill>
                          <a:effectLst/>
                          <a:latin typeface="Times New Roman"/>
                        </a:rPr>
                        <a:t>-             7.902.118,70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800" b="0" i="0" u="none" strike="noStrike">
                          <a:solidFill>
                            <a:srgbClr val="000000"/>
                          </a:solidFill>
                          <a:effectLst/>
                          <a:latin typeface="Times New Roman"/>
                        </a:rPr>
                        <a:t>-                3.061.592,65   </a:t>
                      </a:r>
                    </a:p>
                  </a:txBody>
                  <a:tcPr marL="703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800" b="0" i="0" u="none" strike="noStrike">
                          <a:solidFill>
                            <a:srgbClr val="000000"/>
                          </a:solidFill>
                          <a:effectLst/>
                          <a:latin typeface="Times New Roman"/>
                        </a:rPr>
                        <a:t>             4.840.526,05   </a:t>
                      </a:r>
                    </a:p>
                  </a:txBody>
                  <a:tcPr marL="703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800" b="0" i="0" u="none" strike="noStrike">
                          <a:solidFill>
                            <a:srgbClr val="000000"/>
                          </a:solidFill>
                          <a:effectLst/>
                          <a:latin typeface="Times New Roman"/>
                        </a:rPr>
                        <a:t>-61,26%</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50140">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a:solidFill>
                            <a:srgbClr val="000000"/>
                          </a:solidFill>
                          <a:effectLst/>
                          <a:latin typeface="Times New Roman"/>
                        </a:rPr>
                        <a:t>INGRESOS DE FINANCIAMIENTO</a:t>
                      </a:r>
                    </a:p>
                  </a:txBody>
                  <a:tcPr marL="703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a:solidFill>
                            <a:srgbClr val="000000"/>
                          </a:solidFill>
                          <a:effectLst/>
                          <a:latin typeface="Times New Roman"/>
                        </a:rPr>
                        <a:t>                 2.834.157,47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dirty="0">
                          <a:solidFill>
                            <a:srgbClr val="000000"/>
                          </a:solidFill>
                          <a:effectLst/>
                          <a:latin typeface="Times New Roman"/>
                        </a:rPr>
                        <a:t>                   2.205.719,03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a:solidFill>
                            <a:srgbClr val="000000"/>
                          </a:solidFill>
                          <a:effectLst/>
                          <a:latin typeface="Times New Roman"/>
                        </a:rPr>
                        <a:t>                 (628.438,44)</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800" b="0" i="0" u="none" strike="noStrike">
                          <a:solidFill>
                            <a:srgbClr val="000000"/>
                          </a:solidFill>
                          <a:effectLst/>
                          <a:latin typeface="Times New Roman"/>
                        </a:rPr>
                        <a:t>-22,17%</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50140">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800" b="0" i="0" u="none" strike="noStrike">
                          <a:solidFill>
                            <a:srgbClr val="000000"/>
                          </a:solidFill>
                          <a:effectLst/>
                          <a:latin typeface="Times New Roman"/>
                        </a:rPr>
                        <a:t>APLICACIÓN AL FINANCIAMIENTO</a:t>
                      </a:r>
                    </a:p>
                  </a:txBody>
                  <a:tcPr marL="703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5.350,90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dirty="0">
                          <a:solidFill>
                            <a:srgbClr val="000000"/>
                          </a:solidFill>
                          <a:effectLst/>
                          <a:latin typeface="Times New Roman"/>
                        </a:rPr>
                        <a:t>                                     -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                     (5.350,90)</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800" b="0" i="0" u="none" strike="noStrike">
                          <a:solidFill>
                            <a:srgbClr val="000000"/>
                          </a:solidFill>
                          <a:effectLst/>
                          <a:latin typeface="Times New Roman"/>
                        </a:rPr>
                        <a:t>-100,00%</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40704">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a:solidFill>
                            <a:srgbClr val="000000"/>
                          </a:solidFill>
                          <a:effectLst/>
                          <a:latin typeface="Times New Roman"/>
                        </a:rPr>
                        <a:t>SUPERÁVIT O DÉFICIT DE FINANCIAMIENTO</a:t>
                      </a:r>
                    </a:p>
                  </a:txBody>
                  <a:tcPr marL="703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800" b="0" i="0" u="none" strike="noStrike">
                          <a:solidFill>
                            <a:srgbClr val="000000"/>
                          </a:solidFill>
                          <a:effectLst/>
                          <a:latin typeface="Times New Roman"/>
                        </a:rPr>
                        <a:t>               2.828.806,57   </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800" b="0" i="0" u="none" strike="noStrike">
                          <a:solidFill>
                            <a:srgbClr val="000000"/>
                          </a:solidFill>
                          <a:effectLst/>
                          <a:latin typeface="Times New Roman"/>
                        </a:rPr>
                        <a:t>                 2.205.719,03   </a:t>
                      </a:r>
                    </a:p>
                  </a:txBody>
                  <a:tcPr marL="703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800" b="0" i="0" u="none" strike="noStrike">
                          <a:solidFill>
                            <a:srgbClr val="000000"/>
                          </a:solidFill>
                          <a:effectLst/>
                          <a:latin typeface="Times New Roman"/>
                        </a:rPr>
                        <a:t>-               623.087,54   </a:t>
                      </a:r>
                    </a:p>
                  </a:txBody>
                  <a:tcPr marL="70352"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800" b="0" i="0" u="none" strike="noStrike">
                          <a:solidFill>
                            <a:srgbClr val="000000"/>
                          </a:solidFill>
                          <a:effectLst/>
                          <a:latin typeface="Times New Roman"/>
                        </a:rPr>
                        <a:t>-22,03%</a:t>
                      </a:r>
                    </a:p>
                  </a:txBody>
                  <a:tcPr marL="0" marR="703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50140">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a:solidFill>
                            <a:srgbClr val="000000"/>
                          </a:solidFill>
                          <a:effectLst/>
                          <a:latin typeface="Times New Roman"/>
                        </a:rPr>
                        <a:t>                  (6.276.763,80)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800" b="0" i="0" u="none" strike="noStrike">
                          <a:solidFill>
                            <a:srgbClr val="000000"/>
                          </a:solidFill>
                          <a:effectLst/>
                          <a:latin typeface="Times New Roman"/>
                        </a:rPr>
                        <a:t>                      1.258.584,21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800" b="0" i="0" u="none" strike="noStrike" dirty="0">
                          <a:solidFill>
                            <a:srgbClr val="000000"/>
                          </a:solidFill>
                          <a:effectLst/>
                          <a:latin typeface="Times New Roman"/>
                        </a:rPr>
                        <a:t>                  7.535.348,01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a:solidFill>
                            <a:srgbClr val="000000"/>
                          </a:solidFill>
                          <a:effectLst/>
                          <a:latin typeface="Times New Roman"/>
                        </a:rPr>
                        <a:t>120,05%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r>
              <a:tr h="250140">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a:solidFill>
                            <a:srgbClr val="000000"/>
                          </a:solidFill>
                          <a:effectLst/>
                          <a:latin typeface="Times New Roman"/>
                        </a:rPr>
                        <a:t>TOTAL INGRESOS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a:solidFill>
                            <a:srgbClr val="000000"/>
                          </a:solidFill>
                          <a:effectLst/>
                          <a:latin typeface="Times New Roman"/>
                        </a:rPr>
                        <a:t>                  43.915.547,54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800" b="0" i="0" u="none" strike="noStrike">
                          <a:solidFill>
                            <a:srgbClr val="000000"/>
                          </a:solidFill>
                          <a:effectLst/>
                          <a:latin typeface="Times New Roman"/>
                        </a:rPr>
                        <a:t>                    47.562.704,10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800" b="0" i="0" u="none" strike="noStrike" dirty="0">
                          <a:solidFill>
                            <a:srgbClr val="000000"/>
                          </a:solidFill>
                          <a:effectLst/>
                          <a:latin typeface="Times New Roman"/>
                        </a:rPr>
                        <a:t>                  3.647.156,56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dirty="0">
                          <a:solidFill>
                            <a:srgbClr val="000000"/>
                          </a:solidFill>
                          <a:effectLst/>
                          <a:latin typeface="Times New Roman"/>
                        </a:rPr>
                        <a:t>8,30%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r>
              <a:tr h="250140">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a:solidFill>
                            <a:srgbClr val="000000"/>
                          </a:solidFill>
                          <a:effectLst/>
                          <a:latin typeface="Times New Roman"/>
                        </a:rPr>
                        <a:t>TOTAL GASTOS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a:solidFill>
                            <a:srgbClr val="000000"/>
                          </a:solidFill>
                          <a:effectLst/>
                          <a:latin typeface="Times New Roman"/>
                        </a:rPr>
                        <a:t>                  50.192.311,34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800" b="0" i="0" u="none" strike="noStrike">
                          <a:solidFill>
                            <a:srgbClr val="000000"/>
                          </a:solidFill>
                          <a:effectLst/>
                          <a:latin typeface="Times New Roman"/>
                        </a:rPr>
                        <a:t>                    46.304.119,89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800" b="0" i="0" u="none" strike="noStrike">
                          <a:solidFill>
                            <a:srgbClr val="000000"/>
                          </a:solidFill>
                          <a:effectLst/>
                          <a:latin typeface="Times New Roman"/>
                        </a:rPr>
                        <a:t>                 (3.888.191,45)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800" b="0" i="0" u="none" strike="noStrike" dirty="0">
                          <a:solidFill>
                            <a:srgbClr val="000000"/>
                          </a:solidFill>
                          <a:effectLst/>
                          <a:latin typeface="Times New Roman"/>
                        </a:rPr>
                        <a:t>-7,75%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bl>
          </a:graphicData>
        </a:graphic>
      </p:graphicFrame>
      <p:pic>
        <p:nvPicPr>
          <p:cNvPr id="7"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1843088"/>
            <a:ext cx="503238" cy="457200"/>
          </a:xfrm>
          <a:prstGeom prst="rect">
            <a:avLst/>
          </a:prstGeom>
          <a:noFill/>
          <a:ln>
            <a:noFill/>
          </a:ln>
        </p:spPr>
      </p:pic>
    </p:spTree>
    <p:extLst>
      <p:ext uri="{BB962C8B-B14F-4D97-AF65-F5344CB8AC3E}">
        <p14:creationId xmlns:p14="http://schemas.microsoft.com/office/powerpoint/2010/main" val="1085441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755577" y="1019137"/>
            <a:ext cx="7360687" cy="830997"/>
          </a:xfrm>
          <a:prstGeom prst="rect">
            <a:avLst/>
          </a:prstGeom>
          <a:noFill/>
        </p:spPr>
        <p:txBody>
          <a:bodyPr wrap="square" rtlCol="0">
            <a:spAutoFit/>
          </a:bodyPr>
          <a:lstStyle/>
          <a:p>
            <a:pPr algn="just"/>
            <a:endParaRPr lang="es-ES" sz="1600" dirty="0" smtClean="0">
              <a:latin typeface="Times New Roman" pitchFamily="18" charset="0"/>
              <a:cs typeface="Times New Roman" pitchFamily="18" charset="0"/>
            </a:endParaRPr>
          </a:p>
          <a:p>
            <a:pPr algn="just"/>
            <a:r>
              <a:rPr lang="es-ES" sz="1600" dirty="0" smtClean="0">
                <a:latin typeface="Times New Roman" pitchFamily="18" charset="0"/>
                <a:cs typeface="Times New Roman" pitchFamily="18" charset="0"/>
              </a:rPr>
              <a:t>En la Región Costa existe un total de 13 entidades públicas de educación superior distribuidas en las siguientes provincias:</a:t>
            </a:r>
            <a:endParaRPr lang="es-ES" sz="1600" dirty="0">
              <a:latin typeface="Times New Roman" pitchFamily="18" charset="0"/>
              <a:cs typeface="Times New Roman" pitchFamily="18" charset="0"/>
            </a:endParaRPr>
          </a:p>
        </p:txBody>
      </p:sp>
      <p:graphicFrame>
        <p:nvGraphicFramePr>
          <p:cNvPr id="9" name="8 Tabla"/>
          <p:cNvGraphicFramePr>
            <a:graphicFrameLocks noGrp="1"/>
          </p:cNvGraphicFramePr>
          <p:nvPr>
            <p:extLst>
              <p:ext uri="{D42A27DB-BD31-4B8C-83A1-F6EECF244321}">
                <p14:modId xmlns:p14="http://schemas.microsoft.com/office/powerpoint/2010/main" val="2090257702"/>
              </p:ext>
            </p:extLst>
          </p:nvPr>
        </p:nvGraphicFramePr>
        <p:xfrm>
          <a:off x="919516" y="2132856"/>
          <a:ext cx="7216672" cy="3851774"/>
        </p:xfrm>
        <a:graphic>
          <a:graphicData uri="http://schemas.openxmlformats.org/drawingml/2006/table">
            <a:tbl>
              <a:tblPr/>
              <a:tblGrid>
                <a:gridCol w="4118044"/>
                <a:gridCol w="605595"/>
                <a:gridCol w="794003"/>
                <a:gridCol w="676247"/>
                <a:gridCol w="1022783"/>
              </a:tblGrid>
              <a:tr h="283845">
                <a:tc>
                  <a:txBody>
                    <a:bodyPr/>
                    <a:lstStyle/>
                    <a:p>
                      <a:pPr algn="l" fontAlgn="b"/>
                      <a:r>
                        <a:rPr lang="es-ES" sz="900" b="1" i="0" u="none" strike="noStrike" dirty="0">
                          <a:solidFill>
                            <a:srgbClr val="000000"/>
                          </a:solidFill>
                          <a:effectLst/>
                          <a:latin typeface="Times New Roman" pitchFamily="18" charset="0"/>
                          <a:cs typeface="Times New Roman" pitchFamily="18" charset="0"/>
                        </a:rPr>
                        <a:t>ENTIDAD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l" fontAlgn="b"/>
                      <a:r>
                        <a:rPr lang="es-ES" sz="900" b="1" i="0" u="none" strike="noStrike" dirty="0">
                          <a:solidFill>
                            <a:srgbClr val="000000"/>
                          </a:solidFill>
                          <a:effectLst/>
                          <a:latin typeface="Times New Roman" pitchFamily="18" charset="0"/>
                          <a:cs typeface="Times New Roman" pitchFamily="18" charset="0"/>
                        </a:rPr>
                        <a:t>REGION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l" fontAlgn="b"/>
                      <a:r>
                        <a:rPr lang="es-ES" sz="900" b="1" i="0" u="none" strike="noStrike">
                          <a:solidFill>
                            <a:srgbClr val="000000"/>
                          </a:solidFill>
                          <a:effectLst/>
                          <a:latin typeface="Times New Roman" pitchFamily="18" charset="0"/>
                          <a:cs typeface="Times New Roman" pitchFamily="18" charset="0"/>
                        </a:rPr>
                        <a:t>PROVINCIA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l" fontAlgn="b"/>
                      <a:r>
                        <a:rPr lang="es-ES" sz="900" b="1" i="0" u="none" strike="noStrike">
                          <a:solidFill>
                            <a:srgbClr val="000000"/>
                          </a:solidFill>
                          <a:effectLst/>
                          <a:latin typeface="Times New Roman" pitchFamily="18" charset="0"/>
                          <a:cs typeface="Times New Roman" pitchFamily="18" charset="0"/>
                        </a:rPr>
                        <a:t>CIUDAD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l" fontAlgn="b"/>
                      <a:r>
                        <a:rPr lang="es-ES" sz="900" b="1" i="0" u="none" strike="noStrike" dirty="0">
                          <a:solidFill>
                            <a:srgbClr val="000000"/>
                          </a:solidFill>
                          <a:effectLst/>
                          <a:latin typeface="Times New Roman" pitchFamily="18" charset="0"/>
                          <a:cs typeface="Times New Roman" pitchFamily="18" charset="0"/>
                        </a:rPr>
                        <a:t>CAL._CEAACES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r>
              <a:tr h="306705">
                <a:tc>
                  <a:txBody>
                    <a:bodyPr/>
                    <a:lstStyle/>
                    <a:p>
                      <a:pPr algn="l" fontAlgn="b"/>
                      <a:r>
                        <a:rPr lang="es-ES" sz="1000" b="0" i="0" u="none" strike="noStrike" dirty="0">
                          <a:solidFill>
                            <a:srgbClr val="000000"/>
                          </a:solidFill>
                          <a:effectLst/>
                          <a:latin typeface="Times New Roman" pitchFamily="18" charset="0"/>
                          <a:cs typeface="Times New Roman" pitchFamily="18" charset="0"/>
                        </a:rPr>
                        <a:t>Escuela Superior Politécnica del Litoral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Costa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Guayas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pitchFamily="18" charset="0"/>
                          <a:cs typeface="Times New Roman" pitchFamily="18" charset="0"/>
                        </a:rPr>
                        <a:t>Guayaquil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06705">
                <a:tc>
                  <a:txBody>
                    <a:bodyPr/>
                    <a:lstStyle/>
                    <a:p>
                      <a:pPr algn="l" fontAlgn="b"/>
                      <a:r>
                        <a:rPr lang="es-ES" sz="1000" b="0" i="0" u="none" strike="noStrike">
                          <a:solidFill>
                            <a:srgbClr val="000000"/>
                          </a:solidFill>
                          <a:effectLst/>
                          <a:latin typeface="Times New Roman" pitchFamily="18" charset="0"/>
                          <a:cs typeface="Times New Roman" pitchFamily="18" charset="0"/>
                        </a:rPr>
                        <a:t>Universidad de Guayaquil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Costa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Guayas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Guayaquil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B</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06705">
                <a:tc>
                  <a:txBody>
                    <a:bodyPr/>
                    <a:lstStyle/>
                    <a:p>
                      <a:pPr algn="l" fontAlgn="b"/>
                      <a:r>
                        <a:rPr lang="es-ES" sz="1000" b="0" i="0" u="none" strike="noStrike">
                          <a:solidFill>
                            <a:srgbClr val="000000"/>
                          </a:solidFill>
                          <a:effectLst/>
                          <a:latin typeface="Times New Roman" pitchFamily="18" charset="0"/>
                          <a:cs typeface="Times New Roman" pitchFamily="18" charset="0"/>
                        </a:rPr>
                        <a:t>Universidad Agraria del Ecuador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Costa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Guayas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Guayaquil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B</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06705">
                <a:tc>
                  <a:txBody>
                    <a:bodyPr/>
                    <a:lstStyle/>
                    <a:p>
                      <a:pPr algn="l" fontAlgn="b"/>
                      <a:r>
                        <a:rPr lang="es-ES" sz="1000" b="0" i="0" u="none" strike="noStrike">
                          <a:solidFill>
                            <a:srgbClr val="000000"/>
                          </a:solidFill>
                          <a:effectLst/>
                          <a:latin typeface="Times New Roman" pitchFamily="18" charset="0"/>
                          <a:cs typeface="Times New Roman" pitchFamily="18" charset="0"/>
                        </a:rPr>
                        <a:t>Universidad Técnica de Machala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Costa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El Oro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Machala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06705">
                <a:tc>
                  <a:txBody>
                    <a:bodyPr/>
                    <a:lstStyle/>
                    <a:p>
                      <a:pPr algn="l" fontAlgn="b"/>
                      <a:r>
                        <a:rPr lang="es-ES" sz="1000" b="0" i="0" u="none" strike="noStrike">
                          <a:solidFill>
                            <a:srgbClr val="000000"/>
                          </a:solidFill>
                          <a:effectLst/>
                          <a:latin typeface="Times New Roman" pitchFamily="18" charset="0"/>
                          <a:cs typeface="Times New Roman" pitchFamily="18" charset="0"/>
                        </a:rPr>
                        <a:t>Universidad Técnica Luis Vargas Torres de Esmeraldas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Costa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Esmeraldas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Esmeraldas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06705">
                <a:tc>
                  <a:txBody>
                    <a:bodyPr/>
                    <a:lstStyle/>
                    <a:p>
                      <a:pPr algn="l" fontAlgn="b"/>
                      <a:r>
                        <a:rPr lang="es-ES" sz="1000" b="0" i="0" u="none" strike="noStrike">
                          <a:solidFill>
                            <a:srgbClr val="000000"/>
                          </a:solidFill>
                          <a:effectLst/>
                          <a:latin typeface="Times New Roman" pitchFamily="18" charset="0"/>
                          <a:cs typeface="Times New Roman" pitchFamily="18" charset="0"/>
                        </a:rPr>
                        <a:t>Universidad Técnica de Quevedo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Costa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Los Ríos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Quevedo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4174">
                <a:tc>
                  <a:txBody>
                    <a:bodyPr/>
                    <a:lstStyle/>
                    <a:p>
                      <a:pPr algn="l" fontAlgn="b"/>
                      <a:r>
                        <a:rPr lang="es-ES" sz="1000" b="0" i="0" u="none" strike="noStrike">
                          <a:solidFill>
                            <a:srgbClr val="000000"/>
                          </a:solidFill>
                          <a:effectLst/>
                          <a:latin typeface="Times New Roman" pitchFamily="18" charset="0"/>
                          <a:cs typeface="Times New Roman" pitchFamily="18" charset="0"/>
                        </a:rPr>
                        <a:t>Universidad Laica Eloy Alfaro de Manabí</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Costa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Manabí</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Manta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06705">
                <a:tc>
                  <a:txBody>
                    <a:bodyPr/>
                    <a:lstStyle/>
                    <a:p>
                      <a:pPr algn="l" fontAlgn="b"/>
                      <a:r>
                        <a:rPr lang="es-ES" sz="1000" b="0" i="0" u="none" strike="noStrike">
                          <a:solidFill>
                            <a:srgbClr val="000000"/>
                          </a:solidFill>
                          <a:effectLst/>
                          <a:latin typeface="Times New Roman" pitchFamily="18" charset="0"/>
                          <a:cs typeface="Times New Roman" pitchFamily="18" charset="0"/>
                        </a:rPr>
                        <a:t>Universidad Estatal de Milagro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Costa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El Oro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Milagro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06705">
                <a:tc>
                  <a:txBody>
                    <a:bodyPr/>
                    <a:lstStyle/>
                    <a:p>
                      <a:pPr algn="l" fontAlgn="b"/>
                      <a:r>
                        <a:rPr lang="es-ES" sz="1000" b="0" i="0" u="none" strike="noStrike">
                          <a:solidFill>
                            <a:srgbClr val="000000"/>
                          </a:solidFill>
                          <a:effectLst/>
                          <a:latin typeface="Times New Roman" pitchFamily="18" charset="0"/>
                          <a:cs typeface="Times New Roman" pitchFamily="18" charset="0"/>
                        </a:rPr>
                        <a:t>Universidad Estatal del Sur de Manabí</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Costa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Manabí</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Jipijapa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06705">
                <a:tc>
                  <a:txBody>
                    <a:bodyPr/>
                    <a:lstStyle/>
                    <a:p>
                      <a:pPr algn="l" fontAlgn="b"/>
                      <a:r>
                        <a:rPr lang="es-ES" sz="1000" b="0" i="0" u="none" strike="noStrike" dirty="0">
                          <a:solidFill>
                            <a:srgbClr val="000000"/>
                          </a:solidFill>
                          <a:effectLst/>
                          <a:latin typeface="Times New Roman" pitchFamily="18" charset="0"/>
                          <a:cs typeface="Times New Roman" pitchFamily="18" charset="0"/>
                        </a:rPr>
                        <a:t>Escuela Superior Politécnica Agropecuaria de Manabí Manuel Félix López</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Costa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Manabí</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Calceta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06705">
                <a:tc>
                  <a:txBody>
                    <a:bodyPr/>
                    <a:lstStyle/>
                    <a:p>
                      <a:pPr algn="l" fontAlgn="b"/>
                      <a:r>
                        <a:rPr lang="es-ES" sz="1000" b="0" i="0" u="none" strike="noStrike">
                          <a:solidFill>
                            <a:srgbClr val="000000"/>
                          </a:solidFill>
                          <a:effectLst/>
                          <a:latin typeface="Times New Roman" pitchFamily="18" charset="0"/>
                          <a:cs typeface="Times New Roman" pitchFamily="18" charset="0"/>
                        </a:rPr>
                        <a:t>Universidad Técnica de Babahoyo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Costa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Los Ríos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Babahoyo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06705">
                <a:tc>
                  <a:txBody>
                    <a:bodyPr/>
                    <a:lstStyle/>
                    <a:p>
                      <a:pPr algn="l" fontAlgn="b"/>
                      <a:r>
                        <a:rPr lang="es-ES" sz="1000" b="0" i="0" u="none" strike="noStrike">
                          <a:solidFill>
                            <a:srgbClr val="000000"/>
                          </a:solidFill>
                          <a:effectLst/>
                          <a:latin typeface="Times New Roman" pitchFamily="18" charset="0"/>
                          <a:cs typeface="Times New Roman" pitchFamily="18" charset="0"/>
                        </a:rPr>
                        <a:t>Universidad Técnica de Manabí</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Costa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Manabí</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Portoviejo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pitchFamily="18" charset="0"/>
                          <a:cs typeface="Times New Roman" pitchFamily="18" charset="0"/>
                        </a:rPr>
                        <a:t>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10" name="9 Título"/>
          <p:cNvSpPr>
            <a:spLocks noGrp="1"/>
          </p:cNvSpPr>
          <p:nvPr>
            <p:ph type="title"/>
          </p:nvPr>
        </p:nvSpPr>
        <p:spPr>
          <a:xfrm>
            <a:off x="457200" y="274638"/>
            <a:ext cx="8229600" cy="778098"/>
          </a:xfrm>
        </p:spPr>
        <p:txBody>
          <a:bodyPr>
            <a:normAutofit/>
          </a:bodyPr>
          <a:lstStyle/>
          <a:p>
            <a:r>
              <a:rPr lang="es-ES" sz="1800" b="1" i="1" u="sng" dirty="0" smtClean="0">
                <a:solidFill>
                  <a:schemeClr val="accent6">
                    <a:lumMod val="75000"/>
                  </a:schemeClr>
                </a:solidFill>
                <a:latin typeface="Times New Roman" pitchFamily="18" charset="0"/>
                <a:cs typeface="Times New Roman" pitchFamily="18" charset="0"/>
              </a:rPr>
              <a:t>REGIÓN COSTA</a:t>
            </a:r>
            <a:endParaRPr lang="es-ES" sz="1800" b="1" i="1" u="sng"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181753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811436076"/>
              </p:ext>
            </p:extLst>
          </p:nvPr>
        </p:nvGraphicFramePr>
        <p:xfrm>
          <a:off x="539552" y="1124744"/>
          <a:ext cx="7848872" cy="4824536"/>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1043608" y="422962"/>
            <a:ext cx="6840760" cy="369332"/>
          </a:xfrm>
          <a:prstGeom prst="rect">
            <a:avLst/>
          </a:prstGeom>
        </p:spPr>
        <p:txBody>
          <a:bodyPr wrap="square">
            <a:spAutoFit/>
          </a:bodyPr>
          <a:lstStyle/>
          <a:p>
            <a:pPr algn="ctr"/>
            <a:r>
              <a:rPr lang="es-ES" b="1" i="1" u="sng" dirty="0">
                <a:solidFill>
                  <a:schemeClr val="accent6">
                    <a:lumMod val="75000"/>
                  </a:schemeClr>
                </a:solidFill>
                <a:latin typeface="Times New Roman"/>
                <a:ea typeface="Calibri"/>
              </a:rPr>
              <a:t>Variación del Presupuesto de la EPN - Período 2010 - 2011</a:t>
            </a:r>
            <a:endParaRPr lang="es-ES" b="1" i="1" u="sng" dirty="0">
              <a:solidFill>
                <a:schemeClr val="accent6">
                  <a:lumMod val="75000"/>
                </a:schemeClr>
              </a:solidFill>
            </a:endParaRPr>
          </a:p>
        </p:txBody>
      </p:sp>
    </p:spTree>
    <p:extLst>
      <p:ext uri="{BB962C8B-B14F-4D97-AF65-F5344CB8AC3E}">
        <p14:creationId xmlns:p14="http://schemas.microsoft.com/office/powerpoint/2010/main" val="3880366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48274" y="404664"/>
            <a:ext cx="4572000" cy="830997"/>
          </a:xfrm>
          <a:prstGeom prst="rect">
            <a:avLst/>
          </a:prstGeom>
        </p:spPr>
        <p:txBody>
          <a:bodyPr>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HORIZONTAL</a:t>
            </a: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PERÍODO </a:t>
            </a:r>
            <a:r>
              <a:rPr lang="es-ES" sz="1600" b="1" i="1" u="sng" dirty="0" smtClean="0">
                <a:solidFill>
                  <a:srgbClr val="F79646">
                    <a:lumMod val="75000"/>
                  </a:srgbClr>
                </a:solidFill>
                <a:latin typeface="Times New Roman" pitchFamily="18" charset="0"/>
                <a:cs typeface="Times New Roman" pitchFamily="18" charset="0"/>
              </a:rPr>
              <a:t>2011 </a:t>
            </a:r>
            <a:r>
              <a:rPr lang="es-ES" sz="1600" b="1" i="1" u="sng" dirty="0">
                <a:solidFill>
                  <a:srgbClr val="F79646">
                    <a:lumMod val="75000"/>
                  </a:srgbClr>
                </a:solidFill>
                <a:latin typeface="Times New Roman" pitchFamily="18" charset="0"/>
                <a:cs typeface="Times New Roman" pitchFamily="18" charset="0"/>
              </a:rPr>
              <a:t>- </a:t>
            </a:r>
            <a:r>
              <a:rPr lang="es-ES" sz="1600" b="1" i="1" u="sng" dirty="0" smtClean="0">
                <a:solidFill>
                  <a:srgbClr val="F79646">
                    <a:lumMod val="75000"/>
                  </a:srgbClr>
                </a:solidFill>
                <a:latin typeface="Times New Roman" pitchFamily="18" charset="0"/>
                <a:cs typeface="Times New Roman" pitchFamily="18" charset="0"/>
              </a:rPr>
              <a:t>2012</a:t>
            </a:r>
            <a:endParaRPr lang="es-ES" sz="1600" b="1" i="1" u="sng" dirty="0">
              <a:solidFill>
                <a:srgbClr val="F79646">
                  <a:lumMod val="75000"/>
                </a:srgbClr>
              </a:solidFill>
              <a:latin typeface="Times New Roman" pitchFamily="18" charset="0"/>
              <a:cs typeface="Times New Roman" pitchFamily="18"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442059431"/>
              </p:ext>
            </p:extLst>
          </p:nvPr>
        </p:nvGraphicFramePr>
        <p:xfrm>
          <a:off x="611560" y="1412776"/>
          <a:ext cx="7984710" cy="5195346"/>
        </p:xfrm>
        <a:graphic>
          <a:graphicData uri="http://schemas.openxmlformats.org/drawingml/2006/table">
            <a:tbl>
              <a:tblPr/>
              <a:tblGrid>
                <a:gridCol w="1173937"/>
                <a:gridCol w="2367277"/>
                <a:gridCol w="1028407"/>
                <a:gridCol w="1115725"/>
                <a:gridCol w="1135129"/>
                <a:gridCol w="1164235"/>
              </a:tblGrid>
              <a:tr h="72008">
                <a:tc gridSpan="6">
                  <a:txBody>
                    <a:bodyPr/>
                    <a:lstStyle/>
                    <a:p>
                      <a:pPr algn="ctr" fontAlgn="t"/>
                      <a:r>
                        <a:rPr lang="es-ES" sz="8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76046">
                <a:tc gridSpan="6">
                  <a:txBody>
                    <a:bodyPr/>
                    <a:lstStyle/>
                    <a:p>
                      <a:pPr algn="ctr" fontAlgn="b"/>
                      <a:r>
                        <a:rPr lang="es-ES" sz="900" b="1" i="0" u="none" strike="noStrike" dirty="0">
                          <a:solidFill>
                            <a:srgbClr val="000000"/>
                          </a:solidFill>
                          <a:effectLst/>
                          <a:latin typeface="Times New Roman"/>
                        </a:rPr>
                        <a:t>REPÚBLICA DEL ECUADOR</a:t>
                      </a:r>
                      <a:endParaRPr lang="es-ES" sz="900" b="0" i="0" u="none" strike="noStrike" dirty="0">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3700">
                <a:tc gridSpan="6">
                  <a:txBody>
                    <a:bodyPr/>
                    <a:lstStyle/>
                    <a:p>
                      <a:pPr algn="ctr" fontAlgn="t"/>
                      <a:r>
                        <a:rPr lang="es-ES" sz="900" b="1" i="0" u="none" strike="noStrike" dirty="0">
                          <a:solidFill>
                            <a:srgbClr val="000000"/>
                          </a:solidFill>
                          <a:effectLst/>
                          <a:latin typeface="Times New Roman"/>
                        </a:rPr>
                        <a:t>ESCUELA POLITECNICA NACIONAL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3700">
                <a:tc gridSpan="6">
                  <a:txBody>
                    <a:bodyPr/>
                    <a:lstStyle/>
                    <a:p>
                      <a:pPr algn="ctr" fontAlgn="t"/>
                      <a:r>
                        <a:rPr lang="es-ES" sz="900" b="1" i="0" u="none" strike="noStrike" dirty="0">
                          <a:solidFill>
                            <a:srgbClr val="000000"/>
                          </a:solidFill>
                          <a:effectLst/>
                          <a:latin typeface="Times New Roman"/>
                        </a:rPr>
                        <a:t>ESTADO DE EJECUCION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3700">
                <a:tc gridSpan="6">
                  <a:txBody>
                    <a:bodyPr/>
                    <a:lstStyle/>
                    <a:p>
                      <a:pPr algn="ctr" fontAlgn="t"/>
                      <a:r>
                        <a:rPr lang="es-ES" sz="900" b="1" i="0" u="none" strike="noStrike" dirty="0">
                          <a:solidFill>
                            <a:srgbClr val="000000"/>
                          </a:solidFill>
                          <a:effectLst/>
                          <a:latin typeface="Times New Roman"/>
                        </a:rPr>
                        <a:t>Al 31 de Diciembre del 2011-2012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3700">
                <a:tc gridSpan="6">
                  <a:txBody>
                    <a:bodyPr/>
                    <a:lstStyle/>
                    <a:p>
                      <a:pPr algn="ctr" fontAlgn="t"/>
                      <a:r>
                        <a:rPr lang="es-ES" sz="900" b="1" i="0" u="none" strike="noStrike" dirty="0">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0976">
                <a:tc gridSpan="6">
                  <a:txBody>
                    <a:bodyPr/>
                    <a:lstStyle/>
                    <a:p>
                      <a:pPr algn="ctr" fontAlgn="t"/>
                      <a:r>
                        <a:rPr lang="es-ES" sz="9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71100">
                <a:tc>
                  <a:txBody>
                    <a:bodyPr/>
                    <a:lstStyle/>
                    <a:p>
                      <a:pPr algn="ctr" fontAlgn="ctr"/>
                      <a:r>
                        <a:rPr lang="es-ES" sz="900" b="0" i="0" u="none" strike="noStrike" dirty="0">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900" b="0" i="0" u="none" strike="noStrike">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900" b="0" i="0" u="none" strike="noStrike">
                          <a:solidFill>
                            <a:srgbClr val="000000"/>
                          </a:solidFill>
                          <a:effectLst/>
                          <a:latin typeface="Times New Roman"/>
                        </a:rPr>
                        <a:t> EJECUTADO-2011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900" b="0" i="0" u="none" strike="noStrike" dirty="0">
                          <a:solidFill>
                            <a:srgbClr val="000000"/>
                          </a:solidFill>
                          <a:effectLst/>
                          <a:latin typeface="Times New Roman"/>
                        </a:rPr>
                        <a:t> EJECUTADO-2012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900" b="0" i="0" u="none" strike="noStrike">
                          <a:solidFill>
                            <a:srgbClr val="000000"/>
                          </a:solidFill>
                          <a:effectLst/>
                          <a:latin typeface="Times New Roman"/>
                        </a:rPr>
                        <a:t>VARIACIÒN ABSOLUTA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900" b="0"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23284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900" b="0" i="0" u="none" strike="noStrike">
                          <a:solidFill>
                            <a:srgbClr val="000000"/>
                          </a:solidFill>
                          <a:effectLst/>
                          <a:latin typeface="Times New Roman"/>
                        </a:rPr>
                        <a:t>INGRESOS CORRIENTES</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                  41.479.790,47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dirty="0">
                          <a:solidFill>
                            <a:srgbClr val="000000"/>
                          </a:solidFill>
                          <a:effectLst/>
                          <a:latin typeface="Times New Roman"/>
                        </a:rPr>
                        <a:t>                      45.007.179,13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                         3.527.388,66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8,50%</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3284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GASTOS CORRIENTES</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39.365.332,64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40.579.936,44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dirty="0">
                          <a:solidFill>
                            <a:srgbClr val="000000"/>
                          </a:solidFill>
                          <a:effectLst/>
                          <a:latin typeface="Times New Roman"/>
                        </a:rPr>
                        <a:t>                         1.214.603,80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3,09%</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3284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SUPERÁVIT O DÉFICIT CORRIENTE</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900" b="0" i="0" u="none" strike="noStrike" dirty="0">
                          <a:solidFill>
                            <a:srgbClr val="000000"/>
                          </a:solidFill>
                          <a:effectLst/>
                          <a:latin typeface="Times New Roman"/>
                        </a:rPr>
                        <a:t>                    2.114.457,83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900" b="0" i="0" u="none" strike="noStrike">
                          <a:solidFill>
                            <a:srgbClr val="000000"/>
                          </a:solidFill>
                          <a:effectLst/>
                          <a:latin typeface="Times New Roman"/>
                        </a:rPr>
                        <a:t>                        4.427.242,69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900" b="0" i="0" u="none" strike="noStrike" dirty="0">
                          <a:solidFill>
                            <a:srgbClr val="000000"/>
                          </a:solidFill>
                          <a:effectLst/>
                          <a:latin typeface="Times New Roman"/>
                        </a:rPr>
                        <a:t>                         2.312.784,86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900" b="0" i="0" u="none" strike="noStrike">
                          <a:solidFill>
                            <a:srgbClr val="000000"/>
                          </a:solidFill>
                          <a:effectLst/>
                          <a:latin typeface="Times New Roman"/>
                        </a:rPr>
                        <a:t>109,38%</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3284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INGRESOS DE CAPITAL</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                    3.877.194,60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                        2.075.054,55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dirty="0">
                          <a:solidFill>
                            <a:srgbClr val="000000"/>
                          </a:solidFill>
                          <a:effectLst/>
                          <a:latin typeface="Times New Roman"/>
                        </a:rPr>
                        <a:t>                       (1.802.140,05)</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-46,48%</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3284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GASTOS DE PRODUCCIÓN</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0,00%</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3284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GASTOS DE INVERSIÓN</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3.953.368,80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3.703.103,05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900" b="0" i="0" u="none" strike="noStrike" dirty="0">
                          <a:solidFill>
                            <a:srgbClr val="000000"/>
                          </a:solidFill>
                          <a:effectLst/>
                          <a:latin typeface="Times New Roman"/>
                        </a:rPr>
                        <a:t>                          (250.265,75)</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-6,33%</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3284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GASTOS DE CAPITAL</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2.985.418,45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2.275.582,28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(709.836,17)</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-23,78%</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3284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SUPERÁVIT O DÉFICIT DE INVERSIÓN</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900" b="0" i="0" u="none" strike="noStrike">
                          <a:solidFill>
                            <a:srgbClr val="000000"/>
                          </a:solidFill>
                          <a:effectLst/>
                          <a:latin typeface="Times New Roman"/>
                        </a:rPr>
                        <a:t>-                 3.061.592,65   </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900" b="0" i="0" u="none" strike="noStrike">
                          <a:solidFill>
                            <a:srgbClr val="000000"/>
                          </a:solidFill>
                          <a:effectLst/>
                          <a:latin typeface="Times New Roman"/>
                        </a:rPr>
                        <a:t>-                     3.903.630,78   </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900" b="0" i="0" u="none" strike="noStrike" dirty="0">
                          <a:solidFill>
                            <a:srgbClr val="000000"/>
                          </a:solidFill>
                          <a:effectLst/>
                          <a:latin typeface="Times New Roman"/>
                        </a:rPr>
                        <a:t>-                         842.038,13   </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900" b="0" i="0" u="none" strike="noStrike">
                          <a:solidFill>
                            <a:srgbClr val="000000"/>
                          </a:solidFill>
                          <a:effectLst/>
                          <a:latin typeface="Times New Roman"/>
                        </a:rPr>
                        <a:t>27,50%</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3284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INGRESOS DE FINANCIAMIENTO</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                    2.205.719,03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                        1.689.198,09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                          (516.520,94)</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-23,42%</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3284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APLICACIÓN AL FINANCIAMIENTO</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dirty="0">
                          <a:solidFill>
                            <a:srgbClr val="000000"/>
                          </a:solidFill>
                          <a:effectLst/>
                          <a:latin typeface="Times New Roman"/>
                        </a:rPr>
                        <a:t>                                           -   </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0,00%</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3284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900" b="0" i="0" u="none" strike="noStrike">
                          <a:solidFill>
                            <a:srgbClr val="000000"/>
                          </a:solidFill>
                          <a:effectLst/>
                          <a:latin typeface="Times New Roman"/>
                        </a:rPr>
                        <a:t>SUPERÁVIT O DÉFICIT DE FINANCIAMIENTO</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900" b="0" i="0" u="none" strike="noStrike">
                          <a:solidFill>
                            <a:srgbClr val="000000"/>
                          </a:solidFill>
                          <a:effectLst/>
                          <a:latin typeface="Times New Roman"/>
                        </a:rPr>
                        <a:t>                  2.205.719,03   </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900" b="0" i="0" u="none" strike="noStrike">
                          <a:solidFill>
                            <a:srgbClr val="000000"/>
                          </a:solidFill>
                          <a:effectLst/>
                          <a:latin typeface="Times New Roman"/>
                        </a:rPr>
                        <a:t>                      1.689.198,09   </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900" b="0" i="0" u="none" strike="noStrike" dirty="0">
                          <a:solidFill>
                            <a:srgbClr val="000000"/>
                          </a:solidFill>
                          <a:effectLst/>
                          <a:latin typeface="Times New Roman"/>
                        </a:rPr>
                        <a:t>-                         516.520,94   </a:t>
                      </a:r>
                    </a:p>
                  </a:txBody>
                  <a:tcPr marL="65488"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900" b="0" i="0" u="none" strike="noStrike">
                          <a:solidFill>
                            <a:srgbClr val="000000"/>
                          </a:solidFill>
                          <a:effectLst/>
                          <a:latin typeface="Times New Roman"/>
                        </a:rPr>
                        <a:t>-23,42%</a:t>
                      </a:r>
                    </a:p>
                  </a:txBody>
                  <a:tcPr marL="0" marR="65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3284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900" b="0" i="0" u="none" strike="noStrike">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a:solidFill>
                            <a:srgbClr val="000000"/>
                          </a:solidFill>
                          <a:effectLst/>
                          <a:latin typeface="Times New Roman"/>
                        </a:rPr>
                        <a:t>                       1.258.584,21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a:solidFill>
                            <a:srgbClr val="000000"/>
                          </a:solidFill>
                          <a:effectLst/>
                          <a:latin typeface="Times New Roman"/>
                        </a:rPr>
                        <a:t>                           2.212.810,00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dirty="0">
                          <a:solidFill>
                            <a:srgbClr val="000000"/>
                          </a:solidFill>
                          <a:effectLst/>
                          <a:latin typeface="Times New Roman"/>
                        </a:rPr>
                        <a:t>                               954.225,79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a:solidFill>
                            <a:srgbClr val="000000"/>
                          </a:solidFill>
                          <a:effectLst/>
                          <a:latin typeface="Times New Roman"/>
                        </a:rPr>
                        <a:t>75,82%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r>
              <a:tr h="171566">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900" b="0" i="0" u="none" strike="noStrike">
                          <a:solidFill>
                            <a:srgbClr val="000000"/>
                          </a:solidFill>
                          <a:effectLst/>
                          <a:latin typeface="Times New Roman"/>
                        </a:rPr>
                        <a:t>TOTAL INGRESOS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a:solidFill>
                            <a:srgbClr val="000000"/>
                          </a:solidFill>
                          <a:effectLst/>
                          <a:latin typeface="Times New Roman"/>
                        </a:rPr>
                        <a:t>                     47.562.704,10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a:solidFill>
                            <a:srgbClr val="000000"/>
                          </a:solidFill>
                          <a:effectLst/>
                          <a:latin typeface="Times New Roman"/>
                        </a:rPr>
                        <a:t>                         48.771.431,77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dirty="0">
                          <a:solidFill>
                            <a:srgbClr val="000000"/>
                          </a:solidFill>
                          <a:effectLst/>
                          <a:latin typeface="Times New Roman"/>
                        </a:rPr>
                        <a:t>                            1.208.727,67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dirty="0">
                          <a:solidFill>
                            <a:srgbClr val="000000"/>
                          </a:solidFill>
                          <a:effectLst/>
                          <a:latin typeface="Times New Roman"/>
                        </a:rPr>
                        <a:t>2,54%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r>
              <a:tr h="0">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900" b="0" i="0" u="none" strike="noStrike" dirty="0">
                          <a:solidFill>
                            <a:srgbClr val="000000"/>
                          </a:solidFill>
                          <a:effectLst/>
                          <a:latin typeface="Times New Roman"/>
                        </a:rPr>
                        <a:t>TOTAL GASTOS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a:solidFill>
                            <a:srgbClr val="000000"/>
                          </a:solidFill>
                          <a:effectLst/>
                          <a:latin typeface="Times New Roman"/>
                        </a:rPr>
                        <a:t>                     46.304.119,89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a:solidFill>
                            <a:srgbClr val="000000"/>
                          </a:solidFill>
                          <a:effectLst/>
                          <a:latin typeface="Times New Roman"/>
                        </a:rPr>
                        <a:t>                         46.558.621,77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a:solidFill>
                            <a:srgbClr val="000000"/>
                          </a:solidFill>
                          <a:effectLst/>
                          <a:latin typeface="Times New Roman"/>
                        </a:rPr>
                        <a:t>                               254.501,88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dirty="0">
                          <a:solidFill>
                            <a:srgbClr val="000000"/>
                          </a:solidFill>
                          <a:effectLst/>
                          <a:latin typeface="Times New Roman"/>
                        </a:rPr>
                        <a:t>0,55%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bl>
          </a:graphicData>
        </a:graphic>
      </p:graphicFrame>
      <p:pic>
        <p:nvPicPr>
          <p:cNvPr id="6"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1772816"/>
            <a:ext cx="503237" cy="457200"/>
          </a:xfrm>
          <a:prstGeom prst="rect">
            <a:avLst/>
          </a:prstGeom>
          <a:noFill/>
          <a:ln>
            <a:noFill/>
          </a:ln>
        </p:spPr>
      </p:pic>
    </p:spTree>
    <p:extLst>
      <p:ext uri="{BB962C8B-B14F-4D97-AF65-F5344CB8AC3E}">
        <p14:creationId xmlns:p14="http://schemas.microsoft.com/office/powerpoint/2010/main" val="40333017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3365076350"/>
              </p:ext>
            </p:extLst>
          </p:nvPr>
        </p:nvGraphicFramePr>
        <p:xfrm>
          <a:off x="1043608" y="1052736"/>
          <a:ext cx="7272808" cy="4824536"/>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1043608" y="422962"/>
            <a:ext cx="6840760" cy="369332"/>
          </a:xfrm>
          <a:prstGeom prst="rect">
            <a:avLst/>
          </a:prstGeom>
        </p:spPr>
        <p:txBody>
          <a:bodyPr wrap="square">
            <a:spAutoFit/>
          </a:bodyPr>
          <a:lstStyle/>
          <a:p>
            <a:pPr algn="ctr"/>
            <a:r>
              <a:rPr lang="es-ES" b="1" i="1" u="sng" dirty="0">
                <a:solidFill>
                  <a:schemeClr val="accent6">
                    <a:lumMod val="75000"/>
                  </a:schemeClr>
                </a:solidFill>
                <a:latin typeface="Times New Roman"/>
                <a:ea typeface="Calibri"/>
              </a:rPr>
              <a:t>Variación del Presupuesto de la EPN - Período </a:t>
            </a:r>
            <a:r>
              <a:rPr lang="es-ES" b="1" i="1" u="sng" dirty="0" smtClean="0">
                <a:solidFill>
                  <a:schemeClr val="accent6">
                    <a:lumMod val="75000"/>
                  </a:schemeClr>
                </a:solidFill>
                <a:latin typeface="Times New Roman"/>
                <a:ea typeface="Calibri"/>
              </a:rPr>
              <a:t>2011 </a:t>
            </a:r>
            <a:r>
              <a:rPr lang="es-ES" b="1" i="1" u="sng" dirty="0">
                <a:solidFill>
                  <a:schemeClr val="accent6">
                    <a:lumMod val="75000"/>
                  </a:schemeClr>
                </a:solidFill>
                <a:latin typeface="Times New Roman"/>
                <a:ea typeface="Calibri"/>
              </a:rPr>
              <a:t>- </a:t>
            </a:r>
            <a:r>
              <a:rPr lang="es-ES" b="1" i="1" u="sng" dirty="0" smtClean="0">
                <a:solidFill>
                  <a:schemeClr val="accent6">
                    <a:lumMod val="75000"/>
                  </a:schemeClr>
                </a:solidFill>
                <a:latin typeface="Times New Roman"/>
                <a:ea typeface="Calibri"/>
              </a:rPr>
              <a:t>2012</a:t>
            </a:r>
            <a:endParaRPr lang="es-ES" b="1" i="1" u="sng" dirty="0">
              <a:solidFill>
                <a:schemeClr val="accent6">
                  <a:lumMod val="75000"/>
                </a:schemeClr>
              </a:solidFill>
            </a:endParaRPr>
          </a:p>
        </p:txBody>
      </p:sp>
    </p:spTree>
    <p:extLst>
      <p:ext uri="{BB962C8B-B14F-4D97-AF65-F5344CB8AC3E}">
        <p14:creationId xmlns:p14="http://schemas.microsoft.com/office/powerpoint/2010/main" val="17813597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Tabla"/>
          <p:cNvGraphicFramePr>
            <a:graphicFrameLocks noGrp="1"/>
          </p:cNvGraphicFramePr>
          <p:nvPr/>
        </p:nvGraphicFramePr>
        <p:xfrm>
          <a:off x="457200" y="1914095"/>
          <a:ext cx="8229600" cy="3898173"/>
        </p:xfrm>
        <a:graphic>
          <a:graphicData uri="http://schemas.openxmlformats.org/drawingml/2006/table">
            <a:tbl>
              <a:tblPr firstRow="1" firstCol="1" bandRow="1"/>
              <a:tblGrid>
                <a:gridCol w="5324927"/>
                <a:gridCol w="392208"/>
                <a:gridCol w="359011"/>
                <a:gridCol w="359011"/>
                <a:gridCol w="1794443"/>
              </a:tblGrid>
              <a:tr h="950648">
                <a:tc gridSpan="5">
                  <a:txBody>
                    <a:bodyPr/>
                    <a:lstStyle/>
                    <a:p>
                      <a:pPr algn="ctr">
                        <a:lnSpc>
                          <a:spcPct val="115000"/>
                        </a:lnSpc>
                        <a:spcAft>
                          <a:spcPts val="0"/>
                        </a:spcAft>
                      </a:pPr>
                      <a:r>
                        <a:rPr lang="es-ES" sz="800" b="1" dirty="0">
                          <a:effectLst/>
                          <a:latin typeface="Times New Roman"/>
                          <a:ea typeface="Calibri"/>
                          <a:cs typeface="Times New Roman"/>
                        </a:rPr>
                        <a:t> </a:t>
                      </a:r>
                      <a:endParaRPr lang="es-ES" sz="11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REPÚBLICA DEL ECUADOR</a:t>
                      </a:r>
                      <a:endParaRPr lang="es-ES" sz="11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ESCUELA POLITÉCNICA NACIONAL</a:t>
                      </a:r>
                      <a:endParaRPr lang="es-ES" sz="11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ESTADO DE EJECUCIÓN PRESUPUESTARIA</a:t>
                      </a:r>
                      <a:endParaRPr lang="es-ES" sz="11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INDICADORES FINANCIEROS</a:t>
                      </a:r>
                      <a:endParaRPr lang="es-ES" sz="11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Expresado en Dólares</a:t>
                      </a:r>
                      <a:endParaRPr lang="es-ES" sz="11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 </a:t>
                      </a:r>
                      <a:endParaRPr lang="es-ES" sz="1100" dirty="0">
                        <a:effectLst/>
                        <a:latin typeface="Calibri"/>
                        <a:ea typeface="Calibri"/>
                        <a:cs typeface="Times New Roman"/>
                      </a:endParaRPr>
                    </a:p>
                  </a:txBody>
                  <a:tcPr marL="66427" marR="66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12557">
                <a:tc rowSpan="2">
                  <a:txBody>
                    <a:bodyPr/>
                    <a:lstStyle/>
                    <a:p>
                      <a:pPr algn="ctr">
                        <a:lnSpc>
                          <a:spcPct val="115000"/>
                        </a:lnSpc>
                        <a:spcAft>
                          <a:spcPts val="1000"/>
                        </a:spcAft>
                      </a:pPr>
                      <a:r>
                        <a:rPr lang="es-ES" sz="800" b="1">
                          <a:solidFill>
                            <a:srgbClr val="000000"/>
                          </a:solidFill>
                          <a:effectLst/>
                          <a:latin typeface="Times New Roman"/>
                          <a:ea typeface="Calibri"/>
                          <a:cs typeface="Times New Roman"/>
                        </a:rPr>
                        <a:t>INDICADORES FINANCIEROS</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gridSpan="3">
                  <a:txBody>
                    <a:bodyPr/>
                    <a:lstStyle/>
                    <a:p>
                      <a:pPr algn="ctr">
                        <a:lnSpc>
                          <a:spcPct val="115000"/>
                        </a:lnSpc>
                        <a:spcAft>
                          <a:spcPts val="1000"/>
                        </a:spcAft>
                      </a:pPr>
                      <a:r>
                        <a:rPr lang="es-ES" sz="600" b="1">
                          <a:effectLst/>
                          <a:latin typeface="Times New Roman"/>
                          <a:ea typeface="Calibri"/>
                          <a:cs typeface="Times New Roman"/>
                        </a:rPr>
                        <a:t>RESULTADO/PERÍODOS</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s-ES"/>
                    </a:p>
                  </a:txBody>
                  <a:tcPr/>
                </a:tc>
                <a:tc hMerge="1">
                  <a:txBody>
                    <a:bodyPr/>
                    <a:lstStyle/>
                    <a:p>
                      <a:endParaRPr lang="es-ES"/>
                    </a:p>
                  </a:txBody>
                  <a:tcPr/>
                </a:tc>
                <a:tc rowSpan="2">
                  <a:txBody>
                    <a:bodyPr/>
                    <a:lstStyle/>
                    <a:p>
                      <a:pPr algn="ctr">
                        <a:lnSpc>
                          <a:spcPct val="115000"/>
                        </a:lnSpc>
                        <a:spcAft>
                          <a:spcPts val="1000"/>
                        </a:spcAft>
                      </a:pPr>
                      <a:r>
                        <a:rPr lang="es-ES" sz="800" b="1">
                          <a:effectLst/>
                          <a:latin typeface="Times New Roman"/>
                          <a:ea typeface="Calibri"/>
                          <a:cs typeface="Times New Roman"/>
                        </a:rPr>
                        <a:t>INTERPRETACIÓN</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135807">
                <a:tc vMerge="1">
                  <a:txBody>
                    <a:bodyPr/>
                    <a:lstStyle/>
                    <a:p>
                      <a:endParaRPr lang="es-ES"/>
                    </a:p>
                  </a:txBody>
                  <a:tcPr/>
                </a:tc>
                <a:tc>
                  <a:txBody>
                    <a:bodyPr/>
                    <a:lstStyle/>
                    <a:p>
                      <a:pPr>
                        <a:lnSpc>
                          <a:spcPct val="115000"/>
                        </a:lnSpc>
                        <a:spcAft>
                          <a:spcPts val="1000"/>
                        </a:spcAft>
                      </a:pPr>
                      <a:r>
                        <a:rPr lang="es-ES" sz="800" b="1">
                          <a:effectLst/>
                          <a:latin typeface="Times New Roman"/>
                          <a:ea typeface="Calibri"/>
                          <a:cs typeface="Times New Roman"/>
                        </a:rPr>
                        <a:t>2010</a:t>
                      </a:r>
                      <a:endParaRPr lang="es-ES" sz="1100">
                        <a:effectLst/>
                        <a:latin typeface="Calibri"/>
                        <a:ea typeface="Calibri"/>
                        <a:cs typeface="Times New Roman"/>
                      </a:endParaRPr>
                    </a:p>
                  </a:txBody>
                  <a:tcPr marL="66427" marR="66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2011</a:t>
                      </a:r>
                      <a:endParaRPr lang="es-ES" sz="1100">
                        <a:effectLst/>
                        <a:latin typeface="Calibri"/>
                        <a:ea typeface="Calibri"/>
                        <a:cs typeface="Times New Roman"/>
                      </a:endParaRPr>
                    </a:p>
                  </a:txBody>
                  <a:tcPr marL="66427" marR="66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2012</a:t>
                      </a:r>
                      <a:endParaRPr lang="es-ES" sz="1100">
                        <a:effectLst/>
                        <a:latin typeface="Calibri"/>
                        <a:ea typeface="Calibri"/>
                        <a:cs typeface="Times New Roman"/>
                      </a:endParaRPr>
                    </a:p>
                  </a:txBody>
                  <a:tcPr marL="66427" marR="66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vMerge="1">
                  <a:txBody>
                    <a:bodyPr/>
                    <a:lstStyle/>
                    <a:p>
                      <a:endParaRPr lang="es-ES"/>
                    </a:p>
                  </a:txBody>
                  <a:tcPr/>
                </a:tc>
              </a:tr>
              <a:tr h="679034">
                <a:tc>
                  <a:txBody>
                    <a:bodyPr/>
                    <a:lstStyle/>
                    <a:p>
                      <a:pPr algn="r">
                        <a:lnSpc>
                          <a:spcPct val="115000"/>
                        </a:lnSpc>
                        <a:spcAft>
                          <a:spcPts val="1000"/>
                        </a:spcAft>
                      </a:pPr>
                      <a:endParaRPr lang="es-ES" sz="1100">
                        <a:effectLst/>
                        <a:latin typeface="Calibri"/>
                        <a:ea typeface="Calibri"/>
                        <a:cs typeface="Times New Roman"/>
                      </a:endParaRPr>
                    </a:p>
                  </a:txBody>
                  <a:tcPr marL="66427" marR="66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0,88</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0,87</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0,92</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a:solidFill>
                            <a:srgbClr val="000000"/>
                          </a:solidFill>
                          <a:effectLst/>
                          <a:latin typeface="Times New Roman"/>
                          <a:ea typeface="Calibri"/>
                          <a:cs typeface="Times New Roman"/>
                        </a:rPr>
                        <a:t>Por cada dólar que  posee la universidad en los Ingresos, 0,88 centavos le corresponden a los ingresos corrientes en el año 2010, en el 2011 0,87 y en el 2012 0,92 </a:t>
                      </a:r>
                      <a:endParaRPr lang="es-ES" sz="1100">
                        <a:effectLst/>
                        <a:latin typeface="Calibri"/>
                        <a:ea typeface="Calibri"/>
                        <a:cs typeface="Times New Roman"/>
                      </a:endParaRPr>
                    </a:p>
                  </a:txBody>
                  <a:tcPr marL="66427" marR="664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5489">
                <a:tc>
                  <a:txBody>
                    <a:bodyPr/>
                    <a:lstStyle/>
                    <a:p>
                      <a:pPr algn="r">
                        <a:lnSpc>
                          <a:spcPct val="115000"/>
                        </a:lnSpc>
                        <a:spcAft>
                          <a:spcPts val="1000"/>
                        </a:spcAft>
                      </a:pPr>
                      <a:endParaRPr lang="es-ES" sz="1100" dirty="0">
                        <a:effectLst/>
                        <a:latin typeface="Calibri"/>
                        <a:ea typeface="Calibri"/>
                        <a:cs typeface="Times New Roman"/>
                      </a:endParaRPr>
                    </a:p>
                  </a:txBody>
                  <a:tcPr marL="66427" marR="66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0,97</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1,05</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1,11</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800" dirty="0">
                          <a:solidFill>
                            <a:srgbClr val="000000"/>
                          </a:solidFill>
                          <a:effectLst/>
                          <a:latin typeface="Times New Roman"/>
                          <a:ea typeface="Calibri"/>
                          <a:cs typeface="Times New Roman"/>
                        </a:rPr>
                        <a:t>Por cada dólar que la institución necesita para cubrir sus gastos corrientes, ésta cuenta con 0,97 centavos de dólares, lo que implica que la entidad posee un déficit corriente en el año 2010. Este indicador mide la capacidad de una institución para financiar sus gastos permanentes y generar excedentes que se destinen a gastos de capital e inversión. En el períodos 2011 por cada dólar que la institución necesita para cubrir sus gastos corrientes esta posee 1,05 dólares y el año 2012 posee 1,11 dólares.</a:t>
                      </a:r>
                      <a:endParaRPr lang="es-ES" sz="1100" dirty="0">
                        <a:effectLst/>
                        <a:latin typeface="Calibri"/>
                        <a:ea typeface="Calibri"/>
                        <a:cs typeface="Times New Roman"/>
                      </a:endParaRPr>
                    </a:p>
                  </a:txBody>
                  <a:tcPr marL="66427" marR="664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1" name="10 Objeto"/>
          <p:cNvGraphicFramePr>
            <a:graphicFrameLocks noChangeAspect="1"/>
          </p:cNvGraphicFramePr>
          <p:nvPr>
            <p:extLst>
              <p:ext uri="{D42A27DB-BD31-4B8C-83A1-F6EECF244321}">
                <p14:modId xmlns:p14="http://schemas.microsoft.com/office/powerpoint/2010/main" val="857629460"/>
              </p:ext>
            </p:extLst>
          </p:nvPr>
        </p:nvGraphicFramePr>
        <p:xfrm>
          <a:off x="683568" y="3284984"/>
          <a:ext cx="4383087" cy="339725"/>
        </p:xfrm>
        <a:graphic>
          <a:graphicData uri="http://schemas.openxmlformats.org/presentationml/2006/ole">
            <mc:AlternateContent xmlns:mc="http://schemas.openxmlformats.org/markup-compatibility/2006">
              <mc:Choice xmlns:v="urn:schemas-microsoft-com:vml" Requires="v">
                <p:oleObj spid="_x0000_s12394" name="Ecuación" r:id="rId3" imgW="3060700" imgH="254000" progId="Equation.3">
                  <p:embed/>
                </p:oleObj>
              </mc:Choice>
              <mc:Fallback>
                <p:oleObj name="Ecuación" r:id="rId3" imgW="3060700" imgH="2540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284984"/>
                        <a:ext cx="4383087" cy="339725"/>
                      </a:xfrm>
                      <a:prstGeom prst="rect">
                        <a:avLst/>
                      </a:prstGeom>
                      <a:solidFill>
                        <a:srgbClr val="FFFFFF"/>
                      </a:solidFill>
                    </p:spPr>
                  </p:pic>
                </p:oleObj>
              </mc:Fallback>
            </mc:AlternateContent>
          </a:graphicData>
        </a:graphic>
      </p:graphicFrame>
      <p:graphicFrame>
        <p:nvGraphicFramePr>
          <p:cNvPr id="12" name="11 Objeto"/>
          <p:cNvGraphicFramePr>
            <a:graphicFrameLocks noChangeAspect="1"/>
          </p:cNvGraphicFramePr>
          <p:nvPr>
            <p:extLst>
              <p:ext uri="{D42A27DB-BD31-4B8C-83A1-F6EECF244321}">
                <p14:modId xmlns:p14="http://schemas.microsoft.com/office/powerpoint/2010/main" val="3282196025"/>
              </p:ext>
            </p:extLst>
          </p:nvPr>
        </p:nvGraphicFramePr>
        <p:xfrm>
          <a:off x="755576" y="4653136"/>
          <a:ext cx="2865437" cy="323850"/>
        </p:xfrm>
        <a:graphic>
          <a:graphicData uri="http://schemas.openxmlformats.org/presentationml/2006/ole">
            <mc:AlternateContent xmlns:mc="http://schemas.openxmlformats.org/markup-compatibility/2006">
              <mc:Choice xmlns:v="urn:schemas-microsoft-com:vml" Requires="v">
                <p:oleObj spid="_x0000_s12395" name="Ecuación" r:id="rId5" imgW="1981200" imgH="228600" progId="Equation.3">
                  <p:embed/>
                </p:oleObj>
              </mc:Choice>
              <mc:Fallback>
                <p:oleObj name="Ecuación" r:id="rId5" imgW="1981200" imgH="2286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4653136"/>
                        <a:ext cx="2865437" cy="323850"/>
                      </a:xfrm>
                      <a:prstGeom prst="rect">
                        <a:avLst/>
                      </a:prstGeom>
                      <a:solidFill>
                        <a:srgbClr val="FFFFFF"/>
                      </a:solidFill>
                    </p:spPr>
                  </p:pic>
                </p:oleObj>
              </mc:Fallback>
            </mc:AlternateContent>
          </a:graphicData>
        </a:graphic>
      </p:graphicFrame>
      <p:sp>
        <p:nvSpPr>
          <p:cNvPr id="13" name="12 Rectángulo"/>
          <p:cNvSpPr/>
          <p:nvPr/>
        </p:nvSpPr>
        <p:spPr>
          <a:xfrm>
            <a:off x="-504848" y="799836"/>
            <a:ext cx="8784976" cy="646331"/>
          </a:xfrm>
          <a:prstGeom prst="rect">
            <a:avLst/>
          </a:prstGeom>
        </p:spPr>
        <p:txBody>
          <a:bodyPr wrap="square">
            <a:spAutoFit/>
          </a:bodyPr>
          <a:lstStyle/>
          <a:p>
            <a:pPr lvl="4">
              <a:lnSpc>
                <a:spcPct val="200000"/>
              </a:lnSpc>
              <a:spcAft>
                <a:spcPts val="1000"/>
              </a:spcAft>
            </a:pPr>
            <a:r>
              <a:rPr lang="es-ES" b="1" i="1" u="sng" dirty="0">
                <a:solidFill>
                  <a:schemeClr val="accent6">
                    <a:lumMod val="75000"/>
                  </a:schemeClr>
                </a:solidFill>
                <a:latin typeface="Times New Roman"/>
                <a:ea typeface="Calibri"/>
              </a:rPr>
              <a:t>Indicadores Financieros del Estado de Ejecución Presupuestaria </a:t>
            </a:r>
            <a:endParaRPr lang="es-ES" b="1" i="1" u="sng" dirty="0">
              <a:solidFill>
                <a:schemeClr val="accent6">
                  <a:lumMod val="75000"/>
                </a:schemeClr>
              </a:solidFill>
              <a:effectLst/>
              <a:latin typeface="Times New Roman"/>
              <a:ea typeface="Calibri"/>
            </a:endParaRPr>
          </a:p>
        </p:txBody>
      </p:sp>
    </p:spTree>
    <p:extLst>
      <p:ext uri="{BB962C8B-B14F-4D97-AF65-F5344CB8AC3E}">
        <p14:creationId xmlns:p14="http://schemas.microsoft.com/office/powerpoint/2010/main" val="25298239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314663794"/>
              </p:ext>
            </p:extLst>
          </p:nvPr>
        </p:nvGraphicFramePr>
        <p:xfrm>
          <a:off x="467544" y="908720"/>
          <a:ext cx="8229600" cy="4708941"/>
        </p:xfrm>
        <a:graphic>
          <a:graphicData uri="http://schemas.openxmlformats.org/drawingml/2006/table">
            <a:tbl>
              <a:tblPr firstRow="1" firstCol="1" bandRow="1"/>
              <a:tblGrid>
                <a:gridCol w="5324927"/>
                <a:gridCol w="392208"/>
                <a:gridCol w="359011"/>
                <a:gridCol w="359011"/>
                <a:gridCol w="1794443"/>
              </a:tblGrid>
              <a:tr h="950648">
                <a:tc gridSpan="5">
                  <a:txBody>
                    <a:bodyPr/>
                    <a:lstStyle/>
                    <a:p>
                      <a:pPr algn="ctr">
                        <a:lnSpc>
                          <a:spcPct val="115000"/>
                        </a:lnSpc>
                        <a:spcAft>
                          <a:spcPts val="0"/>
                        </a:spcAft>
                      </a:pPr>
                      <a:r>
                        <a:rPr lang="es-ES" sz="800" b="1" dirty="0">
                          <a:effectLst/>
                          <a:latin typeface="Times New Roman"/>
                          <a:ea typeface="Calibri"/>
                          <a:cs typeface="Times New Roman"/>
                        </a:rPr>
                        <a:t> </a:t>
                      </a:r>
                      <a:endParaRPr lang="es-ES" sz="11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REPÚBLICA DEL ECUADOR</a:t>
                      </a:r>
                      <a:endParaRPr lang="es-ES" sz="11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ESCUELA POLITÉCNICA NACIONAL</a:t>
                      </a:r>
                      <a:endParaRPr lang="es-ES" sz="11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ESTADO DE EJECUCIÓN PRESUPUESTARIA</a:t>
                      </a:r>
                      <a:endParaRPr lang="es-ES" sz="11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INDICADORES FINANCIEROS</a:t>
                      </a:r>
                      <a:endParaRPr lang="es-ES" sz="11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Expresado en Dólares</a:t>
                      </a:r>
                      <a:endParaRPr lang="es-ES" sz="11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 </a:t>
                      </a:r>
                      <a:endParaRPr lang="es-ES" sz="1100" dirty="0">
                        <a:effectLst/>
                        <a:latin typeface="Calibri"/>
                        <a:ea typeface="Calibri"/>
                        <a:cs typeface="Times New Roman"/>
                      </a:endParaRPr>
                    </a:p>
                  </a:txBody>
                  <a:tcPr marL="66427" marR="66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12557">
                <a:tc rowSpan="2">
                  <a:txBody>
                    <a:bodyPr/>
                    <a:lstStyle/>
                    <a:p>
                      <a:pPr algn="ctr">
                        <a:lnSpc>
                          <a:spcPct val="115000"/>
                        </a:lnSpc>
                        <a:spcAft>
                          <a:spcPts val="1000"/>
                        </a:spcAft>
                      </a:pPr>
                      <a:r>
                        <a:rPr lang="es-ES" sz="800" b="1">
                          <a:solidFill>
                            <a:srgbClr val="000000"/>
                          </a:solidFill>
                          <a:effectLst/>
                          <a:latin typeface="Times New Roman"/>
                          <a:ea typeface="Calibri"/>
                          <a:cs typeface="Times New Roman"/>
                        </a:rPr>
                        <a:t>INDICADORES FINANCIEROS</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gridSpan="3">
                  <a:txBody>
                    <a:bodyPr/>
                    <a:lstStyle/>
                    <a:p>
                      <a:pPr algn="ctr">
                        <a:lnSpc>
                          <a:spcPct val="115000"/>
                        </a:lnSpc>
                        <a:spcAft>
                          <a:spcPts val="1000"/>
                        </a:spcAft>
                      </a:pPr>
                      <a:r>
                        <a:rPr lang="es-ES" sz="600" b="1">
                          <a:effectLst/>
                          <a:latin typeface="Times New Roman"/>
                          <a:ea typeface="Calibri"/>
                          <a:cs typeface="Times New Roman"/>
                        </a:rPr>
                        <a:t>RESULTADO/PERÍODOS</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s-ES"/>
                    </a:p>
                  </a:txBody>
                  <a:tcPr/>
                </a:tc>
                <a:tc hMerge="1">
                  <a:txBody>
                    <a:bodyPr/>
                    <a:lstStyle/>
                    <a:p>
                      <a:endParaRPr lang="es-ES"/>
                    </a:p>
                  </a:txBody>
                  <a:tcPr/>
                </a:tc>
                <a:tc rowSpan="2">
                  <a:txBody>
                    <a:bodyPr/>
                    <a:lstStyle/>
                    <a:p>
                      <a:pPr algn="ctr">
                        <a:lnSpc>
                          <a:spcPct val="115000"/>
                        </a:lnSpc>
                        <a:spcAft>
                          <a:spcPts val="1000"/>
                        </a:spcAft>
                      </a:pPr>
                      <a:r>
                        <a:rPr lang="es-ES" sz="800" b="1">
                          <a:effectLst/>
                          <a:latin typeface="Times New Roman"/>
                          <a:ea typeface="Calibri"/>
                          <a:cs typeface="Times New Roman"/>
                        </a:rPr>
                        <a:t>INTERPRETACIÓN</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135807">
                <a:tc vMerge="1">
                  <a:txBody>
                    <a:bodyPr/>
                    <a:lstStyle/>
                    <a:p>
                      <a:endParaRPr lang="es-ES"/>
                    </a:p>
                  </a:txBody>
                  <a:tcPr/>
                </a:tc>
                <a:tc>
                  <a:txBody>
                    <a:bodyPr/>
                    <a:lstStyle/>
                    <a:p>
                      <a:pPr>
                        <a:lnSpc>
                          <a:spcPct val="115000"/>
                        </a:lnSpc>
                        <a:spcAft>
                          <a:spcPts val="1000"/>
                        </a:spcAft>
                      </a:pPr>
                      <a:r>
                        <a:rPr lang="es-ES" sz="800" b="1">
                          <a:effectLst/>
                          <a:latin typeface="Times New Roman"/>
                          <a:ea typeface="Calibri"/>
                          <a:cs typeface="Times New Roman"/>
                        </a:rPr>
                        <a:t>2010</a:t>
                      </a:r>
                      <a:endParaRPr lang="es-ES" sz="1100">
                        <a:effectLst/>
                        <a:latin typeface="Calibri"/>
                        <a:ea typeface="Calibri"/>
                        <a:cs typeface="Times New Roman"/>
                      </a:endParaRPr>
                    </a:p>
                  </a:txBody>
                  <a:tcPr marL="66427" marR="66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2011</a:t>
                      </a:r>
                      <a:endParaRPr lang="es-ES" sz="1100">
                        <a:effectLst/>
                        <a:latin typeface="Calibri"/>
                        <a:ea typeface="Calibri"/>
                        <a:cs typeface="Times New Roman"/>
                      </a:endParaRPr>
                    </a:p>
                  </a:txBody>
                  <a:tcPr marL="66427" marR="66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2012</a:t>
                      </a:r>
                      <a:endParaRPr lang="es-ES" sz="1100">
                        <a:effectLst/>
                        <a:latin typeface="Calibri"/>
                        <a:ea typeface="Calibri"/>
                        <a:cs typeface="Times New Roman"/>
                      </a:endParaRPr>
                    </a:p>
                  </a:txBody>
                  <a:tcPr marL="66427" marR="66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vMerge="1">
                  <a:txBody>
                    <a:bodyPr/>
                    <a:lstStyle/>
                    <a:p>
                      <a:endParaRPr lang="es-ES"/>
                    </a:p>
                  </a:txBody>
                  <a:tcPr/>
                </a:tc>
              </a:tr>
              <a:tr h="885697">
                <a:tc>
                  <a:txBody>
                    <a:bodyPr/>
                    <a:lstStyle/>
                    <a:p>
                      <a:pPr algn="r">
                        <a:lnSpc>
                          <a:spcPct val="115000"/>
                        </a:lnSpc>
                        <a:spcAft>
                          <a:spcPts val="1000"/>
                        </a:spcAft>
                      </a:pPr>
                      <a:endParaRPr lang="es-ES" sz="1100">
                        <a:effectLst/>
                        <a:latin typeface="Calibri"/>
                        <a:ea typeface="Calibri"/>
                        <a:cs typeface="Times New Roman"/>
                      </a:endParaRPr>
                    </a:p>
                  </a:txBody>
                  <a:tcPr marL="66427" marR="66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0,06</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0,08</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0,04</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es-ES" sz="800">
                          <a:solidFill>
                            <a:srgbClr val="000000"/>
                          </a:solidFill>
                          <a:effectLst/>
                          <a:latin typeface="Times New Roman"/>
                          <a:ea typeface="Calibri"/>
                          <a:cs typeface="Times New Roman"/>
                        </a:rPr>
                        <a:t>Por cada dólar que la entidad posee en los ingresos totales, 0,06 dólares le corresponden a los ingresos de capital, en el 2010, en el 2011 el 0,08 y el 2012 el 0,04</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7115">
                <a:tc>
                  <a:txBody>
                    <a:bodyPr/>
                    <a:lstStyle/>
                    <a:p>
                      <a:pPr algn="r">
                        <a:lnSpc>
                          <a:spcPct val="115000"/>
                        </a:lnSpc>
                        <a:spcAft>
                          <a:spcPts val="1000"/>
                        </a:spcAft>
                      </a:pPr>
                      <a:r>
                        <a:rPr lang="es-ES" sz="800" i="1" dirty="0">
                          <a:solidFill>
                            <a:srgbClr val="000000"/>
                          </a:solidFill>
                          <a:effectLst/>
                          <a:latin typeface="Times New Roman"/>
                          <a:ea typeface="Calibri"/>
                          <a:cs typeface="Times New Roman"/>
                        </a:rPr>
                        <a:t>­</a:t>
                      </a:r>
                      <a:endParaRPr lang="es-ES" sz="1100" dirty="0">
                        <a:effectLst/>
                        <a:latin typeface="Calibri"/>
                        <a:ea typeface="Calibri"/>
                        <a:cs typeface="Times New Roman"/>
                      </a:endParaRPr>
                    </a:p>
                  </a:txBody>
                  <a:tcPr marL="66427" marR="66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0,24</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0,56</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0,35</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es-ES" sz="800">
                          <a:solidFill>
                            <a:srgbClr val="000000"/>
                          </a:solidFill>
                          <a:effectLst/>
                          <a:latin typeface="Times New Roman"/>
                          <a:ea typeface="Calibri"/>
                          <a:cs typeface="Times New Roman"/>
                        </a:rPr>
                        <a:t>Por cada dólar que se requiere para financiar los gastos de producción, capital e inversión la entidad dispone de 0,24 centavos en el año 2010, en el año2011 con 0,56 centavos y en el año 2012 con 0,35 centavos. Lo que implica que en todos los períodos de análisis la entidad presenta un déficit de capital e inversión.</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5697">
                <a:tc>
                  <a:txBody>
                    <a:bodyPr/>
                    <a:lstStyle/>
                    <a:p>
                      <a:pPr algn="r">
                        <a:lnSpc>
                          <a:spcPct val="115000"/>
                        </a:lnSpc>
                        <a:spcAft>
                          <a:spcPts val="1000"/>
                        </a:spcAft>
                      </a:pPr>
                      <a:endParaRPr lang="es-ES" sz="1100" dirty="0">
                        <a:effectLst/>
                        <a:latin typeface="Calibri"/>
                        <a:ea typeface="Calibri"/>
                        <a:cs typeface="Times New Roman"/>
                      </a:endParaRPr>
                    </a:p>
                  </a:txBody>
                  <a:tcPr marL="66427" marR="66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0,06</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0,05</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0,03</a:t>
                      </a:r>
                      <a:endParaRPr lang="es-ES" sz="110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es-ES" sz="800" dirty="0">
                          <a:solidFill>
                            <a:srgbClr val="000000"/>
                          </a:solidFill>
                          <a:effectLst/>
                          <a:latin typeface="Times New Roman"/>
                          <a:ea typeface="Calibri"/>
                          <a:cs typeface="Times New Roman"/>
                        </a:rPr>
                        <a:t>Por cada dólar que tiene la organización, 0,06 centavos le corresponden a los ingresos por financiamiento en el año 2010, 0,05 en el año 2011 y en el año 2012 le correspondían 0,03.</a:t>
                      </a:r>
                      <a:endParaRPr lang="es-ES" sz="1100" dirty="0">
                        <a:effectLst/>
                        <a:latin typeface="Calibri"/>
                        <a:ea typeface="Calibri"/>
                        <a:cs typeface="Times New Roman"/>
                      </a:endParaRPr>
                    </a:p>
                  </a:txBody>
                  <a:tcPr marL="66427" marR="664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1767136989"/>
              </p:ext>
            </p:extLst>
          </p:nvPr>
        </p:nvGraphicFramePr>
        <p:xfrm>
          <a:off x="611560" y="2564904"/>
          <a:ext cx="4537075" cy="374650"/>
        </p:xfrm>
        <a:graphic>
          <a:graphicData uri="http://schemas.openxmlformats.org/presentationml/2006/ole">
            <mc:AlternateContent xmlns:mc="http://schemas.openxmlformats.org/markup-compatibility/2006">
              <mc:Choice xmlns:v="urn:schemas-microsoft-com:vml" Requires="v">
                <p:oleObj spid="_x0000_s13460" name="Ecuación" r:id="rId3" imgW="3517900" imgH="279400" progId="Equation.3">
                  <p:embed/>
                </p:oleObj>
              </mc:Choice>
              <mc:Fallback>
                <p:oleObj name="Ecuación" r:id="rId3" imgW="3517900" imgH="2794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564904"/>
                        <a:ext cx="4537075" cy="374650"/>
                      </a:xfrm>
                      <a:prstGeom prst="rect">
                        <a:avLst/>
                      </a:prstGeom>
                      <a:solidFill>
                        <a:srgbClr val="FFFFFF"/>
                      </a:solidFill>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1765042525"/>
              </p:ext>
            </p:extLst>
          </p:nvPr>
        </p:nvGraphicFramePr>
        <p:xfrm>
          <a:off x="611560" y="3717032"/>
          <a:ext cx="5046663" cy="369888"/>
        </p:xfrm>
        <a:graphic>
          <a:graphicData uri="http://schemas.openxmlformats.org/presentationml/2006/ole">
            <mc:AlternateContent xmlns:mc="http://schemas.openxmlformats.org/markup-compatibility/2006">
              <mc:Choice xmlns:v="urn:schemas-microsoft-com:vml" Requires="v">
                <p:oleObj spid="_x0000_s13461" name="Ecuación" r:id="rId5" imgW="2603500" imgH="190500" progId="Equation.3">
                  <p:embed/>
                </p:oleObj>
              </mc:Choice>
              <mc:Fallback>
                <p:oleObj name="Ecuación" r:id="rId5" imgW="2603500" imgH="1905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3717032"/>
                        <a:ext cx="5046663" cy="369888"/>
                      </a:xfrm>
                      <a:prstGeom prst="rect">
                        <a:avLst/>
                      </a:prstGeom>
                      <a:solidFill>
                        <a:srgbClr val="FFFFFF"/>
                      </a:solidFill>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1251693552"/>
              </p:ext>
            </p:extLst>
          </p:nvPr>
        </p:nvGraphicFramePr>
        <p:xfrm>
          <a:off x="539552" y="4941168"/>
          <a:ext cx="5089525" cy="361950"/>
        </p:xfrm>
        <a:graphic>
          <a:graphicData uri="http://schemas.openxmlformats.org/presentationml/2006/ole">
            <mc:AlternateContent xmlns:mc="http://schemas.openxmlformats.org/markup-compatibility/2006">
              <mc:Choice xmlns:v="urn:schemas-microsoft-com:vml" Requires="v">
                <p:oleObj spid="_x0000_s13462" name="Ecuación" r:id="rId7" imgW="3556000" imgH="254000" progId="Equation.3">
                  <p:embed/>
                </p:oleObj>
              </mc:Choice>
              <mc:Fallback>
                <p:oleObj name="Ecuación" r:id="rId7" imgW="3556000" imgH="254000" progId="Equation.3">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52" y="4941168"/>
                        <a:ext cx="5089525"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107848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977894027"/>
              </p:ext>
            </p:extLst>
          </p:nvPr>
        </p:nvGraphicFramePr>
        <p:xfrm>
          <a:off x="467544" y="2060848"/>
          <a:ext cx="8229600" cy="2454848"/>
        </p:xfrm>
        <a:graphic>
          <a:graphicData uri="http://schemas.openxmlformats.org/drawingml/2006/table">
            <a:tbl>
              <a:tblPr firstRow="1" firstCol="1" bandRow="1"/>
              <a:tblGrid>
                <a:gridCol w="5323957"/>
                <a:gridCol w="392111"/>
                <a:gridCol w="359583"/>
                <a:gridCol w="359583"/>
                <a:gridCol w="1794366"/>
              </a:tblGrid>
              <a:tr h="783231">
                <a:tc gridSpan="5">
                  <a:txBody>
                    <a:bodyPr/>
                    <a:lstStyle/>
                    <a:p>
                      <a:pPr algn="ctr">
                        <a:lnSpc>
                          <a:spcPct val="115000"/>
                        </a:lnSpc>
                        <a:spcBef>
                          <a:spcPts val="1200"/>
                        </a:spcBef>
                        <a:spcAft>
                          <a:spcPts val="0"/>
                        </a:spcAft>
                      </a:pPr>
                      <a:r>
                        <a:rPr lang="es-ES" sz="700" b="1" dirty="0">
                          <a:effectLst/>
                          <a:latin typeface="Times New Roman"/>
                          <a:ea typeface="Calibri"/>
                          <a:cs typeface="Times New Roman"/>
                        </a:rPr>
                        <a:t> </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REPÚBLICA DEL ECUADOR</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ESCUELA POLITÉCNICA NACIONAL</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ESTADO DE EJECUCIÓN PRESUPUESTARIA</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INDICADORES FINANCIEROS</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Expresado en Dólares</a:t>
                      </a:r>
                      <a:endParaRPr lang="es-ES" sz="1000" dirty="0">
                        <a:effectLst/>
                        <a:latin typeface="Calibri"/>
                        <a:ea typeface="Calibri"/>
                        <a:cs typeface="Times New Roman"/>
                      </a:endParaRPr>
                    </a:p>
                  </a:txBody>
                  <a:tcPr marL="63850" marR="6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97904">
                <a:tc rowSpan="2">
                  <a:txBody>
                    <a:bodyPr/>
                    <a:lstStyle/>
                    <a:p>
                      <a:pPr algn="ctr">
                        <a:lnSpc>
                          <a:spcPct val="115000"/>
                        </a:lnSpc>
                        <a:spcBef>
                          <a:spcPts val="1200"/>
                        </a:spcBef>
                        <a:spcAft>
                          <a:spcPts val="1000"/>
                        </a:spcAft>
                      </a:pPr>
                      <a:r>
                        <a:rPr lang="es-ES" sz="700" b="1">
                          <a:solidFill>
                            <a:srgbClr val="000000"/>
                          </a:solidFill>
                          <a:effectLst/>
                          <a:latin typeface="Times New Roman"/>
                          <a:ea typeface="Calibri"/>
                          <a:cs typeface="Times New Roman"/>
                        </a:rPr>
                        <a:t>INDICADORES FINANCIEROS</a:t>
                      </a:r>
                      <a:endParaRPr lang="es-ES" sz="1000">
                        <a:effectLst/>
                        <a:latin typeface="Calibri"/>
                        <a:ea typeface="Calibri"/>
                        <a:cs typeface="Times New Roman"/>
                      </a:endParaRPr>
                    </a:p>
                  </a:txBody>
                  <a:tcPr marL="63850" marR="63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gridSpan="3">
                  <a:txBody>
                    <a:bodyPr/>
                    <a:lstStyle/>
                    <a:p>
                      <a:pPr algn="ctr">
                        <a:lnSpc>
                          <a:spcPct val="115000"/>
                        </a:lnSpc>
                        <a:spcBef>
                          <a:spcPts val="1200"/>
                        </a:spcBef>
                        <a:spcAft>
                          <a:spcPts val="1000"/>
                        </a:spcAft>
                      </a:pPr>
                      <a:r>
                        <a:rPr lang="es-ES" sz="600" b="1">
                          <a:effectLst/>
                          <a:latin typeface="Times New Roman"/>
                          <a:ea typeface="Calibri"/>
                          <a:cs typeface="Times New Roman"/>
                        </a:rPr>
                        <a:t>RESULTADO/PERÍODOS</a:t>
                      </a:r>
                      <a:endParaRPr lang="es-ES" sz="1000">
                        <a:effectLst/>
                        <a:latin typeface="Calibri"/>
                        <a:ea typeface="Calibri"/>
                        <a:cs typeface="Times New Roman"/>
                      </a:endParaRPr>
                    </a:p>
                  </a:txBody>
                  <a:tcPr marL="63850" marR="63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s-ES"/>
                    </a:p>
                  </a:txBody>
                  <a:tcPr/>
                </a:tc>
                <a:tc hMerge="1">
                  <a:txBody>
                    <a:bodyPr/>
                    <a:lstStyle/>
                    <a:p>
                      <a:endParaRPr lang="es-ES"/>
                    </a:p>
                  </a:txBody>
                  <a:tcPr/>
                </a:tc>
                <a:tc rowSpan="2">
                  <a:txBody>
                    <a:bodyPr/>
                    <a:lstStyle/>
                    <a:p>
                      <a:pPr algn="ctr">
                        <a:lnSpc>
                          <a:spcPct val="115000"/>
                        </a:lnSpc>
                        <a:spcBef>
                          <a:spcPts val="1200"/>
                        </a:spcBef>
                        <a:spcAft>
                          <a:spcPts val="1000"/>
                        </a:spcAft>
                      </a:pPr>
                      <a:r>
                        <a:rPr lang="es-ES" sz="700" b="1">
                          <a:effectLst/>
                          <a:latin typeface="Times New Roman"/>
                          <a:ea typeface="Calibri"/>
                          <a:cs typeface="Times New Roman"/>
                        </a:rPr>
                        <a:t>INTERPRETACIÓN</a:t>
                      </a:r>
                      <a:endParaRPr lang="es-ES" sz="1000">
                        <a:effectLst/>
                        <a:latin typeface="Calibri"/>
                        <a:ea typeface="Calibri"/>
                        <a:cs typeface="Times New Roman"/>
                      </a:endParaRPr>
                    </a:p>
                  </a:txBody>
                  <a:tcPr marL="63850" marR="63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130538">
                <a:tc vMerge="1">
                  <a:txBody>
                    <a:bodyPr/>
                    <a:lstStyle/>
                    <a:p>
                      <a:endParaRPr lang="es-ES"/>
                    </a:p>
                  </a:txBody>
                  <a:tcPr/>
                </a:tc>
                <a:tc>
                  <a:txBody>
                    <a:bodyPr/>
                    <a:lstStyle/>
                    <a:p>
                      <a:pPr algn="l">
                        <a:lnSpc>
                          <a:spcPct val="115000"/>
                        </a:lnSpc>
                        <a:spcBef>
                          <a:spcPts val="1200"/>
                        </a:spcBef>
                        <a:spcAft>
                          <a:spcPts val="1000"/>
                        </a:spcAft>
                      </a:pPr>
                      <a:r>
                        <a:rPr lang="es-ES" sz="700" b="1">
                          <a:effectLst/>
                          <a:latin typeface="Times New Roman"/>
                          <a:ea typeface="Calibri"/>
                          <a:cs typeface="Times New Roman"/>
                        </a:rPr>
                        <a:t>2010</a:t>
                      </a:r>
                      <a:endParaRPr lang="es-ES" sz="1000">
                        <a:effectLst/>
                        <a:latin typeface="Calibri"/>
                        <a:ea typeface="Calibri"/>
                        <a:cs typeface="Times New Roman"/>
                      </a:endParaRPr>
                    </a:p>
                  </a:txBody>
                  <a:tcPr marL="63850" marR="6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l">
                        <a:lnSpc>
                          <a:spcPct val="115000"/>
                        </a:lnSpc>
                        <a:spcBef>
                          <a:spcPts val="1200"/>
                        </a:spcBef>
                        <a:spcAft>
                          <a:spcPts val="1000"/>
                        </a:spcAft>
                      </a:pPr>
                      <a:r>
                        <a:rPr lang="es-ES" sz="700" b="1">
                          <a:effectLst/>
                          <a:latin typeface="Times New Roman"/>
                          <a:ea typeface="Calibri"/>
                          <a:cs typeface="Times New Roman"/>
                        </a:rPr>
                        <a:t>2011</a:t>
                      </a:r>
                      <a:endParaRPr lang="es-ES" sz="1000">
                        <a:effectLst/>
                        <a:latin typeface="Calibri"/>
                        <a:ea typeface="Calibri"/>
                        <a:cs typeface="Times New Roman"/>
                      </a:endParaRPr>
                    </a:p>
                  </a:txBody>
                  <a:tcPr marL="63850" marR="6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l">
                        <a:lnSpc>
                          <a:spcPct val="115000"/>
                        </a:lnSpc>
                        <a:spcBef>
                          <a:spcPts val="1200"/>
                        </a:spcBef>
                        <a:spcAft>
                          <a:spcPts val="1000"/>
                        </a:spcAft>
                      </a:pPr>
                      <a:r>
                        <a:rPr lang="es-ES" sz="700" b="1">
                          <a:effectLst/>
                          <a:latin typeface="Times New Roman"/>
                          <a:ea typeface="Calibri"/>
                          <a:cs typeface="Times New Roman"/>
                        </a:rPr>
                        <a:t>2012</a:t>
                      </a:r>
                      <a:endParaRPr lang="es-ES" sz="1000">
                        <a:effectLst/>
                        <a:latin typeface="Calibri"/>
                        <a:ea typeface="Calibri"/>
                        <a:cs typeface="Times New Roman"/>
                      </a:endParaRPr>
                    </a:p>
                  </a:txBody>
                  <a:tcPr marL="63850" marR="6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vMerge="1">
                  <a:txBody>
                    <a:bodyPr/>
                    <a:lstStyle/>
                    <a:p>
                      <a:endParaRPr lang="es-ES"/>
                    </a:p>
                  </a:txBody>
                  <a:tcPr/>
                </a:tc>
              </a:tr>
              <a:tr h="783231">
                <a:tc>
                  <a:txBody>
                    <a:bodyPr/>
                    <a:lstStyle/>
                    <a:p>
                      <a:pPr algn="ctr">
                        <a:lnSpc>
                          <a:spcPct val="115000"/>
                        </a:lnSpc>
                        <a:spcBef>
                          <a:spcPts val="1200"/>
                        </a:spcBef>
                        <a:spcAft>
                          <a:spcPts val="1000"/>
                        </a:spcAft>
                        <a:tabLst>
                          <a:tab pos="1743075" algn="l"/>
                        </a:tabLst>
                      </a:pPr>
                      <a:endParaRPr lang="es-ES" sz="700">
                        <a:solidFill>
                          <a:srgbClr val="000000"/>
                        </a:solidFill>
                        <a:effectLst/>
                        <a:latin typeface="Times New Roman"/>
                        <a:ea typeface="Calibri"/>
                        <a:cs typeface="Times New Roman"/>
                      </a:endParaRPr>
                    </a:p>
                  </a:txBody>
                  <a:tcPr marL="63850" marR="6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200"/>
                        </a:spcBef>
                        <a:spcAft>
                          <a:spcPts val="1000"/>
                        </a:spcAft>
                      </a:pPr>
                      <a:r>
                        <a:rPr lang="es-ES" sz="700">
                          <a:solidFill>
                            <a:srgbClr val="000000"/>
                          </a:solidFill>
                          <a:effectLst/>
                          <a:latin typeface="Times New Roman"/>
                          <a:ea typeface="Calibri"/>
                          <a:cs typeface="Times New Roman"/>
                        </a:rPr>
                        <a:t>529,66</a:t>
                      </a:r>
                      <a:endParaRPr lang="es-ES" sz="1000">
                        <a:effectLst/>
                        <a:latin typeface="Calibri"/>
                        <a:ea typeface="Calibri"/>
                        <a:cs typeface="Times New Roman"/>
                      </a:endParaRPr>
                    </a:p>
                  </a:txBody>
                  <a:tcPr marL="63850" marR="63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200"/>
                        </a:spcBef>
                        <a:spcAft>
                          <a:spcPts val="1000"/>
                        </a:spcAft>
                      </a:pPr>
                      <a:r>
                        <a:rPr lang="es-ES" sz="900">
                          <a:solidFill>
                            <a:srgbClr val="000000"/>
                          </a:solidFill>
                          <a:effectLst/>
                          <a:latin typeface="Times New Roman"/>
                          <a:ea typeface="Calibri"/>
                          <a:cs typeface="Times New Roman"/>
                        </a:rPr>
                        <a:t>-</a:t>
                      </a:r>
                      <a:endParaRPr lang="es-ES" sz="1000">
                        <a:effectLst/>
                        <a:latin typeface="Calibri"/>
                        <a:ea typeface="Calibri"/>
                        <a:cs typeface="Times New Roman"/>
                      </a:endParaRPr>
                    </a:p>
                  </a:txBody>
                  <a:tcPr marL="63850" marR="63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200"/>
                        </a:spcBef>
                        <a:spcAft>
                          <a:spcPts val="1000"/>
                        </a:spcAft>
                      </a:pPr>
                      <a:r>
                        <a:rPr lang="es-ES" sz="900">
                          <a:solidFill>
                            <a:srgbClr val="000000"/>
                          </a:solidFill>
                          <a:effectLst/>
                          <a:latin typeface="Times New Roman"/>
                          <a:ea typeface="Calibri"/>
                          <a:cs typeface="Times New Roman"/>
                        </a:rPr>
                        <a:t>-</a:t>
                      </a:r>
                      <a:endParaRPr lang="es-ES" sz="1000">
                        <a:effectLst/>
                        <a:latin typeface="Calibri"/>
                        <a:ea typeface="Calibri"/>
                        <a:cs typeface="Times New Roman"/>
                      </a:endParaRPr>
                    </a:p>
                  </a:txBody>
                  <a:tcPr marL="63850" marR="63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1200"/>
                        </a:spcBef>
                        <a:spcAft>
                          <a:spcPts val="1000"/>
                        </a:spcAft>
                      </a:pPr>
                      <a:r>
                        <a:rPr lang="es-ES" sz="700">
                          <a:solidFill>
                            <a:srgbClr val="000000"/>
                          </a:solidFill>
                          <a:effectLst/>
                          <a:latin typeface="Times New Roman"/>
                          <a:ea typeface="Calibri"/>
                          <a:cs typeface="Times New Roman"/>
                        </a:rPr>
                        <a:t>Por cada dólar que se requiere para cubrir las obligaciones de financiamiento, la entidad cuenta con USD 529,66; el excedente es canalizado para cubrir el déficit de inversión, en el caso de que existiera.</a:t>
                      </a:r>
                      <a:endParaRPr lang="es-ES" sz="1000">
                        <a:effectLst/>
                        <a:latin typeface="Calibri"/>
                        <a:ea typeface="Calibri"/>
                        <a:cs typeface="Times New Roman"/>
                      </a:endParaRPr>
                    </a:p>
                  </a:txBody>
                  <a:tcPr marL="63850" marR="63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2692">
                <a:tc>
                  <a:txBody>
                    <a:bodyPr/>
                    <a:lstStyle/>
                    <a:p>
                      <a:pPr algn="l">
                        <a:lnSpc>
                          <a:spcPct val="115000"/>
                        </a:lnSpc>
                        <a:spcBef>
                          <a:spcPts val="1200"/>
                        </a:spcBef>
                        <a:spcAft>
                          <a:spcPts val="1000"/>
                        </a:spcAft>
                      </a:pPr>
                      <a:endParaRPr lang="es-ES" sz="1000">
                        <a:effectLst/>
                        <a:latin typeface="Calibri"/>
                        <a:ea typeface="Calibri"/>
                        <a:cs typeface="Times New Roman"/>
                      </a:endParaRPr>
                    </a:p>
                  </a:txBody>
                  <a:tcPr marL="63850" marR="6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200"/>
                        </a:spcBef>
                        <a:spcAft>
                          <a:spcPts val="1000"/>
                        </a:spcAft>
                      </a:pPr>
                      <a:r>
                        <a:rPr lang="es-ES" sz="700">
                          <a:solidFill>
                            <a:srgbClr val="000000"/>
                          </a:solidFill>
                          <a:effectLst/>
                          <a:latin typeface="Times New Roman"/>
                          <a:ea typeface="Calibri"/>
                          <a:cs typeface="Times New Roman"/>
                        </a:rPr>
                        <a:t>70,73%</a:t>
                      </a:r>
                      <a:endParaRPr lang="es-ES" sz="1000">
                        <a:effectLst/>
                        <a:latin typeface="Calibri"/>
                        <a:ea typeface="Calibri"/>
                        <a:cs typeface="Times New Roman"/>
                      </a:endParaRPr>
                    </a:p>
                  </a:txBody>
                  <a:tcPr marL="63850" marR="63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200"/>
                        </a:spcBef>
                        <a:spcAft>
                          <a:spcPts val="1000"/>
                        </a:spcAft>
                      </a:pPr>
                      <a:r>
                        <a:rPr lang="es-ES" sz="700">
                          <a:solidFill>
                            <a:srgbClr val="000000"/>
                          </a:solidFill>
                          <a:effectLst/>
                          <a:latin typeface="Times New Roman"/>
                          <a:ea typeface="Calibri"/>
                          <a:cs typeface="Times New Roman"/>
                        </a:rPr>
                        <a:t>73,69%</a:t>
                      </a:r>
                      <a:endParaRPr lang="es-ES" sz="1000">
                        <a:effectLst/>
                        <a:latin typeface="Calibri"/>
                        <a:ea typeface="Calibri"/>
                        <a:cs typeface="Times New Roman"/>
                      </a:endParaRPr>
                    </a:p>
                  </a:txBody>
                  <a:tcPr marL="63850" marR="63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200"/>
                        </a:spcBef>
                        <a:spcAft>
                          <a:spcPts val="1000"/>
                        </a:spcAft>
                      </a:pPr>
                      <a:r>
                        <a:rPr lang="es-ES" sz="700">
                          <a:solidFill>
                            <a:srgbClr val="000000"/>
                          </a:solidFill>
                          <a:effectLst/>
                          <a:latin typeface="Times New Roman"/>
                          <a:ea typeface="Calibri"/>
                          <a:cs typeface="Times New Roman"/>
                        </a:rPr>
                        <a:t>71,82%</a:t>
                      </a:r>
                      <a:endParaRPr lang="es-ES" sz="1000">
                        <a:effectLst/>
                        <a:latin typeface="Calibri"/>
                        <a:ea typeface="Calibri"/>
                        <a:cs typeface="Times New Roman"/>
                      </a:endParaRPr>
                    </a:p>
                  </a:txBody>
                  <a:tcPr marL="63850" marR="63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1200"/>
                        </a:spcBef>
                        <a:spcAft>
                          <a:spcPts val="1000"/>
                        </a:spcAft>
                      </a:pPr>
                      <a:r>
                        <a:rPr lang="es-ES" sz="700" dirty="0">
                          <a:solidFill>
                            <a:srgbClr val="000000"/>
                          </a:solidFill>
                          <a:effectLst/>
                          <a:latin typeface="Times New Roman"/>
                          <a:ea typeface="Calibri"/>
                          <a:cs typeface="Times New Roman"/>
                        </a:rPr>
                        <a:t>La institución en el año 2010 aproximadamente dependía en un 70,73% de los ingresos que se le asigne a través del PGE, en el año 2011 del 73,69% y en el 2012 en un 71,82%.</a:t>
                      </a:r>
                      <a:endParaRPr lang="es-ES" sz="1000" dirty="0">
                        <a:effectLst/>
                        <a:latin typeface="Calibri"/>
                        <a:ea typeface="Calibri"/>
                        <a:cs typeface="Times New Roman"/>
                      </a:endParaRPr>
                    </a:p>
                  </a:txBody>
                  <a:tcPr marL="63850" marR="63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305843702"/>
              </p:ext>
            </p:extLst>
          </p:nvPr>
        </p:nvGraphicFramePr>
        <p:xfrm>
          <a:off x="683568" y="3212976"/>
          <a:ext cx="3825875" cy="409575"/>
        </p:xfrm>
        <a:graphic>
          <a:graphicData uri="http://schemas.openxmlformats.org/presentationml/2006/ole">
            <mc:AlternateContent xmlns:mc="http://schemas.openxmlformats.org/markup-compatibility/2006">
              <mc:Choice xmlns:v="urn:schemas-microsoft-com:vml" Requires="v">
                <p:oleObj spid="_x0000_s14431" name="Ecuación" r:id="rId3" imgW="1586811" imgH="177723" progId="Equation.3">
                  <p:embed/>
                </p:oleObj>
              </mc:Choice>
              <mc:Fallback>
                <p:oleObj name="Ecuación" r:id="rId3" imgW="1586811" imgH="177723"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212976"/>
                        <a:ext cx="3825875" cy="409575"/>
                      </a:xfrm>
                      <a:prstGeom prst="rect">
                        <a:avLst/>
                      </a:prstGeom>
                      <a:solidFill>
                        <a:srgbClr val="FFFFFF"/>
                      </a:solidFill>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508510757"/>
              </p:ext>
            </p:extLst>
          </p:nvPr>
        </p:nvGraphicFramePr>
        <p:xfrm>
          <a:off x="683568" y="3933056"/>
          <a:ext cx="1647825" cy="447675"/>
        </p:xfrm>
        <a:graphic>
          <a:graphicData uri="http://schemas.openxmlformats.org/presentationml/2006/ole">
            <mc:AlternateContent xmlns:mc="http://schemas.openxmlformats.org/markup-compatibility/2006">
              <mc:Choice xmlns:v="urn:schemas-microsoft-com:vml" Requires="v">
                <p:oleObj spid="_x0000_s14432" name="Ecuación" r:id="rId5" imgW="685800" imgH="190500" progId="Equation.3">
                  <p:embed/>
                </p:oleObj>
              </mc:Choice>
              <mc:Fallback>
                <p:oleObj name="Ecuación" r:id="rId5" imgW="685800" imgH="1905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3933056"/>
                        <a:ext cx="1647825"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043682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1560" y="3206234"/>
            <a:ext cx="8064896" cy="584775"/>
          </a:xfrm>
          <a:prstGeom prst="rect">
            <a:avLst/>
          </a:prstGeom>
          <a:noFill/>
          <a:ln>
            <a:solidFill>
              <a:sysClr val="windowText" lastClr="000000"/>
            </a:solidFill>
          </a:ln>
        </p:spPr>
        <p:txBody>
          <a:bodyPr wrap="square" rtlCol="0">
            <a:spAutoFit/>
          </a:bodyPr>
          <a:lstStyle/>
          <a:p>
            <a:pPr algn="ctr"/>
            <a:r>
              <a:rPr lang="es-ES" sz="3200" dirty="0" smtClean="0">
                <a:latin typeface="Times New Roman" pitchFamily="18" charset="0"/>
                <a:cs typeface="Times New Roman" pitchFamily="18" charset="0"/>
              </a:rPr>
              <a:t>ESCUELA POLITÉCNICA DEL EJÉRCITO</a:t>
            </a:r>
            <a:endParaRPr lang="es-ES" sz="3200" dirty="0">
              <a:latin typeface="Times New Roman" pitchFamily="18" charset="0"/>
              <a:cs typeface="Times New Roman" pitchFamily="18" charset="0"/>
            </a:endParaRPr>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7086" y="1628800"/>
            <a:ext cx="1613843" cy="1258147"/>
          </a:xfrm>
          <a:prstGeom prst="rect">
            <a:avLst/>
          </a:prstGeom>
          <a:noFill/>
          <a:ln>
            <a:solidFill>
              <a:sysClr val="windowText" lastClr="000000"/>
            </a:solidFill>
          </a:ln>
        </p:spPr>
      </p:pic>
    </p:spTree>
    <p:extLst>
      <p:ext uri="{BB962C8B-B14F-4D97-AF65-F5344CB8AC3E}">
        <p14:creationId xmlns:p14="http://schemas.microsoft.com/office/powerpoint/2010/main" val="29096131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187624" y="548680"/>
            <a:ext cx="6696744" cy="830997"/>
          </a:xfrm>
          <a:prstGeom prst="rect">
            <a:avLst/>
          </a:prstGeom>
        </p:spPr>
        <p:txBody>
          <a:bodyPr wrap="square">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a:t>
            </a:r>
            <a:r>
              <a:rPr lang="es-ES" sz="1600" b="1" i="1" u="sng" dirty="0" smtClean="0">
                <a:solidFill>
                  <a:srgbClr val="F79646">
                    <a:lumMod val="75000"/>
                  </a:srgbClr>
                </a:solidFill>
                <a:latin typeface="Times New Roman" pitchFamily="18" charset="0"/>
                <a:ea typeface="Calibri"/>
                <a:cs typeface="Times New Roman" pitchFamily="18" charset="0"/>
              </a:rPr>
              <a:t>VERTICAL</a:t>
            </a:r>
            <a:endParaRPr lang="es-ES" sz="1600" b="1" i="1" u="sng" dirty="0">
              <a:solidFill>
                <a:srgbClr val="F79646">
                  <a:lumMod val="75000"/>
                </a:srgbClr>
              </a:solidFill>
              <a:latin typeface="Times New Roman" pitchFamily="18" charset="0"/>
              <a:ea typeface="Calibri"/>
              <a:cs typeface="Times New Roman" pitchFamily="18" charset="0"/>
            </a:endParaRP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AÑO </a:t>
            </a:r>
            <a:r>
              <a:rPr lang="es-ES" sz="1600" b="1" i="1" u="sng" dirty="0" smtClean="0">
                <a:solidFill>
                  <a:srgbClr val="F79646">
                    <a:lumMod val="75000"/>
                  </a:srgbClr>
                </a:solidFill>
                <a:latin typeface="Times New Roman" pitchFamily="18" charset="0"/>
                <a:cs typeface="Times New Roman" pitchFamily="18" charset="0"/>
              </a:rPr>
              <a:t>2010</a:t>
            </a:r>
            <a:endParaRPr lang="es-ES" sz="1600" b="1" i="1" u="sng" dirty="0">
              <a:solidFill>
                <a:srgbClr val="F79646">
                  <a:lumMod val="75000"/>
                </a:srgbClr>
              </a:solidFill>
              <a:latin typeface="Times New Roman" pitchFamily="18" charset="0"/>
              <a:cs typeface="Times New Roman" pitchFamily="18" charset="0"/>
            </a:endParaRPr>
          </a:p>
        </p:txBody>
      </p:sp>
      <p:graphicFrame>
        <p:nvGraphicFramePr>
          <p:cNvPr id="4" name="3 Tabla"/>
          <p:cNvGraphicFramePr>
            <a:graphicFrameLocks noGrp="1"/>
          </p:cNvGraphicFramePr>
          <p:nvPr>
            <p:extLst>
              <p:ext uri="{D42A27DB-BD31-4B8C-83A1-F6EECF244321}">
                <p14:modId xmlns:p14="http://schemas.microsoft.com/office/powerpoint/2010/main" val="2066282517"/>
              </p:ext>
            </p:extLst>
          </p:nvPr>
        </p:nvGraphicFramePr>
        <p:xfrm>
          <a:off x="1043608" y="1628806"/>
          <a:ext cx="6984776" cy="3985726"/>
        </p:xfrm>
        <a:graphic>
          <a:graphicData uri="http://schemas.openxmlformats.org/drawingml/2006/table">
            <a:tbl>
              <a:tblPr/>
              <a:tblGrid>
                <a:gridCol w="956927"/>
                <a:gridCol w="2906074"/>
                <a:gridCol w="1553044"/>
                <a:gridCol w="1568731"/>
              </a:tblGrid>
              <a:tr h="169556">
                <a:tc gridSpan="3">
                  <a:txBody>
                    <a:bodyPr/>
                    <a:lstStyle/>
                    <a:p>
                      <a:pPr algn="ctr" fontAlgn="t"/>
                      <a:r>
                        <a:rPr lang="es-ES" sz="8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l" fontAlgn="b"/>
                      <a:r>
                        <a:rPr lang="es-ES" sz="800" b="0" i="0" u="none" strike="noStrike">
                          <a:solidFill>
                            <a:srgbClr val="000000"/>
                          </a:solidFill>
                          <a:effectLst/>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169559">
                <a:tc gridSpan="4">
                  <a:txBody>
                    <a:bodyPr/>
                    <a:lstStyle/>
                    <a:p>
                      <a:pPr algn="ctr" fontAlgn="b"/>
                      <a:r>
                        <a:rPr lang="es-ES" sz="1000" b="1" i="0" u="none" strike="noStrike" dirty="0">
                          <a:solidFill>
                            <a:srgbClr val="000000"/>
                          </a:solidFill>
                          <a:effectLst/>
                          <a:latin typeface="Times New Roman"/>
                        </a:rPr>
                        <a:t>REPÚBLICA DEL ECUADOR</a:t>
                      </a:r>
                      <a:endParaRPr lang="es-ES" sz="1000" b="0" i="0" u="none" strike="noStrike" dirty="0">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69559">
                <a:tc gridSpan="4">
                  <a:txBody>
                    <a:bodyPr/>
                    <a:lstStyle/>
                    <a:p>
                      <a:pPr algn="ctr" fontAlgn="t"/>
                      <a:r>
                        <a:rPr lang="es-ES" sz="1000" b="1" i="0" u="none" strike="noStrike" dirty="0">
                          <a:solidFill>
                            <a:srgbClr val="000000"/>
                          </a:solidFill>
                          <a:effectLst/>
                          <a:latin typeface="Times New Roman"/>
                        </a:rPr>
                        <a:t>ESCUELA POLITÉCNICA DEL EJÉRCITO</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69559">
                <a:tc gridSpan="4">
                  <a:txBody>
                    <a:bodyPr/>
                    <a:lstStyle/>
                    <a:p>
                      <a:pPr algn="ctr" fontAlgn="t"/>
                      <a:r>
                        <a:rPr lang="es-ES" sz="1000" b="1" i="0" u="none" strike="noStrike" dirty="0">
                          <a:solidFill>
                            <a:srgbClr val="000000"/>
                          </a:solidFill>
                          <a:effectLst/>
                          <a:latin typeface="Times New Roman"/>
                        </a:rPr>
                        <a:t>ESTADO DE EJECUCIÓN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69559">
                <a:tc gridSpan="4">
                  <a:txBody>
                    <a:bodyPr/>
                    <a:lstStyle/>
                    <a:p>
                      <a:pPr algn="ctr" fontAlgn="t"/>
                      <a:r>
                        <a:rPr lang="es-ES" sz="1000" b="1" i="0" u="none" strike="noStrike" dirty="0">
                          <a:solidFill>
                            <a:srgbClr val="000000"/>
                          </a:solidFill>
                          <a:effectLst/>
                          <a:latin typeface="Times New Roman"/>
                        </a:rPr>
                        <a:t>Al 31 de Diciembre del 2010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69559">
                <a:tc gridSpan="4">
                  <a:txBody>
                    <a:bodyPr/>
                    <a:lstStyle/>
                    <a:p>
                      <a:pPr algn="ctr" fontAlgn="t"/>
                      <a:r>
                        <a:rPr lang="es-ES" sz="1000" b="1" i="0" u="none" strike="noStrike" dirty="0">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80863">
                <a:tc gridSpan="4">
                  <a:txBody>
                    <a:bodyPr/>
                    <a:lstStyle/>
                    <a:p>
                      <a:pPr algn="ctr" fontAlgn="t"/>
                      <a:r>
                        <a:rPr lang="es-ES" sz="10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80863">
                <a:tc>
                  <a:txBody>
                    <a:bodyPr/>
                    <a:lstStyle/>
                    <a:p>
                      <a:pPr algn="ctr" fontAlgn="ctr"/>
                      <a:r>
                        <a:rPr lang="es-ES" sz="1000" b="1" i="0" u="none" strike="noStrike" dirty="0">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1" i="0" u="none" strike="noStrike">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1" i="0" u="none" strike="noStrike" dirty="0">
                          <a:solidFill>
                            <a:srgbClr val="000000"/>
                          </a:solidFill>
                          <a:effectLst/>
                          <a:latin typeface="Times New Roman"/>
                        </a:rPr>
                        <a:t> EJECUTADO_2010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1" i="0" u="none" strike="noStrike" dirty="0">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r>
              <a:tr h="169559">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1000" b="1" i="0" u="none" strike="noStrike">
                          <a:solidFill>
                            <a:srgbClr val="000000"/>
                          </a:solidFill>
                          <a:effectLst/>
                          <a:latin typeface="Times New Roman"/>
                        </a:rPr>
                        <a:t>INGRESOS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dirty="0">
                          <a:solidFill>
                            <a:srgbClr val="000000"/>
                          </a:solidFill>
                          <a:effectLst/>
                          <a:latin typeface="Times New Roman"/>
                        </a:rPr>
                        <a:t>               49.632.792,45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91,07%</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80863">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GASTOS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               43.813.726,40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86,60%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80863">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SUPERÁVIT O DÉFICIT CORRIENTE</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1000" b="1" i="0" u="none" strike="noStrike" dirty="0">
                          <a:solidFill>
                            <a:srgbClr val="000000"/>
                          </a:solidFill>
                          <a:effectLst/>
                          <a:latin typeface="Times New Roman"/>
                        </a:rPr>
                        <a:t>                 5.819.066,05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1000" b="1" i="0" u="none" strike="noStrike">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69559">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INGRESOS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dirty="0">
                          <a:solidFill>
                            <a:srgbClr val="000000"/>
                          </a:solidFill>
                          <a:effectLst/>
                          <a:latin typeface="Times New Roman"/>
                        </a:rPr>
                        <a:t>                 3.952.369,40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7,25%</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69559">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GASTOS DE PRODUCCIÓN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69559">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GASTOS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                 2.879.605,77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5,69%</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80863">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GASTOS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                 2.762.806,72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5,46%</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80863">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SUPERÁVIT O DÉFICIT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1000" b="1" i="0" u="none" strike="noStrike">
                          <a:solidFill>
                            <a:srgbClr val="000000"/>
                          </a:solidFill>
                          <a:effectLst/>
                          <a:latin typeface="Times New Roman"/>
                        </a:rPr>
                        <a:t>-              1.690.043,09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1000" b="1" i="0" u="none" strike="noStrike" dirty="0">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69559">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INGRESOS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                    915.929,25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dirty="0">
                          <a:solidFill>
                            <a:srgbClr val="000000"/>
                          </a:solidFill>
                          <a:effectLst/>
                          <a:latin typeface="Times New Roman"/>
                        </a:rPr>
                        <a:t>1,68%</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80863">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APLICACIÓN AL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                 1.135.874,01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2,25%</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328542">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1" i="0" u="none" strike="noStrike">
                          <a:solidFill>
                            <a:srgbClr val="000000"/>
                          </a:solidFill>
                          <a:effectLst/>
                          <a:latin typeface="Times New Roman"/>
                        </a:rPr>
                        <a:t>SUPERÁVIT O DÉFICIT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1000" b="1" i="0" u="none" strike="noStrike">
                          <a:solidFill>
                            <a:srgbClr val="000000"/>
                          </a:solidFill>
                          <a:effectLst/>
                          <a:latin typeface="Times New Roman"/>
                        </a:rPr>
                        <a:t>-                 219.944,76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1000" b="1" i="0" u="none" strike="noStrike" dirty="0">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80863">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1" i="0" u="none" strike="noStrike">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1000" b="1" i="0" u="none" strike="noStrike">
                          <a:solidFill>
                            <a:srgbClr val="000000"/>
                          </a:solidFill>
                          <a:effectLst/>
                          <a:latin typeface="Times New Roman"/>
                        </a:rPr>
                        <a:t>                    3.909.078,20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1000" b="1" i="0" u="none" strike="noStrike" dirty="0">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r h="164271">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1" i="0" u="none" strike="noStrike">
                          <a:solidFill>
                            <a:srgbClr val="000000"/>
                          </a:solidFill>
                          <a:effectLst/>
                          <a:latin typeface="Times New Roman"/>
                        </a:rPr>
                        <a:t>TOTAL INGRESOS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               54.501.091,10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80863">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1" i="0" u="none" strike="noStrike">
                          <a:solidFill>
                            <a:srgbClr val="000000"/>
                          </a:solidFill>
                          <a:effectLst/>
                          <a:latin typeface="Times New Roman"/>
                        </a:rPr>
                        <a:t>TOTAL GASTOS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               50.592.012,90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pic>
        <p:nvPicPr>
          <p:cNvPr id="7"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1793" y="2165596"/>
            <a:ext cx="503237" cy="466725"/>
          </a:xfrm>
          <a:prstGeom prst="rect">
            <a:avLst/>
          </a:prstGeom>
          <a:noFill/>
          <a:ln>
            <a:noFill/>
          </a:ln>
        </p:spPr>
      </p:pic>
    </p:spTree>
    <p:extLst>
      <p:ext uri="{BB962C8B-B14F-4D97-AF65-F5344CB8AC3E}">
        <p14:creationId xmlns:p14="http://schemas.microsoft.com/office/powerpoint/2010/main" val="4034549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899592" y="620688"/>
            <a:ext cx="6984776"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Ingresos Al 31 de Diciembre de </a:t>
            </a:r>
            <a:r>
              <a:rPr lang="es-ES" b="1" i="1" u="sng" dirty="0" smtClean="0">
                <a:solidFill>
                  <a:srgbClr val="F79646">
                    <a:lumMod val="75000"/>
                  </a:srgbClr>
                </a:solidFill>
                <a:latin typeface="Times New Roman"/>
                <a:ea typeface="Calibri"/>
              </a:rPr>
              <a:t>2010 - ESPE</a:t>
            </a:r>
            <a:endParaRPr lang="es-ES" b="1" i="1" u="sng" dirty="0">
              <a:solidFill>
                <a:srgbClr val="F79646">
                  <a:lumMod val="75000"/>
                </a:srgbClr>
              </a:solidFill>
            </a:endParaRPr>
          </a:p>
        </p:txBody>
      </p:sp>
      <p:graphicFrame>
        <p:nvGraphicFramePr>
          <p:cNvPr id="6" name="5 Gráfico"/>
          <p:cNvGraphicFramePr/>
          <p:nvPr>
            <p:extLst>
              <p:ext uri="{D42A27DB-BD31-4B8C-83A1-F6EECF244321}">
                <p14:modId xmlns:p14="http://schemas.microsoft.com/office/powerpoint/2010/main" val="28717739"/>
              </p:ext>
            </p:extLst>
          </p:nvPr>
        </p:nvGraphicFramePr>
        <p:xfrm>
          <a:off x="965766" y="1196752"/>
          <a:ext cx="7140459" cy="2225040"/>
        </p:xfrm>
        <a:graphic>
          <a:graphicData uri="http://schemas.openxmlformats.org/drawingml/2006/chart">
            <c:chart xmlns:c="http://schemas.openxmlformats.org/drawingml/2006/chart" xmlns:r="http://schemas.openxmlformats.org/officeDocument/2006/relationships" r:id="rId2"/>
          </a:graphicData>
        </a:graphic>
      </p:graphicFrame>
      <p:sp>
        <p:nvSpPr>
          <p:cNvPr id="7" name="6 Rectángulo"/>
          <p:cNvSpPr/>
          <p:nvPr/>
        </p:nvSpPr>
        <p:spPr>
          <a:xfrm>
            <a:off x="1212245" y="3636308"/>
            <a:ext cx="6696744" cy="369332"/>
          </a:xfrm>
          <a:prstGeom prst="rect">
            <a:avLst/>
          </a:prstGeom>
        </p:spPr>
        <p:txBody>
          <a:bodyPr wrap="square">
            <a:spAutoFit/>
          </a:bodyPr>
          <a:lstStyle/>
          <a:p>
            <a:pPr lvl="0"/>
            <a:r>
              <a:rPr lang="es-ES" b="1" i="1" u="sng" dirty="0">
                <a:solidFill>
                  <a:srgbClr val="F79646">
                    <a:lumMod val="75000"/>
                  </a:srgbClr>
                </a:solidFill>
                <a:latin typeface="Times New Roman"/>
                <a:ea typeface="Calibri"/>
              </a:rPr>
              <a:t>Participación de los Gastos al 31 de Diciembre de </a:t>
            </a:r>
            <a:r>
              <a:rPr lang="es-ES" b="1" i="1" u="sng" dirty="0" smtClean="0">
                <a:solidFill>
                  <a:srgbClr val="F79646">
                    <a:lumMod val="75000"/>
                  </a:srgbClr>
                </a:solidFill>
                <a:latin typeface="Times New Roman"/>
                <a:ea typeface="Calibri"/>
              </a:rPr>
              <a:t>2010 </a:t>
            </a:r>
            <a:r>
              <a:rPr lang="es-ES" b="1" i="1" u="sng" dirty="0">
                <a:solidFill>
                  <a:srgbClr val="F79646">
                    <a:lumMod val="75000"/>
                  </a:srgbClr>
                </a:solidFill>
                <a:latin typeface="Times New Roman"/>
                <a:ea typeface="Calibri"/>
              </a:rPr>
              <a:t>– </a:t>
            </a:r>
            <a:r>
              <a:rPr lang="es-ES" b="1" i="1" u="sng" dirty="0" smtClean="0">
                <a:solidFill>
                  <a:srgbClr val="F79646">
                    <a:lumMod val="75000"/>
                  </a:srgbClr>
                </a:solidFill>
                <a:latin typeface="Times New Roman"/>
                <a:ea typeface="Calibri"/>
              </a:rPr>
              <a:t>ESPE</a:t>
            </a:r>
            <a:endParaRPr lang="es-ES" b="1" i="1" u="sng" dirty="0">
              <a:solidFill>
                <a:srgbClr val="F79646">
                  <a:lumMod val="75000"/>
                </a:srgbClr>
              </a:solidFill>
            </a:endParaRPr>
          </a:p>
        </p:txBody>
      </p:sp>
      <p:graphicFrame>
        <p:nvGraphicFramePr>
          <p:cNvPr id="8" name="7 Gráfico"/>
          <p:cNvGraphicFramePr/>
          <p:nvPr>
            <p:extLst>
              <p:ext uri="{D42A27DB-BD31-4B8C-83A1-F6EECF244321}">
                <p14:modId xmlns:p14="http://schemas.microsoft.com/office/powerpoint/2010/main" val="773676585"/>
              </p:ext>
            </p:extLst>
          </p:nvPr>
        </p:nvGraphicFramePr>
        <p:xfrm>
          <a:off x="996221" y="4149080"/>
          <a:ext cx="7128792" cy="23691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38852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47664" y="692696"/>
            <a:ext cx="6264696" cy="369332"/>
          </a:xfrm>
          <a:prstGeom prst="rect">
            <a:avLst/>
          </a:prstGeom>
        </p:spPr>
        <p:txBody>
          <a:bodyPr wrap="square">
            <a:spAutoFit/>
          </a:bodyPr>
          <a:lstStyle/>
          <a:p>
            <a:pPr lvl="0"/>
            <a:r>
              <a:rPr lang="es-ES" b="1" i="1" u="sng" dirty="0">
                <a:solidFill>
                  <a:srgbClr val="F79646">
                    <a:lumMod val="75000"/>
                  </a:srgbClr>
                </a:solidFill>
                <a:latin typeface="Times New Roman"/>
                <a:ea typeface="Calibri"/>
              </a:rPr>
              <a:t>Presupuesto Ejecutado de la </a:t>
            </a:r>
            <a:r>
              <a:rPr lang="es-ES" b="1" i="1" u="sng" dirty="0" smtClean="0">
                <a:solidFill>
                  <a:srgbClr val="F79646">
                    <a:lumMod val="75000"/>
                  </a:srgbClr>
                </a:solidFill>
                <a:latin typeface="Times New Roman"/>
                <a:ea typeface="Calibri"/>
              </a:rPr>
              <a:t>ESPE </a:t>
            </a:r>
            <a:r>
              <a:rPr lang="es-ES" b="1" i="1" u="sng" dirty="0">
                <a:solidFill>
                  <a:srgbClr val="F79646">
                    <a:lumMod val="75000"/>
                  </a:srgbClr>
                </a:solidFill>
                <a:latin typeface="Times New Roman"/>
                <a:ea typeface="Calibri"/>
              </a:rPr>
              <a:t>al 31 de Diciembre del </a:t>
            </a:r>
            <a:r>
              <a:rPr lang="es-ES" b="1" i="1" u="sng" dirty="0" smtClean="0">
                <a:solidFill>
                  <a:srgbClr val="F79646">
                    <a:lumMod val="75000"/>
                  </a:srgbClr>
                </a:solidFill>
                <a:latin typeface="Times New Roman"/>
                <a:ea typeface="Calibri"/>
              </a:rPr>
              <a:t>2010</a:t>
            </a:r>
            <a:endParaRPr lang="es-ES" b="1" i="1" u="sng" dirty="0">
              <a:solidFill>
                <a:srgbClr val="F79646">
                  <a:lumMod val="75000"/>
                </a:srgbClr>
              </a:solidFill>
            </a:endParaRPr>
          </a:p>
        </p:txBody>
      </p:sp>
      <p:graphicFrame>
        <p:nvGraphicFramePr>
          <p:cNvPr id="5" name="4 Gráfico"/>
          <p:cNvGraphicFramePr/>
          <p:nvPr>
            <p:extLst>
              <p:ext uri="{D42A27DB-BD31-4B8C-83A1-F6EECF244321}">
                <p14:modId xmlns:p14="http://schemas.microsoft.com/office/powerpoint/2010/main" val="741260591"/>
              </p:ext>
            </p:extLst>
          </p:nvPr>
        </p:nvGraphicFramePr>
        <p:xfrm>
          <a:off x="1331640" y="1484784"/>
          <a:ext cx="6624736" cy="42484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48609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83568" y="836712"/>
            <a:ext cx="7704856" cy="830997"/>
          </a:xfrm>
          <a:prstGeom prst="rect">
            <a:avLst/>
          </a:prstGeom>
          <a:noFill/>
        </p:spPr>
        <p:txBody>
          <a:bodyPr wrap="square" rtlCol="0">
            <a:spAutoFit/>
          </a:bodyPr>
          <a:lstStyle/>
          <a:p>
            <a:endParaRPr lang="es-ES" sz="1600" dirty="0" smtClean="0">
              <a:latin typeface="Times New Roman" pitchFamily="18" charset="0"/>
              <a:cs typeface="Times New Roman" pitchFamily="18" charset="0"/>
            </a:endParaRPr>
          </a:p>
          <a:p>
            <a:r>
              <a:rPr lang="es-ES" sz="1600" dirty="0" smtClean="0">
                <a:latin typeface="Times New Roman" pitchFamily="18" charset="0"/>
                <a:cs typeface="Times New Roman" pitchFamily="18" charset="0"/>
              </a:rPr>
              <a:t>En </a:t>
            </a:r>
            <a:r>
              <a:rPr lang="es-ES" sz="1600" dirty="0">
                <a:latin typeface="Times New Roman" pitchFamily="18" charset="0"/>
                <a:cs typeface="Times New Roman" pitchFamily="18" charset="0"/>
              </a:rPr>
              <a:t>la Región Sierra existen 12 entidades públicas de educación </a:t>
            </a:r>
            <a:r>
              <a:rPr lang="es-ES" sz="1600" dirty="0" smtClean="0">
                <a:latin typeface="Times New Roman" pitchFamily="18" charset="0"/>
                <a:cs typeface="Times New Roman" pitchFamily="18" charset="0"/>
              </a:rPr>
              <a:t>superior distribuidas de la siguiente forma:</a:t>
            </a:r>
            <a:endParaRPr lang="es-ES" sz="1600" dirty="0">
              <a:latin typeface="Times New Roman" pitchFamily="18" charset="0"/>
              <a:cs typeface="Times New Roman" pitchFamily="18" charset="0"/>
            </a:endParaRPr>
          </a:p>
        </p:txBody>
      </p:sp>
      <p:graphicFrame>
        <p:nvGraphicFramePr>
          <p:cNvPr id="7" name="6 Tabla"/>
          <p:cNvGraphicFramePr>
            <a:graphicFrameLocks noGrp="1"/>
          </p:cNvGraphicFramePr>
          <p:nvPr>
            <p:extLst>
              <p:ext uri="{D42A27DB-BD31-4B8C-83A1-F6EECF244321}">
                <p14:modId xmlns:p14="http://schemas.microsoft.com/office/powerpoint/2010/main" val="969026146"/>
              </p:ext>
            </p:extLst>
          </p:nvPr>
        </p:nvGraphicFramePr>
        <p:xfrm>
          <a:off x="863588" y="1811725"/>
          <a:ext cx="7344816" cy="2678722"/>
        </p:xfrm>
        <a:graphic>
          <a:graphicData uri="http://schemas.openxmlformats.org/drawingml/2006/table">
            <a:tbl>
              <a:tblPr/>
              <a:tblGrid>
                <a:gridCol w="4191168"/>
                <a:gridCol w="616348"/>
                <a:gridCol w="808101"/>
                <a:gridCol w="688255"/>
                <a:gridCol w="1040944"/>
              </a:tblGrid>
              <a:tr h="283845">
                <a:tc>
                  <a:txBody>
                    <a:bodyPr/>
                    <a:lstStyle/>
                    <a:p>
                      <a:pPr algn="ctr" fontAlgn="b"/>
                      <a:r>
                        <a:rPr lang="es-ES" sz="900" b="1" i="0" u="none" strike="noStrike" dirty="0">
                          <a:solidFill>
                            <a:srgbClr val="000000"/>
                          </a:solidFill>
                          <a:effectLst/>
                          <a:latin typeface="Times New Roman" pitchFamily="18" charset="0"/>
                          <a:cs typeface="Times New Roman" pitchFamily="18" charset="0"/>
                        </a:rPr>
                        <a:t>ENTIDAD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es-ES" sz="900" b="1" i="0" u="none" strike="noStrike" dirty="0" smtClean="0">
                          <a:solidFill>
                            <a:srgbClr val="000000"/>
                          </a:solidFill>
                          <a:effectLst/>
                          <a:latin typeface="Times New Roman" pitchFamily="18" charset="0"/>
                          <a:cs typeface="Times New Roman" pitchFamily="18" charset="0"/>
                        </a:rPr>
                        <a:t>REGIÓN</a:t>
                      </a:r>
                      <a:endParaRPr lang="es-ES" sz="900" b="1" i="0" u="none" strike="noStrike" dirty="0">
                        <a:solidFill>
                          <a:srgbClr val="000000"/>
                        </a:solidFill>
                        <a:effectLst/>
                        <a:latin typeface="Times New Roman" pitchFamily="18" charset="0"/>
                        <a:cs typeface="Times New Roman"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es-ES" sz="900" b="1" i="0" u="none" strike="noStrike" dirty="0">
                          <a:solidFill>
                            <a:srgbClr val="000000"/>
                          </a:solidFill>
                          <a:effectLst/>
                          <a:latin typeface="Times New Roman" pitchFamily="18" charset="0"/>
                          <a:cs typeface="Times New Roman" pitchFamily="18" charset="0"/>
                        </a:rPr>
                        <a:t>PROVINCIA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es-ES" sz="900" b="1" i="0" u="none" strike="noStrike">
                          <a:solidFill>
                            <a:srgbClr val="000000"/>
                          </a:solidFill>
                          <a:effectLst/>
                          <a:latin typeface="Times New Roman" pitchFamily="18" charset="0"/>
                          <a:cs typeface="Times New Roman" pitchFamily="18" charset="0"/>
                        </a:rPr>
                        <a:t>CIUDAD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es-ES" sz="900" b="1" i="0" u="none" strike="noStrike" dirty="0">
                          <a:solidFill>
                            <a:srgbClr val="000000"/>
                          </a:solidFill>
                          <a:effectLst/>
                          <a:latin typeface="Times New Roman" pitchFamily="18" charset="0"/>
                          <a:cs typeface="Times New Roman" pitchFamily="18" charset="0"/>
                        </a:rPr>
                        <a:t>CAL._CEAACES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r>
              <a:tr h="191598">
                <a:tc>
                  <a:txBody>
                    <a:bodyPr/>
                    <a:lstStyle/>
                    <a:p>
                      <a:pPr algn="l" fontAlgn="b"/>
                      <a:r>
                        <a:rPr lang="es-ES" sz="1000" b="0" i="0" u="none" strike="noStrike" dirty="0">
                          <a:solidFill>
                            <a:srgbClr val="000000"/>
                          </a:solidFill>
                          <a:effectLst/>
                          <a:latin typeface="Times New Roman" pitchFamily="18" charset="0"/>
                          <a:cs typeface="Times New Roman" pitchFamily="18" charset="0"/>
                        </a:rPr>
                        <a:t>Universidad Estatal de Cuenca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dirty="0">
                          <a:solidFill>
                            <a:srgbClr val="000000"/>
                          </a:solidFill>
                          <a:effectLst/>
                          <a:latin typeface="Times New Roman" pitchFamily="18" charset="0"/>
                          <a:cs typeface="Times New Roman" pitchFamily="18" charset="0"/>
                        </a:rPr>
                        <a:t>Sierra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pitchFamily="18" charset="0"/>
                          <a:cs typeface="Times New Roman" pitchFamily="18" charset="0"/>
                        </a:rPr>
                        <a:t>Azuay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pitchFamily="18" charset="0"/>
                          <a:cs typeface="Times New Roman" pitchFamily="18" charset="0"/>
                        </a:rPr>
                        <a:t>Cuenca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pitchFamily="18" charset="0"/>
                          <a:cs typeface="Times New Roman" pitchFamily="18" charset="0"/>
                        </a:rPr>
                        <a: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5728">
                <a:tc>
                  <a:txBody>
                    <a:bodyPr/>
                    <a:lstStyle/>
                    <a:p>
                      <a:pPr algn="l" fontAlgn="b"/>
                      <a:r>
                        <a:rPr lang="es-ES" sz="1000" b="0" i="0" u="none" strike="noStrike" dirty="0">
                          <a:solidFill>
                            <a:srgbClr val="000000"/>
                          </a:solidFill>
                          <a:effectLst/>
                          <a:latin typeface="Times New Roman" pitchFamily="18" charset="0"/>
                          <a:cs typeface="Times New Roman" pitchFamily="18" charset="0"/>
                        </a:rPr>
                        <a:t>Escuela Superior Politécnica del Chimborazo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Sierra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Chimborazo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Riobamba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pitchFamily="18" charset="0"/>
                          <a:cs typeface="Times New Roman" pitchFamily="18" charset="0"/>
                        </a:rPr>
                        <a: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024">
                <a:tc>
                  <a:txBody>
                    <a:bodyPr/>
                    <a:lstStyle/>
                    <a:p>
                      <a:pPr algn="l" fontAlgn="b"/>
                      <a:r>
                        <a:rPr lang="es-ES" sz="1000" b="0" i="0" u="none" strike="noStrike">
                          <a:solidFill>
                            <a:srgbClr val="000000"/>
                          </a:solidFill>
                          <a:effectLst/>
                          <a:latin typeface="Times New Roman" pitchFamily="18" charset="0"/>
                          <a:cs typeface="Times New Roman" pitchFamily="18" charset="0"/>
                        </a:rPr>
                        <a:t>Universidad Central del Ecuador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Sierra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Pichincha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Quito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024">
                <a:tc>
                  <a:txBody>
                    <a:bodyPr/>
                    <a:lstStyle/>
                    <a:p>
                      <a:pPr algn="l" fontAlgn="b"/>
                      <a:r>
                        <a:rPr lang="es-ES" sz="1000" b="0" i="0" u="none" strike="noStrike">
                          <a:solidFill>
                            <a:srgbClr val="000000"/>
                          </a:solidFill>
                          <a:effectLst/>
                          <a:latin typeface="Times New Roman" pitchFamily="18" charset="0"/>
                          <a:cs typeface="Times New Roman" pitchFamily="18" charset="0"/>
                        </a:rPr>
                        <a:t>Universidad Técnica de Ambato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Sierra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Tungurahua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Ambato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024">
                <a:tc>
                  <a:txBody>
                    <a:bodyPr/>
                    <a:lstStyle/>
                    <a:p>
                      <a:pPr algn="l" fontAlgn="b"/>
                      <a:r>
                        <a:rPr lang="es-ES" sz="1000" b="0" i="0" u="none" strike="noStrike" dirty="0">
                          <a:solidFill>
                            <a:srgbClr val="000000"/>
                          </a:solidFill>
                          <a:effectLst/>
                          <a:latin typeface="Times New Roman" pitchFamily="18" charset="0"/>
                          <a:cs typeface="Times New Roman" pitchFamily="18" charset="0"/>
                        </a:rPr>
                        <a:t>Escuela Politécnica Nacional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Sierra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Pichincha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Quito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024">
                <a:tc>
                  <a:txBody>
                    <a:bodyPr/>
                    <a:lstStyle/>
                    <a:p>
                      <a:pPr algn="l" fontAlgn="b"/>
                      <a:r>
                        <a:rPr lang="es-ES" sz="1000" b="0" i="0" u="none" strike="noStrike">
                          <a:solidFill>
                            <a:srgbClr val="000000"/>
                          </a:solidFill>
                          <a:effectLst/>
                          <a:latin typeface="Times New Roman" pitchFamily="18" charset="0"/>
                          <a:cs typeface="Times New Roman" pitchFamily="18" charset="0"/>
                        </a:rPr>
                        <a:t>Escuela Politécnica del Ejército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Sierra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Pichincha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Sangolquí</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9359">
                <a:tc>
                  <a:txBody>
                    <a:bodyPr/>
                    <a:lstStyle/>
                    <a:p>
                      <a:pPr algn="l" fontAlgn="b"/>
                      <a:r>
                        <a:rPr lang="es-ES" sz="1000" b="0" i="0" u="none" strike="noStrike" dirty="0">
                          <a:solidFill>
                            <a:srgbClr val="000000"/>
                          </a:solidFill>
                          <a:effectLst/>
                          <a:latin typeface="Times New Roman" pitchFamily="18" charset="0"/>
                          <a:cs typeface="Times New Roman" pitchFamily="18" charset="0"/>
                        </a:rPr>
                        <a:t>Universidad Estatal de Bolívar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Sierra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pitchFamily="18" charset="0"/>
                          <a:cs typeface="Times New Roman" pitchFamily="18" charset="0"/>
                        </a:rPr>
                        <a:t>Bolívar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Guaranda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B</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024">
                <a:tc>
                  <a:txBody>
                    <a:bodyPr/>
                    <a:lstStyle/>
                    <a:p>
                      <a:pPr algn="l" fontAlgn="b"/>
                      <a:r>
                        <a:rPr lang="es-ES" sz="1000" b="0" i="0" u="none" strike="noStrike" dirty="0">
                          <a:solidFill>
                            <a:srgbClr val="000000"/>
                          </a:solidFill>
                          <a:effectLst/>
                          <a:latin typeface="Times New Roman" pitchFamily="18" charset="0"/>
                          <a:cs typeface="Times New Roman" pitchFamily="18" charset="0"/>
                        </a:rPr>
                        <a:t>Universidad Técnica del Norte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Sierra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Imbabura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Ibarra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B</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1598">
                <a:tc>
                  <a:txBody>
                    <a:bodyPr/>
                    <a:lstStyle/>
                    <a:p>
                      <a:pPr algn="l" fontAlgn="b"/>
                      <a:r>
                        <a:rPr lang="es-ES" sz="1000" b="0" i="0" u="none" strike="noStrike" dirty="0">
                          <a:solidFill>
                            <a:srgbClr val="000000"/>
                          </a:solidFill>
                          <a:effectLst/>
                          <a:latin typeface="Times New Roman" pitchFamily="18" charset="0"/>
                          <a:cs typeface="Times New Roman" pitchFamily="18" charset="0"/>
                        </a:rPr>
                        <a:t>Universidad Nacional de Loja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Sierra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Loja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Loja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pitchFamily="18" charset="0"/>
                          <a:cs typeface="Times New Roman" pitchFamily="18" charset="0"/>
                        </a:rPr>
                        <a:t>B</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0450">
                <a:tc>
                  <a:txBody>
                    <a:bodyPr/>
                    <a:lstStyle/>
                    <a:p>
                      <a:pPr algn="l" fontAlgn="b"/>
                      <a:r>
                        <a:rPr lang="es-ES" sz="1000" b="0" i="0" u="none" strike="noStrike">
                          <a:solidFill>
                            <a:srgbClr val="000000"/>
                          </a:solidFill>
                          <a:effectLst/>
                          <a:latin typeface="Times New Roman" pitchFamily="18" charset="0"/>
                          <a:cs typeface="Times New Roman" pitchFamily="18" charset="0"/>
                        </a:rPr>
                        <a:t>Universidad Nacional de Chimborazo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Sierra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Chimborazo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Riobamba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pitchFamily="18" charset="0"/>
                          <a:cs typeface="Times New Roman" pitchFamily="18" charset="0"/>
                        </a:rPr>
                        <a:t>B</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024">
                <a:tc>
                  <a:txBody>
                    <a:bodyPr/>
                    <a:lstStyle/>
                    <a:p>
                      <a:pPr algn="l" fontAlgn="b"/>
                      <a:r>
                        <a:rPr lang="es-ES" sz="1000" b="0" i="0" u="none" strike="noStrike" dirty="0">
                          <a:solidFill>
                            <a:srgbClr val="000000"/>
                          </a:solidFill>
                          <a:effectLst/>
                          <a:latin typeface="Times New Roman" pitchFamily="18" charset="0"/>
                          <a:cs typeface="Times New Roman" pitchFamily="18" charset="0"/>
                        </a:rPr>
                        <a:t>Universidad Técnica de Cotopaxi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Sierra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Cotopaxi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pitchFamily="18" charset="0"/>
                          <a:cs typeface="Times New Roman" pitchFamily="18" charset="0"/>
                        </a:rPr>
                        <a:t>Latacunga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pitchFamily="18" charset="0"/>
                          <a:cs typeface="Times New Roman" pitchFamily="18" charset="0"/>
                        </a:rPr>
                        <a:t>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8" name="7 Rectángulo"/>
          <p:cNvSpPr/>
          <p:nvPr/>
        </p:nvSpPr>
        <p:spPr>
          <a:xfrm>
            <a:off x="3378318" y="4877486"/>
            <a:ext cx="3065889" cy="369332"/>
          </a:xfrm>
          <a:prstGeom prst="rect">
            <a:avLst/>
          </a:prstGeom>
        </p:spPr>
        <p:txBody>
          <a:bodyPr wrap="square">
            <a:spAutoFit/>
          </a:bodyPr>
          <a:lstStyle/>
          <a:p>
            <a:r>
              <a:rPr lang="es-ES" b="1" i="1" u="sng" dirty="0">
                <a:solidFill>
                  <a:schemeClr val="accent6">
                    <a:lumMod val="75000"/>
                  </a:schemeClr>
                </a:solidFill>
                <a:latin typeface="Times New Roman" pitchFamily="18" charset="0"/>
                <a:ea typeface="+mj-ea"/>
                <a:cs typeface="Times New Roman" pitchFamily="18" charset="0"/>
              </a:rPr>
              <a:t> REGIÓN  AMAZÓNICA</a:t>
            </a:r>
          </a:p>
        </p:txBody>
      </p:sp>
      <p:sp>
        <p:nvSpPr>
          <p:cNvPr id="13" name="12 Título"/>
          <p:cNvSpPr>
            <a:spLocks noGrp="1"/>
          </p:cNvSpPr>
          <p:nvPr>
            <p:ph type="title"/>
          </p:nvPr>
        </p:nvSpPr>
        <p:spPr>
          <a:xfrm>
            <a:off x="2907633" y="287671"/>
            <a:ext cx="3256726" cy="562074"/>
          </a:xfrm>
        </p:spPr>
        <p:txBody>
          <a:bodyPr>
            <a:normAutofit/>
          </a:bodyPr>
          <a:lstStyle/>
          <a:p>
            <a:r>
              <a:rPr lang="es-ES" sz="1800" b="1" i="1" u="sng" dirty="0" smtClean="0">
                <a:solidFill>
                  <a:schemeClr val="accent6">
                    <a:lumMod val="75000"/>
                  </a:schemeClr>
                </a:solidFill>
                <a:latin typeface="Times New Roman" pitchFamily="18" charset="0"/>
                <a:cs typeface="Times New Roman" pitchFamily="18" charset="0"/>
              </a:rPr>
              <a:t>REGIÓN SIERRA</a:t>
            </a:r>
            <a:endParaRPr lang="es-ES" sz="1800" b="1" i="1" u="sng" dirty="0">
              <a:solidFill>
                <a:schemeClr val="accent6">
                  <a:lumMod val="75000"/>
                </a:schemeClr>
              </a:solidFill>
              <a:latin typeface="Times New Roman" pitchFamily="18" charset="0"/>
              <a:cs typeface="Times New Roman" pitchFamily="18" charset="0"/>
            </a:endParaRPr>
          </a:p>
        </p:txBody>
      </p:sp>
      <p:graphicFrame>
        <p:nvGraphicFramePr>
          <p:cNvPr id="14" name="13 Tabla"/>
          <p:cNvGraphicFramePr>
            <a:graphicFrameLocks noGrp="1"/>
          </p:cNvGraphicFramePr>
          <p:nvPr>
            <p:extLst>
              <p:ext uri="{D42A27DB-BD31-4B8C-83A1-F6EECF244321}">
                <p14:modId xmlns:p14="http://schemas.microsoft.com/office/powerpoint/2010/main" val="4231561274"/>
              </p:ext>
            </p:extLst>
          </p:nvPr>
        </p:nvGraphicFramePr>
        <p:xfrm>
          <a:off x="857368" y="5373216"/>
          <a:ext cx="7387039" cy="504056"/>
        </p:xfrm>
        <a:graphic>
          <a:graphicData uri="http://schemas.openxmlformats.org/drawingml/2006/table">
            <a:tbl>
              <a:tblPr/>
              <a:tblGrid>
                <a:gridCol w="4218688"/>
                <a:gridCol w="576064"/>
                <a:gridCol w="864096"/>
                <a:gridCol w="720080"/>
                <a:gridCol w="1008111"/>
              </a:tblGrid>
              <a:tr h="252028">
                <a:tc>
                  <a:txBody>
                    <a:bodyPr/>
                    <a:lstStyle/>
                    <a:p>
                      <a:pPr algn="l" fontAlgn="b"/>
                      <a:r>
                        <a:rPr lang="es-ES" sz="900" b="1" i="0" u="none" strike="noStrike" dirty="0">
                          <a:solidFill>
                            <a:srgbClr val="000000"/>
                          </a:solidFill>
                          <a:effectLst/>
                          <a:latin typeface="Times New Roman" pitchFamily="18" charset="0"/>
                          <a:cs typeface="Times New Roman" pitchFamily="18" charset="0"/>
                        </a:rPr>
                        <a:t>ENTIDAD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es-ES" sz="900" b="1" i="0" u="none" strike="noStrike" dirty="0" smtClean="0">
                          <a:solidFill>
                            <a:srgbClr val="000000"/>
                          </a:solidFill>
                          <a:effectLst/>
                          <a:latin typeface="Times New Roman" pitchFamily="18" charset="0"/>
                          <a:cs typeface="Times New Roman" pitchFamily="18" charset="0"/>
                        </a:rPr>
                        <a:t>REGIÓN</a:t>
                      </a:r>
                      <a:endParaRPr lang="es-ES" sz="900" b="1" i="0" u="none" strike="noStrike" dirty="0">
                        <a:solidFill>
                          <a:srgbClr val="000000"/>
                        </a:solidFill>
                        <a:effectLst/>
                        <a:latin typeface="Times New Roman" pitchFamily="18" charset="0"/>
                        <a:cs typeface="Times New Roman"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es-ES" sz="900" b="1" i="0" u="none" strike="noStrike">
                          <a:solidFill>
                            <a:srgbClr val="000000"/>
                          </a:solidFill>
                          <a:effectLst/>
                          <a:latin typeface="Times New Roman" pitchFamily="18" charset="0"/>
                          <a:cs typeface="Times New Roman" pitchFamily="18" charset="0"/>
                        </a:rPr>
                        <a:t>PROVINCIA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es-ES" sz="900" b="1" i="0" u="none" strike="noStrike">
                          <a:solidFill>
                            <a:srgbClr val="000000"/>
                          </a:solidFill>
                          <a:effectLst/>
                          <a:latin typeface="Times New Roman" pitchFamily="18" charset="0"/>
                          <a:cs typeface="Times New Roman" pitchFamily="18" charset="0"/>
                        </a:rPr>
                        <a:t>CIUDAD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es-ES" sz="900" b="1" i="0" u="none" strike="noStrike" dirty="0">
                          <a:solidFill>
                            <a:srgbClr val="000000"/>
                          </a:solidFill>
                          <a:effectLst/>
                          <a:latin typeface="Times New Roman" pitchFamily="18" charset="0"/>
                          <a:cs typeface="Times New Roman" pitchFamily="18" charset="0"/>
                        </a:rPr>
                        <a:t>CAL._CEAACES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252028">
                <a:tc>
                  <a:txBody>
                    <a:bodyPr/>
                    <a:lstStyle/>
                    <a:p>
                      <a:pPr algn="l" fontAlgn="b"/>
                      <a:r>
                        <a:rPr lang="es-ES" sz="900" b="0" i="0" u="none" strike="noStrike">
                          <a:solidFill>
                            <a:srgbClr val="000000"/>
                          </a:solidFill>
                          <a:effectLst/>
                          <a:latin typeface="Times New Roman" pitchFamily="18" charset="0"/>
                          <a:cs typeface="Times New Roman" pitchFamily="18" charset="0"/>
                        </a:rPr>
                        <a:t>Universidad Estatal Amazónica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itchFamily="18" charset="0"/>
                          <a:cs typeface="Times New Roman" pitchFamily="18" charset="0"/>
                        </a:rPr>
                        <a:t>Amazonía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900" b="0" i="0" u="none" strike="noStrike">
                          <a:solidFill>
                            <a:srgbClr val="000000"/>
                          </a:solidFill>
                          <a:effectLst/>
                          <a:latin typeface="Times New Roman" pitchFamily="18" charset="0"/>
                          <a:cs typeface="Times New Roman" pitchFamily="18" charset="0"/>
                        </a:rPr>
                        <a:t>Pastaza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900" b="0" i="0" u="none" strike="noStrike">
                          <a:solidFill>
                            <a:srgbClr val="000000"/>
                          </a:solidFill>
                          <a:effectLst/>
                          <a:latin typeface="Times New Roman" pitchFamily="18" charset="0"/>
                          <a:cs typeface="Times New Roman" pitchFamily="18" charset="0"/>
                        </a:rPr>
                        <a:t>Puyo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900" b="0" i="0" u="none" strike="noStrike" dirty="0">
                          <a:solidFill>
                            <a:srgbClr val="000000"/>
                          </a:solidFill>
                          <a:effectLst/>
                          <a:latin typeface="Times New Roman" pitchFamily="18" charset="0"/>
                          <a:cs typeface="Times New Roman" pitchFamily="18" charset="0"/>
                        </a:rPr>
                        <a:t>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1655327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23728" y="548680"/>
            <a:ext cx="4572000" cy="830997"/>
          </a:xfrm>
          <a:prstGeom prst="rect">
            <a:avLst/>
          </a:prstGeom>
        </p:spPr>
        <p:txBody>
          <a:bodyPr>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VERTICAL</a:t>
            </a: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AÑO </a:t>
            </a:r>
            <a:r>
              <a:rPr lang="es-ES" sz="1600" b="1" i="1" u="sng" dirty="0" smtClean="0">
                <a:solidFill>
                  <a:srgbClr val="F79646">
                    <a:lumMod val="75000"/>
                  </a:srgbClr>
                </a:solidFill>
                <a:latin typeface="Times New Roman" pitchFamily="18" charset="0"/>
                <a:cs typeface="Times New Roman" pitchFamily="18" charset="0"/>
              </a:rPr>
              <a:t>2011</a:t>
            </a:r>
            <a:endParaRPr lang="es-ES" sz="1600" b="1" i="1" u="sng" dirty="0">
              <a:solidFill>
                <a:srgbClr val="F79646">
                  <a:lumMod val="75000"/>
                </a:srgbClr>
              </a:solidFill>
              <a:latin typeface="Times New Roman" pitchFamily="18" charset="0"/>
              <a:cs typeface="Times New Roman" pitchFamily="18" charset="0"/>
            </a:endParaRPr>
          </a:p>
        </p:txBody>
      </p:sp>
      <p:graphicFrame>
        <p:nvGraphicFramePr>
          <p:cNvPr id="7" name="6 Tabla"/>
          <p:cNvGraphicFramePr>
            <a:graphicFrameLocks noGrp="1"/>
          </p:cNvGraphicFramePr>
          <p:nvPr>
            <p:extLst>
              <p:ext uri="{D42A27DB-BD31-4B8C-83A1-F6EECF244321}">
                <p14:modId xmlns:p14="http://schemas.microsoft.com/office/powerpoint/2010/main" val="1703733788"/>
              </p:ext>
            </p:extLst>
          </p:nvPr>
        </p:nvGraphicFramePr>
        <p:xfrm>
          <a:off x="1259632" y="1556796"/>
          <a:ext cx="6552727" cy="4348963"/>
        </p:xfrm>
        <a:graphic>
          <a:graphicData uri="http://schemas.openxmlformats.org/drawingml/2006/table">
            <a:tbl>
              <a:tblPr/>
              <a:tblGrid>
                <a:gridCol w="843283"/>
                <a:gridCol w="2958404"/>
                <a:gridCol w="1368608"/>
                <a:gridCol w="1382432"/>
              </a:tblGrid>
              <a:tr h="288028">
                <a:tc gridSpan="3">
                  <a:txBody>
                    <a:bodyPr/>
                    <a:lstStyle/>
                    <a:p>
                      <a:pPr algn="ctr" fontAlgn="t"/>
                      <a:r>
                        <a:rPr lang="es-ES" sz="8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l" fontAlgn="b"/>
                      <a:r>
                        <a:rPr lang="es-ES" sz="800" b="0" i="0" u="none" strike="noStrike">
                          <a:solidFill>
                            <a:srgbClr val="000000"/>
                          </a:solidFill>
                          <a:effectLst/>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182337">
                <a:tc gridSpan="4">
                  <a:txBody>
                    <a:bodyPr/>
                    <a:lstStyle/>
                    <a:p>
                      <a:pPr algn="ctr" fontAlgn="b"/>
                      <a:r>
                        <a:rPr lang="es-ES" sz="1000" b="1" i="0" u="none" strike="noStrike" dirty="0">
                          <a:solidFill>
                            <a:srgbClr val="000000"/>
                          </a:solidFill>
                          <a:effectLst/>
                          <a:latin typeface="Times New Roman"/>
                        </a:rPr>
                        <a:t>REPÚBLICA DEL ECUADOR</a:t>
                      </a:r>
                      <a:endParaRPr lang="es-ES" sz="1000" b="0" i="0" u="none" strike="noStrike" dirty="0">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82337">
                <a:tc gridSpan="4">
                  <a:txBody>
                    <a:bodyPr/>
                    <a:lstStyle/>
                    <a:p>
                      <a:pPr algn="ctr" fontAlgn="t"/>
                      <a:r>
                        <a:rPr lang="es-ES" sz="1000" b="1" i="0" u="none" strike="noStrike" dirty="0">
                          <a:solidFill>
                            <a:srgbClr val="000000"/>
                          </a:solidFill>
                          <a:effectLst/>
                          <a:latin typeface="Times New Roman"/>
                        </a:rPr>
                        <a:t>ESCUELA POLITECNICA DEL EJÉRCITO</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82337">
                <a:tc gridSpan="4">
                  <a:txBody>
                    <a:bodyPr/>
                    <a:lstStyle/>
                    <a:p>
                      <a:pPr algn="ctr" fontAlgn="t"/>
                      <a:r>
                        <a:rPr lang="es-ES" sz="1000" b="1" i="0" u="none" strike="noStrike" dirty="0">
                          <a:solidFill>
                            <a:srgbClr val="000000"/>
                          </a:solidFill>
                          <a:effectLst/>
                          <a:latin typeface="Times New Roman"/>
                        </a:rPr>
                        <a:t>ESTADO DE EJECUCIÓN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82337">
                <a:tc gridSpan="4">
                  <a:txBody>
                    <a:bodyPr/>
                    <a:lstStyle/>
                    <a:p>
                      <a:pPr algn="ctr" fontAlgn="t"/>
                      <a:r>
                        <a:rPr lang="es-ES" sz="1000" b="1" i="0" u="none" strike="noStrike" dirty="0">
                          <a:solidFill>
                            <a:srgbClr val="000000"/>
                          </a:solidFill>
                          <a:effectLst/>
                          <a:latin typeface="Times New Roman"/>
                        </a:rPr>
                        <a:t>Al 31 de Diciembre del 2011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82337">
                <a:tc gridSpan="4">
                  <a:txBody>
                    <a:bodyPr/>
                    <a:lstStyle/>
                    <a:p>
                      <a:pPr algn="ctr" fontAlgn="t"/>
                      <a:r>
                        <a:rPr lang="es-ES" sz="1000" b="1" i="0" u="none" strike="noStrike" dirty="0">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4492">
                <a:tc gridSpan="4">
                  <a:txBody>
                    <a:bodyPr/>
                    <a:lstStyle/>
                    <a:p>
                      <a:pPr algn="ctr" fontAlgn="t"/>
                      <a:r>
                        <a:rPr lang="es-ES" sz="1000" b="1" i="0" u="none" strike="noStrike">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4492">
                <a:tc>
                  <a:txBody>
                    <a:bodyPr/>
                    <a:lstStyle/>
                    <a:p>
                      <a:pPr algn="ctr" fontAlgn="ctr"/>
                      <a:r>
                        <a:rPr lang="es-ES" sz="1000" b="1" i="0" u="none" strike="noStrike" dirty="0">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1" i="0" u="none" strike="noStrike" dirty="0">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1" i="0" u="none" strike="noStrike" dirty="0">
                          <a:solidFill>
                            <a:srgbClr val="000000"/>
                          </a:solidFill>
                          <a:effectLst/>
                          <a:latin typeface="Times New Roman"/>
                        </a:rPr>
                        <a:t> EJECUTADO_2011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1" i="0" u="none" strike="noStrike" dirty="0">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r>
              <a:tr h="182337">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1000" b="1" i="0" u="none" strike="noStrike" dirty="0">
                          <a:solidFill>
                            <a:srgbClr val="000000"/>
                          </a:solidFill>
                          <a:effectLst/>
                          <a:latin typeface="Times New Roman"/>
                        </a:rPr>
                        <a:t>INGRESOS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               47.798.242,02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81,00%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94492">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GASTOS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               47.250.773,55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75,94%</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94492">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SUPERÁVIT O DÉFICIT CORRIENTE</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1000" b="1" i="0" u="none" strike="noStrike" dirty="0">
                          <a:solidFill>
                            <a:srgbClr val="000000"/>
                          </a:solidFill>
                          <a:effectLst/>
                          <a:latin typeface="Times New Roman"/>
                        </a:rPr>
                        <a:t>                    547.468,47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1000" b="1" i="0" u="none" strike="noStrike">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82337">
                <a:tc>
                  <a:txBody>
                    <a:bodyPr/>
                    <a:lstStyle/>
                    <a:p>
                      <a:pPr algn="l"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INGRESOS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dirty="0">
                          <a:solidFill>
                            <a:srgbClr val="000000"/>
                          </a:solidFill>
                          <a:effectLst/>
                          <a:latin typeface="Times New Roman"/>
                        </a:rPr>
                        <a:t>                 7.792.159,82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dirty="0">
                          <a:solidFill>
                            <a:srgbClr val="000000"/>
                          </a:solidFill>
                          <a:effectLst/>
                          <a:latin typeface="Times New Roman"/>
                        </a:rPr>
                        <a:t>13,21%</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82337">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GASTOS DE PRODUCCIÓN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82337">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GASTOS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                 7.172.542,29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11,53%</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94492">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GASTOS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                 7.779.355,72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12,50%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94492">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SUPERÁVIT O DÉFICIT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1000" b="1" i="0" u="none" strike="noStrike">
                          <a:solidFill>
                            <a:srgbClr val="000000"/>
                          </a:solidFill>
                          <a:effectLst/>
                          <a:latin typeface="Times New Roman"/>
                        </a:rPr>
                        <a:t>-              7.159.738,19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1000" b="1" i="0" u="none" strike="noStrike">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82337">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INGRESOS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                 3.417.231,20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dirty="0">
                          <a:solidFill>
                            <a:srgbClr val="000000"/>
                          </a:solidFill>
                          <a:effectLst/>
                          <a:latin typeface="Times New Roman"/>
                        </a:rPr>
                        <a:t>5,79%</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94492">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APLICACIÓN AL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                      15.000,00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0,02%</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94492">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1" i="0" u="none" strike="noStrike">
                          <a:solidFill>
                            <a:srgbClr val="000000"/>
                          </a:solidFill>
                          <a:effectLst/>
                          <a:latin typeface="Times New Roman"/>
                        </a:rPr>
                        <a:t>SUPERÁVIT O DÉFICIT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1000" b="1" i="0" u="none" strike="noStrike">
                          <a:solidFill>
                            <a:srgbClr val="000000"/>
                          </a:solidFill>
                          <a:effectLst/>
                          <a:latin typeface="Times New Roman"/>
                        </a:rPr>
                        <a:t>               3.402.231,20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1000" b="1" i="0" u="none" strike="noStrike" dirty="0">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4492">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1" i="0" u="none" strike="noStrike">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1000" b="1" i="0" u="none" strike="noStrike">
                          <a:solidFill>
                            <a:srgbClr val="000000"/>
                          </a:solidFill>
                          <a:effectLst/>
                          <a:latin typeface="Times New Roman"/>
                        </a:rPr>
                        <a:t>                  (3.210.038,52)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1000" b="1" i="0" u="none" strike="noStrike" dirty="0">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r h="182337">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1" i="0" u="none" strike="noStrike">
                          <a:solidFill>
                            <a:srgbClr val="000000"/>
                          </a:solidFill>
                          <a:effectLst/>
                          <a:latin typeface="Times New Roman"/>
                        </a:rPr>
                        <a:t>TOTAL INGRESOS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               59.007.633,04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94492">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1" i="0" u="none" strike="noStrike">
                          <a:solidFill>
                            <a:srgbClr val="000000"/>
                          </a:solidFill>
                          <a:effectLst/>
                          <a:latin typeface="Times New Roman"/>
                        </a:rPr>
                        <a:t>TOTAL GASTOS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               62.217.671,56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pic>
        <p:nvPicPr>
          <p:cNvPr id="8"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0095" y="2136012"/>
            <a:ext cx="503237" cy="466725"/>
          </a:xfrm>
          <a:prstGeom prst="rect">
            <a:avLst/>
          </a:prstGeom>
          <a:noFill/>
          <a:ln>
            <a:noFill/>
          </a:ln>
        </p:spPr>
      </p:pic>
    </p:spTree>
    <p:extLst>
      <p:ext uri="{BB962C8B-B14F-4D97-AF65-F5344CB8AC3E}">
        <p14:creationId xmlns:p14="http://schemas.microsoft.com/office/powerpoint/2010/main" val="8630419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07546" y="395372"/>
            <a:ext cx="7200800"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Ingresos Al 31 de Diciembre de </a:t>
            </a:r>
            <a:r>
              <a:rPr lang="es-ES" b="1" i="1" u="sng" dirty="0" smtClean="0">
                <a:solidFill>
                  <a:srgbClr val="F79646">
                    <a:lumMod val="75000"/>
                  </a:srgbClr>
                </a:solidFill>
                <a:latin typeface="Times New Roman"/>
                <a:ea typeface="Calibri"/>
              </a:rPr>
              <a:t>2011 </a:t>
            </a:r>
            <a:r>
              <a:rPr lang="es-ES" b="1" i="1" u="sng" dirty="0">
                <a:solidFill>
                  <a:srgbClr val="F79646">
                    <a:lumMod val="75000"/>
                  </a:srgbClr>
                </a:solidFill>
                <a:latin typeface="Times New Roman"/>
                <a:ea typeface="Calibri"/>
              </a:rPr>
              <a:t>- ESPE</a:t>
            </a:r>
            <a:endParaRPr lang="es-ES" b="1" i="1" u="sng" dirty="0">
              <a:solidFill>
                <a:srgbClr val="F79646">
                  <a:lumMod val="75000"/>
                </a:srgbClr>
              </a:solidFill>
            </a:endParaRPr>
          </a:p>
        </p:txBody>
      </p:sp>
      <p:graphicFrame>
        <p:nvGraphicFramePr>
          <p:cNvPr id="5" name="4 Gráfico"/>
          <p:cNvGraphicFramePr/>
          <p:nvPr>
            <p:extLst>
              <p:ext uri="{D42A27DB-BD31-4B8C-83A1-F6EECF244321}">
                <p14:modId xmlns:p14="http://schemas.microsoft.com/office/powerpoint/2010/main" val="1482872284"/>
              </p:ext>
            </p:extLst>
          </p:nvPr>
        </p:nvGraphicFramePr>
        <p:xfrm>
          <a:off x="774894" y="980728"/>
          <a:ext cx="7378187" cy="2232248"/>
        </p:xfrm>
        <a:graphic>
          <a:graphicData uri="http://schemas.openxmlformats.org/drawingml/2006/chart">
            <c:chart xmlns:c="http://schemas.openxmlformats.org/drawingml/2006/chart" xmlns:r="http://schemas.openxmlformats.org/officeDocument/2006/relationships" r:id="rId2"/>
          </a:graphicData>
        </a:graphic>
      </p:graphicFrame>
      <p:sp>
        <p:nvSpPr>
          <p:cNvPr id="6" name="5 Rectángulo"/>
          <p:cNvSpPr/>
          <p:nvPr/>
        </p:nvSpPr>
        <p:spPr>
          <a:xfrm>
            <a:off x="1043608" y="3563724"/>
            <a:ext cx="6840760"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Gastos al 31 de Diciembre de </a:t>
            </a:r>
            <a:r>
              <a:rPr lang="es-ES" b="1" i="1" u="sng" dirty="0" smtClean="0">
                <a:solidFill>
                  <a:srgbClr val="F79646">
                    <a:lumMod val="75000"/>
                  </a:srgbClr>
                </a:solidFill>
                <a:latin typeface="Times New Roman"/>
                <a:ea typeface="Calibri"/>
              </a:rPr>
              <a:t>2011 </a:t>
            </a:r>
            <a:r>
              <a:rPr lang="es-ES" b="1" i="1" u="sng" dirty="0">
                <a:solidFill>
                  <a:srgbClr val="F79646">
                    <a:lumMod val="75000"/>
                  </a:srgbClr>
                </a:solidFill>
                <a:latin typeface="Times New Roman"/>
                <a:ea typeface="Calibri"/>
              </a:rPr>
              <a:t>– ESPE</a:t>
            </a:r>
            <a:endParaRPr lang="es-ES" b="1" i="1" u="sng" dirty="0">
              <a:solidFill>
                <a:srgbClr val="F79646">
                  <a:lumMod val="75000"/>
                </a:srgbClr>
              </a:solidFill>
            </a:endParaRPr>
          </a:p>
        </p:txBody>
      </p:sp>
      <p:graphicFrame>
        <p:nvGraphicFramePr>
          <p:cNvPr id="7" name="6 Gráfico"/>
          <p:cNvGraphicFramePr/>
          <p:nvPr>
            <p:extLst>
              <p:ext uri="{D42A27DB-BD31-4B8C-83A1-F6EECF244321}">
                <p14:modId xmlns:p14="http://schemas.microsoft.com/office/powerpoint/2010/main" val="3468390521"/>
              </p:ext>
            </p:extLst>
          </p:nvPr>
        </p:nvGraphicFramePr>
        <p:xfrm>
          <a:off x="827584" y="4221088"/>
          <a:ext cx="7200800" cy="2057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92356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75656" y="692696"/>
            <a:ext cx="6624736" cy="369332"/>
          </a:xfrm>
          <a:prstGeom prst="rect">
            <a:avLst/>
          </a:prstGeom>
        </p:spPr>
        <p:txBody>
          <a:bodyPr wrap="square">
            <a:spAutoFit/>
          </a:bodyPr>
          <a:lstStyle/>
          <a:p>
            <a:pPr lvl="0"/>
            <a:r>
              <a:rPr lang="es-ES" b="1" i="1" u="sng" dirty="0">
                <a:solidFill>
                  <a:srgbClr val="F79646">
                    <a:lumMod val="75000"/>
                  </a:srgbClr>
                </a:solidFill>
                <a:latin typeface="Times New Roman"/>
                <a:ea typeface="Calibri"/>
              </a:rPr>
              <a:t>Presupuesto Ejecutado de la </a:t>
            </a:r>
            <a:r>
              <a:rPr lang="es-ES" b="1" i="1" u="sng" dirty="0" smtClean="0">
                <a:solidFill>
                  <a:srgbClr val="F79646">
                    <a:lumMod val="75000"/>
                  </a:srgbClr>
                </a:solidFill>
                <a:latin typeface="Times New Roman"/>
                <a:ea typeface="Calibri"/>
              </a:rPr>
              <a:t>ESPE </a:t>
            </a:r>
            <a:r>
              <a:rPr lang="es-ES" b="1" i="1" u="sng" dirty="0">
                <a:solidFill>
                  <a:srgbClr val="F79646">
                    <a:lumMod val="75000"/>
                  </a:srgbClr>
                </a:solidFill>
                <a:latin typeface="Times New Roman"/>
                <a:ea typeface="Calibri"/>
              </a:rPr>
              <a:t>al 31 de Diciembre del </a:t>
            </a:r>
            <a:r>
              <a:rPr lang="es-ES" b="1" i="1" u="sng" dirty="0" smtClean="0">
                <a:solidFill>
                  <a:srgbClr val="F79646">
                    <a:lumMod val="75000"/>
                  </a:srgbClr>
                </a:solidFill>
                <a:latin typeface="Times New Roman"/>
                <a:ea typeface="Calibri"/>
              </a:rPr>
              <a:t>2011</a:t>
            </a:r>
            <a:endParaRPr lang="es-ES" b="1" i="1" u="sng" dirty="0">
              <a:solidFill>
                <a:srgbClr val="F79646">
                  <a:lumMod val="75000"/>
                </a:srgbClr>
              </a:solidFill>
            </a:endParaRPr>
          </a:p>
        </p:txBody>
      </p:sp>
      <p:graphicFrame>
        <p:nvGraphicFramePr>
          <p:cNvPr id="5" name="4 Gráfico"/>
          <p:cNvGraphicFramePr/>
          <p:nvPr>
            <p:extLst>
              <p:ext uri="{D42A27DB-BD31-4B8C-83A1-F6EECF244321}">
                <p14:modId xmlns:p14="http://schemas.microsoft.com/office/powerpoint/2010/main" val="2847434996"/>
              </p:ext>
            </p:extLst>
          </p:nvPr>
        </p:nvGraphicFramePr>
        <p:xfrm>
          <a:off x="1403648" y="1268760"/>
          <a:ext cx="6768752" cy="45331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838989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98310" y="476672"/>
            <a:ext cx="4572000" cy="830997"/>
          </a:xfrm>
          <a:prstGeom prst="rect">
            <a:avLst/>
          </a:prstGeom>
        </p:spPr>
        <p:txBody>
          <a:bodyPr>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VERTICAL</a:t>
            </a: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AÑO </a:t>
            </a:r>
            <a:r>
              <a:rPr lang="es-ES" sz="1600" b="1" i="1" u="sng" dirty="0" smtClean="0">
                <a:solidFill>
                  <a:srgbClr val="F79646">
                    <a:lumMod val="75000"/>
                  </a:srgbClr>
                </a:solidFill>
                <a:latin typeface="Times New Roman" pitchFamily="18" charset="0"/>
                <a:cs typeface="Times New Roman" pitchFamily="18" charset="0"/>
              </a:rPr>
              <a:t>2012</a:t>
            </a:r>
            <a:endParaRPr lang="es-ES" sz="1600" b="1" i="1" u="sng" dirty="0">
              <a:solidFill>
                <a:srgbClr val="F79646">
                  <a:lumMod val="75000"/>
                </a:srgbClr>
              </a:solidFill>
              <a:latin typeface="Times New Roman" pitchFamily="18" charset="0"/>
              <a:cs typeface="Times New Roman" pitchFamily="18" charset="0"/>
            </a:endParaRPr>
          </a:p>
        </p:txBody>
      </p:sp>
      <p:graphicFrame>
        <p:nvGraphicFramePr>
          <p:cNvPr id="5" name="4 Tabla"/>
          <p:cNvGraphicFramePr>
            <a:graphicFrameLocks noGrp="1"/>
          </p:cNvGraphicFramePr>
          <p:nvPr>
            <p:extLst>
              <p:ext uri="{D42A27DB-BD31-4B8C-83A1-F6EECF244321}">
                <p14:modId xmlns:p14="http://schemas.microsoft.com/office/powerpoint/2010/main" val="1453583815"/>
              </p:ext>
            </p:extLst>
          </p:nvPr>
        </p:nvGraphicFramePr>
        <p:xfrm>
          <a:off x="899592" y="1484769"/>
          <a:ext cx="7344816" cy="4352007"/>
        </p:xfrm>
        <a:graphic>
          <a:graphicData uri="http://schemas.openxmlformats.org/drawingml/2006/table">
            <a:tbl>
              <a:tblPr/>
              <a:tblGrid>
                <a:gridCol w="1361760"/>
                <a:gridCol w="3114666"/>
                <a:gridCol w="1274840"/>
                <a:gridCol w="1593550"/>
              </a:tblGrid>
              <a:tr h="191272">
                <a:tc gridSpan="3">
                  <a:txBody>
                    <a:bodyPr/>
                    <a:lstStyle/>
                    <a:p>
                      <a:pPr algn="ctr" fontAlgn="t"/>
                      <a:r>
                        <a:rPr lang="es-ES" sz="10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l" fontAlgn="b"/>
                      <a:r>
                        <a:rPr lang="es-ES" sz="1000" b="0" i="0" u="none" strike="noStrike">
                          <a:solidFill>
                            <a:srgbClr val="000000"/>
                          </a:solidFill>
                          <a:effectLst/>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191272">
                <a:tc gridSpan="4">
                  <a:txBody>
                    <a:bodyPr/>
                    <a:lstStyle/>
                    <a:p>
                      <a:pPr algn="ctr" fontAlgn="b"/>
                      <a:r>
                        <a:rPr lang="es-ES" sz="1000" b="1" i="0" u="none" strike="noStrike" dirty="0">
                          <a:solidFill>
                            <a:srgbClr val="000000"/>
                          </a:solidFill>
                          <a:effectLst/>
                          <a:latin typeface="Times New Roman"/>
                        </a:rPr>
                        <a:t>REPÚBLICA DEL ECUADOR</a:t>
                      </a:r>
                      <a:endParaRPr lang="es-ES" sz="1100" b="0" i="0" u="none" strike="noStrike" dirty="0">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1272">
                <a:tc gridSpan="4">
                  <a:txBody>
                    <a:bodyPr/>
                    <a:lstStyle/>
                    <a:p>
                      <a:pPr algn="ctr" fontAlgn="t"/>
                      <a:r>
                        <a:rPr lang="es-ES" sz="1000" b="1" i="0" u="none" strike="noStrike" dirty="0">
                          <a:solidFill>
                            <a:srgbClr val="000000"/>
                          </a:solidFill>
                          <a:effectLst/>
                          <a:latin typeface="Times New Roman"/>
                        </a:rPr>
                        <a:t>ESCUELA POLITÉCNICA DEL EJÉRCITO</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1272">
                <a:tc gridSpan="4">
                  <a:txBody>
                    <a:bodyPr/>
                    <a:lstStyle/>
                    <a:p>
                      <a:pPr algn="ctr" fontAlgn="t"/>
                      <a:r>
                        <a:rPr lang="es-ES" sz="1000" b="1" i="0" u="none" strike="noStrike" dirty="0">
                          <a:solidFill>
                            <a:srgbClr val="000000"/>
                          </a:solidFill>
                          <a:effectLst/>
                          <a:latin typeface="Times New Roman"/>
                        </a:rPr>
                        <a:t>ESTADO DE EJECUCIÓN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1272">
                <a:tc gridSpan="4">
                  <a:txBody>
                    <a:bodyPr/>
                    <a:lstStyle/>
                    <a:p>
                      <a:pPr algn="ctr" fontAlgn="t"/>
                      <a:r>
                        <a:rPr lang="es-ES" sz="1000" b="1" i="0" u="none" strike="noStrike" dirty="0">
                          <a:solidFill>
                            <a:srgbClr val="000000"/>
                          </a:solidFill>
                          <a:effectLst/>
                          <a:latin typeface="Times New Roman"/>
                        </a:rPr>
                        <a:t>Al 31 de Diciembre del 2012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1272">
                <a:tc gridSpan="4">
                  <a:txBody>
                    <a:bodyPr/>
                    <a:lstStyle/>
                    <a:p>
                      <a:pPr algn="ctr" fontAlgn="t"/>
                      <a:r>
                        <a:rPr lang="es-ES" sz="1000" b="1" i="0" u="none" strike="noStrike" dirty="0">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202523">
                <a:tc gridSpan="4">
                  <a:txBody>
                    <a:bodyPr/>
                    <a:lstStyle/>
                    <a:p>
                      <a:pPr algn="ctr" fontAlgn="t"/>
                      <a:r>
                        <a:rPr lang="es-ES" sz="10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234036">
                <a:tc>
                  <a:txBody>
                    <a:bodyPr/>
                    <a:lstStyle/>
                    <a:p>
                      <a:pPr algn="ctr" fontAlgn="ctr"/>
                      <a:r>
                        <a:rPr lang="es-ES" sz="1000" b="1" i="0" u="none" strike="noStrike">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1" i="0" u="none" strike="noStrike">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1" i="0" u="none" strike="noStrike">
                          <a:solidFill>
                            <a:srgbClr val="000000"/>
                          </a:solidFill>
                          <a:effectLst/>
                          <a:latin typeface="Times New Roman"/>
                        </a:rPr>
                        <a:t> EJECUTADO-2012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1"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r>
              <a:tr h="191272">
                <a:tc>
                  <a:txBody>
                    <a:bodyPr/>
                    <a:lstStyle/>
                    <a:p>
                      <a:pPr algn="l" fontAlgn="b"/>
                      <a:r>
                        <a:rPr lang="es-ES" sz="10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1000" b="1" i="0" u="none" strike="noStrike">
                          <a:solidFill>
                            <a:srgbClr val="000000"/>
                          </a:solidFill>
                          <a:effectLst/>
                          <a:latin typeface="Times New Roman"/>
                        </a:rPr>
                        <a:t>INGRESOS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dirty="0">
                          <a:solidFill>
                            <a:srgbClr val="000000"/>
                          </a:solidFill>
                          <a:effectLst/>
                          <a:latin typeface="Times New Roman"/>
                        </a:rPr>
                        <a:t>       51.592.865,25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72,77%</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02523">
                <a:tc>
                  <a:txBody>
                    <a:bodyPr/>
                    <a:lstStyle/>
                    <a:p>
                      <a:pPr algn="l" fontAlgn="b"/>
                      <a:r>
                        <a:rPr lang="es-ES" sz="10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GASTOS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       50.641.787,70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73,09%</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02523">
                <a:tc>
                  <a:txBody>
                    <a:bodyPr/>
                    <a:lstStyle/>
                    <a:p>
                      <a:pPr algn="l" fontAlgn="b"/>
                      <a:r>
                        <a:rPr lang="es-ES" sz="10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SUPERÁVIT O DÉFICIT CORRIENTE</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1000" b="1" i="0" u="none" strike="noStrike" dirty="0">
                          <a:solidFill>
                            <a:srgbClr val="000000"/>
                          </a:solidFill>
                          <a:effectLst/>
                          <a:latin typeface="Times New Roman"/>
                        </a:rPr>
                        <a:t>            951.077,55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1000" b="1" i="0" u="none" strike="noStrike">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91272">
                <a:tc>
                  <a:txBody>
                    <a:bodyPr/>
                    <a:lstStyle/>
                    <a:p>
                      <a:pPr algn="l" fontAlgn="b"/>
                      <a:r>
                        <a:rPr lang="es-ES" sz="10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INGRESOS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dirty="0">
                          <a:solidFill>
                            <a:srgbClr val="000000"/>
                          </a:solidFill>
                          <a:effectLst/>
                          <a:latin typeface="Times New Roman"/>
                        </a:rPr>
                        <a:t>       13.521.420,93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19,07%</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91272">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GASTOS DE PRODUCCIÓN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91272">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GASTOS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       14.721.732,92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21,25%</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02523">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GASTOS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         3.918.281,75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5,66%</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02523">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SUPERÁVIT O DÉFICIT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1000" b="1" i="0" u="none" strike="noStrike">
                          <a:solidFill>
                            <a:srgbClr val="000000"/>
                          </a:solidFill>
                          <a:effectLst/>
                          <a:latin typeface="Times New Roman"/>
                        </a:rPr>
                        <a:t>-      5.118.593,74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1000" b="1" i="0" u="none" strike="noStrike">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91272">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INGRESOS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dirty="0">
                          <a:solidFill>
                            <a:srgbClr val="000000"/>
                          </a:solidFill>
                          <a:effectLst/>
                          <a:latin typeface="Times New Roman"/>
                        </a:rPr>
                        <a:t>         5.783.539,51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8,16%</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02523">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APLICACIÓN AL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                 4.686,65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0,01%</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02523">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1" i="0" u="none" strike="noStrike">
                          <a:solidFill>
                            <a:srgbClr val="000000"/>
                          </a:solidFill>
                          <a:effectLst/>
                          <a:latin typeface="Times New Roman"/>
                        </a:rPr>
                        <a:t>SUPERÁVIT O DÉFICIT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1000" b="1" i="0" u="none" strike="noStrike">
                          <a:solidFill>
                            <a:srgbClr val="000000"/>
                          </a:solidFill>
                          <a:effectLst/>
                          <a:latin typeface="Times New Roman"/>
                        </a:rPr>
                        <a:t>       5.778.852,86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1000" b="1" i="0" u="none" strike="noStrike" dirty="0">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02523">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1" i="0" u="none" strike="noStrike">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1000" b="1" i="0" u="none" strike="noStrike">
                          <a:solidFill>
                            <a:srgbClr val="000000"/>
                          </a:solidFill>
                          <a:effectLst/>
                          <a:latin typeface="Times New Roman"/>
                        </a:rPr>
                        <a:t>            1.611.336,67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1000" b="1" i="0" u="none" strike="noStrike" dirty="0">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r h="191272">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1" i="0" u="none" strike="noStrike">
                          <a:solidFill>
                            <a:srgbClr val="000000"/>
                          </a:solidFill>
                          <a:effectLst/>
                          <a:latin typeface="Times New Roman"/>
                        </a:rPr>
                        <a:t>TOTAL INGRESOS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       70.897.825,69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02523">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1" i="0" u="none" strike="noStrike">
                          <a:solidFill>
                            <a:srgbClr val="000000"/>
                          </a:solidFill>
                          <a:effectLst/>
                          <a:latin typeface="Times New Roman"/>
                        </a:rPr>
                        <a:t>TOTAL GASTOS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       69.286.489,02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pic>
        <p:nvPicPr>
          <p:cNvPr id="6"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9162" y="1919689"/>
            <a:ext cx="503237" cy="466725"/>
          </a:xfrm>
          <a:prstGeom prst="rect">
            <a:avLst/>
          </a:prstGeom>
          <a:noFill/>
          <a:ln>
            <a:noFill/>
          </a:ln>
        </p:spPr>
      </p:pic>
    </p:spTree>
    <p:extLst>
      <p:ext uri="{BB962C8B-B14F-4D97-AF65-F5344CB8AC3E}">
        <p14:creationId xmlns:p14="http://schemas.microsoft.com/office/powerpoint/2010/main" val="29033671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55576" y="404664"/>
            <a:ext cx="7344816"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Ingresos Al 31 de Diciembre de </a:t>
            </a:r>
            <a:r>
              <a:rPr lang="es-ES" b="1" i="1" u="sng" dirty="0" smtClean="0">
                <a:solidFill>
                  <a:srgbClr val="F79646">
                    <a:lumMod val="75000"/>
                  </a:srgbClr>
                </a:solidFill>
                <a:latin typeface="Times New Roman"/>
                <a:ea typeface="Calibri"/>
              </a:rPr>
              <a:t>2012 </a:t>
            </a:r>
            <a:r>
              <a:rPr lang="es-ES" b="1" i="1" u="sng" dirty="0">
                <a:solidFill>
                  <a:srgbClr val="F79646">
                    <a:lumMod val="75000"/>
                  </a:srgbClr>
                </a:solidFill>
                <a:latin typeface="Times New Roman"/>
                <a:ea typeface="Calibri"/>
              </a:rPr>
              <a:t>- ESPE</a:t>
            </a:r>
            <a:endParaRPr lang="es-ES" b="1" i="1" u="sng" dirty="0">
              <a:solidFill>
                <a:srgbClr val="F79646">
                  <a:lumMod val="75000"/>
                </a:srgbClr>
              </a:solidFill>
            </a:endParaRPr>
          </a:p>
        </p:txBody>
      </p:sp>
      <p:graphicFrame>
        <p:nvGraphicFramePr>
          <p:cNvPr id="5" name="4 Gráfico"/>
          <p:cNvGraphicFramePr/>
          <p:nvPr>
            <p:extLst>
              <p:ext uri="{D42A27DB-BD31-4B8C-83A1-F6EECF244321}">
                <p14:modId xmlns:p14="http://schemas.microsoft.com/office/powerpoint/2010/main" val="3894180931"/>
              </p:ext>
            </p:extLst>
          </p:nvPr>
        </p:nvGraphicFramePr>
        <p:xfrm>
          <a:off x="1043609" y="908720"/>
          <a:ext cx="7056783" cy="2162175"/>
        </p:xfrm>
        <a:graphic>
          <a:graphicData uri="http://schemas.openxmlformats.org/drawingml/2006/chart">
            <c:chart xmlns:c="http://schemas.openxmlformats.org/drawingml/2006/chart" xmlns:r="http://schemas.openxmlformats.org/officeDocument/2006/relationships" r:id="rId2"/>
          </a:graphicData>
        </a:graphic>
      </p:graphicFrame>
      <p:sp>
        <p:nvSpPr>
          <p:cNvPr id="6" name="5 Rectángulo"/>
          <p:cNvSpPr/>
          <p:nvPr/>
        </p:nvSpPr>
        <p:spPr>
          <a:xfrm>
            <a:off x="1187624" y="3429000"/>
            <a:ext cx="6768752"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Gastos al 31 de Diciembre de </a:t>
            </a:r>
            <a:r>
              <a:rPr lang="es-ES" b="1" i="1" u="sng" dirty="0" smtClean="0">
                <a:solidFill>
                  <a:srgbClr val="F79646">
                    <a:lumMod val="75000"/>
                  </a:srgbClr>
                </a:solidFill>
                <a:latin typeface="Times New Roman"/>
                <a:ea typeface="Calibri"/>
              </a:rPr>
              <a:t>2012 </a:t>
            </a:r>
            <a:r>
              <a:rPr lang="es-ES" b="1" i="1" u="sng" dirty="0">
                <a:solidFill>
                  <a:srgbClr val="F79646">
                    <a:lumMod val="75000"/>
                  </a:srgbClr>
                </a:solidFill>
                <a:latin typeface="Times New Roman"/>
                <a:ea typeface="Calibri"/>
              </a:rPr>
              <a:t>– ESPE</a:t>
            </a:r>
            <a:endParaRPr lang="es-ES" b="1" i="1" u="sng" dirty="0">
              <a:solidFill>
                <a:srgbClr val="F79646">
                  <a:lumMod val="75000"/>
                </a:srgbClr>
              </a:solidFill>
            </a:endParaRPr>
          </a:p>
        </p:txBody>
      </p:sp>
      <p:graphicFrame>
        <p:nvGraphicFramePr>
          <p:cNvPr id="7" name="6 Gráfico"/>
          <p:cNvGraphicFramePr/>
          <p:nvPr>
            <p:extLst>
              <p:ext uri="{D42A27DB-BD31-4B8C-83A1-F6EECF244321}">
                <p14:modId xmlns:p14="http://schemas.microsoft.com/office/powerpoint/2010/main" val="1808926009"/>
              </p:ext>
            </p:extLst>
          </p:nvPr>
        </p:nvGraphicFramePr>
        <p:xfrm>
          <a:off x="1043608" y="4077072"/>
          <a:ext cx="7056784" cy="2333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00019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331640" y="476672"/>
            <a:ext cx="6408712" cy="369332"/>
          </a:xfrm>
          <a:prstGeom prst="rect">
            <a:avLst/>
          </a:prstGeom>
        </p:spPr>
        <p:txBody>
          <a:bodyPr wrap="square">
            <a:spAutoFit/>
          </a:bodyPr>
          <a:lstStyle/>
          <a:p>
            <a:pPr lvl="0"/>
            <a:r>
              <a:rPr lang="es-ES" b="1" i="1" u="sng" dirty="0">
                <a:solidFill>
                  <a:srgbClr val="F79646">
                    <a:lumMod val="75000"/>
                  </a:srgbClr>
                </a:solidFill>
                <a:latin typeface="Times New Roman"/>
                <a:ea typeface="Calibri"/>
              </a:rPr>
              <a:t>Presupuesto Ejecutado de la ESPE al 31 de Diciembre del </a:t>
            </a:r>
            <a:r>
              <a:rPr lang="es-ES" b="1" i="1" u="sng" dirty="0" smtClean="0">
                <a:solidFill>
                  <a:srgbClr val="F79646">
                    <a:lumMod val="75000"/>
                  </a:srgbClr>
                </a:solidFill>
                <a:latin typeface="Times New Roman"/>
                <a:ea typeface="Calibri"/>
              </a:rPr>
              <a:t>2012</a:t>
            </a:r>
            <a:endParaRPr lang="es-ES" b="1" i="1" u="sng" dirty="0">
              <a:solidFill>
                <a:srgbClr val="F79646">
                  <a:lumMod val="75000"/>
                </a:srgbClr>
              </a:solidFill>
            </a:endParaRPr>
          </a:p>
        </p:txBody>
      </p:sp>
      <p:graphicFrame>
        <p:nvGraphicFramePr>
          <p:cNvPr id="5" name="4 Gráfico"/>
          <p:cNvGraphicFramePr/>
          <p:nvPr>
            <p:extLst>
              <p:ext uri="{D42A27DB-BD31-4B8C-83A1-F6EECF244321}">
                <p14:modId xmlns:p14="http://schemas.microsoft.com/office/powerpoint/2010/main" val="2896493114"/>
              </p:ext>
            </p:extLst>
          </p:nvPr>
        </p:nvGraphicFramePr>
        <p:xfrm>
          <a:off x="1187624" y="1319212"/>
          <a:ext cx="7056783" cy="4219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8131242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73690" y="476672"/>
            <a:ext cx="4572000" cy="830997"/>
          </a:xfrm>
          <a:prstGeom prst="rect">
            <a:avLst/>
          </a:prstGeom>
        </p:spPr>
        <p:txBody>
          <a:bodyPr>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HORIZONTAL</a:t>
            </a: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PERÍODO 2010 - 2011</a:t>
            </a: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Tabla"/>
          <p:cNvGraphicFramePr>
            <a:graphicFrameLocks noGrp="1"/>
          </p:cNvGraphicFramePr>
          <p:nvPr>
            <p:extLst>
              <p:ext uri="{D42A27DB-BD31-4B8C-83A1-F6EECF244321}">
                <p14:modId xmlns:p14="http://schemas.microsoft.com/office/powerpoint/2010/main" val="695750361"/>
              </p:ext>
            </p:extLst>
          </p:nvPr>
        </p:nvGraphicFramePr>
        <p:xfrm>
          <a:off x="1115616" y="1331307"/>
          <a:ext cx="7100153" cy="5074920"/>
        </p:xfrm>
        <a:graphic>
          <a:graphicData uri="http://schemas.openxmlformats.org/drawingml/2006/table">
            <a:tbl>
              <a:tblPr/>
              <a:tblGrid>
                <a:gridCol w="788906"/>
                <a:gridCol w="2202789"/>
                <a:gridCol w="901607"/>
                <a:gridCol w="901607"/>
                <a:gridCol w="1178236"/>
                <a:gridCol w="1127008"/>
              </a:tblGrid>
              <a:tr h="129225">
                <a:tc gridSpan="6">
                  <a:txBody>
                    <a:bodyPr/>
                    <a:lstStyle/>
                    <a:p>
                      <a:pPr algn="ctr" fontAlgn="t"/>
                      <a:r>
                        <a:rPr lang="es-ES" sz="900" b="0"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6779">
                <a:tc gridSpan="6">
                  <a:txBody>
                    <a:bodyPr/>
                    <a:lstStyle/>
                    <a:p>
                      <a:pPr algn="ctr" fontAlgn="b"/>
                      <a:r>
                        <a:rPr lang="es-ES" sz="900" b="0" i="0" u="none" strike="noStrike">
                          <a:solidFill>
                            <a:srgbClr val="000000"/>
                          </a:solidFill>
                          <a:effectLst/>
                          <a:latin typeface="Times New Roman"/>
                        </a:rPr>
                        <a:t>REPÚBLICA DEL ECUADOR</a:t>
                      </a:r>
                      <a:endParaRPr lang="es-ES" sz="900" b="0" i="0" u="none" strike="noStrike">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6779">
                <a:tc gridSpan="6">
                  <a:txBody>
                    <a:bodyPr/>
                    <a:lstStyle/>
                    <a:p>
                      <a:pPr algn="ctr" fontAlgn="t"/>
                      <a:r>
                        <a:rPr lang="es-ES" sz="900" b="0" i="0" u="none" strike="noStrike">
                          <a:solidFill>
                            <a:srgbClr val="000000"/>
                          </a:solidFill>
                          <a:effectLst/>
                          <a:latin typeface="Times New Roman"/>
                        </a:rPr>
                        <a:t>ESCUELA POLITÉCNICA DEL EJÉRCITO</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6779">
                <a:tc gridSpan="6">
                  <a:txBody>
                    <a:bodyPr/>
                    <a:lstStyle/>
                    <a:p>
                      <a:pPr algn="ctr" fontAlgn="t"/>
                      <a:r>
                        <a:rPr lang="es-ES" sz="900" b="0" i="0" u="none" strike="noStrike">
                          <a:solidFill>
                            <a:srgbClr val="000000"/>
                          </a:solidFill>
                          <a:effectLst/>
                          <a:latin typeface="Times New Roman"/>
                        </a:rPr>
                        <a:t>ESTADO DE EJECUCIÓN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6779">
                <a:tc gridSpan="6">
                  <a:txBody>
                    <a:bodyPr/>
                    <a:lstStyle/>
                    <a:p>
                      <a:pPr algn="ctr" fontAlgn="t"/>
                      <a:r>
                        <a:rPr lang="es-ES" sz="900" b="0" i="0" u="none" strike="noStrike">
                          <a:solidFill>
                            <a:srgbClr val="000000"/>
                          </a:solidFill>
                          <a:effectLst/>
                          <a:latin typeface="Times New Roman"/>
                        </a:rPr>
                        <a:t>Al 31 de Diciembre del 2010 - 2011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6779">
                <a:tc gridSpan="6">
                  <a:txBody>
                    <a:bodyPr/>
                    <a:lstStyle/>
                    <a:p>
                      <a:pPr algn="ctr" fontAlgn="t"/>
                      <a:r>
                        <a:rPr lang="es-ES" sz="900" b="0" i="0" u="none" strike="noStrike" dirty="0">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6779">
                <a:tc gridSpan="6">
                  <a:txBody>
                    <a:bodyPr/>
                    <a:lstStyle/>
                    <a:p>
                      <a:pPr algn="ctr" fontAlgn="t"/>
                      <a:r>
                        <a:rPr lang="es-ES" sz="900" b="0" i="0" u="none" strike="noStrike">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53558">
                <a:tc>
                  <a:txBody>
                    <a:bodyPr/>
                    <a:lstStyle/>
                    <a:p>
                      <a:pPr algn="l" fontAlgn="ctr"/>
                      <a:r>
                        <a:rPr lang="es-ES" sz="900" b="0" i="0" u="none" strike="noStrike" dirty="0">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l" fontAlgn="ctr"/>
                      <a:r>
                        <a:rPr lang="es-ES" sz="900" b="0" i="0" u="none" strike="noStrike">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r" fontAlgn="ctr"/>
                      <a:r>
                        <a:rPr lang="es-ES" sz="900" b="0" i="0" u="none" strike="noStrike">
                          <a:solidFill>
                            <a:srgbClr val="000000"/>
                          </a:solidFill>
                          <a:effectLst/>
                          <a:latin typeface="Times New Roman"/>
                        </a:rPr>
                        <a:t> EJECUTADO-2010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r" fontAlgn="ctr"/>
                      <a:r>
                        <a:rPr lang="es-ES" sz="900" b="0" i="0" u="none" strike="noStrike">
                          <a:solidFill>
                            <a:srgbClr val="000000"/>
                          </a:solidFill>
                          <a:effectLst/>
                          <a:latin typeface="Times New Roman"/>
                        </a:rPr>
                        <a:t> EJECUTADO-2011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l" fontAlgn="ctr"/>
                      <a:r>
                        <a:rPr lang="es-ES" sz="900" b="0" i="0" u="none" strike="noStrike">
                          <a:solidFill>
                            <a:srgbClr val="000000"/>
                          </a:solidFill>
                          <a:effectLst/>
                          <a:latin typeface="Times New Roman"/>
                        </a:rPr>
                        <a:t>VARIACIÓN ABSOLUTA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r" fontAlgn="ctr"/>
                      <a:r>
                        <a:rPr lang="es-ES" sz="900" b="0"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253558">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900" b="0" i="0" u="none" strike="noStrike">
                          <a:solidFill>
                            <a:srgbClr val="000000"/>
                          </a:solidFill>
                          <a:effectLst/>
                          <a:latin typeface="Times New Roman"/>
                        </a:rPr>
                        <a:t>INGRESOS CORRIENTES</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0" i="0" u="none" strike="noStrike">
                          <a:solidFill>
                            <a:srgbClr val="000000"/>
                          </a:solidFill>
                          <a:effectLst/>
                          <a:latin typeface="Times New Roman"/>
                        </a:rPr>
                        <a:t>          49.632.792,45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0" i="0" u="none" strike="noStrike">
                          <a:solidFill>
                            <a:srgbClr val="000000"/>
                          </a:solidFill>
                          <a:effectLst/>
                          <a:latin typeface="Times New Roman"/>
                        </a:rPr>
                        <a:t>          47.798.242,02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0" i="0" u="none" strike="noStrike">
                          <a:solidFill>
                            <a:srgbClr val="000000"/>
                          </a:solidFill>
                          <a:effectLst/>
                          <a:latin typeface="Times New Roman"/>
                        </a:rPr>
                        <a:t>                      (1.834.550,43)</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0" i="0" u="none" strike="noStrike">
                          <a:solidFill>
                            <a:srgbClr val="000000"/>
                          </a:solidFill>
                          <a:effectLst/>
                          <a:latin typeface="Times New Roman"/>
                        </a:rPr>
                        <a:t>-3,70%</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53558">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0" i="0" u="none" strike="noStrike" dirty="0">
                          <a:solidFill>
                            <a:srgbClr val="000000"/>
                          </a:solidFill>
                          <a:effectLst/>
                          <a:latin typeface="Times New Roman"/>
                        </a:rPr>
                        <a:t>GASTOS CORRIENTES</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          43.813.726,40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          47.250.773,55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                        3.437.047,15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7,84%</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53558">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0" i="0" u="none" strike="noStrike">
                          <a:solidFill>
                            <a:srgbClr val="000000"/>
                          </a:solidFill>
                          <a:effectLst/>
                          <a:latin typeface="Times New Roman"/>
                        </a:rPr>
                        <a:t>SUPERÁVIT O DÉFICIT CORRIENTE</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900" b="0" i="0" u="none" strike="noStrike">
                          <a:solidFill>
                            <a:srgbClr val="000000"/>
                          </a:solidFill>
                          <a:effectLst/>
                          <a:latin typeface="Times New Roman"/>
                        </a:rPr>
                        <a:t>            5.819.066,05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900" b="0" i="0" u="none" strike="noStrike">
                          <a:solidFill>
                            <a:srgbClr val="000000"/>
                          </a:solidFill>
                          <a:effectLst/>
                          <a:latin typeface="Times New Roman"/>
                        </a:rPr>
                        <a:t>               547.468,47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900" b="0" i="0" u="none" strike="noStrike">
                          <a:solidFill>
                            <a:srgbClr val="000000"/>
                          </a:solidFill>
                          <a:effectLst/>
                          <a:latin typeface="Times New Roman"/>
                        </a:rPr>
                        <a:t>                      (5.271.597,58)</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900" b="0" i="0" u="none" strike="noStrike">
                          <a:solidFill>
                            <a:srgbClr val="000000"/>
                          </a:solidFill>
                          <a:effectLst/>
                          <a:latin typeface="Times New Roman"/>
                        </a:rPr>
                        <a:t>-90,59%</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53558">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0" i="0" u="none" strike="noStrike">
                          <a:solidFill>
                            <a:srgbClr val="000000"/>
                          </a:solidFill>
                          <a:effectLst/>
                          <a:latin typeface="Times New Roman"/>
                        </a:rPr>
                        <a:t>INGRESOS DE CAPITAL</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0" i="0" u="none" strike="noStrike">
                          <a:solidFill>
                            <a:srgbClr val="000000"/>
                          </a:solidFill>
                          <a:effectLst/>
                          <a:latin typeface="Times New Roman"/>
                        </a:rPr>
                        <a:t>            3.952.369,40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0" i="0" u="none" strike="noStrike">
                          <a:solidFill>
                            <a:srgbClr val="000000"/>
                          </a:solidFill>
                          <a:effectLst/>
                          <a:latin typeface="Times New Roman"/>
                        </a:rPr>
                        <a:t>            7.792.159,82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0" i="0" u="none" strike="noStrike">
                          <a:solidFill>
                            <a:srgbClr val="000000"/>
                          </a:solidFill>
                          <a:effectLst/>
                          <a:latin typeface="Times New Roman"/>
                        </a:rPr>
                        <a:t>                        3.839.790,42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0" i="0" u="none" strike="noStrike">
                          <a:solidFill>
                            <a:srgbClr val="000000"/>
                          </a:solidFill>
                          <a:effectLst/>
                          <a:latin typeface="Times New Roman"/>
                        </a:rPr>
                        <a:t>97,15%</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53558">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0" i="0" u="none" strike="noStrike">
                          <a:solidFill>
                            <a:srgbClr val="000000"/>
                          </a:solidFill>
                          <a:effectLst/>
                          <a:latin typeface="Times New Roman"/>
                        </a:rPr>
                        <a:t>GASTOS DE PRODUCCIÓN</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                              -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                              -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                                          -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0,00%</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53558">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0" i="0" u="none" strike="noStrike">
                          <a:solidFill>
                            <a:srgbClr val="000000"/>
                          </a:solidFill>
                          <a:effectLst/>
                          <a:latin typeface="Times New Roman"/>
                        </a:rPr>
                        <a:t>GASTOS DE INVERSIÓN</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            2.879.605,77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            7.172.542,29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                        4.292.936,52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149,08%</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53558">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0" i="0" u="none" strike="noStrike">
                          <a:solidFill>
                            <a:srgbClr val="000000"/>
                          </a:solidFill>
                          <a:effectLst/>
                          <a:latin typeface="Times New Roman"/>
                        </a:rPr>
                        <a:t>GASTOS DE CAPITAL</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            2.762.806,72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            7.779.355,72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                        5.016.549,00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181,57%</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53558">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0" i="0" u="none" strike="noStrike">
                          <a:solidFill>
                            <a:srgbClr val="000000"/>
                          </a:solidFill>
                          <a:effectLst/>
                          <a:latin typeface="Times New Roman"/>
                        </a:rPr>
                        <a:t>SUPERÁVIT O DÉFICIT DE INVERSIÓN</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900" b="0" i="0" u="none" strike="noStrike">
                          <a:solidFill>
                            <a:srgbClr val="000000"/>
                          </a:solidFill>
                          <a:effectLst/>
                          <a:latin typeface="Times New Roman"/>
                        </a:rPr>
                        <a:t>-         1.690.043,09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900" b="0" i="0" u="none" strike="noStrike">
                          <a:solidFill>
                            <a:srgbClr val="000000"/>
                          </a:solidFill>
                          <a:effectLst/>
                          <a:latin typeface="Times New Roman"/>
                        </a:rPr>
                        <a:t>-         7.159.738,19   </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900" b="0" i="0" u="none" strike="noStrike">
                          <a:solidFill>
                            <a:srgbClr val="000000"/>
                          </a:solidFill>
                          <a:effectLst/>
                          <a:latin typeface="Times New Roman"/>
                        </a:rPr>
                        <a:t>-                     5.469.695,10   </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900" b="0" i="0" u="none" strike="noStrike">
                          <a:solidFill>
                            <a:srgbClr val="000000"/>
                          </a:solidFill>
                          <a:effectLst/>
                          <a:latin typeface="Times New Roman"/>
                        </a:rPr>
                        <a:t>323,64%</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53558">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0" i="0" u="none" strike="noStrike">
                          <a:solidFill>
                            <a:srgbClr val="000000"/>
                          </a:solidFill>
                          <a:effectLst/>
                          <a:latin typeface="Times New Roman"/>
                        </a:rPr>
                        <a:t>INGRESOS DE FINANCIAMIENTO</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0" i="0" u="none" strike="noStrike">
                          <a:solidFill>
                            <a:srgbClr val="000000"/>
                          </a:solidFill>
                          <a:effectLst/>
                          <a:latin typeface="Times New Roman"/>
                        </a:rPr>
                        <a:t>               915.929,25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0" i="0" u="none" strike="noStrike">
                          <a:solidFill>
                            <a:srgbClr val="000000"/>
                          </a:solidFill>
                          <a:effectLst/>
                          <a:latin typeface="Times New Roman"/>
                        </a:rPr>
                        <a:t>            3.417.231,20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0" i="0" u="none" strike="noStrike">
                          <a:solidFill>
                            <a:srgbClr val="000000"/>
                          </a:solidFill>
                          <a:effectLst/>
                          <a:latin typeface="Times New Roman"/>
                        </a:rPr>
                        <a:t>                        2.501.301,95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900" b="0" i="0" u="none" strike="noStrike">
                          <a:solidFill>
                            <a:srgbClr val="000000"/>
                          </a:solidFill>
                          <a:effectLst/>
                          <a:latin typeface="Times New Roman"/>
                        </a:rPr>
                        <a:t>273,09%</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53558">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900" b="0" i="0" u="none" strike="noStrike">
                          <a:solidFill>
                            <a:srgbClr val="000000"/>
                          </a:solidFill>
                          <a:effectLst/>
                          <a:latin typeface="Times New Roman"/>
                        </a:rPr>
                        <a:t>APLICACIÓN AL FINANCIAMIENTO</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            1.135.874,01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                 15.000,00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                      (1.120.874,01)</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900" b="0" i="0" u="none" strike="noStrike">
                          <a:solidFill>
                            <a:srgbClr val="000000"/>
                          </a:solidFill>
                          <a:effectLst/>
                          <a:latin typeface="Times New Roman"/>
                        </a:rPr>
                        <a:t>-98,68%</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53558">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900" b="0" i="0" u="none" strike="noStrike">
                          <a:solidFill>
                            <a:srgbClr val="000000"/>
                          </a:solidFill>
                          <a:effectLst/>
                          <a:latin typeface="Times New Roman"/>
                        </a:rPr>
                        <a:t>SUPERÁVIT O DÉFICIT DE FINANCIAMIENTO</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900" b="0" i="0" u="none" strike="noStrike">
                          <a:solidFill>
                            <a:srgbClr val="000000"/>
                          </a:solidFill>
                          <a:effectLst/>
                          <a:latin typeface="Times New Roman"/>
                        </a:rPr>
                        <a:t>-            219.944,76   </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900" b="0" i="0" u="none" strike="noStrike">
                          <a:solidFill>
                            <a:srgbClr val="000000"/>
                          </a:solidFill>
                          <a:effectLst/>
                          <a:latin typeface="Times New Roman"/>
                        </a:rPr>
                        <a:t>          3.402.231,20   </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900" b="0" i="0" u="none" strike="noStrike">
                          <a:solidFill>
                            <a:srgbClr val="000000"/>
                          </a:solidFill>
                          <a:effectLst/>
                          <a:latin typeface="Times New Roman"/>
                        </a:rPr>
                        <a:t>                      3.622.175,96   </a:t>
                      </a:r>
                    </a:p>
                  </a:txBody>
                  <a:tcPr marL="69157"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900" b="0" i="0" u="none" strike="noStrike">
                          <a:solidFill>
                            <a:srgbClr val="000000"/>
                          </a:solidFill>
                          <a:effectLst/>
                          <a:latin typeface="Times New Roman"/>
                        </a:rPr>
                        <a:t>1646,86%</a:t>
                      </a:r>
                    </a:p>
                  </a:txBody>
                  <a:tcPr marL="0" marR="69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53558">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900" b="0" i="0" u="none" strike="noStrike">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900" b="0" i="0" u="none" strike="noStrike">
                          <a:solidFill>
                            <a:srgbClr val="000000"/>
                          </a:solidFill>
                          <a:effectLst/>
                          <a:latin typeface="Times New Roman"/>
                        </a:rPr>
                        <a:t>               3.909.078,20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900" b="0" i="0" u="none" strike="noStrike">
                          <a:solidFill>
                            <a:srgbClr val="000000"/>
                          </a:solidFill>
                          <a:effectLst/>
                          <a:latin typeface="Times New Roman"/>
                        </a:rPr>
                        <a:t>             (3.210.038,52)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900" b="0" i="0" u="none" strike="noStrike">
                          <a:solidFill>
                            <a:srgbClr val="000000"/>
                          </a:solidFill>
                          <a:effectLst/>
                          <a:latin typeface="Times New Roman"/>
                        </a:rPr>
                        <a:t>                         (7.119.116,72)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900" b="0" i="0" u="none" strike="noStrike">
                          <a:solidFill>
                            <a:srgbClr val="000000"/>
                          </a:solidFill>
                          <a:effectLst/>
                          <a:latin typeface="Times New Roman"/>
                        </a:rPr>
                        <a:t>-182,12%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r>
              <a:tr h="253558">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900" b="0" i="0" u="none" strike="noStrike">
                          <a:solidFill>
                            <a:srgbClr val="000000"/>
                          </a:solidFill>
                          <a:effectLst/>
                          <a:latin typeface="Times New Roman"/>
                        </a:rPr>
                        <a:t>TOTAL INGRESOS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900" b="0" i="0" u="none" strike="noStrike">
                          <a:solidFill>
                            <a:srgbClr val="000000"/>
                          </a:solidFill>
                          <a:effectLst/>
                          <a:latin typeface="Times New Roman"/>
                        </a:rPr>
                        <a:t>             54.501.091,10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900" b="0" i="0" u="none" strike="noStrike">
                          <a:solidFill>
                            <a:srgbClr val="000000"/>
                          </a:solidFill>
                          <a:effectLst/>
                          <a:latin typeface="Times New Roman"/>
                        </a:rPr>
                        <a:t>             59.007.633,04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900" b="0" i="0" u="none" strike="noStrike">
                          <a:solidFill>
                            <a:srgbClr val="000000"/>
                          </a:solidFill>
                          <a:effectLst/>
                          <a:latin typeface="Times New Roman"/>
                        </a:rPr>
                        <a:t>                           4.506.541,94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900" b="0" i="0" u="none" strike="noStrike">
                          <a:solidFill>
                            <a:srgbClr val="000000"/>
                          </a:solidFill>
                          <a:effectLst/>
                          <a:latin typeface="Times New Roman"/>
                        </a:rPr>
                        <a:t>8,27%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r>
              <a:tr h="253558">
                <a:tc>
                  <a:txBody>
                    <a:bodyPr/>
                    <a:lstStyle/>
                    <a:p>
                      <a:pPr algn="l"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900" b="0" i="0" u="none" strike="noStrike">
                          <a:solidFill>
                            <a:srgbClr val="000000"/>
                          </a:solidFill>
                          <a:effectLst/>
                          <a:latin typeface="Times New Roman"/>
                        </a:rPr>
                        <a:t>TOTAL GASTOS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900" b="0" i="0" u="none" strike="noStrike" dirty="0">
                          <a:solidFill>
                            <a:srgbClr val="000000"/>
                          </a:solidFill>
                          <a:effectLst/>
                          <a:latin typeface="Times New Roman"/>
                        </a:rPr>
                        <a:t>             50.592.012,90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900" b="0" i="0" u="none" strike="noStrike">
                          <a:solidFill>
                            <a:srgbClr val="000000"/>
                          </a:solidFill>
                          <a:effectLst/>
                          <a:latin typeface="Times New Roman"/>
                        </a:rPr>
                        <a:t>             62.217.671,56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900" b="0" i="0" u="none" strike="noStrike">
                          <a:solidFill>
                            <a:srgbClr val="000000"/>
                          </a:solidFill>
                          <a:effectLst/>
                          <a:latin typeface="Times New Roman"/>
                        </a:rPr>
                        <a:t>                         11.625.658,66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900" b="0" i="0" u="none" strike="noStrike" dirty="0">
                          <a:solidFill>
                            <a:srgbClr val="000000"/>
                          </a:solidFill>
                          <a:effectLst/>
                          <a:latin typeface="Times New Roman"/>
                        </a:rPr>
                        <a:t>22,98%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bl>
          </a:graphicData>
        </a:graphic>
      </p:graphicFrame>
      <p:pic>
        <p:nvPicPr>
          <p:cNvPr id="8"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1635215"/>
            <a:ext cx="503238" cy="457200"/>
          </a:xfrm>
          <a:prstGeom prst="rect">
            <a:avLst/>
          </a:prstGeom>
          <a:noFill/>
          <a:ln>
            <a:noFill/>
          </a:ln>
        </p:spPr>
      </p:pic>
    </p:spTree>
    <p:extLst>
      <p:ext uri="{BB962C8B-B14F-4D97-AF65-F5344CB8AC3E}">
        <p14:creationId xmlns:p14="http://schemas.microsoft.com/office/powerpoint/2010/main" val="1650619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43608" y="422962"/>
            <a:ext cx="6840760" cy="369332"/>
          </a:xfrm>
          <a:prstGeom prst="rect">
            <a:avLst/>
          </a:prstGeom>
        </p:spPr>
        <p:txBody>
          <a:bodyPr wrap="square">
            <a:spAutoFit/>
          </a:bodyPr>
          <a:lstStyle/>
          <a:p>
            <a:pPr algn="ctr"/>
            <a:r>
              <a:rPr lang="es-ES" b="1" i="1" u="sng" dirty="0">
                <a:solidFill>
                  <a:schemeClr val="accent6">
                    <a:lumMod val="75000"/>
                  </a:schemeClr>
                </a:solidFill>
                <a:latin typeface="Times New Roman"/>
                <a:ea typeface="Calibri"/>
              </a:rPr>
              <a:t>Variación del Presupuesto de la </a:t>
            </a:r>
            <a:r>
              <a:rPr lang="es-ES" b="1" i="1" u="sng" dirty="0" smtClean="0">
                <a:solidFill>
                  <a:schemeClr val="accent6">
                    <a:lumMod val="75000"/>
                  </a:schemeClr>
                </a:solidFill>
                <a:latin typeface="Times New Roman"/>
                <a:ea typeface="Calibri"/>
              </a:rPr>
              <a:t>ESPE </a:t>
            </a:r>
            <a:r>
              <a:rPr lang="es-ES" b="1" i="1" u="sng" dirty="0">
                <a:solidFill>
                  <a:schemeClr val="accent6">
                    <a:lumMod val="75000"/>
                  </a:schemeClr>
                </a:solidFill>
                <a:latin typeface="Times New Roman"/>
                <a:ea typeface="Calibri"/>
              </a:rPr>
              <a:t>- Período 2010 - 2011</a:t>
            </a:r>
            <a:endParaRPr lang="es-ES" b="1" i="1" u="sng" dirty="0">
              <a:solidFill>
                <a:schemeClr val="accent6">
                  <a:lumMod val="75000"/>
                </a:schemeClr>
              </a:solidFill>
            </a:endParaRPr>
          </a:p>
        </p:txBody>
      </p:sp>
      <p:graphicFrame>
        <p:nvGraphicFramePr>
          <p:cNvPr id="5" name="4 Gráfico"/>
          <p:cNvGraphicFramePr/>
          <p:nvPr>
            <p:extLst>
              <p:ext uri="{D42A27DB-BD31-4B8C-83A1-F6EECF244321}">
                <p14:modId xmlns:p14="http://schemas.microsoft.com/office/powerpoint/2010/main" val="93539494"/>
              </p:ext>
            </p:extLst>
          </p:nvPr>
        </p:nvGraphicFramePr>
        <p:xfrm>
          <a:off x="971600" y="1343025"/>
          <a:ext cx="7272808" cy="4171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44863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Rectángulo"/>
          <p:cNvSpPr/>
          <p:nvPr/>
        </p:nvSpPr>
        <p:spPr>
          <a:xfrm>
            <a:off x="2123728" y="300192"/>
            <a:ext cx="4572000" cy="830997"/>
          </a:xfrm>
          <a:prstGeom prst="rect">
            <a:avLst/>
          </a:prstGeom>
        </p:spPr>
        <p:txBody>
          <a:bodyPr>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HORIZONTAL</a:t>
            </a: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PERÍODO </a:t>
            </a:r>
            <a:r>
              <a:rPr lang="es-ES" sz="1600" b="1" i="1" u="sng" dirty="0" smtClean="0">
                <a:solidFill>
                  <a:srgbClr val="F79646">
                    <a:lumMod val="75000"/>
                  </a:srgbClr>
                </a:solidFill>
                <a:latin typeface="Times New Roman" pitchFamily="18" charset="0"/>
                <a:cs typeface="Times New Roman" pitchFamily="18" charset="0"/>
              </a:rPr>
              <a:t>2011- 2012</a:t>
            </a:r>
            <a:endParaRPr lang="es-ES" sz="1600" b="1" i="1" u="sng" dirty="0">
              <a:solidFill>
                <a:srgbClr val="F79646">
                  <a:lumMod val="75000"/>
                </a:srgbClr>
              </a:solidFill>
              <a:latin typeface="Times New Roman" pitchFamily="18" charset="0"/>
              <a:cs typeface="Times New Roman" pitchFamily="18" charset="0"/>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Tabla"/>
          <p:cNvGraphicFramePr>
            <a:graphicFrameLocks noGrp="1"/>
          </p:cNvGraphicFramePr>
          <p:nvPr>
            <p:extLst>
              <p:ext uri="{D42A27DB-BD31-4B8C-83A1-F6EECF244321}">
                <p14:modId xmlns:p14="http://schemas.microsoft.com/office/powerpoint/2010/main" val="290702995"/>
              </p:ext>
            </p:extLst>
          </p:nvPr>
        </p:nvGraphicFramePr>
        <p:xfrm>
          <a:off x="755576" y="1268760"/>
          <a:ext cx="7632847" cy="5074920"/>
        </p:xfrm>
        <a:graphic>
          <a:graphicData uri="http://schemas.openxmlformats.org/drawingml/2006/table">
            <a:tbl>
              <a:tblPr/>
              <a:tblGrid>
                <a:gridCol w="1000904"/>
                <a:gridCol w="2373645"/>
                <a:gridCol w="937233"/>
                <a:gridCol w="937233"/>
                <a:gridCol w="1222477"/>
                <a:gridCol w="1161355"/>
              </a:tblGrid>
              <a:tr h="109701">
                <a:tc gridSpan="6">
                  <a:txBody>
                    <a:bodyPr/>
                    <a:lstStyle/>
                    <a:p>
                      <a:pPr algn="ctr" fontAlgn="t"/>
                      <a:r>
                        <a:rPr lang="es-ES" sz="9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7126">
                <a:tc gridSpan="6">
                  <a:txBody>
                    <a:bodyPr/>
                    <a:lstStyle/>
                    <a:p>
                      <a:pPr algn="ctr" fontAlgn="b"/>
                      <a:r>
                        <a:rPr lang="es-ES" sz="900" b="1" i="0" u="none" strike="noStrike" dirty="0">
                          <a:solidFill>
                            <a:srgbClr val="000000"/>
                          </a:solidFill>
                          <a:effectLst/>
                          <a:latin typeface="Times New Roman"/>
                        </a:rPr>
                        <a:t>REPÚBLICA DEL ECUADOR</a:t>
                      </a:r>
                      <a:endParaRPr lang="es-ES" sz="900" b="0" i="0" u="none" strike="noStrike" dirty="0">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7126">
                <a:tc gridSpan="6">
                  <a:txBody>
                    <a:bodyPr/>
                    <a:lstStyle/>
                    <a:p>
                      <a:pPr algn="ctr" fontAlgn="t"/>
                      <a:r>
                        <a:rPr lang="es-ES" sz="900" b="1" i="0" u="none" strike="noStrike" dirty="0">
                          <a:solidFill>
                            <a:srgbClr val="000000"/>
                          </a:solidFill>
                          <a:effectLst/>
                          <a:latin typeface="Times New Roman"/>
                        </a:rPr>
                        <a:t>ESCUELA POLITÉCNICA DEL EJÉRCITO</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7126">
                <a:tc gridSpan="6">
                  <a:txBody>
                    <a:bodyPr/>
                    <a:lstStyle/>
                    <a:p>
                      <a:pPr algn="ctr" fontAlgn="t"/>
                      <a:r>
                        <a:rPr lang="es-ES" sz="900" b="1" i="0" u="none" strike="noStrike" dirty="0">
                          <a:solidFill>
                            <a:srgbClr val="000000"/>
                          </a:solidFill>
                          <a:effectLst/>
                          <a:latin typeface="Times New Roman"/>
                        </a:rPr>
                        <a:t>ESTADO DE EJECUCIÓN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7126">
                <a:tc gridSpan="6">
                  <a:txBody>
                    <a:bodyPr/>
                    <a:lstStyle/>
                    <a:p>
                      <a:pPr algn="ctr" fontAlgn="t"/>
                      <a:r>
                        <a:rPr lang="es-ES" sz="900" b="1" i="0" u="none" strike="noStrike" dirty="0">
                          <a:solidFill>
                            <a:srgbClr val="000000"/>
                          </a:solidFill>
                          <a:effectLst/>
                          <a:latin typeface="Times New Roman"/>
                        </a:rPr>
                        <a:t>Al 31 de Diciembre del 2011-2012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7126">
                <a:tc gridSpan="6">
                  <a:txBody>
                    <a:bodyPr/>
                    <a:lstStyle/>
                    <a:p>
                      <a:pPr algn="ctr" fontAlgn="t"/>
                      <a:r>
                        <a:rPr lang="es-ES" sz="900" b="1" i="0" u="none" strike="noStrike" dirty="0">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7126">
                <a:tc gridSpan="6">
                  <a:txBody>
                    <a:bodyPr/>
                    <a:lstStyle/>
                    <a:p>
                      <a:pPr algn="ctr" fontAlgn="t"/>
                      <a:r>
                        <a:rPr lang="es-ES" sz="9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74253">
                <a:tc>
                  <a:txBody>
                    <a:bodyPr/>
                    <a:lstStyle/>
                    <a:p>
                      <a:pPr algn="ctr" fontAlgn="ctr"/>
                      <a:r>
                        <a:rPr lang="es-ES" sz="900" b="0" i="0" u="none" strike="noStrike" dirty="0">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900" b="0" i="0" u="none" strike="noStrike">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900" b="0" i="0" u="none" strike="noStrike">
                          <a:solidFill>
                            <a:srgbClr val="000000"/>
                          </a:solidFill>
                          <a:effectLst/>
                          <a:latin typeface="Times New Roman"/>
                        </a:rPr>
                        <a:t> EJECUTADO-2011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900" b="0" i="0" u="none" strike="noStrike">
                          <a:solidFill>
                            <a:srgbClr val="000000"/>
                          </a:solidFill>
                          <a:effectLst/>
                          <a:latin typeface="Times New Roman"/>
                        </a:rPr>
                        <a:t> EJECUTADO-2012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900" b="0" i="0" u="none" strike="noStrike" dirty="0">
                          <a:solidFill>
                            <a:srgbClr val="000000"/>
                          </a:solidFill>
                          <a:effectLst/>
                          <a:latin typeface="Times New Roman"/>
                        </a:rPr>
                        <a:t>VARIACIÓN ABSOLUTA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900" b="0"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274253">
                <a:tc>
                  <a:txBody>
                    <a:bodyPr/>
                    <a:lstStyle/>
                    <a:p>
                      <a:pPr algn="ctr" fontAlgn="b"/>
                      <a:r>
                        <a:rPr lang="es-ES" sz="9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900" b="0" i="0" u="none" strike="noStrike">
                          <a:solidFill>
                            <a:srgbClr val="000000"/>
                          </a:solidFill>
                          <a:effectLst/>
                          <a:latin typeface="Times New Roman"/>
                        </a:rPr>
                        <a:t>INGRESOS CORRIENTES</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            47.798.242,02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            51.592.865,25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dirty="0">
                          <a:solidFill>
                            <a:srgbClr val="000000"/>
                          </a:solidFill>
                          <a:effectLst/>
                          <a:latin typeface="Times New Roman"/>
                        </a:rPr>
                        <a:t>                          3.794.623,23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7,94%</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74253">
                <a:tc>
                  <a:txBody>
                    <a:bodyPr/>
                    <a:lstStyle/>
                    <a:p>
                      <a:pPr algn="ctr" fontAlgn="b"/>
                      <a:r>
                        <a:rPr lang="es-ES" sz="9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GASTOS CORRIENTES</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47.250.773,55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50.641.787,70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dirty="0">
                          <a:solidFill>
                            <a:srgbClr val="000000"/>
                          </a:solidFill>
                          <a:effectLst/>
                          <a:latin typeface="Times New Roman"/>
                        </a:rPr>
                        <a:t>                          3.391.014,15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7,18%</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74253">
                <a:tc>
                  <a:txBody>
                    <a:bodyPr/>
                    <a:lstStyle/>
                    <a:p>
                      <a:pPr algn="ctr" fontAlgn="b"/>
                      <a:r>
                        <a:rPr lang="es-ES" sz="9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SUPERÁVIT O DÉFICIT CORRIENTE</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900" b="0" i="0" u="none" strike="noStrike">
                          <a:solidFill>
                            <a:srgbClr val="000000"/>
                          </a:solidFill>
                          <a:effectLst/>
                          <a:latin typeface="Times New Roman"/>
                        </a:rPr>
                        <a:t>                 547.468,47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900" b="0" i="0" u="none" strike="noStrike">
                          <a:solidFill>
                            <a:srgbClr val="000000"/>
                          </a:solidFill>
                          <a:effectLst/>
                          <a:latin typeface="Times New Roman"/>
                        </a:rPr>
                        <a:t>                 951.077,55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900" b="0" i="0" u="none" strike="noStrike" dirty="0">
                          <a:solidFill>
                            <a:srgbClr val="000000"/>
                          </a:solidFill>
                          <a:effectLst/>
                          <a:latin typeface="Times New Roman"/>
                        </a:rPr>
                        <a:t>                             403.609,08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S" sz="900" b="0" i="0" u="none" strike="noStrike">
                          <a:solidFill>
                            <a:srgbClr val="000000"/>
                          </a:solidFill>
                          <a:effectLst/>
                          <a:latin typeface="Times New Roman"/>
                        </a:rPr>
                        <a:t>73,72%</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74253">
                <a:tc>
                  <a:txBody>
                    <a:bodyPr/>
                    <a:lstStyle/>
                    <a:p>
                      <a:pPr algn="ctr" fontAlgn="b"/>
                      <a:r>
                        <a:rPr lang="es-ES" sz="9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INGRESOS DE CAPITAL</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              7.792.159,82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            13.521.420,93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dirty="0">
                          <a:solidFill>
                            <a:srgbClr val="000000"/>
                          </a:solidFill>
                          <a:effectLst/>
                          <a:latin typeface="Times New Roman"/>
                        </a:rPr>
                        <a:t>                          5.729.261,11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73,53%</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74253">
                <a:tc>
                  <a:txBody>
                    <a:bodyPr/>
                    <a:lstStyle/>
                    <a:p>
                      <a:pPr algn="ctr" fontAlgn="b"/>
                      <a:r>
                        <a:rPr lang="es-ES" sz="9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GASTOS DE PRODUCCIÓN</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900" b="0" i="0" u="none" strike="noStrike" dirty="0">
                          <a:solidFill>
                            <a:srgbClr val="000000"/>
                          </a:solidFill>
                          <a:effectLst/>
                          <a:latin typeface="Times New Roman"/>
                        </a:rPr>
                        <a:t>                                            -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0,00%</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74253">
                <a:tc>
                  <a:txBody>
                    <a:bodyPr/>
                    <a:lstStyle/>
                    <a:p>
                      <a:pPr algn="ctr" fontAlgn="b"/>
                      <a:r>
                        <a:rPr lang="es-ES" sz="9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GASTOS DE INVERSIÓN</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7.172.542,29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14.721.732,92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900" b="0" i="0" u="none" strike="noStrike" dirty="0">
                          <a:solidFill>
                            <a:srgbClr val="000000"/>
                          </a:solidFill>
                          <a:effectLst/>
                          <a:latin typeface="Times New Roman"/>
                        </a:rPr>
                        <a:t>                          7.549.190,63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105,25%</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74253">
                <a:tc>
                  <a:txBody>
                    <a:bodyPr/>
                    <a:lstStyle/>
                    <a:p>
                      <a:pPr algn="ctr" fontAlgn="b"/>
                      <a:r>
                        <a:rPr lang="es-ES" sz="9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GASTOS DE CAPITAL</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7.779.355,72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3.918.281,75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dirty="0">
                          <a:solidFill>
                            <a:srgbClr val="000000"/>
                          </a:solidFill>
                          <a:effectLst/>
                          <a:latin typeface="Times New Roman"/>
                        </a:rPr>
                        <a:t>                         (3.861.073,97)</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-49,63%</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74253">
                <a:tc>
                  <a:txBody>
                    <a:bodyPr/>
                    <a:lstStyle/>
                    <a:p>
                      <a:pPr algn="ctr" fontAlgn="b"/>
                      <a:r>
                        <a:rPr lang="es-ES" sz="9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SUPERÁVIT O DÉFICIT DE INVERSIÓN</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900" b="0" i="0" u="none" strike="noStrike">
                          <a:solidFill>
                            <a:srgbClr val="000000"/>
                          </a:solidFill>
                          <a:effectLst/>
                          <a:latin typeface="Times New Roman"/>
                        </a:rPr>
                        <a:t>-          7.159.738,19   </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900" b="0" i="0" u="none" strike="noStrike">
                          <a:solidFill>
                            <a:srgbClr val="000000"/>
                          </a:solidFill>
                          <a:effectLst/>
                          <a:latin typeface="Times New Roman"/>
                        </a:rPr>
                        <a:t>-          5.118.593,74   </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900" b="0" i="0" u="none" strike="noStrike" dirty="0">
                          <a:solidFill>
                            <a:srgbClr val="000000"/>
                          </a:solidFill>
                          <a:effectLst/>
                          <a:latin typeface="Times New Roman"/>
                        </a:rPr>
                        <a:t>                        2.041.144,45   </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900" b="0" i="0" u="none" strike="noStrike">
                          <a:solidFill>
                            <a:srgbClr val="000000"/>
                          </a:solidFill>
                          <a:effectLst/>
                          <a:latin typeface="Times New Roman"/>
                        </a:rPr>
                        <a:t>-28,51%</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74253">
                <a:tc>
                  <a:txBody>
                    <a:bodyPr/>
                    <a:lstStyle/>
                    <a:p>
                      <a:pPr algn="ctr" fontAlgn="b"/>
                      <a:r>
                        <a:rPr lang="es-ES" sz="9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INGRESOS DE FINANCIAMIENTO</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              3.417.231,20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              5.783.539,51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a:solidFill>
                            <a:srgbClr val="000000"/>
                          </a:solidFill>
                          <a:effectLst/>
                          <a:latin typeface="Times New Roman"/>
                        </a:rPr>
                        <a:t>                          2.366.308,31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900" b="0" i="0" u="none" strike="noStrike" dirty="0">
                          <a:solidFill>
                            <a:srgbClr val="000000"/>
                          </a:solidFill>
                          <a:effectLst/>
                          <a:latin typeface="Times New Roman"/>
                        </a:rPr>
                        <a:t>69,25%</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74253">
                <a:tc>
                  <a:txBody>
                    <a:bodyPr/>
                    <a:lstStyle/>
                    <a:p>
                      <a:pPr algn="ctr" fontAlgn="b"/>
                      <a:r>
                        <a:rPr lang="es-ES" sz="9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s-ES" sz="900" b="0" i="0" u="none" strike="noStrike">
                          <a:solidFill>
                            <a:srgbClr val="000000"/>
                          </a:solidFill>
                          <a:effectLst/>
                          <a:latin typeface="Times New Roman"/>
                        </a:rPr>
                        <a:t>APLICACIÓN AL FINANCIAMIENTO</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15.000,00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4.686,65 </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a:solidFill>
                            <a:srgbClr val="000000"/>
                          </a:solidFill>
                          <a:effectLst/>
                          <a:latin typeface="Times New Roman"/>
                        </a:rPr>
                        <a:t>                              (10.313,35)</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ctr" fontAlgn="b"/>
                      <a:r>
                        <a:rPr lang="es-ES" sz="900" b="0" i="0" u="none" strike="noStrike" dirty="0">
                          <a:solidFill>
                            <a:srgbClr val="000000"/>
                          </a:solidFill>
                          <a:effectLst/>
                          <a:latin typeface="Times New Roman"/>
                        </a:rPr>
                        <a:t>-68,76%</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74253">
                <a:tc>
                  <a:txBody>
                    <a:bodyPr/>
                    <a:lstStyle/>
                    <a:p>
                      <a:pPr algn="ctr" fontAlgn="b"/>
                      <a:r>
                        <a:rPr lang="es-ES" sz="9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900" b="0" i="0" u="none" strike="noStrike">
                          <a:solidFill>
                            <a:srgbClr val="000000"/>
                          </a:solidFill>
                          <a:effectLst/>
                          <a:latin typeface="Times New Roman"/>
                        </a:rPr>
                        <a:t>SUPERÁVIT O DÉFICIT DE FINANCIAMIENTO</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900" b="0" i="0" u="none" strike="noStrike">
                          <a:solidFill>
                            <a:srgbClr val="000000"/>
                          </a:solidFill>
                          <a:effectLst/>
                          <a:latin typeface="Times New Roman"/>
                        </a:rPr>
                        <a:t>            3.402.231,20   </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900" b="0" i="0" u="none" strike="noStrike">
                          <a:solidFill>
                            <a:srgbClr val="000000"/>
                          </a:solidFill>
                          <a:effectLst/>
                          <a:latin typeface="Times New Roman"/>
                        </a:rPr>
                        <a:t>            5.778.852,86   </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900" b="0" i="0" u="none" strike="noStrike">
                          <a:solidFill>
                            <a:srgbClr val="000000"/>
                          </a:solidFill>
                          <a:effectLst/>
                          <a:latin typeface="Times New Roman"/>
                        </a:rPr>
                        <a:t>                        2.376.621,66   </a:t>
                      </a:r>
                    </a:p>
                  </a:txBody>
                  <a:tcPr marL="7260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900" b="0" i="0" u="none" strike="noStrike" dirty="0">
                          <a:solidFill>
                            <a:srgbClr val="000000"/>
                          </a:solidFill>
                          <a:effectLst/>
                          <a:latin typeface="Times New Roman"/>
                        </a:rPr>
                        <a:t>69,85%</a:t>
                      </a:r>
                    </a:p>
                  </a:txBody>
                  <a:tcPr marL="0" marR="7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4253">
                <a:tc>
                  <a:txBody>
                    <a:bodyPr/>
                    <a:lstStyle/>
                    <a:p>
                      <a:pPr algn="ctr" fontAlgn="b"/>
                      <a:r>
                        <a:rPr lang="es-ES" sz="9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900" b="0" i="0" u="none" strike="noStrike">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a:solidFill>
                            <a:srgbClr val="000000"/>
                          </a:solidFill>
                          <a:effectLst/>
                          <a:latin typeface="Times New Roman"/>
                        </a:rPr>
                        <a:t>               (3.210.038,52)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dirty="0">
                          <a:solidFill>
                            <a:srgbClr val="000000"/>
                          </a:solidFill>
                          <a:effectLst/>
                          <a:latin typeface="Times New Roman"/>
                        </a:rPr>
                        <a:t>                 1.611.336,67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a:solidFill>
                            <a:srgbClr val="000000"/>
                          </a:solidFill>
                          <a:effectLst/>
                          <a:latin typeface="Times New Roman"/>
                        </a:rPr>
                        <a:t>                             4.821.375,19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dirty="0">
                          <a:solidFill>
                            <a:srgbClr val="000000"/>
                          </a:solidFill>
                          <a:effectLst/>
                          <a:latin typeface="Times New Roman"/>
                        </a:rPr>
                        <a:t>150,20%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r>
              <a:tr h="274253">
                <a:tc>
                  <a:txBody>
                    <a:bodyPr/>
                    <a:lstStyle/>
                    <a:p>
                      <a:pPr algn="ctr" fontAlgn="b"/>
                      <a:r>
                        <a:rPr lang="es-ES" sz="9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900" b="0" i="0" u="none" strike="noStrike">
                          <a:solidFill>
                            <a:srgbClr val="000000"/>
                          </a:solidFill>
                          <a:effectLst/>
                          <a:latin typeface="Times New Roman"/>
                        </a:rPr>
                        <a:t>TOTAL INGRESOS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a:solidFill>
                            <a:srgbClr val="000000"/>
                          </a:solidFill>
                          <a:effectLst/>
                          <a:latin typeface="Times New Roman"/>
                        </a:rPr>
                        <a:t>               59.007.633,04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a:solidFill>
                            <a:srgbClr val="000000"/>
                          </a:solidFill>
                          <a:effectLst/>
                          <a:latin typeface="Times New Roman"/>
                        </a:rPr>
                        <a:t>               70.897.825,69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a:solidFill>
                            <a:srgbClr val="000000"/>
                          </a:solidFill>
                          <a:effectLst/>
                          <a:latin typeface="Times New Roman"/>
                        </a:rPr>
                        <a:t>                           11.890.192,65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dirty="0">
                          <a:solidFill>
                            <a:srgbClr val="000000"/>
                          </a:solidFill>
                          <a:effectLst/>
                          <a:latin typeface="Times New Roman"/>
                        </a:rPr>
                        <a:t>20,15%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AF"/>
                    </a:solidFill>
                  </a:tcPr>
                </a:tc>
              </a:tr>
              <a:tr h="274253">
                <a:tc>
                  <a:txBody>
                    <a:bodyPr/>
                    <a:lstStyle/>
                    <a:p>
                      <a:pPr algn="ctr" fontAlgn="b"/>
                      <a:r>
                        <a:rPr lang="es-ES" sz="9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900" b="0" i="0" u="none" strike="noStrike">
                          <a:solidFill>
                            <a:srgbClr val="000000"/>
                          </a:solidFill>
                          <a:effectLst/>
                          <a:latin typeface="Times New Roman"/>
                        </a:rPr>
                        <a:t>TOTAL GASTOS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a:solidFill>
                            <a:srgbClr val="000000"/>
                          </a:solidFill>
                          <a:effectLst/>
                          <a:latin typeface="Times New Roman"/>
                        </a:rPr>
                        <a:t>               62.217.671,56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a:solidFill>
                            <a:srgbClr val="000000"/>
                          </a:solidFill>
                          <a:effectLst/>
                          <a:latin typeface="Times New Roman"/>
                        </a:rPr>
                        <a:t>               69.286.489,02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a:solidFill>
                            <a:srgbClr val="000000"/>
                          </a:solidFill>
                          <a:effectLst/>
                          <a:latin typeface="Times New Roman"/>
                        </a:rPr>
                        <a:t>                             7.068.817,46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900" b="0" i="0" u="none" strike="noStrike" dirty="0">
                          <a:solidFill>
                            <a:srgbClr val="000000"/>
                          </a:solidFill>
                          <a:effectLst/>
                          <a:latin typeface="Times New Roman"/>
                        </a:rPr>
                        <a:t>11,36%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bl>
          </a:graphicData>
        </a:graphic>
      </p:graphicFrame>
      <p:pic>
        <p:nvPicPr>
          <p:cNvPr id="8"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1789762"/>
            <a:ext cx="503238" cy="457200"/>
          </a:xfrm>
          <a:prstGeom prst="rect">
            <a:avLst/>
          </a:prstGeom>
          <a:noFill/>
          <a:ln>
            <a:noFill/>
          </a:ln>
        </p:spPr>
      </p:pic>
    </p:spTree>
    <p:extLst>
      <p:ext uri="{BB962C8B-B14F-4D97-AF65-F5344CB8AC3E}">
        <p14:creationId xmlns:p14="http://schemas.microsoft.com/office/powerpoint/2010/main" val="3485167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43608" y="548680"/>
            <a:ext cx="6696744"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Variación del Presupuesto de la ESPE - Período </a:t>
            </a:r>
            <a:r>
              <a:rPr lang="es-ES" b="1" i="1" u="sng" dirty="0" smtClean="0">
                <a:solidFill>
                  <a:srgbClr val="F79646">
                    <a:lumMod val="75000"/>
                  </a:srgbClr>
                </a:solidFill>
                <a:latin typeface="Times New Roman"/>
                <a:ea typeface="Calibri"/>
              </a:rPr>
              <a:t>2011 </a:t>
            </a:r>
            <a:r>
              <a:rPr lang="es-ES" b="1" i="1" u="sng" dirty="0">
                <a:solidFill>
                  <a:srgbClr val="F79646">
                    <a:lumMod val="75000"/>
                  </a:srgbClr>
                </a:solidFill>
                <a:latin typeface="Times New Roman"/>
                <a:ea typeface="Calibri"/>
              </a:rPr>
              <a:t>- </a:t>
            </a:r>
            <a:r>
              <a:rPr lang="es-ES" b="1" i="1" u="sng" dirty="0" smtClean="0">
                <a:solidFill>
                  <a:srgbClr val="F79646">
                    <a:lumMod val="75000"/>
                  </a:srgbClr>
                </a:solidFill>
                <a:latin typeface="Times New Roman"/>
                <a:ea typeface="Calibri"/>
              </a:rPr>
              <a:t>2012</a:t>
            </a:r>
            <a:endParaRPr lang="es-ES" b="1" i="1" u="sng" dirty="0">
              <a:solidFill>
                <a:srgbClr val="F79646">
                  <a:lumMod val="75000"/>
                </a:srgbClr>
              </a:solidFill>
            </a:endParaRPr>
          </a:p>
        </p:txBody>
      </p:sp>
      <p:graphicFrame>
        <p:nvGraphicFramePr>
          <p:cNvPr id="5" name="4 Gráfico"/>
          <p:cNvGraphicFramePr/>
          <p:nvPr>
            <p:extLst>
              <p:ext uri="{D42A27DB-BD31-4B8C-83A1-F6EECF244321}">
                <p14:modId xmlns:p14="http://schemas.microsoft.com/office/powerpoint/2010/main" val="4143985557"/>
              </p:ext>
            </p:extLst>
          </p:nvPr>
        </p:nvGraphicFramePr>
        <p:xfrm>
          <a:off x="1043608" y="1412776"/>
          <a:ext cx="6912768" cy="41044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3987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50655" y="2852936"/>
            <a:ext cx="7118756" cy="2554545"/>
          </a:xfrm>
          <a:prstGeom prst="rect">
            <a:avLst/>
          </a:prstGeom>
          <a:ln w="19050" cmpd="dbl">
            <a:solidFill>
              <a:schemeClr val="accent2">
                <a:lumMod val="75000"/>
              </a:schemeClr>
            </a:solidFill>
            <a:prstDash val="sysDash"/>
          </a:ln>
        </p:spPr>
        <p:txBody>
          <a:bodyPr wrap="square">
            <a:spAutoFit/>
          </a:bodyPr>
          <a:lstStyle/>
          <a:p>
            <a:pPr indent="457200" algn="just">
              <a:lnSpc>
                <a:spcPct val="200000"/>
              </a:lnSpc>
              <a:spcAft>
                <a:spcPts val="0"/>
              </a:spcAft>
            </a:pPr>
            <a:r>
              <a:rPr lang="es-ES" sz="1600" dirty="0" smtClean="0">
                <a:latin typeface="Times New Roman"/>
                <a:ea typeface="Calibri"/>
                <a:cs typeface="Times New Roman"/>
              </a:rPr>
              <a:t>El </a:t>
            </a:r>
            <a:r>
              <a:rPr lang="es-ES" sz="1600" dirty="0">
                <a:latin typeface="Times New Roman"/>
                <a:ea typeface="Calibri"/>
                <a:cs typeface="Times New Roman"/>
              </a:rPr>
              <a:t>22 de julio de 2008 la Asamblea Nacional Constituyente expide el Mandato Constituyente Nº 14, en donde establece la obligación del </a:t>
            </a:r>
            <a:r>
              <a:rPr lang="es-ES" sz="1600" dirty="0" smtClean="0">
                <a:latin typeface="Times New Roman"/>
                <a:ea typeface="Calibri"/>
                <a:cs typeface="Times New Roman"/>
              </a:rPr>
              <a:t>CONEA </a:t>
            </a:r>
            <a:r>
              <a:rPr lang="es-ES" sz="1600" dirty="0">
                <a:latin typeface="Times New Roman"/>
                <a:ea typeface="Calibri"/>
                <a:cs typeface="Times New Roman"/>
              </a:rPr>
              <a:t>de elaborar un informe técnico sobre el nivel de desempeño institucional de los establecimientos de educación superior, a fin de garantizar su calidad, propiciando su depuración y mejoramiento.</a:t>
            </a:r>
            <a:endParaRPr lang="es-ES" sz="1600" dirty="0">
              <a:ea typeface="Calibri"/>
              <a:cs typeface="Times New Roman"/>
            </a:endParaRPr>
          </a:p>
        </p:txBody>
      </p:sp>
      <p:sp>
        <p:nvSpPr>
          <p:cNvPr id="6" name="5 Título"/>
          <p:cNvSpPr>
            <a:spLocks noGrp="1"/>
          </p:cNvSpPr>
          <p:nvPr>
            <p:ph type="title"/>
          </p:nvPr>
        </p:nvSpPr>
        <p:spPr>
          <a:xfrm>
            <a:off x="1331641" y="836712"/>
            <a:ext cx="5929771" cy="864096"/>
          </a:xfrm>
        </p:spPr>
        <p:txBody>
          <a:bodyPr>
            <a:normAutofit fontScale="90000"/>
          </a:bodyPr>
          <a:lstStyle/>
          <a:p>
            <a:pPr marL="914400" marR="0" lvl="2" indent="0" algn="ctr" defTabSz="914400" rtl="0" eaLnBrk="1" fontAlgn="auto" latinLnBrk="0" hangingPunct="1">
              <a:lnSpc>
                <a:spcPct val="100000"/>
              </a:lnSpc>
              <a:spcBef>
                <a:spcPts val="0"/>
              </a:spcBef>
              <a:spcAft>
                <a:spcPts val="1000"/>
              </a:spcAft>
              <a:tabLst/>
              <a:defRPr/>
            </a:pPr>
            <a:r>
              <a:rPr kumimoji="0" lang="es-ES" sz="2200" b="1" i="1" u="sng" strike="noStrike" kern="1200" cap="none" spc="0" normalizeH="0" baseline="0" noProof="0" dirty="0" smtClean="0">
                <a:ln>
                  <a:noFill/>
                </a:ln>
                <a:solidFill>
                  <a:srgbClr val="F79646">
                    <a:lumMod val="75000"/>
                  </a:srgbClr>
                </a:solidFill>
                <a:effectLst/>
                <a:uLnTx/>
                <a:uFillTx/>
                <a:latin typeface="Times New Roman" pitchFamily="18" charset="0"/>
                <a:ea typeface="Calibri"/>
                <a:cs typeface="Times New Roman" pitchFamily="18" charset="0"/>
              </a:rPr>
              <a:t>CALIFICACIÓN DE LAS ENTIDADES PÚBLICAS DE EDUCACIÓN SUPERIOR</a:t>
            </a:r>
            <a:r>
              <a:rPr kumimoji="0" lang="es-ES" sz="1800" b="1" i="1" u="sng" strike="noStrike" kern="1200" cap="none" spc="0" normalizeH="0" baseline="0" noProof="0" dirty="0" smtClean="0">
                <a:ln>
                  <a:noFill/>
                </a:ln>
                <a:solidFill>
                  <a:srgbClr val="F79646">
                    <a:lumMod val="75000"/>
                  </a:srgbClr>
                </a:solidFill>
                <a:effectLst/>
                <a:uLnTx/>
                <a:uFillTx/>
                <a:latin typeface="Times New Roman" pitchFamily="18" charset="0"/>
                <a:ea typeface="Calibri"/>
                <a:cs typeface="Times New Roman" pitchFamily="18" charset="0"/>
              </a:rPr>
              <a:t/>
            </a:r>
            <a:br>
              <a:rPr kumimoji="0" lang="es-ES" sz="1800" b="1" i="1" u="sng" strike="noStrike" kern="1200" cap="none" spc="0" normalizeH="0" baseline="0" noProof="0" dirty="0" smtClean="0">
                <a:ln>
                  <a:noFill/>
                </a:ln>
                <a:solidFill>
                  <a:srgbClr val="F79646">
                    <a:lumMod val="75000"/>
                  </a:srgbClr>
                </a:solidFill>
                <a:effectLst/>
                <a:uLnTx/>
                <a:uFillTx/>
                <a:latin typeface="Times New Roman" pitchFamily="18" charset="0"/>
                <a:ea typeface="Calibri"/>
                <a:cs typeface="Times New Roman" pitchFamily="18" charset="0"/>
              </a:rPr>
            </a:br>
            <a:endParaRPr lang="es-ES" dirty="0"/>
          </a:p>
        </p:txBody>
      </p:sp>
      <p:sp>
        <p:nvSpPr>
          <p:cNvPr id="8" name="7 Flecha abajo"/>
          <p:cNvSpPr/>
          <p:nvPr/>
        </p:nvSpPr>
        <p:spPr>
          <a:xfrm>
            <a:off x="4610032" y="1772817"/>
            <a:ext cx="322008" cy="720080"/>
          </a:xfrm>
          <a:prstGeom prst="downArrow">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502947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04848" y="799836"/>
            <a:ext cx="8784976" cy="646331"/>
          </a:xfrm>
          <a:prstGeom prst="rect">
            <a:avLst/>
          </a:prstGeom>
        </p:spPr>
        <p:txBody>
          <a:bodyPr wrap="square">
            <a:spAutoFit/>
          </a:bodyPr>
          <a:lstStyle/>
          <a:p>
            <a:pPr lvl="4">
              <a:lnSpc>
                <a:spcPct val="200000"/>
              </a:lnSpc>
              <a:spcAft>
                <a:spcPts val="1000"/>
              </a:spcAft>
            </a:pPr>
            <a:r>
              <a:rPr lang="es-ES" b="1" i="1" u="sng" dirty="0">
                <a:solidFill>
                  <a:schemeClr val="accent6">
                    <a:lumMod val="75000"/>
                  </a:schemeClr>
                </a:solidFill>
                <a:latin typeface="Times New Roman"/>
                <a:ea typeface="Calibri"/>
              </a:rPr>
              <a:t>Indicadores Financieros del Estado de Ejecución Presupuestaria </a:t>
            </a:r>
            <a:endParaRPr lang="es-ES" b="1" i="1" u="sng" dirty="0">
              <a:solidFill>
                <a:schemeClr val="accent6">
                  <a:lumMod val="75000"/>
                </a:schemeClr>
              </a:solidFill>
              <a:effectLst/>
              <a:latin typeface="Times New Roman"/>
              <a:ea typeface="Calibri"/>
            </a:endParaRPr>
          </a:p>
        </p:txBody>
      </p:sp>
      <p:graphicFrame>
        <p:nvGraphicFramePr>
          <p:cNvPr id="5" name="4 Tabla"/>
          <p:cNvGraphicFramePr>
            <a:graphicFrameLocks noGrp="1"/>
          </p:cNvGraphicFramePr>
          <p:nvPr/>
        </p:nvGraphicFramePr>
        <p:xfrm>
          <a:off x="457200" y="2123388"/>
          <a:ext cx="8229601" cy="3479587"/>
        </p:xfrm>
        <a:graphic>
          <a:graphicData uri="http://schemas.openxmlformats.org/drawingml/2006/table">
            <a:tbl>
              <a:tblPr firstRow="1" firstCol="1" bandRow="1"/>
              <a:tblGrid>
                <a:gridCol w="5324376"/>
                <a:gridCol w="391689"/>
                <a:gridCol w="359835"/>
                <a:gridCol w="359835"/>
                <a:gridCol w="1793866"/>
              </a:tblGrid>
              <a:tr h="911804">
                <a:tc gridSpan="5">
                  <a:txBody>
                    <a:bodyPr/>
                    <a:lstStyle/>
                    <a:p>
                      <a:pPr algn="ctr">
                        <a:lnSpc>
                          <a:spcPct val="115000"/>
                        </a:lnSpc>
                        <a:spcAft>
                          <a:spcPts val="0"/>
                        </a:spcAft>
                      </a:pPr>
                      <a:r>
                        <a:rPr lang="es-ES" sz="700" b="1" dirty="0">
                          <a:effectLst/>
                          <a:latin typeface="Times New Roman"/>
                          <a:ea typeface="Calibri"/>
                          <a:cs typeface="Times New Roman"/>
                        </a:rPr>
                        <a:t> </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REPÚBLICA DEL ECUADOR</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ESCUELA POLITÉCNICA DEL EJÉRCITO</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ESTADO DE EJECUCIÓN PRESUPUESTARIA</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INDICADORES FINANCIEROS</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Expresado en Dólares</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 </a:t>
                      </a:r>
                      <a:endParaRPr lang="es-ES" sz="1000" dirty="0">
                        <a:effectLst/>
                        <a:latin typeface="Calibri"/>
                        <a:ea typeface="Calibri"/>
                        <a:cs typeface="Times New Roman"/>
                      </a:endParaRPr>
                    </a:p>
                  </a:txBody>
                  <a:tcPr marL="63713" marR="63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97693">
                <a:tc rowSpan="2">
                  <a:txBody>
                    <a:bodyPr/>
                    <a:lstStyle/>
                    <a:p>
                      <a:pPr algn="ctr">
                        <a:lnSpc>
                          <a:spcPct val="115000"/>
                        </a:lnSpc>
                        <a:spcAft>
                          <a:spcPts val="1000"/>
                        </a:spcAft>
                      </a:pPr>
                      <a:r>
                        <a:rPr lang="es-ES" sz="700" b="1">
                          <a:solidFill>
                            <a:srgbClr val="000000"/>
                          </a:solidFill>
                          <a:effectLst/>
                          <a:latin typeface="Times New Roman"/>
                          <a:ea typeface="Calibri"/>
                          <a:cs typeface="Times New Roman"/>
                        </a:rPr>
                        <a:t>INDICADORES FINANCIEROS</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gridSpan="3">
                  <a:txBody>
                    <a:bodyPr/>
                    <a:lstStyle/>
                    <a:p>
                      <a:pPr algn="ctr">
                        <a:lnSpc>
                          <a:spcPct val="115000"/>
                        </a:lnSpc>
                        <a:spcAft>
                          <a:spcPts val="1000"/>
                        </a:spcAft>
                      </a:pPr>
                      <a:r>
                        <a:rPr lang="es-ES" sz="600" b="1">
                          <a:effectLst/>
                          <a:latin typeface="Times New Roman"/>
                          <a:ea typeface="Calibri"/>
                          <a:cs typeface="Times New Roman"/>
                        </a:rPr>
                        <a:t>RESULTADO/PERÍODOS</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s-ES"/>
                    </a:p>
                  </a:txBody>
                  <a:tcPr/>
                </a:tc>
                <a:tc hMerge="1">
                  <a:txBody>
                    <a:bodyPr/>
                    <a:lstStyle/>
                    <a:p>
                      <a:endParaRPr lang="es-ES"/>
                    </a:p>
                  </a:txBody>
                  <a:tcPr/>
                </a:tc>
                <a:tc rowSpan="2">
                  <a:txBody>
                    <a:bodyPr/>
                    <a:lstStyle/>
                    <a:p>
                      <a:pPr algn="ctr">
                        <a:lnSpc>
                          <a:spcPct val="115000"/>
                        </a:lnSpc>
                        <a:spcAft>
                          <a:spcPts val="1000"/>
                        </a:spcAft>
                      </a:pPr>
                      <a:r>
                        <a:rPr lang="es-ES" sz="700" b="1">
                          <a:effectLst/>
                          <a:latin typeface="Times New Roman"/>
                          <a:ea typeface="Calibri"/>
                          <a:cs typeface="Times New Roman"/>
                        </a:rPr>
                        <a:t>INTERPRETACIÓN</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130258">
                <a:tc vMerge="1">
                  <a:txBody>
                    <a:bodyPr/>
                    <a:lstStyle/>
                    <a:p>
                      <a:endParaRPr lang="es-ES"/>
                    </a:p>
                  </a:txBody>
                  <a:tcPr/>
                </a:tc>
                <a:tc>
                  <a:txBody>
                    <a:bodyPr/>
                    <a:lstStyle/>
                    <a:p>
                      <a:pPr>
                        <a:lnSpc>
                          <a:spcPct val="115000"/>
                        </a:lnSpc>
                        <a:spcAft>
                          <a:spcPts val="1000"/>
                        </a:spcAft>
                      </a:pPr>
                      <a:r>
                        <a:rPr lang="es-ES" sz="700" b="1">
                          <a:effectLst/>
                          <a:latin typeface="Times New Roman"/>
                          <a:ea typeface="Calibri"/>
                          <a:cs typeface="Times New Roman"/>
                        </a:rPr>
                        <a:t>2010</a:t>
                      </a:r>
                      <a:endParaRPr lang="es-ES" sz="1000">
                        <a:effectLst/>
                        <a:latin typeface="Calibri"/>
                        <a:ea typeface="Calibri"/>
                        <a:cs typeface="Times New Roman"/>
                      </a:endParaRPr>
                    </a:p>
                  </a:txBody>
                  <a:tcPr marL="63713" marR="63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700" b="1">
                          <a:effectLst/>
                          <a:latin typeface="Times New Roman"/>
                          <a:ea typeface="Calibri"/>
                          <a:cs typeface="Times New Roman"/>
                        </a:rPr>
                        <a:t>2011</a:t>
                      </a:r>
                      <a:endParaRPr lang="es-ES" sz="1000">
                        <a:effectLst/>
                        <a:latin typeface="Calibri"/>
                        <a:ea typeface="Calibri"/>
                        <a:cs typeface="Times New Roman"/>
                      </a:endParaRPr>
                    </a:p>
                  </a:txBody>
                  <a:tcPr marL="63713" marR="63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700" b="1">
                          <a:effectLst/>
                          <a:latin typeface="Times New Roman"/>
                          <a:ea typeface="Calibri"/>
                          <a:cs typeface="Times New Roman"/>
                        </a:rPr>
                        <a:t>2012</a:t>
                      </a:r>
                      <a:endParaRPr lang="es-ES" sz="1000">
                        <a:effectLst/>
                        <a:latin typeface="Calibri"/>
                        <a:ea typeface="Calibri"/>
                        <a:cs typeface="Times New Roman"/>
                      </a:endParaRPr>
                    </a:p>
                  </a:txBody>
                  <a:tcPr marL="63713" marR="63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vMerge="1">
                  <a:txBody>
                    <a:bodyPr/>
                    <a:lstStyle/>
                    <a:p>
                      <a:endParaRPr lang="es-ES"/>
                    </a:p>
                  </a:txBody>
                  <a:tcPr/>
                </a:tc>
              </a:tr>
              <a:tr h="521031">
                <a:tc>
                  <a:txBody>
                    <a:bodyPr/>
                    <a:lstStyle/>
                    <a:p>
                      <a:pPr algn="r">
                        <a:lnSpc>
                          <a:spcPct val="115000"/>
                        </a:lnSpc>
                        <a:spcAft>
                          <a:spcPts val="1000"/>
                        </a:spcAft>
                      </a:pPr>
                      <a:endParaRPr lang="es-ES" sz="1000">
                        <a:effectLst/>
                        <a:latin typeface="Calibri"/>
                        <a:ea typeface="Calibri"/>
                        <a:cs typeface="Times New Roman"/>
                      </a:endParaRPr>
                    </a:p>
                  </a:txBody>
                  <a:tcPr marL="63713" marR="63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700">
                          <a:solidFill>
                            <a:srgbClr val="000000"/>
                          </a:solidFill>
                          <a:effectLst/>
                          <a:latin typeface="Times New Roman"/>
                          <a:ea typeface="Calibri"/>
                          <a:cs typeface="Times New Roman"/>
                        </a:rPr>
                        <a:t>0,91</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700">
                          <a:solidFill>
                            <a:srgbClr val="000000"/>
                          </a:solidFill>
                          <a:effectLst/>
                          <a:latin typeface="Times New Roman"/>
                          <a:ea typeface="Calibri"/>
                          <a:cs typeface="Times New Roman"/>
                        </a:rPr>
                        <a:t>0,81</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700">
                          <a:solidFill>
                            <a:srgbClr val="000000"/>
                          </a:solidFill>
                          <a:effectLst/>
                          <a:latin typeface="Times New Roman"/>
                          <a:ea typeface="Calibri"/>
                          <a:cs typeface="Times New Roman"/>
                        </a:rPr>
                        <a:t>0,73</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700">
                          <a:solidFill>
                            <a:srgbClr val="000000"/>
                          </a:solidFill>
                          <a:effectLst/>
                          <a:latin typeface="Times New Roman"/>
                          <a:ea typeface="Calibri"/>
                          <a:cs typeface="Times New Roman"/>
                        </a:rPr>
                        <a:t>Por cada dólar que  posee la universidad en los ingresos, 0,91 centavos le corresponden a los Ingresos Corrientes en el año 2010, en el 2011 0,81 y en el 2012 0,73</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1338">
                <a:tc>
                  <a:txBody>
                    <a:bodyPr/>
                    <a:lstStyle/>
                    <a:p>
                      <a:pPr algn="r">
                        <a:lnSpc>
                          <a:spcPct val="115000"/>
                        </a:lnSpc>
                        <a:spcAft>
                          <a:spcPts val="1000"/>
                        </a:spcAft>
                      </a:pPr>
                      <a:endParaRPr lang="es-ES" sz="1000" dirty="0">
                        <a:effectLst/>
                        <a:latin typeface="Calibri"/>
                        <a:ea typeface="Calibri"/>
                        <a:cs typeface="Times New Roman"/>
                      </a:endParaRPr>
                    </a:p>
                  </a:txBody>
                  <a:tcPr marL="63713" marR="63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700">
                          <a:solidFill>
                            <a:srgbClr val="000000"/>
                          </a:solidFill>
                          <a:effectLst/>
                          <a:latin typeface="Times New Roman"/>
                          <a:ea typeface="Calibri"/>
                          <a:cs typeface="Times New Roman"/>
                        </a:rPr>
                        <a:t>1,13</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700">
                          <a:solidFill>
                            <a:srgbClr val="000000"/>
                          </a:solidFill>
                          <a:effectLst/>
                          <a:latin typeface="Times New Roman"/>
                          <a:ea typeface="Calibri"/>
                          <a:cs typeface="Times New Roman"/>
                        </a:rPr>
                        <a:t>1,01</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700">
                          <a:solidFill>
                            <a:srgbClr val="000000"/>
                          </a:solidFill>
                          <a:effectLst/>
                          <a:latin typeface="Times New Roman"/>
                          <a:ea typeface="Calibri"/>
                          <a:cs typeface="Times New Roman"/>
                        </a:rPr>
                        <a:t>1,02</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700" dirty="0">
                          <a:solidFill>
                            <a:srgbClr val="000000"/>
                          </a:solidFill>
                          <a:effectLst/>
                          <a:latin typeface="Times New Roman"/>
                          <a:ea typeface="Calibri"/>
                          <a:cs typeface="Times New Roman"/>
                        </a:rPr>
                        <a:t>Por cada dólar que la institución necesita para cubrir sus gastos corrientes, ésta cuenta con 1,13 centavos de dólar, lo que implica que la entidad posee un superávit corriente en el año 2010. Este indicador mide la capacidad de una institución para financiar sus gastos permanentes y generar excedentes que se destinen a gastos de capital e inversión. En el período 2011 por cada dólar que la institución necesita para cubrir sus gastos corrientes ésta posee 1,01 dólares y el año 2012 posee 1,02 dólares.</a:t>
                      </a:r>
                      <a:endParaRPr lang="es-ES" sz="1000" dirty="0">
                        <a:effectLst/>
                        <a:latin typeface="Calibri"/>
                        <a:ea typeface="Calibri"/>
                        <a:cs typeface="Times New Roman"/>
                      </a:endParaRPr>
                    </a:p>
                    <a:p>
                      <a:pPr algn="just">
                        <a:lnSpc>
                          <a:spcPct val="115000"/>
                        </a:lnSpc>
                        <a:spcAft>
                          <a:spcPts val="1000"/>
                        </a:spcAft>
                      </a:pPr>
                      <a:r>
                        <a:rPr lang="es-ES" sz="700" dirty="0">
                          <a:solidFill>
                            <a:srgbClr val="000000"/>
                          </a:solidFill>
                          <a:effectLst/>
                          <a:latin typeface="Times New Roman"/>
                          <a:ea typeface="Calibri"/>
                          <a:cs typeface="Times New Roman"/>
                        </a:rPr>
                        <a:t> </a:t>
                      </a:r>
                      <a:endParaRPr lang="es-ES" sz="1000" dirty="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2737064730"/>
              </p:ext>
            </p:extLst>
          </p:nvPr>
        </p:nvGraphicFramePr>
        <p:xfrm>
          <a:off x="611560" y="3356992"/>
          <a:ext cx="4770437" cy="374650"/>
        </p:xfrm>
        <a:graphic>
          <a:graphicData uri="http://schemas.openxmlformats.org/presentationml/2006/ole">
            <mc:AlternateContent xmlns:mc="http://schemas.openxmlformats.org/markup-compatibility/2006">
              <mc:Choice xmlns:v="urn:schemas-microsoft-com:vml" Requires="v">
                <p:oleObj spid="_x0000_s20569" name="Ecuación" r:id="rId3" imgW="3530600" imgH="279400" progId="Equation.3">
                  <p:embed/>
                </p:oleObj>
              </mc:Choice>
              <mc:Fallback>
                <p:oleObj name="Ecuación" r:id="rId3" imgW="3530600" imgH="2794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356992"/>
                        <a:ext cx="4770437" cy="374650"/>
                      </a:xfrm>
                      <a:prstGeom prst="rect">
                        <a:avLst/>
                      </a:prstGeom>
                      <a:solidFill>
                        <a:srgbClr val="FFFFFF"/>
                      </a:solidFill>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908859150"/>
              </p:ext>
            </p:extLst>
          </p:nvPr>
        </p:nvGraphicFramePr>
        <p:xfrm>
          <a:off x="1547664" y="4365104"/>
          <a:ext cx="3076575" cy="428625"/>
        </p:xfrm>
        <a:graphic>
          <a:graphicData uri="http://schemas.openxmlformats.org/presentationml/2006/ole">
            <mc:AlternateContent xmlns:mc="http://schemas.openxmlformats.org/markup-compatibility/2006">
              <mc:Choice xmlns:v="urn:schemas-microsoft-com:vml" Requires="v">
                <p:oleObj spid="_x0000_s20570" name="Ecuación" r:id="rId5" imgW="1269449" imgH="177723" progId="Equation.3">
                  <p:embed/>
                </p:oleObj>
              </mc:Choice>
              <mc:Fallback>
                <p:oleObj name="Ecuación" r:id="rId5" imgW="1269449" imgH="177723"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664" y="4365104"/>
                        <a:ext cx="3076575" cy="428625"/>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15746247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251033366"/>
              </p:ext>
            </p:extLst>
          </p:nvPr>
        </p:nvGraphicFramePr>
        <p:xfrm>
          <a:off x="457200" y="1268760"/>
          <a:ext cx="8229601" cy="4608512"/>
        </p:xfrm>
        <a:graphic>
          <a:graphicData uri="http://schemas.openxmlformats.org/drawingml/2006/table">
            <a:tbl>
              <a:tblPr firstRow="1" firstCol="1" bandRow="1"/>
              <a:tblGrid>
                <a:gridCol w="5324376"/>
                <a:gridCol w="391689"/>
                <a:gridCol w="359835"/>
                <a:gridCol w="359835"/>
                <a:gridCol w="1793866"/>
              </a:tblGrid>
              <a:tr h="1250018">
                <a:tc gridSpan="5">
                  <a:txBody>
                    <a:bodyPr/>
                    <a:lstStyle/>
                    <a:p>
                      <a:pPr algn="ctr">
                        <a:lnSpc>
                          <a:spcPct val="115000"/>
                        </a:lnSpc>
                        <a:spcAft>
                          <a:spcPts val="0"/>
                        </a:spcAft>
                      </a:pPr>
                      <a:r>
                        <a:rPr lang="es-ES" sz="700" b="1" dirty="0">
                          <a:effectLst/>
                          <a:latin typeface="Times New Roman"/>
                          <a:ea typeface="Calibri"/>
                          <a:cs typeface="Times New Roman"/>
                        </a:rPr>
                        <a:t> </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REPÚBLICA DEL ECUADOR</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ESCUELA POLITÉCNICA DEL EJÈRCITO</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ESTADO DE EJECUCIÓN PRESUPUESTARIA</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INDICADORES FINANCIEROS</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Expresado en Dólares</a:t>
                      </a:r>
                      <a:endParaRPr lang="es-ES" sz="1000" dirty="0">
                        <a:effectLst/>
                        <a:latin typeface="Calibri"/>
                        <a:ea typeface="Calibri"/>
                        <a:cs typeface="Times New Roman"/>
                      </a:endParaRPr>
                    </a:p>
                    <a:p>
                      <a:pPr algn="ctr">
                        <a:lnSpc>
                          <a:spcPct val="115000"/>
                        </a:lnSpc>
                        <a:spcAft>
                          <a:spcPts val="0"/>
                        </a:spcAft>
                      </a:pPr>
                      <a:r>
                        <a:rPr lang="es-ES" sz="700" b="1" dirty="0">
                          <a:effectLst/>
                          <a:latin typeface="Times New Roman"/>
                          <a:ea typeface="Calibri"/>
                          <a:cs typeface="Times New Roman"/>
                        </a:rPr>
                        <a:t> </a:t>
                      </a:r>
                      <a:endParaRPr lang="es-ES" sz="1000" dirty="0">
                        <a:effectLst/>
                        <a:latin typeface="Calibri"/>
                        <a:ea typeface="Calibri"/>
                        <a:cs typeface="Times New Roman"/>
                      </a:endParaRPr>
                    </a:p>
                  </a:txBody>
                  <a:tcPr marL="63713" marR="63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44161">
                <a:tc rowSpan="2">
                  <a:txBody>
                    <a:bodyPr/>
                    <a:lstStyle/>
                    <a:p>
                      <a:pPr algn="ctr">
                        <a:lnSpc>
                          <a:spcPct val="115000"/>
                        </a:lnSpc>
                        <a:spcAft>
                          <a:spcPts val="1000"/>
                        </a:spcAft>
                      </a:pPr>
                      <a:r>
                        <a:rPr lang="es-ES" sz="700" b="1">
                          <a:solidFill>
                            <a:srgbClr val="000000"/>
                          </a:solidFill>
                          <a:effectLst/>
                          <a:latin typeface="Times New Roman"/>
                          <a:ea typeface="Calibri"/>
                          <a:cs typeface="Times New Roman"/>
                        </a:rPr>
                        <a:t>INDICADORES FINANCIEROS</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gridSpan="3">
                  <a:txBody>
                    <a:bodyPr/>
                    <a:lstStyle/>
                    <a:p>
                      <a:pPr algn="ctr">
                        <a:lnSpc>
                          <a:spcPct val="115000"/>
                        </a:lnSpc>
                        <a:spcAft>
                          <a:spcPts val="1000"/>
                        </a:spcAft>
                      </a:pPr>
                      <a:r>
                        <a:rPr lang="es-ES" sz="600" b="1">
                          <a:effectLst/>
                          <a:latin typeface="Times New Roman"/>
                          <a:ea typeface="Calibri"/>
                          <a:cs typeface="Times New Roman"/>
                        </a:rPr>
                        <a:t>RESULTADO/PERODOS</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s-ES"/>
                    </a:p>
                  </a:txBody>
                  <a:tcPr/>
                </a:tc>
                <a:tc hMerge="1">
                  <a:txBody>
                    <a:bodyPr/>
                    <a:lstStyle/>
                    <a:p>
                      <a:endParaRPr lang="es-ES"/>
                    </a:p>
                  </a:txBody>
                  <a:tcPr/>
                </a:tc>
                <a:tc rowSpan="2">
                  <a:txBody>
                    <a:bodyPr/>
                    <a:lstStyle/>
                    <a:p>
                      <a:pPr algn="ctr">
                        <a:lnSpc>
                          <a:spcPct val="115000"/>
                        </a:lnSpc>
                        <a:spcAft>
                          <a:spcPts val="1000"/>
                        </a:spcAft>
                      </a:pPr>
                      <a:r>
                        <a:rPr lang="es-ES" sz="700" b="1">
                          <a:effectLst/>
                          <a:latin typeface="Times New Roman"/>
                          <a:ea typeface="Calibri"/>
                          <a:cs typeface="Times New Roman"/>
                        </a:rPr>
                        <a:t>INTERPRETACIÓN</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178575">
                <a:tc vMerge="1">
                  <a:txBody>
                    <a:bodyPr/>
                    <a:lstStyle/>
                    <a:p>
                      <a:endParaRPr lang="es-ES"/>
                    </a:p>
                  </a:txBody>
                  <a:tcPr/>
                </a:tc>
                <a:tc>
                  <a:txBody>
                    <a:bodyPr/>
                    <a:lstStyle/>
                    <a:p>
                      <a:pPr>
                        <a:lnSpc>
                          <a:spcPct val="115000"/>
                        </a:lnSpc>
                        <a:spcAft>
                          <a:spcPts val="1000"/>
                        </a:spcAft>
                      </a:pPr>
                      <a:r>
                        <a:rPr lang="es-ES" sz="700" b="1">
                          <a:effectLst/>
                          <a:latin typeface="Times New Roman"/>
                          <a:ea typeface="Calibri"/>
                          <a:cs typeface="Times New Roman"/>
                        </a:rPr>
                        <a:t>2010</a:t>
                      </a:r>
                      <a:endParaRPr lang="es-ES" sz="1000">
                        <a:effectLst/>
                        <a:latin typeface="Calibri"/>
                        <a:ea typeface="Calibri"/>
                        <a:cs typeface="Times New Roman"/>
                      </a:endParaRPr>
                    </a:p>
                  </a:txBody>
                  <a:tcPr marL="63713" marR="63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700" b="1">
                          <a:effectLst/>
                          <a:latin typeface="Times New Roman"/>
                          <a:ea typeface="Calibri"/>
                          <a:cs typeface="Times New Roman"/>
                        </a:rPr>
                        <a:t>2011</a:t>
                      </a:r>
                      <a:endParaRPr lang="es-ES" sz="1000">
                        <a:effectLst/>
                        <a:latin typeface="Calibri"/>
                        <a:ea typeface="Calibri"/>
                        <a:cs typeface="Times New Roman"/>
                      </a:endParaRPr>
                    </a:p>
                  </a:txBody>
                  <a:tcPr marL="63713" marR="63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700" b="1">
                          <a:effectLst/>
                          <a:latin typeface="Times New Roman"/>
                          <a:ea typeface="Calibri"/>
                          <a:cs typeface="Times New Roman"/>
                        </a:rPr>
                        <a:t>2012</a:t>
                      </a:r>
                      <a:endParaRPr lang="es-ES" sz="1000">
                        <a:effectLst/>
                        <a:latin typeface="Calibri"/>
                        <a:ea typeface="Calibri"/>
                        <a:cs typeface="Times New Roman"/>
                      </a:endParaRPr>
                    </a:p>
                  </a:txBody>
                  <a:tcPr marL="63713" marR="63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vMerge="1">
                  <a:txBody>
                    <a:bodyPr/>
                    <a:lstStyle/>
                    <a:p>
                      <a:endParaRPr lang="es-ES"/>
                    </a:p>
                  </a:txBody>
                  <a:tcPr/>
                </a:tc>
              </a:tr>
              <a:tr h="714296">
                <a:tc>
                  <a:txBody>
                    <a:bodyPr/>
                    <a:lstStyle/>
                    <a:p>
                      <a:pPr algn="r">
                        <a:lnSpc>
                          <a:spcPct val="115000"/>
                        </a:lnSpc>
                        <a:spcAft>
                          <a:spcPts val="1000"/>
                        </a:spcAft>
                      </a:pPr>
                      <a:endParaRPr lang="es-ES" sz="1000">
                        <a:effectLst/>
                        <a:latin typeface="Calibri"/>
                        <a:ea typeface="Calibri"/>
                        <a:cs typeface="Times New Roman"/>
                      </a:endParaRPr>
                    </a:p>
                  </a:txBody>
                  <a:tcPr marL="63713" marR="63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s-ES" sz="700">
                          <a:solidFill>
                            <a:srgbClr val="000000"/>
                          </a:solidFill>
                          <a:effectLst/>
                          <a:latin typeface="Times New Roman"/>
                          <a:ea typeface="Calibri"/>
                          <a:cs typeface="Times New Roman"/>
                        </a:rPr>
                        <a:t>0,07</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700">
                          <a:solidFill>
                            <a:srgbClr val="000000"/>
                          </a:solidFill>
                          <a:effectLst/>
                          <a:latin typeface="Times New Roman"/>
                          <a:ea typeface="Calibri"/>
                          <a:cs typeface="Times New Roman"/>
                        </a:rPr>
                        <a:t>0,13</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700">
                          <a:solidFill>
                            <a:srgbClr val="000000"/>
                          </a:solidFill>
                          <a:effectLst/>
                          <a:latin typeface="Times New Roman"/>
                          <a:ea typeface="Calibri"/>
                          <a:cs typeface="Times New Roman"/>
                        </a:rPr>
                        <a:t>0,19</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700">
                          <a:solidFill>
                            <a:srgbClr val="000000"/>
                          </a:solidFill>
                          <a:effectLst/>
                          <a:latin typeface="Times New Roman"/>
                          <a:ea typeface="Calibri"/>
                          <a:cs typeface="Times New Roman"/>
                        </a:rPr>
                        <a:t>Por cada dólar que la entidad posee en los ingresos totales, 0,07 le corresponden a los ingresos de capital, 0,13 en el 2011 y en el 2012 contaba con 0,19.</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8592">
                <a:tc>
                  <a:txBody>
                    <a:bodyPr/>
                    <a:lstStyle/>
                    <a:p>
                      <a:pPr algn="r">
                        <a:lnSpc>
                          <a:spcPct val="115000"/>
                        </a:lnSpc>
                        <a:spcAft>
                          <a:spcPts val="1000"/>
                        </a:spcAft>
                      </a:pPr>
                      <a:endParaRPr lang="es-ES" sz="1000">
                        <a:effectLst/>
                        <a:latin typeface="Calibri"/>
                        <a:ea typeface="Calibri"/>
                        <a:cs typeface="Times New Roman"/>
                      </a:endParaRPr>
                    </a:p>
                  </a:txBody>
                  <a:tcPr marL="63713" marR="63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700">
                          <a:solidFill>
                            <a:srgbClr val="000000"/>
                          </a:solidFill>
                          <a:effectLst/>
                          <a:latin typeface="Times New Roman"/>
                          <a:ea typeface="Calibri"/>
                          <a:cs typeface="Times New Roman"/>
                        </a:rPr>
                        <a:t>0,70</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700">
                          <a:solidFill>
                            <a:srgbClr val="000000"/>
                          </a:solidFill>
                          <a:effectLst/>
                          <a:latin typeface="Times New Roman"/>
                          <a:ea typeface="Calibri"/>
                          <a:cs typeface="Times New Roman"/>
                        </a:rPr>
                        <a:t>0,52</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700">
                          <a:solidFill>
                            <a:srgbClr val="000000"/>
                          </a:solidFill>
                          <a:effectLst/>
                          <a:latin typeface="Times New Roman"/>
                          <a:ea typeface="Calibri"/>
                          <a:cs typeface="Times New Roman"/>
                        </a:rPr>
                        <a:t>0,73</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700">
                          <a:solidFill>
                            <a:srgbClr val="000000"/>
                          </a:solidFill>
                          <a:effectLst/>
                          <a:latin typeface="Times New Roman"/>
                          <a:ea typeface="Calibri"/>
                          <a:cs typeface="Times New Roman"/>
                        </a:rPr>
                        <a:t>Por cada dólar que se requiere para financiar los gastos de producción, capital e inversión, en los años 2010, 2011 y 2012, la entidad cuenta con 0,70, 0,52 y 0,73  centavos respectivamente en sus ingresos de capital. Lo que implica que presenta un déficit de capital e inversión en los tres períodos de análisis.</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2870">
                <a:tc>
                  <a:txBody>
                    <a:bodyPr/>
                    <a:lstStyle/>
                    <a:p>
                      <a:pPr algn="r">
                        <a:lnSpc>
                          <a:spcPct val="115000"/>
                        </a:lnSpc>
                        <a:spcAft>
                          <a:spcPts val="1000"/>
                        </a:spcAft>
                      </a:pPr>
                      <a:endParaRPr lang="es-ES" sz="1000">
                        <a:effectLst/>
                        <a:latin typeface="Calibri"/>
                        <a:ea typeface="Calibri"/>
                        <a:cs typeface="Times New Roman"/>
                      </a:endParaRPr>
                    </a:p>
                  </a:txBody>
                  <a:tcPr marL="63713" marR="63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s-ES" sz="700">
                          <a:solidFill>
                            <a:srgbClr val="000000"/>
                          </a:solidFill>
                          <a:effectLst/>
                          <a:latin typeface="Times New Roman"/>
                          <a:ea typeface="Calibri"/>
                          <a:cs typeface="Times New Roman"/>
                        </a:rPr>
                        <a:t>0,02</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700">
                          <a:solidFill>
                            <a:srgbClr val="000000"/>
                          </a:solidFill>
                          <a:effectLst/>
                          <a:latin typeface="Times New Roman"/>
                          <a:ea typeface="Calibri"/>
                          <a:cs typeface="Times New Roman"/>
                        </a:rPr>
                        <a:t>0,06</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700">
                          <a:solidFill>
                            <a:srgbClr val="000000"/>
                          </a:solidFill>
                          <a:effectLst/>
                          <a:latin typeface="Times New Roman"/>
                          <a:ea typeface="Calibri"/>
                          <a:cs typeface="Times New Roman"/>
                        </a:rPr>
                        <a:t>0,08</a:t>
                      </a:r>
                      <a:endParaRPr lang="es-ES" sz="100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700" dirty="0">
                          <a:solidFill>
                            <a:srgbClr val="000000"/>
                          </a:solidFill>
                          <a:effectLst/>
                          <a:latin typeface="Times New Roman"/>
                          <a:ea typeface="Calibri"/>
                          <a:cs typeface="Times New Roman"/>
                        </a:rPr>
                        <a:t>Por cada dólar que tiene la organización, 0,02 centavos le corresponden a los Ingresos por Financiamiento en el año 2010; 0,06 en el año 2011 y en el año 2012 le correspondían 0,08.</a:t>
                      </a:r>
                      <a:endParaRPr lang="es-ES" sz="1000" dirty="0">
                        <a:effectLst/>
                        <a:latin typeface="Calibri"/>
                        <a:ea typeface="Calibri"/>
                        <a:cs typeface="Times New Roman"/>
                      </a:endParaRPr>
                    </a:p>
                  </a:txBody>
                  <a:tcPr marL="63713" marR="63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3687185633"/>
              </p:ext>
            </p:extLst>
          </p:nvPr>
        </p:nvGraphicFramePr>
        <p:xfrm>
          <a:off x="655637" y="3140968"/>
          <a:ext cx="4673600" cy="374650"/>
        </p:xfrm>
        <a:graphic>
          <a:graphicData uri="http://schemas.openxmlformats.org/presentationml/2006/ole">
            <mc:AlternateContent xmlns:mc="http://schemas.openxmlformats.org/markup-compatibility/2006">
              <mc:Choice xmlns:v="urn:schemas-microsoft-com:vml" Requires="v">
                <p:oleObj spid="_x0000_s21633" name="Ecuación" r:id="rId3" imgW="3517900" imgH="279400" progId="Equation.3">
                  <p:embed/>
                </p:oleObj>
              </mc:Choice>
              <mc:Fallback>
                <p:oleObj name="Ecuación" r:id="rId3" imgW="3517900" imgH="2794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37" y="3140968"/>
                        <a:ext cx="4673600" cy="374650"/>
                      </a:xfrm>
                      <a:prstGeom prst="rect">
                        <a:avLst/>
                      </a:prstGeom>
                      <a:solidFill>
                        <a:srgbClr val="FFFFFF"/>
                      </a:solidFill>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4195288428"/>
              </p:ext>
            </p:extLst>
          </p:nvPr>
        </p:nvGraphicFramePr>
        <p:xfrm>
          <a:off x="539552" y="4005064"/>
          <a:ext cx="4929187" cy="333375"/>
        </p:xfrm>
        <a:graphic>
          <a:graphicData uri="http://schemas.openxmlformats.org/presentationml/2006/ole">
            <mc:AlternateContent xmlns:mc="http://schemas.openxmlformats.org/markup-compatibility/2006">
              <mc:Choice xmlns:v="urn:schemas-microsoft-com:vml" Requires="v">
                <p:oleObj spid="_x0000_s21634" name="Ecuación" r:id="rId5" imgW="2616200" imgH="177800" progId="Equation.3">
                  <p:embed/>
                </p:oleObj>
              </mc:Choice>
              <mc:Fallback>
                <p:oleObj name="Ecuación" r:id="rId5" imgW="2616200" imgH="1778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4005064"/>
                        <a:ext cx="4929187" cy="333375"/>
                      </a:xfrm>
                      <a:prstGeom prst="rect">
                        <a:avLst/>
                      </a:prstGeom>
                      <a:solidFill>
                        <a:srgbClr val="FFFFFF"/>
                      </a:solidFill>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3504945219"/>
              </p:ext>
            </p:extLst>
          </p:nvPr>
        </p:nvGraphicFramePr>
        <p:xfrm>
          <a:off x="511175" y="5373216"/>
          <a:ext cx="5089525" cy="361950"/>
        </p:xfrm>
        <a:graphic>
          <a:graphicData uri="http://schemas.openxmlformats.org/presentationml/2006/ole">
            <mc:AlternateContent xmlns:mc="http://schemas.openxmlformats.org/markup-compatibility/2006">
              <mc:Choice xmlns:v="urn:schemas-microsoft-com:vml" Requires="v">
                <p:oleObj spid="_x0000_s21635" name="Ecuación" r:id="rId7" imgW="3556000" imgH="254000" progId="Equation.3">
                  <p:embed/>
                </p:oleObj>
              </mc:Choice>
              <mc:Fallback>
                <p:oleObj name="Ecuación" r:id="rId7" imgW="3556000" imgH="25400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 y="5373216"/>
                        <a:ext cx="5089525"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5723909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174099593"/>
              </p:ext>
            </p:extLst>
          </p:nvPr>
        </p:nvGraphicFramePr>
        <p:xfrm>
          <a:off x="395536" y="1340768"/>
          <a:ext cx="8229598" cy="4020527"/>
        </p:xfrm>
        <a:graphic>
          <a:graphicData uri="http://schemas.openxmlformats.org/drawingml/2006/table">
            <a:tbl>
              <a:tblPr firstRow="1" firstCol="1" bandRow="1"/>
              <a:tblGrid>
                <a:gridCol w="5325355"/>
                <a:gridCol w="392547"/>
                <a:gridCol w="358727"/>
                <a:gridCol w="358727"/>
                <a:gridCol w="1794242"/>
              </a:tblGrid>
              <a:tr h="800483">
                <a:tc gridSpan="5">
                  <a:txBody>
                    <a:bodyPr/>
                    <a:lstStyle/>
                    <a:p>
                      <a:pPr algn="ctr">
                        <a:lnSpc>
                          <a:spcPct val="115000"/>
                        </a:lnSpc>
                        <a:spcAft>
                          <a:spcPts val="0"/>
                        </a:spcAft>
                      </a:pPr>
                      <a:r>
                        <a:rPr lang="es-ES" sz="800" b="1" dirty="0">
                          <a:effectLst/>
                          <a:latin typeface="Times New Roman"/>
                          <a:ea typeface="Calibri"/>
                          <a:cs typeface="Times New Roman"/>
                        </a:rPr>
                        <a:t> </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REPÚBLICA DEL ECUADOR</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ESCUELA POLITÉCNICA DEL EJÉRCITO</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ESTADO DE EJECUCIÓN PRESUPUESTARIA</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INDICADORES FINANCIEROS</a:t>
                      </a:r>
                      <a:endParaRPr lang="es-ES" sz="1000" dirty="0">
                        <a:effectLst/>
                        <a:latin typeface="Calibri"/>
                        <a:ea typeface="Calibri"/>
                        <a:cs typeface="Times New Roman"/>
                      </a:endParaRPr>
                    </a:p>
                    <a:p>
                      <a:pPr algn="ctr">
                        <a:lnSpc>
                          <a:spcPct val="115000"/>
                        </a:lnSpc>
                        <a:spcAft>
                          <a:spcPts val="0"/>
                        </a:spcAft>
                      </a:pPr>
                      <a:r>
                        <a:rPr lang="es-ES" sz="800" b="1" dirty="0">
                          <a:effectLst/>
                          <a:latin typeface="Times New Roman"/>
                          <a:ea typeface="Calibri"/>
                          <a:cs typeface="Times New Roman"/>
                        </a:rPr>
                        <a:t>Expresado en Dólares</a:t>
                      </a:r>
                      <a:endParaRPr lang="es-ES" sz="1000" dirty="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12991">
                <a:tc rowSpan="2">
                  <a:txBody>
                    <a:bodyPr/>
                    <a:lstStyle/>
                    <a:p>
                      <a:pPr algn="ctr">
                        <a:lnSpc>
                          <a:spcPct val="115000"/>
                        </a:lnSpc>
                        <a:spcAft>
                          <a:spcPts val="1000"/>
                        </a:spcAft>
                      </a:pPr>
                      <a:r>
                        <a:rPr lang="es-ES" sz="800" b="1">
                          <a:solidFill>
                            <a:srgbClr val="000000"/>
                          </a:solidFill>
                          <a:effectLst/>
                          <a:latin typeface="Times New Roman"/>
                          <a:ea typeface="Calibri"/>
                          <a:cs typeface="Times New Roman"/>
                        </a:rPr>
                        <a:t>INDICADORES FINANCIEROS</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gridSpan="3">
                  <a:txBody>
                    <a:bodyPr/>
                    <a:lstStyle/>
                    <a:p>
                      <a:pPr algn="ctr">
                        <a:lnSpc>
                          <a:spcPct val="115000"/>
                        </a:lnSpc>
                        <a:spcAft>
                          <a:spcPts val="1000"/>
                        </a:spcAft>
                      </a:pPr>
                      <a:r>
                        <a:rPr lang="es-ES" sz="600" b="1">
                          <a:effectLst/>
                          <a:latin typeface="Times New Roman"/>
                          <a:ea typeface="Calibri"/>
                          <a:cs typeface="Times New Roman"/>
                        </a:rPr>
                        <a:t>RESULTADO/PERÍODOS</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s-ES"/>
                    </a:p>
                  </a:txBody>
                  <a:tcPr/>
                </a:tc>
                <a:tc hMerge="1">
                  <a:txBody>
                    <a:bodyPr/>
                    <a:lstStyle/>
                    <a:p>
                      <a:endParaRPr lang="es-ES"/>
                    </a:p>
                  </a:txBody>
                  <a:tcPr/>
                </a:tc>
                <a:tc rowSpan="2">
                  <a:txBody>
                    <a:bodyPr/>
                    <a:lstStyle/>
                    <a:p>
                      <a:pPr algn="ctr">
                        <a:lnSpc>
                          <a:spcPct val="115000"/>
                        </a:lnSpc>
                        <a:spcAft>
                          <a:spcPts val="1000"/>
                        </a:spcAft>
                      </a:pPr>
                      <a:r>
                        <a:rPr lang="es-ES" sz="800" b="1">
                          <a:effectLst/>
                          <a:latin typeface="Times New Roman"/>
                          <a:ea typeface="Calibri"/>
                          <a:cs typeface="Times New Roman"/>
                        </a:rPr>
                        <a:t>INTERPRETACIÓN</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133414">
                <a:tc vMerge="1">
                  <a:txBody>
                    <a:bodyPr/>
                    <a:lstStyle/>
                    <a:p>
                      <a:endParaRPr lang="es-ES"/>
                    </a:p>
                  </a:txBody>
                  <a:tcPr/>
                </a:tc>
                <a:tc>
                  <a:txBody>
                    <a:bodyPr/>
                    <a:lstStyle/>
                    <a:p>
                      <a:pPr>
                        <a:lnSpc>
                          <a:spcPct val="115000"/>
                        </a:lnSpc>
                        <a:spcAft>
                          <a:spcPts val="1000"/>
                        </a:spcAft>
                      </a:pPr>
                      <a:r>
                        <a:rPr lang="es-ES" sz="800" b="1">
                          <a:effectLst/>
                          <a:latin typeface="Times New Roman"/>
                          <a:ea typeface="Calibri"/>
                          <a:cs typeface="Times New Roman"/>
                        </a:rPr>
                        <a:t>2010</a:t>
                      </a: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2011</a:t>
                      </a: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s-ES" sz="800" b="1">
                          <a:effectLst/>
                          <a:latin typeface="Times New Roman"/>
                          <a:ea typeface="Calibri"/>
                          <a:cs typeface="Times New Roman"/>
                        </a:rPr>
                        <a:t>2012</a:t>
                      </a: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vMerge="1">
                  <a:txBody>
                    <a:bodyPr/>
                    <a:lstStyle/>
                    <a:p>
                      <a:endParaRPr lang="es-ES"/>
                    </a:p>
                  </a:txBody>
                  <a:tcPr/>
                </a:tc>
              </a:tr>
              <a:tr h="1392144">
                <a:tc>
                  <a:txBody>
                    <a:bodyPr/>
                    <a:lstStyle/>
                    <a:p>
                      <a:pPr algn="r">
                        <a:lnSpc>
                          <a:spcPct val="115000"/>
                        </a:lnSpc>
                        <a:spcAft>
                          <a:spcPts val="1000"/>
                        </a:spcAft>
                      </a:pPr>
                      <a:endParaRPr lang="es-ES" sz="100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500">
                          <a:solidFill>
                            <a:srgbClr val="000000"/>
                          </a:solidFill>
                          <a:effectLst/>
                          <a:latin typeface="Times New Roman"/>
                          <a:ea typeface="Calibri"/>
                          <a:cs typeface="Times New Roman"/>
                        </a:rPr>
                        <a:t>0,81</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500">
                          <a:solidFill>
                            <a:srgbClr val="000000"/>
                          </a:solidFill>
                          <a:effectLst/>
                          <a:latin typeface="Times New Roman"/>
                          <a:ea typeface="Calibri"/>
                          <a:cs typeface="Times New Roman"/>
                        </a:rPr>
                        <a:t>227,82</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500">
                          <a:solidFill>
                            <a:srgbClr val="000000"/>
                          </a:solidFill>
                          <a:effectLst/>
                          <a:latin typeface="Times New Roman"/>
                          <a:ea typeface="Calibri"/>
                          <a:cs typeface="Times New Roman"/>
                        </a:rPr>
                        <a:t>1.234,05</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1000"/>
                        </a:spcAft>
                      </a:pPr>
                      <a:r>
                        <a:rPr lang="es-ES" sz="800">
                          <a:solidFill>
                            <a:srgbClr val="000000"/>
                          </a:solidFill>
                          <a:effectLst/>
                          <a:latin typeface="Times New Roman"/>
                          <a:ea typeface="Calibri"/>
                          <a:cs typeface="Times New Roman"/>
                        </a:rPr>
                        <a:t>Por cada dólar que se requiere para cubrir los gastos de financiamiento, la entidad cuenta en sus egresos de financiamiento con 0,81 centavos en el año 2010; en el año 2011 cuenta con 227 dólares y en el año 2012 con 53 dólares.</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60120">
                <a:tc>
                  <a:txBody>
                    <a:bodyPr/>
                    <a:lstStyle/>
                    <a:p>
                      <a:pPr algn="r">
                        <a:lnSpc>
                          <a:spcPct val="115000"/>
                        </a:lnSpc>
                        <a:spcAft>
                          <a:spcPts val="1000"/>
                        </a:spcAft>
                      </a:pPr>
                      <a:endParaRPr lang="es-ES" sz="1000" dirty="0">
                        <a:effectLst/>
                        <a:latin typeface="Calibri"/>
                        <a:ea typeface="Calibri"/>
                        <a:cs typeface="Times New Roman"/>
                      </a:endParaRPr>
                    </a:p>
                  </a:txBody>
                  <a:tcPr marL="65257" marR="65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60,94%</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63,19%</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800">
                          <a:solidFill>
                            <a:srgbClr val="000000"/>
                          </a:solidFill>
                          <a:effectLst/>
                          <a:latin typeface="Times New Roman"/>
                          <a:ea typeface="Calibri"/>
                          <a:cs typeface="Times New Roman"/>
                        </a:rPr>
                        <a:t>72,66%</a:t>
                      </a:r>
                      <a:endParaRPr lang="es-ES" sz="100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1000"/>
                        </a:spcAft>
                      </a:pPr>
                      <a:r>
                        <a:rPr lang="es-ES" sz="800" dirty="0">
                          <a:solidFill>
                            <a:srgbClr val="000000"/>
                          </a:solidFill>
                          <a:effectLst/>
                          <a:latin typeface="Times New Roman"/>
                          <a:ea typeface="Calibri"/>
                          <a:cs typeface="Times New Roman"/>
                        </a:rPr>
                        <a:t>La institución en el año 2010 aproximadamente dependía en un 60,94% de los ingresos que se le asignaba a través del PGE, en el año 2011 en un 63,19% y en el 2012 en un 72,66%.</a:t>
                      </a:r>
                      <a:endParaRPr lang="es-ES" sz="1000" dirty="0">
                        <a:effectLst/>
                        <a:latin typeface="Calibri"/>
                        <a:ea typeface="Calibri"/>
                        <a:cs typeface="Times New Roman"/>
                      </a:endParaRPr>
                    </a:p>
                  </a:txBody>
                  <a:tcPr marL="65257" marR="652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593812721"/>
              </p:ext>
            </p:extLst>
          </p:nvPr>
        </p:nvGraphicFramePr>
        <p:xfrm>
          <a:off x="611560" y="3068960"/>
          <a:ext cx="3816424" cy="439737"/>
        </p:xfrm>
        <a:graphic>
          <a:graphicData uri="http://schemas.openxmlformats.org/presentationml/2006/ole">
            <mc:AlternateContent xmlns:mc="http://schemas.openxmlformats.org/markup-compatibility/2006">
              <mc:Choice xmlns:v="urn:schemas-microsoft-com:vml" Requires="v">
                <p:oleObj spid="_x0000_s22611" name="Ecuación" r:id="rId3" imgW="1586811" imgH="177723" progId="Equation.3">
                  <p:embed/>
                </p:oleObj>
              </mc:Choice>
              <mc:Fallback>
                <p:oleObj name="Ecuación" r:id="rId3" imgW="1586811" imgH="177723"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068960"/>
                        <a:ext cx="3816424" cy="439737"/>
                      </a:xfrm>
                      <a:prstGeom prst="rect">
                        <a:avLst/>
                      </a:prstGeom>
                      <a:solidFill>
                        <a:srgbClr val="FFFFFF"/>
                      </a:solidFill>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4291249891"/>
              </p:ext>
            </p:extLst>
          </p:nvPr>
        </p:nvGraphicFramePr>
        <p:xfrm>
          <a:off x="755576" y="4509120"/>
          <a:ext cx="1925638" cy="500063"/>
        </p:xfrm>
        <a:graphic>
          <a:graphicData uri="http://schemas.openxmlformats.org/presentationml/2006/ole">
            <mc:AlternateContent xmlns:mc="http://schemas.openxmlformats.org/markup-compatibility/2006">
              <mc:Choice xmlns:v="urn:schemas-microsoft-com:vml" Requires="v">
                <p:oleObj spid="_x0000_s22612" name="Ecuación" r:id="rId5" imgW="685800" imgH="190500" progId="Equation.3">
                  <p:embed/>
                </p:oleObj>
              </mc:Choice>
              <mc:Fallback>
                <p:oleObj name="Ecuación" r:id="rId5" imgW="685800" imgH="1905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4509120"/>
                        <a:ext cx="1925638" cy="500063"/>
                      </a:xfrm>
                      <a:prstGeom prst="rect">
                        <a:avLst/>
                      </a:prstGeom>
                      <a:noFill/>
                    </p:spPr>
                  </p:pic>
                </p:oleObj>
              </mc:Fallback>
            </mc:AlternateContent>
          </a:graphicData>
        </a:graphic>
      </p:graphicFrame>
    </p:spTree>
    <p:extLst>
      <p:ext uri="{BB962C8B-B14F-4D97-AF65-F5344CB8AC3E}">
        <p14:creationId xmlns:p14="http://schemas.microsoft.com/office/powerpoint/2010/main" val="27927088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91636" y="2996952"/>
            <a:ext cx="8064896" cy="1077218"/>
          </a:xfrm>
          <a:prstGeom prst="rect">
            <a:avLst/>
          </a:prstGeom>
          <a:noFill/>
          <a:ln>
            <a:solidFill>
              <a:sysClr val="windowText" lastClr="000000"/>
            </a:solidFill>
          </a:ln>
        </p:spPr>
        <p:txBody>
          <a:bodyPr wrap="square" rtlCol="0">
            <a:spAutoFit/>
          </a:bodyPr>
          <a:lstStyle/>
          <a:p>
            <a:pPr algn="ctr"/>
            <a:r>
              <a:rPr lang="es-ES" sz="3200" dirty="0" smtClean="0">
                <a:latin typeface="Times New Roman" pitchFamily="18" charset="0"/>
                <a:cs typeface="Times New Roman" pitchFamily="18" charset="0"/>
              </a:rPr>
              <a:t>INSTITUTO DE ALTOS ESTUDIOS NACIONALES</a:t>
            </a:r>
            <a:endParaRPr lang="es-ES" sz="3200" dirty="0">
              <a:latin typeface="Times New Roman" pitchFamily="18" charset="0"/>
              <a:cs typeface="Times New Roman" pitchFamily="18" charset="0"/>
            </a:endParaRPr>
          </a:p>
        </p:txBody>
      </p:sp>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8271" y="1628800"/>
            <a:ext cx="1571625" cy="1163191"/>
          </a:xfrm>
          <a:prstGeom prst="rect">
            <a:avLst/>
          </a:prstGeom>
          <a:noFill/>
          <a:ln>
            <a:solidFill>
              <a:sysClr val="windowText" lastClr="000000"/>
            </a:solidFill>
          </a:ln>
        </p:spPr>
      </p:pic>
    </p:spTree>
    <p:extLst>
      <p:ext uri="{BB962C8B-B14F-4D97-AF65-F5344CB8AC3E}">
        <p14:creationId xmlns:p14="http://schemas.microsoft.com/office/powerpoint/2010/main" val="412069327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70773" y="548680"/>
            <a:ext cx="4572000" cy="830997"/>
          </a:xfrm>
          <a:prstGeom prst="rect">
            <a:avLst/>
          </a:prstGeom>
        </p:spPr>
        <p:txBody>
          <a:bodyPr>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VERTICAL</a:t>
            </a: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AÑO 2010</a:t>
            </a:r>
          </a:p>
        </p:txBody>
      </p:sp>
      <p:graphicFrame>
        <p:nvGraphicFramePr>
          <p:cNvPr id="5" name="4 Tabla"/>
          <p:cNvGraphicFramePr>
            <a:graphicFrameLocks noGrp="1"/>
          </p:cNvGraphicFramePr>
          <p:nvPr>
            <p:extLst>
              <p:ext uri="{D42A27DB-BD31-4B8C-83A1-F6EECF244321}">
                <p14:modId xmlns:p14="http://schemas.microsoft.com/office/powerpoint/2010/main" val="2051724845"/>
              </p:ext>
            </p:extLst>
          </p:nvPr>
        </p:nvGraphicFramePr>
        <p:xfrm>
          <a:off x="1064385" y="1700808"/>
          <a:ext cx="6984775" cy="3960433"/>
        </p:xfrm>
        <a:graphic>
          <a:graphicData uri="http://schemas.openxmlformats.org/drawingml/2006/table">
            <a:tbl>
              <a:tblPr/>
              <a:tblGrid>
                <a:gridCol w="735021"/>
                <a:gridCol w="3255686"/>
                <a:gridCol w="1333004"/>
                <a:gridCol w="1661064"/>
              </a:tblGrid>
              <a:tr h="285853">
                <a:tc gridSpan="3">
                  <a:txBody>
                    <a:bodyPr/>
                    <a:lstStyle/>
                    <a:p>
                      <a:pPr algn="ctr" fontAlgn="t"/>
                      <a:r>
                        <a:rPr lang="es-ES" sz="10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l" fontAlgn="b"/>
                      <a:r>
                        <a:rPr lang="es-ES" sz="1000" b="0" i="0" u="none" strike="noStrike">
                          <a:solidFill>
                            <a:srgbClr val="000000"/>
                          </a:solidFill>
                          <a:effectLst/>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174980">
                <a:tc gridSpan="4">
                  <a:txBody>
                    <a:bodyPr/>
                    <a:lstStyle/>
                    <a:p>
                      <a:pPr algn="ctr" fontAlgn="b"/>
                      <a:r>
                        <a:rPr lang="es-ES" sz="1000" b="1" i="0" u="none" strike="noStrike" dirty="0">
                          <a:solidFill>
                            <a:srgbClr val="000000"/>
                          </a:solidFill>
                          <a:effectLst/>
                          <a:latin typeface="Times New Roman"/>
                        </a:rPr>
                        <a:t>REPÚBLICA DEL ECUADOR</a:t>
                      </a:r>
                      <a:endParaRPr lang="es-ES" sz="1000" b="0" i="0" u="none" strike="noStrike" dirty="0">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4980">
                <a:tc gridSpan="4">
                  <a:txBody>
                    <a:bodyPr/>
                    <a:lstStyle/>
                    <a:p>
                      <a:pPr algn="ctr" fontAlgn="t"/>
                      <a:r>
                        <a:rPr lang="es-ES" sz="1000" b="1" i="0" u="none" strike="noStrike" dirty="0">
                          <a:solidFill>
                            <a:srgbClr val="000000"/>
                          </a:solidFill>
                          <a:effectLst/>
                          <a:latin typeface="Times New Roman"/>
                        </a:rPr>
                        <a:t>INSTITUTO DE ALTOS ESTUDIOS NACIONALES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4980">
                <a:tc gridSpan="4">
                  <a:txBody>
                    <a:bodyPr/>
                    <a:lstStyle/>
                    <a:p>
                      <a:pPr algn="ctr" fontAlgn="t"/>
                      <a:r>
                        <a:rPr lang="es-ES" sz="1000" b="1" i="0" u="none" strike="noStrike" dirty="0">
                          <a:solidFill>
                            <a:srgbClr val="000000"/>
                          </a:solidFill>
                          <a:effectLst/>
                          <a:latin typeface="Times New Roman"/>
                        </a:rPr>
                        <a:t>ESTADO DE EJECUCIÓN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4980">
                <a:tc gridSpan="4">
                  <a:txBody>
                    <a:bodyPr/>
                    <a:lstStyle/>
                    <a:p>
                      <a:pPr algn="ctr" fontAlgn="t"/>
                      <a:r>
                        <a:rPr lang="es-ES" sz="1000" b="1" i="0" u="none" strike="noStrike" dirty="0">
                          <a:solidFill>
                            <a:srgbClr val="000000"/>
                          </a:solidFill>
                          <a:effectLst/>
                          <a:latin typeface="Times New Roman"/>
                        </a:rPr>
                        <a:t>Al 31 de Diciembre del 2010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4980">
                <a:tc gridSpan="4">
                  <a:txBody>
                    <a:bodyPr/>
                    <a:lstStyle/>
                    <a:p>
                      <a:pPr algn="ctr" fontAlgn="t"/>
                      <a:r>
                        <a:rPr lang="es-ES" sz="1000" b="1" i="0" u="none" strike="noStrike" dirty="0">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4980">
                <a:tc gridSpan="4">
                  <a:txBody>
                    <a:bodyPr/>
                    <a:lstStyle/>
                    <a:p>
                      <a:pPr algn="ctr" fontAlgn="t"/>
                      <a:r>
                        <a:rPr lang="es-ES" sz="10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74980">
                <a:tc>
                  <a:txBody>
                    <a:bodyPr/>
                    <a:lstStyle/>
                    <a:p>
                      <a:pPr algn="l" fontAlgn="ctr"/>
                      <a:r>
                        <a:rPr lang="es-ES" sz="1000" b="1" i="0" u="none" strike="noStrike">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l" fontAlgn="ctr"/>
                      <a:r>
                        <a:rPr lang="es-ES" sz="1000" b="1" i="0" u="none" strike="noStrike" dirty="0">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r" fontAlgn="ctr"/>
                      <a:r>
                        <a:rPr lang="es-ES" sz="1000" b="1" i="0" u="none" strike="noStrike">
                          <a:solidFill>
                            <a:srgbClr val="000000"/>
                          </a:solidFill>
                          <a:effectLst/>
                          <a:latin typeface="Times New Roman"/>
                        </a:rPr>
                        <a:t> EJECUTADO_2010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r" fontAlgn="ctr"/>
                      <a:r>
                        <a:rPr lang="es-ES" sz="1000" b="1"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r>
              <a:tr h="174980">
                <a:tc>
                  <a:txBody>
                    <a:bodyPr/>
                    <a:lstStyle/>
                    <a:p>
                      <a:pPr algn="l" fontAlgn="b"/>
                      <a:r>
                        <a:rPr lang="es-ES" sz="10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1000" b="1" i="0" u="none" strike="noStrike" dirty="0">
                          <a:solidFill>
                            <a:srgbClr val="000000"/>
                          </a:solidFill>
                          <a:effectLst/>
                          <a:latin typeface="Times New Roman"/>
                        </a:rPr>
                        <a:t>INGRESOS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         2.968.694,59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53,42%</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74980">
                <a:tc>
                  <a:txBody>
                    <a:bodyPr/>
                    <a:lstStyle/>
                    <a:p>
                      <a:pPr algn="l" fontAlgn="b"/>
                      <a:r>
                        <a:rPr lang="es-ES" sz="10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dirty="0">
                          <a:solidFill>
                            <a:srgbClr val="000000"/>
                          </a:solidFill>
                          <a:effectLst/>
                          <a:latin typeface="Times New Roman"/>
                        </a:rPr>
                        <a:t>GASTOS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         1.683.435,97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41,85%</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74980">
                <a:tc>
                  <a:txBody>
                    <a:bodyPr/>
                    <a:lstStyle/>
                    <a:p>
                      <a:pPr algn="l" fontAlgn="b"/>
                      <a:r>
                        <a:rPr lang="es-ES" sz="10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SUPERÁVIT O DÉFICIT CORRIENTE</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1000" b="1" i="0" u="none" strike="noStrike">
                          <a:solidFill>
                            <a:srgbClr val="000000"/>
                          </a:solidFill>
                          <a:effectLst/>
                          <a:latin typeface="Times New Roman"/>
                        </a:rPr>
                        <a:t>         1.285.258,62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1000" b="1" i="0" u="none" strike="noStrike">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74980">
                <a:tc>
                  <a:txBody>
                    <a:bodyPr/>
                    <a:lstStyle/>
                    <a:p>
                      <a:pPr algn="l" fontAlgn="b"/>
                      <a:r>
                        <a:rPr lang="es-ES" sz="1000" b="1" i="0" u="none" strike="noStrike" dirty="0">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INGRESOS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         2.588.596,31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46,58%</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74980">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GASTOS DE PRODUCCIÓN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74980">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GASTOS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         1.642.606,48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40,84%</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74980">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dirty="0">
                          <a:solidFill>
                            <a:srgbClr val="000000"/>
                          </a:solidFill>
                          <a:effectLst/>
                          <a:latin typeface="Times New Roman"/>
                        </a:rPr>
                        <a:t>GASTOS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            696.241,39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17,31%</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74980">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SUPERÁVIT O DÉFICIT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1000" b="1" i="0" u="none" strike="noStrike">
                          <a:solidFill>
                            <a:srgbClr val="000000"/>
                          </a:solidFill>
                          <a:effectLst/>
                          <a:latin typeface="Times New Roman"/>
                        </a:rPr>
                        <a:t>          249.748,44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1000" b="1" i="0" u="none" strike="noStrike">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74980">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INGRESOS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dirty="0">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74980">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1" i="0" u="none" strike="noStrike">
                          <a:solidFill>
                            <a:srgbClr val="000000"/>
                          </a:solidFill>
                          <a:effectLst/>
                          <a:latin typeface="Times New Roman"/>
                        </a:rPr>
                        <a:t>APLICACIÓN AL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1" i="0" u="none" strike="noStrike">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174980">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1" i="0" u="none" strike="noStrike">
                          <a:solidFill>
                            <a:srgbClr val="000000"/>
                          </a:solidFill>
                          <a:effectLst/>
                          <a:latin typeface="Times New Roman"/>
                        </a:rPr>
                        <a:t>SUPERÁVIT O DÉFICIT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1000" b="1" i="0" u="none" strike="noStrike">
                          <a:solidFill>
                            <a:srgbClr val="000000"/>
                          </a:solidFill>
                          <a:effectLst/>
                          <a:latin typeface="Times New Roman"/>
                        </a:rPr>
                        <a:t>                        -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es-ES" sz="1000" b="1" i="0" u="none" strike="noStrike">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74980">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1" i="0" u="none" strike="noStrike">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1000" b="1" i="0" u="none" strike="noStrike" dirty="0">
                          <a:solidFill>
                            <a:srgbClr val="000000"/>
                          </a:solidFill>
                          <a:effectLst/>
                          <a:latin typeface="Times New Roman"/>
                        </a:rPr>
                        <a:t>            1.535.007,06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l" fontAlgn="b"/>
                      <a:r>
                        <a:rPr lang="es-ES" sz="10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r h="174980">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1" i="0" u="none" strike="noStrike">
                          <a:solidFill>
                            <a:srgbClr val="000000"/>
                          </a:solidFill>
                          <a:effectLst/>
                          <a:latin typeface="Times New Roman"/>
                        </a:rPr>
                        <a:t>TOTAL INGRESOS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         5.557.290,90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1" i="0" u="none" strike="noStrike">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74980">
                <a:tc>
                  <a:txBody>
                    <a:bodyPr/>
                    <a:lstStyle/>
                    <a:p>
                      <a:pPr algn="l" fontAlgn="b"/>
                      <a:r>
                        <a:rPr lang="es-ES" sz="10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1" i="0" u="none" strike="noStrike">
                          <a:solidFill>
                            <a:srgbClr val="000000"/>
                          </a:solidFill>
                          <a:effectLst/>
                          <a:latin typeface="Times New Roman"/>
                        </a:rPr>
                        <a:t>TOTAL GASTOS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         4.022.283,84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1"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pic>
        <p:nvPicPr>
          <p:cNvPr id="6"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6964" y="2162376"/>
            <a:ext cx="503237" cy="466725"/>
          </a:xfrm>
          <a:prstGeom prst="rect">
            <a:avLst/>
          </a:prstGeom>
          <a:noFill/>
          <a:ln>
            <a:noFill/>
          </a:ln>
        </p:spPr>
      </p:pic>
    </p:spTree>
    <p:extLst>
      <p:ext uri="{BB962C8B-B14F-4D97-AF65-F5344CB8AC3E}">
        <p14:creationId xmlns:p14="http://schemas.microsoft.com/office/powerpoint/2010/main" val="25041459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202851" y="508030"/>
            <a:ext cx="6696744"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Ingresos Al 31 de Diciembre de 2010 - </a:t>
            </a:r>
            <a:r>
              <a:rPr lang="es-ES" b="1" i="1" u="sng" dirty="0" smtClean="0">
                <a:solidFill>
                  <a:srgbClr val="F79646">
                    <a:lumMod val="75000"/>
                  </a:srgbClr>
                </a:solidFill>
                <a:latin typeface="Times New Roman"/>
                <a:ea typeface="Calibri"/>
              </a:rPr>
              <a:t>IAEN</a:t>
            </a:r>
            <a:endParaRPr lang="es-ES" b="1" i="1" u="sng" dirty="0">
              <a:solidFill>
                <a:srgbClr val="F79646">
                  <a:lumMod val="75000"/>
                </a:srgbClr>
              </a:solidFill>
            </a:endParaRPr>
          </a:p>
        </p:txBody>
      </p:sp>
      <p:sp>
        <p:nvSpPr>
          <p:cNvPr id="5" name="4 Rectángulo"/>
          <p:cNvSpPr/>
          <p:nvPr/>
        </p:nvSpPr>
        <p:spPr>
          <a:xfrm>
            <a:off x="1202851" y="3314130"/>
            <a:ext cx="7056784"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Gastos al 31 de Diciembre de </a:t>
            </a:r>
            <a:r>
              <a:rPr lang="es-ES" b="1" i="1" u="sng" dirty="0" smtClean="0">
                <a:solidFill>
                  <a:srgbClr val="F79646">
                    <a:lumMod val="75000"/>
                  </a:srgbClr>
                </a:solidFill>
                <a:latin typeface="Times New Roman"/>
                <a:ea typeface="Calibri"/>
              </a:rPr>
              <a:t>2010 </a:t>
            </a:r>
            <a:r>
              <a:rPr lang="es-ES" b="1" i="1" u="sng" dirty="0">
                <a:solidFill>
                  <a:srgbClr val="F79646">
                    <a:lumMod val="75000"/>
                  </a:srgbClr>
                </a:solidFill>
                <a:latin typeface="Times New Roman"/>
                <a:ea typeface="Calibri"/>
              </a:rPr>
              <a:t>– </a:t>
            </a:r>
            <a:r>
              <a:rPr lang="es-ES" b="1" i="1" u="sng" dirty="0" smtClean="0">
                <a:solidFill>
                  <a:srgbClr val="F79646">
                    <a:lumMod val="75000"/>
                  </a:srgbClr>
                </a:solidFill>
                <a:latin typeface="Times New Roman"/>
                <a:ea typeface="Calibri"/>
              </a:rPr>
              <a:t>IAEN</a:t>
            </a:r>
            <a:endParaRPr lang="es-ES" b="1" i="1" u="sng" dirty="0">
              <a:solidFill>
                <a:srgbClr val="F79646">
                  <a:lumMod val="75000"/>
                </a:srgbClr>
              </a:solidFill>
            </a:endParaRPr>
          </a:p>
        </p:txBody>
      </p:sp>
      <p:graphicFrame>
        <p:nvGraphicFramePr>
          <p:cNvPr id="6" name="5 Gráfico"/>
          <p:cNvGraphicFramePr/>
          <p:nvPr>
            <p:extLst>
              <p:ext uri="{D42A27DB-BD31-4B8C-83A1-F6EECF244321}">
                <p14:modId xmlns:p14="http://schemas.microsoft.com/office/powerpoint/2010/main" val="305863260"/>
              </p:ext>
            </p:extLst>
          </p:nvPr>
        </p:nvGraphicFramePr>
        <p:xfrm>
          <a:off x="1187624" y="1107769"/>
          <a:ext cx="6840759" cy="19611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6 Gráfico"/>
          <p:cNvGraphicFramePr/>
          <p:nvPr>
            <p:extLst>
              <p:ext uri="{D42A27DB-BD31-4B8C-83A1-F6EECF244321}">
                <p14:modId xmlns:p14="http://schemas.microsoft.com/office/powerpoint/2010/main" val="1027768343"/>
              </p:ext>
            </p:extLst>
          </p:nvPr>
        </p:nvGraphicFramePr>
        <p:xfrm>
          <a:off x="1274858" y="3802300"/>
          <a:ext cx="6753525" cy="27950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64116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75656" y="692696"/>
            <a:ext cx="6480720" cy="369332"/>
          </a:xfrm>
          <a:prstGeom prst="rect">
            <a:avLst/>
          </a:prstGeom>
        </p:spPr>
        <p:txBody>
          <a:bodyPr wrap="square">
            <a:spAutoFit/>
          </a:bodyPr>
          <a:lstStyle/>
          <a:p>
            <a:pPr lvl="0"/>
            <a:r>
              <a:rPr lang="es-ES" b="1" i="1" u="sng" dirty="0">
                <a:solidFill>
                  <a:srgbClr val="F79646">
                    <a:lumMod val="75000"/>
                  </a:srgbClr>
                </a:solidFill>
                <a:latin typeface="Times New Roman"/>
                <a:ea typeface="Calibri"/>
              </a:rPr>
              <a:t>Presupuesto Ejecutado </a:t>
            </a:r>
            <a:r>
              <a:rPr lang="es-ES" b="1" i="1" u="sng" dirty="0" smtClean="0">
                <a:solidFill>
                  <a:srgbClr val="F79646">
                    <a:lumMod val="75000"/>
                  </a:srgbClr>
                </a:solidFill>
                <a:latin typeface="Times New Roman"/>
                <a:ea typeface="Calibri"/>
              </a:rPr>
              <a:t>del IAEN al </a:t>
            </a:r>
            <a:r>
              <a:rPr lang="es-ES" b="1" i="1" u="sng" dirty="0">
                <a:solidFill>
                  <a:srgbClr val="F79646">
                    <a:lumMod val="75000"/>
                  </a:srgbClr>
                </a:solidFill>
                <a:latin typeface="Times New Roman"/>
                <a:ea typeface="Calibri"/>
              </a:rPr>
              <a:t>31 de Diciembre </a:t>
            </a:r>
            <a:r>
              <a:rPr lang="es-ES" b="1" i="1" u="sng" dirty="0" smtClean="0">
                <a:solidFill>
                  <a:srgbClr val="F79646">
                    <a:lumMod val="75000"/>
                  </a:srgbClr>
                </a:solidFill>
                <a:latin typeface="Times New Roman"/>
                <a:ea typeface="Calibri"/>
              </a:rPr>
              <a:t>de 2010</a:t>
            </a:r>
            <a:endParaRPr lang="es-ES" b="1" i="1" u="sng" dirty="0">
              <a:solidFill>
                <a:srgbClr val="F79646">
                  <a:lumMod val="75000"/>
                </a:srgbClr>
              </a:solidFill>
            </a:endParaRPr>
          </a:p>
        </p:txBody>
      </p:sp>
      <p:graphicFrame>
        <p:nvGraphicFramePr>
          <p:cNvPr id="5" name="4 Gráfico"/>
          <p:cNvGraphicFramePr/>
          <p:nvPr>
            <p:extLst>
              <p:ext uri="{D42A27DB-BD31-4B8C-83A1-F6EECF244321}">
                <p14:modId xmlns:p14="http://schemas.microsoft.com/office/powerpoint/2010/main" val="3859812999"/>
              </p:ext>
            </p:extLst>
          </p:nvPr>
        </p:nvGraphicFramePr>
        <p:xfrm>
          <a:off x="1043608" y="1139190"/>
          <a:ext cx="6912768" cy="50261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139601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86000" y="692696"/>
            <a:ext cx="4572000" cy="830997"/>
          </a:xfrm>
          <a:prstGeom prst="rect">
            <a:avLst/>
          </a:prstGeom>
        </p:spPr>
        <p:txBody>
          <a:bodyPr>
            <a:spAutoFit/>
          </a:bodyPr>
          <a:lstStyle/>
          <a:p>
            <a:pPr lvl="0" algn="ctr">
              <a:lnSpc>
                <a:spcPct val="150000"/>
              </a:lnSpc>
            </a:pPr>
            <a:r>
              <a:rPr lang="es-ES" sz="1600" b="1" i="1" u="sng" dirty="0">
                <a:solidFill>
                  <a:srgbClr val="F79646">
                    <a:lumMod val="75000"/>
                  </a:srgbClr>
                </a:solidFill>
                <a:latin typeface="Times New Roman" pitchFamily="18" charset="0"/>
                <a:ea typeface="Calibri"/>
                <a:cs typeface="Times New Roman" pitchFamily="18" charset="0"/>
              </a:rPr>
              <a:t>ANÁLISIS VERTICAL</a:t>
            </a:r>
          </a:p>
          <a:p>
            <a:pPr lvl="0" algn="ctr">
              <a:lnSpc>
                <a:spcPct val="150000"/>
              </a:lnSpc>
            </a:pPr>
            <a:r>
              <a:rPr lang="es-ES" sz="1600" b="1" i="1" u="sng" dirty="0">
                <a:solidFill>
                  <a:srgbClr val="F79646">
                    <a:lumMod val="75000"/>
                  </a:srgbClr>
                </a:solidFill>
                <a:latin typeface="Times New Roman" pitchFamily="18" charset="0"/>
                <a:cs typeface="Times New Roman" pitchFamily="18" charset="0"/>
              </a:rPr>
              <a:t>AÑO </a:t>
            </a:r>
            <a:r>
              <a:rPr lang="es-ES" sz="1600" b="1" i="1" u="sng" dirty="0" smtClean="0">
                <a:solidFill>
                  <a:srgbClr val="F79646">
                    <a:lumMod val="75000"/>
                  </a:srgbClr>
                </a:solidFill>
                <a:latin typeface="Times New Roman" pitchFamily="18" charset="0"/>
                <a:cs typeface="Times New Roman" pitchFamily="18" charset="0"/>
              </a:rPr>
              <a:t>2011</a:t>
            </a:r>
            <a:endParaRPr lang="es-ES" sz="1600" b="1" i="1" u="sng" dirty="0">
              <a:solidFill>
                <a:srgbClr val="F79646">
                  <a:lumMod val="75000"/>
                </a:srgbClr>
              </a:solidFill>
              <a:latin typeface="Times New Roman" pitchFamily="18" charset="0"/>
              <a:cs typeface="Times New Roman" pitchFamily="18" charset="0"/>
            </a:endParaRPr>
          </a:p>
        </p:txBody>
      </p:sp>
      <p:graphicFrame>
        <p:nvGraphicFramePr>
          <p:cNvPr id="5" name="4 Tabla"/>
          <p:cNvGraphicFramePr>
            <a:graphicFrameLocks noGrp="1"/>
          </p:cNvGraphicFramePr>
          <p:nvPr>
            <p:extLst>
              <p:ext uri="{D42A27DB-BD31-4B8C-83A1-F6EECF244321}">
                <p14:modId xmlns:p14="http://schemas.microsoft.com/office/powerpoint/2010/main" val="81442710"/>
              </p:ext>
            </p:extLst>
          </p:nvPr>
        </p:nvGraphicFramePr>
        <p:xfrm>
          <a:off x="899592" y="1628800"/>
          <a:ext cx="7344816" cy="4320478"/>
        </p:xfrm>
        <a:graphic>
          <a:graphicData uri="http://schemas.openxmlformats.org/drawingml/2006/table">
            <a:tbl>
              <a:tblPr/>
              <a:tblGrid>
                <a:gridCol w="772909"/>
                <a:gridCol w="3423505"/>
                <a:gridCol w="1401716"/>
                <a:gridCol w="1746686"/>
              </a:tblGrid>
              <a:tr h="190609">
                <a:tc gridSpan="3">
                  <a:txBody>
                    <a:bodyPr/>
                    <a:lstStyle/>
                    <a:p>
                      <a:pPr algn="ctr" fontAlgn="t"/>
                      <a:r>
                        <a:rPr lang="es-ES" sz="800" b="1"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fontAlgn="b"/>
                      <a:r>
                        <a:rPr lang="es-ES" sz="800" b="0" i="0" u="none" strike="noStrike">
                          <a:solidFill>
                            <a:srgbClr val="000000"/>
                          </a:solidFill>
                          <a:effectLst/>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190609">
                <a:tc gridSpan="4">
                  <a:txBody>
                    <a:bodyPr/>
                    <a:lstStyle/>
                    <a:p>
                      <a:pPr algn="ctr" fontAlgn="b"/>
                      <a:r>
                        <a:rPr lang="es-ES" sz="1000" b="0" i="0" u="none" strike="noStrike" dirty="0">
                          <a:solidFill>
                            <a:srgbClr val="000000"/>
                          </a:solidFill>
                          <a:effectLst/>
                          <a:latin typeface="Times New Roman"/>
                        </a:rPr>
                        <a:t>REPÚBLICA DEL ECUADOR</a:t>
                      </a:r>
                      <a:endParaRPr lang="es-ES" sz="1000" b="0" i="0" u="none" strike="noStrike" dirty="0">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0609">
                <a:tc gridSpan="4">
                  <a:txBody>
                    <a:bodyPr/>
                    <a:lstStyle/>
                    <a:p>
                      <a:pPr algn="ctr" fontAlgn="t"/>
                      <a:r>
                        <a:rPr lang="es-ES" sz="1000" b="0" i="0" u="none" strike="noStrike" dirty="0">
                          <a:solidFill>
                            <a:srgbClr val="000000"/>
                          </a:solidFill>
                          <a:effectLst/>
                          <a:latin typeface="Times New Roman"/>
                        </a:rPr>
                        <a:t>INSTITUTO DE ESTUDIOS NACIONALES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0609">
                <a:tc gridSpan="4">
                  <a:txBody>
                    <a:bodyPr/>
                    <a:lstStyle/>
                    <a:p>
                      <a:pPr algn="ctr" fontAlgn="t"/>
                      <a:r>
                        <a:rPr lang="es-ES" sz="1000" b="0" i="0" u="none" strike="noStrike" dirty="0">
                          <a:solidFill>
                            <a:srgbClr val="000000"/>
                          </a:solidFill>
                          <a:effectLst/>
                          <a:latin typeface="Times New Roman"/>
                        </a:rPr>
                        <a:t>ESTADO DE EJECUCIÓN PRESUPUESTARIA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0609">
                <a:tc gridSpan="4">
                  <a:txBody>
                    <a:bodyPr/>
                    <a:lstStyle/>
                    <a:p>
                      <a:pPr algn="ctr" fontAlgn="t"/>
                      <a:r>
                        <a:rPr lang="es-ES" sz="1000" b="0" i="0" u="none" strike="noStrike" dirty="0">
                          <a:solidFill>
                            <a:srgbClr val="000000"/>
                          </a:solidFill>
                          <a:effectLst/>
                          <a:latin typeface="Times New Roman"/>
                        </a:rPr>
                        <a:t>Al 31 de Diciembre del 2011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0609">
                <a:tc gridSpan="4">
                  <a:txBody>
                    <a:bodyPr/>
                    <a:lstStyle/>
                    <a:p>
                      <a:pPr algn="ctr" fontAlgn="t"/>
                      <a:r>
                        <a:rPr lang="es-ES" sz="1000" b="0" i="0" u="none" strike="noStrike" dirty="0">
                          <a:solidFill>
                            <a:srgbClr val="000000"/>
                          </a:solidFill>
                          <a:effectLst/>
                          <a:latin typeface="Times New Roman"/>
                        </a:rPr>
                        <a:t>Expresado en Dólares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203317">
                <a:tc gridSpan="4">
                  <a:txBody>
                    <a:bodyPr/>
                    <a:lstStyle/>
                    <a:p>
                      <a:pPr algn="ctr" fontAlgn="t"/>
                      <a:r>
                        <a:rPr lang="es-ES" sz="1000" b="0" i="0" u="none" strike="noStrike" dirty="0">
                          <a:solidFill>
                            <a:srgbClr val="000000"/>
                          </a:solidFill>
                          <a:effectLst/>
                          <a:latin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203317">
                <a:tc>
                  <a:txBody>
                    <a:bodyPr/>
                    <a:lstStyle/>
                    <a:p>
                      <a:pPr algn="ctr" fontAlgn="ctr"/>
                      <a:r>
                        <a:rPr lang="es-ES" sz="800" b="1" i="0" u="none" strike="noStrike">
                          <a:solidFill>
                            <a:srgbClr val="000000"/>
                          </a:solidFill>
                          <a:effectLst/>
                          <a:latin typeface="Times New Roman"/>
                        </a:rPr>
                        <a:t>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0" i="0" u="none" strike="noStrike">
                          <a:solidFill>
                            <a:srgbClr val="000000"/>
                          </a:solidFill>
                          <a:effectLst/>
                          <a:latin typeface="Times New Roman"/>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0" i="0" u="none" strike="noStrike" dirty="0">
                          <a:solidFill>
                            <a:srgbClr val="000000"/>
                          </a:solidFill>
                          <a:effectLst/>
                          <a:latin typeface="Times New Roman"/>
                        </a:rPr>
                        <a:t> EJECUTADO_2011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000" b="0" i="0" u="none" strike="noStrike">
                          <a:solidFill>
                            <a:srgbClr val="000000"/>
                          </a:solidFill>
                          <a:effectLst/>
                          <a:latin typeface="Times New Roman"/>
                        </a:rPr>
                        <a:t>VARIACIÓN RELATIVA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r>
              <a:tr h="190609">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1000" b="0" i="0" u="none" strike="noStrike" dirty="0">
                          <a:solidFill>
                            <a:srgbClr val="000000"/>
                          </a:solidFill>
                          <a:effectLst/>
                          <a:latin typeface="Times New Roman"/>
                        </a:rPr>
                        <a:t>INGRESOS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dirty="0">
                          <a:solidFill>
                            <a:srgbClr val="000000"/>
                          </a:solidFill>
                          <a:effectLst/>
                          <a:latin typeface="Times New Roman"/>
                        </a:rPr>
                        <a:t>         7.401.036,36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dirty="0">
                          <a:solidFill>
                            <a:srgbClr val="000000"/>
                          </a:solidFill>
                          <a:effectLst/>
                          <a:latin typeface="Times New Roman"/>
                        </a:rPr>
                        <a:t>74,19%</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03317">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GASTOS CORRIENTES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         5.043.874,70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a:solidFill>
                            <a:srgbClr val="000000"/>
                          </a:solidFill>
                          <a:effectLst/>
                          <a:latin typeface="Times New Roman"/>
                        </a:rPr>
                        <a:t>67,66%</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03317">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SUPERÁVIT O DÉFICIT CORRIENTE</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1000" b="0" i="0" u="none" strike="noStrike" dirty="0">
                          <a:solidFill>
                            <a:srgbClr val="000000"/>
                          </a:solidFill>
                          <a:effectLst/>
                          <a:latin typeface="Times New Roman"/>
                        </a:rPr>
                        <a:t>         2.357.161,66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s-ES" sz="1000" b="0"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90609">
                <a:tc>
                  <a:txBody>
                    <a:bodyPr/>
                    <a:lstStyle/>
                    <a:p>
                      <a:pPr algn="ctr" fontAlgn="b"/>
                      <a:r>
                        <a:rPr lang="es-ES" sz="800" b="1"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INGRESOS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dirty="0">
                          <a:solidFill>
                            <a:srgbClr val="000000"/>
                          </a:solidFill>
                          <a:effectLst/>
                          <a:latin typeface="Times New Roman"/>
                        </a:rPr>
                        <a:t>         2.574.337,83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dirty="0">
                          <a:solidFill>
                            <a:srgbClr val="000000"/>
                          </a:solidFill>
                          <a:effectLst/>
                          <a:latin typeface="Times New Roman"/>
                        </a:rPr>
                        <a:t>25,81%</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190609">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a:solidFill>
                            <a:srgbClr val="000000"/>
                          </a:solidFill>
                          <a:effectLst/>
                          <a:latin typeface="Times New Roman"/>
                        </a:rPr>
                        <a:t>GASTOS DE PRODUCCIÓN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90609">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GASTOS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         1.716.727,86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23,03%</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033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GASTOS DE CAPITAL</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            693.947,67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9,31%</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033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a:solidFill>
                            <a:srgbClr val="000000"/>
                          </a:solidFill>
                          <a:effectLst/>
                          <a:latin typeface="Times New Roman"/>
                        </a:rPr>
                        <a:t>SUPERÁVIT O DÉFICIT DE INVERSIÓN</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1000" b="0" i="0" u="none" strike="noStrike" dirty="0">
                          <a:solidFill>
                            <a:srgbClr val="000000"/>
                          </a:solidFill>
                          <a:effectLst/>
                          <a:latin typeface="Times New Roman"/>
                        </a:rPr>
                        <a:t>          163.662,30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1000" b="0" i="0" u="none" strike="noStrike" dirty="0">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90609">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INGRESOS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dirty="0">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dirty="0">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033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1000" b="0" i="0" u="none" strike="noStrike" dirty="0">
                          <a:solidFill>
                            <a:srgbClr val="000000"/>
                          </a:solidFill>
                          <a:effectLst/>
                          <a:latin typeface="Times New Roman"/>
                        </a:rPr>
                        <a:t>APLICACIÓN AL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                          -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c>
                  <a:txBody>
                    <a:bodyPr/>
                    <a:lstStyle/>
                    <a:p>
                      <a:pPr algn="r" fontAlgn="b"/>
                      <a:r>
                        <a:rPr lang="es-ES" sz="1000" b="0" i="0" u="none" strike="noStrike" dirty="0">
                          <a:solidFill>
                            <a:srgbClr val="000000"/>
                          </a:solidFill>
                          <a:effectLst/>
                          <a:latin typeface="Times New Roman"/>
                        </a:rPr>
                        <a:t>0,00%</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EBF1DE"/>
                    </a:solidFill>
                  </a:tcPr>
                </a:tc>
              </a:tr>
              <a:tr h="2033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a:solidFill>
                            <a:srgbClr val="000000"/>
                          </a:solidFill>
                          <a:effectLst/>
                          <a:latin typeface="Times New Roman"/>
                        </a:rPr>
                        <a:t>SUPERÁVIT O DÉFICIT DE FINANCIAMIENTO</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s-ES" sz="1000" b="0" i="0" u="none" strike="noStrike" dirty="0">
                          <a:solidFill>
                            <a:srgbClr val="000000"/>
                          </a:solidFill>
                          <a:effectLst/>
                          <a:latin typeface="Times New Roman"/>
                        </a:rPr>
                        <a:t>                        -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s-ES" sz="1000" b="0" i="0" u="none" strike="noStrike" dirty="0">
                          <a:solidFill>
                            <a:srgbClr val="000000"/>
                          </a:solidFill>
                          <a:effectLst/>
                          <a:latin typeface="Times New Roman"/>
                        </a:rPr>
                        <a:t> </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033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a:rPr>
                        <a:t>SUPERÁVIT O DÉFICIT PRESUPUESTARIO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r" fontAlgn="b"/>
                      <a:r>
                        <a:rPr lang="es-ES" sz="1000" b="0" i="0" u="none" strike="noStrike" dirty="0">
                          <a:solidFill>
                            <a:srgbClr val="000000"/>
                          </a:solidFill>
                          <a:effectLst/>
                          <a:latin typeface="Times New Roman"/>
                        </a:rPr>
                        <a:t>            2.520.823,96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c>
                  <a:txBody>
                    <a:bodyPr/>
                    <a:lstStyle/>
                    <a:p>
                      <a:pPr algn="ctr" fontAlgn="b"/>
                      <a:r>
                        <a:rPr lang="es-ES" sz="1000" b="0" i="0" u="none" strike="noStrike" dirty="0">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F"/>
                    </a:solidFill>
                  </a:tcPr>
                </a:tc>
              </a:tr>
              <a:tr h="190609">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a:solidFill>
                            <a:srgbClr val="000000"/>
                          </a:solidFill>
                          <a:effectLst/>
                          <a:latin typeface="Times New Roman"/>
                        </a:rPr>
                        <a:t>TOTAL INGRESOS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ES" sz="1000" b="0" i="0" u="none" strike="noStrike" dirty="0">
                          <a:solidFill>
                            <a:srgbClr val="000000"/>
                          </a:solidFill>
                          <a:effectLst/>
                          <a:latin typeface="Times New Roman"/>
                        </a:rPr>
                        <a:t>         9.975.374,19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ES" sz="1000" b="0"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03317">
                <a:tc>
                  <a:txBody>
                    <a:bodyPr/>
                    <a:lstStyle/>
                    <a:p>
                      <a:pPr algn="ctr" fontAlgn="b"/>
                      <a:r>
                        <a:rPr lang="es-ES" sz="800" b="0" i="0" u="none" strike="noStrike">
                          <a:solidFill>
                            <a:srgbClr val="000000"/>
                          </a:solidFill>
                          <a:effectLst/>
                          <a:latin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000" b="0" i="0" u="none" strike="noStrike" dirty="0">
                          <a:solidFill>
                            <a:srgbClr val="000000"/>
                          </a:solidFill>
                          <a:effectLst/>
                          <a:latin typeface="Times New Roman"/>
                        </a:rPr>
                        <a:t>TOTAL GASTOS</a:t>
                      </a:r>
                    </a:p>
                  </a:txBody>
                  <a:tcPr marL="8572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1000" b="0" i="0" u="none" strike="noStrike" dirty="0">
                          <a:solidFill>
                            <a:srgbClr val="000000"/>
                          </a:solidFill>
                          <a:effectLst/>
                          <a:latin typeface="Times New Roman"/>
                        </a:rPr>
                        <a:t>         7.454.550,23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ES" sz="1000" b="0" i="0" u="none" strike="noStrike" dirty="0">
                          <a:solidFill>
                            <a:srgbClr val="000000"/>
                          </a:solidFill>
                          <a:effectLst/>
                          <a:latin typeface="Times New Roman"/>
                        </a:rPr>
                        <a:t> </a:t>
                      </a: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pic>
        <p:nvPicPr>
          <p:cNvPr id="6" name="2 Imagen" descr="http://www.onlyforyoung.com/sites/images/stories/galeria/fechas-importantes/escudo-de-ecuado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4441" y="2157413"/>
            <a:ext cx="503237" cy="466725"/>
          </a:xfrm>
          <a:prstGeom prst="rect">
            <a:avLst/>
          </a:prstGeom>
          <a:noFill/>
          <a:ln>
            <a:noFill/>
          </a:ln>
        </p:spPr>
      </p:pic>
    </p:spTree>
    <p:extLst>
      <p:ext uri="{BB962C8B-B14F-4D97-AF65-F5344CB8AC3E}">
        <p14:creationId xmlns:p14="http://schemas.microsoft.com/office/powerpoint/2010/main" val="60877765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202851" y="508030"/>
            <a:ext cx="6696744"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Ingresos Al 31 de Diciembre de </a:t>
            </a:r>
            <a:r>
              <a:rPr lang="es-ES" b="1" i="1" u="sng" dirty="0" smtClean="0">
                <a:solidFill>
                  <a:srgbClr val="F79646">
                    <a:lumMod val="75000"/>
                  </a:srgbClr>
                </a:solidFill>
                <a:latin typeface="Times New Roman"/>
                <a:ea typeface="Calibri"/>
              </a:rPr>
              <a:t>2011 </a:t>
            </a:r>
            <a:r>
              <a:rPr lang="es-ES" b="1" i="1" u="sng" dirty="0">
                <a:solidFill>
                  <a:srgbClr val="F79646">
                    <a:lumMod val="75000"/>
                  </a:srgbClr>
                </a:solidFill>
                <a:latin typeface="Times New Roman"/>
                <a:ea typeface="Calibri"/>
              </a:rPr>
              <a:t>- </a:t>
            </a:r>
            <a:r>
              <a:rPr lang="es-ES" b="1" i="1" u="sng" dirty="0" smtClean="0">
                <a:solidFill>
                  <a:srgbClr val="F79646">
                    <a:lumMod val="75000"/>
                  </a:srgbClr>
                </a:solidFill>
                <a:latin typeface="Times New Roman"/>
                <a:ea typeface="Calibri"/>
              </a:rPr>
              <a:t>IAEN</a:t>
            </a:r>
            <a:endParaRPr lang="es-ES" b="1" i="1" u="sng" dirty="0">
              <a:solidFill>
                <a:srgbClr val="F79646">
                  <a:lumMod val="75000"/>
                </a:srgbClr>
              </a:solidFill>
            </a:endParaRPr>
          </a:p>
        </p:txBody>
      </p:sp>
      <p:graphicFrame>
        <p:nvGraphicFramePr>
          <p:cNvPr id="8" name="7 Gráfico"/>
          <p:cNvGraphicFramePr/>
          <p:nvPr>
            <p:extLst>
              <p:ext uri="{D42A27DB-BD31-4B8C-83A1-F6EECF244321}">
                <p14:modId xmlns:p14="http://schemas.microsoft.com/office/powerpoint/2010/main" val="1561215010"/>
              </p:ext>
            </p:extLst>
          </p:nvPr>
        </p:nvGraphicFramePr>
        <p:xfrm>
          <a:off x="1043608" y="1124744"/>
          <a:ext cx="7200800" cy="2088232"/>
        </p:xfrm>
        <a:graphic>
          <a:graphicData uri="http://schemas.openxmlformats.org/drawingml/2006/chart">
            <c:chart xmlns:c="http://schemas.openxmlformats.org/drawingml/2006/chart" xmlns:r="http://schemas.openxmlformats.org/officeDocument/2006/relationships" r:id="rId2"/>
          </a:graphicData>
        </a:graphic>
      </p:graphicFrame>
      <p:sp>
        <p:nvSpPr>
          <p:cNvPr id="9" name="8 Rectángulo"/>
          <p:cNvSpPr/>
          <p:nvPr/>
        </p:nvSpPr>
        <p:spPr>
          <a:xfrm>
            <a:off x="1403648" y="3571914"/>
            <a:ext cx="6696744" cy="369332"/>
          </a:xfrm>
          <a:prstGeom prst="rect">
            <a:avLst/>
          </a:prstGeom>
        </p:spPr>
        <p:txBody>
          <a:bodyPr wrap="square">
            <a:spAutoFit/>
          </a:bodyPr>
          <a:lstStyle/>
          <a:p>
            <a:pPr lvl="0" algn="ctr"/>
            <a:r>
              <a:rPr lang="es-ES" b="1" i="1" u="sng" dirty="0">
                <a:solidFill>
                  <a:srgbClr val="F79646">
                    <a:lumMod val="75000"/>
                  </a:srgbClr>
                </a:solidFill>
                <a:latin typeface="Times New Roman"/>
                <a:ea typeface="Calibri"/>
              </a:rPr>
              <a:t>Participación de los Gastos al 31 de Diciembre de </a:t>
            </a:r>
            <a:r>
              <a:rPr lang="es-ES" b="1" i="1" u="sng" dirty="0" smtClean="0">
                <a:solidFill>
                  <a:srgbClr val="F79646">
                    <a:lumMod val="75000"/>
                  </a:srgbClr>
                </a:solidFill>
                <a:latin typeface="Times New Roman"/>
                <a:ea typeface="Calibri"/>
              </a:rPr>
              <a:t>2011 </a:t>
            </a:r>
            <a:r>
              <a:rPr lang="es-ES" b="1" i="1" u="sng" dirty="0">
                <a:solidFill>
                  <a:srgbClr val="F79646">
                    <a:lumMod val="75000"/>
                  </a:srgbClr>
                </a:solidFill>
                <a:latin typeface="Times New Roman"/>
                <a:ea typeface="Calibri"/>
              </a:rPr>
              <a:t>– IAEN</a:t>
            </a:r>
            <a:endParaRPr lang="es-ES" b="1" i="1" u="sng" dirty="0">
              <a:solidFill>
                <a:srgbClr val="F79646">
                  <a:lumMod val="75000"/>
                </a:srgbClr>
              </a:solidFill>
            </a:endParaRPr>
          </a:p>
        </p:txBody>
      </p:sp>
      <p:graphicFrame>
        <p:nvGraphicFramePr>
          <p:cNvPr id="10" name="9 Gráfico"/>
          <p:cNvGraphicFramePr/>
          <p:nvPr>
            <p:extLst>
              <p:ext uri="{D42A27DB-BD31-4B8C-83A1-F6EECF244321}">
                <p14:modId xmlns:p14="http://schemas.microsoft.com/office/powerpoint/2010/main" val="3008721498"/>
              </p:ext>
            </p:extLst>
          </p:nvPr>
        </p:nvGraphicFramePr>
        <p:xfrm>
          <a:off x="1043608" y="4178935"/>
          <a:ext cx="7128792" cy="23464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9420513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03648" y="764704"/>
            <a:ext cx="6696744" cy="369332"/>
          </a:xfrm>
          <a:prstGeom prst="rect">
            <a:avLst/>
          </a:prstGeom>
        </p:spPr>
        <p:txBody>
          <a:bodyPr wrap="square">
            <a:spAutoFit/>
          </a:bodyPr>
          <a:lstStyle/>
          <a:p>
            <a:pPr lvl="0"/>
            <a:r>
              <a:rPr lang="es-ES" b="1" i="1" u="sng" dirty="0">
                <a:solidFill>
                  <a:srgbClr val="F79646">
                    <a:lumMod val="75000"/>
                  </a:srgbClr>
                </a:solidFill>
                <a:latin typeface="Times New Roman"/>
                <a:ea typeface="Calibri"/>
              </a:rPr>
              <a:t>Presupuesto Ejecutado del IAEN al 31 de Diciembre de </a:t>
            </a:r>
            <a:r>
              <a:rPr lang="es-ES" b="1" i="1" u="sng" dirty="0" smtClean="0">
                <a:solidFill>
                  <a:srgbClr val="F79646">
                    <a:lumMod val="75000"/>
                  </a:srgbClr>
                </a:solidFill>
                <a:latin typeface="Times New Roman"/>
                <a:ea typeface="Calibri"/>
              </a:rPr>
              <a:t>2011</a:t>
            </a:r>
            <a:endParaRPr lang="es-ES" b="1" i="1" u="sng" dirty="0">
              <a:solidFill>
                <a:srgbClr val="F79646">
                  <a:lumMod val="75000"/>
                </a:srgbClr>
              </a:solidFill>
            </a:endParaRPr>
          </a:p>
        </p:txBody>
      </p:sp>
      <p:graphicFrame>
        <p:nvGraphicFramePr>
          <p:cNvPr id="5" name="4 Gráfico"/>
          <p:cNvGraphicFramePr/>
          <p:nvPr>
            <p:extLst>
              <p:ext uri="{D42A27DB-BD31-4B8C-83A1-F6EECF244321}">
                <p14:modId xmlns:p14="http://schemas.microsoft.com/office/powerpoint/2010/main" val="2669417929"/>
              </p:ext>
            </p:extLst>
          </p:nvPr>
        </p:nvGraphicFramePr>
        <p:xfrm>
          <a:off x="1403648" y="1340768"/>
          <a:ext cx="6696744" cy="44367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4943534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Origin</Template>
  <TotalTime>1720</TotalTime>
  <Words>8738</Words>
  <Application>Microsoft Office PowerPoint</Application>
  <PresentationFormat>Presentación en pantalla (4:3)</PresentationFormat>
  <Paragraphs>2730</Paragraphs>
  <Slides>126</Slides>
  <Notes>1</Notes>
  <HiddenSlides>1</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126</vt:i4>
      </vt:variant>
    </vt:vector>
  </HeadingPairs>
  <TitlesOfParts>
    <vt:vector size="129" baseType="lpstr">
      <vt:lpstr>Tema de Office</vt:lpstr>
      <vt:lpstr>Ecuación</vt:lpstr>
      <vt:lpstr>Hoja de cálculo</vt:lpstr>
      <vt:lpstr>“EVALUACIÓN DE LA GESTIÓN FINANCIERA DE LAS ENTIDADES PÚBLICAS DE EDUCACIÓN SUPERIOR  DE LA PROVINCIA DE PICHINCHA PERÍODO 2010- 2011-2012”</vt:lpstr>
      <vt:lpstr>Presentación de PowerPoint</vt:lpstr>
      <vt:lpstr>Presentación de PowerPoint</vt:lpstr>
      <vt:lpstr>REFERENCIAS DE LAS ENTIDADES PÚBLICAS DE EDUCACIÓN SUPERIOR (EPES)</vt:lpstr>
      <vt:lpstr>ORGANIZACIÓN DEL SECTOR PÚBLICO</vt:lpstr>
      <vt:lpstr>   ENTIDADES PÚBLICAS DE EDUCACIÓN SUPERIOR    </vt:lpstr>
      <vt:lpstr>REGIÓN COSTA</vt:lpstr>
      <vt:lpstr>REGIÓN SIERRA</vt:lpstr>
      <vt:lpstr>CALIFICACIÓN DE LAS ENTIDADES PÚBLICAS DE EDUCACIÓN SUPERIOR </vt:lpstr>
      <vt:lpstr>Presentación de PowerPoint</vt:lpstr>
      <vt:lpstr>Presentación de PowerPoint</vt:lpstr>
      <vt:lpstr>Presentación de PowerPoint</vt:lpstr>
      <vt:lpstr>Presentación de PowerPoint</vt:lpstr>
      <vt:lpstr>ORGANISMOS QUE RIGEN EL SISTEMA DE EDUCACIÓN SUPERIOR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CLASIFICACIÓN DE LOS GASTOS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Luffi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“EVALUACIÓN DE LA GESTIÓN FINANCIERA DE LAS ENTIDADES PÚBLICAS DE EDUCACIÓN SUPERIOR  DE LA PROVINCIA DE PICHINCHA PERÍODO 2010- 2011-2012”</dc:title>
  <dc:creator>Luffi</dc:creator>
  <cp:lastModifiedBy>Luffi</cp:lastModifiedBy>
  <cp:revision>132</cp:revision>
  <dcterms:created xsi:type="dcterms:W3CDTF">2013-05-03T20:53:27Z</dcterms:created>
  <dcterms:modified xsi:type="dcterms:W3CDTF">2013-05-09T21:01:28Z</dcterms:modified>
</cp:coreProperties>
</file>