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8" r:id="rId2"/>
    <p:sldId id="259" r:id="rId3"/>
    <p:sldId id="260" r:id="rId4"/>
    <p:sldId id="319" r:id="rId5"/>
    <p:sldId id="263" r:id="rId6"/>
    <p:sldId id="320" r:id="rId7"/>
    <p:sldId id="321" r:id="rId8"/>
    <p:sldId id="266" r:id="rId9"/>
    <p:sldId id="267" r:id="rId10"/>
    <p:sldId id="269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6" r:id="rId25"/>
    <p:sldId id="322" r:id="rId26"/>
    <p:sldId id="323" r:id="rId27"/>
    <p:sldId id="325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28" r:id="rId44"/>
    <p:sldId id="305" r:id="rId45"/>
    <p:sldId id="306" r:id="rId46"/>
    <p:sldId id="307" r:id="rId47"/>
    <p:sldId id="308" r:id="rId48"/>
    <p:sldId id="309" r:id="rId49"/>
    <p:sldId id="326" r:id="rId50"/>
    <p:sldId id="310" r:id="rId51"/>
    <p:sldId id="327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5CAB8-4544-465E-8EAC-2CB9F0ECEA7B}" type="doc">
      <dgm:prSet loTypeId="urn:microsoft.com/office/officeart/2008/layout/VerticalCurvedList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3389BEB3-8A0A-447A-A25B-14ABD8826653}">
      <dgm:prSet phldrT="[Texto]"/>
      <dgm:spPr/>
      <dgm:t>
        <a:bodyPr/>
        <a:lstStyle/>
        <a:p>
          <a:r>
            <a:rPr lang="es-EC" dirty="0" smtClean="0"/>
            <a:t>Demostrar  la  existencia  de  un  número  suficiente  de  personas naturales y jurídicas que estarían  dispuestas,  bajo  ciertas  condiciones  de  precio  y  calidad,  a demandar  la  comercialización  de</a:t>
          </a:r>
          <a:r>
            <a:rPr lang="es-ES" dirty="0" smtClean="0"/>
            <a:t> Instrumental Analítico para la investigación científica y control de la calidad,</a:t>
          </a:r>
          <a:r>
            <a:rPr lang="es-EC" dirty="0" smtClean="0"/>
            <a:t> que justifique la implementación del mismo. </a:t>
          </a:r>
          <a:endParaRPr lang="es-ES" dirty="0">
            <a:solidFill>
              <a:schemeClr val="tx1"/>
            </a:solidFill>
          </a:endParaRPr>
        </a:p>
      </dgm:t>
    </dgm:pt>
    <dgm:pt modelId="{9A6F8CF2-5129-4265-B216-5B73740931FD}" type="parTrans" cxnId="{C64C23BD-9D12-4526-8703-B9908F2587C7}">
      <dgm:prSet/>
      <dgm:spPr/>
      <dgm:t>
        <a:bodyPr/>
        <a:lstStyle/>
        <a:p>
          <a:endParaRPr lang="es-ES"/>
        </a:p>
      </dgm:t>
    </dgm:pt>
    <dgm:pt modelId="{32FD2B79-7108-4E53-8F78-B572367B70D8}" type="sibTrans" cxnId="{C64C23BD-9D12-4526-8703-B9908F2587C7}">
      <dgm:prSet/>
      <dgm:spPr/>
      <dgm:t>
        <a:bodyPr/>
        <a:lstStyle/>
        <a:p>
          <a:endParaRPr lang="es-ES"/>
        </a:p>
      </dgm:t>
    </dgm:pt>
    <dgm:pt modelId="{4FB54654-925D-4D7F-BD1C-B2E8F4DD3C37}">
      <dgm:prSet phldrT="[Texto]"/>
      <dgm:spPr/>
      <dgm:t>
        <a:bodyPr/>
        <a:lstStyle/>
        <a:p>
          <a:r>
            <a:rPr lang="es-ES" dirty="0" smtClean="0"/>
            <a:t>Establecer un mecanismo de comercialización apropiado mediante la aplicación de las estrategias de producto, precio, plaza y promoción.</a:t>
          </a:r>
          <a:endParaRPr lang="es-ES" dirty="0">
            <a:solidFill>
              <a:schemeClr val="tx1"/>
            </a:solidFill>
          </a:endParaRPr>
        </a:p>
      </dgm:t>
    </dgm:pt>
    <dgm:pt modelId="{2262F7D5-82A0-4B41-B14B-3A76E2B432D1}" type="parTrans" cxnId="{85361A9E-9217-4314-8C73-0E6D8657A3B6}">
      <dgm:prSet/>
      <dgm:spPr/>
      <dgm:t>
        <a:bodyPr/>
        <a:lstStyle/>
        <a:p>
          <a:endParaRPr lang="es-ES"/>
        </a:p>
      </dgm:t>
    </dgm:pt>
    <dgm:pt modelId="{8670BBC9-5AA3-4509-9153-F449A2D2C755}" type="sibTrans" cxnId="{85361A9E-9217-4314-8C73-0E6D8657A3B6}">
      <dgm:prSet/>
      <dgm:spPr/>
      <dgm:t>
        <a:bodyPr/>
        <a:lstStyle/>
        <a:p>
          <a:endParaRPr lang="es-ES"/>
        </a:p>
      </dgm:t>
    </dgm:pt>
    <dgm:pt modelId="{304ECA3D-EB0F-4426-A0CA-3C8A3F8FA9CD}" type="pres">
      <dgm:prSet presAssocID="{74F5CAB8-4544-465E-8EAC-2CB9F0ECEA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C72C52B-EF40-49E9-B098-24D352B4C176}" type="pres">
      <dgm:prSet presAssocID="{74F5CAB8-4544-465E-8EAC-2CB9F0ECEA7B}" presName="Name1" presStyleCnt="0"/>
      <dgm:spPr/>
      <dgm:t>
        <a:bodyPr/>
        <a:lstStyle/>
        <a:p>
          <a:endParaRPr lang="es-ES"/>
        </a:p>
      </dgm:t>
    </dgm:pt>
    <dgm:pt modelId="{C5C51CC7-0A2D-4357-847B-F3AB5BAAAA09}" type="pres">
      <dgm:prSet presAssocID="{74F5CAB8-4544-465E-8EAC-2CB9F0ECEA7B}" presName="cycle" presStyleCnt="0"/>
      <dgm:spPr/>
      <dgm:t>
        <a:bodyPr/>
        <a:lstStyle/>
        <a:p>
          <a:endParaRPr lang="es-ES"/>
        </a:p>
      </dgm:t>
    </dgm:pt>
    <dgm:pt modelId="{33551697-12E6-436B-A977-7C37B4515811}" type="pres">
      <dgm:prSet presAssocID="{74F5CAB8-4544-465E-8EAC-2CB9F0ECEA7B}" presName="srcNode" presStyleLbl="node1" presStyleIdx="0" presStyleCnt="2"/>
      <dgm:spPr/>
      <dgm:t>
        <a:bodyPr/>
        <a:lstStyle/>
        <a:p>
          <a:endParaRPr lang="es-ES"/>
        </a:p>
      </dgm:t>
    </dgm:pt>
    <dgm:pt modelId="{93EC79B7-365B-4ECC-96B3-683D17896141}" type="pres">
      <dgm:prSet presAssocID="{74F5CAB8-4544-465E-8EAC-2CB9F0ECEA7B}" presName="conn" presStyleLbl="parChTrans1D2" presStyleIdx="0" presStyleCnt="1"/>
      <dgm:spPr/>
      <dgm:t>
        <a:bodyPr/>
        <a:lstStyle/>
        <a:p>
          <a:endParaRPr lang="es-ES"/>
        </a:p>
      </dgm:t>
    </dgm:pt>
    <dgm:pt modelId="{0481BC1E-8555-4BA5-9EA5-C2D2A67EA285}" type="pres">
      <dgm:prSet presAssocID="{74F5CAB8-4544-465E-8EAC-2CB9F0ECEA7B}" presName="extraNode" presStyleLbl="node1" presStyleIdx="0" presStyleCnt="2"/>
      <dgm:spPr/>
      <dgm:t>
        <a:bodyPr/>
        <a:lstStyle/>
        <a:p>
          <a:endParaRPr lang="es-ES"/>
        </a:p>
      </dgm:t>
    </dgm:pt>
    <dgm:pt modelId="{B7E12E33-09DA-4F73-84DF-96FDD1291A1B}" type="pres">
      <dgm:prSet presAssocID="{74F5CAB8-4544-465E-8EAC-2CB9F0ECEA7B}" presName="dstNode" presStyleLbl="node1" presStyleIdx="0" presStyleCnt="2"/>
      <dgm:spPr/>
      <dgm:t>
        <a:bodyPr/>
        <a:lstStyle/>
        <a:p>
          <a:endParaRPr lang="es-ES"/>
        </a:p>
      </dgm:t>
    </dgm:pt>
    <dgm:pt modelId="{CF580FE4-CF23-4E9A-AB37-C040FD7605E2}" type="pres">
      <dgm:prSet presAssocID="{3389BEB3-8A0A-447A-A25B-14ABD882665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D1AD5-8109-4EF3-8912-E895B0DEFDA9}" type="pres">
      <dgm:prSet presAssocID="{3389BEB3-8A0A-447A-A25B-14ABD8826653}" presName="accent_1" presStyleCnt="0"/>
      <dgm:spPr/>
      <dgm:t>
        <a:bodyPr/>
        <a:lstStyle/>
        <a:p>
          <a:endParaRPr lang="es-ES"/>
        </a:p>
      </dgm:t>
    </dgm:pt>
    <dgm:pt modelId="{0AAD5F20-3A2F-4422-BA2C-B10051973C49}" type="pres">
      <dgm:prSet presAssocID="{3389BEB3-8A0A-447A-A25B-14ABD8826653}" presName="accentRepeatNode" presStyleLbl="solidFgAcc1" presStyleIdx="0" presStyleCnt="2"/>
      <dgm:spPr/>
      <dgm:t>
        <a:bodyPr/>
        <a:lstStyle/>
        <a:p>
          <a:endParaRPr lang="es-ES"/>
        </a:p>
      </dgm:t>
    </dgm:pt>
    <dgm:pt modelId="{B95568D7-0B4E-48A2-8AEE-ABB6984D3B52}" type="pres">
      <dgm:prSet presAssocID="{4FB54654-925D-4D7F-BD1C-B2E8F4DD3C3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6DD0EA-AB67-4837-847A-E23B5DB38794}" type="pres">
      <dgm:prSet presAssocID="{4FB54654-925D-4D7F-BD1C-B2E8F4DD3C37}" presName="accent_2" presStyleCnt="0"/>
      <dgm:spPr/>
      <dgm:t>
        <a:bodyPr/>
        <a:lstStyle/>
        <a:p>
          <a:endParaRPr lang="es-ES"/>
        </a:p>
      </dgm:t>
    </dgm:pt>
    <dgm:pt modelId="{96D2BA48-8D9A-40F3-BC95-E8BA1988344A}" type="pres">
      <dgm:prSet presAssocID="{4FB54654-925D-4D7F-BD1C-B2E8F4DD3C37}" presName="accentRepeatNode" presStyleLbl="solidFgAcc1" presStyleIdx="1" presStyleCnt="2"/>
      <dgm:spPr/>
      <dgm:t>
        <a:bodyPr/>
        <a:lstStyle/>
        <a:p>
          <a:endParaRPr lang="es-ES"/>
        </a:p>
      </dgm:t>
    </dgm:pt>
  </dgm:ptLst>
  <dgm:cxnLst>
    <dgm:cxn modelId="{06A0DF79-C61B-40D2-9AD6-98666DDC48AF}" type="presOf" srcId="{74F5CAB8-4544-465E-8EAC-2CB9F0ECEA7B}" destId="{304ECA3D-EB0F-4426-A0CA-3C8A3F8FA9CD}" srcOrd="0" destOrd="0" presId="urn:microsoft.com/office/officeart/2008/layout/VerticalCurvedList"/>
    <dgm:cxn modelId="{67C8BA6C-0D9B-49F9-B3CB-99F21D33E3FD}" type="presOf" srcId="{32FD2B79-7108-4E53-8F78-B572367B70D8}" destId="{93EC79B7-365B-4ECC-96B3-683D17896141}" srcOrd="0" destOrd="0" presId="urn:microsoft.com/office/officeart/2008/layout/VerticalCurvedList"/>
    <dgm:cxn modelId="{DED72D3B-A2A8-4E70-A683-E2532989AD25}" type="presOf" srcId="{3389BEB3-8A0A-447A-A25B-14ABD8826653}" destId="{CF580FE4-CF23-4E9A-AB37-C040FD7605E2}" srcOrd="0" destOrd="0" presId="urn:microsoft.com/office/officeart/2008/layout/VerticalCurvedList"/>
    <dgm:cxn modelId="{A7E6E01B-DE85-44EC-9321-CFF988F6D3C4}" type="presOf" srcId="{4FB54654-925D-4D7F-BD1C-B2E8F4DD3C37}" destId="{B95568D7-0B4E-48A2-8AEE-ABB6984D3B52}" srcOrd="0" destOrd="0" presId="urn:microsoft.com/office/officeart/2008/layout/VerticalCurvedList"/>
    <dgm:cxn modelId="{85361A9E-9217-4314-8C73-0E6D8657A3B6}" srcId="{74F5CAB8-4544-465E-8EAC-2CB9F0ECEA7B}" destId="{4FB54654-925D-4D7F-BD1C-B2E8F4DD3C37}" srcOrd="1" destOrd="0" parTransId="{2262F7D5-82A0-4B41-B14B-3A76E2B432D1}" sibTransId="{8670BBC9-5AA3-4509-9153-F449A2D2C755}"/>
    <dgm:cxn modelId="{C64C23BD-9D12-4526-8703-B9908F2587C7}" srcId="{74F5CAB8-4544-465E-8EAC-2CB9F0ECEA7B}" destId="{3389BEB3-8A0A-447A-A25B-14ABD8826653}" srcOrd="0" destOrd="0" parTransId="{9A6F8CF2-5129-4265-B216-5B73740931FD}" sibTransId="{32FD2B79-7108-4E53-8F78-B572367B70D8}"/>
    <dgm:cxn modelId="{ABEE9DA8-337A-451D-94FA-F234315EADB4}" type="presParOf" srcId="{304ECA3D-EB0F-4426-A0CA-3C8A3F8FA9CD}" destId="{FC72C52B-EF40-49E9-B098-24D352B4C176}" srcOrd="0" destOrd="0" presId="urn:microsoft.com/office/officeart/2008/layout/VerticalCurvedList"/>
    <dgm:cxn modelId="{CA4A334F-FA5F-47F2-BC10-CBFC343A6905}" type="presParOf" srcId="{FC72C52B-EF40-49E9-B098-24D352B4C176}" destId="{C5C51CC7-0A2D-4357-847B-F3AB5BAAAA09}" srcOrd="0" destOrd="0" presId="urn:microsoft.com/office/officeart/2008/layout/VerticalCurvedList"/>
    <dgm:cxn modelId="{B00C96C3-0E13-4A55-959E-3C5167292C9D}" type="presParOf" srcId="{C5C51CC7-0A2D-4357-847B-F3AB5BAAAA09}" destId="{33551697-12E6-436B-A977-7C37B4515811}" srcOrd="0" destOrd="0" presId="urn:microsoft.com/office/officeart/2008/layout/VerticalCurvedList"/>
    <dgm:cxn modelId="{B4BDFBAE-6806-4C7D-A2BC-0579F59BA5A8}" type="presParOf" srcId="{C5C51CC7-0A2D-4357-847B-F3AB5BAAAA09}" destId="{93EC79B7-365B-4ECC-96B3-683D17896141}" srcOrd="1" destOrd="0" presId="urn:microsoft.com/office/officeart/2008/layout/VerticalCurvedList"/>
    <dgm:cxn modelId="{1234C8FB-E49A-474B-9CA8-37341E241DC7}" type="presParOf" srcId="{C5C51CC7-0A2D-4357-847B-F3AB5BAAAA09}" destId="{0481BC1E-8555-4BA5-9EA5-C2D2A67EA285}" srcOrd="2" destOrd="0" presId="urn:microsoft.com/office/officeart/2008/layout/VerticalCurvedList"/>
    <dgm:cxn modelId="{2496BC3A-840D-4780-895A-BB05350601B8}" type="presParOf" srcId="{C5C51CC7-0A2D-4357-847B-F3AB5BAAAA09}" destId="{B7E12E33-09DA-4F73-84DF-96FDD1291A1B}" srcOrd="3" destOrd="0" presId="urn:microsoft.com/office/officeart/2008/layout/VerticalCurvedList"/>
    <dgm:cxn modelId="{EBBAA0D9-EA67-4BA3-ABB4-C2ED06DF611A}" type="presParOf" srcId="{FC72C52B-EF40-49E9-B098-24D352B4C176}" destId="{CF580FE4-CF23-4E9A-AB37-C040FD7605E2}" srcOrd="1" destOrd="0" presId="urn:microsoft.com/office/officeart/2008/layout/VerticalCurvedList"/>
    <dgm:cxn modelId="{415C0DC4-91B6-42FD-9EFF-374B8038B7B5}" type="presParOf" srcId="{FC72C52B-EF40-49E9-B098-24D352B4C176}" destId="{25FD1AD5-8109-4EF3-8912-E895B0DEFDA9}" srcOrd="2" destOrd="0" presId="urn:microsoft.com/office/officeart/2008/layout/VerticalCurvedList"/>
    <dgm:cxn modelId="{F87073E7-D167-4000-83AF-BD09C7CB1999}" type="presParOf" srcId="{25FD1AD5-8109-4EF3-8912-E895B0DEFDA9}" destId="{0AAD5F20-3A2F-4422-BA2C-B10051973C49}" srcOrd="0" destOrd="0" presId="urn:microsoft.com/office/officeart/2008/layout/VerticalCurvedList"/>
    <dgm:cxn modelId="{94DD5BA6-49AB-4225-AFD0-F32E20E4804E}" type="presParOf" srcId="{FC72C52B-EF40-49E9-B098-24D352B4C176}" destId="{B95568D7-0B4E-48A2-8AEE-ABB6984D3B52}" srcOrd="3" destOrd="0" presId="urn:microsoft.com/office/officeart/2008/layout/VerticalCurvedList"/>
    <dgm:cxn modelId="{A2073ACE-8F9E-48B9-916B-0B7878A4DB29}" type="presParOf" srcId="{FC72C52B-EF40-49E9-B098-24D352B4C176}" destId="{6D6DD0EA-AB67-4837-847A-E23B5DB38794}" srcOrd="4" destOrd="0" presId="urn:microsoft.com/office/officeart/2008/layout/VerticalCurvedList"/>
    <dgm:cxn modelId="{9CD66DE1-D3EB-4FA7-9C01-A96FB85674DD}" type="presParOf" srcId="{6D6DD0EA-AB67-4837-847A-E23B5DB38794}" destId="{96D2BA48-8D9A-40F3-BC95-E8BA198834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CBA09-E4D7-4104-A795-7E88DE242BD5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CAE4BAFC-D94F-4F5D-8315-05FD81A19642}">
      <dgm:prSet phldrT="[Texto]"/>
      <dgm:spPr/>
      <dgm:t>
        <a:bodyPr/>
        <a:lstStyle/>
        <a:p>
          <a:r>
            <a:rPr lang="es-ES" dirty="0" smtClean="0"/>
            <a:t>Transporte y comunicación</a:t>
          </a:r>
          <a:endParaRPr lang="es-ES" dirty="0"/>
        </a:p>
      </dgm:t>
    </dgm:pt>
    <dgm:pt modelId="{11075AAE-C2F4-42C4-8EAA-D1158C83EAC2}" type="parTrans" cxnId="{1BEBCD2E-2C79-4772-B143-4C2A6CF07DEA}">
      <dgm:prSet/>
      <dgm:spPr/>
      <dgm:t>
        <a:bodyPr/>
        <a:lstStyle/>
        <a:p>
          <a:endParaRPr lang="es-ES"/>
        </a:p>
      </dgm:t>
    </dgm:pt>
    <dgm:pt modelId="{3B8687B0-B296-4746-A2F1-6785608945EA}" type="sibTrans" cxnId="{1BEBCD2E-2C79-4772-B143-4C2A6CF07DEA}">
      <dgm:prSet/>
      <dgm:spPr/>
      <dgm:t>
        <a:bodyPr/>
        <a:lstStyle/>
        <a:p>
          <a:endParaRPr lang="es-ES"/>
        </a:p>
      </dgm:t>
    </dgm:pt>
    <dgm:pt modelId="{46F754EC-9779-4FEB-A2F7-7E32DBC00C92}">
      <dgm:prSet/>
      <dgm:spPr/>
      <dgm:t>
        <a:bodyPr/>
        <a:lstStyle/>
        <a:p>
          <a:r>
            <a:rPr lang="es-ES" dirty="0" smtClean="0"/>
            <a:t>Cercanía a las fuentes de abastecimiento</a:t>
          </a:r>
          <a:endParaRPr lang="en-US" dirty="0"/>
        </a:p>
      </dgm:t>
    </dgm:pt>
    <dgm:pt modelId="{E59FEC1F-4859-4C8D-AAA2-BF8508324361}" type="parTrans" cxnId="{D5072100-3F59-44BC-879D-52A9986A2F1C}">
      <dgm:prSet/>
      <dgm:spPr/>
      <dgm:t>
        <a:bodyPr/>
        <a:lstStyle/>
        <a:p>
          <a:endParaRPr lang="es-ES"/>
        </a:p>
      </dgm:t>
    </dgm:pt>
    <dgm:pt modelId="{3867020C-6D21-4E69-91F1-50AAA33063AE}" type="sibTrans" cxnId="{D5072100-3F59-44BC-879D-52A9986A2F1C}">
      <dgm:prSet/>
      <dgm:spPr/>
      <dgm:t>
        <a:bodyPr/>
        <a:lstStyle/>
        <a:p>
          <a:endParaRPr lang="es-ES"/>
        </a:p>
      </dgm:t>
    </dgm:pt>
    <dgm:pt modelId="{01C3B218-4148-4298-8026-1E32149FF877}">
      <dgm:prSet/>
      <dgm:spPr/>
      <dgm:t>
        <a:bodyPr/>
        <a:lstStyle/>
        <a:p>
          <a:r>
            <a:rPr lang="es-ES" dirty="0" smtClean="0"/>
            <a:t>Seguridad</a:t>
          </a:r>
          <a:endParaRPr lang="en-US" dirty="0"/>
        </a:p>
      </dgm:t>
    </dgm:pt>
    <dgm:pt modelId="{0937BAF0-7EC9-4689-A5B5-8C04E8A3DED4}" type="parTrans" cxnId="{B9EABC35-2FC7-4DB2-AB34-884E11B7AA52}">
      <dgm:prSet/>
      <dgm:spPr/>
      <dgm:t>
        <a:bodyPr/>
        <a:lstStyle/>
        <a:p>
          <a:endParaRPr lang="es-ES"/>
        </a:p>
      </dgm:t>
    </dgm:pt>
    <dgm:pt modelId="{6DC17E50-DBFB-4D10-ADAE-D05AEC9AD970}" type="sibTrans" cxnId="{B9EABC35-2FC7-4DB2-AB34-884E11B7AA52}">
      <dgm:prSet/>
      <dgm:spPr/>
      <dgm:t>
        <a:bodyPr/>
        <a:lstStyle/>
        <a:p>
          <a:endParaRPr lang="es-ES"/>
        </a:p>
      </dgm:t>
    </dgm:pt>
    <dgm:pt modelId="{9239CCAE-00FE-4856-97CA-D5FFD491F007}">
      <dgm:prSet/>
      <dgm:spPr/>
      <dgm:t>
        <a:bodyPr/>
        <a:lstStyle/>
        <a:p>
          <a:r>
            <a:rPr lang="es-ES" dirty="0" err="1" smtClean="0"/>
            <a:t>Parqueamiento</a:t>
          </a:r>
          <a:endParaRPr lang="en-US" dirty="0"/>
        </a:p>
      </dgm:t>
    </dgm:pt>
    <dgm:pt modelId="{14B4DEED-A2AF-46DB-BBDE-E78977D51A50}" type="parTrans" cxnId="{A1DAEF45-5F25-4C0E-B82F-CEEF0F76E92B}">
      <dgm:prSet/>
      <dgm:spPr/>
      <dgm:t>
        <a:bodyPr/>
        <a:lstStyle/>
        <a:p>
          <a:endParaRPr lang="es-ES"/>
        </a:p>
      </dgm:t>
    </dgm:pt>
    <dgm:pt modelId="{278D664C-9FDA-44FF-952A-D04907B2A6B8}" type="sibTrans" cxnId="{A1DAEF45-5F25-4C0E-B82F-CEEF0F76E92B}">
      <dgm:prSet/>
      <dgm:spPr/>
      <dgm:t>
        <a:bodyPr/>
        <a:lstStyle/>
        <a:p>
          <a:endParaRPr lang="es-ES"/>
        </a:p>
      </dgm:t>
    </dgm:pt>
    <dgm:pt modelId="{AFF4B5F4-6E8F-4FCE-8C83-E6B2655FF9F3}">
      <dgm:prSet/>
      <dgm:spPr/>
      <dgm:t>
        <a:bodyPr/>
        <a:lstStyle/>
        <a:p>
          <a:r>
            <a:rPr lang="es-ES" dirty="0" smtClean="0"/>
            <a:t>Disponibilidad de servicios básicos</a:t>
          </a:r>
          <a:endParaRPr lang="en-US" dirty="0"/>
        </a:p>
      </dgm:t>
    </dgm:pt>
    <dgm:pt modelId="{464B8699-5A91-4DCF-BFAD-8B80213011E3}" type="parTrans" cxnId="{18CC1E1D-1864-4F33-B482-1757DC5F465B}">
      <dgm:prSet/>
      <dgm:spPr/>
      <dgm:t>
        <a:bodyPr/>
        <a:lstStyle/>
        <a:p>
          <a:endParaRPr lang="es-ES"/>
        </a:p>
      </dgm:t>
    </dgm:pt>
    <dgm:pt modelId="{44430F7B-2DCE-4D87-8632-88681128E78A}" type="sibTrans" cxnId="{18CC1E1D-1864-4F33-B482-1757DC5F465B}">
      <dgm:prSet/>
      <dgm:spPr/>
      <dgm:t>
        <a:bodyPr/>
        <a:lstStyle/>
        <a:p>
          <a:endParaRPr lang="es-ES"/>
        </a:p>
      </dgm:t>
    </dgm:pt>
    <dgm:pt modelId="{08319876-8AF5-41D6-89C0-5EB58475FC24}" type="pres">
      <dgm:prSet presAssocID="{435CBA09-E4D7-4104-A795-7E88DE242BD5}" presName="linearFlow" presStyleCnt="0">
        <dgm:presLayoutVars>
          <dgm:dir/>
          <dgm:resizeHandles val="exact"/>
        </dgm:presLayoutVars>
      </dgm:prSet>
      <dgm:spPr/>
    </dgm:pt>
    <dgm:pt modelId="{89D19728-215C-4C49-9264-6C1E3F49F086}" type="pres">
      <dgm:prSet presAssocID="{CAE4BAFC-D94F-4F5D-8315-05FD81A19642}" presName="composite" presStyleCnt="0"/>
      <dgm:spPr/>
    </dgm:pt>
    <dgm:pt modelId="{F2E62518-6187-413C-8603-7E8E156581A4}" type="pres">
      <dgm:prSet presAssocID="{CAE4BAFC-D94F-4F5D-8315-05FD81A19642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62A3D71-521D-478A-B07C-1B05513B5515}" type="pres">
      <dgm:prSet presAssocID="{CAE4BAFC-D94F-4F5D-8315-05FD81A1964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B79FB8-915F-464E-9B43-72182F812F3A}" type="pres">
      <dgm:prSet presAssocID="{3B8687B0-B296-4746-A2F1-6785608945EA}" presName="spacing" presStyleCnt="0"/>
      <dgm:spPr/>
    </dgm:pt>
    <dgm:pt modelId="{ACBF83E7-AADB-4F8D-A6A1-5AFF9FD456F8}" type="pres">
      <dgm:prSet presAssocID="{46F754EC-9779-4FEB-A2F7-7E32DBC00C92}" presName="composite" presStyleCnt="0"/>
      <dgm:spPr/>
    </dgm:pt>
    <dgm:pt modelId="{9653E0D3-7F08-458E-9FBE-04973EE5C81B}" type="pres">
      <dgm:prSet presAssocID="{46F754EC-9779-4FEB-A2F7-7E32DBC00C92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D5F8543F-3A3C-4F0F-AAF5-47378E32BA30}" type="pres">
      <dgm:prSet presAssocID="{46F754EC-9779-4FEB-A2F7-7E32DBC00C9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2ACEB-1DED-4E2C-82CA-9B2ADACDC387}" type="pres">
      <dgm:prSet presAssocID="{3867020C-6D21-4E69-91F1-50AAA33063AE}" presName="spacing" presStyleCnt="0"/>
      <dgm:spPr/>
    </dgm:pt>
    <dgm:pt modelId="{E81D43A1-9B2A-400B-A6CC-0964BB3AD006}" type="pres">
      <dgm:prSet presAssocID="{01C3B218-4148-4298-8026-1E32149FF877}" presName="composite" presStyleCnt="0"/>
      <dgm:spPr/>
    </dgm:pt>
    <dgm:pt modelId="{E4C7B855-5EC8-4F01-A155-7F1F3EE4FFAB}" type="pres">
      <dgm:prSet presAssocID="{01C3B218-4148-4298-8026-1E32149FF877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7FA49B77-E463-44B9-935A-D25E02B4FC85}" type="pres">
      <dgm:prSet presAssocID="{01C3B218-4148-4298-8026-1E32149FF87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7FF146-D328-43D4-9C58-56402216F3E3}" type="pres">
      <dgm:prSet presAssocID="{6DC17E50-DBFB-4D10-ADAE-D05AEC9AD970}" presName="spacing" presStyleCnt="0"/>
      <dgm:spPr/>
    </dgm:pt>
    <dgm:pt modelId="{27A8036E-5114-45F2-BDE3-AF156746EE6F}" type="pres">
      <dgm:prSet presAssocID="{9239CCAE-00FE-4856-97CA-D5FFD491F007}" presName="composite" presStyleCnt="0"/>
      <dgm:spPr/>
    </dgm:pt>
    <dgm:pt modelId="{9A2A6BA7-54DB-404A-8F51-C76A7A91009A}" type="pres">
      <dgm:prSet presAssocID="{9239CCAE-00FE-4856-97CA-D5FFD491F007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1A80700-DBD4-4DDB-AAA3-073D40CA24A0}" type="pres">
      <dgm:prSet presAssocID="{9239CCAE-00FE-4856-97CA-D5FFD491F00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40C5B1-9510-4E1E-BD7B-38C323BE3FB9}" type="pres">
      <dgm:prSet presAssocID="{278D664C-9FDA-44FF-952A-D04907B2A6B8}" presName="spacing" presStyleCnt="0"/>
      <dgm:spPr/>
    </dgm:pt>
    <dgm:pt modelId="{2FAAD18D-A0BB-4BD7-88FB-885AC3E09071}" type="pres">
      <dgm:prSet presAssocID="{AFF4B5F4-6E8F-4FCE-8C83-E6B2655FF9F3}" presName="composite" presStyleCnt="0"/>
      <dgm:spPr/>
    </dgm:pt>
    <dgm:pt modelId="{F5DBE72C-135C-49FA-BE12-FD1C213AE13E}" type="pres">
      <dgm:prSet presAssocID="{AFF4B5F4-6E8F-4FCE-8C83-E6B2655FF9F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8BBD0353-499C-4081-9EA4-43A8716F8E3B}" type="pres">
      <dgm:prSet presAssocID="{AFF4B5F4-6E8F-4FCE-8C83-E6B2655FF9F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83815E-DC9B-4472-9212-4C84C5FC7157}" type="presOf" srcId="{01C3B218-4148-4298-8026-1E32149FF877}" destId="{7FA49B77-E463-44B9-935A-D25E02B4FC85}" srcOrd="0" destOrd="0" presId="urn:microsoft.com/office/officeart/2005/8/layout/vList3#1"/>
    <dgm:cxn modelId="{531305D1-28DB-415C-863D-999AADD499AF}" type="presOf" srcId="{435CBA09-E4D7-4104-A795-7E88DE242BD5}" destId="{08319876-8AF5-41D6-89C0-5EB58475FC24}" srcOrd="0" destOrd="0" presId="urn:microsoft.com/office/officeart/2005/8/layout/vList3#1"/>
    <dgm:cxn modelId="{B9EABC35-2FC7-4DB2-AB34-884E11B7AA52}" srcId="{435CBA09-E4D7-4104-A795-7E88DE242BD5}" destId="{01C3B218-4148-4298-8026-1E32149FF877}" srcOrd="2" destOrd="0" parTransId="{0937BAF0-7EC9-4689-A5B5-8C04E8A3DED4}" sibTransId="{6DC17E50-DBFB-4D10-ADAE-D05AEC9AD970}"/>
    <dgm:cxn modelId="{D5072100-3F59-44BC-879D-52A9986A2F1C}" srcId="{435CBA09-E4D7-4104-A795-7E88DE242BD5}" destId="{46F754EC-9779-4FEB-A2F7-7E32DBC00C92}" srcOrd="1" destOrd="0" parTransId="{E59FEC1F-4859-4C8D-AAA2-BF8508324361}" sibTransId="{3867020C-6D21-4E69-91F1-50AAA33063AE}"/>
    <dgm:cxn modelId="{A1DAEF45-5F25-4C0E-B82F-CEEF0F76E92B}" srcId="{435CBA09-E4D7-4104-A795-7E88DE242BD5}" destId="{9239CCAE-00FE-4856-97CA-D5FFD491F007}" srcOrd="3" destOrd="0" parTransId="{14B4DEED-A2AF-46DB-BBDE-E78977D51A50}" sibTransId="{278D664C-9FDA-44FF-952A-D04907B2A6B8}"/>
    <dgm:cxn modelId="{A9520EFD-4899-4D39-BC04-8ADEBD27CFFB}" type="presOf" srcId="{46F754EC-9779-4FEB-A2F7-7E32DBC00C92}" destId="{D5F8543F-3A3C-4F0F-AAF5-47378E32BA30}" srcOrd="0" destOrd="0" presId="urn:microsoft.com/office/officeart/2005/8/layout/vList3#1"/>
    <dgm:cxn modelId="{A9A05ADE-3CE3-437B-85A9-726D18802C22}" type="presOf" srcId="{AFF4B5F4-6E8F-4FCE-8C83-E6B2655FF9F3}" destId="{8BBD0353-499C-4081-9EA4-43A8716F8E3B}" srcOrd="0" destOrd="0" presId="urn:microsoft.com/office/officeart/2005/8/layout/vList3#1"/>
    <dgm:cxn modelId="{F77E70C0-10B7-47EA-B17D-68D8D2737A1E}" type="presOf" srcId="{CAE4BAFC-D94F-4F5D-8315-05FD81A19642}" destId="{A62A3D71-521D-478A-B07C-1B05513B5515}" srcOrd="0" destOrd="0" presId="urn:microsoft.com/office/officeart/2005/8/layout/vList3#1"/>
    <dgm:cxn modelId="{1BEBCD2E-2C79-4772-B143-4C2A6CF07DEA}" srcId="{435CBA09-E4D7-4104-A795-7E88DE242BD5}" destId="{CAE4BAFC-D94F-4F5D-8315-05FD81A19642}" srcOrd="0" destOrd="0" parTransId="{11075AAE-C2F4-42C4-8EAA-D1158C83EAC2}" sibTransId="{3B8687B0-B296-4746-A2F1-6785608945EA}"/>
    <dgm:cxn modelId="{9895E749-B0B7-47BE-88DF-EF614E551974}" type="presOf" srcId="{9239CCAE-00FE-4856-97CA-D5FFD491F007}" destId="{41A80700-DBD4-4DDB-AAA3-073D40CA24A0}" srcOrd="0" destOrd="0" presId="urn:microsoft.com/office/officeart/2005/8/layout/vList3#1"/>
    <dgm:cxn modelId="{18CC1E1D-1864-4F33-B482-1757DC5F465B}" srcId="{435CBA09-E4D7-4104-A795-7E88DE242BD5}" destId="{AFF4B5F4-6E8F-4FCE-8C83-E6B2655FF9F3}" srcOrd="4" destOrd="0" parTransId="{464B8699-5A91-4DCF-BFAD-8B80213011E3}" sibTransId="{44430F7B-2DCE-4D87-8632-88681128E78A}"/>
    <dgm:cxn modelId="{787D3EC7-F7ED-42A6-8958-658C7E0E53ED}" type="presParOf" srcId="{08319876-8AF5-41D6-89C0-5EB58475FC24}" destId="{89D19728-215C-4C49-9264-6C1E3F49F086}" srcOrd="0" destOrd="0" presId="urn:microsoft.com/office/officeart/2005/8/layout/vList3#1"/>
    <dgm:cxn modelId="{772FD7B4-7E70-4BCC-83E3-C8AFAE5AFE77}" type="presParOf" srcId="{89D19728-215C-4C49-9264-6C1E3F49F086}" destId="{F2E62518-6187-413C-8603-7E8E156581A4}" srcOrd="0" destOrd="0" presId="urn:microsoft.com/office/officeart/2005/8/layout/vList3#1"/>
    <dgm:cxn modelId="{30F40FD4-A9D8-4326-ACC3-7A7E9B397D7D}" type="presParOf" srcId="{89D19728-215C-4C49-9264-6C1E3F49F086}" destId="{A62A3D71-521D-478A-B07C-1B05513B5515}" srcOrd="1" destOrd="0" presId="urn:microsoft.com/office/officeart/2005/8/layout/vList3#1"/>
    <dgm:cxn modelId="{F89D6C10-388A-4EE3-88EE-0892A1DD4E5D}" type="presParOf" srcId="{08319876-8AF5-41D6-89C0-5EB58475FC24}" destId="{30B79FB8-915F-464E-9B43-72182F812F3A}" srcOrd="1" destOrd="0" presId="urn:microsoft.com/office/officeart/2005/8/layout/vList3#1"/>
    <dgm:cxn modelId="{FE567614-8191-4875-A13C-6789A3E9EDFA}" type="presParOf" srcId="{08319876-8AF5-41D6-89C0-5EB58475FC24}" destId="{ACBF83E7-AADB-4F8D-A6A1-5AFF9FD456F8}" srcOrd="2" destOrd="0" presId="urn:microsoft.com/office/officeart/2005/8/layout/vList3#1"/>
    <dgm:cxn modelId="{68C475BD-6909-45FF-BC2A-880937C987DE}" type="presParOf" srcId="{ACBF83E7-AADB-4F8D-A6A1-5AFF9FD456F8}" destId="{9653E0D3-7F08-458E-9FBE-04973EE5C81B}" srcOrd="0" destOrd="0" presId="urn:microsoft.com/office/officeart/2005/8/layout/vList3#1"/>
    <dgm:cxn modelId="{0841E584-D880-42F5-9716-E9326432240A}" type="presParOf" srcId="{ACBF83E7-AADB-4F8D-A6A1-5AFF9FD456F8}" destId="{D5F8543F-3A3C-4F0F-AAF5-47378E32BA30}" srcOrd="1" destOrd="0" presId="urn:microsoft.com/office/officeart/2005/8/layout/vList3#1"/>
    <dgm:cxn modelId="{6F1A064E-8CFF-4160-A95A-958D26D61762}" type="presParOf" srcId="{08319876-8AF5-41D6-89C0-5EB58475FC24}" destId="{0C32ACEB-1DED-4E2C-82CA-9B2ADACDC387}" srcOrd="3" destOrd="0" presId="urn:microsoft.com/office/officeart/2005/8/layout/vList3#1"/>
    <dgm:cxn modelId="{5740A2A3-BFA6-4F60-B4BD-328FDAF19F6A}" type="presParOf" srcId="{08319876-8AF5-41D6-89C0-5EB58475FC24}" destId="{E81D43A1-9B2A-400B-A6CC-0964BB3AD006}" srcOrd="4" destOrd="0" presId="urn:microsoft.com/office/officeart/2005/8/layout/vList3#1"/>
    <dgm:cxn modelId="{BE450C25-BDE6-457B-81E9-9BD51C62127C}" type="presParOf" srcId="{E81D43A1-9B2A-400B-A6CC-0964BB3AD006}" destId="{E4C7B855-5EC8-4F01-A155-7F1F3EE4FFAB}" srcOrd="0" destOrd="0" presId="urn:microsoft.com/office/officeart/2005/8/layout/vList3#1"/>
    <dgm:cxn modelId="{6A350BBE-9E8A-4C88-B0A0-40032FBFBC95}" type="presParOf" srcId="{E81D43A1-9B2A-400B-A6CC-0964BB3AD006}" destId="{7FA49B77-E463-44B9-935A-D25E02B4FC85}" srcOrd="1" destOrd="0" presId="urn:microsoft.com/office/officeart/2005/8/layout/vList3#1"/>
    <dgm:cxn modelId="{814910B6-7EEA-4259-B0C5-A82980FCD0D8}" type="presParOf" srcId="{08319876-8AF5-41D6-89C0-5EB58475FC24}" destId="{AE7FF146-D328-43D4-9C58-56402216F3E3}" srcOrd="5" destOrd="0" presId="urn:microsoft.com/office/officeart/2005/8/layout/vList3#1"/>
    <dgm:cxn modelId="{585BD846-EA1E-40D4-9C46-7FB42322FE4C}" type="presParOf" srcId="{08319876-8AF5-41D6-89C0-5EB58475FC24}" destId="{27A8036E-5114-45F2-BDE3-AF156746EE6F}" srcOrd="6" destOrd="0" presId="urn:microsoft.com/office/officeart/2005/8/layout/vList3#1"/>
    <dgm:cxn modelId="{D28980C0-BCAE-45C8-9FC6-20495A57B4DA}" type="presParOf" srcId="{27A8036E-5114-45F2-BDE3-AF156746EE6F}" destId="{9A2A6BA7-54DB-404A-8F51-C76A7A91009A}" srcOrd="0" destOrd="0" presId="urn:microsoft.com/office/officeart/2005/8/layout/vList3#1"/>
    <dgm:cxn modelId="{EEEDD230-C8E8-496A-9A2B-296AAA9959E5}" type="presParOf" srcId="{27A8036E-5114-45F2-BDE3-AF156746EE6F}" destId="{41A80700-DBD4-4DDB-AAA3-073D40CA24A0}" srcOrd="1" destOrd="0" presId="urn:microsoft.com/office/officeart/2005/8/layout/vList3#1"/>
    <dgm:cxn modelId="{A534CB13-AA3B-4F84-92F4-2377DDFFA4F6}" type="presParOf" srcId="{08319876-8AF5-41D6-89C0-5EB58475FC24}" destId="{8240C5B1-9510-4E1E-BD7B-38C323BE3FB9}" srcOrd="7" destOrd="0" presId="urn:microsoft.com/office/officeart/2005/8/layout/vList3#1"/>
    <dgm:cxn modelId="{60AEE804-FD25-4DF4-A13A-ADDA249A7E8D}" type="presParOf" srcId="{08319876-8AF5-41D6-89C0-5EB58475FC24}" destId="{2FAAD18D-A0BB-4BD7-88FB-885AC3E09071}" srcOrd="8" destOrd="0" presId="urn:microsoft.com/office/officeart/2005/8/layout/vList3#1"/>
    <dgm:cxn modelId="{404B86D3-3E45-4D99-AD37-E47023BE8195}" type="presParOf" srcId="{2FAAD18D-A0BB-4BD7-88FB-885AC3E09071}" destId="{F5DBE72C-135C-49FA-BE12-FD1C213AE13E}" srcOrd="0" destOrd="0" presId="urn:microsoft.com/office/officeart/2005/8/layout/vList3#1"/>
    <dgm:cxn modelId="{75D05D28-4D87-49D1-8E90-9C7EFB66F010}" type="presParOf" srcId="{2FAAD18D-A0BB-4BD7-88FB-885AC3E09071}" destId="{8BBD0353-499C-4081-9EA4-43A8716F8E3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E2BF5-EAC6-456A-BCF2-41D4A6681C9D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6AF6E6D3-5118-4F85-AF0B-FC948F8A0E56}">
      <dgm:prSet phldrT="[Text]"/>
      <dgm:spPr/>
      <dgm:t>
        <a:bodyPr/>
        <a:lstStyle/>
        <a:p>
          <a:r>
            <a:rPr lang="es-EC" b="1" dirty="0" smtClean="0"/>
            <a:t>Optimización de recursos</a:t>
          </a:r>
          <a:endParaRPr lang="es-EC" b="1" dirty="0"/>
        </a:p>
      </dgm:t>
    </dgm:pt>
    <dgm:pt modelId="{525EDB09-BDC8-4737-90FC-6B1D1AC81BE4}" type="parTrans" cxnId="{5E58BF3B-F32E-404C-BB59-6D2DA7E9E8E1}">
      <dgm:prSet/>
      <dgm:spPr/>
      <dgm:t>
        <a:bodyPr/>
        <a:lstStyle/>
        <a:p>
          <a:endParaRPr lang="es-EC"/>
        </a:p>
      </dgm:t>
    </dgm:pt>
    <dgm:pt modelId="{830E42A5-84E6-4A0C-A793-B6C6720C96D6}" type="sibTrans" cxnId="{5E58BF3B-F32E-404C-BB59-6D2DA7E9E8E1}">
      <dgm:prSet/>
      <dgm:spPr/>
      <dgm:t>
        <a:bodyPr/>
        <a:lstStyle/>
        <a:p>
          <a:endParaRPr lang="es-EC"/>
        </a:p>
      </dgm:t>
    </dgm:pt>
    <dgm:pt modelId="{9E9A7721-37CC-47E5-88CF-C19F7B62C8AE}">
      <dgm:prSet phldrT="[Text]"/>
      <dgm:spPr/>
      <dgm:t>
        <a:bodyPr/>
        <a:lstStyle/>
        <a:p>
          <a:r>
            <a:rPr lang="es-ES" b="1" dirty="0" smtClean="0"/>
            <a:t>Disminución de costos</a:t>
          </a:r>
          <a:endParaRPr lang="es-EC" b="1" dirty="0"/>
        </a:p>
      </dgm:t>
    </dgm:pt>
    <dgm:pt modelId="{B7F1550D-961B-4297-A255-5ED33BFA34CB}" type="parTrans" cxnId="{9EAA7B89-722F-4F69-B214-42EE6ED2C9C1}">
      <dgm:prSet/>
      <dgm:spPr/>
      <dgm:t>
        <a:bodyPr/>
        <a:lstStyle/>
        <a:p>
          <a:endParaRPr lang="es-EC"/>
        </a:p>
      </dgm:t>
    </dgm:pt>
    <dgm:pt modelId="{D61F529D-CE84-46B8-96F7-45B0FFA942C6}" type="sibTrans" cxnId="{9EAA7B89-722F-4F69-B214-42EE6ED2C9C1}">
      <dgm:prSet/>
      <dgm:spPr/>
      <dgm:t>
        <a:bodyPr/>
        <a:lstStyle/>
        <a:p>
          <a:endParaRPr lang="es-EC"/>
        </a:p>
      </dgm:t>
    </dgm:pt>
    <dgm:pt modelId="{7B7E8957-48AB-4BFB-A590-2CA61CE0DA85}">
      <dgm:prSet phldrT="[Text]"/>
      <dgm:spPr/>
      <dgm:t>
        <a:bodyPr/>
        <a:lstStyle/>
        <a:p>
          <a:r>
            <a:rPr lang="es-ES" b="1" dirty="0" smtClean="0"/>
            <a:t>Incremento del portafolio de instrumental</a:t>
          </a:r>
          <a:endParaRPr lang="es-EC" b="1" dirty="0"/>
        </a:p>
      </dgm:t>
    </dgm:pt>
    <dgm:pt modelId="{94D732F4-92E0-44E6-82CF-FA13492BFF0D}" type="parTrans" cxnId="{F56E3C28-EAC0-45E6-B885-7C0F22EEC3E6}">
      <dgm:prSet/>
      <dgm:spPr/>
      <dgm:t>
        <a:bodyPr/>
        <a:lstStyle/>
        <a:p>
          <a:endParaRPr lang="es-EC"/>
        </a:p>
      </dgm:t>
    </dgm:pt>
    <dgm:pt modelId="{39BDB7A9-B47A-4263-A0FF-B98B48CF1198}" type="sibTrans" cxnId="{F56E3C28-EAC0-45E6-B885-7C0F22EEC3E6}">
      <dgm:prSet/>
      <dgm:spPr/>
      <dgm:t>
        <a:bodyPr/>
        <a:lstStyle/>
        <a:p>
          <a:endParaRPr lang="es-EC"/>
        </a:p>
      </dgm:t>
    </dgm:pt>
    <dgm:pt modelId="{BAD7ADD5-629D-4A6B-8A6D-D21B759D6E81}">
      <dgm:prSet phldrT="[Text]"/>
      <dgm:spPr/>
      <dgm:t>
        <a:bodyPr/>
        <a:lstStyle/>
        <a:p>
          <a:r>
            <a:rPr lang="es-ES" b="1" dirty="0" smtClean="0"/>
            <a:t>Alianzas estratégicas </a:t>
          </a:r>
          <a:endParaRPr lang="es-EC" b="1" dirty="0"/>
        </a:p>
      </dgm:t>
    </dgm:pt>
    <dgm:pt modelId="{14D639FF-3723-469A-B2C4-091BAD3D8DAE}" type="parTrans" cxnId="{0BCBCE74-48C5-49B3-9680-E16C848D756E}">
      <dgm:prSet/>
      <dgm:spPr/>
      <dgm:t>
        <a:bodyPr/>
        <a:lstStyle/>
        <a:p>
          <a:endParaRPr lang="es-EC"/>
        </a:p>
      </dgm:t>
    </dgm:pt>
    <dgm:pt modelId="{901ABB63-30DE-49B7-886F-12315BE43108}" type="sibTrans" cxnId="{0BCBCE74-48C5-49B3-9680-E16C848D756E}">
      <dgm:prSet/>
      <dgm:spPr/>
      <dgm:t>
        <a:bodyPr/>
        <a:lstStyle/>
        <a:p>
          <a:endParaRPr lang="es-EC"/>
        </a:p>
      </dgm:t>
    </dgm:pt>
    <dgm:pt modelId="{18F3F8BC-70DC-46B4-8AE4-601C791595D9}">
      <dgm:prSet phldrT="[Text]"/>
      <dgm:spPr/>
      <dgm:t>
        <a:bodyPr/>
        <a:lstStyle/>
        <a:p>
          <a:r>
            <a:rPr lang="es-EC" b="1" dirty="0" smtClean="0"/>
            <a:t>Ampliación y expansión</a:t>
          </a:r>
          <a:endParaRPr lang="es-EC" b="1" dirty="0"/>
        </a:p>
      </dgm:t>
    </dgm:pt>
    <dgm:pt modelId="{E014BEF8-BE24-4D92-AA3D-2A6C314CD88F}" type="parTrans" cxnId="{7A84BC3E-D511-4F47-A9DF-885A6E1ADB8D}">
      <dgm:prSet/>
      <dgm:spPr/>
      <dgm:t>
        <a:bodyPr/>
        <a:lstStyle/>
        <a:p>
          <a:endParaRPr lang="es-EC"/>
        </a:p>
      </dgm:t>
    </dgm:pt>
    <dgm:pt modelId="{13EC57D5-7D47-4A55-AECD-49350A2CC211}" type="sibTrans" cxnId="{7A84BC3E-D511-4F47-A9DF-885A6E1ADB8D}">
      <dgm:prSet/>
      <dgm:spPr/>
      <dgm:t>
        <a:bodyPr/>
        <a:lstStyle/>
        <a:p>
          <a:endParaRPr lang="es-EC"/>
        </a:p>
      </dgm:t>
    </dgm:pt>
    <dgm:pt modelId="{BBB246E7-2EAB-4B62-A8F5-BAAA53713F08}" type="pres">
      <dgm:prSet presAssocID="{93BE2BF5-EAC6-456A-BCF2-41D4A6681C9D}" presName="arrowDiagram" presStyleCnt="0">
        <dgm:presLayoutVars>
          <dgm:chMax val="5"/>
          <dgm:dir/>
          <dgm:resizeHandles val="exact"/>
        </dgm:presLayoutVars>
      </dgm:prSet>
      <dgm:spPr/>
    </dgm:pt>
    <dgm:pt modelId="{66197E1D-0790-4A97-BF2A-1A3873345260}" type="pres">
      <dgm:prSet presAssocID="{93BE2BF5-EAC6-456A-BCF2-41D4A6681C9D}" presName="arrow" presStyleLbl="bgShp" presStyleIdx="0" presStyleCnt="1"/>
      <dgm:spPr/>
    </dgm:pt>
    <dgm:pt modelId="{53A37C02-6512-4232-90D3-CDC68C790437}" type="pres">
      <dgm:prSet presAssocID="{93BE2BF5-EAC6-456A-BCF2-41D4A6681C9D}" presName="arrowDiagram5" presStyleCnt="0"/>
      <dgm:spPr/>
    </dgm:pt>
    <dgm:pt modelId="{B7F0774D-0F3A-4702-B2EB-2999A750FEA0}" type="pres">
      <dgm:prSet presAssocID="{6AF6E6D3-5118-4F85-AF0B-FC948F8A0E56}" presName="bullet5a" presStyleLbl="node1" presStyleIdx="0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FC48E528-F3BD-46BF-9261-051FD022DC30}" type="pres">
      <dgm:prSet presAssocID="{6AF6E6D3-5118-4F85-AF0B-FC948F8A0E56}" presName="textBox5a" presStyleLbl="revTx" presStyleIdx="0" presStyleCnt="5" custScaleX="1365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FDD178-1E17-436B-BD3F-C60E2D2E6346}" type="pres">
      <dgm:prSet presAssocID="{9E9A7721-37CC-47E5-88CF-C19F7B62C8AE}" presName="bullet5b" presStyleLbl="node1" presStyleIdx="1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600ACA89-2857-4E05-BA09-D41A5D02A242}" type="pres">
      <dgm:prSet presAssocID="{9E9A7721-37CC-47E5-88CF-C19F7B62C8A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B71208-D422-4242-AF12-184B483831A2}" type="pres">
      <dgm:prSet presAssocID="{7B7E8957-48AB-4BFB-A590-2CA61CE0DA85}" presName="bullet5c" presStyleLbl="node1" presStyleIdx="2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DED3CC8-1A3A-4787-9B50-C734D1777FCA}" type="pres">
      <dgm:prSet presAssocID="{7B7E8957-48AB-4BFB-A590-2CA61CE0DA85}" presName="textBox5c" presStyleLbl="revTx" presStyleIdx="2" presStyleCnt="5" custLinFactNeighborX="-148" custLinFactNeighborY="-13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EC5F20-0AEB-47A1-9985-593CB629AE60}" type="pres">
      <dgm:prSet presAssocID="{BAD7ADD5-629D-4A6B-8A6D-D21B759D6E81}" presName="bullet5d" presStyleLbl="node1" presStyleIdx="3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BDFB3832-4AFB-461A-A7F9-681339C6EED8}" type="pres">
      <dgm:prSet presAssocID="{BAD7ADD5-629D-4A6B-8A6D-D21B759D6E8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41482-F9FA-4045-AD26-AB20C93149EA}" type="pres">
      <dgm:prSet presAssocID="{18F3F8BC-70DC-46B4-8AE4-601C791595D9}" presName="bullet5e" presStyleLbl="node1" presStyleIdx="4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B753A6E-ECF8-4784-8503-E1E0F3ADD9DD}" type="pres">
      <dgm:prSet presAssocID="{18F3F8BC-70DC-46B4-8AE4-601C791595D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AA7B89-722F-4F69-B214-42EE6ED2C9C1}" srcId="{93BE2BF5-EAC6-456A-BCF2-41D4A6681C9D}" destId="{9E9A7721-37CC-47E5-88CF-C19F7B62C8AE}" srcOrd="1" destOrd="0" parTransId="{B7F1550D-961B-4297-A255-5ED33BFA34CB}" sibTransId="{D61F529D-CE84-46B8-96F7-45B0FFA942C6}"/>
    <dgm:cxn modelId="{7A84BC3E-D511-4F47-A9DF-885A6E1ADB8D}" srcId="{93BE2BF5-EAC6-456A-BCF2-41D4A6681C9D}" destId="{18F3F8BC-70DC-46B4-8AE4-601C791595D9}" srcOrd="4" destOrd="0" parTransId="{E014BEF8-BE24-4D92-AA3D-2A6C314CD88F}" sibTransId="{13EC57D5-7D47-4A55-AECD-49350A2CC211}"/>
    <dgm:cxn modelId="{319D0B6F-4110-4F7A-8DF9-D2263C6DA73D}" type="presOf" srcId="{BAD7ADD5-629D-4A6B-8A6D-D21B759D6E81}" destId="{BDFB3832-4AFB-461A-A7F9-681339C6EED8}" srcOrd="0" destOrd="0" presId="urn:microsoft.com/office/officeart/2005/8/layout/arrow2"/>
    <dgm:cxn modelId="{F56E3C28-EAC0-45E6-B885-7C0F22EEC3E6}" srcId="{93BE2BF5-EAC6-456A-BCF2-41D4A6681C9D}" destId="{7B7E8957-48AB-4BFB-A590-2CA61CE0DA85}" srcOrd="2" destOrd="0" parTransId="{94D732F4-92E0-44E6-82CF-FA13492BFF0D}" sibTransId="{39BDB7A9-B47A-4263-A0FF-B98B48CF1198}"/>
    <dgm:cxn modelId="{5E58BF3B-F32E-404C-BB59-6D2DA7E9E8E1}" srcId="{93BE2BF5-EAC6-456A-BCF2-41D4A6681C9D}" destId="{6AF6E6D3-5118-4F85-AF0B-FC948F8A0E56}" srcOrd="0" destOrd="0" parTransId="{525EDB09-BDC8-4737-90FC-6B1D1AC81BE4}" sibTransId="{830E42A5-84E6-4A0C-A793-B6C6720C96D6}"/>
    <dgm:cxn modelId="{0BCBCE74-48C5-49B3-9680-E16C848D756E}" srcId="{93BE2BF5-EAC6-456A-BCF2-41D4A6681C9D}" destId="{BAD7ADD5-629D-4A6B-8A6D-D21B759D6E81}" srcOrd="3" destOrd="0" parTransId="{14D639FF-3723-469A-B2C4-091BAD3D8DAE}" sibTransId="{901ABB63-30DE-49B7-886F-12315BE43108}"/>
    <dgm:cxn modelId="{D7FCAA30-8382-4063-9FD9-40A7B5151134}" type="presOf" srcId="{93BE2BF5-EAC6-456A-BCF2-41D4A6681C9D}" destId="{BBB246E7-2EAB-4B62-A8F5-BAAA53713F08}" srcOrd="0" destOrd="0" presId="urn:microsoft.com/office/officeart/2005/8/layout/arrow2"/>
    <dgm:cxn modelId="{62494097-7351-4BA0-BFE8-C0711FC0573B}" type="presOf" srcId="{7B7E8957-48AB-4BFB-A590-2CA61CE0DA85}" destId="{DDED3CC8-1A3A-4787-9B50-C734D1777FCA}" srcOrd="0" destOrd="0" presId="urn:microsoft.com/office/officeart/2005/8/layout/arrow2"/>
    <dgm:cxn modelId="{B670FC1F-CC36-4035-88E3-31FDB90DED79}" type="presOf" srcId="{9E9A7721-37CC-47E5-88CF-C19F7B62C8AE}" destId="{600ACA89-2857-4E05-BA09-D41A5D02A242}" srcOrd="0" destOrd="0" presId="urn:microsoft.com/office/officeart/2005/8/layout/arrow2"/>
    <dgm:cxn modelId="{C66BA69C-7C47-4EBB-B41E-BB81AAC15BE5}" type="presOf" srcId="{6AF6E6D3-5118-4F85-AF0B-FC948F8A0E56}" destId="{FC48E528-F3BD-46BF-9261-051FD022DC30}" srcOrd="0" destOrd="0" presId="urn:microsoft.com/office/officeart/2005/8/layout/arrow2"/>
    <dgm:cxn modelId="{0EBEF379-4B00-40E0-B764-CE2EA034463D}" type="presOf" srcId="{18F3F8BC-70DC-46B4-8AE4-601C791595D9}" destId="{AB753A6E-ECF8-4784-8503-E1E0F3ADD9DD}" srcOrd="0" destOrd="0" presId="urn:microsoft.com/office/officeart/2005/8/layout/arrow2"/>
    <dgm:cxn modelId="{51813A71-D2A4-455D-B1E3-D6CEF02E8352}" type="presParOf" srcId="{BBB246E7-2EAB-4B62-A8F5-BAAA53713F08}" destId="{66197E1D-0790-4A97-BF2A-1A3873345260}" srcOrd="0" destOrd="0" presId="urn:microsoft.com/office/officeart/2005/8/layout/arrow2"/>
    <dgm:cxn modelId="{BF337E72-8B8C-4626-8ECC-AC2F9CC98F8A}" type="presParOf" srcId="{BBB246E7-2EAB-4B62-A8F5-BAAA53713F08}" destId="{53A37C02-6512-4232-90D3-CDC68C790437}" srcOrd="1" destOrd="0" presId="urn:microsoft.com/office/officeart/2005/8/layout/arrow2"/>
    <dgm:cxn modelId="{6EBA9391-A327-46E8-9588-E50B4427C229}" type="presParOf" srcId="{53A37C02-6512-4232-90D3-CDC68C790437}" destId="{B7F0774D-0F3A-4702-B2EB-2999A750FEA0}" srcOrd="0" destOrd="0" presId="urn:microsoft.com/office/officeart/2005/8/layout/arrow2"/>
    <dgm:cxn modelId="{93D3D386-03DA-4EB1-917E-3D99C9622B1E}" type="presParOf" srcId="{53A37C02-6512-4232-90D3-CDC68C790437}" destId="{FC48E528-F3BD-46BF-9261-051FD022DC30}" srcOrd="1" destOrd="0" presId="urn:microsoft.com/office/officeart/2005/8/layout/arrow2"/>
    <dgm:cxn modelId="{5998E4D8-0F2B-4891-B2FA-EA551BE9A9F7}" type="presParOf" srcId="{53A37C02-6512-4232-90D3-CDC68C790437}" destId="{CBFDD178-1E17-436B-BD3F-C60E2D2E6346}" srcOrd="2" destOrd="0" presId="urn:microsoft.com/office/officeart/2005/8/layout/arrow2"/>
    <dgm:cxn modelId="{2366F3CA-DA9D-4696-8847-287493703C29}" type="presParOf" srcId="{53A37C02-6512-4232-90D3-CDC68C790437}" destId="{600ACA89-2857-4E05-BA09-D41A5D02A242}" srcOrd="3" destOrd="0" presId="urn:microsoft.com/office/officeart/2005/8/layout/arrow2"/>
    <dgm:cxn modelId="{D66A6CCC-9DAE-4AE8-BF26-562E3533285D}" type="presParOf" srcId="{53A37C02-6512-4232-90D3-CDC68C790437}" destId="{A1B71208-D422-4242-AF12-184B483831A2}" srcOrd="4" destOrd="0" presId="urn:microsoft.com/office/officeart/2005/8/layout/arrow2"/>
    <dgm:cxn modelId="{4487A6B5-DF3B-4540-A4BA-75B79B9ADEC6}" type="presParOf" srcId="{53A37C02-6512-4232-90D3-CDC68C790437}" destId="{DDED3CC8-1A3A-4787-9B50-C734D1777FCA}" srcOrd="5" destOrd="0" presId="urn:microsoft.com/office/officeart/2005/8/layout/arrow2"/>
    <dgm:cxn modelId="{DF5D0F85-8140-452B-8DE6-15B6A17F51DE}" type="presParOf" srcId="{53A37C02-6512-4232-90D3-CDC68C790437}" destId="{B0EC5F20-0AEB-47A1-9985-593CB629AE60}" srcOrd="6" destOrd="0" presId="urn:microsoft.com/office/officeart/2005/8/layout/arrow2"/>
    <dgm:cxn modelId="{7E0E2918-0AE5-4F0E-A65D-D5FB7DA656BE}" type="presParOf" srcId="{53A37C02-6512-4232-90D3-CDC68C790437}" destId="{BDFB3832-4AFB-461A-A7F9-681339C6EED8}" srcOrd="7" destOrd="0" presId="urn:microsoft.com/office/officeart/2005/8/layout/arrow2"/>
    <dgm:cxn modelId="{E4EE3207-5657-4F7E-9761-F6333804A051}" type="presParOf" srcId="{53A37C02-6512-4232-90D3-CDC68C790437}" destId="{48C41482-F9FA-4045-AD26-AB20C93149EA}" srcOrd="8" destOrd="0" presId="urn:microsoft.com/office/officeart/2005/8/layout/arrow2"/>
    <dgm:cxn modelId="{F7A45594-EE36-4FD9-8E29-3341254311C3}" type="presParOf" srcId="{53A37C02-6512-4232-90D3-CDC68C790437}" destId="{AB753A6E-ECF8-4784-8503-E1E0F3ADD9D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062F8-C6E6-4AAD-A221-51A21D0C7712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D0DD1DB-D0D9-492A-B825-77FB401A4416}">
      <dgm:prSet phldrT="[Texto]"/>
      <dgm:spPr/>
      <dgm:t>
        <a:bodyPr/>
        <a:lstStyle/>
        <a:p>
          <a:r>
            <a:rPr lang="es-EC"/>
            <a:t>Gerente</a:t>
          </a:r>
        </a:p>
      </dgm:t>
    </dgm:pt>
    <dgm:pt modelId="{6752B814-F805-498D-BF1E-8890E202585D}" type="parTrans" cxnId="{30D9761C-DCCA-42F2-B906-87BC6F685098}">
      <dgm:prSet/>
      <dgm:spPr/>
      <dgm:t>
        <a:bodyPr/>
        <a:lstStyle/>
        <a:p>
          <a:endParaRPr lang="es-EC"/>
        </a:p>
      </dgm:t>
    </dgm:pt>
    <dgm:pt modelId="{4F00CE21-5D46-4DDB-902C-56F6BD429B1D}" type="sibTrans" cxnId="{30D9761C-DCCA-42F2-B906-87BC6F685098}">
      <dgm:prSet/>
      <dgm:spPr/>
      <dgm:t>
        <a:bodyPr/>
        <a:lstStyle/>
        <a:p>
          <a:endParaRPr lang="es-EC"/>
        </a:p>
      </dgm:t>
    </dgm:pt>
    <dgm:pt modelId="{7C47EF9D-7615-489E-9585-815443A0ED64}" type="asst">
      <dgm:prSet phldrT="[Texto]"/>
      <dgm:spPr/>
      <dgm:t>
        <a:bodyPr/>
        <a:lstStyle/>
        <a:p>
          <a:r>
            <a:rPr lang="es-EC"/>
            <a:t>Secretaria / Contadora</a:t>
          </a:r>
        </a:p>
      </dgm:t>
    </dgm:pt>
    <dgm:pt modelId="{35DB1207-ABD6-4CB6-8824-0F7D19FA78C5}" type="parTrans" cxnId="{38314A70-AA51-4988-A9B7-7EF7813254D3}">
      <dgm:prSet/>
      <dgm:spPr/>
      <dgm:t>
        <a:bodyPr/>
        <a:lstStyle/>
        <a:p>
          <a:endParaRPr lang="es-EC"/>
        </a:p>
      </dgm:t>
    </dgm:pt>
    <dgm:pt modelId="{5E75B4FD-A08E-4A33-AD69-15C76E6C95AF}" type="sibTrans" cxnId="{38314A70-AA51-4988-A9B7-7EF7813254D3}">
      <dgm:prSet/>
      <dgm:spPr/>
      <dgm:t>
        <a:bodyPr/>
        <a:lstStyle/>
        <a:p>
          <a:endParaRPr lang="es-EC"/>
        </a:p>
      </dgm:t>
    </dgm:pt>
    <dgm:pt modelId="{1C6CE0E6-F887-4C86-8B0D-A56687D53C0E}">
      <dgm:prSet phldrT="[Texto]"/>
      <dgm:spPr/>
      <dgm:t>
        <a:bodyPr/>
        <a:lstStyle/>
        <a:p>
          <a:r>
            <a:rPr lang="es-EC"/>
            <a:t>Personal Técnico</a:t>
          </a:r>
        </a:p>
      </dgm:t>
    </dgm:pt>
    <dgm:pt modelId="{5F107C02-E1EE-4EA9-8D03-9020415C07CA}" type="parTrans" cxnId="{77C7DBFC-EE70-4133-9D24-03FEC32163F5}">
      <dgm:prSet/>
      <dgm:spPr/>
      <dgm:t>
        <a:bodyPr/>
        <a:lstStyle/>
        <a:p>
          <a:endParaRPr lang="es-EC"/>
        </a:p>
      </dgm:t>
    </dgm:pt>
    <dgm:pt modelId="{45C6ADEE-B88C-461D-9378-7E8E668CC2A1}" type="sibTrans" cxnId="{77C7DBFC-EE70-4133-9D24-03FEC32163F5}">
      <dgm:prSet/>
      <dgm:spPr/>
      <dgm:t>
        <a:bodyPr/>
        <a:lstStyle/>
        <a:p>
          <a:endParaRPr lang="es-EC"/>
        </a:p>
      </dgm:t>
    </dgm:pt>
    <dgm:pt modelId="{5A57732C-D716-48AD-8E72-CF37A433FD2C}">
      <dgm:prSet phldrT="[Texto]"/>
      <dgm:spPr/>
      <dgm:t>
        <a:bodyPr/>
        <a:lstStyle/>
        <a:p>
          <a:r>
            <a:rPr lang="es-EC"/>
            <a:t>Personal de Ventas</a:t>
          </a:r>
        </a:p>
      </dgm:t>
    </dgm:pt>
    <dgm:pt modelId="{CBE84503-6DDB-4F3F-A158-705F89DC1576}" type="parTrans" cxnId="{0B48AFC7-8C30-442A-BC60-03813C6590D3}">
      <dgm:prSet/>
      <dgm:spPr/>
      <dgm:t>
        <a:bodyPr/>
        <a:lstStyle/>
        <a:p>
          <a:endParaRPr lang="es-EC"/>
        </a:p>
      </dgm:t>
    </dgm:pt>
    <dgm:pt modelId="{14D7439D-5130-4591-8E32-3665A44AEB24}" type="sibTrans" cxnId="{0B48AFC7-8C30-442A-BC60-03813C6590D3}">
      <dgm:prSet/>
      <dgm:spPr/>
      <dgm:t>
        <a:bodyPr/>
        <a:lstStyle/>
        <a:p>
          <a:endParaRPr lang="es-EC"/>
        </a:p>
      </dgm:t>
    </dgm:pt>
    <dgm:pt modelId="{4EE1E830-C42A-4EDC-A2F5-AF8E6438E0A1}" type="pres">
      <dgm:prSet presAssocID="{167062F8-C6E6-4AAD-A221-51A21D0C77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EC5C546-951C-422B-AAAC-E84481F5146B}" type="pres">
      <dgm:prSet presAssocID="{9D0DD1DB-D0D9-492A-B825-77FB401A4416}" presName="hierRoot1" presStyleCnt="0">
        <dgm:presLayoutVars>
          <dgm:hierBranch val="init"/>
        </dgm:presLayoutVars>
      </dgm:prSet>
      <dgm:spPr/>
    </dgm:pt>
    <dgm:pt modelId="{9CF26ED8-0F32-4CAF-B7B1-FAC388392674}" type="pres">
      <dgm:prSet presAssocID="{9D0DD1DB-D0D9-492A-B825-77FB401A4416}" presName="rootComposite1" presStyleCnt="0"/>
      <dgm:spPr/>
    </dgm:pt>
    <dgm:pt modelId="{C99BEF52-F232-464D-8835-E975B330E087}" type="pres">
      <dgm:prSet presAssocID="{9D0DD1DB-D0D9-492A-B825-77FB401A441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0F8700-98D9-4371-8094-B1279FEC4448}" type="pres">
      <dgm:prSet presAssocID="{9D0DD1DB-D0D9-492A-B825-77FB401A4416}" presName="rootConnector1" presStyleLbl="node1" presStyleIdx="0" presStyleCnt="0"/>
      <dgm:spPr/>
      <dgm:t>
        <a:bodyPr/>
        <a:lstStyle/>
        <a:p>
          <a:endParaRPr lang="es-EC"/>
        </a:p>
      </dgm:t>
    </dgm:pt>
    <dgm:pt modelId="{6017B339-5319-468F-8D4B-089B640A4B11}" type="pres">
      <dgm:prSet presAssocID="{9D0DD1DB-D0D9-492A-B825-77FB401A4416}" presName="hierChild2" presStyleCnt="0"/>
      <dgm:spPr/>
    </dgm:pt>
    <dgm:pt modelId="{142582A8-5DD3-4425-9271-530198F54646}" type="pres">
      <dgm:prSet presAssocID="{5F107C02-E1EE-4EA9-8D03-9020415C07CA}" presName="Name37" presStyleLbl="parChTrans1D2" presStyleIdx="0" presStyleCnt="3"/>
      <dgm:spPr/>
      <dgm:t>
        <a:bodyPr/>
        <a:lstStyle/>
        <a:p>
          <a:endParaRPr lang="es-EC"/>
        </a:p>
      </dgm:t>
    </dgm:pt>
    <dgm:pt modelId="{C44D9847-1DF6-40AE-B9C4-A91EA2569FA2}" type="pres">
      <dgm:prSet presAssocID="{1C6CE0E6-F887-4C86-8B0D-A56687D53C0E}" presName="hierRoot2" presStyleCnt="0">
        <dgm:presLayoutVars>
          <dgm:hierBranch val="init"/>
        </dgm:presLayoutVars>
      </dgm:prSet>
      <dgm:spPr/>
    </dgm:pt>
    <dgm:pt modelId="{D5B93AEB-268C-4CBD-A178-A2CEE49F2A96}" type="pres">
      <dgm:prSet presAssocID="{1C6CE0E6-F887-4C86-8B0D-A56687D53C0E}" presName="rootComposite" presStyleCnt="0"/>
      <dgm:spPr/>
    </dgm:pt>
    <dgm:pt modelId="{ED148FB1-CB68-49B8-8812-88F849F50B9A}" type="pres">
      <dgm:prSet presAssocID="{1C6CE0E6-F887-4C86-8B0D-A56687D53C0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158195-1A72-4FCE-817F-B305EEE96378}" type="pres">
      <dgm:prSet presAssocID="{1C6CE0E6-F887-4C86-8B0D-A56687D53C0E}" presName="rootConnector" presStyleLbl="node2" presStyleIdx="0" presStyleCnt="2"/>
      <dgm:spPr/>
      <dgm:t>
        <a:bodyPr/>
        <a:lstStyle/>
        <a:p>
          <a:endParaRPr lang="es-EC"/>
        </a:p>
      </dgm:t>
    </dgm:pt>
    <dgm:pt modelId="{1782FD6E-765F-48D5-ABDF-A3B98FA3AC00}" type="pres">
      <dgm:prSet presAssocID="{1C6CE0E6-F887-4C86-8B0D-A56687D53C0E}" presName="hierChild4" presStyleCnt="0"/>
      <dgm:spPr/>
    </dgm:pt>
    <dgm:pt modelId="{83DFA7FF-D3B3-45B5-BD5B-1E44F1FED395}" type="pres">
      <dgm:prSet presAssocID="{1C6CE0E6-F887-4C86-8B0D-A56687D53C0E}" presName="hierChild5" presStyleCnt="0"/>
      <dgm:spPr/>
    </dgm:pt>
    <dgm:pt modelId="{BD0C4890-981E-4856-B033-50D7370E0496}" type="pres">
      <dgm:prSet presAssocID="{CBE84503-6DDB-4F3F-A158-705F89DC1576}" presName="Name37" presStyleLbl="parChTrans1D2" presStyleIdx="1" presStyleCnt="3"/>
      <dgm:spPr/>
      <dgm:t>
        <a:bodyPr/>
        <a:lstStyle/>
        <a:p>
          <a:endParaRPr lang="es-EC"/>
        </a:p>
      </dgm:t>
    </dgm:pt>
    <dgm:pt modelId="{D03264BB-7192-4DBE-828E-D1C5458A4870}" type="pres">
      <dgm:prSet presAssocID="{5A57732C-D716-48AD-8E72-CF37A433FD2C}" presName="hierRoot2" presStyleCnt="0">
        <dgm:presLayoutVars>
          <dgm:hierBranch val="init"/>
        </dgm:presLayoutVars>
      </dgm:prSet>
      <dgm:spPr/>
    </dgm:pt>
    <dgm:pt modelId="{966559C6-8610-42D2-AD2C-931B545D0AA0}" type="pres">
      <dgm:prSet presAssocID="{5A57732C-D716-48AD-8E72-CF37A433FD2C}" presName="rootComposite" presStyleCnt="0"/>
      <dgm:spPr/>
    </dgm:pt>
    <dgm:pt modelId="{A464A9DC-39C4-4733-891B-D140684B51E3}" type="pres">
      <dgm:prSet presAssocID="{5A57732C-D716-48AD-8E72-CF37A433FD2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D1BADC-D8ED-4FBE-B3CB-E6134C528C08}" type="pres">
      <dgm:prSet presAssocID="{5A57732C-D716-48AD-8E72-CF37A433FD2C}" presName="rootConnector" presStyleLbl="node2" presStyleIdx="1" presStyleCnt="2"/>
      <dgm:spPr/>
      <dgm:t>
        <a:bodyPr/>
        <a:lstStyle/>
        <a:p>
          <a:endParaRPr lang="es-EC"/>
        </a:p>
      </dgm:t>
    </dgm:pt>
    <dgm:pt modelId="{2DBD4A29-F57C-4519-ABCE-62D61784FEA1}" type="pres">
      <dgm:prSet presAssocID="{5A57732C-D716-48AD-8E72-CF37A433FD2C}" presName="hierChild4" presStyleCnt="0"/>
      <dgm:spPr/>
    </dgm:pt>
    <dgm:pt modelId="{AE4E5373-B6FD-47A2-86EF-D5BB3D5C46C9}" type="pres">
      <dgm:prSet presAssocID="{5A57732C-D716-48AD-8E72-CF37A433FD2C}" presName="hierChild5" presStyleCnt="0"/>
      <dgm:spPr/>
    </dgm:pt>
    <dgm:pt modelId="{C0D3BBD3-DB57-4538-8D35-A092CB85F000}" type="pres">
      <dgm:prSet presAssocID="{9D0DD1DB-D0D9-492A-B825-77FB401A4416}" presName="hierChild3" presStyleCnt="0"/>
      <dgm:spPr/>
    </dgm:pt>
    <dgm:pt modelId="{ACF5FEDB-01CD-401E-8981-C8A893B90EBB}" type="pres">
      <dgm:prSet presAssocID="{35DB1207-ABD6-4CB6-8824-0F7D19FA78C5}" presName="Name111" presStyleLbl="parChTrans1D2" presStyleIdx="2" presStyleCnt="3"/>
      <dgm:spPr/>
      <dgm:t>
        <a:bodyPr/>
        <a:lstStyle/>
        <a:p>
          <a:endParaRPr lang="es-EC"/>
        </a:p>
      </dgm:t>
    </dgm:pt>
    <dgm:pt modelId="{50709144-C32F-4642-91CF-AC68F17F54EE}" type="pres">
      <dgm:prSet presAssocID="{7C47EF9D-7615-489E-9585-815443A0ED64}" presName="hierRoot3" presStyleCnt="0">
        <dgm:presLayoutVars>
          <dgm:hierBranch val="init"/>
        </dgm:presLayoutVars>
      </dgm:prSet>
      <dgm:spPr/>
    </dgm:pt>
    <dgm:pt modelId="{D535F33F-9772-4AE1-8605-1EAA37BA0FEB}" type="pres">
      <dgm:prSet presAssocID="{7C47EF9D-7615-489E-9585-815443A0ED64}" presName="rootComposite3" presStyleCnt="0"/>
      <dgm:spPr/>
    </dgm:pt>
    <dgm:pt modelId="{210EAF92-15C2-4634-BB2E-1BBC70E7F911}" type="pres">
      <dgm:prSet presAssocID="{7C47EF9D-7615-489E-9585-815443A0ED6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548789-2221-4855-8789-80AB3D1AB428}" type="pres">
      <dgm:prSet presAssocID="{7C47EF9D-7615-489E-9585-815443A0ED64}" presName="rootConnector3" presStyleLbl="asst1" presStyleIdx="0" presStyleCnt="1"/>
      <dgm:spPr/>
      <dgm:t>
        <a:bodyPr/>
        <a:lstStyle/>
        <a:p>
          <a:endParaRPr lang="es-EC"/>
        </a:p>
      </dgm:t>
    </dgm:pt>
    <dgm:pt modelId="{2361B860-2DA1-45A3-9D4B-AB0011BA7BB6}" type="pres">
      <dgm:prSet presAssocID="{7C47EF9D-7615-489E-9585-815443A0ED64}" presName="hierChild6" presStyleCnt="0"/>
      <dgm:spPr/>
    </dgm:pt>
    <dgm:pt modelId="{999079C3-5358-4EF2-A550-53B6277D777B}" type="pres">
      <dgm:prSet presAssocID="{7C47EF9D-7615-489E-9585-815443A0ED64}" presName="hierChild7" presStyleCnt="0"/>
      <dgm:spPr/>
    </dgm:pt>
  </dgm:ptLst>
  <dgm:cxnLst>
    <dgm:cxn modelId="{30D9761C-DCCA-42F2-B906-87BC6F685098}" srcId="{167062F8-C6E6-4AAD-A221-51A21D0C7712}" destId="{9D0DD1DB-D0D9-492A-B825-77FB401A4416}" srcOrd="0" destOrd="0" parTransId="{6752B814-F805-498D-BF1E-8890E202585D}" sibTransId="{4F00CE21-5D46-4DDB-902C-56F6BD429B1D}"/>
    <dgm:cxn modelId="{97A515E2-A0BE-4DD9-BCE5-BDA2D452D567}" type="presOf" srcId="{9D0DD1DB-D0D9-492A-B825-77FB401A4416}" destId="{9C0F8700-98D9-4371-8094-B1279FEC4448}" srcOrd="1" destOrd="0" presId="urn:microsoft.com/office/officeart/2005/8/layout/orgChart1"/>
    <dgm:cxn modelId="{77C7DBFC-EE70-4133-9D24-03FEC32163F5}" srcId="{9D0DD1DB-D0D9-492A-B825-77FB401A4416}" destId="{1C6CE0E6-F887-4C86-8B0D-A56687D53C0E}" srcOrd="1" destOrd="0" parTransId="{5F107C02-E1EE-4EA9-8D03-9020415C07CA}" sibTransId="{45C6ADEE-B88C-461D-9378-7E8E668CC2A1}"/>
    <dgm:cxn modelId="{C1D3759D-65E1-4AC1-8D26-47EFC9E360DF}" type="presOf" srcId="{5A57732C-D716-48AD-8E72-CF37A433FD2C}" destId="{DFD1BADC-D8ED-4FBE-B3CB-E6134C528C08}" srcOrd="1" destOrd="0" presId="urn:microsoft.com/office/officeart/2005/8/layout/orgChart1"/>
    <dgm:cxn modelId="{0B48AFC7-8C30-442A-BC60-03813C6590D3}" srcId="{9D0DD1DB-D0D9-492A-B825-77FB401A4416}" destId="{5A57732C-D716-48AD-8E72-CF37A433FD2C}" srcOrd="2" destOrd="0" parTransId="{CBE84503-6DDB-4F3F-A158-705F89DC1576}" sibTransId="{14D7439D-5130-4591-8E32-3665A44AEB24}"/>
    <dgm:cxn modelId="{5A0857FC-7A04-420C-AC29-3012D7536B97}" type="presOf" srcId="{7C47EF9D-7615-489E-9585-815443A0ED64}" destId="{E5548789-2221-4855-8789-80AB3D1AB428}" srcOrd="1" destOrd="0" presId="urn:microsoft.com/office/officeart/2005/8/layout/orgChart1"/>
    <dgm:cxn modelId="{38314A70-AA51-4988-A9B7-7EF7813254D3}" srcId="{9D0DD1DB-D0D9-492A-B825-77FB401A4416}" destId="{7C47EF9D-7615-489E-9585-815443A0ED64}" srcOrd="0" destOrd="0" parTransId="{35DB1207-ABD6-4CB6-8824-0F7D19FA78C5}" sibTransId="{5E75B4FD-A08E-4A33-AD69-15C76E6C95AF}"/>
    <dgm:cxn modelId="{6A5590CF-558A-410A-855D-C447A6CADB37}" type="presOf" srcId="{5F107C02-E1EE-4EA9-8D03-9020415C07CA}" destId="{142582A8-5DD3-4425-9271-530198F54646}" srcOrd="0" destOrd="0" presId="urn:microsoft.com/office/officeart/2005/8/layout/orgChart1"/>
    <dgm:cxn modelId="{31CF276F-A3A9-42C1-AE07-B9FA7D423D5C}" type="presOf" srcId="{7C47EF9D-7615-489E-9585-815443A0ED64}" destId="{210EAF92-15C2-4634-BB2E-1BBC70E7F911}" srcOrd="0" destOrd="0" presId="urn:microsoft.com/office/officeart/2005/8/layout/orgChart1"/>
    <dgm:cxn modelId="{7071F06C-0944-424C-A42A-55B2F9820EE8}" type="presOf" srcId="{35DB1207-ABD6-4CB6-8824-0F7D19FA78C5}" destId="{ACF5FEDB-01CD-401E-8981-C8A893B90EBB}" srcOrd="0" destOrd="0" presId="urn:microsoft.com/office/officeart/2005/8/layout/orgChart1"/>
    <dgm:cxn modelId="{8D37B834-A4D9-4FDC-A4C1-F1CB8644D06A}" type="presOf" srcId="{1C6CE0E6-F887-4C86-8B0D-A56687D53C0E}" destId="{03158195-1A72-4FCE-817F-B305EEE96378}" srcOrd="1" destOrd="0" presId="urn:microsoft.com/office/officeart/2005/8/layout/orgChart1"/>
    <dgm:cxn modelId="{FDF2C498-C10C-4220-9954-F7DDBFB06E1B}" type="presOf" srcId="{9D0DD1DB-D0D9-492A-B825-77FB401A4416}" destId="{C99BEF52-F232-464D-8835-E975B330E087}" srcOrd="0" destOrd="0" presId="urn:microsoft.com/office/officeart/2005/8/layout/orgChart1"/>
    <dgm:cxn modelId="{E6379F5D-50BA-44F3-B607-7F53988E3DCF}" type="presOf" srcId="{1C6CE0E6-F887-4C86-8B0D-A56687D53C0E}" destId="{ED148FB1-CB68-49B8-8812-88F849F50B9A}" srcOrd="0" destOrd="0" presId="urn:microsoft.com/office/officeart/2005/8/layout/orgChart1"/>
    <dgm:cxn modelId="{A43D5B83-84EA-4B6E-B4A0-0F85083C980F}" type="presOf" srcId="{5A57732C-D716-48AD-8E72-CF37A433FD2C}" destId="{A464A9DC-39C4-4733-891B-D140684B51E3}" srcOrd="0" destOrd="0" presId="urn:microsoft.com/office/officeart/2005/8/layout/orgChart1"/>
    <dgm:cxn modelId="{BBEB574C-7A6D-4801-936B-E5CFD65873E0}" type="presOf" srcId="{167062F8-C6E6-4AAD-A221-51A21D0C7712}" destId="{4EE1E830-C42A-4EDC-A2F5-AF8E6438E0A1}" srcOrd="0" destOrd="0" presId="urn:microsoft.com/office/officeart/2005/8/layout/orgChart1"/>
    <dgm:cxn modelId="{0C5B6016-D972-403E-B7D9-AA2060BE4867}" type="presOf" srcId="{CBE84503-6DDB-4F3F-A158-705F89DC1576}" destId="{BD0C4890-981E-4856-B033-50D7370E0496}" srcOrd="0" destOrd="0" presId="urn:microsoft.com/office/officeart/2005/8/layout/orgChart1"/>
    <dgm:cxn modelId="{BA21A870-78A9-4491-B725-12619B3112DE}" type="presParOf" srcId="{4EE1E830-C42A-4EDC-A2F5-AF8E6438E0A1}" destId="{9EC5C546-951C-422B-AAAC-E84481F5146B}" srcOrd="0" destOrd="0" presId="urn:microsoft.com/office/officeart/2005/8/layout/orgChart1"/>
    <dgm:cxn modelId="{CA1CE261-B4FB-4D7D-80CA-5137C49FFA9C}" type="presParOf" srcId="{9EC5C546-951C-422B-AAAC-E84481F5146B}" destId="{9CF26ED8-0F32-4CAF-B7B1-FAC388392674}" srcOrd="0" destOrd="0" presId="urn:microsoft.com/office/officeart/2005/8/layout/orgChart1"/>
    <dgm:cxn modelId="{7DA04BAE-D71B-4BFF-9BB2-5F9145CB9587}" type="presParOf" srcId="{9CF26ED8-0F32-4CAF-B7B1-FAC388392674}" destId="{C99BEF52-F232-464D-8835-E975B330E087}" srcOrd="0" destOrd="0" presId="urn:microsoft.com/office/officeart/2005/8/layout/orgChart1"/>
    <dgm:cxn modelId="{EAD7220D-5C83-4409-AF81-C734E4645D66}" type="presParOf" srcId="{9CF26ED8-0F32-4CAF-B7B1-FAC388392674}" destId="{9C0F8700-98D9-4371-8094-B1279FEC4448}" srcOrd="1" destOrd="0" presId="urn:microsoft.com/office/officeart/2005/8/layout/orgChart1"/>
    <dgm:cxn modelId="{0D03404B-D2F9-4C09-AD6B-3489A382EFA2}" type="presParOf" srcId="{9EC5C546-951C-422B-AAAC-E84481F5146B}" destId="{6017B339-5319-468F-8D4B-089B640A4B11}" srcOrd="1" destOrd="0" presId="urn:microsoft.com/office/officeart/2005/8/layout/orgChart1"/>
    <dgm:cxn modelId="{E967AB5A-0146-4C60-9FDB-2687DC1F134B}" type="presParOf" srcId="{6017B339-5319-468F-8D4B-089B640A4B11}" destId="{142582A8-5DD3-4425-9271-530198F54646}" srcOrd="0" destOrd="0" presId="urn:microsoft.com/office/officeart/2005/8/layout/orgChart1"/>
    <dgm:cxn modelId="{2C2EBA75-7406-41E2-B676-CE9A547E58FC}" type="presParOf" srcId="{6017B339-5319-468F-8D4B-089B640A4B11}" destId="{C44D9847-1DF6-40AE-B9C4-A91EA2569FA2}" srcOrd="1" destOrd="0" presId="urn:microsoft.com/office/officeart/2005/8/layout/orgChart1"/>
    <dgm:cxn modelId="{7D0A8A28-1E72-49DF-A7D6-4927AAA72650}" type="presParOf" srcId="{C44D9847-1DF6-40AE-B9C4-A91EA2569FA2}" destId="{D5B93AEB-268C-4CBD-A178-A2CEE49F2A96}" srcOrd="0" destOrd="0" presId="urn:microsoft.com/office/officeart/2005/8/layout/orgChart1"/>
    <dgm:cxn modelId="{669DE55C-24FD-4704-AD6F-D48DA3F1AD29}" type="presParOf" srcId="{D5B93AEB-268C-4CBD-A178-A2CEE49F2A96}" destId="{ED148FB1-CB68-49B8-8812-88F849F50B9A}" srcOrd="0" destOrd="0" presId="urn:microsoft.com/office/officeart/2005/8/layout/orgChart1"/>
    <dgm:cxn modelId="{C425960C-FBE9-464C-A9AE-9A380E2C1A5A}" type="presParOf" srcId="{D5B93AEB-268C-4CBD-A178-A2CEE49F2A96}" destId="{03158195-1A72-4FCE-817F-B305EEE96378}" srcOrd="1" destOrd="0" presId="urn:microsoft.com/office/officeart/2005/8/layout/orgChart1"/>
    <dgm:cxn modelId="{878C3A64-B676-44C8-B178-A693FEC9C415}" type="presParOf" srcId="{C44D9847-1DF6-40AE-B9C4-A91EA2569FA2}" destId="{1782FD6E-765F-48D5-ABDF-A3B98FA3AC00}" srcOrd="1" destOrd="0" presId="urn:microsoft.com/office/officeart/2005/8/layout/orgChart1"/>
    <dgm:cxn modelId="{84D18813-40DC-41E7-807D-16A86BD358D5}" type="presParOf" srcId="{C44D9847-1DF6-40AE-B9C4-A91EA2569FA2}" destId="{83DFA7FF-D3B3-45B5-BD5B-1E44F1FED395}" srcOrd="2" destOrd="0" presId="urn:microsoft.com/office/officeart/2005/8/layout/orgChart1"/>
    <dgm:cxn modelId="{16ACD599-9890-4EF3-9392-E1987CBF4E5C}" type="presParOf" srcId="{6017B339-5319-468F-8D4B-089B640A4B11}" destId="{BD0C4890-981E-4856-B033-50D7370E0496}" srcOrd="2" destOrd="0" presId="urn:microsoft.com/office/officeart/2005/8/layout/orgChart1"/>
    <dgm:cxn modelId="{CEC08BEA-03A7-4427-9D2F-9708224D7BEA}" type="presParOf" srcId="{6017B339-5319-468F-8D4B-089B640A4B11}" destId="{D03264BB-7192-4DBE-828E-D1C5458A4870}" srcOrd="3" destOrd="0" presId="urn:microsoft.com/office/officeart/2005/8/layout/orgChart1"/>
    <dgm:cxn modelId="{D4B19BEE-DA8D-42DE-BDD3-7F25B3291152}" type="presParOf" srcId="{D03264BB-7192-4DBE-828E-D1C5458A4870}" destId="{966559C6-8610-42D2-AD2C-931B545D0AA0}" srcOrd="0" destOrd="0" presId="urn:microsoft.com/office/officeart/2005/8/layout/orgChart1"/>
    <dgm:cxn modelId="{1328D768-409D-4125-91BF-3A639C6BA195}" type="presParOf" srcId="{966559C6-8610-42D2-AD2C-931B545D0AA0}" destId="{A464A9DC-39C4-4733-891B-D140684B51E3}" srcOrd="0" destOrd="0" presId="urn:microsoft.com/office/officeart/2005/8/layout/orgChart1"/>
    <dgm:cxn modelId="{A1BE8256-CA84-478B-BD94-B4E94C23F606}" type="presParOf" srcId="{966559C6-8610-42D2-AD2C-931B545D0AA0}" destId="{DFD1BADC-D8ED-4FBE-B3CB-E6134C528C08}" srcOrd="1" destOrd="0" presId="urn:microsoft.com/office/officeart/2005/8/layout/orgChart1"/>
    <dgm:cxn modelId="{16CC642C-9AC9-428E-A623-75D515AEFC89}" type="presParOf" srcId="{D03264BB-7192-4DBE-828E-D1C5458A4870}" destId="{2DBD4A29-F57C-4519-ABCE-62D61784FEA1}" srcOrd="1" destOrd="0" presId="urn:microsoft.com/office/officeart/2005/8/layout/orgChart1"/>
    <dgm:cxn modelId="{2E3A847B-2850-429F-817E-84A4EE4737DD}" type="presParOf" srcId="{D03264BB-7192-4DBE-828E-D1C5458A4870}" destId="{AE4E5373-B6FD-47A2-86EF-D5BB3D5C46C9}" srcOrd="2" destOrd="0" presId="urn:microsoft.com/office/officeart/2005/8/layout/orgChart1"/>
    <dgm:cxn modelId="{7350ED3F-1C43-48FA-B389-23C56470485B}" type="presParOf" srcId="{9EC5C546-951C-422B-AAAC-E84481F5146B}" destId="{C0D3BBD3-DB57-4538-8D35-A092CB85F000}" srcOrd="2" destOrd="0" presId="urn:microsoft.com/office/officeart/2005/8/layout/orgChart1"/>
    <dgm:cxn modelId="{E2BFFF38-088D-4F74-B1CE-3E9C9C26935E}" type="presParOf" srcId="{C0D3BBD3-DB57-4538-8D35-A092CB85F000}" destId="{ACF5FEDB-01CD-401E-8981-C8A893B90EBB}" srcOrd="0" destOrd="0" presId="urn:microsoft.com/office/officeart/2005/8/layout/orgChart1"/>
    <dgm:cxn modelId="{1A580F75-77DB-4546-B016-6A9806DB06C0}" type="presParOf" srcId="{C0D3BBD3-DB57-4538-8D35-A092CB85F000}" destId="{50709144-C32F-4642-91CF-AC68F17F54EE}" srcOrd="1" destOrd="0" presId="urn:microsoft.com/office/officeart/2005/8/layout/orgChart1"/>
    <dgm:cxn modelId="{05A550A5-EF7F-4651-9FC6-FEAB2AB70A15}" type="presParOf" srcId="{50709144-C32F-4642-91CF-AC68F17F54EE}" destId="{D535F33F-9772-4AE1-8605-1EAA37BA0FEB}" srcOrd="0" destOrd="0" presId="urn:microsoft.com/office/officeart/2005/8/layout/orgChart1"/>
    <dgm:cxn modelId="{E3D6DE68-B61B-460F-A88D-33E7137DEBBB}" type="presParOf" srcId="{D535F33F-9772-4AE1-8605-1EAA37BA0FEB}" destId="{210EAF92-15C2-4634-BB2E-1BBC70E7F911}" srcOrd="0" destOrd="0" presId="urn:microsoft.com/office/officeart/2005/8/layout/orgChart1"/>
    <dgm:cxn modelId="{154BFC55-1404-4F3C-812D-8DCC193E12C2}" type="presParOf" srcId="{D535F33F-9772-4AE1-8605-1EAA37BA0FEB}" destId="{E5548789-2221-4855-8789-80AB3D1AB428}" srcOrd="1" destOrd="0" presId="urn:microsoft.com/office/officeart/2005/8/layout/orgChart1"/>
    <dgm:cxn modelId="{CC13B04F-31F6-4340-95E8-7AAFAE23A046}" type="presParOf" srcId="{50709144-C32F-4642-91CF-AC68F17F54EE}" destId="{2361B860-2DA1-45A3-9D4B-AB0011BA7BB6}" srcOrd="1" destOrd="0" presId="urn:microsoft.com/office/officeart/2005/8/layout/orgChart1"/>
    <dgm:cxn modelId="{EA8DA669-1C7B-4318-B0F6-E2FC30A1072D}" type="presParOf" srcId="{50709144-C32F-4642-91CF-AC68F17F54EE}" destId="{999079C3-5358-4EF2-A550-53B6277D777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3430F-AB33-4E4D-B369-6203242A16C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5E3942-FCAA-4D1C-B0E2-A3E331AA23D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dirty="0" smtClean="0"/>
            <a:t>La implementación del proyecto es viable, y  se dispone de los recursos para su gestión y desarrollo.</a:t>
          </a:r>
          <a:endParaRPr lang="es-EC" dirty="0"/>
        </a:p>
      </dgm:t>
    </dgm:pt>
    <dgm:pt modelId="{949C27C5-66C8-42B0-BB17-F317B3349E8D}" type="parTrans" cxnId="{87F0A6FB-99E7-4EDE-AFE1-0679F36C6612}">
      <dgm:prSet/>
      <dgm:spPr/>
      <dgm:t>
        <a:bodyPr/>
        <a:lstStyle/>
        <a:p>
          <a:endParaRPr lang="es-EC"/>
        </a:p>
      </dgm:t>
    </dgm:pt>
    <dgm:pt modelId="{6AB3C31B-E3AC-4100-BF10-4602022FAAD1}" type="sibTrans" cxnId="{87F0A6FB-99E7-4EDE-AFE1-0679F36C6612}">
      <dgm:prSet/>
      <dgm:spPr/>
      <dgm:t>
        <a:bodyPr/>
        <a:lstStyle/>
        <a:p>
          <a:endParaRPr lang="es-EC"/>
        </a:p>
      </dgm:t>
    </dgm:pt>
    <dgm:pt modelId="{22ACD84E-0109-460F-ADAC-4BD6E1F8030E}">
      <dgm:prSet phldrT="[Text]"/>
      <dgm:spPr/>
      <dgm:t>
        <a:bodyPr/>
        <a:lstStyle/>
        <a:p>
          <a:pPr rtl="0"/>
          <a:r>
            <a:rPr lang="es-EC" dirty="0" smtClean="0"/>
            <a:t>Se determinó el tamaño del proyecto y la localización óptima, bajo cinco criterios de evaluación, </a:t>
          </a:r>
          <a:r>
            <a:rPr lang="es-ES" dirty="0" smtClean="0"/>
            <a:t>es la Avenida República del Salvador y Avenida Portugal.</a:t>
          </a:r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es-EC" dirty="0"/>
        </a:p>
      </dgm:t>
    </dgm:pt>
    <dgm:pt modelId="{99CA5984-FF56-483B-B1A2-C1329911E2A3}" type="parTrans" cxnId="{80DC9749-8286-44A7-9EC8-DB34AE45FA9D}">
      <dgm:prSet/>
      <dgm:spPr/>
      <dgm:t>
        <a:bodyPr/>
        <a:lstStyle/>
        <a:p>
          <a:endParaRPr lang="es-EC"/>
        </a:p>
      </dgm:t>
    </dgm:pt>
    <dgm:pt modelId="{54FF78E7-1801-4069-A76E-A5576A58BF0A}" type="sibTrans" cxnId="{80DC9749-8286-44A7-9EC8-DB34AE45FA9D}">
      <dgm:prSet/>
      <dgm:spPr/>
      <dgm:t>
        <a:bodyPr/>
        <a:lstStyle/>
        <a:p>
          <a:endParaRPr lang="es-EC"/>
        </a:p>
      </dgm:t>
    </dgm:pt>
    <dgm:pt modelId="{9E460DC2-00C0-4CF0-BC48-F6D800CE879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dirty="0" smtClean="0"/>
            <a:t>La inversión total para el proyecto es de $519942,65. La estructura de financiamiento se constituye con fondos propios en un 50% lo que significa $259971,32 y el restante se financiará con un crédito de la Corporación Financiera Nacional tasa de interés del 11,5%.</a:t>
          </a:r>
          <a:endParaRPr lang="es-EC" dirty="0"/>
        </a:p>
      </dgm:t>
    </dgm:pt>
    <dgm:pt modelId="{0A377C11-FD1D-47DF-9180-F30BD54566BA}" type="parTrans" cxnId="{615A7B05-C900-4B11-918B-58B399EC3374}">
      <dgm:prSet/>
      <dgm:spPr/>
      <dgm:t>
        <a:bodyPr/>
        <a:lstStyle/>
        <a:p>
          <a:endParaRPr lang="es-EC"/>
        </a:p>
      </dgm:t>
    </dgm:pt>
    <dgm:pt modelId="{DB444613-572A-4741-8F6E-901FB1C008F9}" type="sibTrans" cxnId="{615A7B05-C900-4B11-918B-58B399EC3374}">
      <dgm:prSet/>
      <dgm:spPr/>
      <dgm:t>
        <a:bodyPr/>
        <a:lstStyle/>
        <a:p>
          <a:endParaRPr lang="es-EC"/>
        </a:p>
      </dgm:t>
    </dgm:pt>
    <dgm:pt modelId="{610124BC-4957-4C4C-9871-94FA1879AE3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El estudio financiero, determin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ó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que el proyecto es factible y generar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á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beneficios, as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í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lo determinó la TIR, el VAN y la Relaci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ó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n Beneficio/Costo.</a:t>
          </a:r>
          <a:endParaRPr lang="es-EC" sz="1600" dirty="0"/>
        </a:p>
      </dgm:t>
    </dgm:pt>
    <dgm:pt modelId="{FBAE65B3-C21C-4711-B04C-88642B220E80}" type="parTrans" cxnId="{2A6FA2DF-C8FA-463D-A30E-629A95E95A58}">
      <dgm:prSet/>
      <dgm:spPr/>
      <dgm:t>
        <a:bodyPr/>
        <a:lstStyle/>
        <a:p>
          <a:endParaRPr lang="es-EC"/>
        </a:p>
      </dgm:t>
    </dgm:pt>
    <dgm:pt modelId="{318D8B59-57B9-4FBD-ABD3-1DBF80B4D47E}" type="sibTrans" cxnId="{2A6FA2DF-C8FA-463D-A30E-629A95E95A58}">
      <dgm:prSet/>
      <dgm:spPr/>
      <dgm:t>
        <a:bodyPr/>
        <a:lstStyle/>
        <a:p>
          <a:endParaRPr lang="es-EC"/>
        </a:p>
      </dgm:t>
    </dgm:pt>
    <dgm:pt modelId="{DA1A8101-8875-4D30-85EE-5E45CA2601D8}" type="pres">
      <dgm:prSet presAssocID="{D0D3430F-AB33-4E4D-B369-6203242A16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0C3E00-D720-4282-8AA0-A17CE3C42DCC}" type="pres">
      <dgm:prSet presAssocID="{D0D3430F-AB33-4E4D-B369-6203242A16C5}" presName="dummyMaxCanvas" presStyleCnt="0">
        <dgm:presLayoutVars/>
      </dgm:prSet>
      <dgm:spPr/>
    </dgm:pt>
    <dgm:pt modelId="{2C8EAF73-6468-4D0B-B10D-D69E02DB4116}" type="pres">
      <dgm:prSet presAssocID="{D0D3430F-AB33-4E4D-B369-6203242A16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94400E-3EA6-4FC3-B738-31AF9BC010C5}" type="pres">
      <dgm:prSet presAssocID="{D0D3430F-AB33-4E4D-B369-6203242A16C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38BCDE-F72A-417E-862D-86681907DDCA}" type="pres">
      <dgm:prSet presAssocID="{D0D3430F-AB33-4E4D-B369-6203242A16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D26B79-34DA-4866-9545-C567AFF9E3B0}" type="pres">
      <dgm:prSet presAssocID="{D0D3430F-AB33-4E4D-B369-6203242A16C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E65B9-AF71-4313-8870-6B9350D85A0D}" type="pres">
      <dgm:prSet presAssocID="{D0D3430F-AB33-4E4D-B369-6203242A16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3544C-E8B6-494E-9CD7-4B315A3FAAD0}" type="pres">
      <dgm:prSet presAssocID="{D0D3430F-AB33-4E4D-B369-6203242A16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A169D-4014-4C59-9C94-77D7D2CDC65A}" type="pres">
      <dgm:prSet presAssocID="{D0D3430F-AB33-4E4D-B369-6203242A16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AAC901-772D-4C15-B44D-492FD6C184AE}" type="pres">
      <dgm:prSet presAssocID="{D0D3430F-AB33-4E4D-B369-6203242A16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F219D-C033-4203-8F99-89B1526F0AE3}" type="pres">
      <dgm:prSet presAssocID="{D0D3430F-AB33-4E4D-B369-6203242A16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32C985-2735-4EF2-AE58-F4478D1A05D0}" type="pres">
      <dgm:prSet presAssocID="{D0D3430F-AB33-4E4D-B369-6203242A16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39E8D9-B406-4BBD-A080-4FDC98E4CFB4}" type="pres">
      <dgm:prSet presAssocID="{D0D3430F-AB33-4E4D-B369-6203242A16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6FA2DF-C8FA-463D-A30E-629A95E95A58}" srcId="{D0D3430F-AB33-4E4D-B369-6203242A16C5}" destId="{610124BC-4957-4C4C-9871-94FA1879AE3F}" srcOrd="3" destOrd="0" parTransId="{FBAE65B3-C21C-4711-B04C-88642B220E80}" sibTransId="{318D8B59-57B9-4FBD-ABD3-1DBF80B4D47E}"/>
    <dgm:cxn modelId="{D8BE21DC-DEEE-4F9A-B322-0227897A718E}" type="presOf" srcId="{BC5E3942-FCAA-4D1C-B0E2-A3E331AA23DC}" destId="{43AAC901-772D-4C15-B44D-492FD6C184AE}" srcOrd="1" destOrd="0" presId="urn:microsoft.com/office/officeart/2005/8/layout/vProcess5"/>
    <dgm:cxn modelId="{80DC9749-8286-44A7-9EC8-DB34AE45FA9D}" srcId="{D0D3430F-AB33-4E4D-B369-6203242A16C5}" destId="{22ACD84E-0109-460F-ADAC-4BD6E1F8030E}" srcOrd="1" destOrd="0" parTransId="{99CA5984-FF56-483B-B1A2-C1329911E2A3}" sibTransId="{54FF78E7-1801-4069-A76E-A5576A58BF0A}"/>
    <dgm:cxn modelId="{2BB25782-2C9A-4DDF-8AB3-62AA45571A80}" type="presOf" srcId="{610124BC-4957-4C4C-9871-94FA1879AE3F}" destId="{FA39E8D9-B406-4BBD-A080-4FDC98E4CFB4}" srcOrd="1" destOrd="0" presId="urn:microsoft.com/office/officeart/2005/8/layout/vProcess5"/>
    <dgm:cxn modelId="{63189243-FD68-45A2-879C-A0B276284D57}" type="presOf" srcId="{54FF78E7-1801-4069-A76E-A5576A58BF0A}" destId="{20D3544C-E8B6-494E-9CD7-4B315A3FAAD0}" srcOrd="0" destOrd="0" presId="urn:microsoft.com/office/officeart/2005/8/layout/vProcess5"/>
    <dgm:cxn modelId="{615A7B05-C900-4B11-918B-58B399EC3374}" srcId="{D0D3430F-AB33-4E4D-B369-6203242A16C5}" destId="{9E460DC2-00C0-4CF0-BC48-F6D800CE8796}" srcOrd="2" destOrd="0" parTransId="{0A377C11-FD1D-47DF-9180-F30BD54566BA}" sibTransId="{DB444613-572A-4741-8F6E-901FB1C008F9}"/>
    <dgm:cxn modelId="{D798B8CF-5117-4E21-82FA-4EB53D512949}" type="presOf" srcId="{D0D3430F-AB33-4E4D-B369-6203242A16C5}" destId="{DA1A8101-8875-4D30-85EE-5E45CA2601D8}" srcOrd="0" destOrd="0" presId="urn:microsoft.com/office/officeart/2005/8/layout/vProcess5"/>
    <dgm:cxn modelId="{C71A6806-60F6-4B91-8D12-AE4189F7027F}" type="presOf" srcId="{DB444613-572A-4741-8F6E-901FB1C008F9}" destId="{24BA169D-4014-4C59-9C94-77D7D2CDC65A}" srcOrd="0" destOrd="0" presId="urn:microsoft.com/office/officeart/2005/8/layout/vProcess5"/>
    <dgm:cxn modelId="{BD08589F-901F-41FD-809C-F4FB0D80E959}" type="presOf" srcId="{BC5E3942-FCAA-4D1C-B0E2-A3E331AA23DC}" destId="{2C8EAF73-6468-4D0B-B10D-D69E02DB4116}" srcOrd="0" destOrd="0" presId="urn:microsoft.com/office/officeart/2005/8/layout/vProcess5"/>
    <dgm:cxn modelId="{87F0A6FB-99E7-4EDE-AFE1-0679F36C6612}" srcId="{D0D3430F-AB33-4E4D-B369-6203242A16C5}" destId="{BC5E3942-FCAA-4D1C-B0E2-A3E331AA23DC}" srcOrd="0" destOrd="0" parTransId="{949C27C5-66C8-42B0-BB17-F317B3349E8D}" sibTransId="{6AB3C31B-E3AC-4100-BF10-4602022FAAD1}"/>
    <dgm:cxn modelId="{2896B392-7218-4716-B946-BE46E58ABD80}" type="presOf" srcId="{610124BC-4957-4C4C-9871-94FA1879AE3F}" destId="{B6D26B79-34DA-4866-9545-C567AFF9E3B0}" srcOrd="0" destOrd="0" presId="urn:microsoft.com/office/officeart/2005/8/layout/vProcess5"/>
    <dgm:cxn modelId="{A2C9E043-F32D-420C-A511-B0FFF0E4F83E}" type="presOf" srcId="{6AB3C31B-E3AC-4100-BF10-4602022FAAD1}" destId="{3AEE65B9-AF71-4313-8870-6B9350D85A0D}" srcOrd="0" destOrd="0" presId="urn:microsoft.com/office/officeart/2005/8/layout/vProcess5"/>
    <dgm:cxn modelId="{43728461-CF55-4371-B374-ACD4569F3812}" type="presOf" srcId="{9E460DC2-00C0-4CF0-BC48-F6D800CE8796}" destId="{E038BCDE-F72A-417E-862D-86681907DDCA}" srcOrd="0" destOrd="0" presId="urn:microsoft.com/office/officeart/2005/8/layout/vProcess5"/>
    <dgm:cxn modelId="{9207E713-359B-4BC3-A1BF-880EBEE3C40D}" type="presOf" srcId="{22ACD84E-0109-460F-ADAC-4BD6E1F8030E}" destId="{C194400E-3EA6-4FC3-B738-31AF9BC010C5}" srcOrd="0" destOrd="0" presId="urn:microsoft.com/office/officeart/2005/8/layout/vProcess5"/>
    <dgm:cxn modelId="{20E8DF58-3F1C-4003-86A1-40A0F872C34B}" type="presOf" srcId="{22ACD84E-0109-460F-ADAC-4BD6E1F8030E}" destId="{157F219D-C033-4203-8F99-89B1526F0AE3}" srcOrd="1" destOrd="0" presId="urn:microsoft.com/office/officeart/2005/8/layout/vProcess5"/>
    <dgm:cxn modelId="{41D188E6-ADD4-4934-9314-DA3847F87AD3}" type="presOf" srcId="{9E460DC2-00C0-4CF0-BC48-F6D800CE8796}" destId="{DC32C985-2735-4EF2-AE58-F4478D1A05D0}" srcOrd="1" destOrd="0" presId="urn:microsoft.com/office/officeart/2005/8/layout/vProcess5"/>
    <dgm:cxn modelId="{1B580EB9-4486-4DE0-B57C-BD8385C85EBB}" type="presParOf" srcId="{DA1A8101-8875-4D30-85EE-5E45CA2601D8}" destId="{0E0C3E00-D720-4282-8AA0-A17CE3C42DCC}" srcOrd="0" destOrd="0" presId="urn:microsoft.com/office/officeart/2005/8/layout/vProcess5"/>
    <dgm:cxn modelId="{FC2302F3-3F66-40F8-844A-1DD3997BDFCE}" type="presParOf" srcId="{DA1A8101-8875-4D30-85EE-5E45CA2601D8}" destId="{2C8EAF73-6468-4D0B-B10D-D69E02DB4116}" srcOrd="1" destOrd="0" presId="urn:microsoft.com/office/officeart/2005/8/layout/vProcess5"/>
    <dgm:cxn modelId="{C3F165AB-610C-49C1-9949-86D13F4F0F1D}" type="presParOf" srcId="{DA1A8101-8875-4D30-85EE-5E45CA2601D8}" destId="{C194400E-3EA6-4FC3-B738-31AF9BC010C5}" srcOrd="2" destOrd="0" presId="urn:microsoft.com/office/officeart/2005/8/layout/vProcess5"/>
    <dgm:cxn modelId="{669D0B3F-AC8B-4EA2-9E98-A91AD0A2B65B}" type="presParOf" srcId="{DA1A8101-8875-4D30-85EE-5E45CA2601D8}" destId="{E038BCDE-F72A-417E-862D-86681907DDCA}" srcOrd="3" destOrd="0" presId="urn:microsoft.com/office/officeart/2005/8/layout/vProcess5"/>
    <dgm:cxn modelId="{EA3587E7-59D8-4468-B198-4A7570921B10}" type="presParOf" srcId="{DA1A8101-8875-4D30-85EE-5E45CA2601D8}" destId="{B6D26B79-34DA-4866-9545-C567AFF9E3B0}" srcOrd="4" destOrd="0" presId="urn:microsoft.com/office/officeart/2005/8/layout/vProcess5"/>
    <dgm:cxn modelId="{8716B610-CB7B-43B5-A2D8-944D0D7A2AB2}" type="presParOf" srcId="{DA1A8101-8875-4D30-85EE-5E45CA2601D8}" destId="{3AEE65B9-AF71-4313-8870-6B9350D85A0D}" srcOrd="5" destOrd="0" presId="urn:microsoft.com/office/officeart/2005/8/layout/vProcess5"/>
    <dgm:cxn modelId="{1C108E20-E933-4BB4-8138-9AB73350483E}" type="presParOf" srcId="{DA1A8101-8875-4D30-85EE-5E45CA2601D8}" destId="{20D3544C-E8B6-494E-9CD7-4B315A3FAAD0}" srcOrd="6" destOrd="0" presId="urn:microsoft.com/office/officeart/2005/8/layout/vProcess5"/>
    <dgm:cxn modelId="{3C753BA4-EE16-4D40-9273-73E65D258834}" type="presParOf" srcId="{DA1A8101-8875-4D30-85EE-5E45CA2601D8}" destId="{24BA169D-4014-4C59-9C94-77D7D2CDC65A}" srcOrd="7" destOrd="0" presId="urn:microsoft.com/office/officeart/2005/8/layout/vProcess5"/>
    <dgm:cxn modelId="{915905B4-7481-4016-81BC-981F3A3BB89D}" type="presParOf" srcId="{DA1A8101-8875-4D30-85EE-5E45CA2601D8}" destId="{43AAC901-772D-4C15-B44D-492FD6C184AE}" srcOrd="8" destOrd="0" presId="urn:microsoft.com/office/officeart/2005/8/layout/vProcess5"/>
    <dgm:cxn modelId="{EBF942DD-9C0E-4521-A4CB-BED4E96FB9C1}" type="presParOf" srcId="{DA1A8101-8875-4D30-85EE-5E45CA2601D8}" destId="{157F219D-C033-4203-8F99-89B1526F0AE3}" srcOrd="9" destOrd="0" presId="urn:microsoft.com/office/officeart/2005/8/layout/vProcess5"/>
    <dgm:cxn modelId="{DD0A1719-0D8B-46D2-9D7F-7713D96D8972}" type="presParOf" srcId="{DA1A8101-8875-4D30-85EE-5E45CA2601D8}" destId="{DC32C985-2735-4EF2-AE58-F4478D1A05D0}" srcOrd="10" destOrd="0" presId="urn:microsoft.com/office/officeart/2005/8/layout/vProcess5"/>
    <dgm:cxn modelId="{9965BC26-6B79-4E5F-906E-705D836619CF}" type="presParOf" srcId="{DA1A8101-8875-4D30-85EE-5E45CA2601D8}" destId="{FA39E8D9-B406-4BBD-A080-4FDC98E4CFB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D3430F-AB33-4E4D-B369-6203242A16C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5E3942-FCAA-4D1C-B0E2-A3E331AA23D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dirty="0" smtClean="0"/>
            <a:t>Considerar para la implementación del proyecto los requerimientos del cliente, así como las normativas técnicas, legales </a:t>
          </a:r>
          <a:endParaRPr lang="es-EC" dirty="0"/>
        </a:p>
      </dgm:t>
    </dgm:pt>
    <dgm:pt modelId="{949C27C5-66C8-42B0-BB17-F317B3349E8D}" type="parTrans" cxnId="{87F0A6FB-99E7-4EDE-AFE1-0679F36C6612}">
      <dgm:prSet/>
      <dgm:spPr/>
      <dgm:t>
        <a:bodyPr/>
        <a:lstStyle/>
        <a:p>
          <a:endParaRPr lang="es-EC"/>
        </a:p>
      </dgm:t>
    </dgm:pt>
    <dgm:pt modelId="{6AB3C31B-E3AC-4100-BF10-4602022FAAD1}" type="sibTrans" cxnId="{87F0A6FB-99E7-4EDE-AFE1-0679F36C6612}">
      <dgm:prSet/>
      <dgm:spPr/>
      <dgm:t>
        <a:bodyPr/>
        <a:lstStyle/>
        <a:p>
          <a:endParaRPr lang="es-EC"/>
        </a:p>
      </dgm:t>
    </dgm:pt>
    <dgm:pt modelId="{22ACD84E-0109-460F-ADAC-4BD6E1F8030E}">
      <dgm:prSet phldrT="[Text]"/>
      <dgm:spPr/>
      <dgm:t>
        <a:bodyPr/>
        <a:lstStyle/>
        <a:p>
          <a:pPr rtl="0"/>
          <a:r>
            <a:rPr lang="es-EC" dirty="0" smtClean="0"/>
            <a:t>Trabajar con proveedores, insumos y materiales de calidad, para garantizar que la experiencia de compra sea favorable para el cliente, esto permitirá mantener a los clientes actuales y atraer a los clientes potenciales.</a:t>
          </a:r>
          <a:endParaRPr lang="es-EC" dirty="0"/>
        </a:p>
      </dgm:t>
    </dgm:pt>
    <dgm:pt modelId="{99CA5984-FF56-483B-B1A2-C1329911E2A3}" type="parTrans" cxnId="{80DC9749-8286-44A7-9EC8-DB34AE45FA9D}">
      <dgm:prSet/>
      <dgm:spPr/>
      <dgm:t>
        <a:bodyPr/>
        <a:lstStyle/>
        <a:p>
          <a:endParaRPr lang="es-EC"/>
        </a:p>
      </dgm:t>
    </dgm:pt>
    <dgm:pt modelId="{54FF78E7-1801-4069-A76E-A5576A58BF0A}" type="sibTrans" cxnId="{80DC9749-8286-44A7-9EC8-DB34AE45FA9D}">
      <dgm:prSet/>
      <dgm:spPr/>
      <dgm:t>
        <a:bodyPr/>
        <a:lstStyle/>
        <a:p>
          <a:endParaRPr lang="es-EC"/>
        </a:p>
      </dgm:t>
    </dgm:pt>
    <dgm:pt modelId="{9E460DC2-00C0-4CF0-BC48-F6D800CE879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Mantener y mejorar la TIR y el VAN y incrementando las ventas en nuevos mercados, logrando que la empresa se consolide econ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ó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micamente.</a:t>
          </a:r>
          <a:endParaRPr lang="es-EC" sz="1600" dirty="0"/>
        </a:p>
      </dgm:t>
    </dgm:pt>
    <dgm:pt modelId="{0A377C11-FD1D-47DF-9180-F30BD54566BA}" type="parTrans" cxnId="{615A7B05-C900-4B11-918B-58B399EC3374}">
      <dgm:prSet/>
      <dgm:spPr/>
      <dgm:t>
        <a:bodyPr/>
        <a:lstStyle/>
        <a:p>
          <a:endParaRPr lang="es-EC"/>
        </a:p>
      </dgm:t>
    </dgm:pt>
    <dgm:pt modelId="{DB444613-572A-4741-8F6E-901FB1C008F9}" type="sibTrans" cxnId="{615A7B05-C900-4B11-918B-58B399EC3374}">
      <dgm:prSet/>
      <dgm:spPr/>
      <dgm:t>
        <a:bodyPr/>
        <a:lstStyle/>
        <a:p>
          <a:endParaRPr lang="es-EC"/>
        </a:p>
      </dgm:t>
    </dgm:pt>
    <dgm:pt modelId="{610124BC-4957-4C4C-9871-94FA1879AE3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dirty="0" smtClean="0"/>
            <a:t>Potenciar el uso de las redes sociales y canales virtuales para la venta del servicio, así se podrá planificar de mejor forma las operaciones de la organización.</a:t>
          </a:r>
          <a:endParaRPr lang="es-EC" dirty="0"/>
        </a:p>
      </dgm:t>
    </dgm:pt>
    <dgm:pt modelId="{FBAE65B3-C21C-4711-B04C-88642B220E80}" type="parTrans" cxnId="{2A6FA2DF-C8FA-463D-A30E-629A95E95A58}">
      <dgm:prSet/>
      <dgm:spPr/>
      <dgm:t>
        <a:bodyPr/>
        <a:lstStyle/>
        <a:p>
          <a:endParaRPr lang="es-EC"/>
        </a:p>
      </dgm:t>
    </dgm:pt>
    <dgm:pt modelId="{318D8B59-57B9-4FBD-ABD3-1DBF80B4D47E}" type="sibTrans" cxnId="{2A6FA2DF-C8FA-463D-A30E-629A95E95A58}">
      <dgm:prSet/>
      <dgm:spPr/>
      <dgm:t>
        <a:bodyPr/>
        <a:lstStyle/>
        <a:p>
          <a:endParaRPr lang="es-EC"/>
        </a:p>
      </dgm:t>
    </dgm:pt>
    <dgm:pt modelId="{DA1A8101-8875-4D30-85EE-5E45CA2601D8}" type="pres">
      <dgm:prSet presAssocID="{D0D3430F-AB33-4E4D-B369-6203242A16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0C3E00-D720-4282-8AA0-A17CE3C42DCC}" type="pres">
      <dgm:prSet presAssocID="{D0D3430F-AB33-4E4D-B369-6203242A16C5}" presName="dummyMaxCanvas" presStyleCnt="0">
        <dgm:presLayoutVars/>
      </dgm:prSet>
      <dgm:spPr/>
    </dgm:pt>
    <dgm:pt modelId="{2C8EAF73-6468-4D0B-B10D-D69E02DB4116}" type="pres">
      <dgm:prSet presAssocID="{D0D3430F-AB33-4E4D-B369-6203242A16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94400E-3EA6-4FC3-B738-31AF9BC010C5}" type="pres">
      <dgm:prSet presAssocID="{D0D3430F-AB33-4E4D-B369-6203242A16C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38BCDE-F72A-417E-862D-86681907DDCA}" type="pres">
      <dgm:prSet presAssocID="{D0D3430F-AB33-4E4D-B369-6203242A16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D26B79-34DA-4866-9545-C567AFF9E3B0}" type="pres">
      <dgm:prSet presAssocID="{D0D3430F-AB33-4E4D-B369-6203242A16C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E65B9-AF71-4313-8870-6B9350D85A0D}" type="pres">
      <dgm:prSet presAssocID="{D0D3430F-AB33-4E4D-B369-6203242A16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D3544C-E8B6-494E-9CD7-4B315A3FAAD0}" type="pres">
      <dgm:prSet presAssocID="{D0D3430F-AB33-4E4D-B369-6203242A16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A169D-4014-4C59-9C94-77D7D2CDC65A}" type="pres">
      <dgm:prSet presAssocID="{D0D3430F-AB33-4E4D-B369-6203242A16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AAC901-772D-4C15-B44D-492FD6C184AE}" type="pres">
      <dgm:prSet presAssocID="{D0D3430F-AB33-4E4D-B369-6203242A16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F219D-C033-4203-8F99-89B1526F0AE3}" type="pres">
      <dgm:prSet presAssocID="{D0D3430F-AB33-4E4D-B369-6203242A16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32C985-2735-4EF2-AE58-F4478D1A05D0}" type="pres">
      <dgm:prSet presAssocID="{D0D3430F-AB33-4E4D-B369-6203242A16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39E8D9-B406-4BBD-A080-4FDC98E4CFB4}" type="pres">
      <dgm:prSet presAssocID="{D0D3430F-AB33-4E4D-B369-6203242A16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5F2B1E-EFDD-4806-B40B-FB836452F13E}" type="presOf" srcId="{DB444613-572A-4741-8F6E-901FB1C008F9}" destId="{24BA169D-4014-4C59-9C94-77D7D2CDC65A}" srcOrd="0" destOrd="0" presId="urn:microsoft.com/office/officeart/2005/8/layout/vProcess5"/>
    <dgm:cxn modelId="{F2458ABE-5477-4AC6-B9B4-7B5270BC495B}" type="presOf" srcId="{610124BC-4957-4C4C-9871-94FA1879AE3F}" destId="{B6D26B79-34DA-4866-9545-C567AFF9E3B0}" srcOrd="0" destOrd="0" presId="urn:microsoft.com/office/officeart/2005/8/layout/vProcess5"/>
    <dgm:cxn modelId="{68D11E39-02BF-4F80-8B1D-A889C50AA2F7}" type="presOf" srcId="{610124BC-4957-4C4C-9871-94FA1879AE3F}" destId="{FA39E8D9-B406-4BBD-A080-4FDC98E4CFB4}" srcOrd="1" destOrd="0" presId="urn:microsoft.com/office/officeart/2005/8/layout/vProcess5"/>
    <dgm:cxn modelId="{2A6FA2DF-C8FA-463D-A30E-629A95E95A58}" srcId="{D0D3430F-AB33-4E4D-B369-6203242A16C5}" destId="{610124BC-4957-4C4C-9871-94FA1879AE3F}" srcOrd="3" destOrd="0" parTransId="{FBAE65B3-C21C-4711-B04C-88642B220E80}" sibTransId="{318D8B59-57B9-4FBD-ABD3-1DBF80B4D47E}"/>
    <dgm:cxn modelId="{80DC9749-8286-44A7-9EC8-DB34AE45FA9D}" srcId="{D0D3430F-AB33-4E4D-B369-6203242A16C5}" destId="{22ACD84E-0109-460F-ADAC-4BD6E1F8030E}" srcOrd="1" destOrd="0" parTransId="{99CA5984-FF56-483B-B1A2-C1329911E2A3}" sibTransId="{54FF78E7-1801-4069-A76E-A5576A58BF0A}"/>
    <dgm:cxn modelId="{31F60268-2144-43B3-956A-FB3D3D7605CE}" type="presOf" srcId="{BC5E3942-FCAA-4D1C-B0E2-A3E331AA23DC}" destId="{43AAC901-772D-4C15-B44D-492FD6C184AE}" srcOrd="1" destOrd="0" presId="urn:microsoft.com/office/officeart/2005/8/layout/vProcess5"/>
    <dgm:cxn modelId="{7E2FD659-F66C-46E3-BF46-741D787E3E84}" type="presOf" srcId="{6AB3C31B-E3AC-4100-BF10-4602022FAAD1}" destId="{3AEE65B9-AF71-4313-8870-6B9350D85A0D}" srcOrd="0" destOrd="0" presId="urn:microsoft.com/office/officeart/2005/8/layout/vProcess5"/>
    <dgm:cxn modelId="{1227ABBC-1D88-4702-8116-E97F901F04F4}" type="presOf" srcId="{54FF78E7-1801-4069-A76E-A5576A58BF0A}" destId="{20D3544C-E8B6-494E-9CD7-4B315A3FAAD0}" srcOrd="0" destOrd="0" presId="urn:microsoft.com/office/officeart/2005/8/layout/vProcess5"/>
    <dgm:cxn modelId="{615A7B05-C900-4B11-918B-58B399EC3374}" srcId="{D0D3430F-AB33-4E4D-B369-6203242A16C5}" destId="{9E460DC2-00C0-4CF0-BC48-F6D800CE8796}" srcOrd="2" destOrd="0" parTransId="{0A377C11-FD1D-47DF-9180-F30BD54566BA}" sibTransId="{DB444613-572A-4741-8F6E-901FB1C008F9}"/>
    <dgm:cxn modelId="{A7A83669-BCD9-499B-B50A-528D96B95347}" type="presOf" srcId="{9E460DC2-00C0-4CF0-BC48-F6D800CE8796}" destId="{DC32C985-2735-4EF2-AE58-F4478D1A05D0}" srcOrd="1" destOrd="0" presId="urn:microsoft.com/office/officeart/2005/8/layout/vProcess5"/>
    <dgm:cxn modelId="{87F0A6FB-99E7-4EDE-AFE1-0679F36C6612}" srcId="{D0D3430F-AB33-4E4D-B369-6203242A16C5}" destId="{BC5E3942-FCAA-4D1C-B0E2-A3E331AA23DC}" srcOrd="0" destOrd="0" parTransId="{949C27C5-66C8-42B0-BB17-F317B3349E8D}" sibTransId="{6AB3C31B-E3AC-4100-BF10-4602022FAAD1}"/>
    <dgm:cxn modelId="{E1A8D5FF-0A05-4ADA-85B1-F09A8E2AFA70}" type="presOf" srcId="{BC5E3942-FCAA-4D1C-B0E2-A3E331AA23DC}" destId="{2C8EAF73-6468-4D0B-B10D-D69E02DB4116}" srcOrd="0" destOrd="0" presId="urn:microsoft.com/office/officeart/2005/8/layout/vProcess5"/>
    <dgm:cxn modelId="{2137F954-DC4C-4ABF-A479-AEE651C011A8}" type="presOf" srcId="{9E460DC2-00C0-4CF0-BC48-F6D800CE8796}" destId="{E038BCDE-F72A-417E-862D-86681907DDCA}" srcOrd="0" destOrd="0" presId="urn:microsoft.com/office/officeart/2005/8/layout/vProcess5"/>
    <dgm:cxn modelId="{742096CB-DA44-4C1B-A935-BC626EF1DCC2}" type="presOf" srcId="{D0D3430F-AB33-4E4D-B369-6203242A16C5}" destId="{DA1A8101-8875-4D30-85EE-5E45CA2601D8}" srcOrd="0" destOrd="0" presId="urn:microsoft.com/office/officeart/2005/8/layout/vProcess5"/>
    <dgm:cxn modelId="{7CE9A3DE-2DEB-472D-B6F2-C3555BDF9D00}" type="presOf" srcId="{22ACD84E-0109-460F-ADAC-4BD6E1F8030E}" destId="{C194400E-3EA6-4FC3-B738-31AF9BC010C5}" srcOrd="0" destOrd="0" presId="urn:microsoft.com/office/officeart/2005/8/layout/vProcess5"/>
    <dgm:cxn modelId="{503EC564-9F00-42DA-BF30-4846C6D37BFD}" type="presOf" srcId="{22ACD84E-0109-460F-ADAC-4BD6E1F8030E}" destId="{157F219D-C033-4203-8F99-89B1526F0AE3}" srcOrd="1" destOrd="0" presId="urn:microsoft.com/office/officeart/2005/8/layout/vProcess5"/>
    <dgm:cxn modelId="{37500845-5400-4FB8-9F14-E9F74015E38E}" type="presParOf" srcId="{DA1A8101-8875-4D30-85EE-5E45CA2601D8}" destId="{0E0C3E00-D720-4282-8AA0-A17CE3C42DCC}" srcOrd="0" destOrd="0" presId="urn:microsoft.com/office/officeart/2005/8/layout/vProcess5"/>
    <dgm:cxn modelId="{C8DD9659-F4BF-4B39-8205-576088A635C8}" type="presParOf" srcId="{DA1A8101-8875-4D30-85EE-5E45CA2601D8}" destId="{2C8EAF73-6468-4D0B-B10D-D69E02DB4116}" srcOrd="1" destOrd="0" presId="urn:microsoft.com/office/officeart/2005/8/layout/vProcess5"/>
    <dgm:cxn modelId="{13171A83-AD44-41F1-9980-6DF7621C881C}" type="presParOf" srcId="{DA1A8101-8875-4D30-85EE-5E45CA2601D8}" destId="{C194400E-3EA6-4FC3-B738-31AF9BC010C5}" srcOrd="2" destOrd="0" presId="urn:microsoft.com/office/officeart/2005/8/layout/vProcess5"/>
    <dgm:cxn modelId="{5A3A710E-189B-496C-9070-93D693A455F8}" type="presParOf" srcId="{DA1A8101-8875-4D30-85EE-5E45CA2601D8}" destId="{E038BCDE-F72A-417E-862D-86681907DDCA}" srcOrd="3" destOrd="0" presId="urn:microsoft.com/office/officeart/2005/8/layout/vProcess5"/>
    <dgm:cxn modelId="{20C2596B-643D-47BD-B51E-6ADC06AF5AAD}" type="presParOf" srcId="{DA1A8101-8875-4D30-85EE-5E45CA2601D8}" destId="{B6D26B79-34DA-4866-9545-C567AFF9E3B0}" srcOrd="4" destOrd="0" presId="urn:microsoft.com/office/officeart/2005/8/layout/vProcess5"/>
    <dgm:cxn modelId="{69506C86-69A2-437C-8DD3-AC7B6A6CE11E}" type="presParOf" srcId="{DA1A8101-8875-4D30-85EE-5E45CA2601D8}" destId="{3AEE65B9-AF71-4313-8870-6B9350D85A0D}" srcOrd="5" destOrd="0" presId="urn:microsoft.com/office/officeart/2005/8/layout/vProcess5"/>
    <dgm:cxn modelId="{13D98781-86A1-4B22-9CDE-1C32B738D384}" type="presParOf" srcId="{DA1A8101-8875-4D30-85EE-5E45CA2601D8}" destId="{20D3544C-E8B6-494E-9CD7-4B315A3FAAD0}" srcOrd="6" destOrd="0" presId="urn:microsoft.com/office/officeart/2005/8/layout/vProcess5"/>
    <dgm:cxn modelId="{C774FDA9-627F-4EA6-AF72-A8274952718A}" type="presParOf" srcId="{DA1A8101-8875-4D30-85EE-5E45CA2601D8}" destId="{24BA169D-4014-4C59-9C94-77D7D2CDC65A}" srcOrd="7" destOrd="0" presId="urn:microsoft.com/office/officeart/2005/8/layout/vProcess5"/>
    <dgm:cxn modelId="{E13507BF-C987-45D3-91FB-F4FD533961E6}" type="presParOf" srcId="{DA1A8101-8875-4D30-85EE-5E45CA2601D8}" destId="{43AAC901-772D-4C15-B44D-492FD6C184AE}" srcOrd="8" destOrd="0" presId="urn:microsoft.com/office/officeart/2005/8/layout/vProcess5"/>
    <dgm:cxn modelId="{36E2C3D5-208D-4D4D-AAA8-4B8C6F1A2D8E}" type="presParOf" srcId="{DA1A8101-8875-4D30-85EE-5E45CA2601D8}" destId="{157F219D-C033-4203-8F99-89B1526F0AE3}" srcOrd="9" destOrd="0" presId="urn:microsoft.com/office/officeart/2005/8/layout/vProcess5"/>
    <dgm:cxn modelId="{969CAD7F-C443-44CF-8DE2-C7DA52242536}" type="presParOf" srcId="{DA1A8101-8875-4D30-85EE-5E45CA2601D8}" destId="{DC32C985-2735-4EF2-AE58-F4478D1A05D0}" srcOrd="10" destOrd="0" presId="urn:microsoft.com/office/officeart/2005/8/layout/vProcess5"/>
    <dgm:cxn modelId="{0E4BE338-DCEB-42A5-AD5D-76C3E9E2B3A0}" type="presParOf" srcId="{DA1A8101-8875-4D30-85EE-5E45CA2601D8}" destId="{FA39E8D9-B406-4BBD-A080-4FDC98E4CFB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C79B7-365B-4ECC-96B3-683D17896141}">
      <dsp:nvSpPr>
        <dsp:cNvPr id="0" name=""/>
        <dsp:cNvSpPr/>
      </dsp:nvSpPr>
      <dsp:spPr>
        <a:xfrm>
          <a:off x="-5178028" y="-799156"/>
          <a:ext cx="6213175" cy="6213175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80FE4-CF23-4E9A-AB37-C040FD7605E2}">
      <dsp:nvSpPr>
        <dsp:cNvPr id="0" name=""/>
        <dsp:cNvSpPr/>
      </dsp:nvSpPr>
      <dsp:spPr>
        <a:xfrm>
          <a:off x="848327" y="659279"/>
          <a:ext cx="6671129" cy="13183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64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Demostrar  la  existencia  de  un  número  suficiente  de  personas naturales y jurídicas que estarían  dispuestas,  bajo  ciertas  condiciones  de  precio  y  calidad,  a demandar  la  comercialización  de</a:t>
          </a:r>
          <a:r>
            <a:rPr lang="es-ES" sz="1300" kern="1200" dirty="0" smtClean="0"/>
            <a:t> Instrumental Analítico para la investigación científica y control de la calidad,</a:t>
          </a:r>
          <a:r>
            <a:rPr lang="es-EC" sz="1300" kern="1200" dirty="0" smtClean="0"/>
            <a:t> que justifique la implementación del mismo. 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848327" y="659279"/>
        <a:ext cx="6671129" cy="1318374"/>
      </dsp:txXfrm>
    </dsp:sp>
    <dsp:sp modelId="{0AAD5F20-3A2F-4422-BA2C-B10051973C49}">
      <dsp:nvSpPr>
        <dsp:cNvPr id="0" name=""/>
        <dsp:cNvSpPr/>
      </dsp:nvSpPr>
      <dsp:spPr>
        <a:xfrm>
          <a:off x="24343" y="494482"/>
          <a:ext cx="1647967" cy="1647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5568D7-0B4E-48A2-8AEE-ABB6984D3B52}">
      <dsp:nvSpPr>
        <dsp:cNvPr id="0" name=""/>
        <dsp:cNvSpPr/>
      </dsp:nvSpPr>
      <dsp:spPr>
        <a:xfrm>
          <a:off x="848327" y="2637209"/>
          <a:ext cx="6671129" cy="131837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645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Establecer un mecanismo de comercialización apropiado mediante la aplicación de las estrategias de producto, precio, plaza y promoción.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848327" y="2637209"/>
        <a:ext cx="6671129" cy="1318374"/>
      </dsp:txXfrm>
    </dsp:sp>
    <dsp:sp modelId="{96D2BA48-8D9A-40F3-BC95-E8BA1988344A}">
      <dsp:nvSpPr>
        <dsp:cNvPr id="0" name=""/>
        <dsp:cNvSpPr/>
      </dsp:nvSpPr>
      <dsp:spPr>
        <a:xfrm>
          <a:off x="24343" y="2472412"/>
          <a:ext cx="1647967" cy="1647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2A3D71-521D-478A-B07C-1B05513B5515}">
      <dsp:nvSpPr>
        <dsp:cNvPr id="0" name=""/>
        <dsp:cNvSpPr/>
      </dsp:nvSpPr>
      <dsp:spPr>
        <a:xfrm rot="10800000">
          <a:off x="1564007" y="3833"/>
          <a:ext cx="5482531" cy="732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1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Transporte y comunicación</a:t>
          </a:r>
          <a:endParaRPr lang="es-ES" sz="1900" kern="1200" dirty="0"/>
        </a:p>
      </dsp:txBody>
      <dsp:txXfrm rot="10800000">
        <a:off x="1564007" y="3833"/>
        <a:ext cx="5482531" cy="732274"/>
      </dsp:txXfrm>
    </dsp:sp>
    <dsp:sp modelId="{F2E62518-6187-413C-8603-7E8E156581A4}">
      <dsp:nvSpPr>
        <dsp:cNvPr id="0" name=""/>
        <dsp:cNvSpPr/>
      </dsp:nvSpPr>
      <dsp:spPr>
        <a:xfrm>
          <a:off x="1197869" y="3833"/>
          <a:ext cx="732274" cy="7322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F8543F-3A3C-4F0F-AAF5-47378E32BA30}">
      <dsp:nvSpPr>
        <dsp:cNvPr id="0" name=""/>
        <dsp:cNvSpPr/>
      </dsp:nvSpPr>
      <dsp:spPr>
        <a:xfrm rot="10800000">
          <a:off x="1564007" y="954698"/>
          <a:ext cx="5482531" cy="732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1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Cercanía a las fuentes de abastecimiento</a:t>
          </a:r>
          <a:endParaRPr lang="en-US" sz="1900" kern="1200" dirty="0"/>
        </a:p>
      </dsp:txBody>
      <dsp:txXfrm rot="10800000">
        <a:off x="1564007" y="954698"/>
        <a:ext cx="5482531" cy="732274"/>
      </dsp:txXfrm>
    </dsp:sp>
    <dsp:sp modelId="{9653E0D3-7F08-458E-9FBE-04973EE5C81B}">
      <dsp:nvSpPr>
        <dsp:cNvPr id="0" name=""/>
        <dsp:cNvSpPr/>
      </dsp:nvSpPr>
      <dsp:spPr>
        <a:xfrm>
          <a:off x="1197869" y="954698"/>
          <a:ext cx="732274" cy="7322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A49B77-E463-44B9-935A-D25E02B4FC85}">
      <dsp:nvSpPr>
        <dsp:cNvPr id="0" name=""/>
        <dsp:cNvSpPr/>
      </dsp:nvSpPr>
      <dsp:spPr>
        <a:xfrm rot="10800000">
          <a:off x="1564007" y="1905562"/>
          <a:ext cx="5482531" cy="732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1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Seguridad</a:t>
          </a:r>
          <a:endParaRPr lang="en-US" sz="1900" kern="1200" dirty="0"/>
        </a:p>
      </dsp:txBody>
      <dsp:txXfrm rot="10800000">
        <a:off x="1564007" y="1905562"/>
        <a:ext cx="5482531" cy="732274"/>
      </dsp:txXfrm>
    </dsp:sp>
    <dsp:sp modelId="{E4C7B855-5EC8-4F01-A155-7F1F3EE4FFAB}">
      <dsp:nvSpPr>
        <dsp:cNvPr id="0" name=""/>
        <dsp:cNvSpPr/>
      </dsp:nvSpPr>
      <dsp:spPr>
        <a:xfrm>
          <a:off x="1197869" y="1905562"/>
          <a:ext cx="732274" cy="7322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1A80700-DBD4-4DDB-AAA3-073D40CA24A0}">
      <dsp:nvSpPr>
        <dsp:cNvPr id="0" name=""/>
        <dsp:cNvSpPr/>
      </dsp:nvSpPr>
      <dsp:spPr>
        <a:xfrm rot="10800000">
          <a:off x="1564007" y="2856426"/>
          <a:ext cx="5482531" cy="732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1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Parqueamiento</a:t>
          </a:r>
          <a:endParaRPr lang="en-US" sz="1900" kern="1200" dirty="0"/>
        </a:p>
      </dsp:txBody>
      <dsp:txXfrm rot="10800000">
        <a:off x="1564007" y="2856426"/>
        <a:ext cx="5482531" cy="732274"/>
      </dsp:txXfrm>
    </dsp:sp>
    <dsp:sp modelId="{9A2A6BA7-54DB-404A-8F51-C76A7A91009A}">
      <dsp:nvSpPr>
        <dsp:cNvPr id="0" name=""/>
        <dsp:cNvSpPr/>
      </dsp:nvSpPr>
      <dsp:spPr>
        <a:xfrm>
          <a:off x="1197869" y="2856426"/>
          <a:ext cx="732274" cy="7322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BD0353-499C-4081-9EA4-43A8716F8E3B}">
      <dsp:nvSpPr>
        <dsp:cNvPr id="0" name=""/>
        <dsp:cNvSpPr/>
      </dsp:nvSpPr>
      <dsp:spPr>
        <a:xfrm rot="10800000">
          <a:off x="1564007" y="3807291"/>
          <a:ext cx="5482531" cy="7322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91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Disponibilidad de servicios básicos</a:t>
          </a:r>
          <a:endParaRPr lang="en-US" sz="1900" kern="1200" dirty="0"/>
        </a:p>
      </dsp:txBody>
      <dsp:txXfrm rot="10800000">
        <a:off x="1564007" y="3807291"/>
        <a:ext cx="5482531" cy="732274"/>
      </dsp:txXfrm>
    </dsp:sp>
    <dsp:sp modelId="{F5DBE72C-135C-49FA-BE12-FD1C213AE13E}">
      <dsp:nvSpPr>
        <dsp:cNvPr id="0" name=""/>
        <dsp:cNvSpPr/>
      </dsp:nvSpPr>
      <dsp:spPr>
        <a:xfrm>
          <a:off x="1197869" y="3807291"/>
          <a:ext cx="732274" cy="73227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197E1D-0790-4A97-BF2A-1A3873345260}">
      <dsp:nvSpPr>
        <dsp:cNvPr id="0" name=""/>
        <dsp:cNvSpPr/>
      </dsp:nvSpPr>
      <dsp:spPr>
        <a:xfrm>
          <a:off x="226571" y="0"/>
          <a:ext cx="8295321" cy="51845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0774D-0F3A-4702-B2EB-2999A750FEA0}">
      <dsp:nvSpPr>
        <dsp:cNvPr id="0" name=""/>
        <dsp:cNvSpPr/>
      </dsp:nvSpPr>
      <dsp:spPr>
        <a:xfrm>
          <a:off x="1043660" y="3855250"/>
          <a:ext cx="190792" cy="190792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C48E528-F3BD-46BF-9261-051FD022DC30}">
      <dsp:nvSpPr>
        <dsp:cNvPr id="0" name=""/>
        <dsp:cNvSpPr/>
      </dsp:nvSpPr>
      <dsp:spPr>
        <a:xfrm>
          <a:off x="940323" y="3950646"/>
          <a:ext cx="1484153" cy="1233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9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Optimización de recursos</a:t>
          </a:r>
          <a:endParaRPr lang="es-EC" sz="1400" b="1" kern="1200" dirty="0"/>
        </a:p>
      </dsp:txBody>
      <dsp:txXfrm>
        <a:off x="940323" y="3950646"/>
        <a:ext cx="1484153" cy="1233929"/>
      </dsp:txXfrm>
    </dsp:sp>
    <dsp:sp modelId="{CBFDD178-1E17-436B-BD3F-C60E2D2E6346}">
      <dsp:nvSpPr>
        <dsp:cNvPr id="0" name=""/>
        <dsp:cNvSpPr/>
      </dsp:nvSpPr>
      <dsp:spPr>
        <a:xfrm>
          <a:off x="2076427" y="2862922"/>
          <a:ext cx="298631" cy="298631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00ACA89-2857-4E05-BA09-D41A5D02A242}">
      <dsp:nvSpPr>
        <dsp:cNvPr id="0" name=""/>
        <dsp:cNvSpPr/>
      </dsp:nvSpPr>
      <dsp:spPr>
        <a:xfrm>
          <a:off x="2225743" y="3012238"/>
          <a:ext cx="1377023" cy="217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3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Disminución de costos</a:t>
          </a:r>
          <a:endParaRPr lang="es-EC" sz="1400" b="1" kern="1200" dirty="0"/>
        </a:p>
      </dsp:txBody>
      <dsp:txXfrm>
        <a:off x="2225743" y="3012238"/>
        <a:ext cx="1377023" cy="2172337"/>
      </dsp:txXfrm>
    </dsp:sp>
    <dsp:sp modelId="{A1B71208-D422-4242-AF12-184B483831A2}">
      <dsp:nvSpPr>
        <dsp:cNvPr id="0" name=""/>
        <dsp:cNvSpPr/>
      </dsp:nvSpPr>
      <dsp:spPr>
        <a:xfrm>
          <a:off x="3403679" y="2071756"/>
          <a:ext cx="398175" cy="398175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DED3CC8-1A3A-4787-9B50-C734D1777FCA}">
      <dsp:nvSpPr>
        <dsp:cNvPr id="0" name=""/>
        <dsp:cNvSpPr/>
      </dsp:nvSpPr>
      <dsp:spPr>
        <a:xfrm>
          <a:off x="3600397" y="2232237"/>
          <a:ext cx="1600997" cy="291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8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Incremento del portafolio de instrumental</a:t>
          </a:r>
          <a:endParaRPr lang="es-EC" sz="1400" b="1" kern="1200" dirty="0"/>
        </a:p>
      </dsp:txBody>
      <dsp:txXfrm>
        <a:off x="3600397" y="2232237"/>
        <a:ext cx="1600997" cy="2913731"/>
      </dsp:txXfrm>
    </dsp:sp>
    <dsp:sp modelId="{B0EC5F20-0AEB-47A1-9985-593CB629AE60}">
      <dsp:nvSpPr>
        <dsp:cNvPr id="0" name=""/>
        <dsp:cNvSpPr/>
      </dsp:nvSpPr>
      <dsp:spPr>
        <a:xfrm>
          <a:off x="4946609" y="1453755"/>
          <a:ext cx="514309" cy="514309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DFB3832-4AFB-461A-A7F9-681339C6EED8}">
      <dsp:nvSpPr>
        <dsp:cNvPr id="0" name=""/>
        <dsp:cNvSpPr/>
      </dsp:nvSpPr>
      <dsp:spPr>
        <a:xfrm>
          <a:off x="5203764" y="1710910"/>
          <a:ext cx="1659064" cy="347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52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Alianzas estratégicas </a:t>
          </a:r>
          <a:endParaRPr lang="es-EC" sz="1400" b="1" kern="1200" dirty="0"/>
        </a:p>
      </dsp:txBody>
      <dsp:txXfrm>
        <a:off x="5203764" y="1710910"/>
        <a:ext cx="1659064" cy="3473665"/>
      </dsp:txXfrm>
    </dsp:sp>
    <dsp:sp modelId="{48C41482-F9FA-4045-AD26-AB20C93149EA}">
      <dsp:nvSpPr>
        <dsp:cNvPr id="0" name=""/>
        <dsp:cNvSpPr/>
      </dsp:nvSpPr>
      <dsp:spPr>
        <a:xfrm>
          <a:off x="6535163" y="1041062"/>
          <a:ext cx="655330" cy="655330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B753A6E-ECF8-4784-8503-E1E0F3ADD9DD}">
      <dsp:nvSpPr>
        <dsp:cNvPr id="0" name=""/>
        <dsp:cNvSpPr/>
      </dsp:nvSpPr>
      <dsp:spPr>
        <a:xfrm>
          <a:off x="6862828" y="1368728"/>
          <a:ext cx="1659064" cy="381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2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Ampliación y expansión</a:t>
          </a:r>
          <a:endParaRPr lang="es-EC" sz="1400" b="1" kern="1200" dirty="0"/>
        </a:p>
      </dsp:txBody>
      <dsp:txXfrm>
        <a:off x="6862828" y="1368728"/>
        <a:ext cx="1659064" cy="38158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F5FEDB-01CD-401E-8981-C8A893B90EBB}">
      <dsp:nvSpPr>
        <dsp:cNvPr id="0" name=""/>
        <dsp:cNvSpPr/>
      </dsp:nvSpPr>
      <dsp:spPr>
        <a:xfrm>
          <a:off x="2568275" y="833865"/>
          <a:ext cx="174924" cy="766334"/>
        </a:xfrm>
        <a:custGeom>
          <a:avLst/>
          <a:gdLst/>
          <a:ahLst/>
          <a:cxnLst/>
          <a:rect l="0" t="0" r="0" b="0"/>
          <a:pathLst>
            <a:path>
              <a:moveTo>
                <a:pt x="174924" y="0"/>
              </a:moveTo>
              <a:lnTo>
                <a:pt x="174924" y="766334"/>
              </a:lnTo>
              <a:lnTo>
                <a:pt x="0" y="766334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C4890-981E-4856-B033-50D7370E0496}">
      <dsp:nvSpPr>
        <dsp:cNvPr id="0" name=""/>
        <dsp:cNvSpPr/>
      </dsp:nvSpPr>
      <dsp:spPr>
        <a:xfrm>
          <a:off x="2743200" y="833865"/>
          <a:ext cx="1007896" cy="1532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745"/>
              </a:lnTo>
              <a:lnTo>
                <a:pt x="1007896" y="1357745"/>
              </a:lnTo>
              <a:lnTo>
                <a:pt x="1007896" y="1532669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582A8-5DD3-4425-9271-530198F54646}">
      <dsp:nvSpPr>
        <dsp:cNvPr id="0" name=""/>
        <dsp:cNvSpPr/>
      </dsp:nvSpPr>
      <dsp:spPr>
        <a:xfrm>
          <a:off x="1735303" y="833865"/>
          <a:ext cx="1007896" cy="1532669"/>
        </a:xfrm>
        <a:custGeom>
          <a:avLst/>
          <a:gdLst/>
          <a:ahLst/>
          <a:cxnLst/>
          <a:rect l="0" t="0" r="0" b="0"/>
          <a:pathLst>
            <a:path>
              <a:moveTo>
                <a:pt x="1007896" y="0"/>
              </a:moveTo>
              <a:lnTo>
                <a:pt x="1007896" y="1357745"/>
              </a:lnTo>
              <a:lnTo>
                <a:pt x="0" y="1357745"/>
              </a:lnTo>
              <a:lnTo>
                <a:pt x="0" y="1532669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BEF52-F232-464D-8835-E975B330E087}">
      <dsp:nvSpPr>
        <dsp:cNvPr id="0" name=""/>
        <dsp:cNvSpPr/>
      </dsp:nvSpPr>
      <dsp:spPr>
        <a:xfrm>
          <a:off x="1910227" y="892"/>
          <a:ext cx="1665944" cy="832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/>
            <a:t>Gerente</a:t>
          </a:r>
        </a:p>
      </dsp:txBody>
      <dsp:txXfrm>
        <a:off x="1910227" y="892"/>
        <a:ext cx="1665944" cy="832972"/>
      </dsp:txXfrm>
    </dsp:sp>
    <dsp:sp modelId="{ED148FB1-CB68-49B8-8812-88F849F50B9A}">
      <dsp:nvSpPr>
        <dsp:cNvPr id="0" name=""/>
        <dsp:cNvSpPr/>
      </dsp:nvSpPr>
      <dsp:spPr>
        <a:xfrm>
          <a:off x="902330" y="2366534"/>
          <a:ext cx="1665944" cy="8329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/>
            <a:t>Personal Técnico</a:t>
          </a:r>
        </a:p>
      </dsp:txBody>
      <dsp:txXfrm>
        <a:off x="902330" y="2366534"/>
        <a:ext cx="1665944" cy="832972"/>
      </dsp:txXfrm>
    </dsp:sp>
    <dsp:sp modelId="{A464A9DC-39C4-4733-891B-D140684B51E3}">
      <dsp:nvSpPr>
        <dsp:cNvPr id="0" name=""/>
        <dsp:cNvSpPr/>
      </dsp:nvSpPr>
      <dsp:spPr>
        <a:xfrm>
          <a:off x="2918124" y="2366534"/>
          <a:ext cx="1665944" cy="8329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/>
            <a:t>Personal de Ventas</a:t>
          </a:r>
        </a:p>
      </dsp:txBody>
      <dsp:txXfrm>
        <a:off x="2918124" y="2366534"/>
        <a:ext cx="1665944" cy="832972"/>
      </dsp:txXfrm>
    </dsp:sp>
    <dsp:sp modelId="{210EAF92-15C2-4634-BB2E-1BBC70E7F911}">
      <dsp:nvSpPr>
        <dsp:cNvPr id="0" name=""/>
        <dsp:cNvSpPr/>
      </dsp:nvSpPr>
      <dsp:spPr>
        <a:xfrm>
          <a:off x="902330" y="1183713"/>
          <a:ext cx="1665944" cy="8329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/>
            <a:t>Secretaria / Contadora</a:t>
          </a:r>
        </a:p>
      </dsp:txBody>
      <dsp:txXfrm>
        <a:off x="902330" y="1183713"/>
        <a:ext cx="1665944" cy="8329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EAF73-6468-4D0B-B10D-D69E02DB4116}">
      <dsp:nvSpPr>
        <dsp:cNvPr id="0" name=""/>
        <dsp:cNvSpPr/>
      </dsp:nvSpPr>
      <dsp:spPr>
        <a:xfrm>
          <a:off x="0" y="0"/>
          <a:ext cx="6970374" cy="1140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 implementación del proyecto es viable, y  se dispone de los recursos para su gestión y desarrollo.</a:t>
          </a:r>
          <a:endParaRPr lang="es-EC" sz="1300" kern="1200" dirty="0"/>
        </a:p>
      </dsp:txBody>
      <dsp:txXfrm>
        <a:off x="0" y="0"/>
        <a:ext cx="5710003" cy="1140606"/>
      </dsp:txXfrm>
    </dsp:sp>
    <dsp:sp modelId="{C194400E-3EA6-4FC3-B738-31AF9BC010C5}">
      <dsp:nvSpPr>
        <dsp:cNvPr id="0" name=""/>
        <dsp:cNvSpPr/>
      </dsp:nvSpPr>
      <dsp:spPr>
        <a:xfrm>
          <a:off x="583768" y="1347989"/>
          <a:ext cx="6970374" cy="1140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Se determinó el tamaño del proyecto y la localización óptima, bajo cinco criterios de evaluación, </a:t>
          </a:r>
          <a:r>
            <a:rPr lang="es-ES" sz="1300" kern="1200" dirty="0" smtClean="0"/>
            <a:t>es la Avenida República del Salvador y Avenida Portugal.</a:t>
          </a:r>
          <a:r>
            <a:rPr kumimoji="0" lang="es-E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es-EC" sz="1300" kern="1200" dirty="0"/>
        </a:p>
      </dsp:txBody>
      <dsp:txXfrm>
        <a:off x="583768" y="1347989"/>
        <a:ext cx="5645211" cy="1140606"/>
      </dsp:txXfrm>
    </dsp:sp>
    <dsp:sp modelId="{E038BCDE-F72A-417E-862D-86681907DDCA}">
      <dsp:nvSpPr>
        <dsp:cNvPr id="0" name=""/>
        <dsp:cNvSpPr/>
      </dsp:nvSpPr>
      <dsp:spPr>
        <a:xfrm>
          <a:off x="1158824" y="2695979"/>
          <a:ext cx="6970374" cy="1140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 inversión total para el proyecto es de $519942,65. La estructura de financiamiento se constituye con fondos propios en un 50% lo que significa $259971,32 y el restante se financiará con un crédito de la Corporación Financiera Nacional tasa de interés del 11,5%.</a:t>
          </a:r>
          <a:endParaRPr lang="es-EC" sz="1300" kern="1200" dirty="0"/>
        </a:p>
      </dsp:txBody>
      <dsp:txXfrm>
        <a:off x="1158824" y="2695979"/>
        <a:ext cx="5653924" cy="1140606"/>
      </dsp:txXfrm>
    </dsp:sp>
    <dsp:sp modelId="{B6D26B79-34DA-4866-9545-C567AFF9E3B0}">
      <dsp:nvSpPr>
        <dsp:cNvPr id="0" name=""/>
        <dsp:cNvSpPr/>
      </dsp:nvSpPr>
      <dsp:spPr>
        <a:xfrm>
          <a:off x="1742593" y="4043969"/>
          <a:ext cx="6970374" cy="1140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El estudio financiero, determin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ó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que el proyecto es factible y generar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á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beneficios, as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í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lo determinó la TIR, el VAN y la Relaci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ó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n Beneficio/Costo.</a:t>
          </a:r>
          <a:endParaRPr lang="es-EC" sz="1600" kern="1200" dirty="0"/>
        </a:p>
      </dsp:txBody>
      <dsp:txXfrm>
        <a:off x="1742593" y="4043969"/>
        <a:ext cx="5645211" cy="1140606"/>
      </dsp:txXfrm>
    </dsp:sp>
    <dsp:sp modelId="{3AEE65B9-AF71-4313-8870-6B9350D85A0D}">
      <dsp:nvSpPr>
        <dsp:cNvPr id="0" name=""/>
        <dsp:cNvSpPr/>
      </dsp:nvSpPr>
      <dsp:spPr>
        <a:xfrm>
          <a:off x="6228980" y="873601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6228980" y="873601"/>
        <a:ext cx="741394" cy="741394"/>
      </dsp:txXfrm>
    </dsp:sp>
    <dsp:sp modelId="{20D3544C-E8B6-494E-9CD7-4B315A3FAAD0}">
      <dsp:nvSpPr>
        <dsp:cNvPr id="0" name=""/>
        <dsp:cNvSpPr/>
      </dsp:nvSpPr>
      <dsp:spPr>
        <a:xfrm>
          <a:off x="6812748" y="222159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6812748" y="2221590"/>
        <a:ext cx="741394" cy="741394"/>
      </dsp:txXfrm>
    </dsp:sp>
    <dsp:sp modelId="{24BA169D-4014-4C59-9C94-77D7D2CDC65A}">
      <dsp:nvSpPr>
        <dsp:cNvPr id="0" name=""/>
        <dsp:cNvSpPr/>
      </dsp:nvSpPr>
      <dsp:spPr>
        <a:xfrm>
          <a:off x="7387804" y="356958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7387804" y="3569580"/>
        <a:ext cx="741394" cy="7413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EAF73-6468-4D0B-B10D-D69E02DB4116}">
      <dsp:nvSpPr>
        <dsp:cNvPr id="0" name=""/>
        <dsp:cNvSpPr/>
      </dsp:nvSpPr>
      <dsp:spPr>
        <a:xfrm>
          <a:off x="0" y="0"/>
          <a:ext cx="6970374" cy="1140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Considerar para la implementación del proyecto los requerimientos del cliente, así como las normativas técnicas, legales </a:t>
          </a:r>
          <a:endParaRPr lang="es-EC" sz="1300" kern="1200" dirty="0"/>
        </a:p>
      </dsp:txBody>
      <dsp:txXfrm>
        <a:off x="0" y="0"/>
        <a:ext cx="5710003" cy="1140606"/>
      </dsp:txXfrm>
    </dsp:sp>
    <dsp:sp modelId="{C194400E-3EA6-4FC3-B738-31AF9BC010C5}">
      <dsp:nvSpPr>
        <dsp:cNvPr id="0" name=""/>
        <dsp:cNvSpPr/>
      </dsp:nvSpPr>
      <dsp:spPr>
        <a:xfrm>
          <a:off x="583768" y="1347989"/>
          <a:ext cx="6970374" cy="1140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Trabajar con proveedores, insumos y materiales de calidad, para garantizar que la experiencia de compra sea favorable para el cliente, esto permitirá mantener a los clientes actuales y atraer a los clientes potenciales.</a:t>
          </a:r>
          <a:endParaRPr lang="es-EC" sz="1300" kern="1200" dirty="0"/>
        </a:p>
      </dsp:txBody>
      <dsp:txXfrm>
        <a:off x="583768" y="1347989"/>
        <a:ext cx="5645211" cy="1140606"/>
      </dsp:txXfrm>
    </dsp:sp>
    <dsp:sp modelId="{E038BCDE-F72A-417E-862D-86681907DDCA}">
      <dsp:nvSpPr>
        <dsp:cNvPr id="0" name=""/>
        <dsp:cNvSpPr/>
      </dsp:nvSpPr>
      <dsp:spPr>
        <a:xfrm>
          <a:off x="1158824" y="2695979"/>
          <a:ext cx="6970374" cy="1140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Mantener y mejorar la TIR y el VAN y incrementando las ventas en nuevos mercados, logrando que la empresa se consolide econ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rPr>
            <a:t>ó</a:t>
          </a:r>
          <a:r>
            <a:rPr kumimoji="0" lang="es-E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micamente.</a:t>
          </a:r>
          <a:endParaRPr lang="es-EC" sz="1600" kern="1200" dirty="0"/>
        </a:p>
      </dsp:txBody>
      <dsp:txXfrm>
        <a:off x="1158824" y="2695979"/>
        <a:ext cx="5653924" cy="1140606"/>
      </dsp:txXfrm>
    </dsp:sp>
    <dsp:sp modelId="{B6D26B79-34DA-4866-9545-C567AFF9E3B0}">
      <dsp:nvSpPr>
        <dsp:cNvPr id="0" name=""/>
        <dsp:cNvSpPr/>
      </dsp:nvSpPr>
      <dsp:spPr>
        <a:xfrm>
          <a:off x="1742593" y="4043969"/>
          <a:ext cx="6970374" cy="1140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Potenciar el uso de las redes sociales y canales virtuales para la venta del servicio, así se podrá planificar de mejor forma las operaciones de la organización.</a:t>
          </a:r>
          <a:endParaRPr lang="es-EC" sz="1300" kern="1200" dirty="0"/>
        </a:p>
      </dsp:txBody>
      <dsp:txXfrm>
        <a:off x="1742593" y="4043969"/>
        <a:ext cx="5645211" cy="1140606"/>
      </dsp:txXfrm>
    </dsp:sp>
    <dsp:sp modelId="{3AEE65B9-AF71-4313-8870-6B9350D85A0D}">
      <dsp:nvSpPr>
        <dsp:cNvPr id="0" name=""/>
        <dsp:cNvSpPr/>
      </dsp:nvSpPr>
      <dsp:spPr>
        <a:xfrm>
          <a:off x="6228980" y="873601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6228980" y="873601"/>
        <a:ext cx="741394" cy="741394"/>
      </dsp:txXfrm>
    </dsp:sp>
    <dsp:sp modelId="{20D3544C-E8B6-494E-9CD7-4B315A3FAAD0}">
      <dsp:nvSpPr>
        <dsp:cNvPr id="0" name=""/>
        <dsp:cNvSpPr/>
      </dsp:nvSpPr>
      <dsp:spPr>
        <a:xfrm>
          <a:off x="6812748" y="222159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6812748" y="2221590"/>
        <a:ext cx="741394" cy="741394"/>
      </dsp:txXfrm>
    </dsp:sp>
    <dsp:sp modelId="{24BA169D-4014-4C59-9C94-77D7D2CDC65A}">
      <dsp:nvSpPr>
        <dsp:cNvPr id="0" name=""/>
        <dsp:cNvSpPr/>
      </dsp:nvSpPr>
      <dsp:spPr>
        <a:xfrm>
          <a:off x="7387804" y="356958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7387804" y="3569580"/>
        <a:ext cx="741394" cy="741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ADF5A8-E565-4C0F-8685-ABF820BC90BD}" type="datetimeFigureOut">
              <a:rPr lang="es-EC" smtClean="0"/>
              <a:pPr/>
              <a:t>29/04/2013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22228E-BB8C-486B-A0F3-339DD5BA3F8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www.gifanimados.com/web/flecha_izquierda/arrow1.gif" TargetMode="External"/><Relationship Id="rId3" Type="http://schemas.openxmlformats.org/officeDocument/2006/relationships/slide" Target="slide21.xml"/><Relationship Id="rId7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slide" Target="slide37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http://www.gifanimados.com/web/flecha_izquierda/arrow1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plan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http://www.gifanimados.com/web/flecha_izquierda/arrow1.gi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http://www.gifanimados.com/web/flecha_izquierda/arrow1.gi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NANCIERO.xlsx" TargetMode="Externa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NANCIERO.xlsx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NANCIERO.xlsx" TargetMode="Externa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FINANCIERO.xlsx" TargetMode="Externa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NANCIERO.xlsx" TargetMode="Externa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NANCIERO.xlsx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NANCIERO.xlsx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760640" cy="1872000"/>
          </a:xfrm>
        </p:spPr>
        <p:txBody>
          <a:bodyPr anchor="ctr">
            <a:normAutofit fontScale="90000"/>
          </a:bodyPr>
          <a:lstStyle/>
          <a:p>
            <a:r>
              <a:rPr lang="en-US" sz="4400" dirty="0" smtClean="0"/>
              <a:t>ESCUELA POLITÉCNICA DEL EJÉRCITO</a:t>
            </a:r>
            <a:endParaRPr lang="en-US" sz="4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85738" cy="792088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s-ES" b="1" dirty="0"/>
              <a:t>TESIS DE GRADO PREVIA A LA OBTENCIÓN DEL TÍTULO DE: INGENIERO COMERCIAL</a:t>
            </a:r>
            <a:endParaRPr lang="en-US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860032" y="6196444"/>
            <a:ext cx="3520480" cy="3911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Sangolquí</a:t>
            </a:r>
            <a:r>
              <a:rPr lang="es-ES" b="1"/>
              <a:t>, </a:t>
            </a:r>
            <a:r>
              <a:rPr lang="es-ES" b="1" smtClean="0"/>
              <a:t>abril </a:t>
            </a:r>
            <a:r>
              <a:rPr lang="es-ES" b="1" dirty="0" smtClean="0"/>
              <a:t>de 2013</a:t>
            </a:r>
            <a:endParaRPr lang="en-US" dirty="0"/>
          </a:p>
        </p:txBody>
      </p:sp>
      <p:pic>
        <p:nvPicPr>
          <p:cNvPr id="5122" name="Picture 2" descr="F:\Marco\E.S.P.E\Varios\Caratulas\Logos ESPE\logo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876231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4 Subtítulo"/>
          <p:cNvSpPr txBox="1">
            <a:spLocks/>
          </p:cNvSpPr>
          <p:nvPr/>
        </p:nvSpPr>
        <p:spPr>
          <a:xfrm>
            <a:off x="559970" y="3356992"/>
            <a:ext cx="64617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Estudio para la Creación de una Empresa Comercializadora de Instrumental Analítico para la Investigación Científica y Control de la Calidad, ubicada en la ciudad de Quito.</a:t>
            </a:r>
            <a:endParaRPr lang="es-EC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907704" y="4797152"/>
            <a:ext cx="4968552" cy="5615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Carlos Morejón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17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51720" y="836712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Tama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del Universo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29411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2339752" y="2060848"/>
            <a:ext cx="4593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El </a:t>
            </a:r>
            <a:r>
              <a:rPr lang="es-EC" dirty="0"/>
              <a:t>universo está constituido por  218  empresas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50851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Fuente: Investigación de Campo, 2012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Elaborado por: Morejón Carlos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95736" y="692696"/>
            <a:ext cx="4968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Tama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de la Muestra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91680" y="1628800"/>
            <a:ext cx="5904656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C" dirty="0" smtClean="0"/>
              <a:t>  Z   </a:t>
            </a:r>
            <a:r>
              <a:rPr lang="es-EC" dirty="0"/>
              <a:t>=  Nivel de confianza.            </a:t>
            </a:r>
            <a:r>
              <a:rPr lang="es-EC" dirty="0" smtClean="0"/>
              <a:t>    </a:t>
            </a:r>
            <a:r>
              <a:rPr lang="es-EC" dirty="0"/>
              <a:t>95% </a:t>
            </a:r>
          </a:p>
          <a:p>
            <a:r>
              <a:rPr lang="es-EC" dirty="0"/>
              <a:t>  p   =  Grado de aceptación.         </a:t>
            </a:r>
            <a:r>
              <a:rPr lang="es-EC" dirty="0" smtClean="0"/>
              <a:t>   </a:t>
            </a:r>
            <a:r>
              <a:rPr lang="es-EC" dirty="0"/>
              <a:t>0,9 </a:t>
            </a:r>
          </a:p>
          <a:p>
            <a:r>
              <a:rPr lang="es-EC" dirty="0"/>
              <a:t>  q   =  Grado de no aceptación.      0,1 </a:t>
            </a:r>
          </a:p>
          <a:p>
            <a:r>
              <a:rPr lang="es-EC" dirty="0"/>
              <a:t>  N  =  Universo                              </a:t>
            </a:r>
            <a:r>
              <a:rPr lang="es-EC" dirty="0" smtClean="0"/>
              <a:t>    </a:t>
            </a:r>
            <a:r>
              <a:rPr lang="es-EC" dirty="0"/>
              <a:t>218 </a:t>
            </a:r>
          </a:p>
          <a:p>
            <a:r>
              <a:rPr lang="es-EC" dirty="0"/>
              <a:t>  e  =  Error.                                 </a:t>
            </a:r>
            <a:r>
              <a:rPr lang="es-EC" dirty="0" smtClean="0"/>
              <a:t>        </a:t>
            </a:r>
            <a:r>
              <a:rPr lang="es-EC" dirty="0"/>
              <a:t>5%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27784" y="3861048"/>
          <a:ext cx="3516238" cy="1585714"/>
        </p:xfrm>
        <a:graphic>
          <a:graphicData uri="http://schemas.openxmlformats.org/presentationml/2006/ole">
            <p:oleObj spid="_x0000_s1034" name="Ecuación" r:id="rId3" imgW="2336800" imgH="876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7784" y="551667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Prueba Piloto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124744"/>
            <a:ext cx="667522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4.bp.blogspot.com/_aLOHSQ1yfdo/TG68las5LoI/AAAAAAAAC70/inY4abY5_8o/s1600/Opinion_encue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288032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67544" y="2564904"/>
            <a:ext cx="43204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Resultados de la Encuesta</a:t>
            </a:r>
            <a:endParaRPr lang="es-ES" sz="36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70" y="188640"/>
            <a:ext cx="3691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ES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i="1" dirty="0" smtClean="0"/>
              <a:t>Utilización del instrumental analítico</a:t>
            </a:r>
            <a:endParaRPr lang="es-E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46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0</a:t>
            </a:r>
            <a:r>
              <a:rPr lang="es-EC" dirty="0" smtClean="0"/>
              <a:t>%</a:t>
            </a:r>
            <a:endParaRPr lang="es-EC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046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100%</a:t>
            </a:r>
            <a:endParaRPr lang="es-EC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SI</a:t>
            </a:r>
            <a:endParaRPr lang="es-EC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446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NO</a:t>
            </a:r>
            <a:endParaRPr lang="es-EC" b="1" dirty="0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 flipV="1">
            <a:off x="5652120" y="229290"/>
            <a:ext cx="360040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52120" y="33265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32240" y="26064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32240" y="62068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54311" y="1196752"/>
            <a:ext cx="162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ES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i="1" dirty="0" smtClean="0"/>
              <a:t>Forma de pago</a:t>
            </a:r>
            <a:endParaRPr lang="es-E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76056" y="14754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cheques</a:t>
            </a:r>
            <a:endParaRPr lang="es-EC" dirty="0"/>
          </a:p>
        </p:txBody>
      </p:sp>
      <p:sp>
        <p:nvSpPr>
          <p:cNvPr id="25" name="TextBox 24"/>
          <p:cNvSpPr txBox="1"/>
          <p:nvPr/>
        </p:nvSpPr>
        <p:spPr>
          <a:xfrm>
            <a:off x="5076056" y="9087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contado</a:t>
            </a:r>
            <a:endParaRPr lang="es-EC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17635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tarjeta </a:t>
            </a:r>
            <a:endParaRPr lang="es-EC" dirty="0"/>
          </a:p>
        </p:txBody>
      </p:sp>
      <p:sp>
        <p:nvSpPr>
          <p:cNvPr id="27" name="TextBox 26"/>
          <p:cNvSpPr txBox="1"/>
          <p:nvPr/>
        </p:nvSpPr>
        <p:spPr>
          <a:xfrm>
            <a:off x="5076056" y="11874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crédito</a:t>
            </a:r>
            <a:endParaRPr lang="es-EC" dirty="0"/>
          </a:p>
        </p:txBody>
      </p:sp>
      <p:sp>
        <p:nvSpPr>
          <p:cNvPr id="28" name="Left Brace 27"/>
          <p:cNvSpPr/>
          <p:nvPr/>
        </p:nvSpPr>
        <p:spPr>
          <a:xfrm>
            <a:off x="4788024" y="908720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TextBox 28"/>
          <p:cNvSpPr txBox="1"/>
          <p:nvPr/>
        </p:nvSpPr>
        <p:spPr>
          <a:xfrm>
            <a:off x="8100392" y="11874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53%</a:t>
            </a:r>
            <a:endParaRPr lang="es-EC" dirty="0"/>
          </a:p>
        </p:txBody>
      </p:sp>
      <p:sp>
        <p:nvSpPr>
          <p:cNvPr id="30" name="TextBox 29"/>
          <p:cNvSpPr txBox="1"/>
          <p:nvPr/>
        </p:nvSpPr>
        <p:spPr>
          <a:xfrm>
            <a:off x="8100392" y="17635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18%</a:t>
            </a:r>
            <a:endParaRPr lang="es-EC" dirty="0"/>
          </a:p>
        </p:txBody>
      </p:sp>
      <p:sp>
        <p:nvSpPr>
          <p:cNvPr id="31" name="TextBox 30"/>
          <p:cNvSpPr txBox="1"/>
          <p:nvPr/>
        </p:nvSpPr>
        <p:spPr>
          <a:xfrm>
            <a:off x="8100392" y="9087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16%</a:t>
            </a:r>
            <a:endParaRPr lang="es-EC" dirty="0"/>
          </a:p>
        </p:txBody>
      </p:sp>
      <p:sp>
        <p:nvSpPr>
          <p:cNvPr id="32" name="TextBox 31"/>
          <p:cNvSpPr txBox="1"/>
          <p:nvPr/>
        </p:nvSpPr>
        <p:spPr>
          <a:xfrm>
            <a:off x="8100392" y="14754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13%</a:t>
            </a:r>
            <a:endParaRPr lang="es-EC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524328" y="112315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524328" y="141118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24328" y="169922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524328" y="198725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76056" y="28529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trimestral </a:t>
            </a:r>
            <a:endParaRPr lang="es-EC" dirty="0"/>
          </a:p>
        </p:txBody>
      </p:sp>
      <p:sp>
        <p:nvSpPr>
          <p:cNvPr id="38" name="TextBox 37"/>
          <p:cNvSpPr txBox="1"/>
          <p:nvPr/>
        </p:nvSpPr>
        <p:spPr>
          <a:xfrm>
            <a:off x="5076056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anual </a:t>
            </a:r>
            <a:endParaRPr lang="es-EC" dirty="0"/>
          </a:p>
        </p:txBody>
      </p:sp>
      <p:sp>
        <p:nvSpPr>
          <p:cNvPr id="39" name="TextBox 38"/>
          <p:cNvSpPr txBox="1"/>
          <p:nvPr/>
        </p:nvSpPr>
        <p:spPr>
          <a:xfrm>
            <a:off x="5076056" y="25649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semestral</a:t>
            </a:r>
            <a:endParaRPr lang="es-EC" dirty="0"/>
          </a:p>
        </p:txBody>
      </p:sp>
      <p:sp>
        <p:nvSpPr>
          <p:cNvPr id="40" name="Left Brace 39"/>
          <p:cNvSpPr/>
          <p:nvPr/>
        </p:nvSpPr>
        <p:spPr>
          <a:xfrm>
            <a:off x="4716016" y="2276872"/>
            <a:ext cx="432048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TextBox 40"/>
          <p:cNvSpPr txBox="1"/>
          <p:nvPr/>
        </p:nvSpPr>
        <p:spPr>
          <a:xfrm>
            <a:off x="7308304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67%</a:t>
            </a:r>
            <a:endParaRPr lang="es-EC" dirty="0"/>
          </a:p>
        </p:txBody>
      </p:sp>
      <p:sp>
        <p:nvSpPr>
          <p:cNvPr id="42" name="TextBox 41"/>
          <p:cNvSpPr txBox="1"/>
          <p:nvPr/>
        </p:nvSpPr>
        <p:spPr>
          <a:xfrm>
            <a:off x="7308304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24%</a:t>
            </a:r>
            <a:endParaRPr lang="es-EC" dirty="0"/>
          </a:p>
        </p:txBody>
      </p:sp>
      <p:sp>
        <p:nvSpPr>
          <p:cNvPr id="43" name="TextBox 42"/>
          <p:cNvSpPr txBox="1"/>
          <p:nvPr/>
        </p:nvSpPr>
        <p:spPr>
          <a:xfrm>
            <a:off x="7308304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9</a:t>
            </a:r>
            <a:r>
              <a:rPr lang="es-EC" dirty="0" smtClean="0"/>
              <a:t>%</a:t>
            </a:r>
            <a:endParaRPr lang="es-EC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516216" y="249289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516216" y="278092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16216" y="306896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405806" y="2420888"/>
            <a:ext cx="284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ES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i="1" dirty="0" smtClean="0"/>
              <a:t>Presupuesto de adquisición</a:t>
            </a:r>
            <a:endParaRPr lang="es-ES" i="1" dirty="0"/>
          </a:p>
        </p:txBody>
      </p:sp>
      <p:sp>
        <p:nvSpPr>
          <p:cNvPr id="48" name="Rectangle 47"/>
          <p:cNvSpPr/>
          <p:nvPr/>
        </p:nvSpPr>
        <p:spPr>
          <a:xfrm>
            <a:off x="827584" y="4149080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s-ES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i="1" dirty="0" smtClean="0"/>
              <a:t>Lugar de adquisición </a:t>
            </a:r>
            <a:endParaRPr lang="es-E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148064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96%</a:t>
            </a:r>
            <a:endParaRPr lang="es-EC" dirty="0"/>
          </a:p>
        </p:txBody>
      </p:sp>
      <p:sp>
        <p:nvSpPr>
          <p:cNvPr id="50" name="TextBox 49"/>
          <p:cNvSpPr txBox="1"/>
          <p:nvPr/>
        </p:nvSpPr>
        <p:spPr>
          <a:xfrm>
            <a:off x="5148064" y="4365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4</a:t>
            </a:r>
            <a:r>
              <a:rPr lang="es-EC" dirty="0" smtClean="0"/>
              <a:t>%</a:t>
            </a:r>
            <a:endParaRPr lang="es-EC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el exterior</a:t>
            </a:r>
            <a:endParaRPr lang="es-EC" dirty="0"/>
          </a:p>
        </p:txBody>
      </p:sp>
      <p:sp>
        <p:nvSpPr>
          <p:cNvPr id="52" name="TextBox 51"/>
          <p:cNvSpPr txBox="1"/>
          <p:nvPr/>
        </p:nvSpPr>
        <p:spPr>
          <a:xfrm>
            <a:off x="6516216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el país</a:t>
            </a:r>
            <a:endParaRPr lang="es-EC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788024" y="4149080"/>
            <a:ext cx="360040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88024" y="42930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68144" y="4077072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868144" y="458112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403648" y="5301208"/>
            <a:ext cx="2827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ES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i="1" dirty="0" smtClean="0"/>
              <a:t>Forma de entrega del producto</a:t>
            </a:r>
            <a:endParaRPr lang="es-ES" i="1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644008" y="5229200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644008" y="5445224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220072" y="50851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la empresa. </a:t>
            </a:r>
            <a:endParaRPr lang="es-EC" dirty="0"/>
          </a:p>
        </p:txBody>
      </p:sp>
      <p:sp>
        <p:nvSpPr>
          <p:cNvPr id="65" name="TextBox 64"/>
          <p:cNvSpPr txBox="1"/>
          <p:nvPr/>
        </p:nvSpPr>
        <p:spPr>
          <a:xfrm>
            <a:off x="5220072" y="55172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Lugar de venta </a:t>
            </a:r>
            <a:endParaRPr lang="es-EC" dirty="0"/>
          </a:p>
        </p:txBody>
      </p:sp>
      <p:sp>
        <p:nvSpPr>
          <p:cNvPr id="66" name="TextBox 65"/>
          <p:cNvSpPr txBox="1"/>
          <p:nvPr/>
        </p:nvSpPr>
        <p:spPr>
          <a:xfrm>
            <a:off x="7812360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13%</a:t>
            </a:r>
            <a:endParaRPr lang="es-EC" dirty="0"/>
          </a:p>
        </p:txBody>
      </p:sp>
      <p:sp>
        <p:nvSpPr>
          <p:cNvPr id="67" name="TextBox 66"/>
          <p:cNvSpPr txBox="1"/>
          <p:nvPr/>
        </p:nvSpPr>
        <p:spPr>
          <a:xfrm>
            <a:off x="7812360" y="54452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87%</a:t>
            </a:r>
            <a:endParaRPr lang="es-EC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164288" y="530120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164288" y="566124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Half Frame 83"/>
          <p:cNvSpPr/>
          <p:nvPr/>
        </p:nvSpPr>
        <p:spPr>
          <a:xfrm>
            <a:off x="683568" y="0"/>
            <a:ext cx="8136904" cy="6669360"/>
          </a:xfrm>
          <a:prstGeom prst="halfFrame">
            <a:avLst>
              <a:gd name="adj1" fmla="val 1248"/>
              <a:gd name="adj2" fmla="val 137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5" name="Half Frame 84"/>
          <p:cNvSpPr/>
          <p:nvPr/>
        </p:nvSpPr>
        <p:spPr>
          <a:xfrm rot="16200000">
            <a:off x="1511663" y="-639452"/>
            <a:ext cx="6480722" cy="8136905"/>
          </a:xfrm>
          <a:prstGeom prst="halfFrame">
            <a:avLst>
              <a:gd name="adj1" fmla="val 1320"/>
              <a:gd name="adj2" fmla="val 88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22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7" grpId="0"/>
      <p:bldP spid="64" grpId="0"/>
      <p:bldP spid="65" grpId="0"/>
      <p:bldP spid="66" grpId="0"/>
      <p:bldP spid="67" grpId="0"/>
      <p:bldP spid="84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907704" y="708665"/>
            <a:ext cx="5112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Demanda Actual del Producto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144676" cy="1990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43808" y="1196752"/>
          <a:ext cx="3121459" cy="4937724"/>
        </p:xfrm>
        <a:graphic>
          <a:graphicData uri="http://schemas.openxmlformats.org/drawingml/2006/table">
            <a:tbl>
              <a:tblPr/>
              <a:tblGrid>
                <a:gridCol w="2425507"/>
                <a:gridCol w="695952"/>
              </a:tblGrid>
              <a:tr h="274318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Importaciones en unidades 2012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86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Unidades 2012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Espectrofotometro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6271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Cromatografo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35572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Centrifuga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Viscocimetro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4657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Balanzas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7571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Hornos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17738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 de laboratorio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7449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Equipos portatiles de ensayo enpetróleo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51931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Esterilizadores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4393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Microscopios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Termometros Digitales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Lactoscopios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3032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Osmometros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28722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 de analisis de grasas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Cabina de seguridad Biologica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5887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10" marR="399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051720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Fuente: Nomenclatura </a:t>
            </a:r>
            <a:r>
              <a:rPr kumimoji="0" lang="es-E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Nandina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2012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Elaborado por: Morejón Carlos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475656" y="980728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Proyecci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la demanda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672316" y="1628806"/>
          <a:ext cx="6212053" cy="4032446"/>
        </p:xfrm>
        <a:graphic>
          <a:graphicData uri="http://schemas.openxmlformats.org/drawingml/2006/table">
            <a:tbl>
              <a:tblPr/>
              <a:tblGrid>
                <a:gridCol w="1356152"/>
                <a:gridCol w="240607"/>
                <a:gridCol w="1021617"/>
                <a:gridCol w="833762"/>
                <a:gridCol w="551983"/>
                <a:gridCol w="551983"/>
                <a:gridCol w="551983"/>
                <a:gridCol w="551983"/>
                <a:gridCol w="551983"/>
              </a:tblGrid>
              <a:tr h="25739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Arial"/>
                          <a:ea typeface="Calibri"/>
                          <a:cs typeface="Times New Roman"/>
                        </a:rPr>
                        <a:t>Tabla N°26: Proyección de la Demanda (unidades)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5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Instrumento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Unidades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Espectrometros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12105770,8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6271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6462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6659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6862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7071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7286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centrifugas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48423083,3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35572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36652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37764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38910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40091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41308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hornos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18158656,2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2221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2289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2359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cabinas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24211541,6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4657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4799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4945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5096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5251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5411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osmometros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12105770,8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7571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8038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8282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8534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8793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 laboratorio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72634624,9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17738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18277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18832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19404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19993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20600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viscomtetro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6052885,41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7449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7675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7908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8148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8396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8651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 petroleos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66581739,5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51931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53507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55131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56804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58528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60304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esterilizador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30264427,1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4393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4527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4665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4807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4953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5104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cromatografo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6052885,41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799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analisis grasa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18158656,2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lactoscopio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6052885,41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3032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3124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3219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3418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3522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balanzas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66581739,5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28722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29594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30492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31418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32372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33355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termometro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48423083,3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39153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40341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41565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42826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44126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microscopios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66581739,5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5887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6066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6251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6441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6637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6839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3" marR="42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043608" y="57332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Elaborado por: Morejón Carlos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836712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Oferta Actual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144676" cy="1990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9178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23528" y="43651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Fuente: Investigación de Campo, 2012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Elaborado por: Morejón Carlos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548680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Proyección de la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Oferta en unidades</a:t>
            </a:r>
          </a:p>
          <a:p>
            <a:pPr algn="ctr"/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23996" y="1417320"/>
          <a:ext cx="6432379" cy="4023360"/>
        </p:xfrm>
        <a:graphic>
          <a:graphicData uri="http://schemas.openxmlformats.org/drawingml/2006/table">
            <a:tbl>
              <a:tblPr/>
              <a:tblGrid>
                <a:gridCol w="2549654"/>
                <a:gridCol w="776545"/>
                <a:gridCol w="776545"/>
                <a:gridCol w="776545"/>
                <a:gridCol w="776545"/>
                <a:gridCol w="776545"/>
              </a:tblGrid>
              <a:tr h="242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Espectrofotometro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4855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Cromatografo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Centrifuga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Viscocimetro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1734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Balanzas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2062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2631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3357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4283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Hornos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 de laboratorio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Equipos portatiles de ensayo enpetróleo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Esterilizadores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Microscopios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Termometros Digitales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Lactoscopios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Osmometros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 de analisis de grasas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4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Cabina de seguridad Biologica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259632" y="551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Investigación de Campo, 2012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Elaborado por: Morejón Carlos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945909" cy="1239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47664" y="1556792"/>
          <a:ext cx="6288359" cy="4459952"/>
        </p:xfrm>
        <a:graphic>
          <a:graphicData uri="http://schemas.openxmlformats.org/drawingml/2006/table">
            <a:tbl>
              <a:tblPr/>
              <a:tblGrid>
                <a:gridCol w="2492569"/>
                <a:gridCol w="759158"/>
                <a:gridCol w="759158"/>
                <a:gridCol w="759158"/>
                <a:gridCol w="759158"/>
                <a:gridCol w="759158"/>
              </a:tblGrid>
              <a:tr h="278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Espectrofotometro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4356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3518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Cromatografo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Centrifuga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36021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36938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37829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38676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39456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Viscocimetro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5941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Balanzas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27978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28430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28787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29072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Hornos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2079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2142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2274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 de laboratorio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18624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19190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19772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20372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Equipos portatiles de ensayo enpetróleo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53235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54852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56518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58235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60003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Esterilizadores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4419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4836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4984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Microscopios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6197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6385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6579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6779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Termometros Digitales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39111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40296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41517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42775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44072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Lactoscopios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3052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3146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3446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Osmometros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7651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7886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8128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8378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8635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 de análisis de grasas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1630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Cabina de seguridad Biológica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4511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4651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4796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4945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5099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555776" y="548680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Demanda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insatisfecha en unidades</a:t>
            </a:r>
          </a:p>
          <a:p>
            <a:pPr algn="ctr"/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95736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Investigación de Campo, 2012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Elaborado por: Morejón Carlos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</p:cNvPr>
          <p:cNvSpPr/>
          <p:nvPr/>
        </p:nvSpPr>
        <p:spPr>
          <a:xfrm>
            <a:off x="1547664" y="1340768"/>
            <a:ext cx="6048672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ESTUDIO DE MERCADO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547664" y="2348880"/>
            <a:ext cx="6048672" cy="86409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ESTUDIO TÉCNICO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1547664" y="3429000"/>
            <a:ext cx="6048672" cy="86409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LA EMPRESA Y SU ORGANIZACIÓN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1547664" y="4509120"/>
            <a:ext cx="6048672" cy="8640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ESTUDIO FINANCIERO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1547664" y="5589240"/>
            <a:ext cx="6048672" cy="8640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CONCLUSIONES Y RECOMENDACIONES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CONTENIDO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 rot="10800000">
            <a:off x="611560" y="2568327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 rot="10800000">
            <a:off x="604565" y="3648447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 rot="10800000">
            <a:off x="604565" y="4728567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 rot="10800000">
            <a:off x="604565" y="5805264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 rot="10800000">
            <a:off x="611560" y="1556792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1763688" y="2606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Precios Actuales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2483768" cy="248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380312" y="5589240"/>
            <a:ext cx="1475656" cy="108012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8760"/>
            <a:ext cx="518510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55576" y="5445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Investigación de Campo, 2012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Morejón Carlos</a:t>
            </a: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20891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ESTUDIO técnico</a:t>
            </a:r>
            <a:endParaRPr lang="es-EC" sz="60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28625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CONTENIDO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95736" y="2884874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Tamaño</a:t>
            </a:r>
            <a:r>
              <a:rPr kumimoji="0" lang="es-E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Proyecto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5736" y="3676962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Localización del Proyecto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407495"/>
            <a:ext cx="48965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Ingeniería del Proyecto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1194621" y="2895327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1187625" y="3690838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1194621" y="4407495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885" y="332656"/>
            <a:ext cx="2299603" cy="2519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18864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FACTORES DETERMINANTES</a:t>
            </a:r>
            <a:endParaRPr lang="es-EC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980728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</a:t>
            </a:r>
            <a:endParaRPr lang="es-EC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64960" y="980728"/>
            <a:ext cx="3286148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dirty="0" smtClean="0"/>
              <a:t>215057 unidades</a:t>
            </a:r>
            <a:endParaRPr lang="es-EC" b="1" dirty="0">
              <a:ea typeface="Calibri"/>
              <a:cs typeface="Times New Roman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907704" y="1195042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ttp://www.planetacurioso.com/wp-content/uploads/2007/06/consumidores-insoli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936104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 CuadroTexto"/>
          <p:cNvSpPr txBox="1"/>
          <p:nvPr/>
        </p:nvSpPr>
        <p:spPr>
          <a:xfrm>
            <a:off x="467544" y="200674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FINANCIEROS</a:t>
            </a:r>
            <a:endParaRPr lang="es-EC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4008" y="171358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smtClean="0">
                <a:latin typeface="Times New Roman"/>
                <a:ea typeface="Calibri"/>
                <a:cs typeface="Times New Roman"/>
              </a:rPr>
              <a:t>Banco Pichincha 12,05%</a:t>
            </a: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latin typeface="Times New Roman"/>
                <a:ea typeface="Calibri"/>
                <a:cs typeface="Times New Roman"/>
              </a:rPr>
              <a:t>CFN 11,5%</a:t>
            </a:r>
            <a:endParaRPr lang="es-EC" dirty="0">
              <a:ea typeface="Calibri"/>
              <a:cs typeface="Times New Roman"/>
            </a:endParaRPr>
          </a:p>
        </p:txBody>
      </p:sp>
      <p:cxnSp>
        <p:nvCxnSpPr>
          <p:cNvPr id="26" name="6 Conector recto de flecha"/>
          <p:cNvCxnSpPr/>
          <p:nvPr/>
        </p:nvCxnSpPr>
        <p:spPr>
          <a:xfrm>
            <a:off x="3779912" y="2150760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 CuadroTexto"/>
          <p:cNvSpPr txBox="1"/>
          <p:nvPr/>
        </p:nvSpPr>
        <p:spPr>
          <a:xfrm>
            <a:off x="467544" y="302889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 DE OBRA</a:t>
            </a:r>
            <a:endParaRPr lang="es-EC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7904" y="3068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Quito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6 Conector recto de flecha"/>
          <p:cNvCxnSpPr/>
          <p:nvPr/>
        </p:nvCxnSpPr>
        <p:spPr>
          <a:xfrm>
            <a:off x="2848368" y="3212976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 CuadroTexto"/>
          <p:cNvSpPr txBox="1"/>
          <p:nvPr/>
        </p:nvSpPr>
        <p:spPr>
          <a:xfrm>
            <a:off x="434866" y="4204825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endParaRPr lang="es-EC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89168" y="3956863"/>
            <a:ext cx="4763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es-EC" dirty="0" smtClean="0"/>
              <a:t>computadora, laptops, celulares, redes inalámbricas, internet, paquetes  informáticos  de  contabilidad, </a:t>
            </a:r>
            <a:r>
              <a:rPr lang="es-EC" dirty="0" err="1" smtClean="0"/>
              <a:t>etc</a:t>
            </a:r>
            <a:endParaRPr lang="es-EC" b="1" dirty="0">
              <a:ea typeface="Calibri"/>
              <a:cs typeface="Times New Roman"/>
            </a:endParaRPr>
          </a:p>
        </p:txBody>
      </p:sp>
      <p:cxnSp>
        <p:nvCxnSpPr>
          <p:cNvPr id="33" name="6 Conector recto de flecha"/>
          <p:cNvCxnSpPr/>
          <p:nvPr/>
        </p:nvCxnSpPr>
        <p:spPr>
          <a:xfrm>
            <a:off x="2123728" y="4460919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429000"/>
            <a:ext cx="1126656" cy="116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11 Imagen" descr="http://1.bp.blogspot.com/_b9lkf6GMoJg/TG1eKW282LI/AAAAAAAADSc/o5LX39P_xn0/s1600/dine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93058"/>
            <a:ext cx="1152128" cy="107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4" grpId="0" build="allAtOnce"/>
      <p:bldP spid="28" grpId="0" build="allAtOnce"/>
      <p:bldP spid="3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8864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MACRO LOCALIZACIÓN</a:t>
            </a:r>
            <a:endParaRPr lang="es-EC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643702" y="845090"/>
            <a:ext cx="1643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ventajas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643702" y="21429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zonas del país </a:t>
            </a:r>
            <a:endParaRPr lang="es-EC" dirty="0"/>
          </a:p>
        </p:txBody>
      </p:sp>
      <p:cxnSp>
        <p:nvCxnSpPr>
          <p:cNvPr id="6" name="5 Conector recto de flecha"/>
          <p:cNvCxnSpPr>
            <a:stCxn id="2" idx="3"/>
            <a:endCxn id="4" idx="1"/>
          </p:cNvCxnSpPr>
          <p:nvPr/>
        </p:nvCxnSpPr>
        <p:spPr>
          <a:xfrm>
            <a:off x="5500694" y="388695"/>
            <a:ext cx="1143008" cy="10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2" idx="3"/>
            <a:endCxn id="3" idx="1"/>
          </p:cNvCxnSpPr>
          <p:nvPr/>
        </p:nvCxnSpPr>
        <p:spPr>
          <a:xfrm>
            <a:off x="5500694" y="388695"/>
            <a:ext cx="1143008" cy="64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444208" y="2636912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QUITO, AMBATO RIOBAMBA</a:t>
            </a:r>
            <a:endParaRPr lang="es-EC" sz="2000" b="1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375761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411760" y="2348880"/>
            <a:ext cx="1440160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1" name="10 Conector recto de flecha"/>
          <p:cNvCxnSpPr/>
          <p:nvPr/>
        </p:nvCxnSpPr>
        <p:spPr>
          <a:xfrm rot="10800000" flipV="1">
            <a:off x="3779912" y="3212976"/>
            <a:ext cx="2643206" cy="2857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115616" y="57332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www.infoplan.com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194" y="5711100"/>
            <a:ext cx="7620000" cy="1143000"/>
          </a:xfrm>
        </p:spPr>
        <p:txBody>
          <a:bodyPr/>
          <a:lstStyle/>
          <a:p>
            <a:r>
              <a:rPr lang="es-ES" dirty="0" smtClean="0"/>
              <a:t>MICROLOCALIZACIÓN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6629538"/>
              </p:ext>
            </p:extLst>
          </p:nvPr>
        </p:nvGraphicFramePr>
        <p:xfrm>
          <a:off x="0" y="692696"/>
          <a:ext cx="8244408" cy="45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68504" y="6453336"/>
            <a:ext cx="540000" cy="360000"/>
          </a:xfrm>
        </p:spPr>
        <p:txBody>
          <a:bodyPr/>
          <a:lstStyle/>
          <a:p>
            <a:fld id="{8FE76294-E5F6-4A1B-B6EA-3812FF73BA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06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</a:t>
            </a:r>
            <a:r>
              <a:rPr lang="es-EC" dirty="0" err="1" smtClean="0"/>
              <a:t>Locacional</a:t>
            </a:r>
            <a:endParaRPr lang="es-EC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8073183" cy="325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39552" y="501317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1100"/>
            <a:ext cx="7620000" cy="1143000"/>
          </a:xfrm>
        </p:spPr>
        <p:txBody>
          <a:bodyPr/>
          <a:lstStyle/>
          <a:p>
            <a:r>
              <a:rPr lang="es-ES" dirty="0"/>
              <a:t>MICROLOCALIZACIÓN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68504" y="6453336"/>
            <a:ext cx="540000" cy="360000"/>
          </a:xfrm>
        </p:spPr>
        <p:txBody>
          <a:bodyPr/>
          <a:lstStyle/>
          <a:p>
            <a:fld id="{8FE76294-E5F6-4A1B-B6EA-3812FF73BAD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82218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1 Llamada ovalada"/>
          <p:cNvSpPr/>
          <p:nvPr/>
        </p:nvSpPr>
        <p:spPr>
          <a:xfrm>
            <a:off x="1547664" y="620688"/>
            <a:ext cx="1979930" cy="1979930"/>
          </a:xfrm>
          <a:prstGeom prst="wedgeEllipseCallout">
            <a:avLst>
              <a:gd name="adj1" fmla="val 101636"/>
              <a:gd name="adj2" fmla="val 765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900" b="1" dirty="0" smtClean="0">
                <a:effectLst/>
                <a:latin typeface="Arial"/>
                <a:ea typeface="Calibri"/>
                <a:cs typeface="Times New Roman"/>
              </a:rPr>
              <a:t>Proyecto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900" b="1" dirty="0">
                <a:effectLst/>
                <a:latin typeface="Arial"/>
                <a:ea typeface="Calibri"/>
                <a:cs typeface="Times New Roman"/>
              </a:rPr>
              <a:t>País: </a:t>
            </a:r>
            <a:r>
              <a:rPr lang="es-ES" sz="900" dirty="0">
                <a:effectLst/>
                <a:latin typeface="Arial"/>
                <a:ea typeface="Calibri"/>
                <a:cs typeface="Times New Roman"/>
              </a:rPr>
              <a:t>Ecuador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900" b="1" dirty="0">
                <a:effectLst/>
                <a:latin typeface="Arial"/>
                <a:ea typeface="Calibri"/>
                <a:cs typeface="Times New Roman"/>
              </a:rPr>
              <a:t>Provincia: </a:t>
            </a:r>
            <a:r>
              <a:rPr lang="es-ES" sz="900" dirty="0" smtClean="0">
                <a:effectLst/>
                <a:latin typeface="Arial"/>
                <a:ea typeface="Calibri"/>
                <a:cs typeface="Times New Roman"/>
              </a:rPr>
              <a:t>Pichincha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900" b="1" dirty="0">
                <a:effectLst/>
                <a:latin typeface="Arial"/>
                <a:ea typeface="Calibri"/>
                <a:cs typeface="Times New Roman"/>
              </a:rPr>
              <a:t>Cantón: </a:t>
            </a:r>
            <a:r>
              <a:rPr lang="es-ES" sz="900" dirty="0" smtClean="0">
                <a:effectLst/>
                <a:latin typeface="Arial"/>
                <a:ea typeface="Calibri"/>
                <a:cs typeface="Times New Roman"/>
              </a:rPr>
              <a:t>Quito</a:t>
            </a:r>
            <a:endParaRPr lang="en-US" sz="1100" dirty="0">
              <a:effectLst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900" b="1" dirty="0">
                <a:effectLst/>
                <a:latin typeface="Arial"/>
                <a:ea typeface="Calibri"/>
                <a:cs typeface="Times New Roman"/>
              </a:rPr>
              <a:t>Dirección:</a:t>
            </a:r>
            <a:r>
              <a:rPr lang="es-ES" sz="900" dirty="0">
                <a:effectLst/>
                <a:latin typeface="Arial"/>
                <a:ea typeface="Calibri"/>
                <a:cs typeface="Times New Roman"/>
              </a:rPr>
              <a:t> Av. </a:t>
            </a:r>
            <a:r>
              <a:rPr lang="es-ES" sz="900" dirty="0" smtClean="0">
                <a:effectLst/>
                <a:latin typeface="Arial"/>
                <a:ea typeface="Calibri"/>
                <a:cs typeface="Times New Roman"/>
              </a:rPr>
              <a:t>Portugal </a:t>
            </a:r>
            <a:r>
              <a:rPr lang="es-ES" sz="900" dirty="0">
                <a:effectLst/>
                <a:latin typeface="Arial"/>
                <a:ea typeface="Calibri"/>
                <a:cs typeface="Times New Roman"/>
              </a:rPr>
              <a:t>y </a:t>
            </a:r>
            <a:r>
              <a:rPr lang="es-ES" sz="900" dirty="0" smtClean="0">
                <a:latin typeface="Arial"/>
                <a:ea typeface="Calibri"/>
                <a:cs typeface="Times New Roman"/>
              </a:rPr>
              <a:t>Av. República del Salvador</a:t>
            </a:r>
            <a:endParaRPr lang="en-US" sz="11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82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42860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INGENIERÍA DEL PROYECTO</a:t>
            </a:r>
            <a:endParaRPr lang="es-EC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43768" y="214290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/>
              <a:t>recursos físicos </a:t>
            </a:r>
            <a:r>
              <a:rPr lang="es-E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procesos </a:t>
            </a:r>
            <a:endParaRPr lang="es-EC" dirty="0"/>
          </a:p>
        </p:txBody>
      </p:sp>
      <p:cxnSp>
        <p:nvCxnSpPr>
          <p:cNvPr id="18" name="17 Conector recto de flecha"/>
          <p:cNvCxnSpPr/>
          <p:nvPr/>
        </p:nvCxnSpPr>
        <p:spPr>
          <a:xfrm flipV="1">
            <a:off x="6286512" y="42860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286512" y="642918"/>
            <a:ext cx="857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88832" cy="498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sgc.mtt.cl/iso/file.php/1/Mono_proceso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234957"/>
            <a:ext cx="1482204" cy="1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267744" y="5877272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Elaborado: Morejón Carlos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698587"/>
              </p:ext>
            </p:extLst>
          </p:nvPr>
        </p:nvGraphicFramePr>
        <p:xfrm>
          <a:off x="755576" y="1481386"/>
          <a:ext cx="7848872" cy="4467897"/>
        </p:xfrm>
        <a:graphic>
          <a:graphicData uri="http://schemas.openxmlformats.org/drawingml/2006/table">
            <a:tbl>
              <a:tblPr/>
              <a:tblGrid>
                <a:gridCol w="6129904"/>
                <a:gridCol w="1718968"/>
              </a:tblGrid>
              <a:tr h="638271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3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71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INSTRUMENTAL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1987023,79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71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SERVICIOS BÁSICOS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1560,00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71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SUMINISTROS DE OFICINA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435,00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71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ARTÍCULOS DE LIMPIEZA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192,00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71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REQUERIMIENTO DE PUBLICIDAD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580,00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71">
                <a:tc>
                  <a:txBody>
                    <a:bodyPr/>
                    <a:lstStyle/>
                    <a:p>
                      <a:pPr algn="l" fontAlgn="b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ACTIVOS FIJOS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5741,00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1 Rectángulo"/>
          <p:cNvSpPr/>
          <p:nvPr/>
        </p:nvSpPr>
        <p:spPr>
          <a:xfrm>
            <a:off x="1691680" y="260648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REQUERIMIENTOS TOTALES</a:t>
            </a:r>
            <a:endParaRPr lang="es-EC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11760" y="6165304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Elaborado: Morejón Carlos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2089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ESTUDIO DE MERCADO</a:t>
            </a:r>
            <a:endParaRPr lang="es-EC" sz="60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56235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67791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28728" y="27358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DE LAS INSTALACIONES</a:t>
            </a:r>
            <a:endParaRPr lang="es-EC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07904" y="5373216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Área 1: Ingreso</a:t>
            </a:r>
          </a:p>
          <a:p>
            <a:r>
              <a:rPr lang="es-EC" sz="1400" dirty="0" smtClean="0"/>
              <a:t>Área 2: Recepción – Administración</a:t>
            </a:r>
          </a:p>
          <a:p>
            <a:r>
              <a:rPr lang="es-EC" sz="1400" dirty="0" smtClean="0"/>
              <a:t>Área 3: Departamento Técnico</a:t>
            </a:r>
          </a:p>
          <a:p>
            <a:r>
              <a:rPr lang="es-EC" sz="1400" dirty="0" smtClean="0"/>
              <a:t>Área 4: Gerencia</a:t>
            </a:r>
          </a:p>
          <a:p>
            <a:r>
              <a:rPr lang="es-EC" sz="1400" dirty="0" smtClean="0"/>
              <a:t>Área 5: Sala de Reuniones</a:t>
            </a:r>
          </a:p>
          <a:p>
            <a:r>
              <a:rPr lang="es-EC" sz="1400" dirty="0" smtClean="0"/>
              <a:t>Área 6: Bodega</a:t>
            </a:r>
            <a:endParaRPr lang="es-EC" sz="1400" dirty="0"/>
          </a:p>
        </p:txBody>
      </p:sp>
      <p:sp>
        <p:nvSpPr>
          <p:cNvPr id="5" name="Action Button: Home 6">
            <a:hlinkClick r:id="rId3" action="ppaction://hlinksldjump" highlightClick="1"/>
          </p:cNvPr>
          <p:cNvSpPr/>
          <p:nvPr/>
        </p:nvSpPr>
        <p:spPr>
          <a:xfrm>
            <a:off x="7884368" y="5949280"/>
            <a:ext cx="971600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1259632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80 metros cuadrados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2089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LA EMPRESA Y SU ORGANIZACIÓN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77072"/>
            <a:ext cx="2190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2668910" cy="302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CONTENIDO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671" y="2884874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 Legal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1" y="3676962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 Filosófica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1" y="5199583"/>
            <a:ext cx="48965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Organización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8556" y="2895327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1560" y="3690838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8556" y="5199583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365" y="260648"/>
            <a:ext cx="215411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19672" y="4437112"/>
            <a:ext cx="48965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Estrategias de Mercadotecnia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8557" y="4437112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2 Tabla"/>
          <p:cNvGraphicFramePr>
            <a:graphicFrameLocks noGrp="1"/>
          </p:cNvGraphicFramePr>
          <p:nvPr/>
        </p:nvGraphicFramePr>
        <p:xfrm>
          <a:off x="395536" y="836712"/>
          <a:ext cx="8358245" cy="1415415"/>
        </p:xfrm>
        <a:graphic>
          <a:graphicData uri="http://schemas.openxmlformats.org/drawingml/2006/table">
            <a:tbl>
              <a:tblPr/>
              <a:tblGrid>
                <a:gridCol w="1151516"/>
                <a:gridCol w="1522343"/>
                <a:gridCol w="1190550"/>
                <a:gridCol w="1171032"/>
                <a:gridCol w="1580893"/>
                <a:gridCol w="1741911"/>
              </a:tblGrid>
              <a:tr h="3508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MINIMO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FORMA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OBLIGACIONES ACCIONISTAS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TIPO ADMINISTRACION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307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ACCIONISTAS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CAPITAL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Compañía de Responsabilidad Limitada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50% capital suscrito y diferencia en 1 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Junta General de Socios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7 Rectángulo"/>
          <p:cNvSpPr/>
          <p:nvPr/>
        </p:nvSpPr>
        <p:spPr>
          <a:xfrm>
            <a:off x="1835696" y="18864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CONSTITUCIÓN DE LA EMPRESA</a:t>
            </a:r>
            <a:endParaRPr lang="es-EC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4 Rectángulo"/>
          <p:cNvSpPr/>
          <p:nvPr/>
        </p:nvSpPr>
        <p:spPr>
          <a:xfrm>
            <a:off x="611560" y="3068960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RAZÓN SOCIAL</a:t>
            </a:r>
            <a:endParaRPr lang="es-EC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0036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WordArt 1"/>
          <p:cNvSpPr>
            <a:spLocks noChangeArrowheads="1" noChangeShapeType="1" noTextEdit="1"/>
          </p:cNvSpPr>
          <p:nvPr/>
        </p:nvSpPr>
        <p:spPr bwMode="auto">
          <a:xfrm>
            <a:off x="3851920" y="3573016"/>
            <a:ext cx="5151438" cy="25717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s-EC" sz="18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"Instrumental Analítico al alcance de todos"</a:t>
            </a:r>
            <a:endParaRPr lang="es-EC" sz="18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07504" y="116632"/>
            <a:ext cx="6336704" cy="25922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VISIÓN 2017</a:t>
            </a:r>
          </a:p>
          <a:p>
            <a:r>
              <a:rPr lang="es-EC" sz="1200" dirty="0" smtClean="0"/>
              <a:t>“Convertirse en el mediano plazo en la empresa comercializadora de </a:t>
            </a:r>
            <a:r>
              <a:rPr lang="es-ES" sz="1200" dirty="0" smtClean="0"/>
              <a:t>Instrumental Analítico para la investigación científica y control de la calidad,</a:t>
            </a:r>
            <a:r>
              <a:rPr lang="es-EC" sz="1200" dirty="0" smtClean="0"/>
              <a:t>  líder  en  el  Distrito Metropolitano  de Quito,  a través del mejoramiento continuo, la innovación en los procesos, la disponibilidad suficiente  de Instrumental y el servicio de calidad, con ética y responsabilidad, satisfaciendo las necesidades del cliente.”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2792890" y="4231918"/>
            <a:ext cx="6315614" cy="258145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MISION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C" sz="1400" dirty="0" smtClean="0"/>
              <a:t>Comercializadora de Instrumental Analítico</a:t>
            </a:r>
            <a:r>
              <a:rPr lang="es-EC" sz="1400" b="1" dirty="0" smtClean="0"/>
              <a:t> CÍA. LTDA.,</a:t>
            </a:r>
            <a:r>
              <a:rPr lang="es-EC" sz="1400" dirty="0" smtClean="0"/>
              <a:t> es una empresa que provee de </a:t>
            </a:r>
            <a:r>
              <a:rPr lang="es-ES" sz="1400" dirty="0" smtClean="0"/>
              <a:t>Instrumental Analítico para la investigación científica y control de la calidad, satisfaciendo los requerimientos de diferentes tipos de empresas del sector productivo del Ecuador, con un precio justo y servicio de calidad”</a:t>
            </a:r>
            <a:endParaRPr lang="es-EC" sz="1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95536" y="1268760"/>
          <a:ext cx="87484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Rectángulo"/>
          <p:cNvSpPr/>
          <p:nvPr/>
        </p:nvSpPr>
        <p:spPr>
          <a:xfrm>
            <a:off x="6372200" y="0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PRINCIPIOS</a:t>
            </a:r>
            <a:endParaRPr lang="es-EC" sz="16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Puntualidad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Trabajo con calidad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Mejoramiento continuo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2780928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VALORES</a:t>
            </a:r>
            <a:endParaRPr lang="es-ES" sz="16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Honestidad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Responsabilidad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Eficiencia</a:t>
            </a:r>
            <a:endParaRPr lang="es-EC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 animBg="1"/>
      <p:bldGraphic spid="10" grpId="0">
        <p:bldAsOne/>
      </p:bldGraphic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467544" y="1052736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ESTRATEGIAS 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PRECIO</a:t>
            </a:r>
            <a:endParaRPr lang="es-EC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3714744" y="119675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precio de paridad competitiva</a:t>
            </a:r>
            <a:endParaRPr lang="es-EC" dirty="0"/>
          </a:p>
        </p:txBody>
      </p:sp>
      <p:sp>
        <p:nvSpPr>
          <p:cNvPr id="4" name="5 Rectángulo"/>
          <p:cNvSpPr/>
          <p:nvPr/>
        </p:nvSpPr>
        <p:spPr>
          <a:xfrm>
            <a:off x="6286512" y="1196752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precios competencia </a:t>
            </a:r>
            <a:endParaRPr lang="es-EC" dirty="0"/>
          </a:p>
        </p:txBody>
      </p:sp>
      <p:cxnSp>
        <p:nvCxnSpPr>
          <p:cNvPr id="5" name="7 Conector recto de flecha"/>
          <p:cNvCxnSpPr/>
          <p:nvPr/>
        </p:nvCxnSpPr>
        <p:spPr>
          <a:xfrm>
            <a:off x="6048200" y="1340768"/>
            <a:ext cx="288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4 Rectángulo"/>
          <p:cNvSpPr/>
          <p:nvPr/>
        </p:nvSpPr>
        <p:spPr>
          <a:xfrm>
            <a:off x="467544" y="2132856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ESTRATEGIAS DE 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PROMOCIÓN</a:t>
            </a:r>
            <a:endParaRPr lang="es-EC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26 Rectángulo"/>
          <p:cNvSpPr/>
          <p:nvPr/>
        </p:nvSpPr>
        <p:spPr>
          <a:xfrm>
            <a:off x="4496572" y="2056116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publicidad</a:t>
            </a:r>
            <a:endParaRPr lang="es-EC" dirty="0" smtClean="0"/>
          </a:p>
        </p:txBody>
      </p:sp>
      <p:sp>
        <p:nvSpPr>
          <p:cNvPr id="8" name="27 Rectángulo"/>
          <p:cNvSpPr/>
          <p:nvPr/>
        </p:nvSpPr>
        <p:spPr>
          <a:xfrm>
            <a:off x="4496572" y="2627620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ventas personales</a:t>
            </a:r>
            <a:endParaRPr lang="es-EC" dirty="0" smtClean="0"/>
          </a:p>
        </p:txBody>
      </p:sp>
      <p:cxnSp>
        <p:nvCxnSpPr>
          <p:cNvPr id="9" name="30 Conector recto de flecha"/>
          <p:cNvCxnSpPr>
            <a:endCxn id="7" idx="1"/>
          </p:cNvCxnSpPr>
          <p:nvPr/>
        </p:nvCxnSpPr>
        <p:spPr>
          <a:xfrm flipV="1">
            <a:off x="4067944" y="2240782"/>
            <a:ext cx="428628" cy="243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32 Conector recto de flecha"/>
          <p:cNvCxnSpPr>
            <a:endCxn id="8" idx="1"/>
          </p:cNvCxnSpPr>
          <p:nvPr/>
        </p:nvCxnSpPr>
        <p:spPr>
          <a:xfrm>
            <a:off x="4067944" y="2484744"/>
            <a:ext cx="428628" cy="3275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Rectángulo"/>
          <p:cNvSpPr/>
          <p:nvPr/>
        </p:nvSpPr>
        <p:spPr>
          <a:xfrm>
            <a:off x="395536" y="344119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ESTRATEGIAS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PRODUCTO </a:t>
            </a:r>
            <a:endParaRPr lang="es-EC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3 CuadroTexto"/>
          <p:cNvSpPr txBox="1"/>
          <p:nvPr/>
        </p:nvSpPr>
        <p:spPr>
          <a:xfrm>
            <a:off x="4169022" y="3236783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Brindar instrumental de calidad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Puntualidad de entrega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Alianzas con los proveedores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Importar marcas posicionadas</a:t>
            </a:r>
            <a:endParaRPr lang="es-EC" dirty="0"/>
          </a:p>
        </p:txBody>
      </p:sp>
      <p:sp>
        <p:nvSpPr>
          <p:cNvPr id="14" name="Left Brace 13"/>
          <p:cNvSpPr/>
          <p:nvPr/>
        </p:nvSpPr>
        <p:spPr>
          <a:xfrm>
            <a:off x="3851920" y="3236783"/>
            <a:ext cx="360040" cy="115212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60 Imagen" descr="http://4.bp.blogspot.com/_CUPxoJGvtXQ/SvymVmLzEdI/AAAAAAAAAkA/UAq0lwplg4Y/s320/preci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55546" cy="9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61 Imagen" descr="http://carmenvidal.files.wordpress.com/2008/02/revist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211" y="1772816"/>
            <a:ext cx="1905285" cy="171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 Rectángulo"/>
          <p:cNvSpPr/>
          <p:nvPr/>
        </p:nvSpPr>
        <p:spPr>
          <a:xfrm>
            <a:off x="362858" y="4581128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ESTRATEGIAS 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PLAZA</a:t>
            </a:r>
            <a:endParaRPr lang="es-EC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5 Rectángulo"/>
          <p:cNvSpPr/>
          <p:nvPr/>
        </p:nvSpPr>
        <p:spPr>
          <a:xfrm>
            <a:off x="3312906" y="4613066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Distribución selectiva</a:t>
            </a:r>
            <a:endParaRPr lang="es-EC" dirty="0" smtClean="0"/>
          </a:p>
        </p:txBody>
      </p:sp>
      <p:sp>
        <p:nvSpPr>
          <p:cNvPr id="19" name="6 Rectángulo"/>
          <p:cNvSpPr/>
          <p:nvPr/>
        </p:nvSpPr>
        <p:spPr>
          <a:xfrm>
            <a:off x="6098988" y="4613066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varios puntos </a:t>
            </a:r>
            <a:endParaRPr lang="es-EC" dirty="0"/>
          </a:p>
        </p:txBody>
      </p:sp>
      <p:sp>
        <p:nvSpPr>
          <p:cNvPr id="20" name="21 Rectángulo"/>
          <p:cNvSpPr/>
          <p:nvPr/>
        </p:nvSpPr>
        <p:spPr>
          <a:xfrm>
            <a:off x="395536" y="551723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ESTRATEGIAS DE </a:t>
            </a:r>
          </a:p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DISTRIBUCIÓN</a:t>
            </a:r>
            <a:endParaRPr lang="es-EC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2 Rectángulo"/>
          <p:cNvSpPr/>
          <p:nvPr/>
        </p:nvSpPr>
        <p:spPr>
          <a:xfrm>
            <a:off x="4398481" y="5685573"/>
            <a:ext cx="2480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Productor – Consumidor</a:t>
            </a:r>
            <a:endParaRPr lang="es-EC" dirty="0"/>
          </a:p>
        </p:txBody>
      </p:sp>
      <p:cxnSp>
        <p:nvCxnSpPr>
          <p:cNvPr id="22" name="7 Conector recto de flecha"/>
          <p:cNvCxnSpPr/>
          <p:nvPr/>
        </p:nvCxnSpPr>
        <p:spPr>
          <a:xfrm>
            <a:off x="5868176" y="4797152"/>
            <a:ext cx="288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7 Conector recto de flecha"/>
          <p:cNvCxnSpPr/>
          <p:nvPr/>
        </p:nvCxnSpPr>
        <p:spPr>
          <a:xfrm>
            <a:off x="3491880" y="5877272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44 Imagen" descr="G:\FACHADA\7.jpg"/>
          <p:cNvPicPr/>
          <p:nvPr/>
        </p:nvPicPr>
        <p:blipFill>
          <a:blip r:embed="rId4" cstate="print"/>
          <a:srcRect l="2602" t="2262" r="3259" b="21719"/>
          <a:stretch>
            <a:fillRect/>
          </a:stretch>
        </p:blipFill>
        <p:spPr bwMode="auto">
          <a:xfrm>
            <a:off x="7740352" y="3645024"/>
            <a:ext cx="1224136" cy="178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29 Imagen" descr="http://2.bp.blogspot.com/_GNu_kKToZCo/TPtXkErjnQI/AAAAAAAACSI/a3AwMWTwaKY/s1600/101mundo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429" y="5589240"/>
            <a:ext cx="1050051" cy="108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7 Conector recto de flecha"/>
          <p:cNvCxnSpPr/>
          <p:nvPr/>
        </p:nvCxnSpPr>
        <p:spPr>
          <a:xfrm>
            <a:off x="2699792" y="4797152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7 Conector recto de flecha"/>
          <p:cNvCxnSpPr/>
          <p:nvPr/>
        </p:nvCxnSpPr>
        <p:spPr>
          <a:xfrm>
            <a:off x="3059832" y="3789040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7 Conector recto de flecha"/>
          <p:cNvCxnSpPr/>
          <p:nvPr/>
        </p:nvCxnSpPr>
        <p:spPr>
          <a:xfrm>
            <a:off x="3059832" y="1412776"/>
            <a:ext cx="4286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71600" y="26064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ESTRATEGIAS DE MERCADOTECNIA</a:t>
            </a:r>
            <a:endParaRPr lang="es-EC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1" grpId="0"/>
      <p:bldP spid="12" grpId="0"/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692696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ORGANIGRAMA</a:t>
            </a:r>
            <a:endParaRPr lang="es-EC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ction Button: Home 17">
            <a:hlinkClick r:id="rId2" action="ppaction://hlinksldjump" highlightClick="1"/>
          </p:cNvPr>
          <p:cNvSpPr/>
          <p:nvPr/>
        </p:nvSpPr>
        <p:spPr>
          <a:xfrm>
            <a:off x="7812360" y="5589240"/>
            <a:ext cx="1224136" cy="119675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40036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395536" y="206084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53732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7050" algn="l"/>
              </a:tabLst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2089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ESTUDIO FINANCIERO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736304" cy="2877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CONTENIDO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671" y="2884874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Presupuestos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1" y="3676962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Estados Financieros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1" y="5199583"/>
            <a:ext cx="48965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Organización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8556" y="2895327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1560" y="3690838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8556" y="5199583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9672" y="4437112"/>
            <a:ext cx="48965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Evaluación Financiera</a:t>
            </a:r>
          </a:p>
        </p:txBody>
      </p:sp>
      <p:pic>
        <p:nvPicPr>
          <p:cNvPr id="15" name="Picture 8" descr="http://www.gifanimados.com/web/flecha_izquierda/arrow1.gif"/>
          <p:cNvPicPr>
            <a:picLocks noChangeAspect="1" noChangeArrowheads="1" noCrop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0800000">
            <a:off x="618557" y="4437112"/>
            <a:ext cx="727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5643" y="260648"/>
            <a:ext cx="2636837" cy="244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9225"/>
            <a:ext cx="32004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51520" y="641013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normalizeH="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PRESUPUESTO DE INVERSI</a:t>
            </a:r>
            <a:r>
              <a:rPr kumimoji="0" lang="es-EC" sz="2800" b="1" i="0" u="none" strike="noStrike" normalizeH="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800" b="1" i="0" u="none" strike="noStrike" normalizeH="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C" sz="2800" b="1" i="0" u="none" strike="noStrike" normalizeH="0" baseline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48064" y="5013176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699792" y="56612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3242450"/>
              </p:ext>
            </p:extLst>
          </p:nvPr>
        </p:nvGraphicFramePr>
        <p:xfrm>
          <a:off x="762000" y="685800"/>
          <a:ext cx="7543800" cy="461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68504" y="6453336"/>
            <a:ext cx="540000" cy="360000"/>
          </a:xfrm>
        </p:spPr>
        <p:txBody>
          <a:bodyPr/>
          <a:lstStyle/>
          <a:p>
            <a:fld id="{8FE76294-E5F6-4A1B-B6EA-3812FF73BA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301208"/>
            <a:ext cx="6781800" cy="943000"/>
          </a:xfrm>
        </p:spPr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6780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2673"/>
            <a:ext cx="8271071" cy="28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hlinkClick r:id="rId3" action="ppaction://hlinkfile"/>
          </p:cNvPr>
          <p:cNvSpPr/>
          <p:nvPr/>
        </p:nvSpPr>
        <p:spPr>
          <a:xfrm>
            <a:off x="2051720" y="69269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ACTIVOS FIJOS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60032" y="4221088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547664" y="49411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235" y="1700808"/>
            <a:ext cx="6037161" cy="305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file"/>
          </p:cNvPr>
          <p:cNvSpPr/>
          <p:nvPr/>
        </p:nvSpPr>
        <p:spPr>
          <a:xfrm>
            <a:off x="1979712" y="69269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ACTIVOS DIFERIDOS</a:t>
            </a:r>
          </a:p>
        </p:txBody>
      </p:sp>
      <p:sp>
        <p:nvSpPr>
          <p:cNvPr id="4" name="Oval 3"/>
          <p:cNvSpPr/>
          <p:nvPr/>
        </p:nvSpPr>
        <p:spPr>
          <a:xfrm>
            <a:off x="5868144" y="4397697"/>
            <a:ext cx="158417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835696" y="49411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412776"/>
            <a:ext cx="5962650" cy="47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hlinkClick r:id="rId3" action="ppaction://hlinkfile"/>
          </p:cNvPr>
          <p:cNvSpPr/>
          <p:nvPr/>
        </p:nvSpPr>
        <p:spPr>
          <a:xfrm>
            <a:off x="1403648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DE TRABAJO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Oval 7"/>
          <p:cNvSpPr/>
          <p:nvPr/>
        </p:nvSpPr>
        <p:spPr>
          <a:xfrm>
            <a:off x="6444208" y="5661248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55776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26363" cy="55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55776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1475656" y="692696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PRESUPUESTOS DE INGRESOS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7412061" cy="38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835696" y="55892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55576" y="62068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PRESUPUESTOS DE EGRESOS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52" y="1963738"/>
            <a:ext cx="8265910" cy="39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15616" y="55892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50912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ESTRUCTURA DE FINANCIAMIENTO</a:t>
            </a:r>
            <a:endParaRPr lang="es-EC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755576" y="40466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ESTADO DE ORIGEN Y APLICACIÓN DE RECURSOS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187624" y="54452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C00000"/>
                </a:solidFill>
              </a:rPr>
              <a:t>CFN 11,5% a 5 años plazo</a:t>
            </a:r>
            <a:endParaRPr lang="es-EC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5616" y="5229200"/>
            <a:ext cx="259228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366" y="980728"/>
            <a:ext cx="52529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4956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1619672" y="33265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PUNTO DE EQUILIBRIO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400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75656" y="53012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71322"/>
            <a:ext cx="6191969" cy="56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file"/>
          </p:cNvPr>
          <p:cNvSpPr/>
          <p:nvPr/>
        </p:nvSpPr>
        <p:spPr>
          <a:xfrm>
            <a:off x="1835696" y="155104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ESTADO DE RESULTADOS 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47664" y="59492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2" action="ppaction://hlinkfile"/>
          </p:cNvPr>
          <p:cNvSpPr/>
          <p:nvPr/>
        </p:nvSpPr>
        <p:spPr>
          <a:xfrm>
            <a:off x="1835696" y="155104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ESTADO DE RESULTADOS INVERSIONISTA</a:t>
            </a:r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57880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411760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67744" y="862554"/>
            <a:ext cx="4067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Identificaci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Producto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43608" y="2276872"/>
            <a:ext cx="225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Instrumental Analítico</a:t>
            </a:r>
            <a:endParaRPr lang="es-ES" dirty="0"/>
          </a:p>
        </p:txBody>
      </p:sp>
      <p:cxnSp>
        <p:nvCxnSpPr>
          <p:cNvPr id="5" name="4 Conector recto de flecha"/>
          <p:cNvCxnSpPr>
            <a:endCxn id="3" idx="0"/>
          </p:cNvCxnSpPr>
          <p:nvPr/>
        </p:nvCxnSpPr>
        <p:spPr>
          <a:xfrm flipH="1">
            <a:off x="2173181" y="1340768"/>
            <a:ext cx="2110793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644442" y="2276872"/>
            <a:ext cx="1663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QUITO</a:t>
            </a:r>
            <a:endParaRPr lang="es-ES" sz="2000" b="1" dirty="0"/>
          </a:p>
        </p:txBody>
      </p:sp>
      <p:cxnSp>
        <p:nvCxnSpPr>
          <p:cNvPr id="8" name="7 Conector recto de flecha"/>
          <p:cNvCxnSpPr>
            <a:endCxn id="6" idx="1"/>
          </p:cNvCxnSpPr>
          <p:nvPr/>
        </p:nvCxnSpPr>
        <p:spPr>
          <a:xfrm flipV="1">
            <a:off x="3923928" y="2476927"/>
            <a:ext cx="1720514" cy="1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6" name="Picture 2" descr="http://www.seasing.com.ar/imagenes/imagen_hom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752528" cy="4060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047749"/>
            <a:ext cx="6284738" cy="51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file"/>
          </p:cNvPr>
          <p:cNvSpPr/>
          <p:nvPr/>
        </p:nvSpPr>
        <p:spPr>
          <a:xfrm>
            <a:off x="1331640" y="33265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FLUJOS NETOS DE FONDOS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07704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2" action="ppaction://hlinkfile"/>
          </p:cNvPr>
          <p:cNvSpPr/>
          <p:nvPr/>
        </p:nvSpPr>
        <p:spPr>
          <a:xfrm>
            <a:off x="1331640" y="33265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FLUJOS NETOS DE FONDOS INVERSIONISTA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264696" cy="518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411760" y="60932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76672"/>
            <a:ext cx="626469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EVALUACIÓN FINANCIERA</a:t>
            </a:r>
            <a:endParaRPr lang="es-EC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hlinkClick r:id="rId2" action="ppaction://hlinkfile"/>
          </p:cNvPr>
          <p:cNvSpPr/>
          <p:nvPr/>
        </p:nvSpPr>
        <p:spPr>
          <a:xfrm>
            <a:off x="2339752" y="1887215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TASA DE DESCUENTO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23728" y="2835022"/>
          <a:ext cx="4752528" cy="810002"/>
        </p:xfrm>
        <a:graphic>
          <a:graphicData uri="http://schemas.openxmlformats.org/drawingml/2006/table">
            <a:tbl>
              <a:tblPr/>
              <a:tblGrid>
                <a:gridCol w="4034247"/>
                <a:gridCol w="718281"/>
              </a:tblGrid>
              <a:tr h="405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DE DESCUENTO SIN FINANCIAMIENTO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TMAR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9,76%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23728" y="4347190"/>
          <a:ext cx="4752528" cy="810002"/>
        </p:xfrm>
        <a:graphic>
          <a:graphicData uri="http://schemas.openxmlformats.org/drawingml/2006/table">
            <a:tbl>
              <a:tblPr/>
              <a:tblGrid>
                <a:gridCol w="3370131"/>
                <a:gridCol w="1382397"/>
              </a:tblGrid>
              <a:tr h="405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DE DESCUENTO CON FINANCIAMIENTO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5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TMAR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940152" y="3284984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5652120" y="4725144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91680" y="5445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1331640" y="40466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CRITERIOS DE EVALUACIÓN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03648" y="1412776"/>
          <a:ext cx="6408712" cy="2304255"/>
        </p:xfrm>
        <a:graphic>
          <a:graphicData uri="http://schemas.openxmlformats.org/drawingml/2006/table">
            <a:tbl>
              <a:tblPr/>
              <a:tblGrid>
                <a:gridCol w="4484974"/>
                <a:gridCol w="1923738"/>
              </a:tblGrid>
              <a:tr h="46085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SIN FINANCIAMIENTO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568.000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31,33%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B/C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1,55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PERIODO DE RECUPERACIÓN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año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03648" y="4149081"/>
          <a:ext cx="6408712" cy="2304255"/>
        </p:xfrm>
        <a:graphic>
          <a:graphicData uri="http://schemas.openxmlformats.org/drawingml/2006/table">
            <a:tbl>
              <a:tblPr/>
              <a:tblGrid>
                <a:gridCol w="4484973"/>
                <a:gridCol w="1923739"/>
              </a:tblGrid>
              <a:tr h="46085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 </a:t>
                      </a:r>
                      <a:r>
                        <a:rPr lang="es-EC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FINANCIAMIENTO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560.103,17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TIR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33,74%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B/C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1,73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PERIODO DE RECUPERACIÓN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año 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915816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1043608" y="62068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SENSIBILIDAD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740352" y="188640"/>
            <a:ext cx="1224136" cy="119675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051720" y="1844824"/>
          <a:ext cx="5616623" cy="1584175"/>
        </p:xfrm>
        <a:graphic>
          <a:graphicData uri="http://schemas.openxmlformats.org/drawingml/2006/table">
            <a:tbl>
              <a:tblPr/>
              <a:tblGrid>
                <a:gridCol w="854239"/>
                <a:gridCol w="928986"/>
                <a:gridCol w="854239"/>
                <a:gridCol w="1014409"/>
                <a:gridCol w="854239"/>
                <a:gridCol w="1110511"/>
              </a:tblGrid>
              <a:tr h="31683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Inc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TIR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Variacion TIR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VAN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Variacion VAN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PESIMISTA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-0,100854008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336813,61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-0,407018395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ESPERADO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0,058016248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803299,52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0,414259496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051720" y="3933056"/>
          <a:ext cx="5688632" cy="1656185"/>
        </p:xfrm>
        <a:graphic>
          <a:graphicData uri="http://schemas.openxmlformats.org/drawingml/2006/table">
            <a:tbl>
              <a:tblPr/>
              <a:tblGrid>
                <a:gridCol w="861914"/>
                <a:gridCol w="861914"/>
                <a:gridCol w="861914"/>
                <a:gridCol w="1023523"/>
                <a:gridCol w="958879"/>
                <a:gridCol w="1120488"/>
              </a:tblGrid>
              <a:tr h="33123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INVERSIONISTA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Inc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TIR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Variacion TIR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VAN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Variacion VAN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PESIMISTA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86,25826008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326346,2919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-0,416701462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ESPERADO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0,33738926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559484,1587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0,36137243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0,071084555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797693,9323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0,425766789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79712" y="58052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Fuente: Investigación de Campo</a:t>
            </a:r>
            <a:endParaRPr kumimoji="0" 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Elaborado: Morejón Carlos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20891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Conclusiones </a:t>
            </a:r>
          </a:p>
          <a:p>
            <a:pPr algn="ctr"/>
            <a:r>
              <a:rPr lang="es-EC" sz="6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y recomendaciones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21088"/>
            <a:ext cx="20288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1520" y="134076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47664" y="26064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8EAF73-6468-4D0B-B10D-D69E02DB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C8EAF73-6468-4D0B-B10D-D69E02DB4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EE65B9-AF71-4313-8870-6B9350D85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AEE65B9-AF71-4313-8870-6B9350D85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94400E-3EA6-4FC3-B738-31AF9BC01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194400E-3EA6-4FC3-B738-31AF9BC01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D3544C-E8B6-494E-9CD7-4B315A3FA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0D3544C-E8B6-494E-9CD7-4B315A3FA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38BCDE-F72A-417E-862D-86681907D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038BCDE-F72A-417E-862D-86681907D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BA169D-4014-4C59-9C94-77D7D2CD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4BA169D-4014-4C59-9C94-77D7D2CDC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D26B79-34DA-4866-9545-C567AFF9E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6D26B79-34DA-4866-9545-C567AFF9E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1520" y="1412776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115616" y="33265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8EAF73-6468-4D0B-B10D-D69E02DB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C8EAF73-6468-4D0B-B10D-D69E02DB4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EE65B9-AF71-4313-8870-6B9350D85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AEE65B9-AF71-4313-8870-6B9350D85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94400E-3EA6-4FC3-B738-31AF9BC01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194400E-3EA6-4FC3-B738-31AF9BC01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D3544C-E8B6-494E-9CD7-4B315A3FA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0D3544C-E8B6-494E-9CD7-4B315A3FA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38BCDE-F72A-417E-862D-86681907D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038BCDE-F72A-417E-862D-86681907D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BA169D-4014-4C59-9C94-77D7D2CD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4BA169D-4014-4C59-9C94-77D7D2CDC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D26B79-34DA-4866-9545-C567AFF9E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6D26B79-34DA-4866-9545-C567AFF9E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29" y="476672"/>
            <a:ext cx="8370677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59832" y="980728"/>
            <a:ext cx="2980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Caracter</a:t>
            </a:r>
            <a:r>
              <a:rPr lang="es-ES" b="1" dirty="0"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sticas del Producto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11760" y="19168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Son equipos de laboratorio para el </a:t>
            </a:r>
            <a:r>
              <a:rPr lang="es-EC" dirty="0"/>
              <a:t>control de calidad e investigación .</a:t>
            </a:r>
          </a:p>
        </p:txBody>
      </p:sp>
      <p:pic>
        <p:nvPicPr>
          <p:cNvPr id="77826" name="Picture 2" descr="http://www.proinstra.com/images/stories/ir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142875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1760" y="1124744"/>
            <a:ext cx="4644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Clasificaci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213285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 </a:t>
            </a:r>
            <a:endParaRPr lang="es-EC" dirty="0"/>
          </a:p>
          <a:p>
            <a:r>
              <a:rPr lang="es-EC" dirty="0"/>
              <a:t>Los productos que ofrecerá la nueva empresa, constituyen bienes finales que serán utilizados por las empresas de los sectores: Alimenticios, Salud, Petrolero y Educación.</a:t>
            </a:r>
          </a:p>
          <a:p>
            <a:endParaRPr lang="es-EC" dirty="0"/>
          </a:p>
        </p:txBody>
      </p:sp>
      <p:pic>
        <p:nvPicPr>
          <p:cNvPr id="4" name="Picture 4" descr="milestone-startsyn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12976"/>
            <a:ext cx="1872208" cy="253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1340768"/>
            <a:ext cx="5220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Productos sustitutos y complementarios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752" y="242088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Por </a:t>
            </a:r>
            <a:r>
              <a:rPr lang="es-EC" dirty="0"/>
              <a:t>las características de los productos a comercializarse, podría señalarse que no existen productos directamente sustitutivos</a:t>
            </a:r>
          </a:p>
        </p:txBody>
      </p:sp>
      <p:pic>
        <p:nvPicPr>
          <p:cNvPr id="54274" name="Picture 2" descr="milestone-pyro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77072"/>
            <a:ext cx="1512168" cy="2035612"/>
          </a:xfrm>
          <a:prstGeom prst="rect">
            <a:avLst/>
          </a:prstGeom>
          <a:noFill/>
        </p:spPr>
      </p:pic>
      <p:pic>
        <p:nvPicPr>
          <p:cNvPr id="54278" name="Picture 6" descr="http://www.proinstra.com/images/stories/gerhardt_vapodest50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05064"/>
            <a:ext cx="1584176" cy="22002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688" y="476672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Segmentaci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Mercado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1926" y="2555612"/>
            <a:ext cx="223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demográficas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83568" y="205155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geográficas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72441" y="3140968"/>
            <a:ext cx="2459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socio-económicas</a:t>
            </a:r>
            <a:endParaRPr lang="es-ES" dirty="0"/>
          </a:p>
        </p:txBody>
      </p:sp>
      <p:pic>
        <p:nvPicPr>
          <p:cNvPr id="9" name="8 Imagen" descr="http://4.bp.blogspot.com/_o0ZNCSPlvqY/Sb463tzhk2I/AAAAAAAAADo/KPzfzJvXTIU/s320/segmentar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28575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1" name="10 Conector recto de flecha"/>
          <p:cNvCxnSpPr>
            <a:stCxn id="22529" idx="2"/>
          </p:cNvCxnSpPr>
          <p:nvPr/>
        </p:nvCxnSpPr>
        <p:spPr>
          <a:xfrm rot="5400000">
            <a:off x="2503803" y="-223373"/>
            <a:ext cx="104005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179512" y="227687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79512" y="278092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79512" y="335699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179512" y="386104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683568" y="371703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conductuales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1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920</TotalTime>
  <Words>1872</Words>
  <Application>Microsoft Office PowerPoint</Application>
  <PresentationFormat>Presentación en pantalla (4:3)</PresentationFormat>
  <Paragraphs>737</Paragraphs>
  <Slides>58</Slides>
  <Notes>0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0" baseType="lpstr">
      <vt:lpstr>Concurrencia</vt:lpstr>
      <vt:lpstr>Ecuación</vt:lpstr>
      <vt:lpstr>ESCUELA POLITÉCNICA DEL EJÉRCITO</vt:lpstr>
      <vt:lpstr>Diapositiva 2</vt:lpstr>
      <vt:lpstr>Diapositiva 3</vt:lpstr>
      <vt:lpstr>OBJETIVOS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MICROLOCALIZACIÓN</vt:lpstr>
      <vt:lpstr>Matriz Locacional</vt:lpstr>
      <vt:lpstr>MICROLOCALIZACIÓN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</dc:title>
  <dc:creator>Camo</dc:creator>
  <cp:lastModifiedBy>Camo</cp:lastModifiedBy>
  <cp:revision>77</cp:revision>
  <dcterms:created xsi:type="dcterms:W3CDTF">2013-03-21T04:41:24Z</dcterms:created>
  <dcterms:modified xsi:type="dcterms:W3CDTF">2013-04-30T00:45:37Z</dcterms:modified>
</cp:coreProperties>
</file>