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1"/>
  </p:notesMasterIdLst>
  <p:handoutMasterIdLst>
    <p:handoutMasterId r:id="rId42"/>
  </p:handoutMasterIdLst>
  <p:sldIdLst>
    <p:sldId id="341" r:id="rId2"/>
    <p:sldId id="481" r:id="rId3"/>
    <p:sldId id="484" r:id="rId4"/>
    <p:sldId id="487" r:id="rId5"/>
    <p:sldId id="489" r:id="rId6"/>
    <p:sldId id="492" r:id="rId7"/>
    <p:sldId id="504" r:id="rId8"/>
    <p:sldId id="506" r:id="rId9"/>
    <p:sldId id="509" r:id="rId10"/>
    <p:sldId id="512" r:id="rId11"/>
    <p:sldId id="514" r:id="rId12"/>
    <p:sldId id="515" r:id="rId13"/>
    <p:sldId id="517" r:id="rId14"/>
    <p:sldId id="519" r:id="rId15"/>
    <p:sldId id="520" r:id="rId16"/>
    <p:sldId id="524" r:id="rId17"/>
    <p:sldId id="525" r:id="rId18"/>
    <p:sldId id="526" r:id="rId19"/>
    <p:sldId id="527" r:id="rId20"/>
    <p:sldId id="528" r:id="rId21"/>
    <p:sldId id="529" r:id="rId22"/>
    <p:sldId id="530" r:id="rId23"/>
    <p:sldId id="531" r:id="rId24"/>
    <p:sldId id="533" r:id="rId25"/>
    <p:sldId id="534" r:id="rId26"/>
    <p:sldId id="535" r:id="rId27"/>
    <p:sldId id="536" r:id="rId28"/>
    <p:sldId id="539" r:id="rId29"/>
    <p:sldId id="544" r:id="rId30"/>
    <p:sldId id="545" r:id="rId31"/>
    <p:sldId id="546" r:id="rId32"/>
    <p:sldId id="547" r:id="rId33"/>
    <p:sldId id="548" r:id="rId34"/>
    <p:sldId id="549" r:id="rId35"/>
    <p:sldId id="551" r:id="rId36"/>
    <p:sldId id="552" r:id="rId37"/>
    <p:sldId id="553" r:id="rId38"/>
    <p:sldId id="554" r:id="rId39"/>
    <p:sldId id="555" r:id="rId40"/>
  </p:sldIdLst>
  <p:sldSz cx="6858000" cy="9144000" type="screen4x3"/>
  <p:notesSz cx="9296400" cy="7010400"/>
  <p:defaultTextStyle>
    <a:defPPr>
      <a:defRPr lang="es-EC"/>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4F"/>
    <a:srgbClr val="FF99FF"/>
    <a:srgbClr val="CC00FF"/>
    <a:srgbClr val="FFFF00"/>
    <a:srgbClr val="FFFFCC"/>
    <a:srgbClr val="CDBAB3"/>
    <a:srgbClr val="CCFCD1"/>
    <a:srgbClr val="EBFEE2"/>
    <a:srgbClr val="E5FDCF"/>
    <a:srgbClr val="FBFED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71" autoAdjust="0"/>
    <p:restoredTop sz="99120" autoAdjust="0"/>
  </p:normalViewPr>
  <p:slideViewPr>
    <p:cSldViewPr>
      <p:cViewPr>
        <p:scale>
          <a:sx n="70" d="100"/>
          <a:sy n="70" d="100"/>
        </p:scale>
        <p:origin x="-1998" y="-8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6" d="100"/>
        <a:sy n="96" d="100"/>
      </p:scale>
      <p:origin x="0" y="504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4029282" cy="35076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C"/>
          </a:p>
        </p:txBody>
      </p:sp>
      <p:sp>
        <p:nvSpPr>
          <p:cNvPr id="3" name="2 Marcador de fecha"/>
          <p:cNvSpPr>
            <a:spLocks noGrp="1"/>
          </p:cNvSpPr>
          <p:nvPr>
            <p:ph type="dt" sz="quarter" idx="1"/>
          </p:nvPr>
        </p:nvSpPr>
        <p:spPr>
          <a:xfrm>
            <a:off x="5265015" y="0"/>
            <a:ext cx="4029282" cy="35076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9DB8B764-1C63-4F71-8BB9-3F4EB28A6157}" type="datetimeFigureOut">
              <a:rPr lang="es-EC"/>
              <a:pPr>
                <a:defRPr/>
              </a:pPr>
              <a:t>15/03/2013</a:t>
            </a:fld>
            <a:endParaRPr lang="es-EC"/>
          </a:p>
        </p:txBody>
      </p:sp>
      <p:sp>
        <p:nvSpPr>
          <p:cNvPr id="4" name="3 Marcador de pie de página"/>
          <p:cNvSpPr>
            <a:spLocks noGrp="1"/>
          </p:cNvSpPr>
          <p:nvPr>
            <p:ph type="ftr" sz="quarter" idx="2"/>
          </p:nvPr>
        </p:nvSpPr>
        <p:spPr>
          <a:xfrm>
            <a:off x="2" y="6658443"/>
            <a:ext cx="4029282" cy="35076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C"/>
          </a:p>
        </p:txBody>
      </p:sp>
      <p:sp>
        <p:nvSpPr>
          <p:cNvPr id="5" name="4 Marcador de número de diapositiva"/>
          <p:cNvSpPr>
            <a:spLocks noGrp="1"/>
          </p:cNvSpPr>
          <p:nvPr>
            <p:ph type="sldNum" sz="quarter" idx="3"/>
          </p:nvPr>
        </p:nvSpPr>
        <p:spPr>
          <a:xfrm>
            <a:off x="5265015" y="6658443"/>
            <a:ext cx="4029282" cy="35076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DE9C35F-1458-4DC8-B2B7-EA10D8689759}" type="slidenum">
              <a:rPr lang="es-EC"/>
              <a:pPr>
                <a:defRPr/>
              </a:pPr>
              <a:t>‹Nº›</a:t>
            </a:fld>
            <a:endParaRPr lang="es-EC"/>
          </a:p>
        </p:txBody>
      </p:sp>
    </p:spTree>
    <p:extLst>
      <p:ext uri="{BB962C8B-B14F-4D97-AF65-F5344CB8AC3E}">
        <p14:creationId xmlns="" xmlns:p14="http://schemas.microsoft.com/office/powerpoint/2010/main" val="1165778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4029282" cy="35076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C"/>
          </a:p>
        </p:txBody>
      </p:sp>
      <p:sp>
        <p:nvSpPr>
          <p:cNvPr id="3" name="2 Marcador de fecha"/>
          <p:cNvSpPr>
            <a:spLocks noGrp="1"/>
          </p:cNvSpPr>
          <p:nvPr>
            <p:ph type="dt" idx="1"/>
          </p:nvPr>
        </p:nvSpPr>
        <p:spPr>
          <a:xfrm>
            <a:off x="5265015" y="0"/>
            <a:ext cx="4029282" cy="35076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E50143C-D059-4692-AAC3-9BBE5CCC3B9A}" type="datetimeFigureOut">
              <a:rPr lang="es-EC"/>
              <a:pPr>
                <a:defRPr/>
              </a:pPr>
              <a:t>15/03/2013</a:t>
            </a:fld>
            <a:endParaRPr lang="es-EC"/>
          </a:p>
        </p:txBody>
      </p:sp>
      <p:sp>
        <p:nvSpPr>
          <p:cNvPr id="4" name="3 Marcador de imagen de diapositiva"/>
          <p:cNvSpPr>
            <a:spLocks noGrp="1" noRot="1" noChangeAspect="1"/>
          </p:cNvSpPr>
          <p:nvPr>
            <p:ph type="sldImg" idx="2"/>
          </p:nvPr>
        </p:nvSpPr>
        <p:spPr>
          <a:xfrm>
            <a:off x="3662363" y="525463"/>
            <a:ext cx="1971675" cy="2628900"/>
          </a:xfrm>
          <a:prstGeom prst="rect">
            <a:avLst/>
          </a:prstGeom>
          <a:noFill/>
          <a:ln w="12700">
            <a:solidFill>
              <a:prstClr val="black"/>
            </a:solidFill>
          </a:ln>
        </p:spPr>
        <p:txBody>
          <a:bodyPr vert="horz" lIns="91440" tIns="45720" rIns="91440" bIns="45720" rtlCol="0" anchor="ctr"/>
          <a:lstStyle/>
          <a:p>
            <a:pPr lvl="0"/>
            <a:endParaRPr lang="es-EC" noProof="0"/>
          </a:p>
        </p:txBody>
      </p:sp>
      <p:sp>
        <p:nvSpPr>
          <p:cNvPr id="5" name="4 Marcador de notas"/>
          <p:cNvSpPr>
            <a:spLocks noGrp="1"/>
          </p:cNvSpPr>
          <p:nvPr>
            <p:ph type="body" sz="quarter" idx="3"/>
          </p:nvPr>
        </p:nvSpPr>
        <p:spPr>
          <a:xfrm>
            <a:off x="930483" y="3330420"/>
            <a:ext cx="7435436" cy="3154441"/>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C" noProof="0"/>
          </a:p>
        </p:txBody>
      </p:sp>
      <p:sp>
        <p:nvSpPr>
          <p:cNvPr id="6" name="5 Marcador de pie de página"/>
          <p:cNvSpPr>
            <a:spLocks noGrp="1"/>
          </p:cNvSpPr>
          <p:nvPr>
            <p:ph type="ftr" sz="quarter" idx="4"/>
          </p:nvPr>
        </p:nvSpPr>
        <p:spPr>
          <a:xfrm>
            <a:off x="2" y="6658443"/>
            <a:ext cx="4029282" cy="35076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C"/>
          </a:p>
        </p:txBody>
      </p:sp>
      <p:sp>
        <p:nvSpPr>
          <p:cNvPr id="7" name="6 Marcador de número de diapositiva"/>
          <p:cNvSpPr>
            <a:spLocks noGrp="1"/>
          </p:cNvSpPr>
          <p:nvPr>
            <p:ph type="sldNum" sz="quarter" idx="5"/>
          </p:nvPr>
        </p:nvSpPr>
        <p:spPr>
          <a:xfrm>
            <a:off x="5265015" y="6658443"/>
            <a:ext cx="4029282" cy="35076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01D0BD34-C723-4A3B-9A36-2391D746C19C}" type="slidenum">
              <a:rPr lang="es-EC"/>
              <a:pPr>
                <a:defRPr/>
              </a:pPr>
              <a:t>‹Nº›</a:t>
            </a:fld>
            <a:endParaRPr lang="es-EC"/>
          </a:p>
        </p:txBody>
      </p:sp>
    </p:spTree>
    <p:extLst>
      <p:ext uri="{BB962C8B-B14F-4D97-AF65-F5344CB8AC3E}">
        <p14:creationId xmlns="" xmlns:p14="http://schemas.microsoft.com/office/powerpoint/2010/main" val="60482092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1</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10</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11</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12</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13</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14</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15</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16</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17</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18</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19</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2</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20</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21</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22</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23</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24</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25</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26</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27</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28</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29</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3</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30</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31</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32</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33</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34</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35</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36</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37</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38</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39</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4</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5</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6</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7</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8</a:t>
            </a:fld>
            <a:endParaRPr lang="es-EC"/>
          </a:p>
        </p:txBody>
      </p:sp>
    </p:spTree>
    <p:extLst>
      <p:ext uri="{BB962C8B-B14F-4D97-AF65-F5344CB8AC3E}">
        <p14:creationId xmlns="" xmlns:p14="http://schemas.microsoft.com/office/powerpoint/2010/main" val="661768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662363" y="525463"/>
            <a:ext cx="1971675" cy="262890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01D0BD34-C723-4A3B-9A36-2391D746C19C}" type="slidenum">
              <a:rPr lang="es-EC" smtClean="0"/>
              <a:pPr>
                <a:defRPr/>
              </a:pPr>
              <a:t>9</a:t>
            </a:fld>
            <a:endParaRPr lang="es-EC"/>
          </a:p>
        </p:txBody>
      </p:sp>
    </p:spTree>
    <p:extLst>
      <p:ext uri="{BB962C8B-B14F-4D97-AF65-F5344CB8AC3E}">
        <p14:creationId xmlns="" xmlns:p14="http://schemas.microsoft.com/office/powerpoint/2010/main" val="6617682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400050" y="1828800"/>
            <a:ext cx="5888736" cy="24384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17" name="16 Subtítulo"/>
          <p:cNvSpPr>
            <a:spLocks noGrp="1"/>
          </p:cNvSpPr>
          <p:nvPr>
            <p:ph type="subTitle" idx="1"/>
          </p:nvPr>
        </p:nvSpPr>
        <p:spPr>
          <a:xfrm>
            <a:off x="400050" y="4304715"/>
            <a:ext cx="5891022" cy="23368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4" name="29 Marcador de fecha"/>
          <p:cNvSpPr>
            <a:spLocks noGrp="1"/>
          </p:cNvSpPr>
          <p:nvPr>
            <p:ph type="dt" sz="half" idx="10"/>
          </p:nvPr>
        </p:nvSpPr>
        <p:spPr/>
        <p:txBody>
          <a:bodyPr/>
          <a:lstStyle>
            <a:lvl1pPr>
              <a:defRPr/>
            </a:lvl1pPr>
          </a:lstStyle>
          <a:p>
            <a:pPr>
              <a:defRPr/>
            </a:pPr>
            <a:fld id="{81BF1A8E-C8CA-4BCC-9647-D905DAF519FC}" type="datetimeFigureOut">
              <a:rPr lang="es-EC"/>
              <a:pPr>
                <a:defRPr/>
              </a:pPr>
              <a:t>15/03/2013</a:t>
            </a:fld>
            <a:endParaRPr lang="es-EC"/>
          </a:p>
        </p:txBody>
      </p:sp>
      <p:sp>
        <p:nvSpPr>
          <p:cNvPr id="5" name="18 Marcador de pie de página"/>
          <p:cNvSpPr>
            <a:spLocks noGrp="1"/>
          </p:cNvSpPr>
          <p:nvPr>
            <p:ph type="ftr" sz="quarter" idx="11"/>
          </p:nvPr>
        </p:nvSpPr>
        <p:spPr/>
        <p:txBody>
          <a:bodyPr/>
          <a:lstStyle>
            <a:lvl1pPr>
              <a:defRPr/>
            </a:lvl1pPr>
          </a:lstStyle>
          <a:p>
            <a:pPr>
              <a:defRPr/>
            </a:pPr>
            <a:endParaRPr lang="es-EC"/>
          </a:p>
        </p:txBody>
      </p:sp>
      <p:sp>
        <p:nvSpPr>
          <p:cNvPr id="6" name="26 Marcador de número de diapositiva"/>
          <p:cNvSpPr>
            <a:spLocks noGrp="1"/>
          </p:cNvSpPr>
          <p:nvPr>
            <p:ph type="sldNum" sz="quarter" idx="12"/>
          </p:nvPr>
        </p:nvSpPr>
        <p:spPr/>
        <p:txBody>
          <a:bodyPr/>
          <a:lstStyle>
            <a:lvl1pPr>
              <a:defRPr/>
            </a:lvl1pPr>
          </a:lstStyle>
          <a:p>
            <a:pPr>
              <a:defRPr/>
            </a:pPr>
            <a:fld id="{3E7E04CA-6F5C-431B-9312-372587513F36}" type="slidenum">
              <a:rPr lang="es-EC"/>
              <a:pPr>
                <a:defRPr/>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5043DEC1-2E79-4114-B600-7AA554315A9B}" type="datetimeFigureOut">
              <a:rPr lang="es-EC"/>
              <a:pPr>
                <a:defRPr/>
              </a:pPr>
              <a:t>15/03/2013</a:t>
            </a:fld>
            <a:endParaRPr lang="es-EC"/>
          </a:p>
        </p:txBody>
      </p:sp>
      <p:sp>
        <p:nvSpPr>
          <p:cNvPr id="5" name="21 Marcador de pie de página"/>
          <p:cNvSpPr>
            <a:spLocks noGrp="1"/>
          </p:cNvSpPr>
          <p:nvPr>
            <p:ph type="ftr" sz="quarter" idx="11"/>
          </p:nvPr>
        </p:nvSpPr>
        <p:spPr/>
        <p:txBody>
          <a:bodyPr/>
          <a:lstStyle>
            <a:lvl1pPr>
              <a:defRPr/>
            </a:lvl1pPr>
          </a:lstStyle>
          <a:p>
            <a:pPr>
              <a:defRPr/>
            </a:pPr>
            <a:endParaRPr lang="es-EC"/>
          </a:p>
        </p:txBody>
      </p:sp>
      <p:sp>
        <p:nvSpPr>
          <p:cNvPr id="6" name="17 Marcador de número de diapositiva"/>
          <p:cNvSpPr>
            <a:spLocks noGrp="1"/>
          </p:cNvSpPr>
          <p:nvPr>
            <p:ph type="sldNum" sz="quarter" idx="12"/>
          </p:nvPr>
        </p:nvSpPr>
        <p:spPr/>
        <p:txBody>
          <a:bodyPr/>
          <a:lstStyle>
            <a:lvl1pPr>
              <a:defRPr/>
            </a:lvl1pPr>
          </a:lstStyle>
          <a:p>
            <a:pPr>
              <a:defRPr/>
            </a:pPr>
            <a:fld id="{FC1A59B6-65EE-4ABF-BC31-A52ECC89E747}" type="slidenum">
              <a:rPr lang="es-EC"/>
              <a:pPr>
                <a:defRPr/>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1219203"/>
            <a:ext cx="1543050" cy="6949017"/>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342900" y="1219203"/>
            <a:ext cx="4514850" cy="69490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1CD4D621-58E6-490C-AE1B-A178244168F1}" type="datetimeFigureOut">
              <a:rPr lang="es-EC"/>
              <a:pPr>
                <a:defRPr/>
              </a:pPr>
              <a:t>15/03/2013</a:t>
            </a:fld>
            <a:endParaRPr lang="es-EC"/>
          </a:p>
        </p:txBody>
      </p:sp>
      <p:sp>
        <p:nvSpPr>
          <p:cNvPr id="5" name="21 Marcador de pie de página"/>
          <p:cNvSpPr>
            <a:spLocks noGrp="1"/>
          </p:cNvSpPr>
          <p:nvPr>
            <p:ph type="ftr" sz="quarter" idx="11"/>
          </p:nvPr>
        </p:nvSpPr>
        <p:spPr/>
        <p:txBody>
          <a:bodyPr/>
          <a:lstStyle>
            <a:lvl1pPr>
              <a:defRPr/>
            </a:lvl1pPr>
          </a:lstStyle>
          <a:p>
            <a:pPr>
              <a:defRPr/>
            </a:pPr>
            <a:endParaRPr lang="es-EC"/>
          </a:p>
        </p:txBody>
      </p:sp>
      <p:sp>
        <p:nvSpPr>
          <p:cNvPr id="6" name="17 Marcador de número de diapositiva"/>
          <p:cNvSpPr>
            <a:spLocks noGrp="1"/>
          </p:cNvSpPr>
          <p:nvPr>
            <p:ph type="sldNum" sz="quarter" idx="12"/>
          </p:nvPr>
        </p:nvSpPr>
        <p:spPr/>
        <p:txBody>
          <a:bodyPr/>
          <a:lstStyle>
            <a:lvl1pPr>
              <a:defRPr/>
            </a:lvl1pPr>
          </a:lstStyle>
          <a:p>
            <a:pPr>
              <a:defRPr/>
            </a:pPr>
            <a:fld id="{A76BAA07-6B06-43A8-B20C-579622060DDE}" type="slidenum">
              <a:rPr lang="es-EC"/>
              <a:pPr>
                <a:defRPr/>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C5537100-53AB-4053-924D-ADCFA478804D}" type="datetimeFigureOut">
              <a:rPr lang="es-EC"/>
              <a:pPr>
                <a:defRPr/>
              </a:pPr>
              <a:t>15/03/2013</a:t>
            </a:fld>
            <a:endParaRPr lang="es-EC"/>
          </a:p>
        </p:txBody>
      </p:sp>
      <p:sp>
        <p:nvSpPr>
          <p:cNvPr id="5" name="21 Marcador de pie de página"/>
          <p:cNvSpPr>
            <a:spLocks noGrp="1"/>
          </p:cNvSpPr>
          <p:nvPr>
            <p:ph type="ftr" sz="quarter" idx="11"/>
          </p:nvPr>
        </p:nvSpPr>
        <p:spPr/>
        <p:txBody>
          <a:bodyPr/>
          <a:lstStyle>
            <a:lvl1pPr>
              <a:defRPr/>
            </a:lvl1pPr>
          </a:lstStyle>
          <a:p>
            <a:pPr>
              <a:defRPr/>
            </a:pPr>
            <a:endParaRPr lang="es-EC"/>
          </a:p>
        </p:txBody>
      </p:sp>
      <p:sp>
        <p:nvSpPr>
          <p:cNvPr id="6" name="17 Marcador de número de diapositiva"/>
          <p:cNvSpPr>
            <a:spLocks noGrp="1"/>
          </p:cNvSpPr>
          <p:nvPr>
            <p:ph type="sldNum" sz="quarter" idx="12"/>
          </p:nvPr>
        </p:nvSpPr>
        <p:spPr/>
        <p:txBody>
          <a:bodyPr/>
          <a:lstStyle>
            <a:lvl1pPr>
              <a:defRPr/>
            </a:lvl1pPr>
          </a:lstStyle>
          <a:p>
            <a:pPr>
              <a:defRPr/>
            </a:pPr>
            <a:fld id="{0FD47086-FC8C-4F62-834D-86F49F633796}" type="slidenum">
              <a:rPr lang="es-EC"/>
              <a:pPr>
                <a:defRPr/>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397764" y="1755648"/>
            <a:ext cx="5829300" cy="1816608"/>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7764" y="3606220"/>
            <a:ext cx="5829300" cy="2012949"/>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42A5904-72D5-47D4-9ADF-A574FDE30611}" type="datetimeFigureOut">
              <a:rPr lang="es-EC"/>
              <a:pPr>
                <a:defRPr/>
              </a:pPr>
              <a:t>15/03/2013</a:t>
            </a:fld>
            <a:endParaRPr lang="es-EC"/>
          </a:p>
        </p:txBody>
      </p:sp>
      <p:sp>
        <p:nvSpPr>
          <p:cNvPr id="5" name="4 Marcador de pie de página"/>
          <p:cNvSpPr>
            <a:spLocks noGrp="1"/>
          </p:cNvSpPr>
          <p:nvPr>
            <p:ph type="ftr" sz="quarter" idx="11"/>
          </p:nvPr>
        </p:nvSpPr>
        <p:spPr/>
        <p:txBody>
          <a:bodyPr/>
          <a:lstStyle>
            <a:lvl1pPr>
              <a:defRPr/>
            </a:lvl1pPr>
          </a:lstStyle>
          <a:p>
            <a:pPr>
              <a:defRPr/>
            </a:pPr>
            <a:endParaRPr lang="es-EC"/>
          </a:p>
        </p:txBody>
      </p:sp>
      <p:sp>
        <p:nvSpPr>
          <p:cNvPr id="6" name="5 Marcador de número de diapositiva"/>
          <p:cNvSpPr>
            <a:spLocks noGrp="1"/>
          </p:cNvSpPr>
          <p:nvPr>
            <p:ph type="sldNum" sz="quarter" idx="12"/>
          </p:nvPr>
        </p:nvSpPr>
        <p:spPr/>
        <p:txBody>
          <a:bodyPr/>
          <a:lstStyle>
            <a:lvl1pPr>
              <a:defRPr/>
            </a:lvl1pPr>
          </a:lstStyle>
          <a:p>
            <a:pPr>
              <a:defRPr/>
            </a:pPr>
            <a:fld id="{5AF72498-A425-4C95-AFE4-125B8A9A632B}" type="slidenum">
              <a:rPr lang="es-EC"/>
              <a:pPr>
                <a:defRPr/>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42900" y="938784"/>
            <a:ext cx="6172200" cy="1524000"/>
          </a:xfr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342900" y="2560113"/>
            <a:ext cx="3028950" cy="591312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3486150" y="2560113"/>
            <a:ext cx="3028950" cy="591312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000CF141-0E34-43A4-895C-E149BAB7AEF1}" type="datetimeFigureOut">
              <a:rPr lang="es-EC"/>
              <a:pPr>
                <a:defRPr/>
              </a:pPr>
              <a:t>15/03/2013</a:t>
            </a:fld>
            <a:endParaRPr lang="es-EC"/>
          </a:p>
        </p:txBody>
      </p:sp>
      <p:sp>
        <p:nvSpPr>
          <p:cNvPr id="6" name="21 Marcador de pie de página"/>
          <p:cNvSpPr>
            <a:spLocks noGrp="1"/>
          </p:cNvSpPr>
          <p:nvPr>
            <p:ph type="ftr" sz="quarter" idx="11"/>
          </p:nvPr>
        </p:nvSpPr>
        <p:spPr/>
        <p:txBody>
          <a:bodyPr/>
          <a:lstStyle>
            <a:lvl1pPr>
              <a:defRPr/>
            </a:lvl1pPr>
          </a:lstStyle>
          <a:p>
            <a:pPr>
              <a:defRPr/>
            </a:pPr>
            <a:endParaRPr lang="es-EC"/>
          </a:p>
        </p:txBody>
      </p:sp>
      <p:sp>
        <p:nvSpPr>
          <p:cNvPr id="7" name="17 Marcador de número de diapositiva"/>
          <p:cNvSpPr>
            <a:spLocks noGrp="1"/>
          </p:cNvSpPr>
          <p:nvPr>
            <p:ph type="sldNum" sz="quarter" idx="12"/>
          </p:nvPr>
        </p:nvSpPr>
        <p:spPr/>
        <p:txBody>
          <a:bodyPr/>
          <a:lstStyle>
            <a:lvl1pPr>
              <a:defRPr/>
            </a:lvl1pPr>
          </a:lstStyle>
          <a:p>
            <a:pPr>
              <a:defRPr/>
            </a:pPr>
            <a:fld id="{FFC4D05E-E553-4233-A6EC-080E8958C352}" type="slidenum">
              <a:rPr lang="es-EC"/>
              <a:pPr>
                <a:defRPr/>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938784"/>
            <a:ext cx="6172200" cy="1524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42902" y="2473664"/>
            <a:ext cx="3030141" cy="87913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3483771" y="2479679"/>
            <a:ext cx="3031331" cy="87312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342902" y="3352801"/>
            <a:ext cx="3030141" cy="5127627"/>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3483771" y="3352801"/>
            <a:ext cx="3031331" cy="5127627"/>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9 Marcador de fecha"/>
          <p:cNvSpPr>
            <a:spLocks noGrp="1"/>
          </p:cNvSpPr>
          <p:nvPr>
            <p:ph type="dt" sz="half" idx="10"/>
          </p:nvPr>
        </p:nvSpPr>
        <p:spPr/>
        <p:txBody>
          <a:bodyPr/>
          <a:lstStyle>
            <a:lvl1pPr>
              <a:defRPr/>
            </a:lvl1pPr>
          </a:lstStyle>
          <a:p>
            <a:pPr>
              <a:defRPr/>
            </a:pPr>
            <a:fld id="{1EB89CB1-78DA-4A1D-BF49-4BE6D136C34B}" type="datetimeFigureOut">
              <a:rPr lang="es-EC"/>
              <a:pPr>
                <a:defRPr/>
              </a:pPr>
              <a:t>15/03/2013</a:t>
            </a:fld>
            <a:endParaRPr lang="es-EC"/>
          </a:p>
        </p:txBody>
      </p:sp>
      <p:sp>
        <p:nvSpPr>
          <p:cNvPr id="8" name="21 Marcador de pie de página"/>
          <p:cNvSpPr>
            <a:spLocks noGrp="1"/>
          </p:cNvSpPr>
          <p:nvPr>
            <p:ph type="ftr" sz="quarter" idx="11"/>
          </p:nvPr>
        </p:nvSpPr>
        <p:spPr/>
        <p:txBody>
          <a:bodyPr/>
          <a:lstStyle>
            <a:lvl1pPr>
              <a:defRPr/>
            </a:lvl1pPr>
          </a:lstStyle>
          <a:p>
            <a:pPr>
              <a:defRPr/>
            </a:pPr>
            <a:endParaRPr lang="es-EC"/>
          </a:p>
        </p:txBody>
      </p:sp>
      <p:sp>
        <p:nvSpPr>
          <p:cNvPr id="9" name="17 Marcador de número de diapositiva"/>
          <p:cNvSpPr>
            <a:spLocks noGrp="1"/>
          </p:cNvSpPr>
          <p:nvPr>
            <p:ph type="sldNum" sz="quarter" idx="12"/>
          </p:nvPr>
        </p:nvSpPr>
        <p:spPr/>
        <p:txBody>
          <a:bodyPr/>
          <a:lstStyle>
            <a:lvl1pPr>
              <a:defRPr/>
            </a:lvl1pPr>
          </a:lstStyle>
          <a:p>
            <a:pPr>
              <a:defRPr/>
            </a:pPr>
            <a:fld id="{99DA86C4-D168-44F7-B2D3-FDD1F0257EDF}" type="slidenum">
              <a:rPr lang="es-EC"/>
              <a:pPr>
                <a:defRPr/>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938784"/>
            <a:ext cx="6229350" cy="1524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fld id="{6AD05788-BD5A-4BDF-8323-A6390A3CF3BA}" type="datetimeFigureOut">
              <a:rPr lang="es-EC"/>
              <a:pPr>
                <a:defRPr/>
              </a:pPr>
              <a:t>15/03/2013</a:t>
            </a:fld>
            <a:endParaRPr lang="es-EC"/>
          </a:p>
        </p:txBody>
      </p:sp>
      <p:sp>
        <p:nvSpPr>
          <p:cNvPr id="4" name="21 Marcador de pie de página"/>
          <p:cNvSpPr>
            <a:spLocks noGrp="1"/>
          </p:cNvSpPr>
          <p:nvPr>
            <p:ph type="ftr" sz="quarter" idx="11"/>
          </p:nvPr>
        </p:nvSpPr>
        <p:spPr/>
        <p:txBody>
          <a:bodyPr/>
          <a:lstStyle>
            <a:lvl1pPr>
              <a:defRPr/>
            </a:lvl1pPr>
          </a:lstStyle>
          <a:p>
            <a:pPr>
              <a:defRPr/>
            </a:pPr>
            <a:endParaRPr lang="es-EC"/>
          </a:p>
        </p:txBody>
      </p:sp>
      <p:sp>
        <p:nvSpPr>
          <p:cNvPr id="5" name="17 Marcador de número de diapositiva"/>
          <p:cNvSpPr>
            <a:spLocks noGrp="1"/>
          </p:cNvSpPr>
          <p:nvPr>
            <p:ph type="sldNum" sz="quarter" idx="12"/>
          </p:nvPr>
        </p:nvSpPr>
        <p:spPr/>
        <p:txBody>
          <a:bodyPr/>
          <a:lstStyle>
            <a:lvl1pPr>
              <a:defRPr/>
            </a:lvl1pPr>
          </a:lstStyle>
          <a:p>
            <a:pPr>
              <a:defRPr/>
            </a:pPr>
            <a:fld id="{2AFD2C57-0073-4F2C-9537-9627281CC8A9}" type="slidenum">
              <a:rPr lang="es-EC"/>
              <a:pPr>
                <a:defRPr/>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7E8771ED-88CC-4B5E-BD7B-C8F00D9DAC9E}" type="datetimeFigureOut">
              <a:rPr lang="es-EC"/>
              <a:pPr>
                <a:defRPr/>
              </a:pPr>
              <a:t>15/03/2013</a:t>
            </a:fld>
            <a:endParaRPr lang="es-EC"/>
          </a:p>
        </p:txBody>
      </p:sp>
      <p:sp>
        <p:nvSpPr>
          <p:cNvPr id="3" name="21 Marcador de pie de página"/>
          <p:cNvSpPr>
            <a:spLocks noGrp="1"/>
          </p:cNvSpPr>
          <p:nvPr>
            <p:ph type="ftr" sz="quarter" idx="11"/>
          </p:nvPr>
        </p:nvSpPr>
        <p:spPr/>
        <p:txBody>
          <a:bodyPr/>
          <a:lstStyle>
            <a:lvl1pPr>
              <a:defRPr/>
            </a:lvl1pPr>
          </a:lstStyle>
          <a:p>
            <a:pPr>
              <a:defRPr/>
            </a:pPr>
            <a:endParaRPr lang="es-EC"/>
          </a:p>
        </p:txBody>
      </p:sp>
      <p:sp>
        <p:nvSpPr>
          <p:cNvPr id="4" name="17 Marcador de número de diapositiva"/>
          <p:cNvSpPr>
            <a:spLocks noGrp="1"/>
          </p:cNvSpPr>
          <p:nvPr>
            <p:ph type="sldNum" sz="quarter" idx="12"/>
          </p:nvPr>
        </p:nvSpPr>
        <p:spPr/>
        <p:txBody>
          <a:bodyPr/>
          <a:lstStyle>
            <a:lvl1pPr>
              <a:defRPr/>
            </a:lvl1pPr>
          </a:lstStyle>
          <a:p>
            <a:pPr>
              <a:defRPr/>
            </a:pPr>
            <a:fld id="{9C75D729-E33C-42E2-804D-C51811932131}" type="slidenum">
              <a:rPr lang="es-EC"/>
              <a:pPr>
                <a:defRPr/>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14350" y="685803"/>
            <a:ext cx="2057400" cy="154940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514350" y="2235200"/>
            <a:ext cx="2057400" cy="6096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2681289" y="2235200"/>
            <a:ext cx="3833813" cy="6096000"/>
          </a:xfrm>
        </p:spPr>
        <p:txBody>
          <a:bodyPr tIns="0"/>
          <a:lstStyle>
            <a:lvl1pPr>
              <a:defRPr sz="2800"/>
            </a:lvl1pPr>
            <a:lvl2pPr>
              <a:defRPr sz="2600"/>
            </a:lvl2pPr>
            <a:lvl3pPr>
              <a:defRPr sz="2400"/>
            </a:lvl3pPr>
            <a:lvl4pPr>
              <a:defRPr sz="20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1A1F34DC-CE83-4607-9EBC-C848667265E7}" type="datetimeFigureOut">
              <a:rPr lang="es-EC"/>
              <a:pPr>
                <a:defRPr/>
              </a:pPr>
              <a:t>15/03/2013</a:t>
            </a:fld>
            <a:endParaRPr lang="es-EC"/>
          </a:p>
        </p:txBody>
      </p:sp>
      <p:sp>
        <p:nvSpPr>
          <p:cNvPr id="6" name="21 Marcador de pie de página"/>
          <p:cNvSpPr>
            <a:spLocks noGrp="1"/>
          </p:cNvSpPr>
          <p:nvPr>
            <p:ph type="ftr" sz="quarter" idx="11"/>
          </p:nvPr>
        </p:nvSpPr>
        <p:spPr/>
        <p:txBody>
          <a:bodyPr/>
          <a:lstStyle>
            <a:lvl1pPr>
              <a:defRPr/>
            </a:lvl1pPr>
          </a:lstStyle>
          <a:p>
            <a:pPr>
              <a:defRPr/>
            </a:pPr>
            <a:endParaRPr lang="es-EC"/>
          </a:p>
        </p:txBody>
      </p:sp>
      <p:sp>
        <p:nvSpPr>
          <p:cNvPr id="7" name="17 Marcador de número de diapositiva"/>
          <p:cNvSpPr>
            <a:spLocks noGrp="1"/>
          </p:cNvSpPr>
          <p:nvPr>
            <p:ph type="sldNum" sz="quarter" idx="12"/>
          </p:nvPr>
        </p:nvSpPr>
        <p:spPr/>
        <p:txBody>
          <a:bodyPr/>
          <a:lstStyle>
            <a:lvl1pPr>
              <a:defRPr/>
            </a:lvl1pPr>
          </a:lstStyle>
          <a:p>
            <a:pPr>
              <a:defRPr/>
            </a:pPr>
            <a:fld id="{95F9CB62-1D14-4F83-A2EE-FEF4F2CCCC73}" type="slidenum">
              <a:rPr lang="es-EC"/>
              <a:pPr>
                <a:defRPr/>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4 Recortar y redondear rectángulo de esquina sencilla"/>
          <p:cNvSpPr/>
          <p:nvPr/>
        </p:nvSpPr>
        <p:spPr>
          <a:xfrm rot="420000" flipV="1">
            <a:off x="2374106" y="1477433"/>
            <a:ext cx="3943350" cy="54864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Triángulo rectángulo"/>
          <p:cNvSpPr/>
          <p:nvPr/>
        </p:nvSpPr>
        <p:spPr>
          <a:xfrm rot="420000" flipV="1">
            <a:off x="6003134" y="7145870"/>
            <a:ext cx="116681" cy="207433"/>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Forma libre"/>
          <p:cNvSpPr>
            <a:spLocks/>
          </p:cNvSpPr>
          <p:nvPr/>
        </p:nvSpPr>
        <p:spPr bwMode="auto">
          <a:xfrm flipV="1">
            <a:off x="-7144" y="7755468"/>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Forma libre"/>
          <p:cNvSpPr>
            <a:spLocks/>
          </p:cNvSpPr>
          <p:nvPr/>
        </p:nvSpPr>
        <p:spPr bwMode="auto">
          <a:xfrm flipV="1">
            <a:off x="3286127" y="8293103"/>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1 Título"/>
          <p:cNvSpPr>
            <a:spLocks noGrp="1"/>
          </p:cNvSpPr>
          <p:nvPr>
            <p:ph type="title"/>
          </p:nvPr>
        </p:nvSpPr>
        <p:spPr>
          <a:xfrm>
            <a:off x="457200" y="1569332"/>
            <a:ext cx="1659636" cy="2110161"/>
          </a:xfrm>
        </p:spPr>
        <p:txBody>
          <a:bodyPr lIns="45720" rIns="45720" bIns="45720"/>
          <a:lstStyle>
            <a:lvl1pPr algn="l">
              <a:buNone/>
              <a:defRPr sz="2000" b="1">
                <a:solidFill>
                  <a:schemeClr val="tx2"/>
                </a:solidFill>
              </a:defRPr>
            </a:lvl1pPr>
          </a:lstStyle>
          <a:p>
            <a:r>
              <a:rPr lang="es-ES" smtClean="0"/>
              <a:t>Haga clic para modificar el estilo de título del patrón</a:t>
            </a:r>
            <a:endParaRPr lang="en-US"/>
          </a:p>
        </p:txBody>
      </p:sp>
      <p:sp>
        <p:nvSpPr>
          <p:cNvPr id="4" name="3 Marcador de texto"/>
          <p:cNvSpPr>
            <a:spLocks noGrp="1"/>
          </p:cNvSpPr>
          <p:nvPr>
            <p:ph type="body" sz="half" idx="2"/>
          </p:nvPr>
        </p:nvSpPr>
        <p:spPr>
          <a:xfrm>
            <a:off x="457200" y="3771713"/>
            <a:ext cx="1657350" cy="290576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3" name="2 Marcador de posición de imagen"/>
          <p:cNvSpPr>
            <a:spLocks noGrp="1"/>
          </p:cNvSpPr>
          <p:nvPr>
            <p:ph type="pic" idx="1"/>
          </p:nvPr>
        </p:nvSpPr>
        <p:spPr>
          <a:xfrm rot="420000">
            <a:off x="2614345" y="1599356"/>
            <a:ext cx="3463290" cy="524256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9" name="4 Marcador de fecha"/>
          <p:cNvSpPr>
            <a:spLocks noGrp="1"/>
          </p:cNvSpPr>
          <p:nvPr>
            <p:ph type="dt" sz="half" idx="10"/>
          </p:nvPr>
        </p:nvSpPr>
        <p:spPr/>
        <p:txBody>
          <a:bodyPr/>
          <a:lstStyle>
            <a:lvl1pPr>
              <a:defRPr/>
            </a:lvl1pPr>
          </a:lstStyle>
          <a:p>
            <a:pPr>
              <a:defRPr/>
            </a:pPr>
            <a:fld id="{2C92F1DC-0C14-42B3-A239-28BFB46F7967}" type="datetimeFigureOut">
              <a:rPr lang="es-EC"/>
              <a:pPr>
                <a:defRPr/>
              </a:pPr>
              <a:t>15/03/2013</a:t>
            </a:fld>
            <a:endParaRPr lang="es-EC"/>
          </a:p>
        </p:txBody>
      </p:sp>
      <p:sp>
        <p:nvSpPr>
          <p:cNvPr id="10" name="5 Marcador de pie de página"/>
          <p:cNvSpPr>
            <a:spLocks noGrp="1"/>
          </p:cNvSpPr>
          <p:nvPr>
            <p:ph type="ftr" sz="quarter" idx="11"/>
          </p:nvPr>
        </p:nvSpPr>
        <p:spPr/>
        <p:txBody>
          <a:bodyPr/>
          <a:lstStyle>
            <a:lvl1pPr>
              <a:defRPr/>
            </a:lvl1pPr>
          </a:lstStyle>
          <a:p>
            <a:pPr>
              <a:defRPr/>
            </a:pPr>
            <a:endParaRPr lang="es-EC"/>
          </a:p>
        </p:txBody>
      </p:sp>
      <p:sp>
        <p:nvSpPr>
          <p:cNvPr id="11" name="6 Marcador de número de diapositiva"/>
          <p:cNvSpPr>
            <a:spLocks noGrp="1"/>
          </p:cNvSpPr>
          <p:nvPr>
            <p:ph type="sldNum" sz="quarter" idx="12"/>
          </p:nvPr>
        </p:nvSpPr>
        <p:spPr>
          <a:xfrm>
            <a:off x="6057900" y="8475137"/>
            <a:ext cx="457200" cy="486833"/>
          </a:xfrm>
        </p:spPr>
        <p:txBody>
          <a:bodyPr/>
          <a:lstStyle>
            <a:lvl1pPr>
              <a:defRPr/>
            </a:lvl1pPr>
          </a:lstStyle>
          <a:p>
            <a:pPr>
              <a:defRPr/>
            </a:pPr>
            <a:fld id="{8177C896-51B3-490E-B8FD-B388CF838B06}" type="slidenum">
              <a:rPr lang="es-EC"/>
              <a:pPr>
                <a:defRPr/>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6 Forma libre"/>
          <p:cNvSpPr>
            <a:spLocks/>
          </p:cNvSpPr>
          <p:nvPr/>
        </p:nvSpPr>
        <p:spPr bwMode="auto">
          <a:xfrm>
            <a:off x="-7144" y="-10581"/>
            <a:ext cx="6872288" cy="1388535"/>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Forma libre"/>
          <p:cNvSpPr>
            <a:spLocks/>
          </p:cNvSpPr>
          <p:nvPr/>
        </p:nvSpPr>
        <p:spPr bwMode="auto">
          <a:xfrm>
            <a:off x="3286127" y="-10584"/>
            <a:ext cx="3571875" cy="85090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4100" name="8 Marcador de título"/>
          <p:cNvSpPr>
            <a:spLocks noGrp="1"/>
          </p:cNvSpPr>
          <p:nvPr>
            <p:ph type="title"/>
          </p:nvPr>
        </p:nvSpPr>
        <p:spPr bwMode="auto">
          <a:xfrm>
            <a:off x="342900" y="939800"/>
            <a:ext cx="6172200" cy="1524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s-ES" smtClean="0"/>
              <a:t>Haga clic para modificar el estilo de título del patrón</a:t>
            </a:r>
            <a:endParaRPr lang="en-US" smtClean="0"/>
          </a:p>
        </p:txBody>
      </p:sp>
      <p:sp>
        <p:nvSpPr>
          <p:cNvPr id="4101" name="29 Marcador de texto"/>
          <p:cNvSpPr>
            <a:spLocks noGrp="1"/>
          </p:cNvSpPr>
          <p:nvPr>
            <p:ph type="body" idx="1"/>
          </p:nvPr>
        </p:nvSpPr>
        <p:spPr bwMode="auto">
          <a:xfrm>
            <a:off x="342900" y="2580221"/>
            <a:ext cx="6172200" cy="58525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342900" y="8475137"/>
            <a:ext cx="1600200" cy="486833"/>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BD27445B-B7C1-44D5-B65B-82B1DCE22D4D}" type="datetimeFigureOut">
              <a:rPr lang="es-EC"/>
              <a:pPr>
                <a:defRPr/>
              </a:pPr>
              <a:t>15/03/2013</a:t>
            </a:fld>
            <a:endParaRPr lang="es-EC"/>
          </a:p>
        </p:txBody>
      </p:sp>
      <p:sp>
        <p:nvSpPr>
          <p:cNvPr id="22" name="21 Marcador de pie de página"/>
          <p:cNvSpPr>
            <a:spLocks noGrp="1"/>
          </p:cNvSpPr>
          <p:nvPr>
            <p:ph type="ftr" sz="quarter" idx="3"/>
          </p:nvPr>
        </p:nvSpPr>
        <p:spPr>
          <a:xfrm>
            <a:off x="2000250" y="8475137"/>
            <a:ext cx="2514600" cy="486833"/>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s-EC"/>
          </a:p>
        </p:txBody>
      </p:sp>
      <p:sp>
        <p:nvSpPr>
          <p:cNvPr id="18" name="17 Marcador de número de diapositiva"/>
          <p:cNvSpPr>
            <a:spLocks noGrp="1"/>
          </p:cNvSpPr>
          <p:nvPr>
            <p:ph type="sldNum" sz="quarter" idx="4"/>
          </p:nvPr>
        </p:nvSpPr>
        <p:spPr>
          <a:xfrm>
            <a:off x="5943600" y="8475137"/>
            <a:ext cx="571500" cy="486833"/>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CDAFB880-CB62-452B-99AC-8E71705A84F0}" type="slidenum">
              <a:rPr lang="es-EC"/>
              <a:pPr>
                <a:defRPr/>
              </a:pPr>
              <a:t>‹Nº›</a:t>
            </a:fld>
            <a:endParaRPr lang="es-EC"/>
          </a:p>
        </p:txBody>
      </p:sp>
      <p:grpSp>
        <p:nvGrpSpPr>
          <p:cNvPr id="4105" name="1 Grupo"/>
          <p:cNvGrpSpPr>
            <a:grpSpLocks/>
          </p:cNvGrpSpPr>
          <p:nvPr/>
        </p:nvGrpSpPr>
        <p:grpSpPr bwMode="auto">
          <a:xfrm>
            <a:off x="-14287" y="270933"/>
            <a:ext cx="6885385" cy="863600"/>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07" r:id="rId1"/>
    <p:sldLayoutId id="2147483699" r:id="rId2"/>
    <p:sldLayoutId id="2147483708" r:id="rId3"/>
    <p:sldLayoutId id="2147483700" r:id="rId4"/>
    <p:sldLayoutId id="2147483701" r:id="rId5"/>
    <p:sldLayoutId id="2147483702" r:id="rId6"/>
    <p:sldLayoutId id="2147483703" r:id="rId7"/>
    <p:sldLayoutId id="2147483704" r:id="rId8"/>
    <p:sldLayoutId id="2147483709" r:id="rId9"/>
    <p:sldLayoutId id="2147483705" r:id="rId10"/>
    <p:sldLayoutId id="2147483706"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794364" y="188857"/>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pic>
        <p:nvPicPr>
          <p:cNvPr id="1030" name="Picture 6"/>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75996" y="1181102"/>
            <a:ext cx="5886652" cy="7711380"/>
          </a:xfrm>
          <a:prstGeom prst="rect">
            <a:avLst/>
          </a:prstGeom>
          <a:solidFill>
            <a:schemeClr val="tx2">
              <a:lumMod val="75000"/>
              <a:alpha val="0"/>
            </a:schemeClr>
          </a:solidFill>
          <a:ln>
            <a:noFill/>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3" name="2 CuadroTexto"/>
          <p:cNvSpPr txBox="1"/>
          <p:nvPr/>
        </p:nvSpPr>
        <p:spPr>
          <a:xfrm>
            <a:off x="260649" y="1979712"/>
            <a:ext cx="6195080" cy="6463308"/>
          </a:xfrm>
          <a:prstGeom prst="rect">
            <a:avLst/>
          </a:prstGeom>
          <a:noFill/>
        </p:spPr>
        <p:txBody>
          <a:bodyPr wrap="square" rtlCol="0">
            <a:spAutoFit/>
          </a:bodyPr>
          <a:lstStyle/>
          <a:p>
            <a:pPr algn="just"/>
            <a:r>
              <a:rPr lang="es-AR" b="1" dirty="0">
                <a:solidFill>
                  <a:schemeClr val="bg1"/>
                </a:solidFill>
              </a:rPr>
              <a:t>La misión</a:t>
            </a:r>
            <a:endParaRPr lang="es-AR" dirty="0">
              <a:solidFill>
                <a:schemeClr val="bg1"/>
              </a:solidFill>
            </a:endParaRPr>
          </a:p>
          <a:p>
            <a:pPr algn="just"/>
            <a:r>
              <a:rPr lang="es-AR" dirty="0">
                <a:solidFill>
                  <a:schemeClr val="bg1"/>
                </a:solidFill>
              </a:rPr>
              <a:t>     El restaurante del </a:t>
            </a:r>
            <a:r>
              <a:rPr lang="es-AR" dirty="0" err="1">
                <a:solidFill>
                  <a:schemeClr val="bg1"/>
                </a:solidFill>
              </a:rPr>
              <a:t>Comil</a:t>
            </a:r>
            <a:r>
              <a:rPr lang="es-AR" dirty="0">
                <a:solidFill>
                  <a:schemeClr val="bg1"/>
                </a:solidFill>
              </a:rPr>
              <a:t> 3 prepara y comercializa alimentos nutritivos para la comunidad educativa a través de un esquema de calidad total en todos sus procesos y mediante la práctica permanente de las normas de convivencia establecidas.</a:t>
            </a:r>
          </a:p>
          <a:p>
            <a:pPr algn="just"/>
            <a:r>
              <a:rPr lang="es-AR" b="1" dirty="0">
                <a:solidFill>
                  <a:schemeClr val="bg1"/>
                </a:solidFill>
              </a:rPr>
              <a:t>La visión</a:t>
            </a:r>
            <a:endParaRPr lang="es-AR" dirty="0">
              <a:solidFill>
                <a:schemeClr val="bg1"/>
              </a:solidFill>
            </a:endParaRPr>
          </a:p>
          <a:p>
            <a:pPr algn="just"/>
            <a:r>
              <a:rPr lang="es-AR" dirty="0">
                <a:solidFill>
                  <a:schemeClr val="bg1"/>
                </a:solidFill>
              </a:rPr>
              <a:t>     Para el 2013 ser un restaurante de calidad que satisfaga las necesidades alimenticias y nutricionales de sus clientes.</a:t>
            </a:r>
          </a:p>
          <a:p>
            <a:pPr algn="just"/>
            <a:endParaRPr lang="es-AR" b="1" dirty="0" smtClean="0">
              <a:solidFill>
                <a:schemeClr val="bg1"/>
              </a:solidFill>
            </a:endParaRPr>
          </a:p>
          <a:p>
            <a:pPr algn="just"/>
            <a:r>
              <a:rPr lang="es-AR" b="1" dirty="0" smtClean="0">
                <a:solidFill>
                  <a:schemeClr val="bg1"/>
                </a:solidFill>
              </a:rPr>
              <a:t>Plan </a:t>
            </a:r>
            <a:r>
              <a:rPr lang="es-AR" b="1" dirty="0">
                <a:solidFill>
                  <a:schemeClr val="bg1"/>
                </a:solidFill>
              </a:rPr>
              <a:t>estratégico</a:t>
            </a:r>
            <a:endParaRPr lang="es-AR" dirty="0">
              <a:solidFill>
                <a:schemeClr val="bg1"/>
              </a:solidFill>
            </a:endParaRPr>
          </a:p>
          <a:p>
            <a:pPr algn="just"/>
            <a:r>
              <a:rPr lang="es-AR" b="1" dirty="0">
                <a:solidFill>
                  <a:schemeClr val="bg1"/>
                </a:solidFill>
              </a:rPr>
              <a:t> </a:t>
            </a:r>
            <a:endParaRPr lang="es-AR" dirty="0">
              <a:solidFill>
                <a:schemeClr val="bg1"/>
              </a:solidFill>
            </a:endParaRPr>
          </a:p>
          <a:p>
            <a:pPr algn="just"/>
            <a:r>
              <a:rPr lang="es-AR" dirty="0" smtClean="0">
                <a:solidFill>
                  <a:schemeClr val="bg1"/>
                </a:solidFill>
              </a:rPr>
              <a:t>El </a:t>
            </a:r>
            <a:r>
              <a:rPr lang="es-AR" dirty="0">
                <a:solidFill>
                  <a:schemeClr val="bg1"/>
                </a:solidFill>
              </a:rPr>
              <a:t>restaurante del COMIL 3 preparará alimentos “nutritivos calientes y fríos” a precios aceptables.</a:t>
            </a:r>
          </a:p>
          <a:p>
            <a:pPr algn="just"/>
            <a:r>
              <a:rPr lang="es-AR" dirty="0" smtClean="0">
                <a:solidFill>
                  <a:schemeClr val="bg1"/>
                </a:solidFill>
              </a:rPr>
              <a:t>La </a:t>
            </a:r>
            <a:r>
              <a:rPr lang="es-AR" dirty="0">
                <a:solidFill>
                  <a:schemeClr val="bg1"/>
                </a:solidFill>
              </a:rPr>
              <a:t>demanda insatisfecha deberá ser cubierta con varios puntos de distribución de alimentos al interior del restaurant y con una variedad de menús acorde a las necesidades nutricionales de los </a:t>
            </a:r>
            <a:r>
              <a:rPr lang="es-AR" dirty="0" smtClean="0">
                <a:solidFill>
                  <a:schemeClr val="bg1"/>
                </a:solidFill>
              </a:rPr>
              <a:t>clientes</a:t>
            </a:r>
            <a:r>
              <a:rPr lang="es-AR" dirty="0" smtClean="0">
                <a:solidFill>
                  <a:schemeClr val="bg1"/>
                </a:solidFill>
              </a:rPr>
              <a:t>.</a:t>
            </a:r>
          </a:p>
          <a:p>
            <a:pPr algn="just"/>
            <a:r>
              <a:rPr lang="es-AR" dirty="0" smtClean="0">
                <a:solidFill>
                  <a:schemeClr val="bg1"/>
                </a:solidFill>
              </a:rPr>
              <a:t>Los </a:t>
            </a:r>
            <a:r>
              <a:rPr lang="es-AR" dirty="0">
                <a:solidFill>
                  <a:schemeClr val="bg1"/>
                </a:solidFill>
              </a:rPr>
              <a:t>clientes (comunidad educativa) estarán segmentados en niños y adultos para seleccionar las ofertas, promociones, etc.</a:t>
            </a:r>
          </a:p>
          <a:p>
            <a:pPr algn="just"/>
            <a:endParaRPr lang="es-AR" dirty="0">
              <a:solidFill>
                <a:schemeClr val="bg1"/>
              </a:solidFill>
            </a:endParaRPr>
          </a:p>
        </p:txBody>
      </p:sp>
    </p:spTree>
    <p:extLst>
      <p:ext uri="{BB962C8B-B14F-4D97-AF65-F5344CB8AC3E}">
        <p14:creationId xmlns="" xmlns:p14="http://schemas.microsoft.com/office/powerpoint/2010/main" val="36649273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566668"/>
            </a:xfrm>
            <a:prstGeom prst="rect">
              <a:avLst/>
            </a:prstGeom>
            <a:noFill/>
          </p:spPr>
          <p:txBody>
            <a:bodyPr wrap="square" rtlCol="0">
              <a:spAutoFit/>
            </a:bodyPr>
            <a:lstStyle/>
            <a:p>
              <a:pPr algn="r"/>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2" name="1 Rectángulo"/>
          <p:cNvSpPr/>
          <p:nvPr/>
        </p:nvSpPr>
        <p:spPr>
          <a:xfrm>
            <a:off x="631662" y="2171343"/>
            <a:ext cx="5533642" cy="2769989"/>
          </a:xfrm>
          <a:prstGeom prst="rect">
            <a:avLst/>
          </a:prstGeom>
        </p:spPr>
        <p:txBody>
          <a:bodyPr wrap="square">
            <a:spAutoFit/>
          </a:bodyPr>
          <a:lstStyle/>
          <a:p>
            <a:pPr algn="ctr"/>
            <a:r>
              <a:rPr lang="es-EC" dirty="0">
                <a:solidFill>
                  <a:schemeClr val="bg1"/>
                </a:solidFill>
              </a:rPr>
              <a:t> </a:t>
            </a:r>
            <a:r>
              <a:rPr lang="en-US" b="1" dirty="0" smtClean="0">
                <a:solidFill>
                  <a:schemeClr val="bg1"/>
                </a:solidFill>
              </a:rPr>
              <a:t>ESTUDIO </a:t>
            </a:r>
            <a:r>
              <a:rPr lang="en-US" b="1" dirty="0">
                <a:solidFill>
                  <a:schemeClr val="bg1"/>
                </a:solidFill>
              </a:rPr>
              <a:t>TÉCNICO</a:t>
            </a:r>
            <a:endParaRPr lang="es-AR" sz="1200" dirty="0">
              <a:solidFill>
                <a:schemeClr val="bg1"/>
              </a:solidFill>
            </a:endParaRPr>
          </a:p>
          <a:p>
            <a:pPr algn="ctr"/>
            <a:r>
              <a:rPr lang="en-US" b="1" dirty="0">
                <a:solidFill>
                  <a:schemeClr val="bg1"/>
                </a:solidFill>
              </a:rPr>
              <a:t> </a:t>
            </a:r>
            <a:r>
              <a:rPr lang="es-AR" b="1" dirty="0" smtClean="0">
                <a:solidFill>
                  <a:schemeClr val="bg1"/>
                </a:solidFill>
              </a:rPr>
              <a:t>Localización</a:t>
            </a:r>
            <a:r>
              <a:rPr lang="es-AR" b="1" dirty="0" smtClean="0">
                <a:solidFill>
                  <a:schemeClr val="bg1"/>
                </a:solidFill>
              </a:rPr>
              <a:t>.</a:t>
            </a:r>
          </a:p>
          <a:p>
            <a:pPr algn="ctr"/>
            <a:endParaRPr lang="es-AR" sz="1200" dirty="0">
              <a:solidFill>
                <a:schemeClr val="bg1"/>
              </a:solidFill>
            </a:endParaRPr>
          </a:p>
          <a:p>
            <a:r>
              <a:rPr lang="es-EC" dirty="0">
                <a:solidFill>
                  <a:schemeClr val="bg1"/>
                </a:solidFill>
              </a:rPr>
              <a:t>El restaurante del COMIL 3 “Héroes del 41”, estará ubicado en:</a:t>
            </a:r>
            <a:endParaRPr lang="es-AR" sz="1200" dirty="0">
              <a:solidFill>
                <a:schemeClr val="bg1"/>
              </a:solidFill>
            </a:endParaRPr>
          </a:p>
          <a:p>
            <a:r>
              <a:rPr lang="es-EC" b="1" dirty="0">
                <a:solidFill>
                  <a:schemeClr val="bg1"/>
                </a:solidFill>
              </a:rPr>
              <a:t> </a:t>
            </a:r>
            <a:endParaRPr lang="es-AR" sz="1200" dirty="0">
              <a:solidFill>
                <a:schemeClr val="bg1"/>
              </a:solidFill>
            </a:endParaRPr>
          </a:p>
          <a:p>
            <a:r>
              <a:rPr lang="es-EC" dirty="0">
                <a:solidFill>
                  <a:schemeClr val="bg1"/>
                </a:solidFill>
              </a:rPr>
              <a:t>PAÍS:			Ecuador</a:t>
            </a:r>
            <a:endParaRPr lang="es-AR" sz="1200" dirty="0">
              <a:solidFill>
                <a:schemeClr val="bg1"/>
              </a:solidFill>
            </a:endParaRPr>
          </a:p>
          <a:p>
            <a:r>
              <a:rPr lang="es-EC" dirty="0">
                <a:solidFill>
                  <a:schemeClr val="bg1"/>
                </a:solidFill>
              </a:rPr>
              <a:t>PROVINCIA: 		El Oro</a:t>
            </a:r>
            <a:endParaRPr lang="es-AR" sz="1200" dirty="0">
              <a:solidFill>
                <a:schemeClr val="bg1"/>
              </a:solidFill>
            </a:endParaRPr>
          </a:p>
          <a:p>
            <a:r>
              <a:rPr lang="es-EC" dirty="0">
                <a:solidFill>
                  <a:schemeClr val="bg1"/>
                </a:solidFill>
              </a:rPr>
              <a:t>CANTÓN:			Machala</a:t>
            </a:r>
            <a:endParaRPr lang="es-AR" sz="1200" dirty="0">
              <a:solidFill>
                <a:schemeClr val="bg1"/>
              </a:solidFill>
            </a:endParaRPr>
          </a:p>
          <a:p>
            <a:r>
              <a:rPr lang="pt-BR" dirty="0">
                <a:solidFill>
                  <a:schemeClr val="bg1"/>
                </a:solidFill>
              </a:rPr>
              <a:t>PARROQUIA:		El Cambio.</a:t>
            </a:r>
            <a:endParaRPr lang="es-AR" sz="1200" dirty="0">
              <a:solidFill>
                <a:schemeClr val="bg1"/>
              </a:solidFill>
            </a:endParaRPr>
          </a:p>
        </p:txBody>
      </p:sp>
      <p:pic>
        <p:nvPicPr>
          <p:cNvPr id="34818" name="Imagen 488"/>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189969" y="5553869"/>
            <a:ext cx="2559050" cy="2462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4819" name="Imagen 1"/>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53144" y="5555456"/>
            <a:ext cx="2562225" cy="247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8812880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2" name="1 Rectángulo"/>
          <p:cNvSpPr/>
          <p:nvPr/>
        </p:nvSpPr>
        <p:spPr>
          <a:xfrm>
            <a:off x="404664" y="1710353"/>
            <a:ext cx="5400600" cy="1477328"/>
          </a:xfrm>
          <a:prstGeom prst="rect">
            <a:avLst/>
          </a:prstGeom>
        </p:spPr>
        <p:txBody>
          <a:bodyPr wrap="square">
            <a:spAutoFit/>
          </a:bodyPr>
          <a:lstStyle/>
          <a:p>
            <a:pPr lvl="1" algn="ctr"/>
            <a:r>
              <a:rPr lang="es-AR" b="1" dirty="0">
                <a:solidFill>
                  <a:schemeClr val="bg1"/>
                </a:solidFill>
              </a:rPr>
              <a:t>Área Total.</a:t>
            </a:r>
            <a:endParaRPr lang="es-AR" sz="1200" dirty="0">
              <a:solidFill>
                <a:schemeClr val="bg1"/>
              </a:solidFill>
            </a:endParaRPr>
          </a:p>
          <a:p>
            <a:r>
              <a:rPr lang="es-AR" dirty="0">
                <a:solidFill>
                  <a:schemeClr val="bg1"/>
                </a:solidFill>
              </a:rPr>
              <a:t> </a:t>
            </a:r>
            <a:endParaRPr lang="es-AR" sz="1200" dirty="0">
              <a:solidFill>
                <a:schemeClr val="bg1"/>
              </a:solidFill>
            </a:endParaRPr>
          </a:p>
          <a:p>
            <a:r>
              <a:rPr lang="es-AR" dirty="0">
                <a:solidFill>
                  <a:schemeClr val="bg1"/>
                </a:solidFill>
              </a:rPr>
              <a:t>El restaurante contará con una extensión de 118 m2 (abarca las áreas de preparación y expendio de alimentos, así como el lugar para su consumo)  </a:t>
            </a:r>
            <a:endParaRPr lang="es-AR" sz="1200" dirty="0">
              <a:solidFill>
                <a:schemeClr val="bg1"/>
              </a:solidFill>
            </a:endParaRPr>
          </a:p>
        </p:txBody>
      </p:sp>
      <p:sp>
        <p:nvSpPr>
          <p:cNvPr id="3" name="Rectangle 2"/>
          <p:cNvSpPr>
            <a:spLocks noChangeArrowheads="1"/>
          </p:cNvSpPr>
          <p:nvPr/>
        </p:nvSpPr>
        <p:spPr bwMode="auto">
          <a:xfrm>
            <a:off x="0" y="0"/>
            <a:ext cx="6858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AR"/>
          </a:p>
        </p:txBody>
      </p:sp>
      <p:graphicFrame>
        <p:nvGraphicFramePr>
          <p:cNvPr id="4" name="3 Objeto"/>
          <p:cNvGraphicFramePr>
            <a:graphicFrameLocks noChangeAspect="1"/>
          </p:cNvGraphicFramePr>
          <p:nvPr>
            <p:extLst>
              <p:ext uri="{D42A27DB-BD31-4B8C-83A1-F6EECF244321}">
                <p14:modId xmlns="" xmlns:p14="http://schemas.microsoft.com/office/powerpoint/2010/main" val="43122795"/>
              </p:ext>
            </p:extLst>
          </p:nvPr>
        </p:nvGraphicFramePr>
        <p:xfrm>
          <a:off x="332656" y="3635896"/>
          <a:ext cx="6120680" cy="4392488"/>
        </p:xfrm>
        <a:graphic>
          <a:graphicData uri="http://schemas.openxmlformats.org/presentationml/2006/ole">
            <p:oleObj spid="_x0000_s40965" r:id="rId5" imgW="8248650" imgH="4953000" progId="">
              <p:embed/>
            </p:oleObj>
          </a:graphicData>
        </a:graphic>
      </p:graphicFrame>
    </p:spTree>
    <p:extLst>
      <p:ext uri="{BB962C8B-B14F-4D97-AF65-F5344CB8AC3E}">
        <p14:creationId xmlns="" xmlns:p14="http://schemas.microsoft.com/office/powerpoint/2010/main" val="18812880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graphicFrame>
        <p:nvGraphicFramePr>
          <p:cNvPr id="2" name="1 Tabla"/>
          <p:cNvGraphicFramePr>
            <a:graphicFrameLocks noGrp="1"/>
          </p:cNvGraphicFramePr>
          <p:nvPr>
            <p:extLst>
              <p:ext uri="{D42A27DB-BD31-4B8C-83A1-F6EECF244321}">
                <p14:modId xmlns="" xmlns:p14="http://schemas.microsoft.com/office/powerpoint/2010/main" val="3971327071"/>
              </p:ext>
            </p:extLst>
          </p:nvPr>
        </p:nvGraphicFramePr>
        <p:xfrm>
          <a:off x="475661" y="1907704"/>
          <a:ext cx="5911883" cy="3864483"/>
        </p:xfrm>
        <a:graphic>
          <a:graphicData uri="http://schemas.openxmlformats.org/drawingml/2006/table">
            <a:tbl>
              <a:tblPr firstRow="1" firstCol="1" bandRow="1">
                <a:tableStyleId>{5C22544A-7EE6-4342-B048-85BDC9FD1C3A}</a:tableStyleId>
              </a:tblPr>
              <a:tblGrid>
                <a:gridCol w="854342"/>
                <a:gridCol w="3100844"/>
                <a:gridCol w="1956697"/>
              </a:tblGrid>
              <a:tr h="143510">
                <a:tc>
                  <a:txBody>
                    <a:bodyPr/>
                    <a:lstStyle/>
                    <a:p>
                      <a:pPr algn="l">
                        <a:lnSpc>
                          <a:spcPct val="115000"/>
                        </a:lnSpc>
                        <a:spcAft>
                          <a:spcPts val="0"/>
                        </a:spcAft>
                      </a:pPr>
                      <a:r>
                        <a:rPr lang="es-EC" sz="1050">
                          <a:effectLst/>
                        </a:rPr>
                        <a:t>Fase</a:t>
                      </a:r>
                      <a:endParaRPr lang="es-AR" sz="1050">
                        <a:effectLst/>
                        <a:latin typeface="Calibri"/>
                        <a:ea typeface="Times New Roman"/>
                        <a:cs typeface="Times New Roman"/>
                      </a:endParaRPr>
                    </a:p>
                  </a:txBody>
                  <a:tcPr marL="68580" marR="68580" marT="0" marB="0"/>
                </a:tc>
                <a:tc>
                  <a:txBody>
                    <a:bodyPr/>
                    <a:lstStyle/>
                    <a:p>
                      <a:pPr algn="l">
                        <a:lnSpc>
                          <a:spcPct val="115000"/>
                        </a:lnSpc>
                        <a:spcAft>
                          <a:spcPts val="0"/>
                        </a:spcAft>
                      </a:pPr>
                      <a:r>
                        <a:rPr lang="es-EC" sz="1050">
                          <a:effectLst/>
                        </a:rPr>
                        <a:t>Descripción</a:t>
                      </a:r>
                      <a:endParaRPr lang="es-AR" sz="1050">
                        <a:effectLst/>
                        <a:latin typeface="Calibri"/>
                        <a:ea typeface="Times New Roman"/>
                        <a:cs typeface="Times New Roman"/>
                      </a:endParaRPr>
                    </a:p>
                  </a:txBody>
                  <a:tcPr marL="68580" marR="68580" marT="0" marB="0"/>
                </a:tc>
                <a:tc>
                  <a:txBody>
                    <a:bodyPr/>
                    <a:lstStyle/>
                    <a:p>
                      <a:pPr algn="l">
                        <a:lnSpc>
                          <a:spcPct val="115000"/>
                        </a:lnSpc>
                        <a:spcAft>
                          <a:spcPts val="0"/>
                        </a:spcAft>
                      </a:pPr>
                      <a:r>
                        <a:rPr lang="es-EC" sz="1050">
                          <a:effectLst/>
                        </a:rPr>
                        <a:t>Entregable</a:t>
                      </a:r>
                      <a:endParaRPr lang="es-AR" sz="1050">
                        <a:effectLst/>
                        <a:latin typeface="Calibri"/>
                        <a:ea typeface="Times New Roman"/>
                        <a:cs typeface="Times New Roman"/>
                      </a:endParaRPr>
                    </a:p>
                  </a:txBody>
                  <a:tcPr marL="68580" marR="68580" marT="0" marB="0"/>
                </a:tc>
              </a:tr>
              <a:tr h="438785">
                <a:tc>
                  <a:txBody>
                    <a:bodyPr/>
                    <a:lstStyle/>
                    <a:p>
                      <a:pPr algn="l">
                        <a:lnSpc>
                          <a:spcPct val="115000"/>
                        </a:lnSpc>
                        <a:spcAft>
                          <a:spcPts val="0"/>
                        </a:spcAft>
                      </a:pPr>
                      <a:r>
                        <a:rPr lang="es-EC" sz="1050">
                          <a:effectLst/>
                        </a:rPr>
                        <a:t>Inicio</a:t>
                      </a:r>
                      <a:endParaRPr lang="es-AR" sz="1050">
                        <a:effectLst/>
                        <a:latin typeface="Calibri"/>
                        <a:ea typeface="Times New Roman"/>
                        <a:cs typeface="Times New Roman"/>
                      </a:endParaRPr>
                    </a:p>
                  </a:txBody>
                  <a:tcPr marL="68580" marR="68580" marT="0" marB="0"/>
                </a:tc>
                <a:tc>
                  <a:txBody>
                    <a:bodyPr/>
                    <a:lstStyle/>
                    <a:p>
                      <a:pPr algn="l">
                        <a:lnSpc>
                          <a:spcPct val="115000"/>
                        </a:lnSpc>
                        <a:spcAft>
                          <a:spcPts val="0"/>
                        </a:spcAft>
                      </a:pPr>
                      <a:r>
                        <a:rPr lang="es-EC" sz="1050">
                          <a:effectLst/>
                        </a:rPr>
                        <a:t>Enunciado preliminar del alcance del proyecto  en referencia necesidades funcionales, presupuestos y tiempo.</a:t>
                      </a:r>
                      <a:endParaRPr lang="es-AR" sz="1050">
                        <a:effectLst/>
                        <a:latin typeface="Calibri"/>
                        <a:ea typeface="Times New Roman"/>
                        <a:cs typeface="Times New Roman"/>
                      </a:endParaRPr>
                    </a:p>
                  </a:txBody>
                  <a:tcPr marL="68580" marR="68580" marT="0" marB="0"/>
                </a:tc>
                <a:tc>
                  <a:txBody>
                    <a:bodyPr/>
                    <a:lstStyle/>
                    <a:p>
                      <a:pPr marL="342900" lvl="0" indent="-342900" algn="l">
                        <a:lnSpc>
                          <a:spcPct val="115000"/>
                        </a:lnSpc>
                        <a:spcAft>
                          <a:spcPts val="0"/>
                        </a:spcAft>
                        <a:buFont typeface="Symbol"/>
                        <a:buChar char=""/>
                      </a:pPr>
                      <a:r>
                        <a:rPr lang="es-EC" sz="1050">
                          <a:effectLst/>
                        </a:rPr>
                        <a:t>Acta de Inicio del Proyecto</a:t>
                      </a:r>
                      <a:endParaRPr lang="es-AR" sz="1050">
                        <a:effectLst/>
                        <a:latin typeface="Calibri"/>
                        <a:ea typeface="Times New Roman"/>
                        <a:cs typeface="Times New Roman"/>
                      </a:endParaRPr>
                    </a:p>
                  </a:txBody>
                  <a:tcPr marL="68580" marR="68580" marT="0" marB="0"/>
                </a:tc>
              </a:tr>
              <a:tr h="749300">
                <a:tc>
                  <a:txBody>
                    <a:bodyPr/>
                    <a:lstStyle/>
                    <a:p>
                      <a:pPr algn="l">
                        <a:lnSpc>
                          <a:spcPct val="115000"/>
                        </a:lnSpc>
                        <a:spcAft>
                          <a:spcPts val="0"/>
                        </a:spcAft>
                      </a:pPr>
                      <a:r>
                        <a:rPr lang="es-EC" sz="1050">
                          <a:effectLst/>
                        </a:rPr>
                        <a:t>Planeación</a:t>
                      </a:r>
                      <a:endParaRPr lang="es-AR" sz="1050">
                        <a:effectLst/>
                        <a:latin typeface="Calibri"/>
                        <a:ea typeface="Times New Roman"/>
                        <a:cs typeface="Times New Roman"/>
                      </a:endParaRPr>
                    </a:p>
                  </a:txBody>
                  <a:tcPr marL="68580" marR="68580" marT="0" marB="0"/>
                </a:tc>
                <a:tc>
                  <a:txBody>
                    <a:bodyPr/>
                    <a:lstStyle/>
                    <a:p>
                      <a:pPr algn="l">
                        <a:lnSpc>
                          <a:spcPct val="115000"/>
                        </a:lnSpc>
                        <a:spcAft>
                          <a:spcPts val="0"/>
                        </a:spcAft>
                      </a:pPr>
                      <a:r>
                        <a:rPr lang="es-EC" sz="1050">
                          <a:effectLst/>
                        </a:rPr>
                        <a:t>Planificación de gestión del proyecto, el mismo que deberá incluir: alcance definitivo, manual de responsabilidades de los actores.</a:t>
                      </a:r>
                      <a:endParaRPr lang="es-AR" sz="1050">
                        <a:effectLst/>
                        <a:latin typeface="Calibri"/>
                        <a:ea typeface="Times New Roman"/>
                        <a:cs typeface="Times New Roman"/>
                      </a:endParaRPr>
                    </a:p>
                  </a:txBody>
                  <a:tcPr marL="68580" marR="68580" marT="0" marB="0"/>
                </a:tc>
                <a:tc>
                  <a:txBody>
                    <a:bodyPr/>
                    <a:lstStyle/>
                    <a:p>
                      <a:pPr marL="342900" lvl="0" indent="-342900" algn="l">
                        <a:lnSpc>
                          <a:spcPct val="115000"/>
                        </a:lnSpc>
                        <a:spcAft>
                          <a:spcPts val="0"/>
                        </a:spcAft>
                        <a:buFont typeface="Symbol"/>
                        <a:buChar char=""/>
                      </a:pPr>
                      <a:r>
                        <a:rPr lang="es-EC" sz="1050">
                          <a:effectLst/>
                        </a:rPr>
                        <a:t>Plan arquitectónico del restaurante</a:t>
                      </a:r>
                      <a:endParaRPr lang="es-AR" sz="1050">
                        <a:effectLst/>
                      </a:endParaRPr>
                    </a:p>
                    <a:p>
                      <a:pPr marL="342900" lvl="0" indent="-342900" algn="l">
                        <a:lnSpc>
                          <a:spcPct val="115000"/>
                        </a:lnSpc>
                        <a:spcAft>
                          <a:spcPts val="0"/>
                        </a:spcAft>
                        <a:buFont typeface="Symbol"/>
                        <a:buChar char=""/>
                      </a:pPr>
                      <a:r>
                        <a:rPr lang="es-EC" sz="1050">
                          <a:effectLst/>
                        </a:rPr>
                        <a:t>Manual de responsabilidades en el restaurante del COMIL 3</a:t>
                      </a:r>
                      <a:endParaRPr lang="es-AR" sz="1050">
                        <a:effectLst/>
                        <a:latin typeface="Calibri"/>
                        <a:ea typeface="Times New Roman"/>
                        <a:cs typeface="Times New Roman"/>
                      </a:endParaRPr>
                    </a:p>
                  </a:txBody>
                  <a:tcPr marL="68580" marR="68580" marT="0" marB="0"/>
                </a:tc>
              </a:tr>
              <a:tr h="757555">
                <a:tc>
                  <a:txBody>
                    <a:bodyPr/>
                    <a:lstStyle/>
                    <a:p>
                      <a:pPr algn="l">
                        <a:lnSpc>
                          <a:spcPct val="115000"/>
                        </a:lnSpc>
                        <a:spcAft>
                          <a:spcPts val="0"/>
                        </a:spcAft>
                      </a:pPr>
                      <a:r>
                        <a:rPr lang="es-EC" sz="1050">
                          <a:effectLst/>
                        </a:rPr>
                        <a:t>Ejecución</a:t>
                      </a:r>
                      <a:endParaRPr lang="es-AR" sz="1050">
                        <a:effectLst/>
                        <a:latin typeface="Calibri"/>
                        <a:ea typeface="Times New Roman"/>
                        <a:cs typeface="Times New Roman"/>
                      </a:endParaRPr>
                    </a:p>
                  </a:txBody>
                  <a:tcPr marL="68580" marR="68580" marT="0" marB="0"/>
                </a:tc>
                <a:tc>
                  <a:txBody>
                    <a:bodyPr/>
                    <a:lstStyle/>
                    <a:p>
                      <a:pPr algn="l">
                        <a:lnSpc>
                          <a:spcPct val="115000"/>
                        </a:lnSpc>
                        <a:spcAft>
                          <a:spcPts val="0"/>
                        </a:spcAft>
                      </a:pPr>
                      <a:r>
                        <a:rPr lang="es-EC" sz="1050">
                          <a:effectLst/>
                        </a:rPr>
                        <a:t>Construcción del restaurante, implementación de mobiliario y equipo, elaboración de normas de convivencia en el restaurante</a:t>
                      </a:r>
                      <a:endParaRPr lang="es-AR" sz="1050">
                        <a:effectLst/>
                        <a:latin typeface="Calibri"/>
                        <a:ea typeface="Times New Roman"/>
                        <a:cs typeface="Times New Roman"/>
                      </a:endParaRPr>
                    </a:p>
                  </a:txBody>
                  <a:tcPr marL="68580" marR="68580" marT="0" marB="0"/>
                </a:tc>
                <a:tc>
                  <a:txBody>
                    <a:bodyPr/>
                    <a:lstStyle/>
                    <a:p>
                      <a:pPr marL="342900" lvl="0" indent="-342900" algn="l">
                        <a:lnSpc>
                          <a:spcPct val="115000"/>
                        </a:lnSpc>
                        <a:spcAft>
                          <a:spcPts val="0"/>
                        </a:spcAft>
                        <a:buFont typeface="Symbol"/>
                        <a:buChar char=""/>
                      </a:pPr>
                      <a:r>
                        <a:rPr lang="es-EC" sz="1050">
                          <a:effectLst/>
                        </a:rPr>
                        <a:t>Informe de avance de obra</a:t>
                      </a:r>
                      <a:endParaRPr lang="es-AR" sz="1050">
                        <a:effectLst/>
                      </a:endParaRPr>
                    </a:p>
                    <a:p>
                      <a:pPr marL="342900" lvl="0" indent="-342900" algn="l">
                        <a:lnSpc>
                          <a:spcPct val="115000"/>
                        </a:lnSpc>
                        <a:spcAft>
                          <a:spcPts val="0"/>
                        </a:spcAft>
                        <a:buFont typeface="Symbol"/>
                        <a:buChar char=""/>
                      </a:pPr>
                      <a:r>
                        <a:rPr lang="es-EC" sz="1050">
                          <a:effectLst/>
                        </a:rPr>
                        <a:t>Acta de entrega recepción del mobiliario</a:t>
                      </a:r>
                      <a:endParaRPr lang="es-AR" sz="1050">
                        <a:effectLst/>
                      </a:endParaRPr>
                    </a:p>
                    <a:p>
                      <a:pPr marL="342900" lvl="0" indent="-342900" algn="l">
                        <a:lnSpc>
                          <a:spcPct val="115000"/>
                        </a:lnSpc>
                        <a:spcAft>
                          <a:spcPts val="0"/>
                        </a:spcAft>
                        <a:buFont typeface="Symbol"/>
                        <a:buChar char=""/>
                      </a:pPr>
                      <a:r>
                        <a:rPr lang="es-EC" sz="1050">
                          <a:effectLst/>
                        </a:rPr>
                        <a:t>Normas de convivencia en el restaurante</a:t>
                      </a:r>
                      <a:endParaRPr lang="es-AR" sz="1050">
                        <a:effectLst/>
                        <a:latin typeface="Calibri"/>
                        <a:ea typeface="Times New Roman"/>
                        <a:cs typeface="Times New Roman"/>
                      </a:endParaRPr>
                    </a:p>
                  </a:txBody>
                  <a:tcPr marL="68580" marR="68580" marT="0" marB="0"/>
                </a:tc>
              </a:tr>
              <a:tr h="302895">
                <a:tc>
                  <a:txBody>
                    <a:bodyPr/>
                    <a:lstStyle/>
                    <a:p>
                      <a:pPr algn="l">
                        <a:lnSpc>
                          <a:spcPct val="115000"/>
                        </a:lnSpc>
                        <a:spcAft>
                          <a:spcPts val="0"/>
                        </a:spcAft>
                      </a:pPr>
                      <a:r>
                        <a:rPr lang="es-EC" sz="1050">
                          <a:effectLst/>
                        </a:rPr>
                        <a:t>Control</a:t>
                      </a:r>
                      <a:endParaRPr lang="es-AR" sz="1050">
                        <a:effectLst/>
                        <a:latin typeface="Calibri"/>
                        <a:ea typeface="Times New Roman"/>
                        <a:cs typeface="Times New Roman"/>
                      </a:endParaRPr>
                    </a:p>
                  </a:txBody>
                  <a:tcPr marL="68580" marR="68580" marT="0" marB="0"/>
                </a:tc>
                <a:tc>
                  <a:txBody>
                    <a:bodyPr/>
                    <a:lstStyle/>
                    <a:p>
                      <a:pPr algn="l">
                        <a:lnSpc>
                          <a:spcPct val="115000"/>
                        </a:lnSpc>
                        <a:spcAft>
                          <a:spcPts val="0"/>
                        </a:spcAft>
                      </a:pPr>
                      <a:r>
                        <a:rPr lang="es-EC" sz="1050">
                          <a:effectLst/>
                        </a:rPr>
                        <a:t>Control de Calidad, revisiones, inspecciones y auditorias</a:t>
                      </a:r>
                      <a:endParaRPr lang="es-AR" sz="1050">
                        <a:effectLst/>
                        <a:latin typeface="Calibri"/>
                        <a:ea typeface="Times New Roman"/>
                        <a:cs typeface="Times New Roman"/>
                      </a:endParaRPr>
                    </a:p>
                  </a:txBody>
                  <a:tcPr marL="68580" marR="68580" marT="0" marB="0"/>
                </a:tc>
                <a:tc>
                  <a:txBody>
                    <a:bodyPr/>
                    <a:lstStyle/>
                    <a:p>
                      <a:pPr marL="342900" lvl="0" indent="-342900" algn="l">
                        <a:lnSpc>
                          <a:spcPct val="115000"/>
                        </a:lnSpc>
                        <a:spcAft>
                          <a:spcPts val="0"/>
                        </a:spcAft>
                        <a:buFont typeface="Symbol"/>
                        <a:buChar char=""/>
                      </a:pPr>
                      <a:r>
                        <a:rPr lang="es-EC" sz="1050">
                          <a:effectLst/>
                        </a:rPr>
                        <a:t>Registros de Monitoreo </a:t>
                      </a:r>
                      <a:endParaRPr lang="es-AR" sz="1050">
                        <a:effectLst/>
                      </a:endParaRPr>
                    </a:p>
                    <a:p>
                      <a:pPr marL="342900" lvl="0" indent="-342900" algn="l">
                        <a:lnSpc>
                          <a:spcPct val="115000"/>
                        </a:lnSpc>
                        <a:spcAft>
                          <a:spcPts val="0"/>
                        </a:spcAft>
                        <a:buFont typeface="Symbol"/>
                        <a:buChar char=""/>
                      </a:pPr>
                      <a:r>
                        <a:rPr lang="es-EC" sz="1050">
                          <a:effectLst/>
                        </a:rPr>
                        <a:t>Informe de inspección</a:t>
                      </a:r>
                      <a:endParaRPr lang="es-AR" sz="1050">
                        <a:effectLst/>
                        <a:latin typeface="Calibri"/>
                        <a:ea typeface="Times New Roman"/>
                        <a:cs typeface="Times New Roman"/>
                      </a:endParaRPr>
                    </a:p>
                  </a:txBody>
                  <a:tcPr marL="68580" marR="68580" marT="0" marB="0"/>
                </a:tc>
              </a:tr>
              <a:tr h="318770">
                <a:tc>
                  <a:txBody>
                    <a:bodyPr/>
                    <a:lstStyle/>
                    <a:p>
                      <a:pPr algn="l">
                        <a:lnSpc>
                          <a:spcPct val="115000"/>
                        </a:lnSpc>
                        <a:spcAft>
                          <a:spcPts val="0"/>
                        </a:spcAft>
                      </a:pPr>
                      <a:r>
                        <a:rPr lang="es-EC" sz="1050">
                          <a:effectLst/>
                        </a:rPr>
                        <a:t>Cierre</a:t>
                      </a:r>
                      <a:endParaRPr lang="es-AR" sz="1050">
                        <a:effectLst/>
                        <a:latin typeface="Calibri"/>
                        <a:ea typeface="Times New Roman"/>
                        <a:cs typeface="Times New Roman"/>
                      </a:endParaRPr>
                    </a:p>
                  </a:txBody>
                  <a:tcPr marL="68580" marR="68580" marT="0" marB="0"/>
                </a:tc>
                <a:tc>
                  <a:txBody>
                    <a:bodyPr/>
                    <a:lstStyle/>
                    <a:p>
                      <a:pPr algn="l">
                        <a:lnSpc>
                          <a:spcPct val="115000"/>
                        </a:lnSpc>
                        <a:spcAft>
                          <a:spcPts val="0"/>
                        </a:spcAft>
                      </a:pPr>
                      <a:r>
                        <a:rPr lang="es-EC" sz="1050">
                          <a:effectLst/>
                        </a:rPr>
                        <a:t>Entrega de Proyecto</a:t>
                      </a:r>
                      <a:endParaRPr lang="es-AR" sz="1050">
                        <a:effectLst/>
                        <a:latin typeface="Calibri"/>
                        <a:ea typeface="Times New Roman"/>
                        <a:cs typeface="Times New Roman"/>
                      </a:endParaRPr>
                    </a:p>
                  </a:txBody>
                  <a:tcPr marL="68580" marR="68580" marT="0" marB="0"/>
                </a:tc>
                <a:tc>
                  <a:txBody>
                    <a:bodyPr/>
                    <a:lstStyle/>
                    <a:p>
                      <a:pPr marL="342900" lvl="0" indent="-342900" algn="l">
                        <a:lnSpc>
                          <a:spcPct val="115000"/>
                        </a:lnSpc>
                        <a:spcAft>
                          <a:spcPts val="0"/>
                        </a:spcAft>
                        <a:buFont typeface="Symbol"/>
                        <a:buChar char=""/>
                      </a:pPr>
                      <a:r>
                        <a:rPr lang="es-EC" sz="1050" dirty="0">
                          <a:effectLst/>
                        </a:rPr>
                        <a:t>Servicio post implantación</a:t>
                      </a:r>
                      <a:endParaRPr lang="es-AR" sz="1050" dirty="0">
                        <a:effectLst/>
                      </a:endParaRPr>
                    </a:p>
                    <a:p>
                      <a:pPr marL="342900" lvl="0" indent="-342900" algn="l">
                        <a:lnSpc>
                          <a:spcPct val="115000"/>
                        </a:lnSpc>
                        <a:spcAft>
                          <a:spcPts val="0"/>
                        </a:spcAft>
                        <a:buFont typeface="Symbol"/>
                        <a:buChar char=""/>
                      </a:pPr>
                      <a:r>
                        <a:rPr lang="es-EC" sz="1050" dirty="0">
                          <a:effectLst/>
                        </a:rPr>
                        <a:t>Acta de Cierre de Proyecto</a:t>
                      </a:r>
                      <a:endParaRPr lang="es-AR" sz="1050" dirty="0">
                        <a:effectLst/>
                        <a:latin typeface="Calibri"/>
                        <a:ea typeface="Times New Roman"/>
                        <a:cs typeface="Times New Roman"/>
                      </a:endParaRPr>
                    </a:p>
                  </a:txBody>
                  <a:tcPr marL="68580" marR="68580" marT="0" marB="0"/>
                </a:tc>
              </a:tr>
            </a:tbl>
          </a:graphicData>
        </a:graphic>
      </p:graphicFrame>
      <p:sp>
        <p:nvSpPr>
          <p:cNvPr id="3" name="2 Rectángulo"/>
          <p:cNvSpPr/>
          <p:nvPr/>
        </p:nvSpPr>
        <p:spPr>
          <a:xfrm>
            <a:off x="332656" y="5724128"/>
            <a:ext cx="6264695" cy="2585323"/>
          </a:xfrm>
          <a:prstGeom prst="rect">
            <a:avLst/>
          </a:prstGeom>
        </p:spPr>
        <p:txBody>
          <a:bodyPr wrap="square">
            <a:spAutoFit/>
          </a:bodyPr>
          <a:lstStyle/>
          <a:p>
            <a:r>
              <a:rPr lang="es-EC" b="1" dirty="0">
                <a:solidFill>
                  <a:schemeClr val="bg1"/>
                </a:solidFill>
              </a:rPr>
              <a:t> </a:t>
            </a:r>
            <a:r>
              <a:rPr lang="es-AR" dirty="0" smtClean="0">
                <a:solidFill>
                  <a:schemeClr val="bg1"/>
                </a:solidFill>
              </a:rPr>
              <a:t>		        </a:t>
            </a:r>
            <a:r>
              <a:rPr lang="es-AR" b="1" dirty="0" smtClean="0">
                <a:solidFill>
                  <a:schemeClr val="bg1"/>
                </a:solidFill>
              </a:rPr>
              <a:t>Tecnología</a:t>
            </a:r>
            <a:endParaRPr lang="es-AR" sz="1200" dirty="0">
              <a:solidFill>
                <a:schemeClr val="bg1"/>
              </a:solidFill>
            </a:endParaRPr>
          </a:p>
          <a:p>
            <a:r>
              <a:rPr lang="es-AR" b="1" dirty="0">
                <a:solidFill>
                  <a:schemeClr val="bg1"/>
                </a:solidFill>
              </a:rPr>
              <a:t> </a:t>
            </a:r>
            <a:endParaRPr lang="es-AR" dirty="0">
              <a:solidFill>
                <a:schemeClr val="bg1"/>
              </a:solidFill>
            </a:endParaRPr>
          </a:p>
          <a:p>
            <a:r>
              <a:rPr lang="es-AR" dirty="0">
                <a:solidFill>
                  <a:schemeClr val="bg1"/>
                </a:solidFill>
              </a:rPr>
              <a:t>     El requerimiento de equipos, materiales y utensilios se efectúa en función de las siguientes líneas de producción fijados por la carta de productos:</a:t>
            </a:r>
            <a:endParaRPr lang="es-AR" sz="1200" dirty="0">
              <a:solidFill>
                <a:schemeClr val="bg1"/>
              </a:solidFill>
            </a:endParaRPr>
          </a:p>
          <a:p>
            <a:r>
              <a:rPr lang="es-AR" dirty="0">
                <a:solidFill>
                  <a:schemeClr val="bg1"/>
                </a:solidFill>
              </a:rPr>
              <a:t> </a:t>
            </a:r>
            <a:endParaRPr lang="es-AR" sz="1200" dirty="0">
              <a:solidFill>
                <a:schemeClr val="bg1"/>
              </a:solidFill>
            </a:endParaRPr>
          </a:p>
          <a:p>
            <a:r>
              <a:rPr lang="es-AR" dirty="0">
                <a:solidFill>
                  <a:schemeClr val="bg1"/>
                </a:solidFill>
              </a:rPr>
              <a:t>•	Línea de procesos de alimentos fríos</a:t>
            </a:r>
            <a:endParaRPr lang="es-AR" sz="1200" dirty="0">
              <a:solidFill>
                <a:schemeClr val="bg1"/>
              </a:solidFill>
            </a:endParaRPr>
          </a:p>
          <a:p>
            <a:r>
              <a:rPr lang="es-AR" dirty="0">
                <a:solidFill>
                  <a:schemeClr val="bg1"/>
                </a:solidFill>
              </a:rPr>
              <a:t>•	Línea de procesos de alimentos calientes</a:t>
            </a:r>
            <a:endParaRPr lang="es-AR" sz="1200" dirty="0">
              <a:solidFill>
                <a:schemeClr val="bg1"/>
              </a:solidFill>
            </a:endParaRPr>
          </a:p>
          <a:p>
            <a:r>
              <a:rPr lang="es-AR" dirty="0">
                <a:solidFill>
                  <a:schemeClr val="bg1"/>
                </a:solidFill>
              </a:rPr>
              <a:t>•	Línea de bebidas</a:t>
            </a:r>
            <a:endParaRPr lang="es-AR" sz="1200" dirty="0">
              <a:solidFill>
                <a:schemeClr val="bg1"/>
              </a:solidFill>
            </a:endParaRPr>
          </a:p>
        </p:txBody>
      </p:sp>
      <p:sp>
        <p:nvSpPr>
          <p:cNvPr id="8" name="7 CuadroTexto"/>
          <p:cNvSpPr txBox="1"/>
          <p:nvPr/>
        </p:nvSpPr>
        <p:spPr>
          <a:xfrm>
            <a:off x="2348880" y="1547664"/>
            <a:ext cx="2160240" cy="646331"/>
          </a:xfrm>
          <a:prstGeom prst="rect">
            <a:avLst/>
          </a:prstGeom>
          <a:noFill/>
        </p:spPr>
        <p:txBody>
          <a:bodyPr wrap="square" rtlCol="0">
            <a:spAutoFit/>
          </a:bodyPr>
          <a:lstStyle/>
          <a:p>
            <a:pPr marL="0" lvl="2"/>
            <a:r>
              <a:rPr lang="es-AR" b="1" dirty="0" smtClean="0">
                <a:solidFill>
                  <a:schemeClr val="bg1"/>
                </a:solidFill>
              </a:rPr>
              <a:t>       Diseño </a:t>
            </a:r>
            <a:endParaRPr lang="es-AR" sz="1200" dirty="0" smtClean="0">
              <a:solidFill>
                <a:schemeClr val="bg1"/>
              </a:solidFill>
            </a:endParaRPr>
          </a:p>
          <a:p>
            <a:endParaRPr lang="es-EC" dirty="0"/>
          </a:p>
        </p:txBody>
      </p:sp>
    </p:spTree>
    <p:extLst>
      <p:ext uri="{BB962C8B-B14F-4D97-AF65-F5344CB8AC3E}">
        <p14:creationId xmlns="" xmlns:p14="http://schemas.microsoft.com/office/powerpoint/2010/main" val="18812880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2" name="1 Rectángulo"/>
          <p:cNvSpPr/>
          <p:nvPr/>
        </p:nvSpPr>
        <p:spPr>
          <a:xfrm>
            <a:off x="569075" y="1785179"/>
            <a:ext cx="6149155" cy="5078313"/>
          </a:xfrm>
          <a:prstGeom prst="rect">
            <a:avLst/>
          </a:prstGeom>
        </p:spPr>
        <p:txBody>
          <a:bodyPr wrap="square">
            <a:spAutoFit/>
          </a:bodyPr>
          <a:lstStyle/>
          <a:p>
            <a:r>
              <a:rPr lang="es-ES" dirty="0">
                <a:solidFill>
                  <a:schemeClr val="bg1"/>
                </a:solidFill>
              </a:rPr>
              <a:t> </a:t>
            </a:r>
            <a:r>
              <a:rPr lang="es-EC" dirty="0" smtClean="0">
                <a:solidFill>
                  <a:schemeClr val="bg1"/>
                </a:solidFill>
              </a:rPr>
              <a:t>El </a:t>
            </a:r>
            <a:r>
              <a:rPr lang="es-EC" dirty="0">
                <a:solidFill>
                  <a:schemeClr val="bg1"/>
                </a:solidFill>
              </a:rPr>
              <a:t>restaurante ha sido concebido con un diseño elegante y diferente. Su estructura es antisísmica. El confort y seguridad serán manejados con los avances tecnológicos que actualmente se disponen. A continuación se detallan los puntos más relevantes: </a:t>
            </a:r>
            <a:endParaRPr lang="es-AR" dirty="0">
              <a:solidFill>
                <a:schemeClr val="bg1"/>
              </a:solidFill>
            </a:endParaRPr>
          </a:p>
          <a:p>
            <a:r>
              <a:rPr lang="es-EC" b="1" dirty="0">
                <a:solidFill>
                  <a:schemeClr val="bg1"/>
                </a:solidFill>
              </a:rPr>
              <a:t> </a:t>
            </a:r>
            <a:endParaRPr lang="es-AR" dirty="0">
              <a:solidFill>
                <a:schemeClr val="bg1"/>
              </a:solidFill>
            </a:endParaRPr>
          </a:p>
          <a:p>
            <a:r>
              <a:rPr lang="es-EC" b="1" dirty="0">
                <a:solidFill>
                  <a:schemeClr val="bg1"/>
                </a:solidFill>
              </a:rPr>
              <a:t>Área Total  </a:t>
            </a:r>
            <a:r>
              <a:rPr lang="es-EC" b="1" dirty="0" err="1">
                <a:solidFill>
                  <a:schemeClr val="bg1"/>
                </a:solidFill>
              </a:rPr>
              <a:t>const.</a:t>
            </a:r>
            <a:r>
              <a:rPr lang="es-EC" b="1" dirty="0">
                <a:solidFill>
                  <a:schemeClr val="bg1"/>
                </a:solidFill>
              </a:rPr>
              <a:t>           :     117,64 m</a:t>
            </a:r>
            <a:r>
              <a:rPr lang="es-EC" b="1" baseline="30000" dirty="0">
                <a:solidFill>
                  <a:schemeClr val="bg1"/>
                </a:solidFill>
              </a:rPr>
              <a:t>2</a:t>
            </a:r>
            <a:endParaRPr lang="es-AR" dirty="0">
              <a:solidFill>
                <a:schemeClr val="bg1"/>
              </a:solidFill>
            </a:endParaRPr>
          </a:p>
          <a:p>
            <a:r>
              <a:rPr lang="es-EC" b="1" dirty="0">
                <a:solidFill>
                  <a:schemeClr val="bg1"/>
                </a:solidFill>
              </a:rPr>
              <a:t>Área de cocina               :       21,64 m</a:t>
            </a:r>
            <a:r>
              <a:rPr lang="es-EC" b="1" baseline="30000" dirty="0">
                <a:solidFill>
                  <a:schemeClr val="bg1"/>
                </a:solidFill>
              </a:rPr>
              <a:t>2</a:t>
            </a:r>
            <a:endParaRPr lang="es-AR" dirty="0">
              <a:solidFill>
                <a:schemeClr val="bg1"/>
              </a:solidFill>
            </a:endParaRPr>
          </a:p>
          <a:p>
            <a:r>
              <a:rPr lang="es-EC" b="1" dirty="0">
                <a:solidFill>
                  <a:schemeClr val="bg1"/>
                </a:solidFill>
              </a:rPr>
              <a:t>Área de bar                     :       29,04 m</a:t>
            </a:r>
            <a:r>
              <a:rPr lang="es-EC" b="1" baseline="30000" dirty="0">
                <a:solidFill>
                  <a:schemeClr val="bg1"/>
                </a:solidFill>
              </a:rPr>
              <a:t>2</a:t>
            </a:r>
            <a:endParaRPr lang="es-AR" dirty="0">
              <a:solidFill>
                <a:schemeClr val="bg1"/>
              </a:solidFill>
            </a:endParaRPr>
          </a:p>
          <a:p>
            <a:r>
              <a:rPr lang="es-EC" b="1" dirty="0">
                <a:solidFill>
                  <a:schemeClr val="bg1"/>
                </a:solidFill>
              </a:rPr>
              <a:t>Área de comedor           :       66,96 m</a:t>
            </a:r>
            <a:r>
              <a:rPr lang="es-EC" b="1" baseline="30000" dirty="0">
                <a:solidFill>
                  <a:schemeClr val="bg1"/>
                </a:solidFill>
              </a:rPr>
              <a:t>2</a:t>
            </a:r>
            <a:endParaRPr lang="es-AR" dirty="0">
              <a:solidFill>
                <a:schemeClr val="bg1"/>
              </a:solidFill>
            </a:endParaRPr>
          </a:p>
          <a:p>
            <a:r>
              <a:rPr lang="es-EC" b="1" dirty="0">
                <a:solidFill>
                  <a:schemeClr val="bg1"/>
                </a:solidFill>
              </a:rPr>
              <a:t>ESTRUCTURA:</a:t>
            </a:r>
            <a:r>
              <a:rPr lang="es-EC" dirty="0">
                <a:solidFill>
                  <a:schemeClr val="bg1"/>
                </a:solidFill>
              </a:rPr>
              <a:t> Hormigón armado </a:t>
            </a:r>
            <a:endParaRPr lang="es-AR" dirty="0">
              <a:solidFill>
                <a:schemeClr val="bg1"/>
              </a:solidFill>
            </a:endParaRPr>
          </a:p>
          <a:p>
            <a:r>
              <a:rPr lang="es-EC" b="1" dirty="0">
                <a:solidFill>
                  <a:schemeClr val="bg1"/>
                </a:solidFill>
              </a:rPr>
              <a:t>MAMPOSTERÍA:</a:t>
            </a:r>
            <a:r>
              <a:rPr lang="es-EC" dirty="0">
                <a:solidFill>
                  <a:schemeClr val="bg1"/>
                </a:solidFill>
              </a:rPr>
              <a:t> Bloque vibro prensado </a:t>
            </a:r>
            <a:endParaRPr lang="es-AR" dirty="0">
              <a:solidFill>
                <a:schemeClr val="bg1"/>
              </a:solidFill>
            </a:endParaRPr>
          </a:p>
          <a:p>
            <a:r>
              <a:rPr lang="es-EC" b="1" dirty="0">
                <a:solidFill>
                  <a:schemeClr val="bg1"/>
                </a:solidFill>
              </a:rPr>
              <a:t>RECUBRIMIENTO DE PAREDES:</a:t>
            </a:r>
            <a:r>
              <a:rPr lang="es-EC" dirty="0">
                <a:solidFill>
                  <a:schemeClr val="bg1"/>
                </a:solidFill>
              </a:rPr>
              <a:t> Enlucido a inyección </a:t>
            </a:r>
            <a:endParaRPr lang="es-AR" dirty="0">
              <a:solidFill>
                <a:schemeClr val="bg1"/>
              </a:solidFill>
            </a:endParaRPr>
          </a:p>
          <a:p>
            <a:r>
              <a:rPr lang="es-EC" b="1" dirty="0">
                <a:solidFill>
                  <a:schemeClr val="bg1"/>
                </a:solidFill>
              </a:rPr>
              <a:t>RECUBRIMIENTO DE LOSA:</a:t>
            </a:r>
            <a:r>
              <a:rPr lang="es-EC" dirty="0">
                <a:solidFill>
                  <a:schemeClr val="bg1"/>
                </a:solidFill>
              </a:rPr>
              <a:t> Enlucido a inyección </a:t>
            </a:r>
            <a:endParaRPr lang="es-AR" dirty="0">
              <a:solidFill>
                <a:schemeClr val="bg1"/>
              </a:solidFill>
            </a:endParaRPr>
          </a:p>
          <a:p>
            <a:r>
              <a:rPr lang="es-EC" b="1" dirty="0">
                <a:solidFill>
                  <a:schemeClr val="bg1"/>
                </a:solidFill>
              </a:rPr>
              <a:t>VENTANAS:</a:t>
            </a:r>
            <a:r>
              <a:rPr lang="es-EC" dirty="0">
                <a:solidFill>
                  <a:schemeClr val="bg1"/>
                </a:solidFill>
              </a:rPr>
              <a:t> Aluminio blanco, vidrio gris</a:t>
            </a:r>
            <a:endParaRPr lang="es-AR" dirty="0">
              <a:solidFill>
                <a:schemeClr val="bg1"/>
              </a:solidFill>
            </a:endParaRPr>
          </a:p>
          <a:p>
            <a:r>
              <a:rPr lang="es-EC" b="1" dirty="0">
                <a:solidFill>
                  <a:schemeClr val="bg1"/>
                </a:solidFill>
              </a:rPr>
              <a:t>PUERTAS</a:t>
            </a:r>
            <a:r>
              <a:rPr lang="es-EC" dirty="0">
                <a:solidFill>
                  <a:schemeClr val="bg1"/>
                </a:solidFill>
              </a:rPr>
              <a:t>: Principal: Aluminio blanco, vidrio gris</a:t>
            </a:r>
            <a:endParaRPr lang="es-AR" dirty="0">
              <a:solidFill>
                <a:schemeClr val="bg1"/>
              </a:solidFill>
            </a:endParaRPr>
          </a:p>
          <a:p>
            <a:r>
              <a:rPr lang="es-EC" b="1" dirty="0">
                <a:solidFill>
                  <a:schemeClr val="bg1"/>
                </a:solidFill>
              </a:rPr>
              <a:t>PARQUEADERO:</a:t>
            </a:r>
            <a:r>
              <a:rPr lang="es-EC" dirty="0">
                <a:solidFill>
                  <a:schemeClr val="bg1"/>
                </a:solidFill>
              </a:rPr>
              <a:t> Pavimentado</a:t>
            </a:r>
            <a:endParaRPr lang="es-AR" dirty="0">
              <a:solidFill>
                <a:schemeClr val="bg1"/>
              </a:solidFill>
            </a:endParaRPr>
          </a:p>
          <a:p>
            <a:r>
              <a:rPr lang="es-EC" b="1" dirty="0">
                <a:solidFill>
                  <a:schemeClr val="bg1"/>
                </a:solidFill>
              </a:rPr>
              <a:t>AREA DE RECREACION:</a:t>
            </a:r>
            <a:r>
              <a:rPr lang="es-EC" dirty="0">
                <a:solidFill>
                  <a:schemeClr val="bg1"/>
                </a:solidFill>
              </a:rPr>
              <a:t> Ninguna</a:t>
            </a:r>
            <a:endParaRPr lang="es-AR" dirty="0">
              <a:solidFill>
                <a:schemeClr val="bg1"/>
              </a:solidFill>
            </a:endParaRPr>
          </a:p>
        </p:txBody>
      </p:sp>
    </p:spTree>
    <p:extLst>
      <p:ext uri="{BB962C8B-B14F-4D97-AF65-F5344CB8AC3E}">
        <p14:creationId xmlns="" xmlns:p14="http://schemas.microsoft.com/office/powerpoint/2010/main" val="18812880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2" name="1 Rectángulo"/>
          <p:cNvSpPr/>
          <p:nvPr/>
        </p:nvSpPr>
        <p:spPr>
          <a:xfrm>
            <a:off x="569075" y="1763688"/>
            <a:ext cx="5818470" cy="1107996"/>
          </a:xfrm>
          <a:prstGeom prst="rect">
            <a:avLst/>
          </a:prstGeom>
        </p:spPr>
        <p:txBody>
          <a:bodyPr wrap="square">
            <a:spAutoFit/>
          </a:bodyPr>
          <a:lstStyle/>
          <a:p>
            <a:pPr lvl="1" algn="ctr"/>
            <a:r>
              <a:rPr lang="es-AR" b="1" dirty="0">
                <a:solidFill>
                  <a:schemeClr val="bg1"/>
                </a:solidFill>
              </a:rPr>
              <a:t>Ingeniería del servicio</a:t>
            </a:r>
            <a:endParaRPr lang="es-AR" sz="1200" dirty="0">
              <a:solidFill>
                <a:schemeClr val="bg1"/>
              </a:solidFill>
            </a:endParaRPr>
          </a:p>
          <a:p>
            <a:pPr algn="ctr"/>
            <a:r>
              <a:rPr lang="es-AR" b="1" dirty="0">
                <a:solidFill>
                  <a:schemeClr val="bg1"/>
                </a:solidFill>
              </a:rPr>
              <a:t> </a:t>
            </a:r>
            <a:r>
              <a:rPr lang="es-AR" b="1" dirty="0" smtClean="0">
                <a:solidFill>
                  <a:schemeClr val="bg1"/>
                </a:solidFill>
              </a:rPr>
              <a:t>El </a:t>
            </a:r>
            <a:r>
              <a:rPr lang="es-AR" b="1" dirty="0">
                <a:solidFill>
                  <a:schemeClr val="bg1"/>
                </a:solidFill>
              </a:rPr>
              <a:t>restaurante y su organización. </a:t>
            </a:r>
            <a:endParaRPr lang="es-AR" b="1" dirty="0" smtClean="0">
              <a:solidFill>
                <a:schemeClr val="bg1"/>
              </a:solidFill>
            </a:endParaRPr>
          </a:p>
          <a:p>
            <a:pPr algn="ctr"/>
            <a:endParaRPr lang="es-AR" sz="1200" dirty="0">
              <a:solidFill>
                <a:schemeClr val="bg1"/>
              </a:solidFill>
            </a:endParaRPr>
          </a:p>
          <a:p>
            <a:r>
              <a:rPr lang="es-EC" dirty="0" smtClean="0">
                <a:solidFill>
                  <a:schemeClr val="bg1"/>
                </a:solidFill>
              </a:rPr>
              <a:t>La </a:t>
            </a:r>
            <a:r>
              <a:rPr lang="es-EC" dirty="0">
                <a:solidFill>
                  <a:schemeClr val="bg1"/>
                </a:solidFill>
              </a:rPr>
              <a:t>estructura organizativa funcional del restaurante es</a:t>
            </a:r>
            <a:r>
              <a:rPr lang="es-EC" b="1" dirty="0">
                <a:solidFill>
                  <a:schemeClr val="bg1"/>
                </a:solidFill>
              </a:rPr>
              <a:t>:</a:t>
            </a:r>
            <a:endParaRPr lang="es-AR" sz="1200" dirty="0">
              <a:solidFill>
                <a:schemeClr val="bg1"/>
              </a:solidFill>
            </a:endParaRPr>
          </a:p>
        </p:txBody>
      </p:sp>
      <p:sp>
        <p:nvSpPr>
          <p:cNvPr id="3" name="Rectangle 2"/>
          <p:cNvSpPr>
            <a:spLocks noChangeArrowheads="1"/>
          </p:cNvSpPr>
          <p:nvPr/>
        </p:nvSpPr>
        <p:spPr bwMode="auto">
          <a:xfrm>
            <a:off x="0" y="0"/>
            <a:ext cx="6858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AR"/>
          </a:p>
        </p:txBody>
      </p:sp>
      <p:graphicFrame>
        <p:nvGraphicFramePr>
          <p:cNvPr id="4" name="3 Objeto"/>
          <p:cNvGraphicFramePr>
            <a:graphicFrameLocks noChangeAspect="1"/>
          </p:cNvGraphicFramePr>
          <p:nvPr>
            <p:extLst>
              <p:ext uri="{D42A27DB-BD31-4B8C-83A1-F6EECF244321}">
                <p14:modId xmlns="" xmlns:p14="http://schemas.microsoft.com/office/powerpoint/2010/main" val="1443309354"/>
              </p:ext>
            </p:extLst>
          </p:nvPr>
        </p:nvGraphicFramePr>
        <p:xfrm>
          <a:off x="404664" y="3491880"/>
          <a:ext cx="6130586" cy="3240360"/>
        </p:xfrm>
        <a:graphic>
          <a:graphicData uri="http://schemas.openxmlformats.org/presentationml/2006/ole">
            <p:oleObj spid="_x0000_s35846" name="Visio" r:id="rId5" imgW="6857308" imgH="2969269" progId="Visio.Drawing.11">
              <p:embed/>
            </p:oleObj>
          </a:graphicData>
        </a:graphic>
      </p:graphicFrame>
    </p:spTree>
    <p:extLst>
      <p:ext uri="{BB962C8B-B14F-4D97-AF65-F5344CB8AC3E}">
        <p14:creationId xmlns="" xmlns:p14="http://schemas.microsoft.com/office/powerpoint/2010/main" val="18812880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6" name="5 CuadroTexto"/>
          <p:cNvSpPr txBox="1"/>
          <p:nvPr/>
        </p:nvSpPr>
        <p:spPr>
          <a:xfrm>
            <a:off x="620688" y="1979712"/>
            <a:ext cx="5976664" cy="4801314"/>
          </a:xfrm>
          <a:prstGeom prst="rect">
            <a:avLst/>
          </a:prstGeom>
          <a:noFill/>
        </p:spPr>
        <p:txBody>
          <a:bodyPr wrap="square" rtlCol="0">
            <a:spAutoFit/>
          </a:bodyPr>
          <a:lstStyle/>
          <a:p>
            <a:r>
              <a:rPr lang="en-US" dirty="0" smtClean="0">
                <a:solidFill>
                  <a:schemeClr val="bg1"/>
                </a:solidFill>
              </a:rPr>
              <a:t> </a:t>
            </a:r>
            <a:endParaRPr lang="es-EC" dirty="0" smtClean="0">
              <a:solidFill>
                <a:schemeClr val="bg1"/>
              </a:solidFill>
            </a:endParaRPr>
          </a:p>
          <a:p>
            <a:pPr lvl="0" algn="ctr"/>
            <a:r>
              <a:rPr lang="en-US" b="1" dirty="0" smtClean="0">
                <a:solidFill>
                  <a:schemeClr val="bg1"/>
                </a:solidFill>
              </a:rPr>
              <a:t>ESTUDIO ECONÓMICO FINANCIERO</a:t>
            </a:r>
            <a:endParaRPr lang="es-EC" sz="1200" dirty="0" smtClean="0">
              <a:solidFill>
                <a:schemeClr val="bg1"/>
              </a:solidFill>
            </a:endParaRPr>
          </a:p>
          <a:p>
            <a:r>
              <a:rPr lang="en-US" b="1" i="1" dirty="0" smtClean="0">
                <a:solidFill>
                  <a:schemeClr val="bg1"/>
                </a:solidFill>
              </a:rPr>
              <a:t> </a:t>
            </a:r>
            <a:endParaRPr lang="es-EC" dirty="0" smtClean="0">
              <a:solidFill>
                <a:schemeClr val="bg1"/>
              </a:solidFill>
            </a:endParaRPr>
          </a:p>
          <a:p>
            <a:pPr lvl="1" algn="ctr"/>
            <a:r>
              <a:rPr lang="en-US" b="1" dirty="0" smtClean="0">
                <a:solidFill>
                  <a:schemeClr val="bg1"/>
                </a:solidFill>
              </a:rPr>
              <a:t>PRESUPUESTOS</a:t>
            </a:r>
            <a:endParaRPr lang="es-EC" sz="1200" dirty="0" smtClean="0">
              <a:solidFill>
                <a:schemeClr val="bg1"/>
              </a:solidFill>
            </a:endParaRPr>
          </a:p>
          <a:p>
            <a:r>
              <a:rPr lang="en-US" b="1" dirty="0" smtClean="0">
                <a:solidFill>
                  <a:schemeClr val="bg1"/>
                </a:solidFill>
              </a:rPr>
              <a:t> </a:t>
            </a:r>
            <a:endParaRPr lang="es-EC" sz="1200" dirty="0" smtClean="0">
              <a:solidFill>
                <a:schemeClr val="bg1"/>
              </a:solidFill>
            </a:endParaRPr>
          </a:p>
          <a:p>
            <a:pPr lvl="2"/>
            <a:r>
              <a:rPr lang="es-EC" b="1" dirty="0" smtClean="0">
                <a:solidFill>
                  <a:schemeClr val="bg1"/>
                </a:solidFill>
              </a:rPr>
              <a:t>PRESUPUESTOS DE INVERSIÓN</a:t>
            </a:r>
            <a:endParaRPr lang="es-EC" sz="1200" dirty="0" smtClean="0">
              <a:solidFill>
                <a:schemeClr val="bg1"/>
              </a:solidFill>
            </a:endParaRPr>
          </a:p>
          <a:p>
            <a:r>
              <a:rPr lang="es-EC" b="1" dirty="0" smtClean="0">
                <a:solidFill>
                  <a:schemeClr val="bg1"/>
                </a:solidFill>
              </a:rPr>
              <a:t> </a:t>
            </a:r>
            <a:endParaRPr lang="es-EC" sz="1200" dirty="0" smtClean="0">
              <a:solidFill>
                <a:schemeClr val="bg1"/>
              </a:solidFill>
            </a:endParaRPr>
          </a:p>
          <a:p>
            <a:pPr lvl="3" algn="ctr"/>
            <a:r>
              <a:rPr lang="es-EC" b="1" dirty="0" smtClean="0">
                <a:solidFill>
                  <a:schemeClr val="bg1"/>
                </a:solidFill>
              </a:rPr>
              <a:t>ACTIVOS FIJOS</a:t>
            </a:r>
            <a:endParaRPr lang="es-EC" sz="1200" dirty="0" smtClean="0">
              <a:solidFill>
                <a:schemeClr val="bg1"/>
              </a:solidFill>
            </a:endParaRPr>
          </a:p>
          <a:p>
            <a:r>
              <a:rPr lang="es-EC" b="1" dirty="0" smtClean="0">
                <a:solidFill>
                  <a:schemeClr val="bg1"/>
                </a:solidFill>
              </a:rPr>
              <a:t> </a:t>
            </a:r>
            <a:endParaRPr lang="es-EC" sz="1200" dirty="0" smtClean="0">
              <a:solidFill>
                <a:schemeClr val="bg1"/>
              </a:solidFill>
            </a:endParaRPr>
          </a:p>
          <a:p>
            <a:r>
              <a:rPr lang="es-EC" dirty="0" smtClean="0">
                <a:solidFill>
                  <a:schemeClr val="bg1"/>
                </a:solidFill>
              </a:rPr>
              <a:t> </a:t>
            </a:r>
            <a:r>
              <a:rPr lang="es-EC" dirty="0" smtClean="0">
                <a:solidFill>
                  <a:schemeClr val="bg1"/>
                </a:solidFill>
              </a:rPr>
              <a:t>Entre </a:t>
            </a:r>
            <a:r>
              <a:rPr lang="es-EC" dirty="0" smtClean="0">
                <a:solidFill>
                  <a:schemeClr val="bg1"/>
                </a:solidFill>
              </a:rPr>
              <a:t>los principales activos fijos se puede señalar, las adecuaciones de obra civil que se detallan en el estudio técnico, las mismas que cumplen con requisitos de bares para las instituciones de educación. Se incluye un vehículo dentro de los activos por la necesidad de comprar la materia prima alejada del sitio mismo de producción y de comercialización.</a:t>
            </a:r>
            <a:endParaRPr lang="es-EC" sz="1200" dirty="0" smtClean="0">
              <a:solidFill>
                <a:schemeClr val="bg1"/>
              </a:solidFill>
            </a:endParaRPr>
          </a:p>
          <a:p>
            <a:endParaRPr lang="es-EC" dirty="0"/>
          </a:p>
        </p:txBody>
      </p:sp>
    </p:spTree>
    <p:extLst>
      <p:ext uri="{BB962C8B-B14F-4D97-AF65-F5344CB8AC3E}">
        <p14:creationId xmlns="" xmlns:p14="http://schemas.microsoft.com/office/powerpoint/2010/main" val="15932068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graphicFrame>
        <p:nvGraphicFramePr>
          <p:cNvPr id="6" name="5 Tabla"/>
          <p:cNvGraphicFramePr>
            <a:graphicFrameLocks noGrp="1"/>
          </p:cNvGraphicFramePr>
          <p:nvPr/>
        </p:nvGraphicFramePr>
        <p:xfrm>
          <a:off x="404664" y="2267742"/>
          <a:ext cx="5832648" cy="3080545"/>
        </p:xfrm>
        <a:graphic>
          <a:graphicData uri="http://schemas.openxmlformats.org/drawingml/2006/table">
            <a:tbl>
              <a:tblPr/>
              <a:tblGrid>
                <a:gridCol w="3888432"/>
                <a:gridCol w="1944216"/>
              </a:tblGrid>
              <a:tr h="396880">
                <a:tc gridSpan="2">
                  <a:txBody>
                    <a:bodyPr/>
                    <a:lstStyle/>
                    <a:p>
                      <a:pPr algn="ctr">
                        <a:lnSpc>
                          <a:spcPct val="115000"/>
                        </a:lnSpc>
                        <a:spcAft>
                          <a:spcPts val="0"/>
                        </a:spcAft>
                      </a:pPr>
                      <a:r>
                        <a:rPr lang="es-ES" sz="1000" b="1">
                          <a:solidFill>
                            <a:srgbClr val="000000"/>
                          </a:solidFill>
                          <a:latin typeface="Arial"/>
                          <a:ea typeface="Times New Roman"/>
                          <a:cs typeface="Times New Roman"/>
                        </a:rPr>
                        <a:t>ACTIVOS FIJOS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r>
              <a:tr h="377981">
                <a:tc>
                  <a:txBody>
                    <a:bodyPr/>
                    <a:lstStyle/>
                    <a:p>
                      <a:pPr algn="just">
                        <a:lnSpc>
                          <a:spcPct val="115000"/>
                        </a:lnSpc>
                        <a:spcAft>
                          <a:spcPts val="0"/>
                        </a:spcAft>
                      </a:pPr>
                      <a:r>
                        <a:rPr lang="es-ES" sz="1000">
                          <a:solidFill>
                            <a:srgbClr val="000000"/>
                          </a:solidFill>
                          <a:latin typeface="Arial"/>
                          <a:ea typeface="Times New Roman"/>
                          <a:cs typeface="Times New Roman"/>
                        </a:rPr>
                        <a:t>Terreno</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11.250,00  $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77981">
                <a:tc>
                  <a:txBody>
                    <a:bodyPr/>
                    <a:lstStyle/>
                    <a:p>
                      <a:pPr algn="just">
                        <a:lnSpc>
                          <a:spcPct val="115000"/>
                        </a:lnSpc>
                        <a:spcAft>
                          <a:spcPts val="0"/>
                        </a:spcAft>
                      </a:pPr>
                      <a:r>
                        <a:rPr lang="es-ES" sz="1000">
                          <a:solidFill>
                            <a:srgbClr val="000000"/>
                          </a:solidFill>
                          <a:latin typeface="Arial"/>
                          <a:ea typeface="Times New Roman"/>
                          <a:cs typeface="Times New Roman"/>
                        </a:rPr>
                        <a:t>Obra Civil y Construcción</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20.000,00  $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7981">
                <a:tc>
                  <a:txBody>
                    <a:bodyPr/>
                    <a:lstStyle/>
                    <a:p>
                      <a:pPr algn="just">
                        <a:lnSpc>
                          <a:spcPct val="115000"/>
                        </a:lnSpc>
                        <a:spcAft>
                          <a:spcPts val="0"/>
                        </a:spcAft>
                      </a:pPr>
                      <a:r>
                        <a:rPr lang="es-ES" sz="1000">
                          <a:solidFill>
                            <a:srgbClr val="000000"/>
                          </a:solidFill>
                          <a:latin typeface="Arial"/>
                          <a:ea typeface="Times New Roman"/>
                          <a:cs typeface="Times New Roman"/>
                        </a:rPr>
                        <a:t>Maquinaria</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8.290,00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7981">
                <a:tc>
                  <a:txBody>
                    <a:bodyPr/>
                    <a:lstStyle/>
                    <a:p>
                      <a:pPr algn="just">
                        <a:lnSpc>
                          <a:spcPct val="115000"/>
                        </a:lnSpc>
                        <a:spcAft>
                          <a:spcPts val="0"/>
                        </a:spcAft>
                      </a:pPr>
                      <a:r>
                        <a:rPr lang="es-ES" sz="1000">
                          <a:solidFill>
                            <a:srgbClr val="000000"/>
                          </a:solidFill>
                          <a:latin typeface="Arial"/>
                          <a:ea typeface="Times New Roman"/>
                          <a:cs typeface="Times New Roman"/>
                        </a:rPr>
                        <a:t>Equipo de Cómputo</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845,00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7981">
                <a:tc>
                  <a:txBody>
                    <a:bodyPr/>
                    <a:lstStyle/>
                    <a:p>
                      <a:pPr algn="just">
                        <a:lnSpc>
                          <a:spcPct val="115000"/>
                        </a:lnSpc>
                        <a:spcAft>
                          <a:spcPts val="0"/>
                        </a:spcAft>
                      </a:pPr>
                      <a:r>
                        <a:rPr lang="es-ES" sz="1000">
                          <a:solidFill>
                            <a:srgbClr val="000000"/>
                          </a:solidFill>
                          <a:latin typeface="Arial"/>
                          <a:ea typeface="Times New Roman"/>
                          <a:cs typeface="Times New Roman"/>
                        </a:rPr>
                        <a:t>Equipo y Mobiliario</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3.725,00  $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96880">
                <a:tc>
                  <a:txBody>
                    <a:bodyPr/>
                    <a:lstStyle/>
                    <a:p>
                      <a:pPr algn="just">
                        <a:lnSpc>
                          <a:spcPct val="115000"/>
                        </a:lnSpc>
                        <a:spcAft>
                          <a:spcPts val="0"/>
                        </a:spcAft>
                      </a:pPr>
                      <a:r>
                        <a:rPr lang="es-ES" sz="1000">
                          <a:solidFill>
                            <a:srgbClr val="000000"/>
                          </a:solidFill>
                          <a:latin typeface="Arial"/>
                          <a:ea typeface="Times New Roman"/>
                          <a:cs typeface="Times New Roman"/>
                        </a:rPr>
                        <a:t>Vehículos</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000">
                          <a:solidFill>
                            <a:srgbClr val="000000"/>
                          </a:solidFill>
                          <a:latin typeface="Arial"/>
                          <a:ea typeface="Times New Roman"/>
                          <a:cs typeface="Times New Roman"/>
                        </a:rPr>
                        <a:t>    14.000,00  $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96880">
                <a:tc>
                  <a:txBody>
                    <a:bodyPr/>
                    <a:lstStyle/>
                    <a:p>
                      <a:pPr algn="just">
                        <a:lnSpc>
                          <a:spcPct val="115000"/>
                        </a:lnSpc>
                        <a:spcAft>
                          <a:spcPts val="0"/>
                        </a:spcAft>
                      </a:pPr>
                      <a:r>
                        <a:rPr lang="es-ES" sz="1000" b="1">
                          <a:solidFill>
                            <a:srgbClr val="000000"/>
                          </a:solidFill>
                          <a:latin typeface="Arial"/>
                          <a:ea typeface="Times New Roman"/>
                          <a:cs typeface="Times New Roman"/>
                        </a:rPr>
                        <a:t>TOTAL</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000" b="1" dirty="0">
                          <a:solidFill>
                            <a:srgbClr val="000000"/>
                          </a:solidFill>
                          <a:latin typeface="Arial"/>
                          <a:ea typeface="Times New Roman"/>
                          <a:cs typeface="Times New Roman"/>
                        </a:rPr>
                        <a:t>    58.110,00  $ </a:t>
                      </a:r>
                      <a:endParaRPr lang="es-EC" sz="1000" dirty="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6 Tabla"/>
          <p:cNvGraphicFramePr>
            <a:graphicFrameLocks noGrp="1"/>
          </p:cNvGraphicFramePr>
          <p:nvPr/>
        </p:nvGraphicFramePr>
        <p:xfrm>
          <a:off x="404663" y="5724127"/>
          <a:ext cx="5832650" cy="1499991"/>
        </p:xfrm>
        <a:graphic>
          <a:graphicData uri="http://schemas.openxmlformats.org/drawingml/2006/table">
            <a:tbl>
              <a:tblPr/>
              <a:tblGrid>
                <a:gridCol w="1961193"/>
                <a:gridCol w="1046659"/>
                <a:gridCol w="732218"/>
                <a:gridCol w="941846"/>
                <a:gridCol w="1150734"/>
              </a:tblGrid>
              <a:tr h="206579">
                <a:tc gridSpan="5">
                  <a:txBody>
                    <a:bodyPr/>
                    <a:lstStyle/>
                    <a:p>
                      <a:endParaRPr lang="es-EC" sz="900">
                        <a:solidFill>
                          <a:schemeClr val="bg1"/>
                        </a:solidFill>
                        <a:latin typeface="Calibri"/>
                      </a:endParaRPr>
                    </a:p>
                  </a:txBody>
                  <a:tcPr marL="40501" marR="40501"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475131">
                <a:tc>
                  <a:txBody>
                    <a:bodyPr/>
                    <a:lstStyle/>
                    <a:p>
                      <a:pPr algn="ctr">
                        <a:lnSpc>
                          <a:spcPct val="115000"/>
                        </a:lnSpc>
                        <a:spcAft>
                          <a:spcPts val="0"/>
                        </a:spcAft>
                      </a:pPr>
                      <a:r>
                        <a:rPr lang="es-ES" sz="900" b="1">
                          <a:solidFill>
                            <a:schemeClr val="bg1"/>
                          </a:solidFill>
                          <a:latin typeface="Arial"/>
                          <a:ea typeface="Times New Roman"/>
                          <a:cs typeface="Times New Roman"/>
                        </a:rPr>
                        <a:t> Concepto </a:t>
                      </a:r>
                      <a:endParaRPr lang="es-EC" sz="900">
                        <a:solidFill>
                          <a:schemeClr val="bg1"/>
                        </a:solidFill>
                        <a:latin typeface="Calibri"/>
                        <a:ea typeface="Times New Roman"/>
                        <a:cs typeface="Times New Roman"/>
                      </a:endParaRPr>
                    </a:p>
                  </a:txBody>
                  <a:tcPr marL="40501" marR="405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chemeClr val="bg1"/>
                          </a:solidFill>
                          <a:latin typeface="Arial"/>
                          <a:ea typeface="Times New Roman"/>
                          <a:cs typeface="Times New Roman"/>
                        </a:rPr>
                        <a:t> Cantidad </a:t>
                      </a:r>
                      <a:endParaRPr lang="es-EC" sz="900">
                        <a:solidFill>
                          <a:schemeClr val="bg1"/>
                        </a:solidFill>
                        <a:latin typeface="Calibri"/>
                        <a:ea typeface="Times New Roman"/>
                        <a:cs typeface="Times New Roman"/>
                      </a:endParaRPr>
                    </a:p>
                  </a:txBody>
                  <a:tcPr marL="40501" marR="405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chemeClr val="bg1"/>
                          </a:solidFill>
                          <a:latin typeface="Arial"/>
                          <a:ea typeface="Times New Roman"/>
                          <a:cs typeface="Times New Roman"/>
                        </a:rPr>
                        <a:t> Unidad </a:t>
                      </a:r>
                      <a:endParaRPr lang="es-EC" sz="900">
                        <a:solidFill>
                          <a:schemeClr val="bg1"/>
                        </a:solidFill>
                        <a:latin typeface="Calibri"/>
                        <a:ea typeface="Times New Roman"/>
                        <a:cs typeface="Times New Roman"/>
                      </a:endParaRPr>
                    </a:p>
                  </a:txBody>
                  <a:tcPr marL="40501" marR="405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chemeClr val="bg1"/>
                          </a:solidFill>
                          <a:latin typeface="Arial"/>
                          <a:ea typeface="Times New Roman"/>
                          <a:cs typeface="Times New Roman"/>
                        </a:rPr>
                        <a:t> Precio Unitario  $</a:t>
                      </a:r>
                      <a:endParaRPr lang="es-EC" sz="900">
                        <a:solidFill>
                          <a:schemeClr val="bg1"/>
                        </a:solidFill>
                        <a:latin typeface="Calibri"/>
                        <a:ea typeface="Times New Roman"/>
                        <a:cs typeface="Times New Roman"/>
                      </a:endParaRPr>
                    </a:p>
                  </a:txBody>
                  <a:tcPr marL="40501" marR="405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chemeClr val="bg1"/>
                          </a:solidFill>
                          <a:latin typeface="Arial"/>
                          <a:ea typeface="Times New Roman"/>
                          <a:cs typeface="Times New Roman"/>
                        </a:rPr>
                        <a:t> Precio Total $</a:t>
                      </a:r>
                      <a:endParaRPr lang="es-EC" sz="900">
                        <a:solidFill>
                          <a:schemeClr val="bg1"/>
                        </a:solidFill>
                        <a:latin typeface="Calibri"/>
                        <a:ea typeface="Times New Roman"/>
                        <a:cs typeface="Times New Roman"/>
                      </a:endParaRPr>
                    </a:p>
                  </a:txBody>
                  <a:tcPr marL="40501" marR="405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358">
                <a:tc>
                  <a:txBody>
                    <a:bodyPr/>
                    <a:lstStyle/>
                    <a:p>
                      <a:pPr algn="just">
                        <a:lnSpc>
                          <a:spcPct val="115000"/>
                        </a:lnSpc>
                        <a:spcAft>
                          <a:spcPts val="0"/>
                        </a:spcAft>
                      </a:pPr>
                      <a:r>
                        <a:rPr lang="es-ES" sz="900">
                          <a:solidFill>
                            <a:schemeClr val="bg1"/>
                          </a:solidFill>
                          <a:latin typeface="Arial"/>
                          <a:ea typeface="Times New Roman"/>
                          <a:cs typeface="Times New Roman"/>
                        </a:rPr>
                        <a:t> Terreno </a:t>
                      </a:r>
                      <a:endParaRPr lang="es-EC" sz="900">
                        <a:solidFill>
                          <a:schemeClr val="bg1"/>
                        </a:solidFill>
                        <a:latin typeface="Calibri"/>
                        <a:ea typeface="Times New Roman"/>
                        <a:cs typeface="Times New Roman"/>
                      </a:endParaRPr>
                    </a:p>
                  </a:txBody>
                  <a:tcPr marL="40501" marR="405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s-ES" sz="900">
                          <a:solidFill>
                            <a:schemeClr val="bg1"/>
                          </a:solidFill>
                          <a:latin typeface="Arial"/>
                          <a:ea typeface="Times New Roman"/>
                          <a:cs typeface="Times New Roman"/>
                        </a:rPr>
                        <a:t>             250   </a:t>
                      </a:r>
                      <a:endParaRPr lang="es-EC" sz="900">
                        <a:solidFill>
                          <a:schemeClr val="bg1"/>
                        </a:solidFill>
                        <a:latin typeface="Calibri"/>
                        <a:ea typeface="Times New Roman"/>
                        <a:cs typeface="Times New Roman"/>
                      </a:endParaRPr>
                    </a:p>
                  </a:txBody>
                  <a:tcPr marL="40501" marR="405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 sz="1100">
                          <a:solidFill>
                            <a:schemeClr val="bg1"/>
                          </a:solidFill>
                          <a:latin typeface="Times New Roman"/>
                          <a:ea typeface="Times New Roman"/>
                          <a:cs typeface="Times New Roman"/>
                        </a:rPr>
                        <a:t>m </a:t>
                      </a:r>
                      <a:r>
                        <a:rPr lang="es-ES" sz="1100" baseline="30000">
                          <a:solidFill>
                            <a:schemeClr val="bg1"/>
                          </a:solidFill>
                          <a:latin typeface="Times New Roman"/>
                          <a:ea typeface="Times New Roman"/>
                          <a:cs typeface="Times New Roman"/>
                        </a:rPr>
                        <a:t>2</a:t>
                      </a:r>
                      <a:endParaRPr lang="es-EC" sz="900">
                        <a:solidFill>
                          <a:schemeClr val="bg1"/>
                        </a:solidFill>
                        <a:latin typeface="Calibri"/>
                        <a:ea typeface="Times New Roman"/>
                        <a:cs typeface="Times New Roman"/>
                      </a:endParaRPr>
                    </a:p>
                  </a:txBody>
                  <a:tcPr marL="40501" marR="405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s-ES" sz="900">
                          <a:solidFill>
                            <a:schemeClr val="bg1"/>
                          </a:solidFill>
                          <a:latin typeface="Arial"/>
                          <a:ea typeface="Times New Roman"/>
                          <a:cs typeface="Times New Roman"/>
                        </a:rPr>
                        <a:t>              </a:t>
                      </a:r>
                      <a:r>
                        <a:rPr lang="en-US" sz="900">
                          <a:solidFill>
                            <a:schemeClr val="bg1"/>
                          </a:solidFill>
                          <a:latin typeface="Arial"/>
                          <a:ea typeface="Times New Roman"/>
                          <a:cs typeface="Times New Roman"/>
                        </a:rPr>
                        <a:t>45   </a:t>
                      </a:r>
                      <a:endParaRPr lang="es-EC" sz="900">
                        <a:solidFill>
                          <a:schemeClr val="bg1"/>
                        </a:solidFill>
                        <a:latin typeface="Calibri"/>
                        <a:ea typeface="Times New Roman"/>
                        <a:cs typeface="Times New Roman"/>
                      </a:endParaRPr>
                    </a:p>
                  </a:txBody>
                  <a:tcPr marL="40501" marR="405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n-US" sz="900">
                          <a:solidFill>
                            <a:schemeClr val="bg1"/>
                          </a:solidFill>
                          <a:latin typeface="Arial"/>
                          <a:ea typeface="Times New Roman"/>
                          <a:cs typeface="Times New Roman"/>
                        </a:rPr>
                        <a:t>      11.250   </a:t>
                      </a:r>
                      <a:endParaRPr lang="es-EC" sz="900">
                        <a:solidFill>
                          <a:schemeClr val="bg1"/>
                        </a:solidFill>
                        <a:latin typeface="Calibri"/>
                        <a:ea typeface="Times New Roman"/>
                        <a:cs typeface="Times New Roman"/>
                      </a:endParaRPr>
                    </a:p>
                  </a:txBody>
                  <a:tcPr marL="40501" marR="405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90358">
                <a:tc>
                  <a:txBody>
                    <a:bodyPr/>
                    <a:lstStyle/>
                    <a:p>
                      <a:pPr algn="just">
                        <a:lnSpc>
                          <a:spcPct val="115000"/>
                        </a:lnSpc>
                        <a:spcAft>
                          <a:spcPts val="0"/>
                        </a:spcAft>
                      </a:pPr>
                      <a:r>
                        <a:rPr lang="en-US" sz="900">
                          <a:solidFill>
                            <a:schemeClr val="bg1"/>
                          </a:solidFill>
                          <a:latin typeface="Arial"/>
                          <a:ea typeface="Times New Roman"/>
                          <a:cs typeface="Times New Roman"/>
                        </a:rPr>
                        <a:t> Obra Civil y Construcción </a:t>
                      </a:r>
                      <a:endParaRPr lang="es-EC" sz="900">
                        <a:solidFill>
                          <a:schemeClr val="bg1"/>
                        </a:solidFill>
                        <a:latin typeface="Calibri"/>
                        <a:ea typeface="Times New Roman"/>
                        <a:cs typeface="Times New Roman"/>
                      </a:endParaRPr>
                    </a:p>
                  </a:txBody>
                  <a:tcPr marL="40501" marR="405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900">
                          <a:solidFill>
                            <a:schemeClr val="bg1"/>
                          </a:solidFill>
                          <a:latin typeface="Arial"/>
                          <a:ea typeface="Times New Roman"/>
                          <a:cs typeface="Times New Roman"/>
                        </a:rPr>
                        <a:t>             </a:t>
                      </a:r>
                      <a:r>
                        <a:rPr lang="es-EC" sz="900">
                          <a:solidFill>
                            <a:schemeClr val="bg1"/>
                          </a:solidFill>
                          <a:latin typeface="Arial"/>
                          <a:ea typeface="Times New Roman"/>
                          <a:cs typeface="Times New Roman"/>
                        </a:rPr>
                        <a:t>118   </a:t>
                      </a:r>
                      <a:endParaRPr lang="es-EC" sz="900">
                        <a:solidFill>
                          <a:schemeClr val="bg1"/>
                        </a:solidFill>
                        <a:latin typeface="Calibri"/>
                        <a:ea typeface="Times New Roman"/>
                        <a:cs typeface="Times New Roman"/>
                      </a:endParaRPr>
                    </a:p>
                  </a:txBody>
                  <a:tcPr marL="40501" marR="405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100">
                          <a:solidFill>
                            <a:schemeClr val="bg1"/>
                          </a:solidFill>
                          <a:latin typeface="Times New Roman"/>
                          <a:ea typeface="Times New Roman"/>
                          <a:cs typeface="Times New Roman"/>
                        </a:rPr>
                        <a:t>m </a:t>
                      </a:r>
                      <a:r>
                        <a:rPr lang="es-EC" sz="1100" baseline="30000">
                          <a:solidFill>
                            <a:schemeClr val="bg1"/>
                          </a:solidFill>
                          <a:latin typeface="Times New Roman"/>
                          <a:ea typeface="Times New Roman"/>
                          <a:cs typeface="Times New Roman"/>
                        </a:rPr>
                        <a:t>2</a:t>
                      </a:r>
                      <a:endParaRPr lang="es-EC" sz="900">
                        <a:solidFill>
                          <a:schemeClr val="bg1"/>
                        </a:solidFill>
                        <a:latin typeface="Calibri"/>
                        <a:ea typeface="Times New Roman"/>
                        <a:cs typeface="Times New Roman"/>
                      </a:endParaRPr>
                    </a:p>
                  </a:txBody>
                  <a:tcPr marL="40501" marR="405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C" sz="900">
                          <a:solidFill>
                            <a:schemeClr val="bg1"/>
                          </a:solidFill>
                          <a:latin typeface="Arial"/>
                          <a:ea typeface="Times New Roman"/>
                          <a:cs typeface="Times New Roman"/>
                        </a:rPr>
                        <a:t>         169,49  </a:t>
                      </a:r>
                      <a:endParaRPr lang="es-EC" sz="900">
                        <a:solidFill>
                          <a:schemeClr val="bg1"/>
                        </a:solidFill>
                        <a:latin typeface="Calibri"/>
                        <a:ea typeface="Times New Roman"/>
                        <a:cs typeface="Times New Roman"/>
                      </a:endParaRPr>
                    </a:p>
                  </a:txBody>
                  <a:tcPr marL="40501" marR="405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C" sz="900">
                          <a:solidFill>
                            <a:schemeClr val="bg1"/>
                          </a:solidFill>
                          <a:latin typeface="Arial"/>
                          <a:ea typeface="Times New Roman"/>
                          <a:cs typeface="Times New Roman"/>
                        </a:rPr>
                        <a:t>      20.000   </a:t>
                      </a:r>
                      <a:endParaRPr lang="es-EC" sz="900">
                        <a:solidFill>
                          <a:schemeClr val="bg1"/>
                        </a:solidFill>
                        <a:latin typeface="Calibri"/>
                        <a:ea typeface="Times New Roman"/>
                        <a:cs typeface="Times New Roman"/>
                      </a:endParaRPr>
                    </a:p>
                  </a:txBody>
                  <a:tcPr marL="40501" marR="405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37565">
                <a:tc>
                  <a:txBody>
                    <a:bodyPr/>
                    <a:lstStyle/>
                    <a:p>
                      <a:pPr algn="just">
                        <a:lnSpc>
                          <a:spcPct val="115000"/>
                        </a:lnSpc>
                        <a:spcAft>
                          <a:spcPts val="0"/>
                        </a:spcAft>
                      </a:pPr>
                      <a:r>
                        <a:rPr lang="es-EC" sz="900" b="1">
                          <a:solidFill>
                            <a:schemeClr val="bg1"/>
                          </a:solidFill>
                          <a:latin typeface="Arial"/>
                          <a:ea typeface="Times New Roman"/>
                          <a:cs typeface="Times New Roman"/>
                        </a:rPr>
                        <a:t> Total </a:t>
                      </a:r>
                      <a:endParaRPr lang="es-EC" sz="900">
                        <a:solidFill>
                          <a:schemeClr val="bg1"/>
                        </a:solidFill>
                        <a:latin typeface="Calibri"/>
                        <a:ea typeface="Times New Roman"/>
                        <a:cs typeface="Times New Roman"/>
                      </a:endParaRPr>
                    </a:p>
                  </a:txBody>
                  <a:tcPr marL="40501" marR="40501"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C" sz="900" b="1">
                          <a:solidFill>
                            <a:schemeClr val="bg1"/>
                          </a:solidFill>
                          <a:latin typeface="Arial"/>
                          <a:ea typeface="Times New Roman"/>
                          <a:cs typeface="Times New Roman"/>
                        </a:rPr>
                        <a:t> </a:t>
                      </a:r>
                      <a:endParaRPr lang="es-EC" sz="900">
                        <a:solidFill>
                          <a:schemeClr val="bg1"/>
                        </a:solidFill>
                        <a:latin typeface="Calibri"/>
                        <a:ea typeface="Times New Roman"/>
                        <a:cs typeface="Times New Roman"/>
                      </a:endParaRPr>
                    </a:p>
                  </a:txBody>
                  <a:tcPr marL="40501" marR="40501"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C" sz="900" b="1">
                          <a:solidFill>
                            <a:schemeClr val="bg1"/>
                          </a:solidFill>
                          <a:latin typeface="Arial"/>
                          <a:ea typeface="Times New Roman"/>
                          <a:cs typeface="Times New Roman"/>
                        </a:rPr>
                        <a:t> </a:t>
                      </a:r>
                      <a:endParaRPr lang="es-EC" sz="900">
                        <a:solidFill>
                          <a:schemeClr val="bg1"/>
                        </a:solidFill>
                        <a:latin typeface="Calibri"/>
                        <a:ea typeface="Times New Roman"/>
                        <a:cs typeface="Times New Roman"/>
                      </a:endParaRPr>
                    </a:p>
                  </a:txBody>
                  <a:tcPr marL="40501" marR="405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C" sz="900" b="1">
                          <a:solidFill>
                            <a:schemeClr val="bg1"/>
                          </a:solidFill>
                          <a:latin typeface="Arial"/>
                          <a:ea typeface="Times New Roman"/>
                          <a:cs typeface="Times New Roman"/>
                        </a:rPr>
                        <a:t>            145   </a:t>
                      </a:r>
                      <a:endParaRPr lang="es-EC" sz="900">
                        <a:solidFill>
                          <a:schemeClr val="bg1"/>
                        </a:solidFill>
                        <a:latin typeface="Calibri"/>
                        <a:ea typeface="Times New Roman"/>
                        <a:cs typeface="Times New Roman"/>
                      </a:endParaRPr>
                    </a:p>
                  </a:txBody>
                  <a:tcPr marL="40501" marR="405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C" sz="900" b="1" dirty="0">
                          <a:solidFill>
                            <a:schemeClr val="bg1"/>
                          </a:solidFill>
                          <a:latin typeface="Arial"/>
                          <a:ea typeface="Times New Roman"/>
                          <a:cs typeface="Times New Roman"/>
                        </a:rPr>
                        <a:t>      31.250   $</a:t>
                      </a:r>
                      <a:endParaRPr lang="es-EC" sz="900" dirty="0">
                        <a:solidFill>
                          <a:schemeClr val="bg1"/>
                        </a:solidFill>
                        <a:latin typeface="Calibri"/>
                        <a:ea typeface="Times New Roman"/>
                        <a:cs typeface="Times New Roman"/>
                      </a:endParaRPr>
                    </a:p>
                  </a:txBody>
                  <a:tcPr marL="40501" marR="405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5932068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graphicFrame>
        <p:nvGraphicFramePr>
          <p:cNvPr id="6" name="5 Tabla"/>
          <p:cNvGraphicFramePr>
            <a:graphicFrameLocks noGrp="1"/>
          </p:cNvGraphicFramePr>
          <p:nvPr/>
        </p:nvGraphicFramePr>
        <p:xfrm>
          <a:off x="764704" y="1979713"/>
          <a:ext cx="5544616" cy="4896531"/>
        </p:xfrm>
        <a:graphic>
          <a:graphicData uri="http://schemas.openxmlformats.org/drawingml/2006/table">
            <a:tbl>
              <a:tblPr/>
              <a:tblGrid>
                <a:gridCol w="2018702"/>
                <a:gridCol w="891442"/>
                <a:gridCol w="825680"/>
                <a:gridCol w="799774"/>
                <a:gridCol w="1009018"/>
              </a:tblGrid>
              <a:tr h="298431">
                <a:tc>
                  <a:txBody>
                    <a:bodyPr/>
                    <a:lstStyle/>
                    <a:p>
                      <a:pPr algn="ctr">
                        <a:lnSpc>
                          <a:spcPct val="115000"/>
                        </a:lnSpc>
                        <a:spcAft>
                          <a:spcPts val="0"/>
                        </a:spcAft>
                      </a:pPr>
                      <a:r>
                        <a:rPr lang="es-ES" sz="500" b="1">
                          <a:solidFill>
                            <a:srgbClr val="000000"/>
                          </a:solidFill>
                          <a:latin typeface="Arial"/>
                          <a:ea typeface="Times New Roman"/>
                          <a:cs typeface="Times New Roman"/>
                        </a:rPr>
                        <a:t>Concepto</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b="1">
                          <a:solidFill>
                            <a:srgbClr val="000000"/>
                          </a:solidFill>
                          <a:latin typeface="Arial"/>
                          <a:ea typeface="Times New Roman"/>
                          <a:cs typeface="Times New Roman"/>
                        </a:rPr>
                        <a:t>Cantidad</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b="1">
                          <a:solidFill>
                            <a:srgbClr val="000000"/>
                          </a:solidFill>
                          <a:latin typeface="Arial"/>
                          <a:ea typeface="Times New Roman"/>
                          <a:cs typeface="Times New Roman"/>
                        </a:rPr>
                        <a:t>Unidad</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b="1">
                          <a:solidFill>
                            <a:srgbClr val="000000"/>
                          </a:solidFill>
                          <a:latin typeface="Arial"/>
                          <a:ea typeface="Times New Roman"/>
                          <a:cs typeface="Times New Roman"/>
                        </a:rPr>
                        <a:t>Precio Unitario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b="1">
                          <a:solidFill>
                            <a:srgbClr val="000000"/>
                          </a:solidFill>
                          <a:latin typeface="Arial"/>
                          <a:ea typeface="Times New Roman"/>
                          <a:cs typeface="Times New Roman"/>
                        </a:rPr>
                        <a:t>Precio Total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b="1">
                          <a:solidFill>
                            <a:srgbClr val="000000"/>
                          </a:solidFill>
                          <a:latin typeface="Arial"/>
                          <a:ea typeface="Times New Roman"/>
                          <a:cs typeface="Times New Roman"/>
                        </a:rPr>
                        <a:t>Maquinaria</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b="1">
                          <a:solidFill>
                            <a:srgbClr val="000000"/>
                          </a:solidFill>
                          <a:latin typeface="Arial"/>
                          <a:ea typeface="Times New Roman"/>
                          <a:cs typeface="Times New Roman"/>
                        </a:rPr>
                        <a:t>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b="1">
                          <a:solidFill>
                            <a:srgbClr val="000000"/>
                          </a:solidFill>
                          <a:latin typeface="Arial"/>
                          <a:ea typeface="Times New Roman"/>
                          <a:cs typeface="Times New Roman"/>
                        </a:rPr>
                        <a:t>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b="1">
                          <a:solidFill>
                            <a:srgbClr val="000000"/>
                          </a:solidFill>
                          <a:latin typeface="Arial"/>
                          <a:ea typeface="Times New Roman"/>
                          <a:cs typeface="Times New Roman"/>
                        </a:rPr>
                        <a:t>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b="1">
                          <a:solidFill>
                            <a:srgbClr val="000000"/>
                          </a:solidFill>
                          <a:latin typeface="Arial"/>
                          <a:ea typeface="Times New Roman"/>
                          <a:cs typeface="Times New Roman"/>
                        </a:rPr>
                        <a:t>    8.290,00 $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a:solidFill>
                            <a:srgbClr val="000000"/>
                          </a:solidFill>
                          <a:latin typeface="Arial"/>
                          <a:ea typeface="Times New Roman"/>
                          <a:cs typeface="Times New Roman"/>
                        </a:rPr>
                        <a:t>Congelador</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1</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unidad</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      540,00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540,00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a:solidFill>
                            <a:srgbClr val="000000"/>
                          </a:solidFill>
                          <a:latin typeface="Arial"/>
                          <a:ea typeface="Times New Roman"/>
                          <a:cs typeface="Times New Roman"/>
                        </a:rPr>
                        <a:t>Licuadora industrial</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1</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Unidad</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      150,00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150,00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a:solidFill>
                            <a:srgbClr val="000000"/>
                          </a:solidFill>
                          <a:latin typeface="Arial"/>
                          <a:ea typeface="Times New Roman"/>
                          <a:cs typeface="Times New Roman"/>
                        </a:rPr>
                        <a:t>Horno a gas</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2</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Unidad</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      320,00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640,00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a:solidFill>
                            <a:srgbClr val="000000"/>
                          </a:solidFill>
                          <a:latin typeface="Arial"/>
                          <a:ea typeface="Times New Roman"/>
                          <a:cs typeface="Times New Roman"/>
                        </a:rPr>
                        <a:t>Molino manual</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1</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Unidad</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        90,00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90,00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a:solidFill>
                            <a:srgbClr val="000000"/>
                          </a:solidFill>
                          <a:latin typeface="Arial"/>
                          <a:ea typeface="Times New Roman"/>
                          <a:cs typeface="Times New Roman"/>
                        </a:rPr>
                        <a:t>Cocina industrial</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2</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Unidad</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      800,00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1.600,00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a:solidFill>
                            <a:srgbClr val="000000"/>
                          </a:solidFill>
                          <a:latin typeface="Arial"/>
                          <a:ea typeface="Times New Roman"/>
                          <a:cs typeface="Times New Roman"/>
                        </a:rPr>
                        <a:t>Micro hondas</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2</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Unidad</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      230,00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460,00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a:solidFill>
                            <a:srgbClr val="000000"/>
                          </a:solidFill>
                          <a:latin typeface="Arial"/>
                          <a:ea typeface="Times New Roman"/>
                          <a:cs typeface="Times New Roman"/>
                        </a:rPr>
                        <a:t>Extractor de olores</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2</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Unidad</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      680,00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1.360,00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a:solidFill>
                            <a:srgbClr val="000000"/>
                          </a:solidFill>
                          <a:latin typeface="Arial"/>
                          <a:ea typeface="Times New Roman"/>
                          <a:cs typeface="Times New Roman"/>
                        </a:rPr>
                        <a:t>Aires acondicionados</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3</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Unidad</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      400,00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1.200,00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a:solidFill>
                            <a:srgbClr val="000000"/>
                          </a:solidFill>
                          <a:latin typeface="Arial"/>
                          <a:ea typeface="Times New Roman"/>
                          <a:cs typeface="Times New Roman"/>
                        </a:rPr>
                        <a:t>Refrigeradora</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1</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Unidad</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   1.200,00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1.200,00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a:solidFill>
                            <a:srgbClr val="000000"/>
                          </a:solidFill>
                          <a:latin typeface="Arial"/>
                          <a:ea typeface="Times New Roman"/>
                          <a:cs typeface="Times New Roman"/>
                        </a:rPr>
                        <a:t>Waflera</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2</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Unidad</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      150,00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300,00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a:solidFill>
                            <a:srgbClr val="000000"/>
                          </a:solidFill>
                          <a:latin typeface="Arial"/>
                          <a:ea typeface="Times New Roman"/>
                          <a:cs typeface="Times New Roman"/>
                        </a:rPr>
                        <a:t>Equipo de sonido</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1</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Unidad</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250,00</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250,00</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a:solidFill>
                            <a:srgbClr val="000000"/>
                          </a:solidFill>
                          <a:latin typeface="Arial"/>
                          <a:ea typeface="Times New Roman"/>
                          <a:cs typeface="Times New Roman"/>
                        </a:rPr>
                        <a:t>Televisión</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1</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Unidad</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500,00</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500,00</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b="1">
                          <a:solidFill>
                            <a:srgbClr val="000000"/>
                          </a:solidFill>
                          <a:latin typeface="Arial"/>
                          <a:ea typeface="Times New Roman"/>
                          <a:cs typeface="Times New Roman"/>
                        </a:rPr>
                        <a:t>Equipo de Oficina</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b="1">
                          <a:solidFill>
                            <a:srgbClr val="000000"/>
                          </a:solidFill>
                          <a:latin typeface="Arial"/>
                          <a:ea typeface="Times New Roman"/>
                          <a:cs typeface="Times New Roman"/>
                        </a:rPr>
                        <a:t>       845,00 $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a:solidFill>
                            <a:srgbClr val="000000"/>
                          </a:solidFill>
                          <a:latin typeface="Arial"/>
                          <a:ea typeface="Times New Roman"/>
                          <a:cs typeface="Times New Roman"/>
                        </a:rPr>
                        <a:t>Computadora</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2</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Unidad</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      390,00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780,00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a:solidFill>
                            <a:srgbClr val="000000"/>
                          </a:solidFill>
                          <a:latin typeface="Arial"/>
                          <a:ea typeface="Times New Roman"/>
                          <a:cs typeface="Times New Roman"/>
                        </a:rPr>
                        <a:t>Impresora</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1</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Unidad</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        65,00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65,00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b="1">
                          <a:solidFill>
                            <a:srgbClr val="000000"/>
                          </a:solidFill>
                          <a:latin typeface="Arial"/>
                          <a:ea typeface="Times New Roman"/>
                          <a:cs typeface="Times New Roman"/>
                        </a:rPr>
                        <a:t>Mobiliario</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b="1">
                          <a:solidFill>
                            <a:srgbClr val="000000"/>
                          </a:solidFill>
                          <a:latin typeface="Arial"/>
                          <a:ea typeface="Times New Roman"/>
                          <a:cs typeface="Times New Roman"/>
                        </a:rPr>
                        <a:t>    3.725,00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a:solidFill>
                            <a:srgbClr val="000000"/>
                          </a:solidFill>
                          <a:latin typeface="Arial"/>
                          <a:ea typeface="Times New Roman"/>
                          <a:cs typeface="Times New Roman"/>
                        </a:rPr>
                        <a:t>Fax</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1</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Unidad</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      125,00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125,00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a:solidFill>
                            <a:srgbClr val="000000"/>
                          </a:solidFill>
                          <a:latin typeface="Arial"/>
                          <a:ea typeface="Times New Roman"/>
                          <a:cs typeface="Times New Roman"/>
                        </a:rPr>
                        <a:t>Silla de oficina</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10</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Unidad</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        25,00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250,00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a:solidFill>
                            <a:srgbClr val="000000"/>
                          </a:solidFill>
                          <a:latin typeface="Arial"/>
                          <a:ea typeface="Times New Roman"/>
                          <a:cs typeface="Times New Roman"/>
                        </a:rPr>
                        <a:t>Escritorio</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2</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Unidad</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      150,00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300,00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a:solidFill>
                            <a:srgbClr val="000000"/>
                          </a:solidFill>
                          <a:latin typeface="Arial"/>
                          <a:ea typeface="Times New Roman"/>
                          <a:cs typeface="Times New Roman"/>
                        </a:rPr>
                        <a:t>Archivador (4 gavetas)</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2</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Unidad</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      200,00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400,00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a:solidFill>
                            <a:srgbClr val="000000"/>
                          </a:solidFill>
                          <a:latin typeface="Arial"/>
                          <a:ea typeface="Times New Roman"/>
                          <a:cs typeface="Times New Roman"/>
                        </a:rPr>
                        <a:t>Utensilios</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100</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Calibri"/>
                          <a:ea typeface="Times New Roman"/>
                          <a:cs typeface="Calibri"/>
                        </a:rPr>
                        <a:t> </a:t>
                      </a:r>
                      <a:endParaRPr lang="es-EC" sz="500">
                        <a:latin typeface="Calibri"/>
                        <a:ea typeface="Times New Roman"/>
                        <a:cs typeface="Times New Roman"/>
                      </a:endParaRPr>
                    </a:p>
                  </a:txBody>
                  <a:tcPr marL="23557" marR="23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        10,00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1.000,00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a:solidFill>
                            <a:srgbClr val="000000"/>
                          </a:solidFill>
                          <a:latin typeface="Arial"/>
                          <a:ea typeface="Times New Roman"/>
                          <a:cs typeface="Times New Roman"/>
                        </a:rPr>
                        <a:t>Mesa</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15</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Unidad</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        40,00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600,00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a:solidFill>
                            <a:srgbClr val="000000"/>
                          </a:solidFill>
                          <a:latin typeface="Arial"/>
                          <a:ea typeface="Times New Roman"/>
                          <a:cs typeface="Times New Roman"/>
                        </a:rPr>
                        <a:t>Silla de restaurant</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50</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Unidad</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        15,00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750,00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a:solidFill>
                            <a:srgbClr val="000000"/>
                          </a:solidFill>
                          <a:latin typeface="Arial"/>
                          <a:ea typeface="Times New Roman"/>
                          <a:cs typeface="Times New Roman"/>
                        </a:rPr>
                        <a:t>Mostrador</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2</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Unidad</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      100,00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200,00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a:solidFill>
                            <a:srgbClr val="000000"/>
                          </a:solidFill>
                          <a:latin typeface="Arial"/>
                          <a:ea typeface="Times New Roman"/>
                          <a:cs typeface="Times New Roman"/>
                        </a:rPr>
                        <a:t>Perchero</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2</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Unidad</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a:ea typeface="Times New Roman"/>
                          <a:cs typeface="Times New Roman"/>
                        </a:rPr>
                        <a:t>        50,00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a:ea typeface="Times New Roman"/>
                          <a:cs typeface="Times New Roman"/>
                        </a:rPr>
                        <a:t>       100,00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00">
                <a:tc>
                  <a:txBody>
                    <a:bodyPr/>
                    <a:lstStyle/>
                    <a:p>
                      <a:pPr algn="just">
                        <a:lnSpc>
                          <a:spcPct val="115000"/>
                        </a:lnSpc>
                        <a:spcAft>
                          <a:spcPts val="0"/>
                        </a:spcAft>
                      </a:pPr>
                      <a:r>
                        <a:rPr lang="es-ES" sz="500" b="1">
                          <a:solidFill>
                            <a:srgbClr val="000000"/>
                          </a:solidFill>
                          <a:latin typeface="Arial"/>
                          <a:ea typeface="Times New Roman"/>
                          <a:cs typeface="Times New Roman"/>
                        </a:rPr>
                        <a:t>Total maquinaria y equipo</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b="1">
                          <a:solidFill>
                            <a:srgbClr val="000000"/>
                          </a:solidFill>
                          <a:latin typeface="Arial"/>
                          <a:ea typeface="Times New Roman"/>
                          <a:cs typeface="Times New Roman"/>
                        </a:rPr>
                        <a:t>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b="1">
                          <a:solidFill>
                            <a:srgbClr val="000000"/>
                          </a:solidFill>
                          <a:latin typeface="Arial"/>
                          <a:ea typeface="Times New Roman"/>
                          <a:cs typeface="Times New Roman"/>
                        </a:rPr>
                        <a:t>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b="1">
                          <a:solidFill>
                            <a:srgbClr val="000000"/>
                          </a:solidFill>
                          <a:latin typeface="Arial"/>
                          <a:ea typeface="Times New Roman"/>
                          <a:cs typeface="Times New Roman"/>
                        </a:rPr>
                        <a:t> </a:t>
                      </a:r>
                      <a:endParaRPr lang="es-EC" sz="50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b="1" dirty="0">
                          <a:solidFill>
                            <a:srgbClr val="000000"/>
                          </a:solidFill>
                          <a:latin typeface="Arial"/>
                          <a:ea typeface="Times New Roman"/>
                          <a:cs typeface="Times New Roman"/>
                        </a:rPr>
                        <a:t>  12.860,00 $  </a:t>
                      </a:r>
                      <a:endParaRPr lang="es-EC" sz="500" dirty="0">
                        <a:latin typeface="Calibri"/>
                        <a:ea typeface="Times New Roman"/>
                        <a:cs typeface="Times New Roman"/>
                      </a:endParaRPr>
                    </a:p>
                  </a:txBody>
                  <a:tcPr marL="23557" marR="23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6 CuadroTexto"/>
          <p:cNvSpPr txBox="1"/>
          <p:nvPr/>
        </p:nvSpPr>
        <p:spPr>
          <a:xfrm>
            <a:off x="764704" y="7236296"/>
            <a:ext cx="5616624" cy="1200329"/>
          </a:xfrm>
          <a:prstGeom prst="rect">
            <a:avLst/>
          </a:prstGeom>
          <a:noFill/>
        </p:spPr>
        <p:txBody>
          <a:bodyPr wrap="square" rtlCol="0">
            <a:spAutoFit/>
          </a:bodyPr>
          <a:lstStyle/>
          <a:p>
            <a:r>
              <a:rPr lang="es-EC" dirty="0" smtClean="0">
                <a:solidFill>
                  <a:schemeClr val="bg1"/>
                </a:solidFill>
              </a:rPr>
              <a:t> La maquinaria constante en el cuadro anterior, es la mínima indispensable para prestar un buen servicio y sus costos fueron consultados en grandes almacenes de la ciudad de Machala y de Guayaquil.</a:t>
            </a:r>
            <a:endParaRPr lang="es-EC" dirty="0">
              <a:solidFill>
                <a:schemeClr val="bg1"/>
              </a:solidFill>
            </a:endParaRPr>
          </a:p>
        </p:txBody>
      </p:sp>
    </p:spTree>
    <p:extLst>
      <p:ext uri="{BB962C8B-B14F-4D97-AF65-F5344CB8AC3E}">
        <p14:creationId xmlns="" xmlns:p14="http://schemas.microsoft.com/office/powerpoint/2010/main" val="15932068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graphicFrame>
        <p:nvGraphicFramePr>
          <p:cNvPr id="6" name="5 Tabla"/>
          <p:cNvGraphicFramePr>
            <a:graphicFrameLocks noGrp="1"/>
          </p:cNvGraphicFramePr>
          <p:nvPr/>
        </p:nvGraphicFramePr>
        <p:xfrm>
          <a:off x="620688" y="1907704"/>
          <a:ext cx="5760639" cy="1944216"/>
        </p:xfrm>
        <a:graphic>
          <a:graphicData uri="http://schemas.openxmlformats.org/drawingml/2006/table">
            <a:tbl>
              <a:tblPr/>
              <a:tblGrid>
                <a:gridCol w="1886390"/>
                <a:gridCol w="923100"/>
                <a:gridCol w="683923"/>
                <a:gridCol w="1180064"/>
                <a:gridCol w="1087162"/>
              </a:tblGrid>
              <a:tr h="311221">
                <a:tc gridSpan="5">
                  <a:txBody>
                    <a:bodyPr/>
                    <a:lstStyle/>
                    <a:p>
                      <a:endParaRPr lang="es-EC" sz="800" dirty="0">
                        <a:solidFill>
                          <a:schemeClr val="bg1"/>
                        </a:solidFill>
                        <a:latin typeface="Calibri"/>
                      </a:endParaRPr>
                    </a:p>
                  </a:txBody>
                  <a:tcPr marL="36605" marR="36605"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622443">
                <a:tc>
                  <a:txBody>
                    <a:bodyPr/>
                    <a:lstStyle/>
                    <a:p>
                      <a:pPr algn="ctr">
                        <a:lnSpc>
                          <a:spcPct val="115000"/>
                        </a:lnSpc>
                        <a:spcAft>
                          <a:spcPts val="0"/>
                        </a:spcAft>
                      </a:pPr>
                      <a:r>
                        <a:rPr lang="en-US" sz="800" b="1">
                          <a:solidFill>
                            <a:schemeClr val="bg1"/>
                          </a:solidFill>
                          <a:latin typeface="Arial"/>
                          <a:ea typeface="Times New Roman"/>
                          <a:cs typeface="Times New Roman"/>
                        </a:rPr>
                        <a:t> Concepto </a:t>
                      </a:r>
                      <a:endParaRPr lang="es-EC" sz="800">
                        <a:solidFill>
                          <a:schemeClr val="bg1"/>
                        </a:solidFill>
                        <a:latin typeface="Calibri"/>
                        <a:ea typeface="Times New Roman"/>
                        <a:cs typeface="Times New Roman"/>
                      </a:endParaRPr>
                    </a:p>
                  </a:txBody>
                  <a:tcPr marL="36605" marR="366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b="1">
                          <a:solidFill>
                            <a:schemeClr val="bg1"/>
                          </a:solidFill>
                          <a:latin typeface="Arial"/>
                          <a:ea typeface="Times New Roman"/>
                          <a:cs typeface="Times New Roman"/>
                        </a:rPr>
                        <a:t> Cantidad </a:t>
                      </a:r>
                      <a:endParaRPr lang="es-EC" sz="800">
                        <a:solidFill>
                          <a:schemeClr val="bg1"/>
                        </a:solidFill>
                        <a:latin typeface="Calibri"/>
                        <a:ea typeface="Times New Roman"/>
                        <a:cs typeface="Times New Roman"/>
                      </a:endParaRPr>
                    </a:p>
                  </a:txBody>
                  <a:tcPr marL="36605" marR="366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b="1">
                          <a:solidFill>
                            <a:schemeClr val="bg1"/>
                          </a:solidFill>
                          <a:latin typeface="Arial"/>
                          <a:ea typeface="Times New Roman"/>
                          <a:cs typeface="Times New Roman"/>
                        </a:rPr>
                        <a:t> Unidad </a:t>
                      </a:r>
                      <a:endParaRPr lang="es-EC" sz="800">
                        <a:solidFill>
                          <a:schemeClr val="bg1"/>
                        </a:solidFill>
                        <a:latin typeface="Calibri"/>
                        <a:ea typeface="Times New Roman"/>
                        <a:cs typeface="Times New Roman"/>
                      </a:endParaRPr>
                    </a:p>
                  </a:txBody>
                  <a:tcPr marL="36605" marR="366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b="1">
                          <a:solidFill>
                            <a:schemeClr val="bg1"/>
                          </a:solidFill>
                          <a:latin typeface="Arial"/>
                          <a:ea typeface="Times New Roman"/>
                          <a:cs typeface="Times New Roman"/>
                        </a:rPr>
                        <a:t> Precio Unitario $ </a:t>
                      </a:r>
                      <a:endParaRPr lang="es-EC" sz="800">
                        <a:solidFill>
                          <a:schemeClr val="bg1"/>
                        </a:solidFill>
                        <a:latin typeface="Calibri"/>
                        <a:ea typeface="Times New Roman"/>
                        <a:cs typeface="Times New Roman"/>
                      </a:endParaRPr>
                    </a:p>
                  </a:txBody>
                  <a:tcPr marL="36605" marR="366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b="1">
                          <a:solidFill>
                            <a:schemeClr val="bg1"/>
                          </a:solidFill>
                          <a:latin typeface="Arial"/>
                          <a:ea typeface="Times New Roman"/>
                          <a:cs typeface="Times New Roman"/>
                        </a:rPr>
                        <a:t> Precio Total $</a:t>
                      </a:r>
                      <a:endParaRPr lang="es-EC" sz="800">
                        <a:solidFill>
                          <a:schemeClr val="bg1"/>
                        </a:solidFill>
                        <a:latin typeface="Calibri"/>
                        <a:ea typeface="Times New Roman"/>
                        <a:cs typeface="Times New Roman"/>
                      </a:endParaRPr>
                    </a:p>
                  </a:txBody>
                  <a:tcPr marL="36605" marR="366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3702">
                <a:tc>
                  <a:txBody>
                    <a:bodyPr/>
                    <a:lstStyle/>
                    <a:p>
                      <a:pPr algn="just">
                        <a:lnSpc>
                          <a:spcPct val="115000"/>
                        </a:lnSpc>
                        <a:spcAft>
                          <a:spcPts val="0"/>
                        </a:spcAft>
                      </a:pPr>
                      <a:r>
                        <a:rPr lang="es-ES" sz="800">
                          <a:solidFill>
                            <a:schemeClr val="bg1"/>
                          </a:solidFill>
                          <a:latin typeface="Arial"/>
                          <a:ea typeface="Times New Roman"/>
                          <a:cs typeface="Times New Roman"/>
                        </a:rPr>
                        <a:t> Camioneta (para compras del restaurant)</a:t>
                      </a:r>
                      <a:endParaRPr lang="es-EC" sz="800">
                        <a:solidFill>
                          <a:schemeClr val="bg1"/>
                        </a:solidFill>
                        <a:latin typeface="Calibri"/>
                        <a:ea typeface="Times New Roman"/>
                        <a:cs typeface="Times New Roman"/>
                      </a:endParaRPr>
                    </a:p>
                  </a:txBody>
                  <a:tcPr marL="36605" marR="366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800">
                          <a:solidFill>
                            <a:schemeClr val="bg1"/>
                          </a:solidFill>
                          <a:latin typeface="Arial"/>
                          <a:ea typeface="Times New Roman"/>
                          <a:cs typeface="Times New Roman"/>
                        </a:rPr>
                        <a:t>                </a:t>
                      </a:r>
                      <a:r>
                        <a:rPr lang="en-US" sz="800">
                          <a:solidFill>
                            <a:schemeClr val="bg1"/>
                          </a:solidFill>
                          <a:latin typeface="Arial"/>
                          <a:ea typeface="Times New Roman"/>
                          <a:cs typeface="Times New Roman"/>
                        </a:rPr>
                        <a:t>1   </a:t>
                      </a:r>
                      <a:endParaRPr lang="es-EC" sz="800">
                        <a:solidFill>
                          <a:schemeClr val="bg1"/>
                        </a:solidFill>
                        <a:latin typeface="Calibri"/>
                        <a:ea typeface="Times New Roman"/>
                        <a:cs typeface="Times New Roman"/>
                      </a:endParaRPr>
                    </a:p>
                  </a:txBody>
                  <a:tcPr marL="36605" marR="366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800">
                          <a:solidFill>
                            <a:schemeClr val="bg1"/>
                          </a:solidFill>
                          <a:latin typeface="Arial"/>
                          <a:ea typeface="Times New Roman"/>
                          <a:cs typeface="Times New Roman"/>
                        </a:rPr>
                        <a:t> Unidad </a:t>
                      </a:r>
                      <a:endParaRPr lang="es-EC" sz="800">
                        <a:solidFill>
                          <a:schemeClr val="bg1"/>
                        </a:solidFill>
                        <a:latin typeface="Calibri"/>
                        <a:ea typeface="Times New Roman"/>
                        <a:cs typeface="Times New Roman"/>
                      </a:endParaRPr>
                    </a:p>
                  </a:txBody>
                  <a:tcPr marL="36605" marR="366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800">
                          <a:solidFill>
                            <a:schemeClr val="bg1"/>
                          </a:solidFill>
                          <a:latin typeface="Arial"/>
                          <a:ea typeface="Times New Roman"/>
                          <a:cs typeface="Times New Roman"/>
                        </a:rPr>
                        <a:t>        14.000   </a:t>
                      </a:r>
                      <a:endParaRPr lang="es-EC" sz="800">
                        <a:solidFill>
                          <a:schemeClr val="bg1"/>
                        </a:solidFill>
                        <a:latin typeface="Calibri"/>
                        <a:ea typeface="Times New Roman"/>
                        <a:cs typeface="Times New Roman"/>
                      </a:endParaRPr>
                    </a:p>
                  </a:txBody>
                  <a:tcPr marL="36605" marR="366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800">
                          <a:solidFill>
                            <a:schemeClr val="bg1"/>
                          </a:solidFill>
                          <a:latin typeface="Arial"/>
                          <a:ea typeface="Times New Roman"/>
                          <a:cs typeface="Times New Roman"/>
                        </a:rPr>
                        <a:t>      14.000   </a:t>
                      </a:r>
                      <a:endParaRPr lang="es-EC" sz="800">
                        <a:solidFill>
                          <a:schemeClr val="bg1"/>
                        </a:solidFill>
                        <a:latin typeface="Calibri"/>
                        <a:ea typeface="Times New Roman"/>
                        <a:cs typeface="Times New Roman"/>
                      </a:endParaRPr>
                    </a:p>
                  </a:txBody>
                  <a:tcPr marL="36605" marR="366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850">
                <a:tc>
                  <a:txBody>
                    <a:bodyPr/>
                    <a:lstStyle/>
                    <a:p>
                      <a:pPr algn="just">
                        <a:lnSpc>
                          <a:spcPct val="115000"/>
                        </a:lnSpc>
                        <a:spcAft>
                          <a:spcPts val="0"/>
                        </a:spcAft>
                      </a:pPr>
                      <a:r>
                        <a:rPr lang="en-US" sz="800" b="1">
                          <a:solidFill>
                            <a:schemeClr val="bg1"/>
                          </a:solidFill>
                          <a:latin typeface="Arial"/>
                          <a:ea typeface="Times New Roman"/>
                          <a:cs typeface="Times New Roman"/>
                        </a:rPr>
                        <a:t> Total </a:t>
                      </a:r>
                      <a:endParaRPr lang="es-EC" sz="800">
                        <a:solidFill>
                          <a:schemeClr val="bg1"/>
                        </a:solidFill>
                        <a:latin typeface="Calibri"/>
                        <a:ea typeface="Times New Roman"/>
                        <a:cs typeface="Times New Roman"/>
                      </a:endParaRPr>
                    </a:p>
                  </a:txBody>
                  <a:tcPr marL="36605" marR="3660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800" b="1">
                          <a:solidFill>
                            <a:schemeClr val="bg1"/>
                          </a:solidFill>
                          <a:latin typeface="Arial"/>
                          <a:ea typeface="Times New Roman"/>
                          <a:cs typeface="Times New Roman"/>
                        </a:rPr>
                        <a:t> </a:t>
                      </a:r>
                      <a:endParaRPr lang="es-EC" sz="800">
                        <a:solidFill>
                          <a:schemeClr val="bg1"/>
                        </a:solidFill>
                        <a:latin typeface="Calibri"/>
                        <a:ea typeface="Times New Roman"/>
                        <a:cs typeface="Times New Roman"/>
                      </a:endParaRPr>
                    </a:p>
                  </a:txBody>
                  <a:tcPr marL="36605" marR="3660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800" b="1">
                          <a:solidFill>
                            <a:schemeClr val="bg1"/>
                          </a:solidFill>
                          <a:latin typeface="Arial"/>
                          <a:ea typeface="Times New Roman"/>
                          <a:cs typeface="Times New Roman"/>
                        </a:rPr>
                        <a:t> </a:t>
                      </a:r>
                      <a:endParaRPr lang="es-EC" sz="800">
                        <a:solidFill>
                          <a:schemeClr val="bg1"/>
                        </a:solidFill>
                        <a:latin typeface="Calibri"/>
                        <a:ea typeface="Times New Roman"/>
                        <a:cs typeface="Times New Roman"/>
                      </a:endParaRPr>
                    </a:p>
                  </a:txBody>
                  <a:tcPr marL="36605" marR="3660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800">
                          <a:solidFill>
                            <a:schemeClr val="bg1"/>
                          </a:solidFill>
                          <a:latin typeface="Arial"/>
                          <a:ea typeface="Times New Roman"/>
                          <a:cs typeface="Times New Roman"/>
                        </a:rPr>
                        <a:t>        14.000   </a:t>
                      </a:r>
                      <a:endParaRPr lang="es-EC" sz="800">
                        <a:solidFill>
                          <a:schemeClr val="bg1"/>
                        </a:solidFill>
                        <a:latin typeface="Calibri"/>
                        <a:ea typeface="Times New Roman"/>
                        <a:cs typeface="Times New Roman"/>
                      </a:endParaRPr>
                    </a:p>
                  </a:txBody>
                  <a:tcPr marL="36605" marR="366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800" b="1" dirty="0">
                          <a:solidFill>
                            <a:schemeClr val="bg1"/>
                          </a:solidFill>
                          <a:latin typeface="Arial"/>
                          <a:ea typeface="Times New Roman"/>
                          <a:cs typeface="Times New Roman"/>
                        </a:rPr>
                        <a:t>      14.000   $</a:t>
                      </a:r>
                      <a:endParaRPr lang="es-EC" sz="800" dirty="0">
                        <a:solidFill>
                          <a:schemeClr val="bg1"/>
                        </a:solidFill>
                        <a:latin typeface="Calibri"/>
                        <a:ea typeface="Times New Roman"/>
                        <a:cs typeface="Times New Roman"/>
                      </a:endParaRPr>
                    </a:p>
                  </a:txBody>
                  <a:tcPr marL="36605" marR="366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6 Tabla"/>
          <p:cNvGraphicFramePr>
            <a:graphicFrameLocks noGrp="1"/>
          </p:cNvGraphicFramePr>
          <p:nvPr/>
        </p:nvGraphicFramePr>
        <p:xfrm>
          <a:off x="764706" y="4427985"/>
          <a:ext cx="5688628" cy="2520279"/>
        </p:xfrm>
        <a:graphic>
          <a:graphicData uri="http://schemas.openxmlformats.org/drawingml/2006/table">
            <a:tbl>
              <a:tblPr/>
              <a:tblGrid>
                <a:gridCol w="724194"/>
                <a:gridCol w="615437"/>
                <a:gridCol w="278291"/>
                <a:gridCol w="496442"/>
                <a:gridCol w="268694"/>
                <a:gridCol w="443984"/>
                <a:gridCol w="443984"/>
                <a:gridCol w="443984"/>
                <a:gridCol w="443984"/>
                <a:gridCol w="443984"/>
                <a:gridCol w="589208"/>
                <a:gridCol w="496442"/>
              </a:tblGrid>
              <a:tr h="437038">
                <a:tc>
                  <a:txBody>
                    <a:bodyPr/>
                    <a:lstStyle/>
                    <a:p>
                      <a:pPr algn="ctr">
                        <a:lnSpc>
                          <a:spcPct val="115000"/>
                        </a:lnSpc>
                        <a:spcAft>
                          <a:spcPts val="0"/>
                        </a:spcAft>
                      </a:pPr>
                      <a:r>
                        <a:rPr lang="es-ES" sz="600" b="1">
                          <a:solidFill>
                            <a:srgbClr val="000000"/>
                          </a:solidFill>
                          <a:latin typeface="Arial"/>
                          <a:ea typeface="Times New Roman"/>
                          <a:cs typeface="Times New Roman"/>
                        </a:rPr>
                        <a:t>Concepto</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a:solidFill>
                            <a:srgbClr val="000000"/>
                          </a:solidFill>
                          <a:latin typeface="Arial"/>
                          <a:ea typeface="Times New Roman"/>
                          <a:cs typeface="Times New Roman"/>
                        </a:rPr>
                        <a:t>Valor de Adquisición</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a:solidFill>
                            <a:srgbClr val="000000"/>
                          </a:solidFill>
                          <a:latin typeface="Arial"/>
                          <a:ea typeface="Times New Roman"/>
                          <a:cs typeface="Times New Roman"/>
                        </a:rPr>
                        <a:t>Vida Útil</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a:solidFill>
                            <a:srgbClr val="000000"/>
                          </a:solidFill>
                          <a:latin typeface="Arial"/>
                          <a:ea typeface="Times New Roman"/>
                          <a:cs typeface="Times New Roman"/>
                        </a:rPr>
                        <a:t>Valor Residual</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a:solidFill>
                            <a:srgbClr val="000000"/>
                          </a:solidFill>
                          <a:latin typeface="Arial"/>
                          <a:ea typeface="Times New Roman"/>
                          <a:cs typeface="Times New Roman"/>
                        </a:rPr>
                        <a:t>% por Ley</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a:solidFill>
                            <a:srgbClr val="000000"/>
                          </a:solidFill>
                          <a:latin typeface="Arial"/>
                          <a:ea typeface="Times New Roman"/>
                          <a:cs typeface="Times New Roman"/>
                        </a:rPr>
                        <a:t>1</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a:solidFill>
                            <a:srgbClr val="000000"/>
                          </a:solidFill>
                          <a:latin typeface="Arial"/>
                          <a:ea typeface="Times New Roman"/>
                          <a:cs typeface="Times New Roman"/>
                        </a:rPr>
                        <a:t>2</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a:solidFill>
                            <a:srgbClr val="000000"/>
                          </a:solidFill>
                          <a:latin typeface="Arial"/>
                          <a:ea typeface="Times New Roman"/>
                          <a:cs typeface="Times New Roman"/>
                        </a:rPr>
                        <a:t>3</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a:solidFill>
                            <a:srgbClr val="000000"/>
                          </a:solidFill>
                          <a:latin typeface="Arial"/>
                          <a:ea typeface="Times New Roman"/>
                          <a:cs typeface="Times New Roman"/>
                        </a:rPr>
                        <a:t>4</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a:solidFill>
                            <a:srgbClr val="000000"/>
                          </a:solidFill>
                          <a:latin typeface="Arial"/>
                          <a:ea typeface="Times New Roman"/>
                          <a:cs typeface="Times New Roman"/>
                        </a:rPr>
                        <a:t>5</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a:solidFill>
                            <a:srgbClr val="000000"/>
                          </a:solidFill>
                          <a:latin typeface="Arial"/>
                          <a:ea typeface="Times New Roman"/>
                          <a:cs typeface="Times New Roman"/>
                        </a:rPr>
                        <a:t>Valor Acumulado</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a:solidFill>
                            <a:srgbClr val="000000"/>
                          </a:solidFill>
                          <a:latin typeface="Arial"/>
                          <a:ea typeface="Times New Roman"/>
                          <a:cs typeface="Times New Roman"/>
                        </a:rPr>
                        <a:t>Valor Libros</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518">
                <a:tc gridSpan="12">
                  <a:txBody>
                    <a:bodyPr/>
                    <a:lstStyle/>
                    <a:p>
                      <a:pPr algn="ctr">
                        <a:lnSpc>
                          <a:spcPct val="115000"/>
                        </a:lnSpc>
                        <a:spcAft>
                          <a:spcPts val="0"/>
                        </a:spcAft>
                      </a:pPr>
                      <a:r>
                        <a:rPr lang="es-ES" sz="600" b="1">
                          <a:solidFill>
                            <a:srgbClr val="000000"/>
                          </a:solidFill>
                          <a:latin typeface="Arial"/>
                          <a:ea typeface="Times New Roman"/>
                          <a:cs typeface="Times New Roman"/>
                        </a:rPr>
                        <a:t>Activos Fijos</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364367">
                <a:tc>
                  <a:txBody>
                    <a:bodyPr/>
                    <a:lstStyle/>
                    <a:p>
                      <a:pPr algn="just">
                        <a:lnSpc>
                          <a:spcPct val="115000"/>
                        </a:lnSpc>
                        <a:spcAft>
                          <a:spcPts val="0"/>
                        </a:spcAft>
                      </a:pPr>
                      <a:r>
                        <a:rPr lang="es-ES" sz="600">
                          <a:solidFill>
                            <a:srgbClr val="000000"/>
                          </a:solidFill>
                          <a:latin typeface="Arial"/>
                          <a:ea typeface="Times New Roman"/>
                          <a:cs typeface="Times New Roman"/>
                        </a:rPr>
                        <a:t>Obra Civil y Construcciones</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20.000,00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a:solidFill>
                            <a:srgbClr val="000000"/>
                          </a:solidFill>
                          <a:latin typeface="Arial"/>
                          <a:ea typeface="Times New Roman"/>
                          <a:cs typeface="Times New Roman"/>
                        </a:rPr>
                        <a:t>20</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5.000,00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5%</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750,00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750,00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750,00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750,00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750,00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3.750,00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16.250,00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026">
                <a:tc>
                  <a:txBody>
                    <a:bodyPr/>
                    <a:lstStyle/>
                    <a:p>
                      <a:pPr algn="just">
                        <a:lnSpc>
                          <a:spcPct val="115000"/>
                        </a:lnSpc>
                        <a:spcAft>
                          <a:spcPts val="0"/>
                        </a:spcAft>
                      </a:pPr>
                      <a:r>
                        <a:rPr lang="es-ES" sz="600">
                          <a:solidFill>
                            <a:srgbClr val="000000"/>
                          </a:solidFill>
                          <a:latin typeface="Arial"/>
                          <a:ea typeface="Times New Roman"/>
                          <a:cs typeface="Times New Roman"/>
                        </a:rPr>
                        <a:t>Maquinaria y Equipo</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12.860,00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a:solidFill>
                            <a:srgbClr val="000000"/>
                          </a:solidFill>
                          <a:latin typeface="Arial"/>
                          <a:ea typeface="Times New Roman"/>
                          <a:cs typeface="Times New Roman"/>
                        </a:rPr>
                        <a:t>10</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3.215,00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10%</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964,50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964,50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964,50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964,50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964,50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4.822,50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8.037,50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026">
                <a:tc>
                  <a:txBody>
                    <a:bodyPr/>
                    <a:lstStyle/>
                    <a:p>
                      <a:pPr algn="just">
                        <a:lnSpc>
                          <a:spcPct val="115000"/>
                        </a:lnSpc>
                        <a:spcAft>
                          <a:spcPts val="0"/>
                        </a:spcAft>
                      </a:pPr>
                      <a:r>
                        <a:rPr lang="es-ES" sz="600">
                          <a:solidFill>
                            <a:srgbClr val="000000"/>
                          </a:solidFill>
                          <a:latin typeface="Arial"/>
                          <a:ea typeface="Times New Roman"/>
                          <a:cs typeface="Times New Roman"/>
                        </a:rPr>
                        <a:t>Equipo de Computo</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845,00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a:solidFill>
                            <a:srgbClr val="000000"/>
                          </a:solidFill>
                          <a:latin typeface="Arial"/>
                          <a:ea typeface="Times New Roman"/>
                          <a:cs typeface="Times New Roman"/>
                        </a:rPr>
                        <a:t>3</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211,25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33%</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209,14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209,14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209,14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627,41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217,59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026">
                <a:tc>
                  <a:txBody>
                    <a:bodyPr/>
                    <a:lstStyle/>
                    <a:p>
                      <a:pPr algn="just">
                        <a:lnSpc>
                          <a:spcPct val="115000"/>
                        </a:lnSpc>
                        <a:spcAft>
                          <a:spcPts val="0"/>
                        </a:spcAft>
                      </a:pPr>
                      <a:r>
                        <a:rPr lang="es-ES" sz="600">
                          <a:solidFill>
                            <a:srgbClr val="000000"/>
                          </a:solidFill>
                          <a:latin typeface="Arial"/>
                          <a:ea typeface="Times New Roman"/>
                          <a:cs typeface="Times New Roman"/>
                        </a:rPr>
                        <a:t>Mobiliario</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3.725,00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a:solidFill>
                            <a:srgbClr val="000000"/>
                          </a:solidFill>
                          <a:latin typeface="Arial"/>
                          <a:ea typeface="Times New Roman"/>
                          <a:cs typeface="Times New Roman"/>
                        </a:rPr>
                        <a:t>10</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931,25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10%</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279,38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279,38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279,38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279,38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279,38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1.396,88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2.328,13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367">
                <a:tc>
                  <a:txBody>
                    <a:bodyPr/>
                    <a:lstStyle/>
                    <a:p>
                      <a:pPr algn="just">
                        <a:lnSpc>
                          <a:spcPct val="115000"/>
                        </a:lnSpc>
                        <a:spcAft>
                          <a:spcPts val="0"/>
                        </a:spcAft>
                      </a:pPr>
                      <a:r>
                        <a:rPr lang="es-ES" sz="600">
                          <a:solidFill>
                            <a:srgbClr val="000000"/>
                          </a:solidFill>
                          <a:latin typeface="Arial"/>
                          <a:ea typeface="Times New Roman"/>
                          <a:cs typeface="Times New Roman"/>
                        </a:rPr>
                        <a:t>Vehículos</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14.000,00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a:solidFill>
                            <a:srgbClr val="000000"/>
                          </a:solidFill>
                          <a:latin typeface="Arial"/>
                          <a:ea typeface="Times New Roman"/>
                          <a:cs typeface="Times New Roman"/>
                        </a:rPr>
                        <a:t>5</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3.500,00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20%</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2.100,00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2.100,00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2.100,00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2.100,00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2.100,00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10.500,00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600">
                          <a:solidFill>
                            <a:srgbClr val="000000"/>
                          </a:solidFill>
                          <a:latin typeface="Arial"/>
                          <a:ea typeface="Times New Roman"/>
                          <a:cs typeface="Times New Roman"/>
                        </a:rPr>
                        <a:t>     3.500,00   </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911">
                <a:tc>
                  <a:txBody>
                    <a:bodyPr/>
                    <a:lstStyle/>
                    <a:p>
                      <a:pPr algn="just">
                        <a:lnSpc>
                          <a:spcPct val="115000"/>
                        </a:lnSpc>
                        <a:spcAft>
                          <a:spcPts val="0"/>
                        </a:spcAft>
                      </a:pPr>
                      <a:r>
                        <a:rPr lang="es-ES" sz="600" b="1">
                          <a:solidFill>
                            <a:srgbClr val="000000"/>
                          </a:solidFill>
                          <a:latin typeface="Arial"/>
                          <a:ea typeface="Times New Roman"/>
                          <a:cs typeface="Times New Roman"/>
                        </a:rPr>
                        <a:t>TOTAL</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a:solidFill>
                            <a:srgbClr val="000000"/>
                          </a:solidFill>
                          <a:latin typeface="Arial"/>
                          <a:ea typeface="Times New Roman"/>
                          <a:cs typeface="Times New Roman"/>
                        </a:rPr>
                        <a:t>55.147,00</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C" sz="800">
                        <a:latin typeface="Calibri"/>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a:solidFill>
                            <a:srgbClr val="000000"/>
                          </a:solidFill>
                          <a:latin typeface="Arial"/>
                          <a:ea typeface="Times New Roman"/>
                          <a:cs typeface="Times New Roman"/>
                        </a:rPr>
                        <a:t>12.857,50</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C" sz="800">
                        <a:latin typeface="Calibri"/>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a:solidFill>
                            <a:srgbClr val="000000"/>
                          </a:solidFill>
                          <a:latin typeface="Arial"/>
                          <a:ea typeface="Times New Roman"/>
                          <a:cs typeface="Times New Roman"/>
                        </a:rPr>
                        <a:t>4.303,01</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a:solidFill>
                            <a:srgbClr val="000000"/>
                          </a:solidFill>
                          <a:latin typeface="Arial"/>
                          <a:ea typeface="Times New Roman"/>
                          <a:cs typeface="Times New Roman"/>
                        </a:rPr>
                        <a:t>4.303,01</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a:solidFill>
                            <a:srgbClr val="000000"/>
                          </a:solidFill>
                          <a:latin typeface="Arial"/>
                          <a:ea typeface="Times New Roman"/>
                          <a:cs typeface="Times New Roman"/>
                        </a:rPr>
                        <a:t>4.303,01</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a:solidFill>
                            <a:srgbClr val="000000"/>
                          </a:solidFill>
                          <a:latin typeface="Arial"/>
                          <a:ea typeface="Times New Roman"/>
                          <a:cs typeface="Times New Roman"/>
                        </a:rPr>
                        <a:t>4.093,88</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a:solidFill>
                            <a:srgbClr val="000000"/>
                          </a:solidFill>
                          <a:latin typeface="Arial"/>
                          <a:ea typeface="Times New Roman"/>
                          <a:cs typeface="Times New Roman"/>
                        </a:rPr>
                        <a:t>4.093,88</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a:solidFill>
                            <a:srgbClr val="000000"/>
                          </a:solidFill>
                          <a:latin typeface="Arial"/>
                          <a:ea typeface="Times New Roman"/>
                          <a:cs typeface="Times New Roman"/>
                        </a:rPr>
                        <a:t>21.096,79</a:t>
                      </a:r>
                      <a:endParaRPr lang="es-EC" sz="80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dirty="0">
                          <a:solidFill>
                            <a:srgbClr val="000000"/>
                          </a:solidFill>
                          <a:latin typeface="Arial"/>
                          <a:ea typeface="Times New Roman"/>
                          <a:cs typeface="Times New Roman"/>
                        </a:rPr>
                        <a:t>30.333,21</a:t>
                      </a:r>
                      <a:endParaRPr lang="es-EC" sz="800" dirty="0">
                        <a:latin typeface="Calibri"/>
                        <a:ea typeface="Times New Roman"/>
                        <a:cs typeface="Times New Roman"/>
                      </a:endParaRPr>
                    </a:p>
                  </a:txBody>
                  <a:tcPr marL="35988" marR="35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7 CuadroTexto"/>
          <p:cNvSpPr txBox="1"/>
          <p:nvPr/>
        </p:nvSpPr>
        <p:spPr>
          <a:xfrm>
            <a:off x="764704" y="7380312"/>
            <a:ext cx="5688632" cy="1354217"/>
          </a:xfrm>
          <a:prstGeom prst="rect">
            <a:avLst/>
          </a:prstGeom>
          <a:noFill/>
        </p:spPr>
        <p:txBody>
          <a:bodyPr wrap="square" rtlCol="0">
            <a:spAutoFit/>
          </a:bodyPr>
          <a:lstStyle/>
          <a:p>
            <a:pPr algn="just"/>
            <a:r>
              <a:rPr lang="es-EC" dirty="0" smtClean="0"/>
              <a:t> </a:t>
            </a:r>
            <a:r>
              <a:rPr lang="es-EC" sz="1600" dirty="0" smtClean="0">
                <a:solidFill>
                  <a:schemeClr val="bg1"/>
                </a:solidFill>
              </a:rPr>
              <a:t>Los porcentajes de depreciación de los activos fijos son establecidos de acuerdo a la ley tributaria y se considera un valor residual para cada concepto (el mismo que nos sirve de guía para vender si es el caso el activo; Se ha considerado cinco años para las proyecciones.</a:t>
            </a:r>
            <a:endParaRPr lang="es-EC" sz="1600" dirty="0">
              <a:solidFill>
                <a:schemeClr val="bg1"/>
              </a:solidFill>
            </a:endParaRPr>
          </a:p>
        </p:txBody>
      </p:sp>
    </p:spTree>
    <p:extLst>
      <p:ext uri="{BB962C8B-B14F-4D97-AF65-F5344CB8AC3E}">
        <p14:creationId xmlns="" xmlns:p14="http://schemas.microsoft.com/office/powerpoint/2010/main" val="1593206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2" name="1 CuadroTexto"/>
          <p:cNvSpPr txBox="1"/>
          <p:nvPr/>
        </p:nvSpPr>
        <p:spPr>
          <a:xfrm>
            <a:off x="404664" y="1907704"/>
            <a:ext cx="6051064" cy="5909310"/>
          </a:xfrm>
          <a:prstGeom prst="rect">
            <a:avLst/>
          </a:prstGeom>
          <a:noFill/>
        </p:spPr>
        <p:txBody>
          <a:bodyPr wrap="square" rtlCol="0">
            <a:spAutoFit/>
          </a:bodyPr>
          <a:lstStyle/>
          <a:p>
            <a:pPr algn="just"/>
            <a:r>
              <a:rPr lang="es-ES_tradnl" dirty="0" smtClean="0">
                <a:solidFill>
                  <a:schemeClr val="bg1"/>
                </a:solidFill>
              </a:rPr>
              <a:t>     El </a:t>
            </a:r>
            <a:r>
              <a:rPr lang="es-ES_tradnl" dirty="0">
                <a:solidFill>
                  <a:schemeClr val="bg1"/>
                </a:solidFill>
              </a:rPr>
              <a:t>restaurante del Colegio Militar No. 3 estará ubicado junto al campus de la institución, en las afueras de la ciudad de Machala y dará el servicio de expendio de alimentos a la comunidad educativa (2.000 personas aproximadamente). </a:t>
            </a:r>
            <a:endParaRPr lang="es-ES_tradnl" dirty="0" smtClean="0">
              <a:solidFill>
                <a:schemeClr val="bg1"/>
              </a:solidFill>
            </a:endParaRPr>
          </a:p>
          <a:p>
            <a:pPr algn="just"/>
            <a:endParaRPr lang="es-AR" dirty="0">
              <a:solidFill>
                <a:schemeClr val="bg1"/>
              </a:solidFill>
            </a:endParaRPr>
          </a:p>
          <a:p>
            <a:pPr algn="just"/>
            <a:r>
              <a:rPr lang="es-ES_tradnl" dirty="0">
                <a:solidFill>
                  <a:schemeClr val="bg1"/>
                </a:solidFill>
              </a:rPr>
              <a:t>     El financiamiento estará en el orden del 61,13 % con fondos financiados por el inversionista, mientras que el 38,87 % será financiado con fondos propios de la institución. El monto total del proyecto es de USD 77.188,07 $.</a:t>
            </a:r>
            <a:endParaRPr lang="es-AR" dirty="0">
              <a:solidFill>
                <a:schemeClr val="bg1"/>
              </a:solidFill>
            </a:endParaRPr>
          </a:p>
          <a:p>
            <a:pPr algn="just"/>
            <a:r>
              <a:rPr lang="es-ES_tradnl" dirty="0">
                <a:solidFill>
                  <a:schemeClr val="bg1"/>
                </a:solidFill>
              </a:rPr>
              <a:t> </a:t>
            </a:r>
            <a:endParaRPr lang="es-AR" dirty="0">
              <a:solidFill>
                <a:schemeClr val="bg1"/>
              </a:solidFill>
            </a:endParaRPr>
          </a:p>
          <a:p>
            <a:pPr algn="just"/>
            <a:r>
              <a:rPr lang="es-ES_tradnl" dirty="0">
                <a:solidFill>
                  <a:schemeClr val="bg1"/>
                </a:solidFill>
              </a:rPr>
              <a:t>     Con la inversión de estos recursos se podrá contar con un restaurante de calidad que prestará todos los servicios de comodidad y atención al cliente con un área cerrada y propia climatización, mesas y sillas funcionales, alimentos nutritivos, conforme la demanda del cliente, de acuerdo a las políticas de las autoridades del plantel y sobre todo para cumplir la legislación vigente en materia de salud y educación.</a:t>
            </a:r>
            <a:endParaRPr lang="es-AR" dirty="0">
              <a:solidFill>
                <a:schemeClr val="bg1"/>
              </a:solidFill>
            </a:endParaRPr>
          </a:p>
          <a:p>
            <a:pPr algn="just"/>
            <a:endParaRPr lang="es-AR" dirty="0">
              <a:solidFill>
                <a:schemeClr val="bg1"/>
              </a:solidFill>
            </a:endParaRPr>
          </a:p>
        </p:txBody>
      </p:sp>
    </p:spTree>
    <p:extLst>
      <p:ext uri="{BB962C8B-B14F-4D97-AF65-F5344CB8AC3E}">
        <p14:creationId xmlns="" xmlns:p14="http://schemas.microsoft.com/office/powerpoint/2010/main" val="2638390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graphicFrame>
        <p:nvGraphicFramePr>
          <p:cNvPr id="6" name="5 Tabla"/>
          <p:cNvGraphicFramePr>
            <a:graphicFrameLocks noGrp="1"/>
          </p:cNvGraphicFramePr>
          <p:nvPr/>
        </p:nvGraphicFramePr>
        <p:xfrm>
          <a:off x="692696" y="1763688"/>
          <a:ext cx="5616624" cy="3384374"/>
        </p:xfrm>
        <a:graphic>
          <a:graphicData uri="http://schemas.openxmlformats.org/drawingml/2006/table">
            <a:tbl>
              <a:tblPr/>
              <a:tblGrid>
                <a:gridCol w="3787527"/>
                <a:gridCol w="1829097"/>
              </a:tblGrid>
              <a:tr h="190373">
                <a:tc gridSpan="2">
                  <a:txBody>
                    <a:bodyPr/>
                    <a:lstStyle/>
                    <a:p>
                      <a:pPr algn="ctr">
                        <a:lnSpc>
                          <a:spcPct val="115000"/>
                        </a:lnSpc>
                        <a:spcAft>
                          <a:spcPts val="0"/>
                        </a:spcAft>
                      </a:pPr>
                      <a:r>
                        <a:rPr lang="es-EC" sz="1000" b="1" dirty="0">
                          <a:solidFill>
                            <a:schemeClr val="bg1"/>
                          </a:solidFill>
                          <a:latin typeface="Arial"/>
                          <a:ea typeface="Times New Roman"/>
                          <a:cs typeface="Times New Roman"/>
                        </a:rPr>
                        <a:t> </a:t>
                      </a:r>
                      <a:endParaRPr lang="es-EC" sz="1000" dirty="0">
                        <a:solidFill>
                          <a:schemeClr val="bg1"/>
                        </a:solidFill>
                        <a:latin typeface="Calibri"/>
                        <a:ea typeface="Times New Roman"/>
                        <a:cs typeface="Times New Roman"/>
                      </a:endParaRPr>
                    </a:p>
                  </a:txBody>
                  <a:tcPr marL="43129" marR="43129"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C"/>
                    </a:p>
                  </a:txBody>
                  <a:tcPr/>
                </a:tc>
              </a:tr>
              <a:tr h="369432">
                <a:tc>
                  <a:txBody>
                    <a:bodyPr/>
                    <a:lstStyle/>
                    <a:p>
                      <a:pPr algn="just">
                        <a:lnSpc>
                          <a:spcPct val="115000"/>
                        </a:lnSpc>
                        <a:spcAft>
                          <a:spcPts val="0"/>
                        </a:spcAft>
                      </a:pPr>
                      <a:r>
                        <a:rPr lang="en-US" sz="1000" b="1">
                          <a:solidFill>
                            <a:schemeClr val="bg1"/>
                          </a:solidFill>
                          <a:latin typeface="Arial"/>
                          <a:ea typeface="Times New Roman"/>
                          <a:cs typeface="Times New Roman"/>
                        </a:rPr>
                        <a:t>CONCEPTO</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000" b="1">
                          <a:solidFill>
                            <a:schemeClr val="bg1"/>
                          </a:solidFill>
                          <a:latin typeface="Arial"/>
                          <a:ea typeface="Times New Roman"/>
                          <a:cs typeface="Times New Roman"/>
                        </a:rPr>
                        <a:t>VALOR TOTAL $</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373">
                <a:tc>
                  <a:txBody>
                    <a:bodyPr/>
                    <a:lstStyle/>
                    <a:p>
                      <a:pPr algn="just">
                        <a:lnSpc>
                          <a:spcPct val="115000"/>
                        </a:lnSpc>
                        <a:spcAft>
                          <a:spcPts val="0"/>
                        </a:spcAft>
                      </a:pPr>
                      <a:r>
                        <a:rPr lang="en-US" sz="1000">
                          <a:solidFill>
                            <a:schemeClr val="bg1"/>
                          </a:solidFill>
                          <a:latin typeface="Arial"/>
                          <a:ea typeface="Times New Roman"/>
                          <a:cs typeface="Times New Roman"/>
                        </a:rPr>
                        <a:t>Aprobación de Constitución</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n-US" sz="1000">
                          <a:solidFill>
                            <a:schemeClr val="bg1"/>
                          </a:solidFill>
                          <a:latin typeface="Arial"/>
                          <a:ea typeface="Times New Roman"/>
                          <a:cs typeface="Times New Roman"/>
                        </a:rPr>
                        <a:t>               448   </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90373">
                <a:tc>
                  <a:txBody>
                    <a:bodyPr/>
                    <a:lstStyle/>
                    <a:p>
                      <a:pPr algn="just">
                        <a:lnSpc>
                          <a:spcPct val="115000"/>
                        </a:lnSpc>
                        <a:spcAft>
                          <a:spcPts val="0"/>
                        </a:spcAft>
                      </a:pPr>
                      <a:r>
                        <a:rPr lang="en-US" sz="1000">
                          <a:solidFill>
                            <a:schemeClr val="bg1"/>
                          </a:solidFill>
                          <a:latin typeface="Arial"/>
                          <a:ea typeface="Times New Roman"/>
                          <a:cs typeface="Times New Roman"/>
                        </a:rPr>
                        <a:t>Publicación extracto</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n-US" sz="1000">
                          <a:solidFill>
                            <a:schemeClr val="bg1"/>
                          </a:solidFill>
                          <a:latin typeface="Arial"/>
                          <a:ea typeface="Times New Roman"/>
                          <a:cs typeface="Times New Roman"/>
                        </a:rPr>
                        <a:t>                 70   </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0373">
                <a:tc>
                  <a:txBody>
                    <a:bodyPr/>
                    <a:lstStyle/>
                    <a:p>
                      <a:pPr algn="just">
                        <a:lnSpc>
                          <a:spcPct val="115000"/>
                        </a:lnSpc>
                        <a:spcAft>
                          <a:spcPts val="0"/>
                        </a:spcAft>
                      </a:pPr>
                      <a:r>
                        <a:rPr lang="en-US" sz="1000">
                          <a:solidFill>
                            <a:schemeClr val="bg1"/>
                          </a:solidFill>
                          <a:latin typeface="Arial"/>
                          <a:ea typeface="Times New Roman"/>
                          <a:cs typeface="Times New Roman"/>
                        </a:rPr>
                        <a:t>Patente Municipal</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n-US" sz="1000">
                          <a:solidFill>
                            <a:schemeClr val="bg1"/>
                          </a:solidFill>
                          <a:latin typeface="Arial"/>
                          <a:ea typeface="Times New Roman"/>
                          <a:cs typeface="Times New Roman"/>
                        </a:rPr>
                        <a:t>                 -     </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0373">
                <a:tc>
                  <a:txBody>
                    <a:bodyPr/>
                    <a:lstStyle/>
                    <a:p>
                      <a:pPr algn="just">
                        <a:lnSpc>
                          <a:spcPct val="115000"/>
                        </a:lnSpc>
                        <a:spcAft>
                          <a:spcPts val="0"/>
                        </a:spcAft>
                      </a:pPr>
                      <a:r>
                        <a:rPr lang="en-US" sz="1000">
                          <a:solidFill>
                            <a:schemeClr val="bg1"/>
                          </a:solidFill>
                          <a:latin typeface="Arial"/>
                          <a:ea typeface="Times New Roman"/>
                          <a:cs typeface="Times New Roman"/>
                        </a:rPr>
                        <a:t>Afiliación Cámara de Industrias</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n-US" sz="1000">
                          <a:solidFill>
                            <a:schemeClr val="bg1"/>
                          </a:solidFill>
                          <a:latin typeface="Arial"/>
                          <a:ea typeface="Times New Roman"/>
                          <a:cs typeface="Times New Roman"/>
                        </a:rPr>
                        <a:t>                 50   </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0373">
                <a:tc>
                  <a:txBody>
                    <a:bodyPr/>
                    <a:lstStyle/>
                    <a:p>
                      <a:pPr algn="just">
                        <a:lnSpc>
                          <a:spcPct val="115000"/>
                        </a:lnSpc>
                        <a:spcAft>
                          <a:spcPts val="0"/>
                        </a:spcAft>
                      </a:pPr>
                      <a:r>
                        <a:rPr lang="en-US" sz="1000">
                          <a:solidFill>
                            <a:schemeClr val="bg1"/>
                          </a:solidFill>
                          <a:latin typeface="Arial"/>
                          <a:ea typeface="Times New Roman"/>
                          <a:cs typeface="Times New Roman"/>
                        </a:rPr>
                        <a:t>Registro Mercantil</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n-US" sz="1000">
                          <a:solidFill>
                            <a:schemeClr val="bg1"/>
                          </a:solidFill>
                          <a:latin typeface="Arial"/>
                          <a:ea typeface="Times New Roman"/>
                          <a:cs typeface="Times New Roman"/>
                        </a:rPr>
                        <a:t>                 -     </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0373">
                <a:tc>
                  <a:txBody>
                    <a:bodyPr/>
                    <a:lstStyle/>
                    <a:p>
                      <a:pPr algn="just">
                        <a:lnSpc>
                          <a:spcPct val="115000"/>
                        </a:lnSpc>
                        <a:spcAft>
                          <a:spcPts val="0"/>
                        </a:spcAft>
                      </a:pPr>
                      <a:r>
                        <a:rPr lang="en-US" sz="1000">
                          <a:solidFill>
                            <a:schemeClr val="bg1"/>
                          </a:solidFill>
                          <a:latin typeface="Arial"/>
                          <a:ea typeface="Times New Roman"/>
                          <a:cs typeface="Times New Roman"/>
                        </a:rPr>
                        <a:t>Notaria: anotación Marginal</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n-US" sz="1000">
                          <a:solidFill>
                            <a:schemeClr val="bg1"/>
                          </a:solidFill>
                          <a:latin typeface="Arial"/>
                          <a:ea typeface="Times New Roman"/>
                          <a:cs typeface="Times New Roman"/>
                        </a:rPr>
                        <a:t>                 11   </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0373">
                <a:tc>
                  <a:txBody>
                    <a:bodyPr/>
                    <a:lstStyle/>
                    <a:p>
                      <a:pPr algn="just">
                        <a:lnSpc>
                          <a:spcPct val="115000"/>
                        </a:lnSpc>
                        <a:spcAft>
                          <a:spcPts val="0"/>
                        </a:spcAft>
                      </a:pPr>
                      <a:r>
                        <a:rPr lang="en-US" sz="1000">
                          <a:solidFill>
                            <a:schemeClr val="bg1"/>
                          </a:solidFill>
                          <a:latin typeface="Arial"/>
                          <a:ea typeface="Times New Roman"/>
                          <a:cs typeface="Times New Roman"/>
                        </a:rPr>
                        <a:t>RUC</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n-US" sz="1000">
                          <a:solidFill>
                            <a:schemeClr val="bg1"/>
                          </a:solidFill>
                          <a:latin typeface="Arial"/>
                          <a:ea typeface="Times New Roman"/>
                          <a:cs typeface="Times New Roman"/>
                        </a:rPr>
                        <a:t>                 -     </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9432">
                <a:tc>
                  <a:txBody>
                    <a:bodyPr/>
                    <a:lstStyle/>
                    <a:p>
                      <a:pPr algn="just">
                        <a:lnSpc>
                          <a:spcPct val="115000"/>
                        </a:lnSpc>
                        <a:spcAft>
                          <a:spcPts val="0"/>
                        </a:spcAft>
                      </a:pPr>
                      <a:r>
                        <a:rPr lang="en-US" sz="1000">
                          <a:solidFill>
                            <a:schemeClr val="bg1"/>
                          </a:solidFill>
                          <a:latin typeface="Arial"/>
                          <a:ea typeface="Times New Roman"/>
                          <a:cs typeface="Times New Roman"/>
                        </a:rPr>
                        <a:t>Inscripción en Registro Societario</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n-US" sz="1000">
                          <a:solidFill>
                            <a:schemeClr val="bg1"/>
                          </a:solidFill>
                          <a:latin typeface="Arial"/>
                          <a:ea typeface="Times New Roman"/>
                          <a:cs typeface="Times New Roman"/>
                        </a:rPr>
                        <a:t>                 -     </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0373">
                <a:tc>
                  <a:txBody>
                    <a:bodyPr/>
                    <a:lstStyle/>
                    <a:p>
                      <a:pPr algn="just">
                        <a:lnSpc>
                          <a:spcPct val="115000"/>
                        </a:lnSpc>
                        <a:spcAft>
                          <a:spcPts val="0"/>
                        </a:spcAft>
                      </a:pPr>
                      <a:r>
                        <a:rPr lang="en-US" sz="1000">
                          <a:solidFill>
                            <a:schemeClr val="bg1"/>
                          </a:solidFill>
                          <a:latin typeface="Arial"/>
                          <a:ea typeface="Times New Roman"/>
                          <a:cs typeface="Times New Roman"/>
                        </a:rPr>
                        <a:t>Abogado</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n-US" sz="1000">
                          <a:solidFill>
                            <a:schemeClr val="bg1"/>
                          </a:solidFill>
                          <a:latin typeface="Arial"/>
                          <a:ea typeface="Times New Roman"/>
                          <a:cs typeface="Times New Roman"/>
                        </a:rPr>
                        <a:t>               200   </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0373">
                <a:tc>
                  <a:txBody>
                    <a:bodyPr/>
                    <a:lstStyle/>
                    <a:p>
                      <a:pPr algn="just">
                        <a:lnSpc>
                          <a:spcPct val="115000"/>
                        </a:lnSpc>
                        <a:spcAft>
                          <a:spcPts val="0"/>
                        </a:spcAft>
                      </a:pPr>
                      <a:r>
                        <a:rPr lang="en-US" sz="1000">
                          <a:solidFill>
                            <a:schemeClr val="bg1"/>
                          </a:solidFill>
                          <a:latin typeface="Arial"/>
                          <a:ea typeface="Times New Roman"/>
                          <a:cs typeface="Times New Roman"/>
                        </a:rPr>
                        <a:t>Permiso de Funcionamiento</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n-US" sz="1000">
                          <a:solidFill>
                            <a:schemeClr val="bg1"/>
                          </a:solidFill>
                          <a:latin typeface="Arial"/>
                          <a:ea typeface="Times New Roman"/>
                          <a:cs typeface="Times New Roman"/>
                        </a:rPr>
                        <a:t>                 40   </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0373">
                <a:tc>
                  <a:txBody>
                    <a:bodyPr/>
                    <a:lstStyle/>
                    <a:p>
                      <a:pPr algn="just">
                        <a:lnSpc>
                          <a:spcPct val="115000"/>
                        </a:lnSpc>
                        <a:spcAft>
                          <a:spcPts val="0"/>
                        </a:spcAft>
                      </a:pPr>
                      <a:r>
                        <a:rPr lang="en-US" sz="1000">
                          <a:solidFill>
                            <a:schemeClr val="bg1"/>
                          </a:solidFill>
                          <a:latin typeface="Arial"/>
                          <a:ea typeface="Times New Roman"/>
                          <a:cs typeface="Times New Roman"/>
                        </a:rPr>
                        <a:t>Registro Sanitario</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n-US" sz="1000">
                          <a:solidFill>
                            <a:schemeClr val="bg1"/>
                          </a:solidFill>
                          <a:latin typeface="Arial"/>
                          <a:ea typeface="Times New Roman"/>
                          <a:cs typeface="Times New Roman"/>
                        </a:rPr>
                        <a:t>               681   </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0373">
                <a:tc>
                  <a:txBody>
                    <a:bodyPr/>
                    <a:lstStyle/>
                    <a:p>
                      <a:pPr algn="just">
                        <a:lnSpc>
                          <a:spcPct val="115000"/>
                        </a:lnSpc>
                        <a:spcAft>
                          <a:spcPts val="0"/>
                        </a:spcAft>
                      </a:pPr>
                      <a:r>
                        <a:rPr lang="en-US" sz="1000">
                          <a:solidFill>
                            <a:schemeClr val="bg1"/>
                          </a:solidFill>
                          <a:latin typeface="Arial"/>
                          <a:ea typeface="Times New Roman"/>
                          <a:cs typeface="Times New Roman"/>
                        </a:rPr>
                        <a:t>Gasto operacional del préstamo</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000">
                          <a:solidFill>
                            <a:schemeClr val="bg1"/>
                          </a:solidFill>
                          <a:latin typeface="Arial"/>
                          <a:ea typeface="Times New Roman"/>
                          <a:cs typeface="Times New Roman"/>
                        </a:rPr>
                        <a:t>            2.064   </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90373">
                <a:tc>
                  <a:txBody>
                    <a:bodyPr/>
                    <a:lstStyle/>
                    <a:p>
                      <a:pPr algn="just">
                        <a:lnSpc>
                          <a:spcPct val="115000"/>
                        </a:lnSpc>
                        <a:spcAft>
                          <a:spcPts val="0"/>
                        </a:spcAft>
                      </a:pPr>
                      <a:r>
                        <a:rPr lang="en-US" sz="1000" b="1" dirty="0">
                          <a:solidFill>
                            <a:schemeClr val="bg1"/>
                          </a:solidFill>
                          <a:latin typeface="Arial"/>
                          <a:ea typeface="Times New Roman"/>
                          <a:cs typeface="Times New Roman"/>
                        </a:rPr>
                        <a:t>TOTAL</a:t>
                      </a:r>
                      <a:endParaRPr lang="es-EC" sz="1000" dirty="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000" b="1">
                          <a:solidFill>
                            <a:schemeClr val="bg1"/>
                          </a:solidFill>
                          <a:latin typeface="Arial"/>
                          <a:ea typeface="Times New Roman"/>
                          <a:cs typeface="Times New Roman"/>
                        </a:rPr>
                        <a:t>            3.564 $ </a:t>
                      </a:r>
                      <a:endParaRPr lang="es-EC" sz="1000">
                        <a:solidFill>
                          <a:schemeClr val="bg1"/>
                        </a:solidFill>
                        <a:latin typeface="Calibri"/>
                        <a:ea typeface="Times New Roman"/>
                        <a:cs typeface="Times New Roman"/>
                      </a:endParaRPr>
                    </a:p>
                  </a:txBody>
                  <a:tcPr marL="43129" marR="4312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661">
                <a:tc>
                  <a:txBody>
                    <a:bodyPr/>
                    <a:lstStyle/>
                    <a:p>
                      <a:endParaRPr lang="es-EC" sz="1000">
                        <a:solidFill>
                          <a:schemeClr val="bg1"/>
                        </a:solidFill>
                        <a:latin typeface="Calibri"/>
                      </a:endParaRPr>
                    </a:p>
                  </a:txBody>
                  <a:tcPr marL="43129" marR="43129"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s-EC" sz="1000" dirty="0">
                        <a:solidFill>
                          <a:schemeClr val="bg1"/>
                        </a:solidFill>
                        <a:latin typeface="Calibri"/>
                      </a:endParaRPr>
                    </a:p>
                  </a:txBody>
                  <a:tcPr marL="43129" marR="43129" marT="0"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7" name="6 CuadroTexto"/>
          <p:cNvSpPr txBox="1"/>
          <p:nvPr/>
        </p:nvSpPr>
        <p:spPr>
          <a:xfrm>
            <a:off x="620688" y="5220072"/>
            <a:ext cx="5904656" cy="1569660"/>
          </a:xfrm>
          <a:prstGeom prst="rect">
            <a:avLst/>
          </a:prstGeom>
          <a:noFill/>
        </p:spPr>
        <p:txBody>
          <a:bodyPr wrap="square" rtlCol="0">
            <a:spAutoFit/>
          </a:bodyPr>
          <a:lstStyle/>
          <a:p>
            <a:pPr algn="just"/>
            <a:r>
              <a:rPr lang="es-EC" sz="1600" dirty="0" smtClean="0">
                <a:solidFill>
                  <a:schemeClr val="bg1"/>
                </a:solidFill>
              </a:rPr>
              <a:t> Al analizar los activos intangibles se puede señalar que son gastos en los cuales hay que incurrir previo a la puesta en marcha del proyecto y son, en muchos casos, gastos ineludibles. </a:t>
            </a:r>
          </a:p>
          <a:p>
            <a:pPr algn="just"/>
            <a:r>
              <a:rPr lang="es-EC" sz="1600" dirty="0" smtClean="0">
                <a:solidFill>
                  <a:schemeClr val="bg1"/>
                </a:solidFill>
              </a:rPr>
              <a:t>     A continuación se puede ver que los mismos son amortizables, es decir, recuperables a cinco años.</a:t>
            </a:r>
            <a:endParaRPr lang="es-EC" sz="1600" dirty="0">
              <a:solidFill>
                <a:schemeClr val="bg1"/>
              </a:solidFill>
            </a:endParaRPr>
          </a:p>
        </p:txBody>
      </p:sp>
      <p:graphicFrame>
        <p:nvGraphicFramePr>
          <p:cNvPr id="8" name="7 Tabla"/>
          <p:cNvGraphicFramePr>
            <a:graphicFrameLocks noGrp="1"/>
          </p:cNvGraphicFramePr>
          <p:nvPr/>
        </p:nvGraphicFramePr>
        <p:xfrm>
          <a:off x="620688" y="6876258"/>
          <a:ext cx="5688633" cy="1728189"/>
        </p:xfrm>
        <a:graphic>
          <a:graphicData uri="http://schemas.openxmlformats.org/drawingml/2006/table">
            <a:tbl>
              <a:tblPr/>
              <a:tblGrid>
                <a:gridCol w="1200801"/>
                <a:gridCol w="667392"/>
                <a:gridCol w="483480"/>
                <a:gridCol w="667392"/>
                <a:gridCol w="667392"/>
                <a:gridCol w="667392"/>
                <a:gridCol w="667392"/>
                <a:gridCol w="667392"/>
              </a:tblGrid>
              <a:tr h="801315">
                <a:tc gridSpan="8">
                  <a:txBody>
                    <a:bodyPr/>
                    <a:lstStyle/>
                    <a:p>
                      <a:pPr algn="ctr">
                        <a:lnSpc>
                          <a:spcPct val="115000"/>
                        </a:lnSpc>
                        <a:spcAft>
                          <a:spcPts val="0"/>
                        </a:spcAft>
                      </a:pPr>
                      <a:r>
                        <a:rPr lang="en-US" sz="800" b="1">
                          <a:solidFill>
                            <a:schemeClr val="bg1"/>
                          </a:solidFill>
                          <a:latin typeface="Arial"/>
                          <a:ea typeface="Times New Roman"/>
                          <a:cs typeface="Times New Roman"/>
                        </a:rPr>
                        <a:t>AMORTIZACIÓN DE INTANGIBLES</a:t>
                      </a:r>
                      <a:endParaRPr lang="es-EC" sz="800">
                        <a:solidFill>
                          <a:schemeClr val="bg1"/>
                        </a:solidFill>
                        <a:latin typeface="Calibri"/>
                        <a:ea typeface="Times New Roman"/>
                        <a:cs typeface="Times New Roman"/>
                      </a:endParaRPr>
                    </a:p>
                  </a:txBody>
                  <a:tcPr marL="35548" marR="35548"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463437">
                <a:tc>
                  <a:txBody>
                    <a:bodyPr/>
                    <a:lstStyle/>
                    <a:p>
                      <a:pPr algn="ctr">
                        <a:lnSpc>
                          <a:spcPct val="115000"/>
                        </a:lnSpc>
                        <a:spcAft>
                          <a:spcPts val="0"/>
                        </a:spcAft>
                      </a:pPr>
                      <a:r>
                        <a:rPr lang="en-US" sz="700" b="1">
                          <a:solidFill>
                            <a:schemeClr val="bg1"/>
                          </a:solidFill>
                          <a:latin typeface="Arial"/>
                          <a:ea typeface="Times New Roman"/>
                          <a:cs typeface="Times New Roman"/>
                        </a:rPr>
                        <a:t>Concepto</a:t>
                      </a:r>
                      <a:endParaRPr lang="es-EC" sz="800">
                        <a:solidFill>
                          <a:schemeClr val="bg1"/>
                        </a:solidFill>
                        <a:latin typeface="Calibri"/>
                        <a:ea typeface="Times New Roman"/>
                        <a:cs typeface="Times New Roman"/>
                      </a:endParaRPr>
                    </a:p>
                  </a:txBody>
                  <a:tcPr marL="35548" marR="355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b="1">
                          <a:solidFill>
                            <a:schemeClr val="bg1"/>
                          </a:solidFill>
                          <a:latin typeface="Arial"/>
                          <a:ea typeface="Times New Roman"/>
                          <a:cs typeface="Times New Roman"/>
                        </a:rPr>
                        <a:t>Valor</a:t>
                      </a:r>
                      <a:endParaRPr lang="es-EC" sz="800">
                        <a:solidFill>
                          <a:schemeClr val="bg1"/>
                        </a:solidFill>
                        <a:latin typeface="Calibri"/>
                        <a:ea typeface="Times New Roman"/>
                        <a:cs typeface="Times New Roman"/>
                      </a:endParaRPr>
                    </a:p>
                  </a:txBody>
                  <a:tcPr marL="35548" marR="355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b="1">
                          <a:solidFill>
                            <a:schemeClr val="bg1"/>
                          </a:solidFill>
                          <a:latin typeface="Arial"/>
                          <a:ea typeface="Times New Roman"/>
                          <a:cs typeface="Times New Roman"/>
                        </a:rPr>
                        <a:t>% Por Ley</a:t>
                      </a:r>
                      <a:endParaRPr lang="es-EC" sz="800">
                        <a:solidFill>
                          <a:schemeClr val="bg1"/>
                        </a:solidFill>
                        <a:latin typeface="Calibri"/>
                        <a:ea typeface="Times New Roman"/>
                        <a:cs typeface="Times New Roman"/>
                      </a:endParaRPr>
                    </a:p>
                  </a:txBody>
                  <a:tcPr marL="35548" marR="355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b="1">
                          <a:solidFill>
                            <a:schemeClr val="bg1"/>
                          </a:solidFill>
                          <a:latin typeface="Arial"/>
                          <a:ea typeface="Times New Roman"/>
                          <a:cs typeface="Times New Roman"/>
                        </a:rPr>
                        <a:t>1</a:t>
                      </a:r>
                      <a:endParaRPr lang="es-EC" sz="800">
                        <a:solidFill>
                          <a:schemeClr val="bg1"/>
                        </a:solidFill>
                        <a:latin typeface="Calibri"/>
                        <a:ea typeface="Times New Roman"/>
                        <a:cs typeface="Times New Roman"/>
                      </a:endParaRPr>
                    </a:p>
                  </a:txBody>
                  <a:tcPr marL="35548" marR="355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b="1">
                          <a:solidFill>
                            <a:schemeClr val="bg1"/>
                          </a:solidFill>
                          <a:latin typeface="Arial"/>
                          <a:ea typeface="Times New Roman"/>
                          <a:cs typeface="Times New Roman"/>
                        </a:rPr>
                        <a:t>2</a:t>
                      </a:r>
                      <a:endParaRPr lang="es-EC" sz="800">
                        <a:solidFill>
                          <a:schemeClr val="bg1"/>
                        </a:solidFill>
                        <a:latin typeface="Calibri"/>
                        <a:ea typeface="Times New Roman"/>
                        <a:cs typeface="Times New Roman"/>
                      </a:endParaRPr>
                    </a:p>
                  </a:txBody>
                  <a:tcPr marL="35548" marR="355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b="1">
                          <a:solidFill>
                            <a:schemeClr val="bg1"/>
                          </a:solidFill>
                          <a:latin typeface="Arial"/>
                          <a:ea typeface="Times New Roman"/>
                          <a:cs typeface="Times New Roman"/>
                        </a:rPr>
                        <a:t>3</a:t>
                      </a:r>
                      <a:endParaRPr lang="es-EC" sz="800">
                        <a:solidFill>
                          <a:schemeClr val="bg1"/>
                        </a:solidFill>
                        <a:latin typeface="Calibri"/>
                        <a:ea typeface="Times New Roman"/>
                        <a:cs typeface="Times New Roman"/>
                      </a:endParaRPr>
                    </a:p>
                  </a:txBody>
                  <a:tcPr marL="35548" marR="355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b="1">
                          <a:solidFill>
                            <a:schemeClr val="bg1"/>
                          </a:solidFill>
                          <a:latin typeface="Arial"/>
                          <a:ea typeface="Times New Roman"/>
                          <a:cs typeface="Times New Roman"/>
                        </a:rPr>
                        <a:t>4</a:t>
                      </a:r>
                      <a:endParaRPr lang="es-EC" sz="800">
                        <a:solidFill>
                          <a:schemeClr val="bg1"/>
                        </a:solidFill>
                        <a:latin typeface="Calibri"/>
                        <a:ea typeface="Times New Roman"/>
                        <a:cs typeface="Times New Roman"/>
                      </a:endParaRPr>
                    </a:p>
                  </a:txBody>
                  <a:tcPr marL="35548" marR="355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b="1">
                          <a:solidFill>
                            <a:schemeClr val="bg1"/>
                          </a:solidFill>
                          <a:latin typeface="Arial"/>
                          <a:ea typeface="Times New Roman"/>
                          <a:cs typeface="Times New Roman"/>
                        </a:rPr>
                        <a:t>5</a:t>
                      </a:r>
                      <a:endParaRPr lang="es-EC" sz="800">
                        <a:solidFill>
                          <a:schemeClr val="bg1"/>
                        </a:solidFill>
                        <a:latin typeface="Calibri"/>
                        <a:ea typeface="Times New Roman"/>
                        <a:cs typeface="Times New Roman"/>
                      </a:endParaRPr>
                    </a:p>
                  </a:txBody>
                  <a:tcPr marL="35548" marR="355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3437">
                <a:tc>
                  <a:txBody>
                    <a:bodyPr/>
                    <a:lstStyle/>
                    <a:p>
                      <a:pPr algn="just">
                        <a:lnSpc>
                          <a:spcPct val="115000"/>
                        </a:lnSpc>
                        <a:spcAft>
                          <a:spcPts val="0"/>
                        </a:spcAft>
                      </a:pPr>
                      <a:r>
                        <a:rPr lang="en-US" sz="700">
                          <a:solidFill>
                            <a:schemeClr val="bg1"/>
                          </a:solidFill>
                          <a:latin typeface="Arial"/>
                          <a:ea typeface="Times New Roman"/>
                          <a:cs typeface="Times New Roman"/>
                        </a:rPr>
                        <a:t>Gastos </a:t>
                      </a:r>
                      <a:endParaRPr lang="es-EC" sz="800">
                        <a:solidFill>
                          <a:schemeClr val="bg1"/>
                        </a:solidFill>
                        <a:latin typeface="Calibri"/>
                        <a:ea typeface="Times New Roman"/>
                        <a:cs typeface="Times New Roman"/>
                      </a:endParaRPr>
                    </a:p>
                    <a:p>
                      <a:pPr algn="just">
                        <a:lnSpc>
                          <a:spcPct val="115000"/>
                        </a:lnSpc>
                        <a:spcAft>
                          <a:spcPts val="0"/>
                        </a:spcAft>
                      </a:pPr>
                      <a:r>
                        <a:rPr lang="en-US" sz="700">
                          <a:solidFill>
                            <a:schemeClr val="bg1"/>
                          </a:solidFill>
                          <a:latin typeface="Arial"/>
                          <a:ea typeface="Times New Roman"/>
                          <a:cs typeface="Times New Roman"/>
                        </a:rPr>
                        <a:t>Preoperativos</a:t>
                      </a:r>
                      <a:endParaRPr lang="es-EC" sz="800">
                        <a:solidFill>
                          <a:schemeClr val="bg1"/>
                        </a:solidFill>
                        <a:latin typeface="Calibri"/>
                        <a:ea typeface="Times New Roman"/>
                        <a:cs typeface="Times New Roman"/>
                      </a:endParaRPr>
                    </a:p>
                  </a:txBody>
                  <a:tcPr marL="35548" marR="355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700">
                          <a:solidFill>
                            <a:schemeClr val="bg1"/>
                          </a:solidFill>
                          <a:latin typeface="Arial"/>
                          <a:ea typeface="Times New Roman"/>
                          <a:cs typeface="Times New Roman"/>
                        </a:rPr>
                        <a:t> $ 3.563,95 </a:t>
                      </a:r>
                      <a:endParaRPr lang="es-EC" sz="800">
                        <a:solidFill>
                          <a:schemeClr val="bg1"/>
                        </a:solidFill>
                        <a:latin typeface="Calibri"/>
                        <a:ea typeface="Times New Roman"/>
                        <a:cs typeface="Times New Roman"/>
                      </a:endParaRPr>
                    </a:p>
                  </a:txBody>
                  <a:tcPr marL="35548" marR="355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a:solidFill>
                            <a:schemeClr val="bg1"/>
                          </a:solidFill>
                          <a:latin typeface="Arial"/>
                          <a:ea typeface="Times New Roman"/>
                          <a:cs typeface="Times New Roman"/>
                        </a:rPr>
                        <a:t>0,2</a:t>
                      </a:r>
                      <a:endParaRPr lang="es-EC" sz="800">
                        <a:solidFill>
                          <a:schemeClr val="bg1"/>
                        </a:solidFill>
                        <a:latin typeface="Calibri"/>
                        <a:ea typeface="Times New Roman"/>
                        <a:cs typeface="Times New Roman"/>
                      </a:endParaRPr>
                    </a:p>
                  </a:txBody>
                  <a:tcPr marL="35548" marR="355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700">
                          <a:solidFill>
                            <a:schemeClr val="bg1"/>
                          </a:solidFill>
                          <a:latin typeface="Arial"/>
                          <a:ea typeface="Times New Roman"/>
                          <a:cs typeface="Times New Roman"/>
                        </a:rPr>
                        <a:t> $    712,79 </a:t>
                      </a:r>
                      <a:endParaRPr lang="es-EC" sz="800">
                        <a:solidFill>
                          <a:schemeClr val="bg1"/>
                        </a:solidFill>
                        <a:latin typeface="Calibri"/>
                        <a:ea typeface="Times New Roman"/>
                        <a:cs typeface="Times New Roman"/>
                      </a:endParaRPr>
                    </a:p>
                  </a:txBody>
                  <a:tcPr marL="35548" marR="355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700">
                          <a:solidFill>
                            <a:schemeClr val="bg1"/>
                          </a:solidFill>
                          <a:latin typeface="Arial"/>
                          <a:ea typeface="Times New Roman"/>
                          <a:cs typeface="Times New Roman"/>
                        </a:rPr>
                        <a:t> $    712,79 </a:t>
                      </a:r>
                      <a:endParaRPr lang="es-EC" sz="800">
                        <a:solidFill>
                          <a:schemeClr val="bg1"/>
                        </a:solidFill>
                        <a:latin typeface="Calibri"/>
                        <a:ea typeface="Times New Roman"/>
                        <a:cs typeface="Times New Roman"/>
                      </a:endParaRPr>
                    </a:p>
                  </a:txBody>
                  <a:tcPr marL="35548" marR="355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700">
                          <a:solidFill>
                            <a:schemeClr val="bg1"/>
                          </a:solidFill>
                          <a:latin typeface="Arial"/>
                          <a:ea typeface="Times New Roman"/>
                          <a:cs typeface="Times New Roman"/>
                        </a:rPr>
                        <a:t> $    712,79 </a:t>
                      </a:r>
                      <a:endParaRPr lang="es-EC" sz="800">
                        <a:solidFill>
                          <a:schemeClr val="bg1"/>
                        </a:solidFill>
                        <a:latin typeface="Calibri"/>
                        <a:ea typeface="Times New Roman"/>
                        <a:cs typeface="Times New Roman"/>
                      </a:endParaRPr>
                    </a:p>
                  </a:txBody>
                  <a:tcPr marL="35548" marR="355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700">
                          <a:solidFill>
                            <a:schemeClr val="bg1"/>
                          </a:solidFill>
                          <a:latin typeface="Arial"/>
                          <a:ea typeface="Times New Roman"/>
                          <a:cs typeface="Times New Roman"/>
                        </a:rPr>
                        <a:t> $    712,79 </a:t>
                      </a:r>
                      <a:endParaRPr lang="es-EC" sz="800">
                        <a:solidFill>
                          <a:schemeClr val="bg1"/>
                        </a:solidFill>
                        <a:latin typeface="Calibri"/>
                        <a:ea typeface="Times New Roman"/>
                        <a:cs typeface="Times New Roman"/>
                      </a:endParaRPr>
                    </a:p>
                  </a:txBody>
                  <a:tcPr marL="35548" marR="355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700" dirty="0">
                          <a:solidFill>
                            <a:schemeClr val="bg1"/>
                          </a:solidFill>
                          <a:latin typeface="Arial"/>
                          <a:ea typeface="Times New Roman"/>
                          <a:cs typeface="Times New Roman"/>
                        </a:rPr>
                        <a:t> $    712,79 </a:t>
                      </a:r>
                      <a:endParaRPr lang="es-EC" sz="800" dirty="0">
                        <a:solidFill>
                          <a:schemeClr val="bg1"/>
                        </a:solidFill>
                        <a:latin typeface="Calibri"/>
                        <a:ea typeface="Times New Roman"/>
                        <a:cs typeface="Times New Roman"/>
                      </a:endParaRPr>
                    </a:p>
                  </a:txBody>
                  <a:tcPr marL="35548" marR="3554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5932068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graphicFrame>
        <p:nvGraphicFramePr>
          <p:cNvPr id="6" name="5 Tabla"/>
          <p:cNvGraphicFramePr>
            <a:graphicFrameLocks noGrp="1"/>
          </p:cNvGraphicFramePr>
          <p:nvPr/>
        </p:nvGraphicFramePr>
        <p:xfrm>
          <a:off x="764704" y="1835696"/>
          <a:ext cx="5472608" cy="2804160"/>
        </p:xfrm>
        <a:graphic>
          <a:graphicData uri="http://schemas.openxmlformats.org/drawingml/2006/table">
            <a:tbl>
              <a:tblPr/>
              <a:tblGrid>
                <a:gridCol w="3651551"/>
                <a:gridCol w="1821057"/>
              </a:tblGrid>
              <a:tr h="161925">
                <a:tc gridSpan="2">
                  <a:txBody>
                    <a:bodyPr/>
                    <a:lstStyle/>
                    <a:p>
                      <a:pPr algn="ctr">
                        <a:lnSpc>
                          <a:spcPct val="115000"/>
                        </a:lnSpc>
                        <a:spcAft>
                          <a:spcPts val="0"/>
                        </a:spcAft>
                      </a:pPr>
                      <a:r>
                        <a:rPr lang="en-US" sz="1000" b="1">
                          <a:solidFill>
                            <a:schemeClr val="bg1"/>
                          </a:solidFill>
                          <a:latin typeface="Arial"/>
                          <a:ea typeface="Times New Roman"/>
                          <a:cs typeface="Times New Roman"/>
                        </a:rPr>
                        <a:t>CAPITAL DE TRABAJO</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r>
              <a:tr h="161925">
                <a:tc>
                  <a:txBody>
                    <a:bodyPr/>
                    <a:lstStyle/>
                    <a:p>
                      <a:pPr algn="ctr">
                        <a:lnSpc>
                          <a:spcPct val="115000"/>
                        </a:lnSpc>
                        <a:spcAft>
                          <a:spcPts val="0"/>
                        </a:spcAft>
                      </a:pPr>
                      <a:r>
                        <a:rPr lang="en-US" sz="1000" b="1">
                          <a:solidFill>
                            <a:schemeClr val="bg1"/>
                          </a:solidFill>
                          <a:latin typeface="Arial"/>
                          <a:ea typeface="Times New Roman"/>
                          <a:cs typeface="Times New Roman"/>
                        </a:rPr>
                        <a:t>Concepto</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solidFill>
                            <a:schemeClr val="bg1"/>
                          </a:solidFill>
                          <a:latin typeface="Arial"/>
                          <a:ea typeface="Times New Roman"/>
                          <a:cs typeface="Times New Roman"/>
                        </a:rPr>
                        <a:t>Precio Total</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a:lnSpc>
                          <a:spcPct val="115000"/>
                        </a:lnSpc>
                        <a:spcAft>
                          <a:spcPts val="0"/>
                        </a:spcAft>
                      </a:pPr>
                      <a:r>
                        <a:rPr lang="en-US" sz="1000">
                          <a:solidFill>
                            <a:schemeClr val="bg1"/>
                          </a:solidFill>
                          <a:latin typeface="Arial"/>
                          <a:ea typeface="Times New Roman"/>
                          <a:cs typeface="Times New Roman"/>
                        </a:rPr>
                        <a:t>Materia Prima*</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n-US" sz="1000">
                          <a:solidFill>
                            <a:schemeClr val="bg1"/>
                          </a:solidFill>
                          <a:latin typeface="Arial"/>
                          <a:ea typeface="Times New Roman"/>
                          <a:cs typeface="Times New Roman"/>
                        </a:rPr>
                        <a:t>        978,67   </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61925">
                <a:tc>
                  <a:txBody>
                    <a:bodyPr/>
                    <a:lstStyle/>
                    <a:p>
                      <a:pPr algn="just">
                        <a:lnSpc>
                          <a:spcPct val="115000"/>
                        </a:lnSpc>
                        <a:spcAft>
                          <a:spcPts val="0"/>
                        </a:spcAft>
                      </a:pPr>
                      <a:r>
                        <a:rPr lang="en-US" sz="1000">
                          <a:solidFill>
                            <a:schemeClr val="bg1"/>
                          </a:solidFill>
                          <a:latin typeface="Arial"/>
                          <a:ea typeface="Times New Roman"/>
                          <a:cs typeface="Times New Roman"/>
                        </a:rPr>
                        <a:t>Material Indirecto*</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n-US" sz="1000">
                          <a:solidFill>
                            <a:schemeClr val="bg1"/>
                          </a:solidFill>
                          <a:latin typeface="Arial"/>
                          <a:ea typeface="Times New Roman"/>
                          <a:cs typeface="Times New Roman"/>
                        </a:rPr>
                        <a:t>        112,50   </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1925">
                <a:tc>
                  <a:txBody>
                    <a:bodyPr/>
                    <a:lstStyle/>
                    <a:p>
                      <a:pPr algn="just">
                        <a:lnSpc>
                          <a:spcPct val="115000"/>
                        </a:lnSpc>
                        <a:spcAft>
                          <a:spcPts val="0"/>
                        </a:spcAft>
                      </a:pPr>
                      <a:r>
                        <a:rPr lang="en-US" sz="1000">
                          <a:solidFill>
                            <a:schemeClr val="bg1"/>
                          </a:solidFill>
                          <a:latin typeface="Arial"/>
                          <a:ea typeface="Times New Roman"/>
                          <a:cs typeface="Times New Roman"/>
                        </a:rPr>
                        <a:t>Mano de obra directa*</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n-US" sz="1000">
                          <a:solidFill>
                            <a:schemeClr val="bg1"/>
                          </a:solidFill>
                          <a:latin typeface="Arial"/>
                          <a:ea typeface="Times New Roman"/>
                          <a:cs typeface="Times New Roman"/>
                        </a:rPr>
                        <a:t>     1.004,93   </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1925">
                <a:tc>
                  <a:txBody>
                    <a:bodyPr/>
                    <a:lstStyle/>
                    <a:p>
                      <a:pPr algn="just">
                        <a:lnSpc>
                          <a:spcPct val="115000"/>
                        </a:lnSpc>
                        <a:spcAft>
                          <a:spcPts val="0"/>
                        </a:spcAft>
                      </a:pPr>
                      <a:r>
                        <a:rPr lang="en-US" sz="1000">
                          <a:solidFill>
                            <a:schemeClr val="bg1"/>
                          </a:solidFill>
                          <a:latin typeface="Arial"/>
                          <a:ea typeface="Times New Roman"/>
                          <a:cs typeface="Times New Roman"/>
                        </a:rPr>
                        <a:t>Mano de obra indirecta*</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n-US" sz="1000">
                          <a:solidFill>
                            <a:schemeClr val="bg1"/>
                          </a:solidFill>
                          <a:latin typeface="Arial"/>
                          <a:ea typeface="Times New Roman"/>
                          <a:cs typeface="Times New Roman"/>
                        </a:rPr>
                        <a:t>     1.553,42   </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1925">
                <a:tc>
                  <a:txBody>
                    <a:bodyPr/>
                    <a:lstStyle/>
                    <a:p>
                      <a:pPr algn="just">
                        <a:lnSpc>
                          <a:spcPct val="115000"/>
                        </a:lnSpc>
                        <a:spcAft>
                          <a:spcPts val="0"/>
                        </a:spcAft>
                      </a:pPr>
                      <a:r>
                        <a:rPr lang="en-US" sz="1000">
                          <a:solidFill>
                            <a:schemeClr val="bg1"/>
                          </a:solidFill>
                          <a:latin typeface="Arial"/>
                          <a:ea typeface="Times New Roman"/>
                          <a:cs typeface="Times New Roman"/>
                        </a:rPr>
                        <a:t>Sueldos y Salarios**</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n-US" sz="1000">
                          <a:solidFill>
                            <a:schemeClr val="bg1"/>
                          </a:solidFill>
                          <a:latin typeface="Arial"/>
                          <a:ea typeface="Times New Roman"/>
                          <a:cs typeface="Times New Roman"/>
                        </a:rPr>
                        <a:t>     1.655,95   </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1925">
                <a:tc>
                  <a:txBody>
                    <a:bodyPr/>
                    <a:lstStyle/>
                    <a:p>
                      <a:pPr algn="just">
                        <a:lnSpc>
                          <a:spcPct val="115000"/>
                        </a:lnSpc>
                        <a:spcAft>
                          <a:spcPts val="0"/>
                        </a:spcAft>
                      </a:pPr>
                      <a:r>
                        <a:rPr lang="en-US" sz="1000">
                          <a:solidFill>
                            <a:schemeClr val="bg1"/>
                          </a:solidFill>
                          <a:latin typeface="Arial"/>
                          <a:ea typeface="Times New Roman"/>
                          <a:cs typeface="Times New Roman"/>
                        </a:rPr>
                        <a:t>Insumos de Oficina</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n-US" sz="1000">
                          <a:solidFill>
                            <a:schemeClr val="bg1"/>
                          </a:solidFill>
                          <a:latin typeface="Arial"/>
                          <a:ea typeface="Times New Roman"/>
                          <a:cs typeface="Times New Roman"/>
                        </a:rPr>
                        <a:t>          27,95   </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1925">
                <a:tc>
                  <a:txBody>
                    <a:bodyPr/>
                    <a:lstStyle/>
                    <a:p>
                      <a:pPr algn="just">
                        <a:lnSpc>
                          <a:spcPct val="115000"/>
                        </a:lnSpc>
                        <a:spcAft>
                          <a:spcPts val="0"/>
                        </a:spcAft>
                      </a:pPr>
                      <a:r>
                        <a:rPr lang="en-US" sz="1000">
                          <a:solidFill>
                            <a:schemeClr val="bg1"/>
                          </a:solidFill>
                          <a:latin typeface="Arial"/>
                          <a:ea typeface="Times New Roman"/>
                          <a:cs typeface="Times New Roman"/>
                        </a:rPr>
                        <a:t>Insumos de Limpieza</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n-US" sz="1000">
                          <a:solidFill>
                            <a:schemeClr val="bg1"/>
                          </a:solidFill>
                          <a:latin typeface="Arial"/>
                          <a:ea typeface="Times New Roman"/>
                          <a:cs typeface="Times New Roman"/>
                        </a:rPr>
                        <a:t>        189,76   </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1925">
                <a:tc>
                  <a:txBody>
                    <a:bodyPr/>
                    <a:lstStyle/>
                    <a:p>
                      <a:pPr algn="just">
                        <a:lnSpc>
                          <a:spcPct val="115000"/>
                        </a:lnSpc>
                        <a:spcAft>
                          <a:spcPts val="0"/>
                        </a:spcAft>
                      </a:pPr>
                      <a:r>
                        <a:rPr lang="en-US" sz="1000">
                          <a:solidFill>
                            <a:schemeClr val="bg1"/>
                          </a:solidFill>
                          <a:latin typeface="Arial"/>
                          <a:ea typeface="Times New Roman"/>
                          <a:cs typeface="Times New Roman"/>
                        </a:rPr>
                        <a:t>Servicios Básicos</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n-US" sz="1000">
                          <a:solidFill>
                            <a:schemeClr val="bg1"/>
                          </a:solidFill>
                          <a:latin typeface="Arial"/>
                          <a:ea typeface="Times New Roman"/>
                          <a:cs typeface="Times New Roman"/>
                        </a:rPr>
                        <a:t>        887,67   </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1925">
                <a:tc>
                  <a:txBody>
                    <a:bodyPr/>
                    <a:lstStyle/>
                    <a:p>
                      <a:pPr algn="just">
                        <a:lnSpc>
                          <a:spcPct val="115000"/>
                        </a:lnSpc>
                        <a:spcAft>
                          <a:spcPts val="0"/>
                        </a:spcAft>
                      </a:pPr>
                      <a:r>
                        <a:rPr lang="en-US" sz="1000">
                          <a:solidFill>
                            <a:schemeClr val="bg1"/>
                          </a:solidFill>
                          <a:latin typeface="Arial"/>
                          <a:ea typeface="Times New Roman"/>
                          <a:cs typeface="Times New Roman"/>
                        </a:rPr>
                        <a:t>Publicidad</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n-US" sz="1000">
                          <a:solidFill>
                            <a:schemeClr val="bg1"/>
                          </a:solidFill>
                          <a:latin typeface="Arial"/>
                          <a:ea typeface="Times New Roman"/>
                          <a:cs typeface="Times New Roman"/>
                        </a:rPr>
                        <a:t>        295,89   </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1925">
                <a:tc>
                  <a:txBody>
                    <a:bodyPr/>
                    <a:lstStyle/>
                    <a:p>
                      <a:pPr algn="just">
                        <a:lnSpc>
                          <a:spcPct val="115000"/>
                        </a:lnSpc>
                        <a:spcAft>
                          <a:spcPts val="0"/>
                        </a:spcAft>
                      </a:pPr>
                      <a:r>
                        <a:rPr lang="en-US" sz="1000">
                          <a:solidFill>
                            <a:schemeClr val="bg1"/>
                          </a:solidFill>
                          <a:latin typeface="Arial"/>
                          <a:ea typeface="Times New Roman"/>
                          <a:cs typeface="Times New Roman"/>
                        </a:rPr>
                        <a:t>Combustible</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n-US" sz="1000">
                          <a:solidFill>
                            <a:schemeClr val="bg1"/>
                          </a:solidFill>
                          <a:latin typeface="Arial"/>
                          <a:ea typeface="Times New Roman"/>
                          <a:cs typeface="Times New Roman"/>
                        </a:rPr>
                        <a:t>        136,70   </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1925">
                <a:tc>
                  <a:txBody>
                    <a:bodyPr/>
                    <a:lstStyle/>
                    <a:p>
                      <a:pPr algn="just">
                        <a:lnSpc>
                          <a:spcPct val="115000"/>
                        </a:lnSpc>
                        <a:spcAft>
                          <a:spcPts val="0"/>
                        </a:spcAft>
                      </a:pPr>
                      <a:r>
                        <a:rPr lang="en-US" sz="1000">
                          <a:solidFill>
                            <a:schemeClr val="bg1"/>
                          </a:solidFill>
                          <a:latin typeface="Arial"/>
                          <a:ea typeface="Times New Roman"/>
                          <a:cs typeface="Times New Roman"/>
                        </a:rPr>
                        <a:t>Mantenimiento de Equipo</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n-US" sz="1000">
                          <a:solidFill>
                            <a:schemeClr val="bg1"/>
                          </a:solidFill>
                          <a:latin typeface="Arial"/>
                          <a:ea typeface="Times New Roman"/>
                          <a:cs typeface="Times New Roman"/>
                        </a:rPr>
                        <a:t>        176,92   </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1925">
                <a:tc>
                  <a:txBody>
                    <a:bodyPr/>
                    <a:lstStyle/>
                    <a:p>
                      <a:pPr algn="just">
                        <a:lnSpc>
                          <a:spcPct val="115000"/>
                        </a:lnSpc>
                        <a:spcAft>
                          <a:spcPts val="0"/>
                        </a:spcAft>
                      </a:pPr>
                      <a:r>
                        <a:rPr lang="en-US" sz="1000">
                          <a:solidFill>
                            <a:schemeClr val="bg1"/>
                          </a:solidFill>
                          <a:latin typeface="Arial"/>
                          <a:ea typeface="Times New Roman"/>
                          <a:cs typeface="Times New Roman"/>
                        </a:rPr>
                        <a:t>Mantenimiento de Vehículo</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n-US" sz="1000">
                          <a:solidFill>
                            <a:schemeClr val="bg1"/>
                          </a:solidFill>
                          <a:latin typeface="Arial"/>
                          <a:ea typeface="Times New Roman"/>
                          <a:cs typeface="Times New Roman"/>
                        </a:rPr>
                        <a:t>          58,76   </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1925">
                <a:tc>
                  <a:txBody>
                    <a:bodyPr/>
                    <a:lstStyle/>
                    <a:p>
                      <a:pPr algn="just">
                        <a:lnSpc>
                          <a:spcPct val="115000"/>
                        </a:lnSpc>
                        <a:spcAft>
                          <a:spcPts val="0"/>
                        </a:spcAft>
                      </a:pPr>
                      <a:r>
                        <a:rPr lang="en-US" sz="1000">
                          <a:solidFill>
                            <a:schemeClr val="bg1"/>
                          </a:solidFill>
                          <a:latin typeface="Arial"/>
                          <a:ea typeface="Times New Roman"/>
                          <a:cs typeface="Times New Roman"/>
                        </a:rPr>
                        <a:t>Imprevistos</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000">
                          <a:solidFill>
                            <a:schemeClr val="bg1"/>
                          </a:solidFill>
                          <a:latin typeface="Arial"/>
                          <a:ea typeface="Times New Roman"/>
                          <a:cs typeface="Times New Roman"/>
                        </a:rPr>
                        <a:t>        147,95   </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61925">
                <a:tc>
                  <a:txBody>
                    <a:bodyPr/>
                    <a:lstStyle/>
                    <a:p>
                      <a:pPr algn="just">
                        <a:lnSpc>
                          <a:spcPct val="115000"/>
                        </a:lnSpc>
                        <a:spcAft>
                          <a:spcPts val="0"/>
                        </a:spcAft>
                      </a:pPr>
                      <a:r>
                        <a:rPr lang="en-US" sz="1000" b="1">
                          <a:solidFill>
                            <a:schemeClr val="bg1"/>
                          </a:solidFill>
                          <a:latin typeface="Arial"/>
                          <a:ea typeface="Times New Roman"/>
                          <a:cs typeface="Times New Roman"/>
                        </a:rPr>
                        <a:t>Total</a:t>
                      </a:r>
                      <a:endParaRPr lang="es-EC" sz="10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000" b="1" dirty="0">
                          <a:solidFill>
                            <a:schemeClr val="bg1"/>
                          </a:solidFill>
                          <a:latin typeface="Arial"/>
                          <a:ea typeface="Times New Roman"/>
                          <a:cs typeface="Times New Roman"/>
                        </a:rPr>
                        <a:t>     7.227,08   </a:t>
                      </a:r>
                      <a:endParaRPr lang="es-EC" sz="1000" dirty="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6 CuadroTexto"/>
          <p:cNvSpPr txBox="1"/>
          <p:nvPr/>
        </p:nvSpPr>
        <p:spPr>
          <a:xfrm>
            <a:off x="764704" y="4932040"/>
            <a:ext cx="5400600" cy="1569660"/>
          </a:xfrm>
          <a:prstGeom prst="rect">
            <a:avLst/>
          </a:prstGeom>
          <a:noFill/>
        </p:spPr>
        <p:txBody>
          <a:bodyPr wrap="square" rtlCol="0">
            <a:spAutoFit/>
          </a:bodyPr>
          <a:lstStyle/>
          <a:p>
            <a:pPr algn="just"/>
            <a:r>
              <a:rPr lang="es-EC" sz="1600" dirty="0" smtClean="0">
                <a:solidFill>
                  <a:schemeClr val="bg1"/>
                </a:solidFill>
              </a:rPr>
              <a:t> El capital de trabajo ha sido calculado para cuarenta y cinco días, lo cual es suficiente para cumplir con las obligaciones de corto plazo.</a:t>
            </a:r>
          </a:p>
          <a:p>
            <a:pPr algn="just"/>
            <a:r>
              <a:rPr lang="es-EC" sz="1600" dirty="0" smtClean="0">
                <a:solidFill>
                  <a:schemeClr val="bg1"/>
                </a:solidFill>
              </a:rPr>
              <a:t>     No se considera más tiempo ya que los productos a ofertar son de alta rotación por lo que la liquidez está garantizada.</a:t>
            </a:r>
            <a:endParaRPr lang="es-EC" sz="1600" dirty="0">
              <a:solidFill>
                <a:schemeClr val="bg1"/>
              </a:solidFill>
            </a:endParaRPr>
          </a:p>
        </p:txBody>
      </p:sp>
    </p:spTree>
    <p:extLst>
      <p:ext uri="{BB962C8B-B14F-4D97-AF65-F5344CB8AC3E}">
        <p14:creationId xmlns="" xmlns:p14="http://schemas.microsoft.com/office/powerpoint/2010/main" val="15932068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graphicFrame>
        <p:nvGraphicFramePr>
          <p:cNvPr id="6" name="5 Tabla"/>
          <p:cNvGraphicFramePr>
            <a:graphicFrameLocks noGrp="1"/>
          </p:cNvGraphicFramePr>
          <p:nvPr/>
        </p:nvGraphicFramePr>
        <p:xfrm>
          <a:off x="1412776" y="1835699"/>
          <a:ext cx="4608512" cy="3600401"/>
        </p:xfrm>
        <a:graphic>
          <a:graphicData uri="http://schemas.openxmlformats.org/drawingml/2006/table">
            <a:tbl>
              <a:tblPr/>
              <a:tblGrid>
                <a:gridCol w="3101404"/>
                <a:gridCol w="1507108"/>
              </a:tblGrid>
              <a:tr h="129733">
                <a:tc gridSpan="2">
                  <a:txBody>
                    <a:bodyPr/>
                    <a:lstStyle/>
                    <a:p>
                      <a:pPr algn="ctr">
                        <a:lnSpc>
                          <a:spcPct val="115000"/>
                        </a:lnSpc>
                        <a:spcAft>
                          <a:spcPts val="0"/>
                        </a:spcAft>
                      </a:pPr>
                      <a:r>
                        <a:rPr lang="es-EC" sz="500" b="1" dirty="0">
                          <a:solidFill>
                            <a:srgbClr val="000000"/>
                          </a:solidFill>
                          <a:latin typeface="Arial"/>
                          <a:ea typeface="Times New Roman"/>
                          <a:cs typeface="Times New Roman"/>
                        </a:rPr>
                        <a:t>INVERSION</a:t>
                      </a:r>
                      <a:endParaRPr lang="es-EC" sz="500" dirty="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r>
              <a:tr h="227343">
                <a:tc>
                  <a:txBody>
                    <a:bodyPr/>
                    <a:lstStyle/>
                    <a:p>
                      <a:pPr algn="ctr">
                        <a:lnSpc>
                          <a:spcPct val="115000"/>
                        </a:lnSpc>
                        <a:spcAft>
                          <a:spcPts val="0"/>
                        </a:spcAft>
                      </a:pPr>
                      <a:r>
                        <a:rPr lang="es-EC" sz="500" b="1">
                          <a:solidFill>
                            <a:srgbClr val="000000"/>
                          </a:solidFill>
                          <a:latin typeface="Arial"/>
                          <a:ea typeface="Times New Roman"/>
                          <a:cs typeface="Times New Roman"/>
                        </a:rPr>
                        <a:t>Concepto</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500" b="1">
                          <a:latin typeface="Arial"/>
                          <a:ea typeface="Times New Roman"/>
                          <a:cs typeface="Times New Roman"/>
                        </a:rPr>
                        <a:t>VALOR TOTAL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b="1">
                          <a:solidFill>
                            <a:srgbClr val="000000"/>
                          </a:solidFill>
                          <a:latin typeface="Arial"/>
                          <a:ea typeface="Times New Roman"/>
                          <a:cs typeface="Times New Roman"/>
                        </a:rPr>
                        <a:t>Activos Fijos</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b="1">
                          <a:solidFill>
                            <a:srgbClr val="000000"/>
                          </a:solidFill>
                          <a:latin typeface="Arial"/>
                          <a:ea typeface="Times New Roman"/>
                          <a:cs typeface="Times New Roman"/>
                        </a:rPr>
                        <a:t>    58.110,00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a:solidFill>
                            <a:srgbClr val="000000"/>
                          </a:solidFill>
                          <a:latin typeface="Arial"/>
                          <a:ea typeface="Times New Roman"/>
                          <a:cs typeface="Times New Roman"/>
                        </a:rPr>
                        <a:t>Terreno</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a:solidFill>
                            <a:srgbClr val="000000"/>
                          </a:solidFill>
                          <a:latin typeface="Arial"/>
                          <a:ea typeface="Times New Roman"/>
                          <a:cs typeface="Times New Roman"/>
                        </a:rPr>
                        <a:t>    11.250,00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a:solidFill>
                            <a:srgbClr val="000000"/>
                          </a:solidFill>
                          <a:latin typeface="Arial"/>
                          <a:ea typeface="Times New Roman"/>
                          <a:cs typeface="Times New Roman"/>
                        </a:rPr>
                        <a:t>Obra civil y construcción</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a:solidFill>
                            <a:srgbClr val="000000"/>
                          </a:solidFill>
                          <a:latin typeface="Arial"/>
                          <a:ea typeface="Times New Roman"/>
                          <a:cs typeface="Times New Roman"/>
                        </a:rPr>
                        <a:t>    20.000,00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a:solidFill>
                            <a:srgbClr val="000000"/>
                          </a:solidFill>
                          <a:latin typeface="Arial"/>
                          <a:ea typeface="Times New Roman"/>
                          <a:cs typeface="Times New Roman"/>
                        </a:rPr>
                        <a:t>Maquinaria y Equipo</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a:solidFill>
                            <a:srgbClr val="000000"/>
                          </a:solidFill>
                          <a:latin typeface="Arial"/>
                          <a:ea typeface="Times New Roman"/>
                          <a:cs typeface="Times New Roman"/>
                        </a:rPr>
                        <a:t>     8.290,00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dirty="0">
                          <a:solidFill>
                            <a:srgbClr val="000000"/>
                          </a:solidFill>
                          <a:latin typeface="Arial"/>
                          <a:ea typeface="Times New Roman"/>
                          <a:cs typeface="Times New Roman"/>
                        </a:rPr>
                        <a:t>Equipo de Computo</a:t>
                      </a:r>
                      <a:endParaRPr lang="es-EC" sz="500" dirty="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a:solidFill>
                            <a:srgbClr val="000000"/>
                          </a:solidFill>
                          <a:latin typeface="Arial"/>
                          <a:ea typeface="Times New Roman"/>
                          <a:cs typeface="Times New Roman"/>
                        </a:rPr>
                        <a:t>        845,00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a:solidFill>
                            <a:srgbClr val="000000"/>
                          </a:solidFill>
                          <a:latin typeface="Arial"/>
                          <a:ea typeface="Times New Roman"/>
                          <a:cs typeface="Times New Roman"/>
                        </a:rPr>
                        <a:t>Muebles y Equipo de Oficina</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a:solidFill>
                            <a:srgbClr val="000000"/>
                          </a:solidFill>
                          <a:latin typeface="Arial"/>
                          <a:ea typeface="Times New Roman"/>
                          <a:cs typeface="Times New Roman"/>
                        </a:rPr>
                        <a:t>     3.725,00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a:solidFill>
                            <a:srgbClr val="000000"/>
                          </a:solidFill>
                          <a:latin typeface="Arial"/>
                          <a:ea typeface="Times New Roman"/>
                          <a:cs typeface="Times New Roman"/>
                        </a:rPr>
                        <a:t>Vehículos</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a:solidFill>
                            <a:srgbClr val="000000"/>
                          </a:solidFill>
                          <a:latin typeface="Arial"/>
                          <a:ea typeface="Times New Roman"/>
                          <a:cs typeface="Times New Roman"/>
                        </a:rPr>
                        <a:t>    14.000,00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b="1">
                          <a:solidFill>
                            <a:srgbClr val="000000"/>
                          </a:solidFill>
                          <a:latin typeface="Arial"/>
                          <a:ea typeface="Times New Roman"/>
                          <a:cs typeface="Times New Roman"/>
                        </a:rPr>
                        <a:t>Activos Diferidos</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b="1">
                          <a:solidFill>
                            <a:srgbClr val="000000"/>
                          </a:solidFill>
                          <a:latin typeface="Arial"/>
                          <a:ea typeface="Times New Roman"/>
                          <a:cs typeface="Times New Roman"/>
                        </a:rPr>
                        <a:t>     3.564,00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a:solidFill>
                            <a:srgbClr val="000000"/>
                          </a:solidFill>
                          <a:latin typeface="Arial"/>
                          <a:ea typeface="Times New Roman"/>
                          <a:cs typeface="Times New Roman"/>
                        </a:rPr>
                        <a:t>Gastos Preoperativos</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a:solidFill>
                            <a:srgbClr val="000000"/>
                          </a:solidFill>
                          <a:latin typeface="Arial"/>
                          <a:ea typeface="Times New Roman"/>
                          <a:cs typeface="Times New Roman"/>
                        </a:rPr>
                        <a:t>     3.564,00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b="1">
                          <a:solidFill>
                            <a:srgbClr val="000000"/>
                          </a:solidFill>
                          <a:latin typeface="Arial"/>
                          <a:ea typeface="Times New Roman"/>
                          <a:cs typeface="Times New Roman"/>
                        </a:rPr>
                        <a:t>Total Inversiones Fijas</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b="1">
                          <a:solidFill>
                            <a:srgbClr val="000000"/>
                          </a:solidFill>
                          <a:latin typeface="Arial"/>
                          <a:ea typeface="Times New Roman"/>
                          <a:cs typeface="Times New Roman"/>
                        </a:rPr>
                        <a:t>    61.674,00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b="1">
                          <a:solidFill>
                            <a:srgbClr val="000000"/>
                          </a:solidFill>
                          <a:latin typeface="Arial"/>
                          <a:ea typeface="Times New Roman"/>
                          <a:cs typeface="Times New Roman"/>
                        </a:rPr>
                        <a:t>Capital de Trabajo</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b="1">
                          <a:solidFill>
                            <a:srgbClr val="000000"/>
                          </a:solidFill>
                          <a:latin typeface="Arial"/>
                          <a:ea typeface="Times New Roman"/>
                          <a:cs typeface="Times New Roman"/>
                        </a:rPr>
                        <a:t>     7.227,07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a:solidFill>
                            <a:srgbClr val="000000"/>
                          </a:solidFill>
                          <a:latin typeface="Arial"/>
                          <a:ea typeface="Times New Roman"/>
                          <a:cs typeface="Times New Roman"/>
                        </a:rPr>
                        <a:t>Materia Prima</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a:solidFill>
                            <a:srgbClr val="000000"/>
                          </a:solidFill>
                          <a:latin typeface="Arial"/>
                          <a:ea typeface="Times New Roman"/>
                          <a:cs typeface="Times New Roman"/>
                        </a:rPr>
                        <a:t>        978,67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a:solidFill>
                            <a:srgbClr val="000000"/>
                          </a:solidFill>
                          <a:latin typeface="Arial"/>
                          <a:ea typeface="Times New Roman"/>
                          <a:cs typeface="Times New Roman"/>
                        </a:rPr>
                        <a:t>Material Indirecto</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a:solidFill>
                            <a:srgbClr val="000000"/>
                          </a:solidFill>
                          <a:latin typeface="Arial"/>
                          <a:ea typeface="Times New Roman"/>
                          <a:cs typeface="Times New Roman"/>
                        </a:rPr>
                        <a:t>        112,50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a:solidFill>
                            <a:srgbClr val="000000"/>
                          </a:solidFill>
                          <a:latin typeface="Arial"/>
                          <a:ea typeface="Times New Roman"/>
                          <a:cs typeface="Times New Roman"/>
                        </a:rPr>
                        <a:t>Mano de obra directa</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a:solidFill>
                            <a:srgbClr val="000000"/>
                          </a:solidFill>
                          <a:latin typeface="Arial"/>
                          <a:ea typeface="Times New Roman"/>
                          <a:cs typeface="Times New Roman"/>
                        </a:rPr>
                        <a:t>     1.004,93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a:solidFill>
                            <a:srgbClr val="000000"/>
                          </a:solidFill>
                          <a:latin typeface="Arial"/>
                          <a:ea typeface="Times New Roman"/>
                          <a:cs typeface="Times New Roman"/>
                        </a:rPr>
                        <a:t>Mano de obra indirecta</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a:solidFill>
                            <a:srgbClr val="000000"/>
                          </a:solidFill>
                          <a:latin typeface="Arial"/>
                          <a:ea typeface="Times New Roman"/>
                          <a:cs typeface="Times New Roman"/>
                        </a:rPr>
                        <a:t>     1.553,42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a:solidFill>
                            <a:srgbClr val="000000"/>
                          </a:solidFill>
                          <a:latin typeface="Arial"/>
                          <a:ea typeface="Times New Roman"/>
                          <a:cs typeface="Times New Roman"/>
                        </a:rPr>
                        <a:t>Sueldos y Salarios</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a:solidFill>
                            <a:srgbClr val="000000"/>
                          </a:solidFill>
                          <a:latin typeface="Arial"/>
                          <a:ea typeface="Times New Roman"/>
                          <a:cs typeface="Times New Roman"/>
                        </a:rPr>
                        <a:t>     1.655,95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a:solidFill>
                            <a:srgbClr val="000000"/>
                          </a:solidFill>
                          <a:latin typeface="Arial"/>
                          <a:ea typeface="Times New Roman"/>
                          <a:cs typeface="Times New Roman"/>
                        </a:rPr>
                        <a:t>Insumos de Oficina</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a:solidFill>
                            <a:srgbClr val="000000"/>
                          </a:solidFill>
                          <a:latin typeface="Arial"/>
                          <a:ea typeface="Times New Roman"/>
                          <a:cs typeface="Times New Roman"/>
                        </a:rPr>
                        <a:t>          27,95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a:solidFill>
                            <a:srgbClr val="000000"/>
                          </a:solidFill>
                          <a:latin typeface="Arial"/>
                          <a:ea typeface="Times New Roman"/>
                          <a:cs typeface="Times New Roman"/>
                        </a:rPr>
                        <a:t>Insumos de Limpieza</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a:solidFill>
                            <a:srgbClr val="000000"/>
                          </a:solidFill>
                          <a:latin typeface="Arial"/>
                          <a:ea typeface="Times New Roman"/>
                          <a:cs typeface="Times New Roman"/>
                        </a:rPr>
                        <a:t>        189,76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a:solidFill>
                            <a:srgbClr val="000000"/>
                          </a:solidFill>
                          <a:latin typeface="Arial"/>
                          <a:ea typeface="Times New Roman"/>
                          <a:cs typeface="Times New Roman"/>
                        </a:rPr>
                        <a:t>Servicios Básicos</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a:solidFill>
                            <a:srgbClr val="000000"/>
                          </a:solidFill>
                          <a:latin typeface="Arial"/>
                          <a:ea typeface="Times New Roman"/>
                          <a:cs typeface="Times New Roman"/>
                        </a:rPr>
                        <a:t>        887,67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a:solidFill>
                            <a:srgbClr val="000000"/>
                          </a:solidFill>
                          <a:latin typeface="Arial"/>
                          <a:ea typeface="Times New Roman"/>
                          <a:cs typeface="Times New Roman"/>
                        </a:rPr>
                        <a:t>Publicidad</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a:solidFill>
                            <a:srgbClr val="000000"/>
                          </a:solidFill>
                          <a:latin typeface="Arial"/>
                          <a:ea typeface="Times New Roman"/>
                          <a:cs typeface="Times New Roman"/>
                        </a:rPr>
                        <a:t>        295,89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a:solidFill>
                            <a:srgbClr val="000000"/>
                          </a:solidFill>
                          <a:latin typeface="Arial"/>
                          <a:ea typeface="Times New Roman"/>
                          <a:cs typeface="Times New Roman"/>
                        </a:rPr>
                        <a:t>Combustible</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a:solidFill>
                            <a:srgbClr val="000000"/>
                          </a:solidFill>
                          <a:latin typeface="Arial"/>
                          <a:ea typeface="Times New Roman"/>
                          <a:cs typeface="Times New Roman"/>
                        </a:rPr>
                        <a:t>        136,70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a:solidFill>
                            <a:srgbClr val="000000"/>
                          </a:solidFill>
                          <a:latin typeface="Arial"/>
                          <a:ea typeface="Times New Roman"/>
                          <a:cs typeface="Times New Roman"/>
                        </a:rPr>
                        <a:t>Mantenimiento de Equipo</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a:solidFill>
                            <a:srgbClr val="000000"/>
                          </a:solidFill>
                          <a:latin typeface="Arial"/>
                          <a:ea typeface="Times New Roman"/>
                          <a:cs typeface="Times New Roman"/>
                        </a:rPr>
                        <a:t>        176,92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a:solidFill>
                            <a:srgbClr val="000000"/>
                          </a:solidFill>
                          <a:latin typeface="Arial"/>
                          <a:ea typeface="Times New Roman"/>
                          <a:cs typeface="Times New Roman"/>
                        </a:rPr>
                        <a:t>Mantenimiento de Vehículo</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a:solidFill>
                            <a:srgbClr val="000000"/>
                          </a:solidFill>
                          <a:latin typeface="Arial"/>
                          <a:ea typeface="Times New Roman"/>
                          <a:cs typeface="Times New Roman"/>
                        </a:rPr>
                        <a:t>          58,76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a:solidFill>
                            <a:srgbClr val="000000"/>
                          </a:solidFill>
                          <a:latin typeface="Arial"/>
                          <a:ea typeface="Times New Roman"/>
                          <a:cs typeface="Times New Roman"/>
                        </a:rPr>
                        <a:t>Imprevistos</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a:solidFill>
                            <a:srgbClr val="000000"/>
                          </a:solidFill>
                          <a:latin typeface="Arial"/>
                          <a:ea typeface="Times New Roman"/>
                          <a:cs typeface="Times New Roman"/>
                        </a:rPr>
                        <a:t>        147,95   </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733">
                <a:tc>
                  <a:txBody>
                    <a:bodyPr/>
                    <a:lstStyle/>
                    <a:p>
                      <a:pPr algn="just">
                        <a:lnSpc>
                          <a:spcPct val="115000"/>
                        </a:lnSpc>
                        <a:spcAft>
                          <a:spcPts val="0"/>
                        </a:spcAft>
                      </a:pPr>
                      <a:r>
                        <a:rPr lang="es-EC" sz="500" b="1">
                          <a:solidFill>
                            <a:srgbClr val="000000"/>
                          </a:solidFill>
                          <a:latin typeface="Arial"/>
                          <a:ea typeface="Times New Roman"/>
                          <a:cs typeface="Times New Roman"/>
                        </a:rPr>
                        <a:t>TOTAL INVERSION</a:t>
                      </a:r>
                      <a:endParaRPr lang="es-EC" sz="50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500" b="1" dirty="0">
                          <a:solidFill>
                            <a:srgbClr val="000000"/>
                          </a:solidFill>
                          <a:latin typeface="Arial"/>
                          <a:ea typeface="Times New Roman"/>
                          <a:cs typeface="Times New Roman"/>
                        </a:rPr>
                        <a:t>    68.901,07   </a:t>
                      </a:r>
                      <a:endParaRPr lang="es-EC" sz="500" dirty="0">
                        <a:latin typeface="Calibri"/>
                        <a:ea typeface="Times New Roman"/>
                        <a:cs typeface="Times New Roman"/>
                      </a:endParaRPr>
                    </a:p>
                  </a:txBody>
                  <a:tcPr marL="24406" marR="244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6 CuadroTexto"/>
          <p:cNvSpPr txBox="1"/>
          <p:nvPr/>
        </p:nvSpPr>
        <p:spPr>
          <a:xfrm>
            <a:off x="332656" y="5652120"/>
            <a:ext cx="6264696" cy="2708434"/>
          </a:xfrm>
          <a:prstGeom prst="rect">
            <a:avLst/>
          </a:prstGeom>
          <a:noFill/>
        </p:spPr>
        <p:txBody>
          <a:bodyPr wrap="square" rtlCol="0">
            <a:spAutoFit/>
          </a:bodyPr>
          <a:lstStyle/>
          <a:p>
            <a:pPr algn="just"/>
            <a:r>
              <a:rPr lang="es-EC" sz="1600" dirty="0" smtClean="0">
                <a:solidFill>
                  <a:schemeClr val="bg1"/>
                </a:solidFill>
              </a:rPr>
              <a:t> </a:t>
            </a:r>
            <a:r>
              <a:rPr lang="es-EC" sz="1400" dirty="0" smtClean="0">
                <a:solidFill>
                  <a:schemeClr val="bg1"/>
                </a:solidFill>
              </a:rPr>
              <a:t>El análisis del presupuesto de inversión para el proyecto presenta las cifras constantes en el cuadro anterior, en donde los activos fijos llevan el mayor componente, con 58,110.00 dólares producto de la obra civil (pues no hay una instalación que se pueda ocupar y arrendar ya que el bar existente es una carroza metálica), la adquisición de un terreno aledaño al colegio debido a que existe prohibición de construir al interior del colegio por estar en terrenos dados en comodato, a la adquisición de una camioneta </a:t>
            </a:r>
            <a:r>
              <a:rPr lang="es-EC" sz="1400" dirty="0" err="1" smtClean="0">
                <a:solidFill>
                  <a:schemeClr val="bg1"/>
                </a:solidFill>
              </a:rPr>
              <a:t>seminueva</a:t>
            </a:r>
            <a:r>
              <a:rPr lang="es-EC" sz="1400" dirty="0" smtClean="0">
                <a:solidFill>
                  <a:schemeClr val="bg1"/>
                </a:solidFill>
              </a:rPr>
              <a:t> debido a que el colegio no puede facilitar ningún medio de transporte para fines de transporte de alimentos, a la adquisición de equipos porque los existentes son de propiedad privada. Vale mencionar que el capital de trabajo representa 45 días de cobertura de cuentas a corto plazo, tiempo considerado como prudente para efectos de la buena marcha del negocio.</a:t>
            </a:r>
            <a:endParaRPr lang="es-EC" sz="1400" dirty="0">
              <a:solidFill>
                <a:schemeClr val="bg1"/>
              </a:solidFill>
            </a:endParaRPr>
          </a:p>
        </p:txBody>
      </p:sp>
    </p:spTree>
    <p:extLst>
      <p:ext uri="{BB962C8B-B14F-4D97-AF65-F5344CB8AC3E}">
        <p14:creationId xmlns="" xmlns:p14="http://schemas.microsoft.com/office/powerpoint/2010/main" val="15932068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6" name="5 CuadroTexto"/>
          <p:cNvSpPr txBox="1"/>
          <p:nvPr/>
        </p:nvSpPr>
        <p:spPr>
          <a:xfrm>
            <a:off x="404664" y="1907704"/>
            <a:ext cx="6192688" cy="1477328"/>
          </a:xfrm>
          <a:prstGeom prst="rect">
            <a:avLst/>
          </a:prstGeom>
          <a:noFill/>
        </p:spPr>
        <p:txBody>
          <a:bodyPr wrap="square" rtlCol="0">
            <a:spAutoFit/>
          </a:bodyPr>
          <a:lstStyle/>
          <a:p>
            <a:pPr lvl="2"/>
            <a:r>
              <a:rPr lang="es-EC" b="1" dirty="0" smtClean="0">
                <a:solidFill>
                  <a:schemeClr val="bg1"/>
                </a:solidFill>
              </a:rPr>
              <a:t>PRESUPUESTO DE OPERACIÓN</a:t>
            </a:r>
            <a:endParaRPr lang="es-EC" sz="1200" dirty="0" smtClean="0">
              <a:solidFill>
                <a:schemeClr val="bg1"/>
              </a:solidFill>
            </a:endParaRPr>
          </a:p>
          <a:p>
            <a:r>
              <a:rPr lang="es-AR" b="1" dirty="0" smtClean="0">
                <a:solidFill>
                  <a:schemeClr val="bg1"/>
                </a:solidFill>
              </a:rPr>
              <a:t> </a:t>
            </a:r>
            <a:endParaRPr lang="es-EC" sz="1200" dirty="0" smtClean="0">
              <a:solidFill>
                <a:schemeClr val="bg1"/>
              </a:solidFill>
            </a:endParaRPr>
          </a:p>
          <a:p>
            <a:pPr lvl="3"/>
            <a:r>
              <a:rPr lang="es-EC" b="1" dirty="0" smtClean="0">
                <a:solidFill>
                  <a:schemeClr val="bg1"/>
                </a:solidFill>
              </a:rPr>
              <a:t>PRESUPUESTO DE INGRESOS</a:t>
            </a:r>
            <a:endParaRPr lang="es-EC" sz="1200" dirty="0" smtClean="0">
              <a:solidFill>
                <a:schemeClr val="bg1"/>
              </a:solidFill>
            </a:endParaRPr>
          </a:p>
          <a:p>
            <a:r>
              <a:rPr lang="es-EC" b="1" dirty="0" smtClean="0"/>
              <a:t> </a:t>
            </a:r>
            <a:endParaRPr lang="es-EC" sz="1200" dirty="0" smtClean="0"/>
          </a:p>
          <a:p>
            <a:endParaRPr lang="es-EC" dirty="0"/>
          </a:p>
        </p:txBody>
      </p:sp>
      <p:graphicFrame>
        <p:nvGraphicFramePr>
          <p:cNvPr id="7" name="6 Tabla"/>
          <p:cNvGraphicFramePr>
            <a:graphicFrameLocks noGrp="1"/>
          </p:cNvGraphicFramePr>
          <p:nvPr/>
        </p:nvGraphicFramePr>
        <p:xfrm>
          <a:off x="764704" y="3059833"/>
          <a:ext cx="5544619" cy="2217402"/>
        </p:xfrm>
        <a:graphic>
          <a:graphicData uri="http://schemas.openxmlformats.org/drawingml/2006/table">
            <a:tbl>
              <a:tblPr/>
              <a:tblGrid>
                <a:gridCol w="507592"/>
                <a:gridCol w="314890"/>
                <a:gridCol w="314890"/>
                <a:gridCol w="301517"/>
                <a:gridCol w="314890"/>
                <a:gridCol w="314890"/>
                <a:gridCol w="347716"/>
                <a:gridCol w="347716"/>
                <a:gridCol w="314890"/>
                <a:gridCol w="301517"/>
                <a:gridCol w="314890"/>
                <a:gridCol w="314890"/>
                <a:gridCol w="301517"/>
                <a:gridCol w="314890"/>
                <a:gridCol w="314890"/>
                <a:gridCol w="301517"/>
                <a:gridCol w="301517"/>
              </a:tblGrid>
              <a:tr h="206195">
                <a:tc rowSpan="2">
                  <a:txBody>
                    <a:bodyPr/>
                    <a:lstStyle/>
                    <a:p>
                      <a:pPr algn="ctr">
                        <a:lnSpc>
                          <a:spcPct val="115000"/>
                        </a:lnSpc>
                        <a:spcAft>
                          <a:spcPts val="0"/>
                        </a:spcAft>
                      </a:pPr>
                      <a:r>
                        <a:rPr lang="es-ES" sz="500" b="1">
                          <a:latin typeface="Arial Narrow"/>
                          <a:ea typeface="Times New Roman"/>
                          <a:cs typeface="Calibri"/>
                        </a:rPr>
                        <a:t>CONCEPTOS</a:t>
                      </a:r>
                      <a:endParaRPr lang="es-EC" sz="800">
                        <a:latin typeface="Calibri"/>
                        <a:ea typeface="Times New Roman"/>
                        <a:cs typeface="Times New Roman"/>
                      </a:endParaRPr>
                    </a:p>
                  </a:txBody>
                  <a:tcPr marL="37171" marR="371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a:lnSpc>
                          <a:spcPct val="115000"/>
                        </a:lnSpc>
                        <a:spcAft>
                          <a:spcPts val="0"/>
                        </a:spcAft>
                      </a:pPr>
                      <a:r>
                        <a:rPr lang="es-ES" sz="500" b="1">
                          <a:solidFill>
                            <a:srgbClr val="000000"/>
                          </a:solidFill>
                          <a:latin typeface="Arial Narrow"/>
                          <a:ea typeface="Times New Roman"/>
                          <a:cs typeface="Calibri"/>
                        </a:rPr>
                        <a:t>AÑO 1</a:t>
                      </a:r>
                      <a:endParaRPr lang="es-EC" sz="800">
                        <a:latin typeface="Calibri"/>
                        <a:ea typeface="Times New Roman"/>
                        <a:cs typeface="Times New Roman"/>
                      </a:endParaRPr>
                    </a:p>
                  </a:txBody>
                  <a:tcPr marL="37171" marR="371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gridSpan="3">
                  <a:txBody>
                    <a:bodyPr/>
                    <a:lstStyle/>
                    <a:p>
                      <a:pPr algn="ctr">
                        <a:lnSpc>
                          <a:spcPct val="115000"/>
                        </a:lnSpc>
                        <a:spcAft>
                          <a:spcPts val="0"/>
                        </a:spcAft>
                      </a:pPr>
                      <a:r>
                        <a:rPr lang="es-ES" sz="500" b="1">
                          <a:solidFill>
                            <a:srgbClr val="000000"/>
                          </a:solidFill>
                          <a:latin typeface="Arial Narrow"/>
                          <a:ea typeface="Times New Roman"/>
                          <a:cs typeface="Calibri"/>
                        </a:rPr>
                        <a:t>AÑO 2</a:t>
                      </a:r>
                      <a:endParaRPr lang="es-EC" sz="800">
                        <a:latin typeface="Calibri"/>
                        <a:ea typeface="Times New Roman"/>
                        <a:cs typeface="Times New Roman"/>
                      </a:endParaRPr>
                    </a:p>
                  </a:txBody>
                  <a:tcPr marL="37171" marR="371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gridSpan="3">
                  <a:txBody>
                    <a:bodyPr/>
                    <a:lstStyle/>
                    <a:p>
                      <a:pPr algn="ctr">
                        <a:lnSpc>
                          <a:spcPct val="115000"/>
                        </a:lnSpc>
                        <a:spcAft>
                          <a:spcPts val="0"/>
                        </a:spcAft>
                      </a:pPr>
                      <a:r>
                        <a:rPr lang="es-ES" sz="500" b="1">
                          <a:solidFill>
                            <a:srgbClr val="000000"/>
                          </a:solidFill>
                          <a:latin typeface="Arial Narrow"/>
                          <a:ea typeface="Times New Roman"/>
                          <a:cs typeface="Calibri"/>
                        </a:rPr>
                        <a:t>AÑO 3</a:t>
                      </a:r>
                      <a:endParaRPr lang="es-EC" sz="800">
                        <a:latin typeface="Calibri"/>
                        <a:ea typeface="Times New Roman"/>
                        <a:cs typeface="Times New Roman"/>
                      </a:endParaRPr>
                    </a:p>
                  </a:txBody>
                  <a:tcPr marL="37171" marR="371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gridSpan="3">
                  <a:txBody>
                    <a:bodyPr/>
                    <a:lstStyle/>
                    <a:p>
                      <a:pPr algn="ctr">
                        <a:lnSpc>
                          <a:spcPct val="115000"/>
                        </a:lnSpc>
                        <a:spcAft>
                          <a:spcPts val="0"/>
                        </a:spcAft>
                      </a:pPr>
                      <a:r>
                        <a:rPr lang="es-ES" sz="500" b="1">
                          <a:solidFill>
                            <a:srgbClr val="000000"/>
                          </a:solidFill>
                          <a:latin typeface="Arial Narrow"/>
                          <a:ea typeface="Times New Roman"/>
                          <a:cs typeface="Calibri"/>
                        </a:rPr>
                        <a:t>AÑO 4</a:t>
                      </a:r>
                      <a:endParaRPr lang="es-EC" sz="800">
                        <a:latin typeface="Calibri"/>
                        <a:ea typeface="Times New Roman"/>
                        <a:cs typeface="Times New Roman"/>
                      </a:endParaRPr>
                    </a:p>
                  </a:txBody>
                  <a:tcPr marL="37171" marR="371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gridSpan="3">
                  <a:txBody>
                    <a:bodyPr/>
                    <a:lstStyle/>
                    <a:p>
                      <a:pPr algn="ctr">
                        <a:lnSpc>
                          <a:spcPct val="115000"/>
                        </a:lnSpc>
                        <a:spcAft>
                          <a:spcPts val="0"/>
                        </a:spcAft>
                      </a:pPr>
                      <a:r>
                        <a:rPr lang="es-ES" sz="500" b="1">
                          <a:solidFill>
                            <a:srgbClr val="000000"/>
                          </a:solidFill>
                          <a:latin typeface="Arial Narrow"/>
                          <a:ea typeface="Times New Roman"/>
                          <a:cs typeface="Calibri"/>
                        </a:rPr>
                        <a:t>AÑO 5</a:t>
                      </a:r>
                      <a:endParaRPr lang="es-EC" sz="800">
                        <a:latin typeface="Calibri"/>
                        <a:ea typeface="Times New Roman"/>
                        <a:cs typeface="Times New Roman"/>
                      </a:endParaRPr>
                    </a:p>
                  </a:txBody>
                  <a:tcPr marL="37171" marR="371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rowSpan="2">
                  <a:txBody>
                    <a:bodyPr/>
                    <a:lstStyle/>
                    <a:p>
                      <a:pPr algn="l"/>
                      <a:endParaRPr lang="es-EC" sz="800">
                        <a:latin typeface="Calibri"/>
                      </a:endParaRPr>
                    </a:p>
                  </a:txBody>
                  <a:tcPr marL="37171" marR="371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2973">
                <a:tc vMerge="1">
                  <a:txBody>
                    <a:bodyPr/>
                    <a:lstStyle/>
                    <a:p>
                      <a:endParaRPr lang="es-EC"/>
                    </a:p>
                  </a:txBody>
                  <a:tcPr/>
                </a:tc>
                <a:tc>
                  <a:txBody>
                    <a:bodyPr/>
                    <a:lstStyle/>
                    <a:p>
                      <a:pPr algn="ctr">
                        <a:lnSpc>
                          <a:spcPct val="115000"/>
                        </a:lnSpc>
                        <a:spcAft>
                          <a:spcPts val="0"/>
                        </a:spcAft>
                      </a:pPr>
                      <a:r>
                        <a:rPr lang="es-ES" sz="500" b="1">
                          <a:latin typeface="Arial Narrow"/>
                          <a:ea typeface="Times New Roman"/>
                          <a:cs typeface="Calibri"/>
                        </a:rPr>
                        <a:t>UNID.</a:t>
                      </a:r>
                      <a:endParaRPr lang="es-EC" sz="800">
                        <a:latin typeface="Calibri"/>
                        <a:ea typeface="Times New Roman"/>
                        <a:cs typeface="Times New Roman"/>
                      </a:endParaRPr>
                    </a:p>
                  </a:txBody>
                  <a:tcPr marL="37171" marR="371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500" b="1">
                          <a:latin typeface="Arial Narrow"/>
                          <a:ea typeface="Times New Roman"/>
                          <a:cs typeface="Calibri"/>
                        </a:rPr>
                        <a:t> PRECIO</a:t>
                      </a:r>
                      <a:endParaRPr lang="es-EC" sz="800">
                        <a:latin typeface="Calibri"/>
                        <a:ea typeface="Times New Roman"/>
                        <a:cs typeface="Times New Roman"/>
                      </a:endParaRPr>
                    </a:p>
                    <a:p>
                      <a:pPr algn="ctr">
                        <a:lnSpc>
                          <a:spcPct val="115000"/>
                        </a:lnSpc>
                        <a:spcAft>
                          <a:spcPts val="0"/>
                        </a:spcAft>
                      </a:pPr>
                      <a:r>
                        <a:rPr lang="es-ES" sz="500" b="1">
                          <a:latin typeface="Arial Narrow"/>
                          <a:ea typeface="Times New Roman"/>
                          <a:cs typeface="Calibri"/>
                        </a:rPr>
                        <a:t>UNIT </a:t>
                      </a:r>
                      <a:endParaRPr lang="es-EC" sz="800">
                        <a:latin typeface="Calibri"/>
                        <a:ea typeface="Times New Roman"/>
                        <a:cs typeface="Times New Roman"/>
                      </a:endParaRPr>
                    </a:p>
                  </a:txBody>
                  <a:tcPr marL="37171" marR="371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500" b="1">
                          <a:latin typeface="Arial Narrow"/>
                          <a:ea typeface="Times New Roman"/>
                          <a:cs typeface="Calibri"/>
                        </a:rPr>
                        <a:t> TOTAL </a:t>
                      </a:r>
                      <a:endParaRPr lang="es-EC" sz="800">
                        <a:latin typeface="Calibri"/>
                        <a:ea typeface="Times New Roman"/>
                        <a:cs typeface="Times New Roman"/>
                      </a:endParaRPr>
                    </a:p>
                  </a:txBody>
                  <a:tcPr marL="37171" marR="371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500" b="1">
                          <a:latin typeface="Arial Narrow"/>
                          <a:ea typeface="Times New Roman"/>
                          <a:cs typeface="Calibri"/>
                        </a:rPr>
                        <a:t>UNID.</a:t>
                      </a:r>
                      <a:endParaRPr lang="es-EC" sz="800">
                        <a:latin typeface="Calibri"/>
                        <a:ea typeface="Times New Roman"/>
                        <a:cs typeface="Times New Roman"/>
                      </a:endParaRPr>
                    </a:p>
                  </a:txBody>
                  <a:tcPr marL="37171" marR="371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500" b="1">
                          <a:latin typeface="Arial Narrow"/>
                          <a:ea typeface="Times New Roman"/>
                          <a:cs typeface="Calibri"/>
                        </a:rPr>
                        <a:t> PRECIO UNIT </a:t>
                      </a:r>
                      <a:endParaRPr lang="es-EC" sz="800">
                        <a:latin typeface="Calibri"/>
                        <a:ea typeface="Times New Roman"/>
                        <a:cs typeface="Times New Roman"/>
                      </a:endParaRPr>
                    </a:p>
                  </a:txBody>
                  <a:tcPr marL="37171" marR="371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500" b="1">
                          <a:latin typeface="Arial Narrow"/>
                          <a:ea typeface="Times New Roman"/>
                          <a:cs typeface="Calibri"/>
                        </a:rPr>
                        <a:t> TOTAL </a:t>
                      </a:r>
                      <a:endParaRPr lang="es-EC" sz="800">
                        <a:latin typeface="Calibri"/>
                        <a:ea typeface="Times New Roman"/>
                        <a:cs typeface="Times New Roman"/>
                      </a:endParaRPr>
                    </a:p>
                  </a:txBody>
                  <a:tcPr marL="37171" marR="371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500" b="1">
                          <a:latin typeface="Arial Narrow"/>
                          <a:ea typeface="Times New Roman"/>
                          <a:cs typeface="Calibri"/>
                        </a:rPr>
                        <a:t>UNID.</a:t>
                      </a:r>
                      <a:endParaRPr lang="es-EC" sz="800">
                        <a:latin typeface="Calibri"/>
                        <a:ea typeface="Times New Roman"/>
                        <a:cs typeface="Times New Roman"/>
                      </a:endParaRPr>
                    </a:p>
                  </a:txBody>
                  <a:tcPr marL="37171" marR="371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500" b="1">
                          <a:latin typeface="Arial Narrow"/>
                          <a:ea typeface="Times New Roman"/>
                          <a:cs typeface="Calibri"/>
                        </a:rPr>
                        <a:t> PRECIO</a:t>
                      </a:r>
                      <a:endParaRPr lang="es-EC" sz="800">
                        <a:latin typeface="Calibri"/>
                        <a:ea typeface="Times New Roman"/>
                        <a:cs typeface="Times New Roman"/>
                      </a:endParaRPr>
                    </a:p>
                    <a:p>
                      <a:pPr algn="ctr">
                        <a:lnSpc>
                          <a:spcPct val="115000"/>
                        </a:lnSpc>
                        <a:spcAft>
                          <a:spcPts val="0"/>
                        </a:spcAft>
                      </a:pPr>
                      <a:r>
                        <a:rPr lang="es-ES" sz="500" b="1">
                          <a:latin typeface="Arial Narrow"/>
                          <a:ea typeface="Times New Roman"/>
                          <a:cs typeface="Calibri"/>
                        </a:rPr>
                        <a:t>UNIT </a:t>
                      </a:r>
                      <a:endParaRPr lang="es-EC" sz="800">
                        <a:latin typeface="Calibri"/>
                        <a:ea typeface="Times New Roman"/>
                        <a:cs typeface="Times New Roman"/>
                      </a:endParaRPr>
                    </a:p>
                  </a:txBody>
                  <a:tcPr marL="37171" marR="371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500" b="1">
                          <a:latin typeface="Arial Narrow"/>
                          <a:ea typeface="Times New Roman"/>
                          <a:cs typeface="Calibri"/>
                        </a:rPr>
                        <a:t> TOTAL </a:t>
                      </a:r>
                      <a:endParaRPr lang="es-EC" sz="800">
                        <a:latin typeface="Calibri"/>
                        <a:ea typeface="Times New Roman"/>
                        <a:cs typeface="Times New Roman"/>
                      </a:endParaRPr>
                    </a:p>
                  </a:txBody>
                  <a:tcPr marL="37171" marR="371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500" b="1">
                          <a:latin typeface="Arial Narrow"/>
                          <a:ea typeface="Times New Roman"/>
                          <a:cs typeface="Calibri"/>
                        </a:rPr>
                        <a:t>UNID.</a:t>
                      </a:r>
                      <a:endParaRPr lang="es-EC" sz="800">
                        <a:latin typeface="Calibri"/>
                        <a:ea typeface="Times New Roman"/>
                        <a:cs typeface="Times New Roman"/>
                      </a:endParaRPr>
                    </a:p>
                  </a:txBody>
                  <a:tcPr marL="37171" marR="371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500" b="1">
                          <a:latin typeface="Arial Narrow"/>
                          <a:ea typeface="Times New Roman"/>
                          <a:cs typeface="Calibri"/>
                        </a:rPr>
                        <a:t> PRECIO</a:t>
                      </a:r>
                      <a:endParaRPr lang="es-EC" sz="800">
                        <a:latin typeface="Calibri"/>
                        <a:ea typeface="Times New Roman"/>
                        <a:cs typeface="Times New Roman"/>
                      </a:endParaRPr>
                    </a:p>
                    <a:p>
                      <a:pPr algn="ctr">
                        <a:lnSpc>
                          <a:spcPct val="115000"/>
                        </a:lnSpc>
                        <a:spcAft>
                          <a:spcPts val="0"/>
                        </a:spcAft>
                      </a:pPr>
                      <a:r>
                        <a:rPr lang="es-ES" sz="500" b="1">
                          <a:latin typeface="Arial Narrow"/>
                          <a:ea typeface="Times New Roman"/>
                          <a:cs typeface="Calibri"/>
                        </a:rPr>
                        <a:t>UNIT </a:t>
                      </a:r>
                      <a:endParaRPr lang="es-EC" sz="800">
                        <a:latin typeface="Calibri"/>
                        <a:ea typeface="Times New Roman"/>
                        <a:cs typeface="Times New Roman"/>
                      </a:endParaRPr>
                    </a:p>
                  </a:txBody>
                  <a:tcPr marL="37171" marR="371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500" b="1">
                          <a:latin typeface="Arial Narrow"/>
                          <a:ea typeface="Times New Roman"/>
                          <a:cs typeface="Calibri"/>
                        </a:rPr>
                        <a:t> TOTAL </a:t>
                      </a:r>
                      <a:endParaRPr lang="es-EC" sz="800">
                        <a:latin typeface="Calibri"/>
                        <a:ea typeface="Times New Roman"/>
                        <a:cs typeface="Times New Roman"/>
                      </a:endParaRPr>
                    </a:p>
                  </a:txBody>
                  <a:tcPr marL="37171" marR="371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500" b="1">
                          <a:latin typeface="Arial Narrow"/>
                          <a:ea typeface="Times New Roman"/>
                          <a:cs typeface="Calibri"/>
                        </a:rPr>
                        <a:t>UNID.</a:t>
                      </a:r>
                      <a:endParaRPr lang="es-EC" sz="800">
                        <a:latin typeface="Calibri"/>
                        <a:ea typeface="Times New Roman"/>
                        <a:cs typeface="Times New Roman"/>
                      </a:endParaRPr>
                    </a:p>
                  </a:txBody>
                  <a:tcPr marL="37171" marR="371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500" b="1">
                          <a:latin typeface="Arial Narrow"/>
                          <a:ea typeface="Times New Roman"/>
                          <a:cs typeface="Calibri"/>
                        </a:rPr>
                        <a:t> PRECIO</a:t>
                      </a:r>
                      <a:endParaRPr lang="es-EC" sz="800">
                        <a:latin typeface="Calibri"/>
                        <a:ea typeface="Times New Roman"/>
                        <a:cs typeface="Times New Roman"/>
                      </a:endParaRPr>
                    </a:p>
                    <a:p>
                      <a:pPr algn="ctr">
                        <a:lnSpc>
                          <a:spcPct val="115000"/>
                        </a:lnSpc>
                        <a:spcAft>
                          <a:spcPts val="0"/>
                        </a:spcAft>
                      </a:pPr>
                      <a:r>
                        <a:rPr lang="es-ES" sz="500" b="1">
                          <a:latin typeface="Arial Narrow"/>
                          <a:ea typeface="Times New Roman"/>
                          <a:cs typeface="Calibri"/>
                        </a:rPr>
                        <a:t>UNIT </a:t>
                      </a:r>
                      <a:endParaRPr lang="es-EC" sz="800">
                        <a:latin typeface="Calibri"/>
                        <a:ea typeface="Times New Roman"/>
                        <a:cs typeface="Times New Roman"/>
                      </a:endParaRPr>
                    </a:p>
                  </a:txBody>
                  <a:tcPr marL="37171" marR="371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500" b="1">
                          <a:latin typeface="Arial Narrow"/>
                          <a:ea typeface="Times New Roman"/>
                          <a:cs typeface="Calibri"/>
                        </a:rPr>
                        <a:t> TOTAL </a:t>
                      </a:r>
                      <a:endParaRPr lang="es-EC" sz="800">
                        <a:latin typeface="Calibri"/>
                        <a:ea typeface="Times New Roman"/>
                        <a:cs typeface="Times New Roman"/>
                      </a:endParaRPr>
                    </a:p>
                  </a:txBody>
                  <a:tcPr marL="37171" marR="371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EC"/>
                    </a:p>
                  </a:txBody>
                  <a:tcPr/>
                </a:tc>
              </a:tr>
              <a:tr h="276487">
                <a:tc>
                  <a:txBody>
                    <a:bodyPr/>
                    <a:lstStyle/>
                    <a:p>
                      <a:pPr algn="ctr">
                        <a:lnSpc>
                          <a:spcPct val="115000"/>
                        </a:lnSpc>
                        <a:spcAft>
                          <a:spcPts val="0"/>
                        </a:spcAft>
                      </a:pPr>
                      <a:r>
                        <a:rPr lang="es-ES" sz="500">
                          <a:solidFill>
                            <a:srgbClr val="000000"/>
                          </a:solidFill>
                          <a:latin typeface="Arial Narrow"/>
                          <a:ea typeface="Times New Roman"/>
                          <a:cs typeface="Calibri"/>
                        </a:rPr>
                        <a:t>DESAYUNOS</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25.000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latin typeface="Arial Narrow"/>
                          <a:ea typeface="Times New Roman"/>
                          <a:cs typeface="Calibri"/>
                        </a:rPr>
                        <a:t> 1,50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37.500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25.050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500">
                          <a:solidFill>
                            <a:srgbClr val="000000"/>
                          </a:solidFill>
                          <a:latin typeface="Arial Narrow"/>
                          <a:ea typeface="Times New Roman"/>
                          <a:cs typeface="Calibri"/>
                        </a:rPr>
                        <a:t>  1,60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40.080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25.100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500">
                          <a:solidFill>
                            <a:srgbClr val="000000"/>
                          </a:solidFill>
                          <a:latin typeface="Arial Narrow"/>
                          <a:ea typeface="Times New Roman"/>
                          <a:cs typeface="Calibri"/>
                        </a:rPr>
                        <a:t>   1,70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42.670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25.150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500">
                          <a:solidFill>
                            <a:srgbClr val="000000"/>
                          </a:solidFill>
                          <a:latin typeface="Arial Narrow"/>
                          <a:ea typeface="Times New Roman"/>
                          <a:cs typeface="Calibri"/>
                        </a:rPr>
                        <a:t>  1,80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45.271</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25.201</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500">
                          <a:solidFill>
                            <a:srgbClr val="000000"/>
                          </a:solidFill>
                          <a:latin typeface="Arial Narrow"/>
                          <a:ea typeface="Times New Roman"/>
                          <a:cs typeface="Calibri"/>
                        </a:rPr>
                        <a:t> 1,90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47.881</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Narrow"/>
                          <a:ea typeface="Times New Roman"/>
                          <a:cs typeface="Calibri"/>
                        </a:rPr>
                        <a:t>213.402</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487">
                <a:tc>
                  <a:txBody>
                    <a:bodyPr/>
                    <a:lstStyle/>
                    <a:p>
                      <a:pPr algn="ctr">
                        <a:lnSpc>
                          <a:spcPct val="115000"/>
                        </a:lnSpc>
                        <a:spcAft>
                          <a:spcPts val="0"/>
                        </a:spcAft>
                      </a:pPr>
                      <a:r>
                        <a:rPr lang="es-ES" sz="500">
                          <a:solidFill>
                            <a:srgbClr val="000000"/>
                          </a:solidFill>
                          <a:latin typeface="Arial Narrow"/>
                          <a:ea typeface="Times New Roman"/>
                          <a:cs typeface="Calibri"/>
                        </a:rPr>
                        <a:t>ALMUERZOS</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30.000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 2,25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67.500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30.060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500">
                          <a:solidFill>
                            <a:srgbClr val="000000"/>
                          </a:solidFill>
                          <a:latin typeface="Arial Narrow"/>
                          <a:ea typeface="Times New Roman"/>
                          <a:cs typeface="Calibri"/>
                        </a:rPr>
                        <a:t>  2,40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72.144</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30.120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500">
                          <a:solidFill>
                            <a:srgbClr val="000000"/>
                          </a:solidFill>
                          <a:latin typeface="Arial Narrow"/>
                          <a:ea typeface="Times New Roman"/>
                          <a:cs typeface="Calibri"/>
                        </a:rPr>
                        <a:t>   2,50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75.300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30.180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500">
                          <a:solidFill>
                            <a:srgbClr val="000000"/>
                          </a:solidFill>
                          <a:latin typeface="Arial Narrow"/>
                          <a:ea typeface="Times New Roman"/>
                          <a:cs typeface="Calibri"/>
                        </a:rPr>
                        <a:t>  2,60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78.469</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30.241</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500">
                          <a:solidFill>
                            <a:srgbClr val="000000"/>
                          </a:solidFill>
                          <a:latin typeface="Arial Narrow"/>
                          <a:ea typeface="Times New Roman"/>
                          <a:cs typeface="Calibri"/>
                        </a:rPr>
                        <a:t> 2,70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81.650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Narrow"/>
                          <a:ea typeface="Times New Roman"/>
                          <a:cs typeface="Calibri"/>
                        </a:rPr>
                        <a:t>375.063</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143">
                <a:tc>
                  <a:txBody>
                    <a:bodyPr/>
                    <a:lstStyle/>
                    <a:p>
                      <a:pPr algn="ctr">
                        <a:lnSpc>
                          <a:spcPct val="115000"/>
                        </a:lnSpc>
                        <a:spcAft>
                          <a:spcPts val="0"/>
                        </a:spcAft>
                      </a:pPr>
                      <a:r>
                        <a:rPr lang="es-ES" sz="500">
                          <a:solidFill>
                            <a:srgbClr val="000000"/>
                          </a:solidFill>
                          <a:latin typeface="Arial Narrow"/>
                          <a:ea typeface="Times New Roman"/>
                          <a:cs typeface="Calibri"/>
                        </a:rPr>
                        <a:t>SÁNDUCHES</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20.000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 0,70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14.000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20.040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500">
                          <a:solidFill>
                            <a:srgbClr val="000000"/>
                          </a:solidFill>
                          <a:latin typeface="Arial Narrow"/>
                          <a:ea typeface="Times New Roman"/>
                          <a:cs typeface="Calibri"/>
                        </a:rPr>
                        <a:t>  0,70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14.028</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20.080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500">
                          <a:solidFill>
                            <a:srgbClr val="000000"/>
                          </a:solidFill>
                          <a:latin typeface="Arial Narrow"/>
                          <a:ea typeface="Times New Roman"/>
                          <a:cs typeface="Calibri"/>
                        </a:rPr>
                        <a:t>   0,70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14.056</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20.120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500">
                          <a:solidFill>
                            <a:srgbClr val="000000"/>
                          </a:solidFill>
                          <a:latin typeface="Arial Narrow"/>
                          <a:ea typeface="Times New Roman"/>
                          <a:cs typeface="Calibri"/>
                        </a:rPr>
                        <a:t>  0,70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14.084</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20.160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500">
                          <a:solidFill>
                            <a:srgbClr val="000000"/>
                          </a:solidFill>
                          <a:latin typeface="Arial Narrow"/>
                          <a:ea typeface="Times New Roman"/>
                          <a:cs typeface="Calibri"/>
                        </a:rPr>
                        <a:t> 0,70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14.112</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Narrow"/>
                          <a:ea typeface="Times New Roman"/>
                          <a:cs typeface="Calibri"/>
                        </a:rPr>
                        <a:t>70.281</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487">
                <a:tc>
                  <a:txBody>
                    <a:bodyPr/>
                    <a:lstStyle/>
                    <a:p>
                      <a:pPr algn="ctr">
                        <a:lnSpc>
                          <a:spcPct val="115000"/>
                        </a:lnSpc>
                        <a:spcAft>
                          <a:spcPts val="0"/>
                        </a:spcAft>
                      </a:pPr>
                      <a:r>
                        <a:rPr lang="es-ES" sz="500">
                          <a:solidFill>
                            <a:srgbClr val="000000"/>
                          </a:solidFill>
                          <a:latin typeface="Arial Narrow"/>
                          <a:ea typeface="Times New Roman"/>
                          <a:cs typeface="Calibri"/>
                        </a:rPr>
                        <a:t>HIDRATANTES</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25.000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 1,00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25.000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25.050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500">
                          <a:solidFill>
                            <a:srgbClr val="000000"/>
                          </a:solidFill>
                          <a:latin typeface="Arial Narrow"/>
                          <a:ea typeface="Times New Roman"/>
                          <a:cs typeface="Calibri"/>
                        </a:rPr>
                        <a:t>  1,10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27.555</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25.100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500">
                          <a:solidFill>
                            <a:srgbClr val="000000"/>
                          </a:solidFill>
                          <a:latin typeface="Arial Narrow"/>
                          <a:ea typeface="Times New Roman"/>
                          <a:cs typeface="Calibri"/>
                        </a:rPr>
                        <a:t>   1,20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30.120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25.150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500">
                          <a:solidFill>
                            <a:srgbClr val="000000"/>
                          </a:solidFill>
                          <a:latin typeface="Arial Narrow"/>
                          <a:ea typeface="Times New Roman"/>
                          <a:cs typeface="Calibri"/>
                        </a:rPr>
                        <a:t>  1,30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32.695</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25.201</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500">
                          <a:solidFill>
                            <a:srgbClr val="000000"/>
                          </a:solidFill>
                          <a:latin typeface="Arial Narrow"/>
                          <a:ea typeface="Times New Roman"/>
                          <a:cs typeface="Calibri"/>
                        </a:rPr>
                        <a:t> 1,40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35.281</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Narrow"/>
                          <a:ea typeface="Times New Roman"/>
                          <a:cs typeface="Calibri"/>
                        </a:rPr>
                        <a:t>150.651</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143">
                <a:tc>
                  <a:txBody>
                    <a:bodyPr/>
                    <a:lstStyle/>
                    <a:p>
                      <a:pPr algn="ctr">
                        <a:lnSpc>
                          <a:spcPct val="115000"/>
                        </a:lnSpc>
                        <a:spcAft>
                          <a:spcPts val="0"/>
                        </a:spcAft>
                      </a:pPr>
                      <a:r>
                        <a:rPr lang="es-ES" sz="500">
                          <a:solidFill>
                            <a:srgbClr val="000000"/>
                          </a:solidFill>
                          <a:latin typeface="Arial Narrow"/>
                          <a:ea typeface="Times New Roman"/>
                          <a:cs typeface="Calibri"/>
                        </a:rPr>
                        <a:t>AGUA PURA</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20.000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 0,35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7.000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20.040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500">
                          <a:solidFill>
                            <a:srgbClr val="000000"/>
                          </a:solidFill>
                          <a:latin typeface="Arial Narrow"/>
                          <a:ea typeface="Times New Roman"/>
                          <a:cs typeface="Calibri"/>
                        </a:rPr>
                        <a:t>  0,40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8.016</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20.080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500">
                          <a:solidFill>
                            <a:srgbClr val="000000"/>
                          </a:solidFill>
                          <a:latin typeface="Arial Narrow"/>
                          <a:ea typeface="Times New Roman"/>
                          <a:cs typeface="Calibri"/>
                        </a:rPr>
                        <a:t>   0,40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8.032</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20.120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500">
                          <a:solidFill>
                            <a:srgbClr val="000000"/>
                          </a:solidFill>
                          <a:latin typeface="Arial Narrow"/>
                          <a:ea typeface="Times New Roman"/>
                          <a:cs typeface="Calibri"/>
                        </a:rPr>
                        <a:t>  0,40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8.048</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20.160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500">
                          <a:solidFill>
                            <a:srgbClr val="000000"/>
                          </a:solidFill>
                          <a:latin typeface="Arial Narrow"/>
                          <a:ea typeface="Times New Roman"/>
                          <a:cs typeface="Calibri"/>
                        </a:rPr>
                        <a:t> 0,40   </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a:solidFill>
                            <a:srgbClr val="000000"/>
                          </a:solidFill>
                          <a:latin typeface="Arial Narrow"/>
                          <a:ea typeface="Times New Roman"/>
                          <a:cs typeface="Calibri"/>
                        </a:rPr>
                        <a:t>8.064</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a:solidFill>
                            <a:srgbClr val="000000"/>
                          </a:solidFill>
                          <a:latin typeface="Arial Narrow"/>
                          <a:ea typeface="Times New Roman"/>
                          <a:cs typeface="Calibri"/>
                        </a:rPr>
                        <a:t>39.160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487">
                <a:tc gridSpan="3">
                  <a:txBody>
                    <a:bodyPr/>
                    <a:lstStyle/>
                    <a:p>
                      <a:pPr algn="ctr">
                        <a:lnSpc>
                          <a:spcPct val="115000"/>
                        </a:lnSpc>
                        <a:spcAft>
                          <a:spcPts val="0"/>
                        </a:spcAft>
                      </a:pPr>
                      <a:r>
                        <a:rPr lang="es-ES" sz="500" b="1">
                          <a:solidFill>
                            <a:srgbClr val="000000"/>
                          </a:solidFill>
                          <a:latin typeface="Arial Narrow"/>
                          <a:ea typeface="Times New Roman"/>
                          <a:cs typeface="Calibri"/>
                        </a:rPr>
                        <a:t>TOTALES</a:t>
                      </a:r>
                      <a:endParaRPr lang="es-EC" sz="800">
                        <a:latin typeface="Calibri"/>
                        <a:ea typeface="Times New Roman"/>
                        <a:cs typeface="Times New Roman"/>
                      </a:endParaRPr>
                    </a:p>
                  </a:txBody>
                  <a:tcPr marL="37171" marR="37171"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s-EC"/>
                    </a:p>
                  </a:txBody>
                  <a:tcPr/>
                </a:tc>
                <a:tc hMerge="1">
                  <a:txBody>
                    <a:bodyPr/>
                    <a:lstStyle/>
                    <a:p>
                      <a:endParaRPr lang="es-EC"/>
                    </a:p>
                  </a:txBody>
                  <a:tcPr/>
                </a:tc>
                <a:tc>
                  <a:txBody>
                    <a:bodyPr/>
                    <a:lstStyle/>
                    <a:p>
                      <a:pPr algn="ctr">
                        <a:lnSpc>
                          <a:spcPct val="115000"/>
                        </a:lnSpc>
                        <a:spcAft>
                          <a:spcPts val="0"/>
                        </a:spcAft>
                      </a:pPr>
                      <a:r>
                        <a:rPr lang="es-ES" sz="500" b="1">
                          <a:solidFill>
                            <a:srgbClr val="000000"/>
                          </a:solidFill>
                          <a:latin typeface="Arial Narrow"/>
                          <a:ea typeface="Times New Roman"/>
                          <a:cs typeface="Calibri"/>
                        </a:rPr>
                        <a:t>151.000</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EC" sz="800">
                        <a:latin typeface="Calibri"/>
                      </a:endParaRPr>
                    </a:p>
                  </a:txBody>
                  <a:tcPr marL="37171" marR="37171"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a:endParaRPr lang="es-EC" sz="800">
                        <a:latin typeface="Calibri"/>
                      </a:endParaRPr>
                    </a:p>
                  </a:txBody>
                  <a:tcPr marL="37171" marR="37171"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 sz="500" b="1">
                          <a:solidFill>
                            <a:srgbClr val="000000"/>
                          </a:solidFill>
                          <a:latin typeface="Arial Narrow"/>
                          <a:ea typeface="Times New Roman"/>
                          <a:cs typeface="Calibri"/>
                        </a:rPr>
                        <a:t>161.823</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EC" sz="800">
                        <a:latin typeface="Calibri"/>
                      </a:endParaRPr>
                    </a:p>
                  </a:txBody>
                  <a:tcPr marL="37171" marR="37171"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a:endParaRPr lang="es-EC" sz="800">
                        <a:latin typeface="Calibri"/>
                      </a:endParaRPr>
                    </a:p>
                  </a:txBody>
                  <a:tcPr marL="37171" marR="37171"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 sz="500" b="1">
                          <a:solidFill>
                            <a:srgbClr val="000000"/>
                          </a:solidFill>
                          <a:latin typeface="Arial Narrow"/>
                          <a:ea typeface="Times New Roman"/>
                          <a:cs typeface="Calibri"/>
                        </a:rPr>
                        <a:t>170.179</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EC" sz="800">
                        <a:latin typeface="Calibri"/>
                      </a:endParaRPr>
                    </a:p>
                  </a:txBody>
                  <a:tcPr marL="37171" marR="37171"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a:endParaRPr lang="es-EC" sz="800">
                        <a:latin typeface="Calibri"/>
                      </a:endParaRPr>
                    </a:p>
                  </a:txBody>
                  <a:tcPr marL="37171" marR="37171"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 sz="500" b="1">
                          <a:solidFill>
                            <a:srgbClr val="000000"/>
                          </a:solidFill>
                          <a:latin typeface="Arial Narrow"/>
                          <a:ea typeface="Times New Roman"/>
                          <a:cs typeface="Calibri"/>
                        </a:rPr>
                        <a:t>178.567</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s-EC" sz="800">
                        <a:latin typeface="Calibri"/>
                      </a:endParaRPr>
                    </a:p>
                  </a:txBody>
                  <a:tcPr marL="37171" marR="37171"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a:endParaRPr lang="es-EC" sz="800">
                        <a:latin typeface="Calibri"/>
                      </a:endParaRPr>
                    </a:p>
                  </a:txBody>
                  <a:tcPr marL="37171" marR="37171"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 sz="500" b="1">
                          <a:solidFill>
                            <a:srgbClr val="000000"/>
                          </a:solidFill>
                          <a:latin typeface="Arial Narrow"/>
                          <a:ea typeface="Times New Roman"/>
                          <a:cs typeface="Calibri"/>
                        </a:rPr>
                        <a:t>186.988</a:t>
                      </a:r>
                      <a:endParaRPr lang="es-EC" sz="80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500" b="1" dirty="0">
                          <a:solidFill>
                            <a:srgbClr val="000000"/>
                          </a:solidFill>
                          <a:latin typeface="Arial Narrow"/>
                          <a:ea typeface="Times New Roman"/>
                          <a:cs typeface="Calibri"/>
                        </a:rPr>
                        <a:t>848.557</a:t>
                      </a:r>
                      <a:endParaRPr lang="es-EC" sz="800" dirty="0">
                        <a:latin typeface="Calibri"/>
                        <a:ea typeface="Times New Roman"/>
                        <a:cs typeface="Times New Roman"/>
                      </a:endParaRPr>
                    </a:p>
                  </a:txBody>
                  <a:tcPr marL="37171" marR="371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7 CuadroTexto"/>
          <p:cNvSpPr txBox="1"/>
          <p:nvPr/>
        </p:nvSpPr>
        <p:spPr>
          <a:xfrm>
            <a:off x="620688" y="5508104"/>
            <a:ext cx="5976664" cy="3170099"/>
          </a:xfrm>
          <a:prstGeom prst="rect">
            <a:avLst/>
          </a:prstGeom>
          <a:noFill/>
        </p:spPr>
        <p:txBody>
          <a:bodyPr wrap="square" rtlCol="0">
            <a:spAutoFit/>
          </a:bodyPr>
          <a:lstStyle/>
          <a:p>
            <a:pPr algn="just"/>
            <a:r>
              <a:rPr lang="es-EC" dirty="0" smtClean="0"/>
              <a:t> </a:t>
            </a:r>
            <a:r>
              <a:rPr lang="es-EC" sz="1400" dirty="0" smtClean="0">
                <a:solidFill>
                  <a:schemeClr val="bg1"/>
                </a:solidFill>
              </a:rPr>
              <a:t>El presupuesto de ingresos se basa en las proyecciones de la demanda y se pretende ofertar comidas calientes y frías. Es importante aclarar que la cifra de 175 desayunos por día y los 150 almuerzos por día (en el primer año y su proyección a los siguientes años), se debe a que el consumo de los mismos se da por parte de los profesores, administrativos y eventualmente de los militares; los estudiantes y padres de familia no consumen estos productos por el horario de clases, de tal forma que los datos están bien calculados. Las ventas estimadas anuales constantes en el cuadro dan un incremento en ventas del 32 por ciento respecto al año 1 y estabilizándose entre 18 y 16 por ciento en la proyección de cinco años, con un  promedio total de 20.75 por ciento para los cinco años, un promedio bueno, considerando que la exclusividad de la operación mantendrá un mercado cautivo en la comunidad educativa del Colegio Militar No. 3.</a:t>
            </a:r>
            <a:endParaRPr lang="es-EC" sz="1400" dirty="0">
              <a:solidFill>
                <a:schemeClr val="bg1"/>
              </a:solidFill>
            </a:endParaRPr>
          </a:p>
        </p:txBody>
      </p:sp>
    </p:spTree>
    <p:extLst>
      <p:ext uri="{BB962C8B-B14F-4D97-AF65-F5344CB8AC3E}">
        <p14:creationId xmlns="" xmlns:p14="http://schemas.microsoft.com/office/powerpoint/2010/main" val="15932068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Tabla"/>
          <p:cNvGraphicFramePr>
            <a:graphicFrameLocks noGrp="1"/>
          </p:cNvGraphicFramePr>
          <p:nvPr/>
        </p:nvGraphicFramePr>
        <p:xfrm>
          <a:off x="476672" y="0"/>
          <a:ext cx="6048672" cy="9116403"/>
        </p:xfrm>
        <a:graphic>
          <a:graphicData uri="http://schemas.openxmlformats.org/drawingml/2006/table">
            <a:tbl>
              <a:tblPr/>
              <a:tblGrid>
                <a:gridCol w="1795505"/>
                <a:gridCol w="906532"/>
                <a:gridCol w="800496"/>
                <a:gridCol w="800496"/>
                <a:gridCol w="800496"/>
                <a:gridCol w="945147"/>
              </a:tblGrid>
              <a:tr h="86112">
                <a:tc gridSpan="6">
                  <a:txBody>
                    <a:bodyPr/>
                    <a:lstStyle/>
                    <a:p>
                      <a:pPr algn="ctr">
                        <a:lnSpc>
                          <a:spcPct val="115000"/>
                        </a:lnSpc>
                        <a:spcAft>
                          <a:spcPts val="0"/>
                        </a:spcAft>
                      </a:pPr>
                      <a:r>
                        <a:rPr lang="es-ES" sz="600" b="1" dirty="0">
                          <a:solidFill>
                            <a:srgbClr val="000000"/>
                          </a:solidFill>
                          <a:latin typeface="Arial"/>
                          <a:ea typeface="Times New Roman"/>
                          <a:cs typeface="Times New Roman"/>
                        </a:rPr>
                        <a:t>PRESUPUESTO DE EGRESOS </a:t>
                      </a:r>
                      <a:endParaRPr lang="es-EC" sz="600" dirty="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86112">
                <a:tc gridSpan="6">
                  <a:txBody>
                    <a:bodyPr/>
                    <a:lstStyle/>
                    <a:p>
                      <a:pPr algn="ctr">
                        <a:lnSpc>
                          <a:spcPct val="115000"/>
                        </a:lnSpc>
                        <a:spcAft>
                          <a:spcPts val="0"/>
                        </a:spcAft>
                      </a:pPr>
                      <a:r>
                        <a:rPr lang="es-ES" sz="600" b="1">
                          <a:solidFill>
                            <a:srgbClr val="000000"/>
                          </a:solidFill>
                          <a:latin typeface="Arial"/>
                          <a:ea typeface="Times New Roman"/>
                          <a:cs typeface="Times New Roman"/>
                        </a:rPr>
                        <a:t>DESGLOSADO</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86112">
                <a:tc>
                  <a:txBody>
                    <a:bodyPr/>
                    <a:lstStyle/>
                    <a:p>
                      <a:pPr algn="just">
                        <a:lnSpc>
                          <a:spcPct val="115000"/>
                        </a:lnSpc>
                        <a:spcAft>
                          <a:spcPts val="0"/>
                        </a:spcAft>
                      </a:pPr>
                      <a:r>
                        <a:rPr lang="es-ES" sz="600" b="1">
                          <a:solidFill>
                            <a:srgbClr val="000000"/>
                          </a:solidFill>
                          <a:latin typeface="Arial"/>
                          <a:ea typeface="Times New Roman"/>
                          <a:cs typeface="Times New Roman"/>
                        </a:rPr>
                        <a:t>CONCEPTO</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15000"/>
                        </a:lnSpc>
                        <a:spcAft>
                          <a:spcPts val="0"/>
                        </a:spcAft>
                      </a:pPr>
                      <a:r>
                        <a:rPr lang="es-ES" sz="600" b="1">
                          <a:solidFill>
                            <a:srgbClr val="000000"/>
                          </a:solidFill>
                          <a:latin typeface="Arial"/>
                          <a:ea typeface="Times New Roman"/>
                          <a:cs typeface="Times New Roman"/>
                        </a:rPr>
                        <a:t>VALOR ANUAL</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86112">
                <a:tc>
                  <a:txBody>
                    <a:bodyPr/>
                    <a:lstStyle/>
                    <a:p>
                      <a:pPr algn="just">
                        <a:lnSpc>
                          <a:spcPct val="115000"/>
                        </a:lnSpc>
                        <a:spcAft>
                          <a:spcPts val="0"/>
                        </a:spcAft>
                      </a:pPr>
                      <a:r>
                        <a:rPr lang="es-ES" sz="600" b="1">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 sz="600" b="1">
                          <a:solidFill>
                            <a:srgbClr val="000000"/>
                          </a:solidFill>
                          <a:latin typeface="Arial"/>
                          <a:ea typeface="Times New Roman"/>
                          <a:cs typeface="Times New Roman"/>
                        </a:rPr>
                        <a:t>1</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a:solidFill>
                            <a:srgbClr val="000000"/>
                          </a:solidFill>
                          <a:latin typeface="Arial"/>
                          <a:ea typeface="Times New Roman"/>
                          <a:cs typeface="Times New Roman"/>
                        </a:rPr>
                        <a:t>2</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a:solidFill>
                            <a:srgbClr val="000000"/>
                          </a:solidFill>
                          <a:latin typeface="Arial"/>
                          <a:ea typeface="Times New Roman"/>
                          <a:cs typeface="Times New Roman"/>
                        </a:rPr>
                        <a:t>3</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a:solidFill>
                            <a:srgbClr val="000000"/>
                          </a:solidFill>
                          <a:latin typeface="Arial"/>
                          <a:ea typeface="Times New Roman"/>
                          <a:cs typeface="Times New Roman"/>
                        </a:rPr>
                        <a:t>4</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a:solidFill>
                            <a:srgbClr val="000000"/>
                          </a:solidFill>
                          <a:latin typeface="Arial"/>
                          <a:ea typeface="Times New Roman"/>
                          <a:cs typeface="Times New Roman"/>
                        </a:rPr>
                        <a:t>5</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112">
                <a:tc>
                  <a:txBody>
                    <a:bodyPr/>
                    <a:lstStyle/>
                    <a:p>
                      <a:pPr algn="just">
                        <a:lnSpc>
                          <a:spcPct val="115000"/>
                        </a:lnSpc>
                        <a:spcAft>
                          <a:spcPts val="0"/>
                        </a:spcAft>
                      </a:pPr>
                      <a:r>
                        <a:rPr lang="es-ES" sz="600" b="1">
                          <a:solidFill>
                            <a:srgbClr val="000000"/>
                          </a:solidFill>
                          <a:latin typeface="Arial"/>
                          <a:ea typeface="Times New Roman"/>
                          <a:cs typeface="Times New Roman"/>
                        </a:rPr>
                        <a:t>COSTO DE PRODUCCIÓN</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just">
                        <a:lnSpc>
                          <a:spcPct val="115000"/>
                        </a:lnSpc>
                        <a:spcAft>
                          <a:spcPts val="0"/>
                        </a:spcAft>
                      </a:pPr>
                      <a:r>
                        <a:rPr lang="es-ES" sz="600" b="1">
                          <a:solidFill>
                            <a:srgbClr val="000000"/>
                          </a:solidFill>
                          <a:latin typeface="Arial"/>
                          <a:ea typeface="Times New Roman"/>
                          <a:cs typeface="Times New Roman"/>
                        </a:rPr>
                        <a:t>          83.430,00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just">
                        <a:lnSpc>
                          <a:spcPct val="115000"/>
                        </a:lnSpc>
                        <a:spcAft>
                          <a:spcPts val="0"/>
                        </a:spcAft>
                      </a:pPr>
                      <a:r>
                        <a:rPr lang="es-ES" sz="600" b="1">
                          <a:solidFill>
                            <a:srgbClr val="000000"/>
                          </a:solidFill>
                          <a:latin typeface="Arial"/>
                          <a:ea typeface="Times New Roman"/>
                          <a:cs typeface="Times New Roman"/>
                        </a:rPr>
                        <a:t>          84.912,90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just">
                        <a:lnSpc>
                          <a:spcPct val="115000"/>
                        </a:lnSpc>
                        <a:spcAft>
                          <a:spcPts val="0"/>
                        </a:spcAft>
                      </a:pPr>
                      <a:r>
                        <a:rPr lang="es-ES" sz="600" b="1">
                          <a:solidFill>
                            <a:srgbClr val="000000"/>
                          </a:solidFill>
                          <a:latin typeface="Arial"/>
                          <a:ea typeface="Times New Roman"/>
                          <a:cs typeface="Times New Roman"/>
                        </a:rPr>
                        <a:t>          88.309,42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just">
                        <a:lnSpc>
                          <a:spcPct val="115000"/>
                        </a:lnSpc>
                        <a:spcAft>
                          <a:spcPts val="0"/>
                        </a:spcAft>
                      </a:pPr>
                      <a:r>
                        <a:rPr lang="es-ES" sz="600" b="1">
                          <a:solidFill>
                            <a:srgbClr val="000000"/>
                          </a:solidFill>
                          <a:latin typeface="Arial"/>
                          <a:ea typeface="Times New Roman"/>
                          <a:cs typeface="Times New Roman"/>
                        </a:rPr>
                        <a:t>          90.956,89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just">
                        <a:lnSpc>
                          <a:spcPct val="115000"/>
                        </a:lnSpc>
                        <a:spcAft>
                          <a:spcPts val="0"/>
                        </a:spcAft>
                      </a:pPr>
                      <a:r>
                        <a:rPr lang="es-ES" sz="600" b="1">
                          <a:solidFill>
                            <a:srgbClr val="000000"/>
                          </a:solidFill>
                          <a:latin typeface="Arial"/>
                          <a:ea typeface="Times New Roman"/>
                          <a:cs typeface="Times New Roman"/>
                        </a:rPr>
                        <a:t>          95.504,73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r>
              <a:tr h="86112">
                <a:tc>
                  <a:txBody>
                    <a:bodyPr/>
                    <a:lstStyle/>
                    <a:p>
                      <a:pPr algn="just">
                        <a:lnSpc>
                          <a:spcPct val="115000"/>
                        </a:lnSpc>
                        <a:spcAft>
                          <a:spcPts val="0"/>
                        </a:spcAft>
                      </a:pPr>
                      <a:r>
                        <a:rPr lang="es-ES" sz="600" b="1">
                          <a:solidFill>
                            <a:srgbClr val="000000"/>
                          </a:solidFill>
                          <a:latin typeface="Arial"/>
                          <a:ea typeface="Times New Roman"/>
                          <a:cs typeface="Times New Roman"/>
                        </a:rPr>
                        <a:t> Materia Prima</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46.060,00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47.441,80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49.339,47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51.806,45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54.396,77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Hortalizas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2.500,00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2.575,00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2.678,00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2.811,90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2.952,50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Pan</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1.500,00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1.545,00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1.606,80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1.687,14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1.771,50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Cereales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4.800,00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4.944,00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5.141,76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5.398,85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5.668,79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vegetales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2.000,00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2.060,00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2.142,40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2.249,52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2.362,00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legumbres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1.000,00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1.030,00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1.071,20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1.124,76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1.181,00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carnes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10.500,00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10.815,00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11.247,60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11.809,98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12.400,48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pastas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560,00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576,80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599,87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629,87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661,36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Frutas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3.500,00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3.605,00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3.749,20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3.936,66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4.133,49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Agua (PROMOCIONES)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4.500,00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4.635,00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4.820,40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5.061,42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5.314,49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Hidratantes (PROMOCIONES)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12.000,00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12.360,00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12.854,40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13.497,12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14.171,98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sal</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600,00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dirty="0">
                          <a:solidFill>
                            <a:srgbClr val="000000"/>
                          </a:solidFill>
                          <a:latin typeface="Arial"/>
                          <a:ea typeface="Times New Roman"/>
                          <a:cs typeface="Times New Roman"/>
                        </a:rPr>
                        <a:t>               618,00   </a:t>
                      </a:r>
                      <a:endParaRPr lang="es-EC" sz="600" dirty="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642,72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674,86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708,60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azúcar</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2.600,00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2.678,00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2.785,12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2.924,38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3.070,59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b="1">
                          <a:solidFill>
                            <a:srgbClr val="000000"/>
                          </a:solidFill>
                          <a:latin typeface="Arial"/>
                          <a:ea typeface="Times New Roman"/>
                          <a:cs typeface="Times New Roman"/>
                        </a:rPr>
                        <a:t> Material Indirecto</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2.390,00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2.461,70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2.560,17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2.688,18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2.822,59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utencilios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890,00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916,70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953,37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1.001,04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1.051,09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vajillas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1.500,00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1.545,00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1.606,80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1.687,14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1.771,50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b="1">
                          <a:solidFill>
                            <a:srgbClr val="000000"/>
                          </a:solidFill>
                          <a:latin typeface="Arial"/>
                          <a:ea typeface="Times New Roman"/>
                          <a:cs typeface="Times New Roman"/>
                        </a:rPr>
                        <a:t> Mano de obra directa</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17.400,00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17.400,00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18.096,00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18.096,00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19.000,80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Cocinero</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9.100,00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9.100,00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9.464,00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9.464,00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9.937,20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Ayudante de Cocina</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8.300,00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8.300,00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8.632,00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8.632,00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9.063,60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b="1">
                          <a:solidFill>
                            <a:srgbClr val="000000"/>
                          </a:solidFill>
                          <a:latin typeface="Arial"/>
                          <a:ea typeface="Times New Roman"/>
                          <a:cs typeface="Times New Roman"/>
                        </a:rPr>
                        <a:t> Mano de obra indirect</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16.600,00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16.600,00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17.264,00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17.264,00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18.127,20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Meseros (2)</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8.300,00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8.300,00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8.632,00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8.632,00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9.063,60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Cajera (auxiliar contable)</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8.300,00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8.300,00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8.632,00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8.632,00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9.063,60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b="1">
                          <a:solidFill>
                            <a:srgbClr val="000000"/>
                          </a:solidFill>
                          <a:latin typeface="Arial"/>
                          <a:ea typeface="Times New Roman"/>
                          <a:cs typeface="Times New Roman"/>
                        </a:rPr>
                        <a:t> Mantenimiento de Maq y Equip.</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980,00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1.009,40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1.049,78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1.102,26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1.157,38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Cicina Industrial (mantto. Preventivo)</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350,00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360,50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374,92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393,67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413,35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Refrigeradora  (mantto. Preventivo)</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250,00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257,50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267,80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281,19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295,25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Climatizador  (mantto. Preventivo)</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380,00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391,40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407,06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427,41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448,78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8143">
                <a:tc>
                  <a:txBody>
                    <a:bodyPr/>
                    <a:lstStyle/>
                    <a:p>
                      <a:pPr algn="just">
                        <a:lnSpc>
                          <a:spcPct val="115000"/>
                        </a:lnSpc>
                        <a:spcAft>
                          <a:spcPts val="0"/>
                        </a:spcAft>
                      </a:pPr>
                      <a:r>
                        <a:rPr lang="es-ES" sz="600" b="1">
                          <a:solidFill>
                            <a:srgbClr val="000000"/>
                          </a:solidFill>
                          <a:latin typeface="Arial"/>
                          <a:ea typeface="Times New Roman"/>
                          <a:cs typeface="Times New Roman"/>
                        </a:rPr>
                        <a:t>GASTOS ADMINISTRATIVOS Y VENTAS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just">
                        <a:lnSpc>
                          <a:spcPct val="115000"/>
                        </a:lnSpc>
                        <a:spcAft>
                          <a:spcPts val="0"/>
                        </a:spcAft>
                      </a:pPr>
                      <a:r>
                        <a:rPr lang="es-ES" sz="600" b="1">
                          <a:solidFill>
                            <a:srgbClr val="000000"/>
                          </a:solidFill>
                          <a:latin typeface="Arial"/>
                          <a:ea typeface="Times New Roman"/>
                          <a:cs typeface="Times New Roman"/>
                        </a:rPr>
                        <a:t>          33.840,60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just">
                        <a:lnSpc>
                          <a:spcPct val="115000"/>
                        </a:lnSpc>
                        <a:spcAft>
                          <a:spcPts val="0"/>
                        </a:spcAft>
                      </a:pPr>
                      <a:r>
                        <a:rPr lang="es-ES" sz="600" b="1">
                          <a:solidFill>
                            <a:srgbClr val="000000"/>
                          </a:solidFill>
                          <a:latin typeface="Arial"/>
                          <a:ea typeface="Times New Roman"/>
                          <a:cs typeface="Times New Roman"/>
                        </a:rPr>
                        <a:t>          34.321,77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just">
                        <a:lnSpc>
                          <a:spcPct val="115000"/>
                        </a:lnSpc>
                        <a:spcAft>
                          <a:spcPts val="0"/>
                        </a:spcAft>
                      </a:pPr>
                      <a:r>
                        <a:rPr lang="es-ES" sz="600" b="1">
                          <a:solidFill>
                            <a:srgbClr val="000000"/>
                          </a:solidFill>
                          <a:latin typeface="Arial"/>
                          <a:ea typeface="Times New Roman"/>
                          <a:cs typeface="Times New Roman"/>
                        </a:rPr>
                        <a:t>          37.000,64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just">
                        <a:lnSpc>
                          <a:spcPct val="115000"/>
                        </a:lnSpc>
                        <a:spcAft>
                          <a:spcPts val="0"/>
                        </a:spcAft>
                      </a:pPr>
                      <a:r>
                        <a:rPr lang="es-ES" sz="600" b="1">
                          <a:solidFill>
                            <a:srgbClr val="000000"/>
                          </a:solidFill>
                          <a:latin typeface="Arial"/>
                          <a:ea typeface="Times New Roman"/>
                          <a:cs typeface="Times New Roman"/>
                        </a:rPr>
                        <a:t>          37.900,17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just">
                        <a:lnSpc>
                          <a:spcPct val="115000"/>
                        </a:lnSpc>
                        <a:spcAft>
                          <a:spcPts val="0"/>
                        </a:spcAft>
                      </a:pPr>
                      <a:r>
                        <a:rPr lang="es-ES" sz="600" b="1">
                          <a:solidFill>
                            <a:srgbClr val="000000"/>
                          </a:solidFill>
                          <a:latin typeface="Arial"/>
                          <a:ea typeface="Times New Roman"/>
                          <a:cs typeface="Times New Roman"/>
                        </a:rPr>
                        <a:t>          39.586,78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r>
              <a:tr h="86112">
                <a:tc>
                  <a:txBody>
                    <a:bodyPr/>
                    <a:lstStyle/>
                    <a:p>
                      <a:pPr algn="just">
                        <a:lnSpc>
                          <a:spcPct val="115000"/>
                        </a:lnSpc>
                        <a:spcAft>
                          <a:spcPts val="0"/>
                        </a:spcAft>
                      </a:pPr>
                      <a:r>
                        <a:rPr lang="es-ES" sz="600" b="1">
                          <a:solidFill>
                            <a:srgbClr val="000000"/>
                          </a:solidFill>
                          <a:latin typeface="Arial"/>
                          <a:ea typeface="Times New Roman"/>
                          <a:cs typeface="Times New Roman"/>
                        </a:rPr>
                        <a:t> Sueldos y Salarios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16.600,00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16.600,00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18.540,00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18.540,00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19.217,00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Administrador</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12.400,00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12.400,00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13.540,00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13.540,00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14.217,00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Contador (honorarios profesionales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4.200,00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4.200,00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5.000,00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5.000,00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5.000,00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b="1">
                          <a:solidFill>
                            <a:srgbClr val="000000"/>
                          </a:solidFill>
                          <a:latin typeface="Arial"/>
                          <a:ea typeface="Times New Roman"/>
                          <a:cs typeface="Times New Roman"/>
                        </a:rPr>
                        <a:t> Insumo de Oficina</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1.437,00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1.444,06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1.531,82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1.584,91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1.705,76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hojas A4</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260,00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267,80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278,51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292,44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307,06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Facturas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832,00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856,96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891,24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935,80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982,59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Libretas de apuntes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230,00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236,90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246,38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258,69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271,63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Lapiceros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82,40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85,70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89,98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94,48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Calculadora de mano</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25,00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50,00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grapadora</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5,00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perforadora</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5,00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b="1">
                          <a:solidFill>
                            <a:srgbClr val="000000"/>
                          </a:solidFill>
                          <a:latin typeface="Arial"/>
                          <a:ea typeface="Times New Roman"/>
                          <a:cs typeface="Times New Roman"/>
                        </a:rPr>
                        <a:t> Insumos de Limpieza</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11.350,00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11.690,50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12.158,12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12.766,03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13.404,33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Desinfectantes (canecas)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2.500,00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2.575,00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2.678,00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2.811,90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2.952,50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Cloro</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1.800,00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1.854,00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1.928,16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2.024,57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2.125,80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Ambiental</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1.000,00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1.030,00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1.071,20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1.124,76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1.181,00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Jabòn lìquido</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1.000,00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1.030,00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1.071,20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1.124,76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1.181,00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Crema lava  vajillas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900,00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927,00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964,08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1.012,28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1.062,90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Trapeadores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700,00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721,00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749,84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787,33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826,70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Escobas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550,00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566,50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589,16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618,62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649,55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Limpía Vidrios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309,00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321,36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337,43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354,30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Franelas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309,00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321,36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337,43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354,30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Toallas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824,00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856,96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899,81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944,80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Papel higiénico</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1.500,00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1.545,00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1.606,80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1.687,14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1.771,50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b="1">
                          <a:solidFill>
                            <a:srgbClr val="000000"/>
                          </a:solidFill>
                          <a:latin typeface="Arial"/>
                          <a:ea typeface="Times New Roman"/>
                          <a:cs typeface="Times New Roman"/>
                        </a:rPr>
                        <a:t> Servicios Básicos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1.130,40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1.164,31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1.210,88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1.271,43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1.335,00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Agua</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600,00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618,00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642,72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674,86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708,60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Energìa Eléctrica</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456,00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469,68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488,47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512,89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538,54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Teléfono</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74,40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76,63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79,70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83,68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87,87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b="1">
                          <a:solidFill>
                            <a:srgbClr val="000000"/>
                          </a:solidFill>
                          <a:latin typeface="Arial"/>
                          <a:ea typeface="Times New Roman"/>
                          <a:cs typeface="Times New Roman"/>
                        </a:rPr>
                        <a:t> Publicidad</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350,00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360,50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374,92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393,67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413,35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Prensa</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250,00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257,50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267,80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281,19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295,25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Boletines impresos</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103,00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107,12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112,48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118,10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b="1">
                          <a:solidFill>
                            <a:srgbClr val="000000"/>
                          </a:solidFill>
                          <a:latin typeface="Arial"/>
                          <a:ea typeface="Times New Roman"/>
                          <a:cs typeface="Times New Roman"/>
                        </a:rPr>
                        <a:t> Combustible</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1.123,20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1.156,90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1.203,17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1.263,33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1.326,50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Diesel</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1.123,20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1.156,90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1.203,17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1.263,33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1.326,50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b="1">
                          <a:solidFill>
                            <a:srgbClr val="000000"/>
                          </a:solidFill>
                          <a:latin typeface="Arial"/>
                          <a:ea typeface="Times New Roman"/>
                          <a:cs typeface="Times New Roman"/>
                        </a:rPr>
                        <a:t> Mantenimiento de Vehículo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350,00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360,50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374,92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393,67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413,35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Cambio de Aceite</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309,00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321,36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337,43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354,30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Alineación y Balanceo</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50,00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51,50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53,56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56,24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59,05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b="1">
                          <a:solidFill>
                            <a:srgbClr val="000000"/>
                          </a:solidFill>
                          <a:latin typeface="Arial"/>
                          <a:ea typeface="Times New Roman"/>
                          <a:cs typeface="Times New Roman"/>
                        </a:rPr>
                        <a:t> Imprevistos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1.500,00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1.545,00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1.606,80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1.687,14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1.771,50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Otros gastos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1.500,00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1.545,00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1.606,80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1.687,14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1.771,50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600">
                          <a:solidFill>
                            <a:srgbClr val="000000"/>
                          </a:solidFill>
                          <a:latin typeface="Arial"/>
                          <a:ea typeface="Times New Roman"/>
                          <a:cs typeface="Times New Roman"/>
                        </a:rPr>
                        <a:t>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6112">
                <a:tc>
                  <a:txBody>
                    <a:bodyPr/>
                    <a:lstStyle/>
                    <a:p>
                      <a:pPr algn="just">
                        <a:lnSpc>
                          <a:spcPct val="115000"/>
                        </a:lnSpc>
                        <a:spcAft>
                          <a:spcPts val="0"/>
                        </a:spcAft>
                      </a:pPr>
                      <a:r>
                        <a:rPr lang="es-ES" sz="600" b="1">
                          <a:solidFill>
                            <a:srgbClr val="000000"/>
                          </a:solidFill>
                          <a:latin typeface="Arial"/>
                          <a:ea typeface="Times New Roman"/>
                          <a:cs typeface="Times New Roman"/>
                        </a:rPr>
                        <a:t> GASTO FINANCIERO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just">
                        <a:lnSpc>
                          <a:spcPct val="115000"/>
                        </a:lnSpc>
                        <a:spcAft>
                          <a:spcPts val="0"/>
                        </a:spcAft>
                      </a:pPr>
                      <a:r>
                        <a:rPr lang="es-ES" sz="600" b="1">
                          <a:solidFill>
                            <a:srgbClr val="000000"/>
                          </a:solidFill>
                          <a:latin typeface="Arial"/>
                          <a:ea typeface="Times New Roman"/>
                          <a:cs typeface="Times New Roman"/>
                        </a:rPr>
                        <a:t>            5.054,98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just">
                        <a:lnSpc>
                          <a:spcPct val="115000"/>
                        </a:lnSpc>
                        <a:spcAft>
                          <a:spcPts val="0"/>
                        </a:spcAft>
                      </a:pPr>
                      <a:r>
                        <a:rPr lang="es-ES" sz="600" b="1">
                          <a:solidFill>
                            <a:srgbClr val="000000"/>
                          </a:solidFill>
                          <a:latin typeface="Arial"/>
                          <a:ea typeface="Times New Roman"/>
                          <a:cs typeface="Times New Roman"/>
                        </a:rPr>
                        <a:t>            4.737,31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just">
                        <a:lnSpc>
                          <a:spcPct val="115000"/>
                        </a:lnSpc>
                        <a:spcAft>
                          <a:spcPts val="0"/>
                        </a:spcAft>
                      </a:pPr>
                      <a:r>
                        <a:rPr lang="es-ES" sz="600" b="1">
                          <a:solidFill>
                            <a:srgbClr val="000000"/>
                          </a:solidFill>
                          <a:latin typeface="Arial"/>
                          <a:ea typeface="Times New Roman"/>
                          <a:cs typeface="Times New Roman"/>
                        </a:rPr>
                        <a:t>            4.382,89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just">
                        <a:lnSpc>
                          <a:spcPct val="115000"/>
                        </a:lnSpc>
                        <a:spcAft>
                          <a:spcPts val="0"/>
                        </a:spcAft>
                      </a:pPr>
                      <a:r>
                        <a:rPr lang="es-ES" sz="600" b="1">
                          <a:solidFill>
                            <a:srgbClr val="000000"/>
                          </a:solidFill>
                          <a:latin typeface="Arial"/>
                          <a:ea typeface="Times New Roman"/>
                          <a:cs typeface="Times New Roman"/>
                        </a:rPr>
                        <a:t>            3.987,45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just">
                        <a:lnSpc>
                          <a:spcPct val="115000"/>
                        </a:lnSpc>
                        <a:spcAft>
                          <a:spcPts val="0"/>
                        </a:spcAft>
                      </a:pPr>
                      <a:r>
                        <a:rPr lang="es-ES" sz="600" b="1">
                          <a:solidFill>
                            <a:srgbClr val="000000"/>
                          </a:solidFill>
                          <a:latin typeface="Arial"/>
                          <a:ea typeface="Times New Roman"/>
                          <a:cs typeface="Times New Roman"/>
                        </a:rPr>
                        <a:t>            3.546,25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r>
              <a:tr h="86112">
                <a:tc>
                  <a:txBody>
                    <a:bodyPr/>
                    <a:lstStyle/>
                    <a:p>
                      <a:pPr algn="just">
                        <a:lnSpc>
                          <a:spcPct val="115000"/>
                        </a:lnSpc>
                        <a:spcAft>
                          <a:spcPts val="0"/>
                        </a:spcAft>
                      </a:pPr>
                      <a:r>
                        <a:rPr lang="es-ES" sz="600" b="1">
                          <a:solidFill>
                            <a:srgbClr val="000000"/>
                          </a:solidFill>
                          <a:latin typeface="Arial"/>
                          <a:ea typeface="Times New Roman"/>
                          <a:cs typeface="Times New Roman"/>
                        </a:rPr>
                        <a:t> Intereses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5.054,98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4.737,31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4.382,89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3.987,45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600" b="1">
                          <a:solidFill>
                            <a:srgbClr val="000000"/>
                          </a:solidFill>
                          <a:latin typeface="Arial"/>
                          <a:ea typeface="Times New Roman"/>
                          <a:cs typeface="Times New Roman"/>
                        </a:rPr>
                        <a:t>            3.546,25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86112">
                <a:tc>
                  <a:txBody>
                    <a:bodyPr/>
                    <a:lstStyle/>
                    <a:p>
                      <a:pPr algn="just">
                        <a:lnSpc>
                          <a:spcPct val="115000"/>
                        </a:lnSpc>
                        <a:spcAft>
                          <a:spcPts val="0"/>
                        </a:spcAft>
                      </a:pPr>
                      <a:r>
                        <a:rPr lang="es-ES" sz="600" b="1">
                          <a:solidFill>
                            <a:srgbClr val="000000"/>
                          </a:solidFill>
                          <a:latin typeface="Arial"/>
                          <a:ea typeface="Times New Roman"/>
                          <a:cs typeface="Times New Roman"/>
                        </a:rPr>
                        <a:t> GASTO TOTAL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122.325,58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123.971,98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129.692,94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600" b="1">
                          <a:solidFill>
                            <a:srgbClr val="000000"/>
                          </a:solidFill>
                          <a:latin typeface="Arial"/>
                          <a:ea typeface="Times New Roman"/>
                          <a:cs typeface="Times New Roman"/>
                        </a:rPr>
                        <a:t>        132.844,51   </a:t>
                      </a:r>
                      <a:endParaRPr lang="es-EC" sz="60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600" b="1" dirty="0">
                          <a:solidFill>
                            <a:srgbClr val="000000"/>
                          </a:solidFill>
                          <a:latin typeface="Arial"/>
                          <a:ea typeface="Times New Roman"/>
                          <a:cs typeface="Times New Roman"/>
                        </a:rPr>
                        <a:t>        138.637,76   </a:t>
                      </a:r>
                      <a:endParaRPr lang="es-EC" sz="600" dirty="0">
                        <a:latin typeface="Calibri"/>
                        <a:ea typeface="Times New Roman"/>
                        <a:cs typeface="Times New Roman"/>
                      </a:endParaRPr>
                    </a:p>
                  </a:txBody>
                  <a:tcPr marL="6275" marR="6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5932068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graphicFrame>
        <p:nvGraphicFramePr>
          <p:cNvPr id="6" name="5 Tabla"/>
          <p:cNvGraphicFramePr>
            <a:graphicFrameLocks noGrp="1"/>
          </p:cNvGraphicFramePr>
          <p:nvPr/>
        </p:nvGraphicFramePr>
        <p:xfrm>
          <a:off x="332657" y="1763673"/>
          <a:ext cx="6048674" cy="6552742"/>
        </p:xfrm>
        <a:graphic>
          <a:graphicData uri="http://schemas.openxmlformats.org/drawingml/2006/table">
            <a:tbl>
              <a:tblPr/>
              <a:tblGrid>
                <a:gridCol w="1921839"/>
                <a:gridCol w="825919"/>
                <a:gridCol w="825229"/>
                <a:gridCol w="825229"/>
                <a:gridCol w="825229"/>
                <a:gridCol w="825229"/>
              </a:tblGrid>
              <a:tr h="200413">
                <a:tc gridSpan="6">
                  <a:txBody>
                    <a:bodyPr/>
                    <a:lstStyle/>
                    <a:p>
                      <a:pPr algn="ctr">
                        <a:lnSpc>
                          <a:spcPct val="115000"/>
                        </a:lnSpc>
                        <a:spcAft>
                          <a:spcPts val="0"/>
                        </a:spcAft>
                      </a:pPr>
                      <a:r>
                        <a:rPr lang="es-ES" sz="400" b="1">
                          <a:solidFill>
                            <a:srgbClr val="000000"/>
                          </a:solidFill>
                          <a:latin typeface="Arial"/>
                          <a:ea typeface="Times New Roman"/>
                          <a:cs typeface="Times New Roman"/>
                        </a:rPr>
                        <a:t>CONSOLIDADO</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200413">
                <a:tc gridSpan="6">
                  <a:txBody>
                    <a:bodyPr/>
                    <a:lstStyle/>
                    <a:p>
                      <a:pPr algn="ctr">
                        <a:lnSpc>
                          <a:spcPct val="115000"/>
                        </a:lnSpc>
                        <a:spcAft>
                          <a:spcPts val="0"/>
                        </a:spcAft>
                      </a:pPr>
                      <a:r>
                        <a:rPr lang="es-ES" sz="400" b="1">
                          <a:solidFill>
                            <a:srgbClr val="000000"/>
                          </a:solidFill>
                          <a:latin typeface="Arial"/>
                          <a:ea typeface="Times New Roman"/>
                          <a:cs typeface="Times New Roman"/>
                        </a:rPr>
                        <a:t>PRESUPUESTO DE EGRESOS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200413">
                <a:tc>
                  <a:txBody>
                    <a:bodyPr/>
                    <a:lstStyle/>
                    <a:p>
                      <a:pPr algn="just">
                        <a:lnSpc>
                          <a:spcPct val="115000"/>
                        </a:lnSpc>
                        <a:spcAft>
                          <a:spcPts val="0"/>
                        </a:spcAft>
                      </a:pPr>
                      <a:r>
                        <a:rPr lang="es-ES" sz="400" b="1">
                          <a:solidFill>
                            <a:srgbClr val="000000"/>
                          </a:solidFill>
                          <a:latin typeface="Arial"/>
                          <a:ea typeface="Times New Roman"/>
                          <a:cs typeface="Times New Roman"/>
                        </a:rPr>
                        <a:t>CONCEPTO</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15000"/>
                        </a:lnSpc>
                        <a:spcAft>
                          <a:spcPts val="0"/>
                        </a:spcAft>
                      </a:pPr>
                      <a:r>
                        <a:rPr lang="es-ES" sz="400" b="1">
                          <a:solidFill>
                            <a:srgbClr val="000000"/>
                          </a:solidFill>
                          <a:latin typeface="Arial"/>
                          <a:ea typeface="Times New Roman"/>
                          <a:cs typeface="Times New Roman"/>
                        </a:rPr>
                        <a:t>V. Anual</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200413">
                <a:tc>
                  <a:txBody>
                    <a:bodyPr/>
                    <a:lstStyle/>
                    <a:p>
                      <a:pPr algn="just">
                        <a:lnSpc>
                          <a:spcPct val="115000"/>
                        </a:lnSpc>
                        <a:spcAft>
                          <a:spcPts val="0"/>
                        </a:spcAft>
                      </a:pPr>
                      <a:r>
                        <a:rPr lang="es-ES" sz="400" b="1">
                          <a:solidFill>
                            <a:srgbClr val="000000"/>
                          </a:solidFill>
                          <a:latin typeface="Arial"/>
                          <a:ea typeface="Times New Roman"/>
                          <a:cs typeface="Times New Roman"/>
                        </a:rPr>
                        <a:t>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 sz="400" b="1">
                          <a:solidFill>
                            <a:srgbClr val="000000"/>
                          </a:solidFill>
                          <a:latin typeface="Arial"/>
                          <a:ea typeface="Times New Roman"/>
                          <a:cs typeface="Times New Roman"/>
                        </a:rPr>
                        <a:t>1</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400" b="1">
                          <a:solidFill>
                            <a:srgbClr val="000000"/>
                          </a:solidFill>
                          <a:latin typeface="Arial"/>
                          <a:ea typeface="Times New Roman"/>
                          <a:cs typeface="Times New Roman"/>
                        </a:rPr>
                        <a:t>2</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400" b="1">
                          <a:solidFill>
                            <a:srgbClr val="000000"/>
                          </a:solidFill>
                          <a:latin typeface="Arial"/>
                          <a:ea typeface="Times New Roman"/>
                          <a:cs typeface="Times New Roman"/>
                        </a:rPr>
                        <a:t>3</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400" b="1">
                          <a:solidFill>
                            <a:srgbClr val="000000"/>
                          </a:solidFill>
                          <a:latin typeface="Arial"/>
                          <a:ea typeface="Times New Roman"/>
                          <a:cs typeface="Times New Roman"/>
                        </a:rPr>
                        <a:t>4</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400" b="1">
                          <a:solidFill>
                            <a:srgbClr val="000000"/>
                          </a:solidFill>
                          <a:latin typeface="Arial"/>
                          <a:ea typeface="Times New Roman"/>
                          <a:cs typeface="Times New Roman"/>
                        </a:rPr>
                        <a:t>5</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505">
                <a:tc>
                  <a:txBody>
                    <a:bodyPr/>
                    <a:lstStyle/>
                    <a:p>
                      <a:pPr algn="just">
                        <a:lnSpc>
                          <a:spcPct val="115000"/>
                        </a:lnSpc>
                        <a:spcAft>
                          <a:spcPts val="0"/>
                        </a:spcAft>
                      </a:pPr>
                      <a:r>
                        <a:rPr lang="es-ES" sz="400" b="1">
                          <a:solidFill>
                            <a:srgbClr val="000000"/>
                          </a:solidFill>
                          <a:latin typeface="Arial"/>
                          <a:ea typeface="Times New Roman"/>
                          <a:cs typeface="Times New Roman"/>
                        </a:rPr>
                        <a:t>COSTO DE PRODUCCIÓN</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b="1">
                          <a:solidFill>
                            <a:srgbClr val="000000"/>
                          </a:solidFill>
                          <a:latin typeface="Arial"/>
                          <a:ea typeface="Times New Roman"/>
                          <a:cs typeface="Times New Roman"/>
                        </a:rPr>
                        <a:t>          83.430,00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s-ES" sz="400" b="1">
                          <a:solidFill>
                            <a:srgbClr val="000000"/>
                          </a:solidFill>
                          <a:latin typeface="Arial"/>
                          <a:ea typeface="Times New Roman"/>
                          <a:cs typeface="Times New Roman"/>
                        </a:rPr>
                        <a:t>          84.912,90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s-ES" sz="400" b="1">
                          <a:solidFill>
                            <a:srgbClr val="000000"/>
                          </a:solidFill>
                          <a:latin typeface="Arial"/>
                          <a:ea typeface="Times New Roman"/>
                          <a:cs typeface="Times New Roman"/>
                        </a:rPr>
                        <a:t>          88.309,42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s-ES" sz="400" b="1">
                          <a:solidFill>
                            <a:srgbClr val="000000"/>
                          </a:solidFill>
                          <a:latin typeface="Arial"/>
                          <a:ea typeface="Times New Roman"/>
                          <a:cs typeface="Times New Roman"/>
                        </a:rPr>
                        <a:t>          90.956,89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s-ES" sz="400" b="1">
                          <a:solidFill>
                            <a:srgbClr val="000000"/>
                          </a:solidFill>
                          <a:latin typeface="Arial"/>
                          <a:ea typeface="Times New Roman"/>
                          <a:cs typeface="Times New Roman"/>
                        </a:rPr>
                        <a:t>          95.504,73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19505">
                <a:tc>
                  <a:txBody>
                    <a:bodyPr/>
                    <a:lstStyle/>
                    <a:p>
                      <a:pPr algn="just">
                        <a:lnSpc>
                          <a:spcPct val="115000"/>
                        </a:lnSpc>
                        <a:spcAft>
                          <a:spcPts val="0"/>
                        </a:spcAft>
                      </a:pPr>
                      <a:r>
                        <a:rPr lang="es-ES" sz="400">
                          <a:solidFill>
                            <a:srgbClr val="000000"/>
                          </a:solidFill>
                          <a:latin typeface="Arial"/>
                          <a:ea typeface="Times New Roman"/>
                          <a:cs typeface="Times New Roman"/>
                        </a:rPr>
                        <a:t> Materia Prima</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46.060,00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47.441,80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49.339,47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51.806,45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54.396,77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9505">
                <a:tc>
                  <a:txBody>
                    <a:bodyPr/>
                    <a:lstStyle/>
                    <a:p>
                      <a:pPr algn="just">
                        <a:lnSpc>
                          <a:spcPct val="115000"/>
                        </a:lnSpc>
                        <a:spcAft>
                          <a:spcPts val="0"/>
                        </a:spcAft>
                      </a:pPr>
                      <a:r>
                        <a:rPr lang="es-ES" sz="400">
                          <a:solidFill>
                            <a:srgbClr val="000000"/>
                          </a:solidFill>
                          <a:latin typeface="Arial"/>
                          <a:ea typeface="Times New Roman"/>
                          <a:cs typeface="Times New Roman"/>
                        </a:rPr>
                        <a:t> Material Indirecto</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2.390,00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2.461,70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2.560,17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2.688,18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2.822,59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9505">
                <a:tc>
                  <a:txBody>
                    <a:bodyPr/>
                    <a:lstStyle/>
                    <a:p>
                      <a:pPr algn="just">
                        <a:lnSpc>
                          <a:spcPct val="115000"/>
                        </a:lnSpc>
                        <a:spcAft>
                          <a:spcPts val="0"/>
                        </a:spcAft>
                      </a:pPr>
                      <a:r>
                        <a:rPr lang="es-ES" sz="400">
                          <a:solidFill>
                            <a:srgbClr val="000000"/>
                          </a:solidFill>
                          <a:latin typeface="Arial"/>
                          <a:ea typeface="Times New Roman"/>
                          <a:cs typeface="Times New Roman"/>
                        </a:rPr>
                        <a:t> Mano de obra directa</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17.400,00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17.400,00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18.096,00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18.096,00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19.000,80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9505">
                <a:tc>
                  <a:txBody>
                    <a:bodyPr/>
                    <a:lstStyle/>
                    <a:p>
                      <a:pPr algn="just">
                        <a:lnSpc>
                          <a:spcPct val="115000"/>
                        </a:lnSpc>
                        <a:spcAft>
                          <a:spcPts val="0"/>
                        </a:spcAft>
                      </a:pPr>
                      <a:r>
                        <a:rPr lang="es-ES" sz="400">
                          <a:solidFill>
                            <a:srgbClr val="000000"/>
                          </a:solidFill>
                          <a:latin typeface="Arial"/>
                          <a:ea typeface="Times New Roman"/>
                          <a:cs typeface="Times New Roman"/>
                        </a:rPr>
                        <a:t> Mano de obra indirect</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16.600,00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16.600,00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17.264,00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17.264,00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18.127,20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9505">
                <a:tc>
                  <a:txBody>
                    <a:bodyPr/>
                    <a:lstStyle/>
                    <a:p>
                      <a:pPr algn="just">
                        <a:lnSpc>
                          <a:spcPct val="115000"/>
                        </a:lnSpc>
                        <a:spcAft>
                          <a:spcPts val="0"/>
                        </a:spcAft>
                      </a:pPr>
                      <a:r>
                        <a:rPr lang="es-ES" sz="400">
                          <a:solidFill>
                            <a:srgbClr val="000000"/>
                          </a:solidFill>
                          <a:latin typeface="Arial"/>
                          <a:ea typeface="Times New Roman"/>
                          <a:cs typeface="Times New Roman"/>
                        </a:rPr>
                        <a:t> Mantenimiento de Maq y Equip.</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980,00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1.009,40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1.049,78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1.102,26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1.157,38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9505">
                <a:tc>
                  <a:txBody>
                    <a:bodyPr/>
                    <a:lstStyle/>
                    <a:p>
                      <a:pPr algn="just">
                        <a:lnSpc>
                          <a:spcPct val="115000"/>
                        </a:lnSpc>
                        <a:spcAft>
                          <a:spcPts val="0"/>
                        </a:spcAft>
                      </a:pPr>
                      <a:r>
                        <a:rPr lang="es-ES" sz="400" b="1">
                          <a:solidFill>
                            <a:srgbClr val="000000"/>
                          </a:solidFill>
                          <a:latin typeface="Arial"/>
                          <a:ea typeface="Times New Roman"/>
                          <a:cs typeface="Times New Roman"/>
                        </a:rPr>
                        <a:t>GASTOS ADMINISTRATIVOS Y VENTAS</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b="1">
                          <a:solidFill>
                            <a:srgbClr val="000000"/>
                          </a:solidFill>
                          <a:latin typeface="Arial"/>
                          <a:ea typeface="Times New Roman"/>
                          <a:cs typeface="Times New Roman"/>
                        </a:rPr>
                        <a:t>          33.840,60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b="1">
                          <a:solidFill>
                            <a:srgbClr val="000000"/>
                          </a:solidFill>
                          <a:latin typeface="Arial"/>
                          <a:ea typeface="Times New Roman"/>
                          <a:cs typeface="Times New Roman"/>
                        </a:rPr>
                        <a:t>          34.321,77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b="1">
                          <a:solidFill>
                            <a:srgbClr val="000000"/>
                          </a:solidFill>
                          <a:latin typeface="Arial"/>
                          <a:ea typeface="Times New Roman"/>
                          <a:cs typeface="Times New Roman"/>
                        </a:rPr>
                        <a:t>          37.000,64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b="1">
                          <a:solidFill>
                            <a:srgbClr val="000000"/>
                          </a:solidFill>
                          <a:latin typeface="Arial"/>
                          <a:ea typeface="Times New Roman"/>
                          <a:cs typeface="Times New Roman"/>
                        </a:rPr>
                        <a:t>          37.900,17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b="1">
                          <a:solidFill>
                            <a:srgbClr val="000000"/>
                          </a:solidFill>
                          <a:latin typeface="Arial"/>
                          <a:ea typeface="Times New Roman"/>
                          <a:cs typeface="Times New Roman"/>
                        </a:rPr>
                        <a:t>          39.586,78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9505">
                <a:tc>
                  <a:txBody>
                    <a:bodyPr/>
                    <a:lstStyle/>
                    <a:p>
                      <a:pPr algn="just">
                        <a:lnSpc>
                          <a:spcPct val="115000"/>
                        </a:lnSpc>
                        <a:spcAft>
                          <a:spcPts val="0"/>
                        </a:spcAft>
                      </a:pPr>
                      <a:r>
                        <a:rPr lang="es-ES" sz="400">
                          <a:solidFill>
                            <a:srgbClr val="000000"/>
                          </a:solidFill>
                          <a:latin typeface="Arial"/>
                          <a:ea typeface="Times New Roman"/>
                          <a:cs typeface="Times New Roman"/>
                        </a:rPr>
                        <a:t> Sueldos y Salarios</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16.600,00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16.600,00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18.540,00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18.540,00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19.217,00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9505">
                <a:tc>
                  <a:txBody>
                    <a:bodyPr/>
                    <a:lstStyle/>
                    <a:p>
                      <a:pPr algn="just">
                        <a:lnSpc>
                          <a:spcPct val="115000"/>
                        </a:lnSpc>
                        <a:spcAft>
                          <a:spcPts val="0"/>
                        </a:spcAft>
                      </a:pPr>
                      <a:r>
                        <a:rPr lang="es-ES" sz="400">
                          <a:solidFill>
                            <a:srgbClr val="000000"/>
                          </a:solidFill>
                          <a:latin typeface="Arial"/>
                          <a:ea typeface="Times New Roman"/>
                          <a:cs typeface="Times New Roman"/>
                        </a:rPr>
                        <a:t> Insumo de Oficina</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1.437,00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1.444,06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1.531,82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1.584,91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1.705,76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9505">
                <a:tc>
                  <a:txBody>
                    <a:bodyPr/>
                    <a:lstStyle/>
                    <a:p>
                      <a:pPr algn="just">
                        <a:lnSpc>
                          <a:spcPct val="115000"/>
                        </a:lnSpc>
                        <a:spcAft>
                          <a:spcPts val="0"/>
                        </a:spcAft>
                      </a:pPr>
                      <a:r>
                        <a:rPr lang="es-ES" sz="400">
                          <a:solidFill>
                            <a:srgbClr val="000000"/>
                          </a:solidFill>
                          <a:latin typeface="Arial"/>
                          <a:ea typeface="Times New Roman"/>
                          <a:cs typeface="Times New Roman"/>
                        </a:rPr>
                        <a:t> Insumos de Limpieza</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11.350,00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11.690,50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12.158,12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12.766,03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13.404,33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9505">
                <a:tc>
                  <a:txBody>
                    <a:bodyPr/>
                    <a:lstStyle/>
                    <a:p>
                      <a:pPr algn="just">
                        <a:lnSpc>
                          <a:spcPct val="115000"/>
                        </a:lnSpc>
                        <a:spcAft>
                          <a:spcPts val="0"/>
                        </a:spcAft>
                      </a:pPr>
                      <a:r>
                        <a:rPr lang="es-ES" sz="400">
                          <a:solidFill>
                            <a:srgbClr val="000000"/>
                          </a:solidFill>
                          <a:latin typeface="Arial"/>
                          <a:ea typeface="Times New Roman"/>
                          <a:cs typeface="Times New Roman"/>
                        </a:rPr>
                        <a:t> Servicios Básicos</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1.130,40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1.164,31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1.210,88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1.271,43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1.335,00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9505">
                <a:tc>
                  <a:txBody>
                    <a:bodyPr/>
                    <a:lstStyle/>
                    <a:p>
                      <a:pPr algn="just">
                        <a:lnSpc>
                          <a:spcPct val="115000"/>
                        </a:lnSpc>
                        <a:spcAft>
                          <a:spcPts val="0"/>
                        </a:spcAft>
                      </a:pPr>
                      <a:r>
                        <a:rPr lang="es-ES" sz="400">
                          <a:solidFill>
                            <a:srgbClr val="000000"/>
                          </a:solidFill>
                          <a:latin typeface="Arial"/>
                          <a:ea typeface="Times New Roman"/>
                          <a:cs typeface="Times New Roman"/>
                        </a:rPr>
                        <a:t> Publicidad</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350,00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360,50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374,92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393,67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413,35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9505">
                <a:tc>
                  <a:txBody>
                    <a:bodyPr/>
                    <a:lstStyle/>
                    <a:p>
                      <a:pPr algn="just">
                        <a:lnSpc>
                          <a:spcPct val="115000"/>
                        </a:lnSpc>
                        <a:spcAft>
                          <a:spcPts val="0"/>
                        </a:spcAft>
                      </a:pPr>
                      <a:r>
                        <a:rPr lang="es-ES" sz="400">
                          <a:solidFill>
                            <a:srgbClr val="000000"/>
                          </a:solidFill>
                          <a:latin typeface="Arial"/>
                          <a:ea typeface="Times New Roman"/>
                          <a:cs typeface="Times New Roman"/>
                        </a:rPr>
                        <a:t> Combustible</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1.123,20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1.156,90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1.203,17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1.263,33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1.326,50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9505">
                <a:tc>
                  <a:txBody>
                    <a:bodyPr/>
                    <a:lstStyle/>
                    <a:p>
                      <a:pPr algn="just">
                        <a:lnSpc>
                          <a:spcPct val="115000"/>
                        </a:lnSpc>
                        <a:spcAft>
                          <a:spcPts val="0"/>
                        </a:spcAft>
                      </a:pPr>
                      <a:r>
                        <a:rPr lang="es-ES" sz="400">
                          <a:solidFill>
                            <a:srgbClr val="000000"/>
                          </a:solidFill>
                          <a:latin typeface="Arial"/>
                          <a:ea typeface="Times New Roman"/>
                          <a:cs typeface="Times New Roman"/>
                        </a:rPr>
                        <a:t> Mantenimiento de Vehículo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350,00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360,50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374,92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393,67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413,35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9505">
                <a:tc>
                  <a:txBody>
                    <a:bodyPr/>
                    <a:lstStyle/>
                    <a:p>
                      <a:pPr algn="just">
                        <a:lnSpc>
                          <a:spcPct val="115000"/>
                        </a:lnSpc>
                        <a:spcAft>
                          <a:spcPts val="0"/>
                        </a:spcAft>
                      </a:pPr>
                      <a:r>
                        <a:rPr lang="es-ES" sz="400">
                          <a:solidFill>
                            <a:srgbClr val="000000"/>
                          </a:solidFill>
                          <a:latin typeface="Arial"/>
                          <a:ea typeface="Times New Roman"/>
                          <a:cs typeface="Times New Roman"/>
                        </a:rPr>
                        <a:t> Imprevistos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1.500,00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1.545,00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1.606,80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1.687,14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a:solidFill>
                            <a:srgbClr val="000000"/>
                          </a:solidFill>
                          <a:latin typeface="Arial"/>
                          <a:ea typeface="Times New Roman"/>
                          <a:cs typeface="Times New Roman"/>
                        </a:rPr>
                        <a:t>            1.771,50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9505">
                <a:tc>
                  <a:txBody>
                    <a:bodyPr/>
                    <a:lstStyle/>
                    <a:p>
                      <a:pPr algn="just">
                        <a:lnSpc>
                          <a:spcPct val="115000"/>
                        </a:lnSpc>
                        <a:spcAft>
                          <a:spcPts val="0"/>
                        </a:spcAft>
                      </a:pPr>
                      <a:r>
                        <a:rPr lang="es-ES" sz="400" b="1">
                          <a:solidFill>
                            <a:srgbClr val="000000"/>
                          </a:solidFill>
                          <a:latin typeface="Arial"/>
                          <a:ea typeface="Times New Roman"/>
                          <a:cs typeface="Times New Roman"/>
                        </a:rPr>
                        <a:t> GASTO FINANCIERO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b="1">
                          <a:solidFill>
                            <a:srgbClr val="000000"/>
                          </a:solidFill>
                          <a:latin typeface="Arial"/>
                          <a:ea typeface="Times New Roman"/>
                          <a:cs typeface="Times New Roman"/>
                        </a:rPr>
                        <a:t>            5.054,98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b="1">
                          <a:solidFill>
                            <a:srgbClr val="000000"/>
                          </a:solidFill>
                          <a:latin typeface="Arial"/>
                          <a:ea typeface="Times New Roman"/>
                          <a:cs typeface="Times New Roman"/>
                        </a:rPr>
                        <a:t>            4.737,31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b="1">
                          <a:solidFill>
                            <a:srgbClr val="000000"/>
                          </a:solidFill>
                          <a:latin typeface="Arial"/>
                          <a:ea typeface="Times New Roman"/>
                          <a:cs typeface="Times New Roman"/>
                        </a:rPr>
                        <a:t>            4.382,89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b="1">
                          <a:solidFill>
                            <a:srgbClr val="000000"/>
                          </a:solidFill>
                          <a:latin typeface="Arial"/>
                          <a:ea typeface="Times New Roman"/>
                          <a:cs typeface="Times New Roman"/>
                        </a:rPr>
                        <a:t>            3.987,45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400" b="1">
                          <a:solidFill>
                            <a:srgbClr val="000000"/>
                          </a:solidFill>
                          <a:latin typeface="Arial"/>
                          <a:ea typeface="Times New Roman"/>
                          <a:cs typeface="Times New Roman"/>
                        </a:rPr>
                        <a:t>            3.546,25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9505">
                <a:tc>
                  <a:txBody>
                    <a:bodyPr/>
                    <a:lstStyle/>
                    <a:p>
                      <a:pPr algn="just">
                        <a:lnSpc>
                          <a:spcPct val="115000"/>
                        </a:lnSpc>
                        <a:spcAft>
                          <a:spcPts val="0"/>
                        </a:spcAft>
                      </a:pPr>
                      <a:r>
                        <a:rPr lang="es-ES" sz="400">
                          <a:solidFill>
                            <a:srgbClr val="000000"/>
                          </a:solidFill>
                          <a:latin typeface="Arial"/>
                          <a:ea typeface="Times New Roman"/>
                          <a:cs typeface="Times New Roman"/>
                        </a:rPr>
                        <a:t> Intereses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400">
                          <a:solidFill>
                            <a:srgbClr val="000000"/>
                          </a:solidFill>
                          <a:latin typeface="Arial"/>
                          <a:ea typeface="Times New Roman"/>
                          <a:cs typeface="Times New Roman"/>
                        </a:rPr>
                        <a:t>            5.054,98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400">
                          <a:solidFill>
                            <a:srgbClr val="000000"/>
                          </a:solidFill>
                          <a:latin typeface="Arial"/>
                          <a:ea typeface="Times New Roman"/>
                          <a:cs typeface="Times New Roman"/>
                        </a:rPr>
                        <a:t>            4.737,31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400">
                          <a:solidFill>
                            <a:srgbClr val="000000"/>
                          </a:solidFill>
                          <a:latin typeface="Arial"/>
                          <a:ea typeface="Times New Roman"/>
                          <a:cs typeface="Times New Roman"/>
                        </a:rPr>
                        <a:t>            4.382,89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400">
                          <a:solidFill>
                            <a:srgbClr val="000000"/>
                          </a:solidFill>
                          <a:latin typeface="Arial"/>
                          <a:ea typeface="Times New Roman"/>
                          <a:cs typeface="Times New Roman"/>
                        </a:rPr>
                        <a:t>            3.987,45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400">
                          <a:solidFill>
                            <a:srgbClr val="000000"/>
                          </a:solidFill>
                          <a:latin typeface="Arial"/>
                          <a:ea typeface="Times New Roman"/>
                          <a:cs typeface="Times New Roman"/>
                        </a:rPr>
                        <a:t>            3.546,25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19505">
                <a:tc>
                  <a:txBody>
                    <a:bodyPr/>
                    <a:lstStyle/>
                    <a:p>
                      <a:pPr algn="just">
                        <a:lnSpc>
                          <a:spcPct val="115000"/>
                        </a:lnSpc>
                        <a:spcAft>
                          <a:spcPts val="0"/>
                        </a:spcAft>
                      </a:pPr>
                      <a:r>
                        <a:rPr lang="es-ES" sz="400" b="1">
                          <a:solidFill>
                            <a:srgbClr val="000000"/>
                          </a:solidFill>
                          <a:latin typeface="Arial"/>
                          <a:ea typeface="Times New Roman"/>
                          <a:cs typeface="Times New Roman"/>
                        </a:rPr>
                        <a:t> GASTO TOTAL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400" b="1">
                          <a:solidFill>
                            <a:srgbClr val="000000"/>
                          </a:solidFill>
                          <a:latin typeface="Arial"/>
                          <a:ea typeface="Times New Roman"/>
                          <a:cs typeface="Times New Roman"/>
                        </a:rPr>
                        <a:t>        122.325,58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400" b="1">
                          <a:solidFill>
                            <a:srgbClr val="000000"/>
                          </a:solidFill>
                          <a:latin typeface="Arial"/>
                          <a:ea typeface="Times New Roman"/>
                          <a:cs typeface="Times New Roman"/>
                        </a:rPr>
                        <a:t>        123.971,98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400" b="1">
                          <a:solidFill>
                            <a:srgbClr val="000000"/>
                          </a:solidFill>
                          <a:latin typeface="Arial"/>
                          <a:ea typeface="Times New Roman"/>
                          <a:cs typeface="Times New Roman"/>
                        </a:rPr>
                        <a:t>        129.692,94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400" b="1">
                          <a:solidFill>
                            <a:srgbClr val="000000"/>
                          </a:solidFill>
                          <a:latin typeface="Arial"/>
                          <a:ea typeface="Times New Roman"/>
                          <a:cs typeface="Times New Roman"/>
                        </a:rPr>
                        <a:t>        132.844,51   </a:t>
                      </a:r>
                      <a:endParaRPr lang="es-EC" sz="50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400" b="1" dirty="0">
                          <a:solidFill>
                            <a:srgbClr val="000000"/>
                          </a:solidFill>
                          <a:latin typeface="Arial"/>
                          <a:ea typeface="Times New Roman"/>
                          <a:cs typeface="Times New Roman"/>
                        </a:rPr>
                        <a:t>        138.637,76   </a:t>
                      </a:r>
                      <a:endParaRPr lang="es-EC" sz="500" dirty="0">
                        <a:latin typeface="Calibri"/>
                        <a:ea typeface="Times New Roman"/>
                        <a:cs typeface="Times New Roman"/>
                      </a:endParaRPr>
                    </a:p>
                  </a:txBody>
                  <a:tcPr marL="23558" marR="235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5932068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graphicFrame>
        <p:nvGraphicFramePr>
          <p:cNvPr id="6" name="5 Tabla"/>
          <p:cNvGraphicFramePr>
            <a:graphicFrameLocks noGrp="1"/>
          </p:cNvGraphicFramePr>
          <p:nvPr/>
        </p:nvGraphicFramePr>
        <p:xfrm>
          <a:off x="620688" y="1763698"/>
          <a:ext cx="5760639" cy="4859039"/>
        </p:xfrm>
        <a:graphic>
          <a:graphicData uri="http://schemas.openxmlformats.org/drawingml/2006/table">
            <a:tbl>
              <a:tblPr/>
              <a:tblGrid>
                <a:gridCol w="1239097"/>
                <a:gridCol w="740866"/>
                <a:gridCol w="676802"/>
                <a:gridCol w="776990"/>
                <a:gridCol w="545256"/>
                <a:gridCol w="890814"/>
                <a:gridCol w="890814"/>
              </a:tblGrid>
              <a:tr h="291013">
                <a:tc>
                  <a:txBody>
                    <a:bodyPr/>
                    <a:lstStyle/>
                    <a:p>
                      <a:pPr algn="ctr">
                        <a:lnSpc>
                          <a:spcPct val="115000"/>
                        </a:lnSpc>
                        <a:spcAft>
                          <a:spcPts val="0"/>
                        </a:spcAft>
                      </a:pPr>
                      <a:r>
                        <a:rPr lang="es-EC" sz="800" b="1">
                          <a:solidFill>
                            <a:srgbClr val="000000"/>
                          </a:solidFill>
                          <a:latin typeface="Arial"/>
                          <a:ea typeface="Times New Roman"/>
                          <a:cs typeface="Times New Roman"/>
                        </a:rPr>
                        <a:t>ACTIVOS</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800" b="1">
                          <a:solidFill>
                            <a:srgbClr val="000000"/>
                          </a:solidFill>
                          <a:latin typeface="Arial"/>
                          <a:ea typeface="Times New Roman"/>
                          <a:cs typeface="Times New Roman"/>
                        </a:rPr>
                        <a:t>Valor Parcial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800" b="1">
                          <a:solidFill>
                            <a:srgbClr val="000000"/>
                          </a:solidFill>
                          <a:latin typeface="Arial"/>
                          <a:ea typeface="Times New Roman"/>
                          <a:cs typeface="Times New Roman"/>
                        </a:rPr>
                        <a:t>Valor Total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800" b="1">
                          <a:solidFill>
                            <a:srgbClr val="000000"/>
                          </a:solidFill>
                          <a:latin typeface="Arial"/>
                          <a:ea typeface="Times New Roman"/>
                          <a:cs typeface="Times New Roman"/>
                        </a:rPr>
                        <a:t>Recursos Propios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800" b="1">
                          <a:solidFill>
                            <a:srgbClr val="000000"/>
                          </a:solidFill>
                          <a:latin typeface="Arial"/>
                          <a:ea typeface="Times New Roman"/>
                          <a:cs typeface="Times New Roman"/>
                        </a:rPr>
                        <a:t>% Recursos  Propios</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800" b="1">
                          <a:solidFill>
                            <a:srgbClr val="000000"/>
                          </a:solidFill>
                          <a:latin typeface="Arial"/>
                          <a:ea typeface="Times New Roman"/>
                          <a:cs typeface="Times New Roman"/>
                        </a:rPr>
                        <a:t>Recursos Financiados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800" b="1">
                          <a:solidFill>
                            <a:srgbClr val="000000"/>
                          </a:solidFill>
                          <a:latin typeface="Arial"/>
                          <a:ea typeface="Times New Roman"/>
                          <a:cs typeface="Times New Roman"/>
                        </a:rPr>
                        <a:t>% Recursos Financiados</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500">
                <a:tc>
                  <a:txBody>
                    <a:bodyPr/>
                    <a:lstStyle/>
                    <a:p>
                      <a:pPr algn="just">
                        <a:lnSpc>
                          <a:spcPct val="115000"/>
                        </a:lnSpc>
                        <a:spcAft>
                          <a:spcPts val="0"/>
                        </a:spcAft>
                      </a:pPr>
                      <a:r>
                        <a:rPr lang="es-EC" sz="800" b="1">
                          <a:solidFill>
                            <a:srgbClr val="000000"/>
                          </a:solidFill>
                          <a:latin typeface="Arial"/>
                          <a:ea typeface="Times New Roman"/>
                          <a:cs typeface="Times New Roman"/>
                        </a:rPr>
                        <a:t>ACTIVOS FIJOS</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58.110,00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78333">
                <a:tc>
                  <a:txBody>
                    <a:bodyPr/>
                    <a:lstStyle/>
                    <a:p>
                      <a:pPr algn="just">
                        <a:lnSpc>
                          <a:spcPct val="115000"/>
                        </a:lnSpc>
                        <a:spcAft>
                          <a:spcPts val="0"/>
                        </a:spcAft>
                      </a:pPr>
                      <a:r>
                        <a:rPr lang="es-EC" sz="800">
                          <a:solidFill>
                            <a:srgbClr val="000000"/>
                          </a:solidFill>
                          <a:latin typeface="Arial"/>
                          <a:ea typeface="Times New Roman"/>
                          <a:cs typeface="Times New Roman"/>
                        </a:rPr>
                        <a:t>Terreno</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11.250,00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11.250,00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16,33%</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8333">
                <a:tc>
                  <a:txBody>
                    <a:bodyPr/>
                    <a:lstStyle/>
                    <a:p>
                      <a:pPr algn="just">
                        <a:lnSpc>
                          <a:spcPct val="115000"/>
                        </a:lnSpc>
                        <a:spcAft>
                          <a:spcPts val="0"/>
                        </a:spcAft>
                      </a:pPr>
                      <a:r>
                        <a:rPr lang="es-EC" sz="800">
                          <a:solidFill>
                            <a:srgbClr val="000000"/>
                          </a:solidFill>
                          <a:latin typeface="Arial"/>
                          <a:ea typeface="Times New Roman"/>
                          <a:cs typeface="Times New Roman"/>
                        </a:rPr>
                        <a:t>Obra civil y construcción</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20.000,00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12.295,00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17,84%</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7.705,00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11,18%</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8333">
                <a:tc>
                  <a:txBody>
                    <a:bodyPr/>
                    <a:lstStyle/>
                    <a:p>
                      <a:pPr algn="just">
                        <a:lnSpc>
                          <a:spcPct val="115000"/>
                        </a:lnSpc>
                        <a:spcAft>
                          <a:spcPts val="0"/>
                        </a:spcAft>
                      </a:pPr>
                      <a:r>
                        <a:rPr lang="es-EC" sz="800">
                          <a:solidFill>
                            <a:srgbClr val="000000"/>
                          </a:solidFill>
                          <a:latin typeface="Arial"/>
                          <a:ea typeface="Times New Roman"/>
                          <a:cs typeface="Times New Roman"/>
                        </a:rPr>
                        <a:t>Maquinaria y Equipo</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8.290,00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8.290,00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12,03%</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8333">
                <a:tc>
                  <a:txBody>
                    <a:bodyPr/>
                    <a:lstStyle/>
                    <a:p>
                      <a:pPr algn="just">
                        <a:lnSpc>
                          <a:spcPct val="115000"/>
                        </a:lnSpc>
                        <a:spcAft>
                          <a:spcPts val="0"/>
                        </a:spcAft>
                      </a:pPr>
                      <a:r>
                        <a:rPr lang="es-EC" sz="800">
                          <a:solidFill>
                            <a:srgbClr val="000000"/>
                          </a:solidFill>
                          <a:latin typeface="Arial"/>
                          <a:ea typeface="Times New Roman"/>
                          <a:cs typeface="Times New Roman"/>
                        </a:rPr>
                        <a:t>Equipo de Computo</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845,00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845,00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1,23%</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8333">
                <a:tc>
                  <a:txBody>
                    <a:bodyPr/>
                    <a:lstStyle/>
                    <a:p>
                      <a:pPr algn="just">
                        <a:lnSpc>
                          <a:spcPct val="115000"/>
                        </a:lnSpc>
                        <a:spcAft>
                          <a:spcPts val="0"/>
                        </a:spcAft>
                      </a:pPr>
                      <a:r>
                        <a:rPr lang="es-EC" sz="800">
                          <a:solidFill>
                            <a:srgbClr val="000000"/>
                          </a:solidFill>
                          <a:latin typeface="Arial"/>
                          <a:ea typeface="Times New Roman"/>
                          <a:cs typeface="Times New Roman"/>
                        </a:rPr>
                        <a:t>Muebles de Oficina</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3.725,00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3.725,00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5,41%</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8333">
                <a:tc>
                  <a:txBody>
                    <a:bodyPr/>
                    <a:lstStyle/>
                    <a:p>
                      <a:pPr algn="just">
                        <a:lnSpc>
                          <a:spcPct val="115000"/>
                        </a:lnSpc>
                        <a:spcAft>
                          <a:spcPts val="0"/>
                        </a:spcAft>
                      </a:pPr>
                      <a:r>
                        <a:rPr lang="es-EC" sz="800">
                          <a:solidFill>
                            <a:srgbClr val="000000"/>
                          </a:solidFill>
                          <a:latin typeface="Arial"/>
                          <a:ea typeface="Times New Roman"/>
                          <a:cs typeface="Times New Roman"/>
                        </a:rPr>
                        <a:t>Vehículos</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14.000,00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14.000,00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20,32%</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8333">
                <a:tc>
                  <a:txBody>
                    <a:bodyPr/>
                    <a:lstStyle/>
                    <a:p>
                      <a:pPr algn="just">
                        <a:lnSpc>
                          <a:spcPct val="115000"/>
                        </a:lnSpc>
                        <a:spcAft>
                          <a:spcPts val="0"/>
                        </a:spcAft>
                      </a:pPr>
                      <a:r>
                        <a:rPr lang="es-EC" sz="800" b="1">
                          <a:solidFill>
                            <a:srgbClr val="000000"/>
                          </a:solidFill>
                          <a:latin typeface="Arial"/>
                          <a:ea typeface="Times New Roman"/>
                          <a:cs typeface="Times New Roman"/>
                        </a:rPr>
                        <a:t>ACTIVOS DIFERIDOS</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3.564,00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8333">
                <a:tc>
                  <a:txBody>
                    <a:bodyPr/>
                    <a:lstStyle/>
                    <a:p>
                      <a:pPr algn="just">
                        <a:lnSpc>
                          <a:spcPct val="115000"/>
                        </a:lnSpc>
                        <a:spcAft>
                          <a:spcPts val="0"/>
                        </a:spcAft>
                      </a:pPr>
                      <a:r>
                        <a:rPr lang="es-EC" sz="800">
                          <a:solidFill>
                            <a:srgbClr val="000000"/>
                          </a:solidFill>
                          <a:latin typeface="Arial"/>
                          <a:ea typeface="Times New Roman"/>
                          <a:cs typeface="Times New Roman"/>
                        </a:rPr>
                        <a:t>Gastos Pre operativos</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3.564,00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3.564,00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5,17%</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8333">
                <a:tc>
                  <a:txBody>
                    <a:bodyPr/>
                    <a:lstStyle/>
                    <a:p>
                      <a:pPr algn="just">
                        <a:lnSpc>
                          <a:spcPct val="115000"/>
                        </a:lnSpc>
                        <a:spcAft>
                          <a:spcPts val="0"/>
                        </a:spcAft>
                      </a:pPr>
                      <a:r>
                        <a:rPr lang="es-EC" sz="800" b="1">
                          <a:solidFill>
                            <a:srgbClr val="000000"/>
                          </a:solidFill>
                          <a:latin typeface="Arial"/>
                          <a:ea typeface="Times New Roman"/>
                          <a:cs typeface="Times New Roman"/>
                        </a:rPr>
                        <a:t>CAPITAL DE TRABAJO</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7.227,07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8333">
                <a:tc>
                  <a:txBody>
                    <a:bodyPr/>
                    <a:lstStyle/>
                    <a:p>
                      <a:pPr algn="just">
                        <a:lnSpc>
                          <a:spcPct val="115000"/>
                        </a:lnSpc>
                        <a:spcAft>
                          <a:spcPts val="0"/>
                        </a:spcAft>
                      </a:pPr>
                      <a:r>
                        <a:rPr lang="es-EC" sz="800">
                          <a:solidFill>
                            <a:srgbClr val="000000"/>
                          </a:solidFill>
                          <a:latin typeface="Arial"/>
                          <a:ea typeface="Times New Roman"/>
                          <a:cs typeface="Times New Roman"/>
                        </a:rPr>
                        <a:t>Materia Prima</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978,67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978,67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1,42%</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8333">
                <a:tc>
                  <a:txBody>
                    <a:bodyPr/>
                    <a:lstStyle/>
                    <a:p>
                      <a:pPr algn="just">
                        <a:lnSpc>
                          <a:spcPct val="115000"/>
                        </a:lnSpc>
                        <a:spcAft>
                          <a:spcPts val="0"/>
                        </a:spcAft>
                      </a:pPr>
                      <a:r>
                        <a:rPr lang="es-EC" sz="800">
                          <a:solidFill>
                            <a:srgbClr val="000000"/>
                          </a:solidFill>
                          <a:latin typeface="Arial"/>
                          <a:ea typeface="Times New Roman"/>
                          <a:cs typeface="Times New Roman"/>
                        </a:rPr>
                        <a:t>Material Indirecto</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112,50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112,50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0,16%</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8333">
                <a:tc>
                  <a:txBody>
                    <a:bodyPr/>
                    <a:lstStyle/>
                    <a:p>
                      <a:pPr algn="just">
                        <a:lnSpc>
                          <a:spcPct val="115000"/>
                        </a:lnSpc>
                        <a:spcAft>
                          <a:spcPts val="0"/>
                        </a:spcAft>
                      </a:pPr>
                      <a:r>
                        <a:rPr lang="es-EC" sz="800">
                          <a:solidFill>
                            <a:srgbClr val="000000"/>
                          </a:solidFill>
                          <a:latin typeface="Arial"/>
                          <a:ea typeface="Times New Roman"/>
                          <a:cs typeface="Times New Roman"/>
                        </a:rPr>
                        <a:t>Mano de obra directa</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1.004,93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1.004,93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1,46%</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8333">
                <a:tc>
                  <a:txBody>
                    <a:bodyPr/>
                    <a:lstStyle/>
                    <a:p>
                      <a:pPr algn="just">
                        <a:lnSpc>
                          <a:spcPct val="115000"/>
                        </a:lnSpc>
                        <a:spcAft>
                          <a:spcPts val="0"/>
                        </a:spcAft>
                      </a:pPr>
                      <a:r>
                        <a:rPr lang="es-EC" sz="800">
                          <a:solidFill>
                            <a:srgbClr val="000000"/>
                          </a:solidFill>
                          <a:latin typeface="Arial"/>
                          <a:ea typeface="Times New Roman"/>
                          <a:cs typeface="Times New Roman"/>
                        </a:rPr>
                        <a:t>Mano de obra indirecta</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1.553,42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1.553,42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2,25%</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8333">
                <a:tc>
                  <a:txBody>
                    <a:bodyPr/>
                    <a:lstStyle/>
                    <a:p>
                      <a:pPr algn="just">
                        <a:lnSpc>
                          <a:spcPct val="115000"/>
                        </a:lnSpc>
                        <a:spcAft>
                          <a:spcPts val="0"/>
                        </a:spcAft>
                      </a:pPr>
                      <a:r>
                        <a:rPr lang="es-EC" sz="800">
                          <a:solidFill>
                            <a:srgbClr val="000000"/>
                          </a:solidFill>
                          <a:latin typeface="Arial"/>
                          <a:ea typeface="Times New Roman"/>
                          <a:cs typeface="Times New Roman"/>
                        </a:rPr>
                        <a:t>Sueldos y Salarios</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1.655,95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1.655,95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2,40%</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8333">
                <a:tc>
                  <a:txBody>
                    <a:bodyPr/>
                    <a:lstStyle/>
                    <a:p>
                      <a:pPr algn="just">
                        <a:lnSpc>
                          <a:spcPct val="115000"/>
                        </a:lnSpc>
                        <a:spcAft>
                          <a:spcPts val="0"/>
                        </a:spcAft>
                      </a:pPr>
                      <a:r>
                        <a:rPr lang="es-EC" sz="800">
                          <a:solidFill>
                            <a:srgbClr val="000000"/>
                          </a:solidFill>
                          <a:latin typeface="Arial"/>
                          <a:ea typeface="Times New Roman"/>
                          <a:cs typeface="Times New Roman"/>
                        </a:rPr>
                        <a:t>Insumos de Oficina</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27,95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27,95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0,04%</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8333">
                <a:tc>
                  <a:txBody>
                    <a:bodyPr/>
                    <a:lstStyle/>
                    <a:p>
                      <a:pPr algn="just">
                        <a:lnSpc>
                          <a:spcPct val="115000"/>
                        </a:lnSpc>
                        <a:spcAft>
                          <a:spcPts val="0"/>
                        </a:spcAft>
                      </a:pPr>
                      <a:r>
                        <a:rPr lang="es-EC" sz="800">
                          <a:solidFill>
                            <a:srgbClr val="000000"/>
                          </a:solidFill>
                          <a:latin typeface="Arial"/>
                          <a:ea typeface="Times New Roman"/>
                          <a:cs typeface="Times New Roman"/>
                        </a:rPr>
                        <a:t>Insumos de Limpieza</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189,76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189,76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0,28%</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8333">
                <a:tc>
                  <a:txBody>
                    <a:bodyPr/>
                    <a:lstStyle/>
                    <a:p>
                      <a:pPr algn="just">
                        <a:lnSpc>
                          <a:spcPct val="115000"/>
                        </a:lnSpc>
                        <a:spcAft>
                          <a:spcPts val="0"/>
                        </a:spcAft>
                      </a:pPr>
                      <a:r>
                        <a:rPr lang="es-EC" sz="800">
                          <a:solidFill>
                            <a:srgbClr val="000000"/>
                          </a:solidFill>
                          <a:latin typeface="Arial"/>
                          <a:ea typeface="Times New Roman"/>
                          <a:cs typeface="Times New Roman"/>
                        </a:rPr>
                        <a:t>Servicios Básicos</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887,67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887,67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1,29%</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8333">
                <a:tc>
                  <a:txBody>
                    <a:bodyPr/>
                    <a:lstStyle/>
                    <a:p>
                      <a:pPr algn="just">
                        <a:lnSpc>
                          <a:spcPct val="115000"/>
                        </a:lnSpc>
                        <a:spcAft>
                          <a:spcPts val="0"/>
                        </a:spcAft>
                      </a:pPr>
                      <a:r>
                        <a:rPr lang="es-EC" sz="800">
                          <a:solidFill>
                            <a:srgbClr val="000000"/>
                          </a:solidFill>
                          <a:latin typeface="Arial"/>
                          <a:ea typeface="Times New Roman"/>
                          <a:cs typeface="Times New Roman"/>
                        </a:rPr>
                        <a:t>Publicidad</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295,89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295,89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0,43%</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8333">
                <a:tc>
                  <a:txBody>
                    <a:bodyPr/>
                    <a:lstStyle/>
                    <a:p>
                      <a:pPr algn="just">
                        <a:lnSpc>
                          <a:spcPct val="115000"/>
                        </a:lnSpc>
                        <a:spcAft>
                          <a:spcPts val="0"/>
                        </a:spcAft>
                      </a:pPr>
                      <a:r>
                        <a:rPr lang="es-EC" sz="800">
                          <a:solidFill>
                            <a:srgbClr val="000000"/>
                          </a:solidFill>
                          <a:latin typeface="Arial"/>
                          <a:ea typeface="Times New Roman"/>
                          <a:cs typeface="Times New Roman"/>
                        </a:rPr>
                        <a:t>Combustible</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136,70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136,70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0,20%</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8333">
                <a:tc>
                  <a:txBody>
                    <a:bodyPr/>
                    <a:lstStyle/>
                    <a:p>
                      <a:pPr algn="just">
                        <a:lnSpc>
                          <a:spcPct val="115000"/>
                        </a:lnSpc>
                        <a:spcAft>
                          <a:spcPts val="0"/>
                        </a:spcAft>
                      </a:pPr>
                      <a:r>
                        <a:rPr lang="es-EC" sz="800">
                          <a:solidFill>
                            <a:srgbClr val="000000"/>
                          </a:solidFill>
                          <a:latin typeface="Arial"/>
                          <a:ea typeface="Times New Roman"/>
                          <a:cs typeface="Times New Roman"/>
                        </a:rPr>
                        <a:t>Mantenimiento de Equipo</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176,92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176,92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0,26%</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8333">
                <a:tc>
                  <a:txBody>
                    <a:bodyPr/>
                    <a:lstStyle/>
                    <a:p>
                      <a:pPr algn="just">
                        <a:lnSpc>
                          <a:spcPct val="115000"/>
                        </a:lnSpc>
                        <a:spcAft>
                          <a:spcPts val="0"/>
                        </a:spcAft>
                      </a:pPr>
                      <a:r>
                        <a:rPr lang="es-EC" sz="800">
                          <a:solidFill>
                            <a:srgbClr val="000000"/>
                          </a:solidFill>
                          <a:latin typeface="Arial"/>
                          <a:ea typeface="Times New Roman"/>
                          <a:cs typeface="Times New Roman"/>
                        </a:rPr>
                        <a:t>Mantenimiento de Vehículo</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58,76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        58,76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C" sz="800">
                          <a:solidFill>
                            <a:srgbClr val="000000"/>
                          </a:solidFill>
                          <a:latin typeface="Arial"/>
                          <a:ea typeface="Times New Roman"/>
                          <a:cs typeface="Times New Roman"/>
                        </a:rPr>
                        <a:t>0,09%</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8333">
                <a:tc>
                  <a:txBody>
                    <a:bodyPr/>
                    <a:lstStyle/>
                    <a:p>
                      <a:pPr algn="just">
                        <a:lnSpc>
                          <a:spcPct val="115000"/>
                        </a:lnSpc>
                        <a:spcAft>
                          <a:spcPts val="0"/>
                        </a:spcAft>
                      </a:pPr>
                      <a:r>
                        <a:rPr lang="es-EC" sz="800">
                          <a:solidFill>
                            <a:srgbClr val="000000"/>
                          </a:solidFill>
                          <a:latin typeface="Arial"/>
                          <a:ea typeface="Times New Roman"/>
                          <a:cs typeface="Times New Roman"/>
                        </a:rPr>
                        <a:t>Imprevistos</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800">
                          <a:solidFill>
                            <a:srgbClr val="000000"/>
                          </a:solidFill>
                          <a:latin typeface="Arial"/>
                          <a:ea typeface="Times New Roman"/>
                          <a:cs typeface="Times New Roman"/>
                        </a:rPr>
                        <a:t>       147,95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800">
                          <a:solidFill>
                            <a:srgbClr val="000000"/>
                          </a:solidFill>
                          <a:latin typeface="Arial"/>
                          <a:ea typeface="Times New Roman"/>
                          <a:cs typeface="Times New Roman"/>
                        </a:rPr>
                        <a:t>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endParaRPr lang="es-EC" sz="800">
                        <a:latin typeface="Calibri"/>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800">
                          <a:solidFill>
                            <a:srgbClr val="000000"/>
                          </a:solidFill>
                          <a:latin typeface="Arial"/>
                          <a:ea typeface="Times New Roman"/>
                          <a:cs typeface="Times New Roman"/>
                        </a:rPr>
                        <a:t>      147,95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800">
                          <a:solidFill>
                            <a:srgbClr val="000000"/>
                          </a:solidFill>
                          <a:latin typeface="Arial"/>
                          <a:ea typeface="Times New Roman"/>
                          <a:cs typeface="Times New Roman"/>
                        </a:rPr>
                        <a:t>0,21%</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45506">
                <a:tc>
                  <a:txBody>
                    <a:bodyPr/>
                    <a:lstStyle/>
                    <a:p>
                      <a:pPr algn="just">
                        <a:lnSpc>
                          <a:spcPct val="115000"/>
                        </a:lnSpc>
                        <a:spcAft>
                          <a:spcPts val="0"/>
                        </a:spcAft>
                      </a:pPr>
                      <a:r>
                        <a:rPr lang="es-EC" sz="800" b="1">
                          <a:solidFill>
                            <a:srgbClr val="000000"/>
                          </a:solidFill>
                          <a:latin typeface="Arial"/>
                          <a:ea typeface="Times New Roman"/>
                          <a:cs typeface="Times New Roman"/>
                        </a:rPr>
                        <a:t>TOTAL</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800" b="1">
                          <a:solidFill>
                            <a:srgbClr val="000000"/>
                          </a:solidFill>
                          <a:latin typeface="Arial"/>
                          <a:ea typeface="Times New Roman"/>
                          <a:cs typeface="Times New Roman"/>
                        </a:rPr>
                        <a:t>68.901,07 $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800" b="1">
                          <a:solidFill>
                            <a:srgbClr val="000000"/>
                          </a:solidFill>
                          <a:latin typeface="Arial"/>
                          <a:ea typeface="Times New Roman"/>
                          <a:cs typeface="Times New Roman"/>
                        </a:rPr>
                        <a:t>68.901,07 $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800" b="1">
                          <a:solidFill>
                            <a:srgbClr val="000000"/>
                          </a:solidFill>
                          <a:latin typeface="Arial"/>
                          <a:ea typeface="Times New Roman"/>
                          <a:cs typeface="Times New Roman"/>
                        </a:rPr>
                        <a:t>27.109,00 $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800" b="1">
                          <a:solidFill>
                            <a:srgbClr val="000000"/>
                          </a:solidFill>
                          <a:latin typeface="Arial"/>
                          <a:ea typeface="Times New Roman"/>
                          <a:cs typeface="Times New Roman"/>
                        </a:rPr>
                        <a:t>39,34%</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800" b="1">
                          <a:solidFill>
                            <a:srgbClr val="000000"/>
                          </a:solidFill>
                          <a:latin typeface="Arial"/>
                          <a:ea typeface="Times New Roman"/>
                          <a:cs typeface="Times New Roman"/>
                        </a:rPr>
                        <a:t>47.188,02 $</a:t>
                      </a:r>
                      <a:endParaRPr lang="es-EC" sz="80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800" b="1" dirty="0">
                          <a:solidFill>
                            <a:srgbClr val="000000"/>
                          </a:solidFill>
                          <a:latin typeface="Arial"/>
                          <a:ea typeface="Times New Roman"/>
                          <a:cs typeface="Times New Roman"/>
                        </a:rPr>
                        <a:t>60,66%</a:t>
                      </a:r>
                      <a:endParaRPr lang="es-EC" sz="800" dirty="0">
                        <a:latin typeface="Calibri"/>
                        <a:ea typeface="Times New Roman"/>
                        <a:cs typeface="Times New Roman"/>
                      </a:endParaRPr>
                    </a:p>
                  </a:txBody>
                  <a:tcPr marL="18134" marR="181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6 CuadroTexto"/>
          <p:cNvSpPr txBox="1"/>
          <p:nvPr/>
        </p:nvSpPr>
        <p:spPr>
          <a:xfrm>
            <a:off x="620688" y="6948264"/>
            <a:ext cx="5904656" cy="1754326"/>
          </a:xfrm>
          <a:prstGeom prst="rect">
            <a:avLst/>
          </a:prstGeom>
          <a:noFill/>
        </p:spPr>
        <p:txBody>
          <a:bodyPr wrap="square" rtlCol="0">
            <a:spAutoFit/>
          </a:bodyPr>
          <a:lstStyle/>
          <a:p>
            <a:pPr algn="just"/>
            <a:r>
              <a:rPr lang="es-EC" dirty="0" smtClean="0"/>
              <a:t> </a:t>
            </a:r>
            <a:r>
              <a:rPr lang="es-EC" dirty="0" smtClean="0">
                <a:solidFill>
                  <a:schemeClr val="bg1"/>
                </a:solidFill>
              </a:rPr>
              <a:t>Como se puede observar el porcentaje de financiamiento es del orden del 60.66 por ciento, un valor que está por debajo de los porcentajes que habitualmente financia el sistema financiero, por lo que no será problema obtenerlo para la ejecución del mismo y de sus actividades.</a:t>
            </a:r>
            <a:endParaRPr lang="es-EC" dirty="0">
              <a:solidFill>
                <a:schemeClr val="bg1"/>
              </a:solidFill>
            </a:endParaRPr>
          </a:p>
        </p:txBody>
      </p:sp>
    </p:spTree>
    <p:extLst>
      <p:ext uri="{BB962C8B-B14F-4D97-AF65-F5344CB8AC3E}">
        <p14:creationId xmlns="" xmlns:p14="http://schemas.microsoft.com/office/powerpoint/2010/main" val="15932068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6" name="5 CuadroTexto"/>
          <p:cNvSpPr txBox="1"/>
          <p:nvPr/>
        </p:nvSpPr>
        <p:spPr>
          <a:xfrm>
            <a:off x="404664" y="1907704"/>
            <a:ext cx="6192688" cy="3416320"/>
          </a:xfrm>
          <a:prstGeom prst="rect">
            <a:avLst/>
          </a:prstGeom>
          <a:noFill/>
        </p:spPr>
        <p:txBody>
          <a:bodyPr wrap="square" rtlCol="0">
            <a:spAutoFit/>
          </a:bodyPr>
          <a:lstStyle/>
          <a:p>
            <a:pPr lvl="2" algn="ctr"/>
            <a:r>
              <a:rPr lang="es-AR" b="1" dirty="0" smtClean="0">
                <a:solidFill>
                  <a:schemeClr val="bg1"/>
                </a:solidFill>
              </a:rPr>
              <a:t>PUNTO DE EQUILIBRIO </a:t>
            </a:r>
            <a:endParaRPr lang="es-EC" sz="1200" dirty="0" smtClean="0">
              <a:solidFill>
                <a:schemeClr val="bg1"/>
              </a:solidFill>
            </a:endParaRPr>
          </a:p>
          <a:p>
            <a:pPr algn="just"/>
            <a:r>
              <a:rPr lang="es-EC" dirty="0" smtClean="0">
                <a:solidFill>
                  <a:schemeClr val="bg1"/>
                </a:solidFill>
              </a:rPr>
              <a:t>El </a:t>
            </a:r>
            <a:r>
              <a:rPr lang="es-EC" dirty="0" smtClean="0">
                <a:solidFill>
                  <a:schemeClr val="bg1"/>
                </a:solidFill>
              </a:rPr>
              <a:t>objetivo del análisis del punto de equilibrio es calcular el nivel mínimo de renta que el restaurante debe producir para poder cubrir todos los gastos y costos. Se lo concibe como la cantidad de dinero o su expresión en dólares de lo que debemos obtener para recuperar nuestros costos fijos y variables, partiendo de este punto  en adelante se obtienen ganancias en ventas. El punto de equilibrio  es una fuente adecuada de información sobre la marcha del negocio. En este proyecto se ha procedido a calcular el punto de equilibrio por el producto a ofertarse.</a:t>
            </a:r>
            <a:endParaRPr lang="es-EC" sz="1200" dirty="0" smtClean="0">
              <a:solidFill>
                <a:schemeClr val="bg1"/>
              </a:solidFill>
            </a:endParaRPr>
          </a:p>
          <a:p>
            <a:endParaRPr lang="es-EC" dirty="0"/>
          </a:p>
        </p:txBody>
      </p:sp>
      <p:graphicFrame>
        <p:nvGraphicFramePr>
          <p:cNvPr id="7" name="6 Tabla"/>
          <p:cNvGraphicFramePr>
            <a:graphicFrameLocks noGrp="1"/>
          </p:cNvGraphicFramePr>
          <p:nvPr/>
        </p:nvGraphicFramePr>
        <p:xfrm>
          <a:off x="2060848" y="5652120"/>
          <a:ext cx="2952328" cy="1296144"/>
        </p:xfrm>
        <a:graphic>
          <a:graphicData uri="http://schemas.openxmlformats.org/drawingml/2006/table">
            <a:tbl>
              <a:tblPr/>
              <a:tblGrid>
                <a:gridCol w="1509461"/>
                <a:gridCol w="1442867"/>
              </a:tblGrid>
              <a:tr h="216024">
                <a:tc>
                  <a:txBody>
                    <a:bodyPr/>
                    <a:lstStyle/>
                    <a:p>
                      <a:pPr algn="ctr">
                        <a:lnSpc>
                          <a:spcPct val="115000"/>
                        </a:lnSpc>
                        <a:spcAft>
                          <a:spcPts val="0"/>
                        </a:spcAft>
                      </a:pPr>
                      <a:r>
                        <a:rPr lang="es-ES" sz="1000" b="1">
                          <a:solidFill>
                            <a:srgbClr val="000000"/>
                          </a:solidFill>
                          <a:latin typeface="Calibri"/>
                          <a:ea typeface="Times New Roman"/>
                          <a:cs typeface="Calibri"/>
                        </a:rPr>
                        <a:t>PRODUCTOS</a:t>
                      </a:r>
                      <a:endParaRPr lang="es-EC" sz="1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a:solidFill>
                            <a:srgbClr val="000000"/>
                          </a:solidFill>
                          <a:latin typeface="Calibri"/>
                          <a:ea typeface="Times New Roman"/>
                          <a:cs typeface="Calibri"/>
                        </a:rPr>
                        <a:t>CANTIDADES</a:t>
                      </a:r>
                      <a:endParaRPr lang="es-EC" sz="1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lgn="l">
                        <a:lnSpc>
                          <a:spcPct val="115000"/>
                        </a:lnSpc>
                        <a:spcAft>
                          <a:spcPts val="0"/>
                        </a:spcAft>
                      </a:pPr>
                      <a:r>
                        <a:rPr lang="es-ES" sz="1000">
                          <a:solidFill>
                            <a:srgbClr val="000000"/>
                          </a:solidFill>
                          <a:latin typeface="Arial"/>
                          <a:ea typeface="Times New Roman"/>
                          <a:cs typeface="Times New Roman"/>
                        </a:rPr>
                        <a:t>DESAYUNOS</a:t>
                      </a:r>
                      <a:endParaRPr lang="es-EC" sz="1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Arial"/>
                          <a:ea typeface="Times New Roman"/>
                          <a:cs typeface="Times New Roman"/>
                        </a:rPr>
                        <a:t>25.000</a:t>
                      </a:r>
                      <a:endParaRPr lang="es-EC" sz="1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lgn="l">
                        <a:lnSpc>
                          <a:spcPct val="115000"/>
                        </a:lnSpc>
                        <a:spcAft>
                          <a:spcPts val="0"/>
                        </a:spcAft>
                      </a:pPr>
                      <a:r>
                        <a:rPr lang="es-ES" sz="1000">
                          <a:solidFill>
                            <a:srgbClr val="000000"/>
                          </a:solidFill>
                          <a:latin typeface="Arial"/>
                          <a:ea typeface="Times New Roman"/>
                          <a:cs typeface="Times New Roman"/>
                        </a:rPr>
                        <a:t>ALMUERZOS</a:t>
                      </a:r>
                      <a:endParaRPr lang="es-EC" sz="1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Arial"/>
                          <a:ea typeface="Times New Roman"/>
                          <a:cs typeface="Times New Roman"/>
                        </a:rPr>
                        <a:t>30.000</a:t>
                      </a:r>
                      <a:endParaRPr lang="es-EC" sz="1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lgn="l">
                        <a:lnSpc>
                          <a:spcPct val="115000"/>
                        </a:lnSpc>
                        <a:spcAft>
                          <a:spcPts val="0"/>
                        </a:spcAft>
                      </a:pPr>
                      <a:r>
                        <a:rPr lang="es-ES" sz="1000">
                          <a:solidFill>
                            <a:srgbClr val="000000"/>
                          </a:solidFill>
                          <a:latin typeface="Arial"/>
                          <a:ea typeface="Times New Roman"/>
                          <a:cs typeface="Times New Roman"/>
                        </a:rPr>
                        <a:t>SÁNDUCHES</a:t>
                      </a:r>
                      <a:endParaRPr lang="es-EC" sz="1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Arial"/>
                          <a:ea typeface="Times New Roman"/>
                          <a:cs typeface="Times New Roman"/>
                        </a:rPr>
                        <a:t>20.000</a:t>
                      </a:r>
                      <a:endParaRPr lang="es-EC" sz="1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lgn="l">
                        <a:lnSpc>
                          <a:spcPct val="115000"/>
                        </a:lnSpc>
                        <a:spcAft>
                          <a:spcPts val="0"/>
                        </a:spcAft>
                      </a:pPr>
                      <a:r>
                        <a:rPr lang="es-ES" sz="1000">
                          <a:solidFill>
                            <a:srgbClr val="000000"/>
                          </a:solidFill>
                          <a:latin typeface="Arial"/>
                          <a:ea typeface="Times New Roman"/>
                          <a:cs typeface="Times New Roman"/>
                        </a:rPr>
                        <a:t>HIDRATANTES</a:t>
                      </a:r>
                      <a:endParaRPr lang="es-EC" sz="1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Arial"/>
                          <a:ea typeface="Times New Roman"/>
                          <a:cs typeface="Times New Roman"/>
                        </a:rPr>
                        <a:t>25.000</a:t>
                      </a:r>
                      <a:endParaRPr lang="es-EC" sz="1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lgn="l">
                        <a:lnSpc>
                          <a:spcPct val="115000"/>
                        </a:lnSpc>
                        <a:spcAft>
                          <a:spcPts val="0"/>
                        </a:spcAft>
                      </a:pPr>
                      <a:r>
                        <a:rPr lang="es-ES" sz="1000">
                          <a:solidFill>
                            <a:srgbClr val="000000"/>
                          </a:solidFill>
                          <a:latin typeface="Arial"/>
                          <a:ea typeface="Times New Roman"/>
                          <a:cs typeface="Times New Roman"/>
                        </a:rPr>
                        <a:t>AGUA PURA</a:t>
                      </a:r>
                      <a:endParaRPr lang="es-EC" sz="1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dirty="0">
                          <a:solidFill>
                            <a:srgbClr val="000000"/>
                          </a:solidFill>
                          <a:latin typeface="Arial"/>
                          <a:ea typeface="Times New Roman"/>
                          <a:cs typeface="Times New Roman"/>
                        </a:rPr>
                        <a:t>20.000</a:t>
                      </a:r>
                      <a:endParaRPr lang="es-EC" sz="1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7 CuadroTexto"/>
          <p:cNvSpPr txBox="1"/>
          <p:nvPr/>
        </p:nvSpPr>
        <p:spPr>
          <a:xfrm>
            <a:off x="836712" y="7308304"/>
            <a:ext cx="5400600" cy="923330"/>
          </a:xfrm>
          <a:prstGeom prst="rect">
            <a:avLst/>
          </a:prstGeom>
          <a:noFill/>
        </p:spPr>
        <p:txBody>
          <a:bodyPr wrap="square" rtlCol="0">
            <a:spAutoFit/>
          </a:bodyPr>
          <a:lstStyle/>
          <a:p>
            <a:pPr algn="just"/>
            <a:r>
              <a:rPr lang="es-EC" dirty="0" smtClean="0">
                <a:solidFill>
                  <a:schemeClr val="bg1"/>
                </a:solidFill>
              </a:rPr>
              <a:t>Con estos productos se ha proporcionado los costos fijos y variables a fin de poder realizar el cálculo del punto de equilibrio:</a:t>
            </a:r>
            <a:endParaRPr lang="es-EC" dirty="0">
              <a:solidFill>
                <a:schemeClr val="bg1"/>
              </a:solidFill>
            </a:endParaRPr>
          </a:p>
        </p:txBody>
      </p:sp>
    </p:spTree>
    <p:extLst>
      <p:ext uri="{BB962C8B-B14F-4D97-AF65-F5344CB8AC3E}">
        <p14:creationId xmlns="" xmlns:p14="http://schemas.microsoft.com/office/powerpoint/2010/main" val="15932068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6" name="5 CuadroTexto"/>
          <p:cNvSpPr txBox="1"/>
          <p:nvPr/>
        </p:nvSpPr>
        <p:spPr>
          <a:xfrm>
            <a:off x="476672" y="1763688"/>
            <a:ext cx="5904656" cy="923330"/>
          </a:xfrm>
          <a:prstGeom prst="rect">
            <a:avLst/>
          </a:prstGeom>
          <a:noFill/>
        </p:spPr>
        <p:txBody>
          <a:bodyPr wrap="square" rtlCol="0">
            <a:spAutoFit/>
          </a:bodyPr>
          <a:lstStyle/>
          <a:p>
            <a:pPr algn="just"/>
            <a:r>
              <a:rPr lang="es-EC" dirty="0" smtClean="0">
                <a:solidFill>
                  <a:schemeClr val="bg1"/>
                </a:solidFill>
              </a:rPr>
              <a:t>Una vez obtenido los costos fijos y variables dados para cada producto y servicio que se ofertará, procedo a realizar el cálculo, tanto en unidades como en dólares.</a:t>
            </a:r>
            <a:endParaRPr lang="es-EC" dirty="0">
              <a:solidFill>
                <a:schemeClr val="bg1"/>
              </a:solidFill>
            </a:endParaRPr>
          </a:p>
        </p:txBody>
      </p:sp>
      <p:graphicFrame>
        <p:nvGraphicFramePr>
          <p:cNvPr id="7" name="6 Tabla"/>
          <p:cNvGraphicFramePr>
            <a:graphicFrameLocks noGrp="1"/>
          </p:cNvGraphicFramePr>
          <p:nvPr/>
        </p:nvGraphicFramePr>
        <p:xfrm>
          <a:off x="548680" y="2987825"/>
          <a:ext cx="5904655" cy="3095873"/>
        </p:xfrm>
        <a:graphic>
          <a:graphicData uri="http://schemas.openxmlformats.org/drawingml/2006/table">
            <a:tbl>
              <a:tblPr/>
              <a:tblGrid>
                <a:gridCol w="968466"/>
                <a:gridCol w="994918"/>
                <a:gridCol w="656167"/>
                <a:gridCol w="641662"/>
                <a:gridCol w="641662"/>
                <a:gridCol w="605824"/>
                <a:gridCol w="729549"/>
                <a:gridCol w="666407"/>
              </a:tblGrid>
              <a:tr h="233603">
                <a:tc gridSpan="8">
                  <a:txBody>
                    <a:bodyPr/>
                    <a:lstStyle/>
                    <a:p>
                      <a:pPr algn="ctr">
                        <a:lnSpc>
                          <a:spcPct val="115000"/>
                        </a:lnSpc>
                        <a:spcAft>
                          <a:spcPts val="0"/>
                        </a:spcAft>
                      </a:pPr>
                      <a:r>
                        <a:rPr lang="es-ES" sz="1000" b="1">
                          <a:solidFill>
                            <a:srgbClr val="000000"/>
                          </a:solidFill>
                          <a:latin typeface="Calibri"/>
                          <a:ea typeface="Times New Roman"/>
                          <a:cs typeface="Calibri"/>
                        </a:rPr>
                        <a:t>CÁLCULO PUNTO DE EQUILIBRIO</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778676">
                <a:tc>
                  <a:txBody>
                    <a:bodyPr/>
                    <a:lstStyle/>
                    <a:p>
                      <a:pPr algn="ctr">
                        <a:lnSpc>
                          <a:spcPct val="115000"/>
                        </a:lnSpc>
                        <a:spcAft>
                          <a:spcPts val="0"/>
                        </a:spcAft>
                      </a:pPr>
                      <a:r>
                        <a:rPr lang="es-ES" sz="1000" b="1">
                          <a:solidFill>
                            <a:srgbClr val="000000"/>
                          </a:solidFill>
                          <a:latin typeface="Calibri"/>
                          <a:ea typeface="Times New Roman"/>
                          <a:cs typeface="Calibri"/>
                        </a:rPr>
                        <a:t>DESCRIPCIÓN</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a:solidFill>
                            <a:srgbClr val="000000"/>
                          </a:solidFill>
                          <a:latin typeface="Calibri"/>
                          <a:ea typeface="Times New Roman"/>
                          <a:cs typeface="Calibri"/>
                        </a:rPr>
                        <a:t>UNIDADES</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a:solidFill>
                            <a:srgbClr val="000000"/>
                          </a:solidFill>
                          <a:latin typeface="Calibri"/>
                          <a:ea typeface="Times New Roman"/>
                          <a:cs typeface="Calibri"/>
                        </a:rPr>
                        <a:t>PRECIO DE VENTA</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a:solidFill>
                            <a:srgbClr val="000000"/>
                          </a:solidFill>
                          <a:latin typeface="Calibri"/>
                          <a:ea typeface="Times New Roman"/>
                          <a:cs typeface="Calibri"/>
                        </a:rPr>
                        <a:t>COSTOS FIJOS</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a:solidFill>
                            <a:srgbClr val="000000"/>
                          </a:solidFill>
                          <a:latin typeface="Calibri"/>
                          <a:ea typeface="Times New Roman"/>
                          <a:cs typeface="Calibri"/>
                        </a:rPr>
                        <a:t>COSTOS VARIABLES</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a:solidFill>
                            <a:srgbClr val="000000"/>
                          </a:solidFill>
                          <a:latin typeface="Calibri"/>
                          <a:ea typeface="Times New Roman"/>
                          <a:cs typeface="Calibri"/>
                        </a:rPr>
                        <a:t>COSTO VARIABLE UNITARIO</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a:solidFill>
                            <a:srgbClr val="000000"/>
                          </a:solidFill>
                          <a:latin typeface="Calibri"/>
                          <a:ea typeface="Times New Roman"/>
                          <a:cs typeface="Calibri"/>
                        </a:rPr>
                        <a:t>PUNTO EQUILIBRIO POR UNIDADES VENDIDAS</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a:solidFill>
                            <a:srgbClr val="000000"/>
                          </a:solidFill>
                          <a:latin typeface="Calibri"/>
                          <a:ea typeface="Times New Roman"/>
                          <a:cs typeface="Calibri"/>
                        </a:rPr>
                        <a:t>PUNTO DE EQUILIBRIO EN DOLARES</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205">
                <a:tc>
                  <a:txBody>
                    <a:bodyPr/>
                    <a:lstStyle/>
                    <a:p>
                      <a:pPr algn="l">
                        <a:lnSpc>
                          <a:spcPct val="115000"/>
                        </a:lnSpc>
                        <a:spcAft>
                          <a:spcPts val="0"/>
                        </a:spcAft>
                      </a:pPr>
                      <a:r>
                        <a:rPr lang="es-ES" sz="1000">
                          <a:solidFill>
                            <a:srgbClr val="000000"/>
                          </a:solidFill>
                          <a:latin typeface="Arial"/>
                          <a:ea typeface="Times New Roman"/>
                          <a:cs typeface="Times New Roman"/>
                        </a:rPr>
                        <a:t>DESAYUNOS</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a:solidFill>
                            <a:srgbClr val="000000"/>
                          </a:solidFill>
                          <a:latin typeface="Calibri"/>
                          <a:ea typeface="Times New Roman"/>
                          <a:cs typeface="Calibri"/>
                        </a:rPr>
                        <a:t>                   25.000,00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Calibri"/>
                        </a:rPr>
                        <a:t>1,50</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a:solidFill>
                            <a:srgbClr val="000000"/>
                          </a:solidFill>
                          <a:latin typeface="Calibri"/>
                          <a:ea typeface="Times New Roman"/>
                          <a:cs typeface="Calibri"/>
                        </a:rPr>
                        <a:t>    19.970,10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a:solidFill>
                            <a:srgbClr val="000000"/>
                          </a:solidFill>
                          <a:latin typeface="Calibri"/>
                          <a:ea typeface="Times New Roman"/>
                          <a:cs typeface="Calibri"/>
                        </a:rPr>
                        <a:t>    16.727,57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Calibri"/>
                        </a:rPr>
                        <a:t>0,67</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a:solidFill>
                            <a:srgbClr val="000000"/>
                          </a:solidFill>
                          <a:latin typeface="Calibri"/>
                          <a:ea typeface="Times New Roman"/>
                          <a:cs typeface="Calibri"/>
                        </a:rPr>
                        <a:t>         24.034,39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a:solidFill>
                            <a:srgbClr val="000000"/>
                          </a:solidFill>
                          <a:latin typeface="Calibri"/>
                          <a:ea typeface="Times New Roman"/>
                          <a:cs typeface="Calibri"/>
                        </a:rPr>
                        <a:t>     36.051,58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205">
                <a:tc>
                  <a:txBody>
                    <a:bodyPr/>
                    <a:lstStyle/>
                    <a:p>
                      <a:pPr algn="l">
                        <a:lnSpc>
                          <a:spcPct val="115000"/>
                        </a:lnSpc>
                        <a:spcAft>
                          <a:spcPts val="0"/>
                        </a:spcAft>
                      </a:pPr>
                      <a:r>
                        <a:rPr lang="es-ES" sz="1000">
                          <a:solidFill>
                            <a:srgbClr val="000000"/>
                          </a:solidFill>
                          <a:latin typeface="Arial"/>
                          <a:ea typeface="Times New Roman"/>
                          <a:cs typeface="Times New Roman"/>
                        </a:rPr>
                        <a:t>ALMUERZOS</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a:solidFill>
                            <a:srgbClr val="000000"/>
                          </a:solidFill>
                          <a:latin typeface="Calibri"/>
                          <a:ea typeface="Times New Roman"/>
                          <a:cs typeface="Calibri"/>
                        </a:rPr>
                        <a:t>                   30.000,00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Calibri"/>
                        </a:rPr>
                        <a:t>2,25</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a:solidFill>
                            <a:srgbClr val="000000"/>
                          </a:solidFill>
                          <a:latin typeface="Calibri"/>
                          <a:ea typeface="Times New Roman"/>
                          <a:cs typeface="Calibri"/>
                        </a:rPr>
                        <a:t>    34.614,84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a:solidFill>
                            <a:srgbClr val="000000"/>
                          </a:solidFill>
                          <a:latin typeface="Calibri"/>
                          <a:ea typeface="Times New Roman"/>
                          <a:cs typeface="Calibri"/>
                        </a:rPr>
                        <a:t>    28.994,46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Calibri"/>
                        </a:rPr>
                        <a:t>0,97</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a:solidFill>
                            <a:srgbClr val="000000"/>
                          </a:solidFill>
                          <a:latin typeface="Calibri"/>
                          <a:ea typeface="Times New Roman"/>
                          <a:cs typeface="Calibri"/>
                        </a:rPr>
                        <a:t>         26.968,72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a:solidFill>
                            <a:srgbClr val="000000"/>
                          </a:solidFill>
                          <a:latin typeface="Calibri"/>
                          <a:ea typeface="Times New Roman"/>
                          <a:cs typeface="Calibri"/>
                        </a:rPr>
                        <a:t>     60.679,63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470">
                <a:tc>
                  <a:txBody>
                    <a:bodyPr/>
                    <a:lstStyle/>
                    <a:p>
                      <a:pPr algn="l">
                        <a:lnSpc>
                          <a:spcPct val="115000"/>
                        </a:lnSpc>
                        <a:spcAft>
                          <a:spcPts val="0"/>
                        </a:spcAft>
                      </a:pPr>
                      <a:r>
                        <a:rPr lang="es-ES" sz="1000">
                          <a:solidFill>
                            <a:srgbClr val="000000"/>
                          </a:solidFill>
                          <a:latin typeface="Arial"/>
                          <a:ea typeface="Times New Roman"/>
                          <a:cs typeface="Times New Roman"/>
                        </a:rPr>
                        <a:t>SÁNDUCHES</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a:solidFill>
                            <a:srgbClr val="000000"/>
                          </a:solidFill>
                          <a:latin typeface="Calibri"/>
                          <a:ea typeface="Times New Roman"/>
                          <a:cs typeface="Calibri"/>
                        </a:rPr>
                        <a:t>                   20.000,00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Calibri"/>
                        </a:rPr>
                        <a:t>0,70</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a:solidFill>
                            <a:srgbClr val="000000"/>
                          </a:solidFill>
                          <a:latin typeface="Calibri"/>
                          <a:ea typeface="Times New Roman"/>
                          <a:cs typeface="Calibri"/>
                        </a:rPr>
                        <a:t>       6.656,70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a:solidFill>
                            <a:srgbClr val="000000"/>
                          </a:solidFill>
                          <a:latin typeface="Calibri"/>
                          <a:ea typeface="Times New Roman"/>
                          <a:cs typeface="Calibri"/>
                        </a:rPr>
                        <a:t>       5.575,86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Calibri"/>
                        </a:rPr>
                        <a:t>0,28</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a:solidFill>
                            <a:srgbClr val="000000"/>
                          </a:solidFill>
                          <a:latin typeface="Calibri"/>
                          <a:ea typeface="Times New Roman"/>
                          <a:cs typeface="Calibri"/>
                        </a:rPr>
                        <a:t>         15.803,86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a:solidFill>
                            <a:srgbClr val="000000"/>
                          </a:solidFill>
                          <a:latin typeface="Calibri"/>
                          <a:ea typeface="Times New Roman"/>
                          <a:cs typeface="Calibri"/>
                        </a:rPr>
                        <a:t>     11.062,71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470">
                <a:tc>
                  <a:txBody>
                    <a:bodyPr/>
                    <a:lstStyle/>
                    <a:p>
                      <a:pPr algn="l">
                        <a:lnSpc>
                          <a:spcPct val="115000"/>
                        </a:lnSpc>
                        <a:spcAft>
                          <a:spcPts val="0"/>
                        </a:spcAft>
                      </a:pPr>
                      <a:r>
                        <a:rPr lang="es-ES" sz="1000">
                          <a:solidFill>
                            <a:srgbClr val="000000"/>
                          </a:solidFill>
                          <a:latin typeface="Arial"/>
                          <a:ea typeface="Times New Roman"/>
                          <a:cs typeface="Times New Roman"/>
                        </a:rPr>
                        <a:t>HIDRATANTES</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a:solidFill>
                            <a:srgbClr val="000000"/>
                          </a:solidFill>
                          <a:latin typeface="Calibri"/>
                          <a:ea typeface="Times New Roman"/>
                          <a:cs typeface="Calibri"/>
                        </a:rPr>
                        <a:t>                   25.000,00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Calibri"/>
                        </a:rPr>
                        <a:t>1,00</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a:solidFill>
                            <a:srgbClr val="000000"/>
                          </a:solidFill>
                          <a:latin typeface="Calibri"/>
                          <a:ea typeface="Times New Roman"/>
                          <a:cs typeface="Calibri"/>
                        </a:rPr>
                        <a:t>       3.328,35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a:solidFill>
                            <a:srgbClr val="000000"/>
                          </a:solidFill>
                          <a:latin typeface="Calibri"/>
                          <a:ea typeface="Times New Roman"/>
                          <a:cs typeface="Calibri"/>
                        </a:rPr>
                        <a:t>       2.787,93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Calibri"/>
                        </a:rPr>
                        <a:t>0,11</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a:solidFill>
                            <a:srgbClr val="000000"/>
                          </a:solidFill>
                          <a:latin typeface="Calibri"/>
                          <a:ea typeface="Times New Roman"/>
                          <a:cs typeface="Calibri"/>
                        </a:rPr>
                        <a:t>            3.746,10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a:solidFill>
                            <a:srgbClr val="000000"/>
                          </a:solidFill>
                          <a:latin typeface="Calibri"/>
                          <a:ea typeface="Times New Roman"/>
                          <a:cs typeface="Calibri"/>
                        </a:rPr>
                        <a:t>        3.746,10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470">
                <a:tc>
                  <a:txBody>
                    <a:bodyPr/>
                    <a:lstStyle/>
                    <a:p>
                      <a:pPr algn="l">
                        <a:lnSpc>
                          <a:spcPct val="115000"/>
                        </a:lnSpc>
                        <a:spcAft>
                          <a:spcPts val="0"/>
                        </a:spcAft>
                      </a:pPr>
                      <a:r>
                        <a:rPr lang="es-ES" sz="1000">
                          <a:solidFill>
                            <a:srgbClr val="000000"/>
                          </a:solidFill>
                          <a:latin typeface="Arial"/>
                          <a:ea typeface="Times New Roman"/>
                          <a:cs typeface="Times New Roman"/>
                        </a:rPr>
                        <a:t>AGUA PURA</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a:solidFill>
                            <a:srgbClr val="000000"/>
                          </a:solidFill>
                          <a:latin typeface="Calibri"/>
                          <a:ea typeface="Times New Roman"/>
                          <a:cs typeface="Calibri"/>
                        </a:rPr>
                        <a:t>                   20.000,00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Calibri"/>
                        </a:rPr>
                        <a:t>0,35</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a:solidFill>
                            <a:srgbClr val="000000"/>
                          </a:solidFill>
                          <a:latin typeface="Calibri"/>
                          <a:ea typeface="Times New Roman"/>
                          <a:cs typeface="Calibri"/>
                        </a:rPr>
                        <a:t>       1.997,01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a:solidFill>
                            <a:srgbClr val="000000"/>
                          </a:solidFill>
                          <a:latin typeface="Calibri"/>
                          <a:ea typeface="Times New Roman"/>
                          <a:cs typeface="Calibri"/>
                        </a:rPr>
                        <a:t>       1.672,76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Calibri"/>
                        </a:rPr>
                        <a:t>0,08</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a:solidFill>
                            <a:srgbClr val="000000"/>
                          </a:solidFill>
                          <a:latin typeface="Calibri"/>
                          <a:ea typeface="Times New Roman"/>
                          <a:cs typeface="Calibri"/>
                        </a:rPr>
                        <a:t>            7.497,35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00" dirty="0">
                          <a:solidFill>
                            <a:srgbClr val="000000"/>
                          </a:solidFill>
                          <a:latin typeface="Calibri"/>
                          <a:ea typeface="Times New Roman"/>
                          <a:cs typeface="Calibri"/>
                        </a:rPr>
                        <a:t>        2.624,07   </a:t>
                      </a:r>
                      <a:endParaRPr lang="es-EC" sz="1000" dirty="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7 CuadroTexto"/>
          <p:cNvSpPr txBox="1"/>
          <p:nvPr/>
        </p:nvSpPr>
        <p:spPr>
          <a:xfrm>
            <a:off x="548680" y="6444208"/>
            <a:ext cx="5832648" cy="2308324"/>
          </a:xfrm>
          <a:prstGeom prst="rect">
            <a:avLst/>
          </a:prstGeom>
          <a:noFill/>
        </p:spPr>
        <p:txBody>
          <a:bodyPr wrap="square" rtlCol="0">
            <a:spAutoFit/>
          </a:bodyPr>
          <a:lstStyle/>
          <a:p>
            <a:pPr algn="just"/>
            <a:r>
              <a:rPr lang="es-EC" b="1" dirty="0" smtClean="0">
                <a:solidFill>
                  <a:schemeClr val="bg1"/>
                </a:solidFill>
              </a:rPr>
              <a:t>IMPORTANTE: Cálculo de los Costos fijos y Variables</a:t>
            </a:r>
            <a:r>
              <a:rPr lang="es-EC" dirty="0" smtClean="0">
                <a:solidFill>
                  <a:schemeClr val="bg1"/>
                </a:solidFill>
              </a:rPr>
              <a:t>: Proporcioné los costos fijos totales para cada  producto de acuerdo a la utilización de materia prima y mano de obra para la terminación de cada uno de ellos. Por ejemplo: la utilización de materia prima más mano de obra para elaborar los almuerzos es del 52%, de los desayunos del 30%, </a:t>
            </a:r>
            <a:r>
              <a:rPr lang="es-EC" dirty="0" err="1" smtClean="0">
                <a:solidFill>
                  <a:schemeClr val="bg1"/>
                </a:solidFill>
              </a:rPr>
              <a:t>sánduches</a:t>
            </a:r>
            <a:r>
              <a:rPr lang="es-EC" dirty="0" smtClean="0">
                <a:solidFill>
                  <a:schemeClr val="bg1"/>
                </a:solidFill>
              </a:rPr>
              <a:t> del 10%, hidratantes del 5% y agua del 3%.</a:t>
            </a:r>
            <a:endParaRPr lang="es-EC" dirty="0">
              <a:solidFill>
                <a:schemeClr val="bg1"/>
              </a:solidFill>
            </a:endParaRPr>
          </a:p>
        </p:txBody>
      </p:sp>
    </p:spTree>
    <p:extLst>
      <p:ext uri="{BB962C8B-B14F-4D97-AF65-F5344CB8AC3E}">
        <p14:creationId xmlns="" xmlns:p14="http://schemas.microsoft.com/office/powerpoint/2010/main" val="15932068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6" name="5 CuadroTexto"/>
          <p:cNvSpPr txBox="1"/>
          <p:nvPr/>
        </p:nvSpPr>
        <p:spPr>
          <a:xfrm>
            <a:off x="692696" y="2123728"/>
            <a:ext cx="5832648" cy="3970318"/>
          </a:xfrm>
          <a:prstGeom prst="rect">
            <a:avLst/>
          </a:prstGeom>
          <a:noFill/>
        </p:spPr>
        <p:txBody>
          <a:bodyPr wrap="square" rtlCol="0">
            <a:spAutoFit/>
          </a:bodyPr>
          <a:lstStyle/>
          <a:p>
            <a:pPr lvl="3" algn="just"/>
            <a:r>
              <a:rPr lang="es-EC" b="1" dirty="0" smtClean="0">
                <a:solidFill>
                  <a:schemeClr val="bg1"/>
                </a:solidFill>
              </a:rPr>
              <a:t>FLUJO NETO DE FONDOS</a:t>
            </a:r>
            <a:endParaRPr lang="es-EC" sz="1200" dirty="0" smtClean="0">
              <a:solidFill>
                <a:schemeClr val="bg1"/>
              </a:solidFill>
            </a:endParaRPr>
          </a:p>
          <a:p>
            <a:pPr algn="just"/>
            <a:r>
              <a:rPr lang="es-EC" b="1" dirty="0" smtClean="0">
                <a:solidFill>
                  <a:schemeClr val="bg1"/>
                </a:solidFill>
              </a:rPr>
              <a:t> </a:t>
            </a:r>
            <a:endParaRPr lang="es-EC" sz="1200" dirty="0" smtClean="0">
              <a:solidFill>
                <a:schemeClr val="bg1"/>
              </a:solidFill>
            </a:endParaRPr>
          </a:p>
          <a:p>
            <a:pPr algn="just"/>
            <a:r>
              <a:rPr lang="es-EC" b="1" dirty="0" smtClean="0">
                <a:solidFill>
                  <a:schemeClr val="bg1"/>
                </a:solidFill>
              </a:rPr>
              <a:t> </a:t>
            </a:r>
            <a:endParaRPr lang="es-EC" sz="1200" dirty="0" smtClean="0">
              <a:solidFill>
                <a:schemeClr val="bg1"/>
              </a:solidFill>
            </a:endParaRPr>
          </a:p>
          <a:p>
            <a:pPr algn="just"/>
            <a:r>
              <a:rPr lang="es-EC" dirty="0" smtClean="0">
                <a:solidFill>
                  <a:schemeClr val="bg1"/>
                </a:solidFill>
              </a:rPr>
              <a:t>     Cuando se analiza el flujo neto de fondos se confirma lo manifestado en el estado de resultados ya que la inversión es fácilmente recuperada de acuerdo a las proyecciones realizadas en la investigación de mercado. </a:t>
            </a:r>
            <a:endParaRPr lang="es-EC" sz="1200" dirty="0" smtClean="0">
              <a:solidFill>
                <a:schemeClr val="bg1"/>
              </a:solidFill>
            </a:endParaRPr>
          </a:p>
          <a:p>
            <a:pPr algn="just"/>
            <a:r>
              <a:rPr lang="es-EC" dirty="0" smtClean="0">
                <a:solidFill>
                  <a:schemeClr val="bg1"/>
                </a:solidFill>
              </a:rPr>
              <a:t> </a:t>
            </a:r>
            <a:endParaRPr lang="es-EC" sz="1200" dirty="0" smtClean="0">
              <a:solidFill>
                <a:schemeClr val="bg1"/>
              </a:solidFill>
            </a:endParaRPr>
          </a:p>
          <a:p>
            <a:pPr algn="just"/>
            <a:r>
              <a:rPr lang="es-EC" dirty="0" smtClean="0">
                <a:solidFill>
                  <a:schemeClr val="bg1"/>
                </a:solidFill>
              </a:rPr>
              <a:t>     La diferencia del flujo de fondo con el flujo de los inversionistas es la inclusión del pago de un préstamo, que si bien es cierto reduce el flujo, pero que continúan proporcionado valores positivos.</a:t>
            </a:r>
            <a:endParaRPr lang="es-EC" sz="1200" dirty="0" smtClean="0">
              <a:solidFill>
                <a:schemeClr val="bg1"/>
              </a:solidFill>
            </a:endParaRPr>
          </a:p>
          <a:p>
            <a:endParaRPr lang="es-EC" dirty="0"/>
          </a:p>
        </p:txBody>
      </p:sp>
    </p:spTree>
    <p:extLst>
      <p:ext uri="{BB962C8B-B14F-4D97-AF65-F5344CB8AC3E}">
        <p14:creationId xmlns="" xmlns:p14="http://schemas.microsoft.com/office/powerpoint/2010/main" val="1593206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2" name="1 CuadroTexto"/>
          <p:cNvSpPr txBox="1"/>
          <p:nvPr/>
        </p:nvSpPr>
        <p:spPr>
          <a:xfrm>
            <a:off x="332656" y="1979712"/>
            <a:ext cx="6123072" cy="6463308"/>
          </a:xfrm>
          <a:prstGeom prst="rect">
            <a:avLst/>
          </a:prstGeom>
          <a:noFill/>
        </p:spPr>
        <p:txBody>
          <a:bodyPr wrap="square" rtlCol="0">
            <a:spAutoFit/>
          </a:bodyPr>
          <a:lstStyle/>
          <a:p>
            <a:pPr lvl="1" algn="ctr"/>
            <a:r>
              <a:rPr lang="en-US" b="1" dirty="0" smtClean="0">
                <a:solidFill>
                  <a:schemeClr val="bg1"/>
                </a:solidFill>
              </a:rPr>
              <a:t>El </a:t>
            </a:r>
            <a:r>
              <a:rPr lang="en-US" b="1" dirty="0" err="1" smtClean="0">
                <a:solidFill>
                  <a:schemeClr val="bg1"/>
                </a:solidFill>
              </a:rPr>
              <a:t>Problema</a:t>
            </a:r>
            <a:endParaRPr lang="es-AR" sz="1200" dirty="0">
              <a:solidFill>
                <a:schemeClr val="bg1"/>
              </a:solidFill>
            </a:endParaRPr>
          </a:p>
          <a:p>
            <a:pPr algn="just"/>
            <a:r>
              <a:rPr lang="en-US" b="1" i="1" dirty="0">
                <a:solidFill>
                  <a:schemeClr val="bg1"/>
                </a:solidFill>
              </a:rPr>
              <a:t> </a:t>
            </a:r>
            <a:endParaRPr lang="es-AR" sz="1200" dirty="0">
              <a:solidFill>
                <a:schemeClr val="bg1"/>
              </a:solidFill>
            </a:endParaRPr>
          </a:p>
          <a:p>
            <a:pPr algn="just"/>
            <a:r>
              <a:rPr lang="es-ES_tradnl" dirty="0">
                <a:solidFill>
                  <a:schemeClr val="bg1"/>
                </a:solidFill>
              </a:rPr>
              <a:t>     En la actualidad el servicio de bar existente no cumple con los estándares de calidad exigidos por ley ni tampoco se alinean con los objetivos estratégicos trazados por las autoridades del colegio, de tal suerte que resulta tremendamente importante preparar y comercializar alimentos nutritivos de completo beneficio para los usuarios, así como también es importante alcanzar la satisfacción total de los usuarios en el momento de consumir alimentos.</a:t>
            </a:r>
            <a:endParaRPr lang="es-AR" sz="1200" dirty="0">
              <a:solidFill>
                <a:schemeClr val="bg1"/>
              </a:solidFill>
            </a:endParaRPr>
          </a:p>
          <a:p>
            <a:pPr algn="just"/>
            <a:r>
              <a:rPr lang="es-ES_tradnl" dirty="0">
                <a:solidFill>
                  <a:schemeClr val="bg1"/>
                </a:solidFill>
              </a:rPr>
              <a:t> </a:t>
            </a:r>
            <a:endParaRPr lang="es-AR" sz="1200" dirty="0">
              <a:solidFill>
                <a:schemeClr val="bg1"/>
              </a:solidFill>
            </a:endParaRPr>
          </a:p>
          <a:p>
            <a:pPr algn="just"/>
            <a:r>
              <a:rPr lang="es-ES_tradnl" dirty="0">
                <a:solidFill>
                  <a:schemeClr val="bg1"/>
                </a:solidFill>
              </a:rPr>
              <a:t>     La comunidad educativa del colegio militar No. 3 no está satisfecha con el servicio actual por la precariedad operacional que tiene por oferta, vale decir su reducido espacio, falta de personal en la atención y bajas condiciones de higiene en la preparación de las comidas. Los clientes demandan eficacia en la atención.</a:t>
            </a:r>
            <a:endParaRPr lang="es-AR" sz="1200" dirty="0">
              <a:solidFill>
                <a:schemeClr val="bg1"/>
              </a:solidFill>
            </a:endParaRPr>
          </a:p>
          <a:p>
            <a:pPr algn="just"/>
            <a:r>
              <a:rPr lang="es-ES_tradnl" dirty="0">
                <a:solidFill>
                  <a:schemeClr val="bg1"/>
                </a:solidFill>
              </a:rPr>
              <a:t> </a:t>
            </a:r>
            <a:endParaRPr lang="es-AR" sz="1200" dirty="0">
              <a:solidFill>
                <a:schemeClr val="bg1"/>
              </a:solidFill>
            </a:endParaRPr>
          </a:p>
          <a:p>
            <a:pPr algn="just"/>
            <a:r>
              <a:rPr lang="es-ES_tradnl" dirty="0">
                <a:solidFill>
                  <a:schemeClr val="bg1"/>
                </a:solidFill>
              </a:rPr>
              <a:t>     Los controles internos de la institución evidencian un pésimo servicio de bar y adicionan un potencial riesgo a la integridad de las personas si la situación actual continúa.</a:t>
            </a:r>
            <a:endParaRPr lang="es-AR" sz="1200" dirty="0">
              <a:solidFill>
                <a:schemeClr val="bg1"/>
              </a:solidFill>
            </a:endParaRPr>
          </a:p>
          <a:p>
            <a:pPr algn="just"/>
            <a:endParaRPr lang="es-AR" dirty="0">
              <a:solidFill>
                <a:schemeClr val="bg1"/>
              </a:solidFill>
            </a:endParaRPr>
          </a:p>
        </p:txBody>
      </p:sp>
    </p:spTree>
    <p:extLst>
      <p:ext uri="{BB962C8B-B14F-4D97-AF65-F5344CB8AC3E}">
        <p14:creationId xmlns="" xmlns:p14="http://schemas.microsoft.com/office/powerpoint/2010/main" val="42780572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graphicFrame>
        <p:nvGraphicFramePr>
          <p:cNvPr id="6" name="5 Tabla"/>
          <p:cNvGraphicFramePr>
            <a:graphicFrameLocks noGrp="1"/>
          </p:cNvGraphicFramePr>
          <p:nvPr/>
        </p:nvGraphicFramePr>
        <p:xfrm>
          <a:off x="620686" y="1835694"/>
          <a:ext cx="5688633" cy="6264698"/>
        </p:xfrm>
        <a:graphic>
          <a:graphicData uri="http://schemas.openxmlformats.org/drawingml/2006/table">
            <a:tbl>
              <a:tblPr/>
              <a:tblGrid>
                <a:gridCol w="1647741"/>
                <a:gridCol w="673482"/>
                <a:gridCol w="673482"/>
                <a:gridCol w="673482"/>
                <a:gridCol w="673482"/>
                <a:gridCol w="673482"/>
                <a:gridCol w="673482"/>
              </a:tblGrid>
              <a:tr h="180148">
                <a:tc>
                  <a:txBody>
                    <a:bodyPr/>
                    <a:lstStyle/>
                    <a:p>
                      <a:pPr algn="ctr">
                        <a:lnSpc>
                          <a:spcPct val="115000"/>
                        </a:lnSpc>
                        <a:spcAft>
                          <a:spcPts val="0"/>
                        </a:spcAft>
                      </a:pPr>
                      <a:r>
                        <a:rPr lang="es-ES" sz="800" b="1">
                          <a:solidFill>
                            <a:srgbClr val="000000"/>
                          </a:solidFill>
                          <a:latin typeface="Arial"/>
                          <a:ea typeface="Times New Roman"/>
                          <a:cs typeface="Times New Roman"/>
                        </a:rPr>
                        <a:t> Concepto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a:lnSpc>
                          <a:spcPct val="115000"/>
                        </a:lnSpc>
                        <a:spcAft>
                          <a:spcPts val="0"/>
                        </a:spcAft>
                      </a:pPr>
                      <a:r>
                        <a:rPr lang="es-ES" sz="800" b="1">
                          <a:solidFill>
                            <a:srgbClr val="000000"/>
                          </a:solidFill>
                          <a:latin typeface="Arial"/>
                          <a:ea typeface="Times New Roman"/>
                          <a:cs typeface="Times New Roman"/>
                        </a:rPr>
                        <a:t> AÑOS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80148">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800" b="1">
                          <a:solidFill>
                            <a:srgbClr val="000000"/>
                          </a:solidFill>
                          <a:latin typeface="Arial"/>
                          <a:ea typeface="Times New Roman"/>
                          <a:cs typeface="Times New Roman"/>
                        </a:rPr>
                        <a:t>0</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800" b="1">
                          <a:solidFill>
                            <a:srgbClr val="000000"/>
                          </a:solidFill>
                          <a:latin typeface="Arial"/>
                          <a:ea typeface="Times New Roman"/>
                          <a:cs typeface="Times New Roman"/>
                        </a:rPr>
                        <a:t>1</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800" b="1">
                          <a:solidFill>
                            <a:srgbClr val="000000"/>
                          </a:solidFill>
                          <a:latin typeface="Arial"/>
                          <a:ea typeface="Times New Roman"/>
                          <a:cs typeface="Times New Roman"/>
                        </a:rPr>
                        <a:t>2</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800" b="1">
                          <a:solidFill>
                            <a:srgbClr val="000000"/>
                          </a:solidFill>
                          <a:latin typeface="Arial"/>
                          <a:ea typeface="Times New Roman"/>
                          <a:cs typeface="Times New Roman"/>
                        </a:rPr>
                        <a:t>3</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800" b="1">
                          <a:solidFill>
                            <a:srgbClr val="000000"/>
                          </a:solidFill>
                          <a:latin typeface="Arial"/>
                          <a:ea typeface="Times New Roman"/>
                          <a:cs typeface="Times New Roman"/>
                        </a:rPr>
                        <a:t>4</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800" b="1">
                          <a:solidFill>
                            <a:srgbClr val="000000"/>
                          </a:solidFill>
                          <a:latin typeface="Arial"/>
                          <a:ea typeface="Times New Roman"/>
                          <a:cs typeface="Times New Roman"/>
                        </a:rPr>
                        <a:t>5</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758">
                <a:tc>
                  <a:txBody>
                    <a:bodyPr/>
                    <a:lstStyle/>
                    <a:p>
                      <a:pPr algn="just">
                        <a:lnSpc>
                          <a:spcPct val="115000"/>
                        </a:lnSpc>
                        <a:spcAft>
                          <a:spcPts val="0"/>
                        </a:spcAft>
                      </a:pPr>
                      <a:r>
                        <a:rPr lang="es-ES" sz="800" b="1">
                          <a:solidFill>
                            <a:srgbClr val="000000"/>
                          </a:solidFill>
                          <a:latin typeface="Arial"/>
                          <a:ea typeface="Times New Roman"/>
                          <a:cs typeface="Times New Roman"/>
                        </a:rPr>
                        <a:t>  Ingresos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151.000,00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161.823,00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170.178,68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178.567,13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186.988,46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10758">
                <a:tc>
                  <a:txBody>
                    <a:bodyPr/>
                    <a:lstStyle/>
                    <a:p>
                      <a:pPr algn="just">
                        <a:lnSpc>
                          <a:spcPct val="115000"/>
                        </a:lnSpc>
                        <a:spcAft>
                          <a:spcPts val="0"/>
                        </a:spcAft>
                      </a:pPr>
                      <a:r>
                        <a:rPr lang="es-ES" sz="800">
                          <a:solidFill>
                            <a:srgbClr val="000000"/>
                          </a:solidFill>
                          <a:latin typeface="Arial"/>
                          <a:ea typeface="Times New Roman"/>
                          <a:cs typeface="Times New Roman"/>
                        </a:rPr>
                        <a:t> Costos Variable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55.758,58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56.962,02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58.696,59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61.016,83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63.427,10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0758">
                <a:tc>
                  <a:txBody>
                    <a:bodyPr/>
                    <a:lstStyle/>
                    <a:p>
                      <a:pPr algn="just">
                        <a:lnSpc>
                          <a:spcPct val="115000"/>
                        </a:lnSpc>
                        <a:spcAft>
                          <a:spcPts val="0"/>
                        </a:spcAft>
                      </a:pPr>
                      <a:r>
                        <a:rPr lang="es-ES" sz="800">
                          <a:solidFill>
                            <a:srgbClr val="000000"/>
                          </a:solidFill>
                          <a:latin typeface="Arial"/>
                          <a:ea typeface="Times New Roman"/>
                          <a:cs typeface="Times New Roman"/>
                        </a:rPr>
                        <a:t> Costos Fijos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ES" sz="800">
                          <a:solidFill>
                            <a:srgbClr val="000000"/>
                          </a:solidFill>
                          <a:latin typeface="Arial"/>
                          <a:ea typeface="Times New Roman"/>
                          <a:cs typeface="Times New Roman"/>
                        </a:rPr>
                        <a:t>-    34.980,00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ES" sz="800">
                          <a:solidFill>
                            <a:srgbClr val="000000"/>
                          </a:solidFill>
                          <a:latin typeface="Arial"/>
                          <a:ea typeface="Times New Roman"/>
                          <a:cs typeface="Times New Roman"/>
                        </a:rPr>
                        <a:t>-    35.009,40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ES" sz="800">
                          <a:solidFill>
                            <a:srgbClr val="000000"/>
                          </a:solidFill>
                          <a:latin typeface="Arial"/>
                          <a:ea typeface="Times New Roman"/>
                          <a:cs typeface="Times New Roman"/>
                        </a:rPr>
                        <a:t>-    36.409,78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ES" sz="800">
                          <a:solidFill>
                            <a:srgbClr val="000000"/>
                          </a:solidFill>
                          <a:latin typeface="Arial"/>
                          <a:ea typeface="Times New Roman"/>
                          <a:cs typeface="Times New Roman"/>
                        </a:rPr>
                        <a:t>-    36.462,26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ES" sz="800">
                          <a:solidFill>
                            <a:srgbClr val="000000"/>
                          </a:solidFill>
                          <a:latin typeface="Arial"/>
                          <a:ea typeface="Times New Roman"/>
                          <a:cs typeface="Times New Roman"/>
                        </a:rPr>
                        <a:t>-    38.285,38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0758">
                <a:tc>
                  <a:txBody>
                    <a:bodyPr/>
                    <a:lstStyle/>
                    <a:p>
                      <a:pPr algn="just">
                        <a:lnSpc>
                          <a:spcPct val="115000"/>
                        </a:lnSpc>
                        <a:spcAft>
                          <a:spcPts val="0"/>
                        </a:spcAft>
                      </a:pPr>
                      <a:r>
                        <a:rPr lang="es-ES" sz="800">
                          <a:solidFill>
                            <a:srgbClr val="000000"/>
                          </a:solidFill>
                          <a:latin typeface="Arial"/>
                          <a:ea typeface="Times New Roman"/>
                          <a:cs typeface="Times New Roman"/>
                        </a:rPr>
                        <a:t> Gasto Administrativo y Ventas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31.587,00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32.000,56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34.586,58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35.365,41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36.925,28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0758">
                <a:tc>
                  <a:txBody>
                    <a:bodyPr/>
                    <a:lstStyle/>
                    <a:p>
                      <a:pPr algn="just">
                        <a:lnSpc>
                          <a:spcPct val="115000"/>
                        </a:lnSpc>
                        <a:spcAft>
                          <a:spcPts val="0"/>
                        </a:spcAft>
                      </a:pPr>
                      <a:r>
                        <a:rPr lang="es-ES" sz="800">
                          <a:solidFill>
                            <a:srgbClr val="000000"/>
                          </a:solidFill>
                          <a:latin typeface="Arial"/>
                          <a:ea typeface="Times New Roman"/>
                          <a:cs typeface="Times New Roman"/>
                        </a:rPr>
                        <a:t> Depreciación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4.303,01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4.303,01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4.303,01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4.093,88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4.093,88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0758">
                <a:tc>
                  <a:txBody>
                    <a:bodyPr/>
                    <a:lstStyle/>
                    <a:p>
                      <a:pPr algn="just">
                        <a:lnSpc>
                          <a:spcPct val="115000"/>
                        </a:lnSpc>
                        <a:spcAft>
                          <a:spcPts val="0"/>
                        </a:spcAft>
                      </a:pPr>
                      <a:r>
                        <a:rPr lang="es-ES" sz="800">
                          <a:solidFill>
                            <a:srgbClr val="000000"/>
                          </a:solidFill>
                          <a:latin typeface="Arial"/>
                          <a:ea typeface="Times New Roman"/>
                          <a:cs typeface="Times New Roman"/>
                        </a:rPr>
                        <a:t> Amortización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712,79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712,79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712,79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712,79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712,79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0758">
                <a:tc>
                  <a:txBody>
                    <a:bodyPr/>
                    <a:lstStyle/>
                    <a:p>
                      <a:pPr algn="just">
                        <a:lnSpc>
                          <a:spcPct val="115000"/>
                        </a:lnSpc>
                        <a:spcAft>
                          <a:spcPts val="0"/>
                        </a:spcAft>
                      </a:pPr>
                      <a:r>
                        <a:rPr lang="es-ES" sz="800" b="1">
                          <a:solidFill>
                            <a:srgbClr val="000000"/>
                          </a:solidFill>
                          <a:latin typeface="Arial"/>
                          <a:ea typeface="Times New Roman"/>
                          <a:cs typeface="Times New Roman"/>
                        </a:rPr>
                        <a:t> Utilidad antes de participación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23.658,62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32.835,22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35.469,93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40.915,96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43.544,03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0758">
                <a:tc>
                  <a:txBody>
                    <a:bodyPr/>
                    <a:lstStyle/>
                    <a:p>
                      <a:pPr algn="just">
                        <a:lnSpc>
                          <a:spcPct val="115000"/>
                        </a:lnSpc>
                        <a:spcAft>
                          <a:spcPts val="0"/>
                        </a:spcAft>
                      </a:pPr>
                      <a:r>
                        <a:rPr lang="es-ES" sz="800">
                          <a:solidFill>
                            <a:srgbClr val="000000"/>
                          </a:solidFill>
                          <a:latin typeface="Arial"/>
                          <a:ea typeface="Times New Roman"/>
                          <a:cs typeface="Times New Roman"/>
                        </a:rPr>
                        <a:t> 15% Trabajadores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3.548,79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4.925,28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5.320,49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6.137,39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6.531,60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0758">
                <a:tc>
                  <a:txBody>
                    <a:bodyPr/>
                    <a:lstStyle/>
                    <a:p>
                      <a:pPr algn="just">
                        <a:lnSpc>
                          <a:spcPct val="115000"/>
                        </a:lnSpc>
                        <a:spcAft>
                          <a:spcPts val="0"/>
                        </a:spcAft>
                      </a:pPr>
                      <a:r>
                        <a:rPr lang="es-ES" sz="800" b="1">
                          <a:solidFill>
                            <a:srgbClr val="000000"/>
                          </a:solidFill>
                          <a:latin typeface="Arial"/>
                          <a:ea typeface="Times New Roman"/>
                          <a:cs typeface="Times New Roman"/>
                        </a:rPr>
                        <a:t> Utilidad antes de impuestos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20.109,82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27.909,94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30.149,44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34.778,57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37.012,43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0758">
                <a:tc>
                  <a:txBody>
                    <a:bodyPr/>
                    <a:lstStyle/>
                    <a:p>
                      <a:pPr algn="just">
                        <a:lnSpc>
                          <a:spcPct val="115000"/>
                        </a:lnSpc>
                        <a:spcAft>
                          <a:spcPts val="0"/>
                        </a:spcAft>
                      </a:pPr>
                      <a:r>
                        <a:rPr lang="es-ES" sz="800">
                          <a:solidFill>
                            <a:srgbClr val="000000"/>
                          </a:solidFill>
                          <a:latin typeface="Arial"/>
                          <a:ea typeface="Times New Roman"/>
                          <a:cs typeface="Times New Roman"/>
                        </a:rPr>
                        <a:t> 25% Impuesto a la renta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5.027,46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6.977,48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7.537,36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8.694,64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9.253,11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0758">
                <a:tc>
                  <a:txBody>
                    <a:bodyPr/>
                    <a:lstStyle/>
                    <a:p>
                      <a:pPr algn="just">
                        <a:lnSpc>
                          <a:spcPct val="115000"/>
                        </a:lnSpc>
                        <a:spcAft>
                          <a:spcPts val="0"/>
                        </a:spcAft>
                      </a:pPr>
                      <a:r>
                        <a:rPr lang="es-ES" sz="800" b="1">
                          <a:solidFill>
                            <a:srgbClr val="000000"/>
                          </a:solidFill>
                          <a:latin typeface="Arial"/>
                          <a:ea typeface="Times New Roman"/>
                          <a:cs typeface="Times New Roman"/>
                        </a:rPr>
                        <a:t> Utilidad Neta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15.082,37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20.932,45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22.612,08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26.083,92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27.759,32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0758">
                <a:tc>
                  <a:txBody>
                    <a:bodyPr/>
                    <a:lstStyle/>
                    <a:p>
                      <a:pPr algn="just">
                        <a:lnSpc>
                          <a:spcPct val="115000"/>
                        </a:lnSpc>
                        <a:spcAft>
                          <a:spcPts val="0"/>
                        </a:spcAft>
                      </a:pPr>
                      <a:r>
                        <a:rPr lang="es-ES" sz="800">
                          <a:solidFill>
                            <a:srgbClr val="000000"/>
                          </a:solidFill>
                          <a:latin typeface="Arial"/>
                          <a:ea typeface="Times New Roman"/>
                          <a:cs typeface="Times New Roman"/>
                        </a:rPr>
                        <a:t> Depreciación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4.303,01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4.303,01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4.303,01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4.093,88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4.093,88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0758">
                <a:tc>
                  <a:txBody>
                    <a:bodyPr/>
                    <a:lstStyle/>
                    <a:p>
                      <a:pPr algn="just">
                        <a:lnSpc>
                          <a:spcPct val="115000"/>
                        </a:lnSpc>
                        <a:spcAft>
                          <a:spcPts val="0"/>
                        </a:spcAft>
                      </a:pPr>
                      <a:r>
                        <a:rPr lang="es-ES" sz="800">
                          <a:solidFill>
                            <a:srgbClr val="000000"/>
                          </a:solidFill>
                          <a:latin typeface="Arial"/>
                          <a:ea typeface="Times New Roman"/>
                          <a:cs typeface="Times New Roman"/>
                        </a:rPr>
                        <a:t> Amortización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712,79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712,79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712,79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712,79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712,79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0758">
                <a:tc>
                  <a:txBody>
                    <a:bodyPr/>
                    <a:lstStyle/>
                    <a:p>
                      <a:pPr algn="just">
                        <a:lnSpc>
                          <a:spcPct val="115000"/>
                        </a:lnSpc>
                        <a:spcAft>
                          <a:spcPts val="0"/>
                        </a:spcAft>
                      </a:pPr>
                      <a:r>
                        <a:rPr lang="es-ES" sz="800">
                          <a:solidFill>
                            <a:srgbClr val="000000"/>
                          </a:solidFill>
                          <a:latin typeface="Arial"/>
                          <a:ea typeface="Times New Roman"/>
                          <a:cs typeface="Times New Roman"/>
                        </a:rPr>
                        <a:t> Inversión Inicial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61.674,00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s-EC" sz="800">
                        <a:latin typeface="Calibri"/>
                      </a:endParaRPr>
                    </a:p>
                  </a:txBody>
                  <a:tcPr marL="23967" marR="239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s-EC" sz="800">
                        <a:latin typeface="Calibri"/>
                      </a:endParaRPr>
                    </a:p>
                  </a:txBody>
                  <a:tcPr marL="23967" marR="239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0758">
                <a:tc>
                  <a:txBody>
                    <a:bodyPr/>
                    <a:lstStyle/>
                    <a:p>
                      <a:pPr algn="just">
                        <a:lnSpc>
                          <a:spcPct val="115000"/>
                        </a:lnSpc>
                        <a:spcAft>
                          <a:spcPts val="0"/>
                        </a:spcAft>
                      </a:pPr>
                      <a:r>
                        <a:rPr lang="es-ES" sz="800">
                          <a:solidFill>
                            <a:srgbClr val="000000"/>
                          </a:solidFill>
                          <a:latin typeface="Arial"/>
                          <a:ea typeface="Times New Roman"/>
                          <a:cs typeface="Times New Roman"/>
                        </a:rPr>
                        <a:t> Inversión de Reemplazo</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s-EC" sz="800">
                        <a:latin typeface="Calibri"/>
                      </a:endParaRPr>
                    </a:p>
                  </a:txBody>
                  <a:tcPr marL="23967" marR="239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2.200,00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s-EC" sz="800">
                        <a:latin typeface="Calibri"/>
                      </a:endParaRPr>
                    </a:p>
                  </a:txBody>
                  <a:tcPr marL="23967" marR="239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0758">
                <a:tc>
                  <a:txBody>
                    <a:bodyPr/>
                    <a:lstStyle/>
                    <a:p>
                      <a:pPr algn="just">
                        <a:lnSpc>
                          <a:spcPct val="115000"/>
                        </a:lnSpc>
                        <a:spcAft>
                          <a:spcPts val="0"/>
                        </a:spcAft>
                      </a:pPr>
                      <a:r>
                        <a:rPr lang="es-ES" sz="800">
                          <a:solidFill>
                            <a:srgbClr val="000000"/>
                          </a:solidFill>
                          <a:latin typeface="Arial"/>
                          <a:ea typeface="Times New Roman"/>
                          <a:cs typeface="Times New Roman"/>
                        </a:rPr>
                        <a:t> Inversión de Ampliación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10.000,00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s-EC" sz="800">
                        <a:latin typeface="Calibri"/>
                      </a:endParaRPr>
                    </a:p>
                  </a:txBody>
                  <a:tcPr marL="23967" marR="239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0758">
                <a:tc>
                  <a:txBody>
                    <a:bodyPr/>
                    <a:lstStyle/>
                    <a:p>
                      <a:pPr algn="just">
                        <a:lnSpc>
                          <a:spcPct val="115000"/>
                        </a:lnSpc>
                        <a:spcAft>
                          <a:spcPts val="0"/>
                        </a:spcAft>
                      </a:pPr>
                      <a:r>
                        <a:rPr lang="es-ES" sz="800">
                          <a:solidFill>
                            <a:srgbClr val="000000"/>
                          </a:solidFill>
                          <a:latin typeface="Arial"/>
                          <a:ea typeface="Times New Roman"/>
                          <a:cs typeface="Times New Roman"/>
                        </a:rPr>
                        <a:t> Inversión Capital de Trabajo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7.227,07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s-EC" sz="800">
                        <a:latin typeface="Calibri"/>
                      </a:endParaRPr>
                    </a:p>
                  </a:txBody>
                  <a:tcPr marL="23967" marR="239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s-EC" sz="800">
                        <a:latin typeface="Calibri"/>
                      </a:endParaRPr>
                    </a:p>
                  </a:txBody>
                  <a:tcPr marL="23967" marR="239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0758">
                <a:tc>
                  <a:txBody>
                    <a:bodyPr/>
                    <a:lstStyle/>
                    <a:p>
                      <a:pPr algn="just">
                        <a:lnSpc>
                          <a:spcPct val="115000"/>
                        </a:lnSpc>
                        <a:spcAft>
                          <a:spcPts val="0"/>
                        </a:spcAft>
                      </a:pPr>
                      <a:r>
                        <a:rPr lang="es-ES" sz="800">
                          <a:solidFill>
                            <a:srgbClr val="000000"/>
                          </a:solidFill>
                          <a:latin typeface="Arial"/>
                          <a:ea typeface="Times New Roman"/>
                          <a:cs typeface="Times New Roman"/>
                        </a:rPr>
                        <a:t> Valor de desecho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es-EC" sz="800">
                        <a:latin typeface="Calibri"/>
                      </a:endParaRPr>
                    </a:p>
                  </a:txBody>
                  <a:tcPr marL="23967" marR="239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es-EC" sz="800">
                        <a:latin typeface="Calibri"/>
                      </a:endParaRPr>
                    </a:p>
                  </a:txBody>
                  <a:tcPr marL="23967" marR="239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800">
                          <a:solidFill>
                            <a:srgbClr val="000000"/>
                          </a:solidFill>
                          <a:latin typeface="Arial"/>
                          <a:ea typeface="Times New Roman"/>
                          <a:cs typeface="Times New Roman"/>
                        </a:rPr>
                        <a:t>     12.857,50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10758">
                <a:tc>
                  <a:txBody>
                    <a:bodyPr/>
                    <a:lstStyle/>
                    <a:p>
                      <a:pPr algn="just">
                        <a:lnSpc>
                          <a:spcPct val="115000"/>
                        </a:lnSpc>
                        <a:spcAft>
                          <a:spcPts val="0"/>
                        </a:spcAft>
                      </a:pPr>
                      <a:r>
                        <a:rPr lang="es-ES" sz="800" b="1">
                          <a:solidFill>
                            <a:srgbClr val="000000"/>
                          </a:solidFill>
                          <a:latin typeface="Arial"/>
                          <a:ea typeface="Times New Roman"/>
                          <a:cs typeface="Times New Roman"/>
                        </a:rPr>
                        <a:t>  = FLUJO DE CAJA DEL PROYECTO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68.901,07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20.098,17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15.948,25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25.427,88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800" b="1">
                          <a:solidFill>
                            <a:srgbClr val="000000"/>
                          </a:solidFill>
                          <a:latin typeface="Arial"/>
                          <a:ea typeface="Times New Roman"/>
                          <a:cs typeface="Times New Roman"/>
                        </a:rPr>
                        <a:t>     30.890,59   </a:t>
                      </a:r>
                      <a:endParaRPr lang="es-EC" sz="80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800" b="1" dirty="0">
                          <a:solidFill>
                            <a:srgbClr val="000000"/>
                          </a:solidFill>
                          <a:latin typeface="Arial"/>
                          <a:ea typeface="Times New Roman"/>
                          <a:cs typeface="Times New Roman"/>
                        </a:rPr>
                        <a:t>     45.423,49   </a:t>
                      </a:r>
                      <a:endParaRPr lang="es-EC" sz="800" dirty="0">
                        <a:latin typeface="Calibri"/>
                        <a:ea typeface="Times New Roman"/>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5932068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graphicFrame>
        <p:nvGraphicFramePr>
          <p:cNvPr id="6" name="5 Tabla"/>
          <p:cNvGraphicFramePr>
            <a:graphicFrameLocks noGrp="1"/>
          </p:cNvGraphicFramePr>
          <p:nvPr/>
        </p:nvGraphicFramePr>
        <p:xfrm>
          <a:off x="692696" y="1691680"/>
          <a:ext cx="5688633" cy="7255764"/>
        </p:xfrm>
        <a:graphic>
          <a:graphicData uri="http://schemas.openxmlformats.org/drawingml/2006/table">
            <a:tbl>
              <a:tblPr/>
              <a:tblGrid>
                <a:gridCol w="1449261"/>
                <a:gridCol w="706087"/>
                <a:gridCol w="706087"/>
                <a:gridCol w="706087"/>
                <a:gridCol w="706087"/>
                <a:gridCol w="707512"/>
                <a:gridCol w="707512"/>
              </a:tblGrid>
              <a:tr h="155531">
                <a:tc gridSpan="7">
                  <a:txBody>
                    <a:bodyPr/>
                    <a:lstStyle/>
                    <a:p>
                      <a:pPr algn="ctr">
                        <a:lnSpc>
                          <a:spcPct val="115000"/>
                        </a:lnSpc>
                        <a:spcAft>
                          <a:spcPts val="0"/>
                        </a:spcAft>
                      </a:pPr>
                      <a:r>
                        <a:rPr lang="es-ES" sz="900" b="1" dirty="0">
                          <a:solidFill>
                            <a:srgbClr val="000000"/>
                          </a:solidFill>
                          <a:latin typeface="Arial"/>
                          <a:ea typeface="Times New Roman"/>
                          <a:cs typeface="Times New Roman"/>
                        </a:rPr>
                        <a:t>FLUJO DE EFECTIVO DEL INVERSIONISTA O FINANCIAMIENTO</a:t>
                      </a:r>
                      <a:endParaRPr lang="es-EC" sz="900" dirty="0">
                        <a:latin typeface="Calibri"/>
                        <a:ea typeface="Times New Roman"/>
                        <a:cs typeface="Times New Roman"/>
                      </a:endParaRPr>
                    </a:p>
                  </a:txBody>
                  <a:tcPr marL="20776" marR="20776"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26427">
                <a:tc rowSpan="2">
                  <a:txBody>
                    <a:bodyPr/>
                    <a:lstStyle/>
                    <a:p>
                      <a:pPr algn="ctr">
                        <a:lnSpc>
                          <a:spcPct val="115000"/>
                        </a:lnSpc>
                        <a:spcAft>
                          <a:spcPts val="0"/>
                        </a:spcAft>
                      </a:pPr>
                      <a:r>
                        <a:rPr lang="es-ES" sz="900">
                          <a:solidFill>
                            <a:srgbClr val="000000"/>
                          </a:solidFill>
                          <a:latin typeface="Calibri"/>
                          <a:ea typeface="Times New Roman"/>
                          <a:cs typeface="Calibri"/>
                        </a:rPr>
                        <a:t> Concepto </a:t>
                      </a:r>
                      <a:endParaRPr lang="es-EC" sz="900">
                        <a:latin typeface="Calibri"/>
                        <a:ea typeface="Times New Roman"/>
                        <a:cs typeface="Times New Roman"/>
                      </a:endParaRPr>
                    </a:p>
                  </a:txBody>
                  <a:tcPr marL="20776" marR="207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15000"/>
                        </a:lnSpc>
                        <a:spcAft>
                          <a:spcPts val="0"/>
                        </a:spcAft>
                      </a:pPr>
                      <a:r>
                        <a:rPr lang="es-ES" sz="900" dirty="0">
                          <a:solidFill>
                            <a:srgbClr val="000000"/>
                          </a:solidFill>
                          <a:latin typeface="Calibri"/>
                          <a:ea typeface="Times New Roman"/>
                          <a:cs typeface="Calibri"/>
                        </a:rPr>
                        <a:t> AÑOS </a:t>
                      </a:r>
                      <a:endParaRPr lang="es-EC" sz="900" dirty="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26427">
                <a:tc vMerge="1">
                  <a:txBody>
                    <a:bodyPr/>
                    <a:lstStyle/>
                    <a:p>
                      <a:endParaRPr lang="es-EC"/>
                    </a:p>
                  </a:txBody>
                  <a:tcPr/>
                </a:tc>
                <a:tc>
                  <a:txBody>
                    <a:bodyPr/>
                    <a:lstStyle/>
                    <a:p>
                      <a:pPr algn="ctr">
                        <a:lnSpc>
                          <a:spcPct val="115000"/>
                        </a:lnSpc>
                        <a:spcAft>
                          <a:spcPts val="0"/>
                        </a:spcAft>
                      </a:pPr>
                      <a:r>
                        <a:rPr lang="es-ES" sz="900">
                          <a:solidFill>
                            <a:srgbClr val="000000"/>
                          </a:solidFill>
                          <a:latin typeface="Calibri"/>
                          <a:ea typeface="Times New Roman"/>
                          <a:cs typeface="Calibri"/>
                        </a:rPr>
                        <a:t>0</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solidFill>
                            <a:srgbClr val="000000"/>
                          </a:solidFill>
                          <a:latin typeface="Calibri"/>
                          <a:ea typeface="Times New Roman"/>
                          <a:cs typeface="Calibri"/>
                        </a:rPr>
                        <a:t>1</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solidFill>
                            <a:srgbClr val="000000"/>
                          </a:solidFill>
                          <a:latin typeface="Calibri"/>
                          <a:ea typeface="Times New Roman"/>
                          <a:cs typeface="Calibri"/>
                        </a:rPr>
                        <a:t>2</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solidFill>
                            <a:srgbClr val="000000"/>
                          </a:solidFill>
                          <a:latin typeface="Calibri"/>
                          <a:ea typeface="Times New Roman"/>
                          <a:cs typeface="Calibri"/>
                        </a:rPr>
                        <a:t>3</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solidFill>
                            <a:srgbClr val="000000"/>
                          </a:solidFill>
                          <a:latin typeface="Calibri"/>
                          <a:ea typeface="Times New Roman"/>
                          <a:cs typeface="Calibri"/>
                        </a:rPr>
                        <a:t>4</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solidFill>
                            <a:srgbClr val="000000"/>
                          </a:solidFill>
                          <a:latin typeface="Calibri"/>
                          <a:ea typeface="Times New Roman"/>
                          <a:cs typeface="Calibri"/>
                        </a:rPr>
                        <a:t>5</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48849">
                <a:tc>
                  <a:txBody>
                    <a:bodyPr/>
                    <a:lstStyle/>
                    <a:p>
                      <a:pPr algn="l">
                        <a:lnSpc>
                          <a:spcPct val="115000"/>
                        </a:lnSpc>
                        <a:spcAft>
                          <a:spcPts val="0"/>
                        </a:spcAft>
                      </a:pPr>
                      <a:r>
                        <a:rPr lang="es-ES" sz="900" b="1">
                          <a:solidFill>
                            <a:srgbClr val="000000"/>
                          </a:solidFill>
                          <a:latin typeface="Calibri"/>
                          <a:ea typeface="Times New Roman"/>
                          <a:cs typeface="Calibri"/>
                        </a:rPr>
                        <a:t>Ingresos por ventas</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151.000,00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161.823,00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170.178,68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178.567,13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186.988,46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48849">
                <a:tc>
                  <a:txBody>
                    <a:bodyPr/>
                    <a:lstStyle/>
                    <a:p>
                      <a:pPr algn="l">
                        <a:lnSpc>
                          <a:spcPct val="115000"/>
                        </a:lnSpc>
                        <a:spcAft>
                          <a:spcPts val="0"/>
                        </a:spcAft>
                      </a:pPr>
                      <a:r>
                        <a:rPr lang="es-ES" sz="900">
                          <a:solidFill>
                            <a:srgbClr val="000000"/>
                          </a:solidFill>
                          <a:latin typeface="Calibri"/>
                          <a:ea typeface="Times New Roman"/>
                          <a:cs typeface="Calibri"/>
                        </a:rPr>
                        <a:t>Costos de Producción</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90.738,58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91.971,42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95.106,37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97.479,09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101.712,48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8849">
                <a:tc>
                  <a:txBody>
                    <a:bodyPr/>
                    <a:lstStyle/>
                    <a:p>
                      <a:pPr algn="l">
                        <a:lnSpc>
                          <a:spcPct val="115000"/>
                        </a:lnSpc>
                        <a:spcAft>
                          <a:spcPts val="0"/>
                        </a:spcAft>
                      </a:pPr>
                      <a:r>
                        <a:rPr lang="es-ES" sz="900" b="1">
                          <a:solidFill>
                            <a:srgbClr val="000000"/>
                          </a:solidFill>
                          <a:latin typeface="Calibri"/>
                          <a:ea typeface="Times New Roman"/>
                          <a:cs typeface="Calibri"/>
                        </a:rPr>
                        <a:t> Utilidad Bruta en Ventas</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60.261,42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69.851,58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75.072,31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81.088,04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85.275,98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8849">
                <a:tc>
                  <a:txBody>
                    <a:bodyPr/>
                    <a:lstStyle/>
                    <a:p>
                      <a:pPr algn="l">
                        <a:lnSpc>
                          <a:spcPct val="115000"/>
                        </a:lnSpc>
                        <a:spcAft>
                          <a:spcPts val="0"/>
                        </a:spcAft>
                      </a:pPr>
                      <a:r>
                        <a:rPr lang="es-ES" sz="900">
                          <a:solidFill>
                            <a:srgbClr val="000000"/>
                          </a:solidFill>
                          <a:latin typeface="Calibri"/>
                          <a:ea typeface="Times New Roman"/>
                          <a:cs typeface="Calibri"/>
                        </a:rPr>
                        <a:t>Gastos de administración y Ventas</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31.587,00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32.000,56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34.586,58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35.365,41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36.925,28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26427">
                <a:tc>
                  <a:txBody>
                    <a:bodyPr/>
                    <a:lstStyle/>
                    <a:p>
                      <a:pPr algn="l">
                        <a:lnSpc>
                          <a:spcPct val="115000"/>
                        </a:lnSpc>
                        <a:spcAft>
                          <a:spcPts val="0"/>
                        </a:spcAft>
                      </a:pPr>
                      <a:r>
                        <a:rPr lang="es-ES" sz="900">
                          <a:solidFill>
                            <a:srgbClr val="000000"/>
                          </a:solidFill>
                          <a:latin typeface="Calibri"/>
                          <a:ea typeface="Times New Roman"/>
                          <a:cs typeface="Calibri"/>
                        </a:rPr>
                        <a:t>Gastos financieros</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8849">
                <a:tc>
                  <a:txBody>
                    <a:bodyPr/>
                    <a:lstStyle/>
                    <a:p>
                      <a:pPr algn="l">
                        <a:lnSpc>
                          <a:spcPct val="115000"/>
                        </a:lnSpc>
                        <a:spcAft>
                          <a:spcPts val="0"/>
                        </a:spcAft>
                      </a:pPr>
                      <a:r>
                        <a:rPr lang="es-ES" sz="900">
                          <a:solidFill>
                            <a:srgbClr val="000000"/>
                          </a:solidFill>
                          <a:latin typeface="Calibri"/>
                          <a:ea typeface="Times New Roman"/>
                          <a:cs typeface="Calibri"/>
                        </a:rPr>
                        <a:t>   Depreciación</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4.303,01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4.303,01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4.303,01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4.093,88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4.093,88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8849">
                <a:tc>
                  <a:txBody>
                    <a:bodyPr/>
                    <a:lstStyle/>
                    <a:p>
                      <a:pPr algn="l">
                        <a:lnSpc>
                          <a:spcPct val="115000"/>
                        </a:lnSpc>
                        <a:spcAft>
                          <a:spcPts val="0"/>
                        </a:spcAft>
                      </a:pPr>
                      <a:r>
                        <a:rPr lang="es-ES" sz="900">
                          <a:solidFill>
                            <a:srgbClr val="000000"/>
                          </a:solidFill>
                          <a:latin typeface="Calibri"/>
                          <a:ea typeface="Times New Roman"/>
                          <a:cs typeface="Calibri"/>
                        </a:rPr>
                        <a:t>   Amortización</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712,79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712,79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712,79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712,79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712,79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8849">
                <a:tc>
                  <a:txBody>
                    <a:bodyPr/>
                    <a:lstStyle/>
                    <a:p>
                      <a:pPr algn="l">
                        <a:lnSpc>
                          <a:spcPct val="115000"/>
                        </a:lnSpc>
                        <a:spcAft>
                          <a:spcPts val="0"/>
                        </a:spcAft>
                      </a:pPr>
                      <a:r>
                        <a:rPr lang="es-ES" sz="900" b="1">
                          <a:solidFill>
                            <a:srgbClr val="000000"/>
                          </a:solidFill>
                          <a:latin typeface="Calibri"/>
                          <a:ea typeface="Times New Roman"/>
                          <a:cs typeface="Calibri"/>
                        </a:rPr>
                        <a:t> Utilidad antes de participación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23.658,62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32.835,22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35.469,93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40.915,96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43.544,03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8849">
                <a:tc>
                  <a:txBody>
                    <a:bodyPr/>
                    <a:lstStyle/>
                    <a:p>
                      <a:pPr algn="l">
                        <a:lnSpc>
                          <a:spcPct val="115000"/>
                        </a:lnSpc>
                        <a:spcAft>
                          <a:spcPts val="0"/>
                        </a:spcAft>
                      </a:pPr>
                      <a:r>
                        <a:rPr lang="es-ES" sz="900">
                          <a:solidFill>
                            <a:srgbClr val="000000"/>
                          </a:solidFill>
                          <a:latin typeface="Calibri"/>
                          <a:ea typeface="Times New Roman"/>
                          <a:cs typeface="Calibri"/>
                        </a:rPr>
                        <a:t> 15% Trabajadores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3.548,79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4.925,28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5.320,49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6.137,39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6.531,60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8849">
                <a:tc>
                  <a:txBody>
                    <a:bodyPr/>
                    <a:lstStyle/>
                    <a:p>
                      <a:pPr algn="l">
                        <a:lnSpc>
                          <a:spcPct val="115000"/>
                        </a:lnSpc>
                        <a:spcAft>
                          <a:spcPts val="0"/>
                        </a:spcAft>
                      </a:pPr>
                      <a:r>
                        <a:rPr lang="es-ES" sz="900" b="1">
                          <a:solidFill>
                            <a:srgbClr val="000000"/>
                          </a:solidFill>
                          <a:latin typeface="Calibri"/>
                          <a:ea typeface="Times New Roman"/>
                          <a:cs typeface="Calibri"/>
                        </a:rPr>
                        <a:t> Utilidad antes de impuestos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20.109,83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27.909,94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30.149,44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34.778,57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37.012,43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8849">
                <a:tc>
                  <a:txBody>
                    <a:bodyPr/>
                    <a:lstStyle/>
                    <a:p>
                      <a:pPr algn="l">
                        <a:lnSpc>
                          <a:spcPct val="115000"/>
                        </a:lnSpc>
                        <a:spcAft>
                          <a:spcPts val="0"/>
                        </a:spcAft>
                      </a:pPr>
                      <a:r>
                        <a:rPr lang="es-ES" sz="900">
                          <a:solidFill>
                            <a:srgbClr val="000000"/>
                          </a:solidFill>
                          <a:latin typeface="Calibri"/>
                          <a:ea typeface="Times New Roman"/>
                          <a:cs typeface="Calibri"/>
                        </a:rPr>
                        <a:t> 25% Impuesto a la renta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5.027,46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6.977,48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7.537,36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8.694,64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9.253,11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8849">
                <a:tc>
                  <a:txBody>
                    <a:bodyPr/>
                    <a:lstStyle/>
                    <a:p>
                      <a:pPr algn="l">
                        <a:lnSpc>
                          <a:spcPct val="115000"/>
                        </a:lnSpc>
                        <a:spcAft>
                          <a:spcPts val="0"/>
                        </a:spcAft>
                      </a:pPr>
                      <a:r>
                        <a:rPr lang="es-ES" sz="900" b="1">
                          <a:solidFill>
                            <a:srgbClr val="000000"/>
                          </a:solidFill>
                          <a:latin typeface="Calibri"/>
                          <a:ea typeface="Times New Roman"/>
                          <a:cs typeface="Calibri"/>
                        </a:rPr>
                        <a:t> Utilidad Neta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15.082,37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20.932,45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22.612,08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26.083,92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b="1">
                          <a:solidFill>
                            <a:srgbClr val="000000"/>
                          </a:solidFill>
                          <a:latin typeface="Calibri"/>
                          <a:ea typeface="Times New Roman"/>
                          <a:cs typeface="Calibri"/>
                        </a:rPr>
                        <a:t>          27.759,32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8849">
                <a:tc>
                  <a:txBody>
                    <a:bodyPr/>
                    <a:lstStyle/>
                    <a:p>
                      <a:pPr algn="l">
                        <a:lnSpc>
                          <a:spcPct val="115000"/>
                        </a:lnSpc>
                        <a:spcAft>
                          <a:spcPts val="0"/>
                        </a:spcAft>
                      </a:pPr>
                      <a:r>
                        <a:rPr lang="es-ES" sz="900">
                          <a:solidFill>
                            <a:srgbClr val="000000"/>
                          </a:solidFill>
                          <a:latin typeface="Calibri"/>
                          <a:ea typeface="Times New Roman"/>
                          <a:cs typeface="Calibri"/>
                        </a:rPr>
                        <a:t> Depreciación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4.303,01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4.303,01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4.303,01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4.093,88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4.093,88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8849">
                <a:tc>
                  <a:txBody>
                    <a:bodyPr/>
                    <a:lstStyle/>
                    <a:p>
                      <a:pPr algn="l">
                        <a:lnSpc>
                          <a:spcPct val="115000"/>
                        </a:lnSpc>
                        <a:spcAft>
                          <a:spcPts val="0"/>
                        </a:spcAft>
                      </a:pPr>
                      <a:r>
                        <a:rPr lang="es-ES" sz="900">
                          <a:solidFill>
                            <a:srgbClr val="000000"/>
                          </a:solidFill>
                          <a:latin typeface="Calibri"/>
                          <a:ea typeface="Times New Roman"/>
                          <a:cs typeface="Calibri"/>
                        </a:rPr>
                        <a:t> Amortización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712,79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712,79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712,79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712,79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712,79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8849">
                <a:tc>
                  <a:txBody>
                    <a:bodyPr/>
                    <a:lstStyle/>
                    <a:p>
                      <a:pPr algn="l">
                        <a:lnSpc>
                          <a:spcPct val="115000"/>
                        </a:lnSpc>
                        <a:spcAft>
                          <a:spcPts val="0"/>
                        </a:spcAft>
                      </a:pPr>
                      <a:r>
                        <a:rPr lang="es-ES" sz="900">
                          <a:solidFill>
                            <a:srgbClr val="000000"/>
                          </a:solidFill>
                          <a:latin typeface="Calibri"/>
                          <a:ea typeface="Times New Roman"/>
                          <a:cs typeface="Calibri"/>
                        </a:rPr>
                        <a:t>Inversión Inicial</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61.674,00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8849">
                <a:tc>
                  <a:txBody>
                    <a:bodyPr/>
                    <a:lstStyle/>
                    <a:p>
                      <a:pPr algn="l">
                        <a:lnSpc>
                          <a:spcPct val="115000"/>
                        </a:lnSpc>
                        <a:spcAft>
                          <a:spcPts val="0"/>
                        </a:spcAft>
                      </a:pPr>
                      <a:r>
                        <a:rPr lang="es-ES" sz="900">
                          <a:solidFill>
                            <a:srgbClr val="000000"/>
                          </a:solidFill>
                          <a:latin typeface="Calibri"/>
                          <a:ea typeface="Times New Roman"/>
                          <a:cs typeface="Calibri"/>
                        </a:rPr>
                        <a:t> Inversión de Ampliación</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10.000,00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8849">
                <a:tc>
                  <a:txBody>
                    <a:bodyPr/>
                    <a:lstStyle/>
                    <a:p>
                      <a:pPr algn="l">
                        <a:lnSpc>
                          <a:spcPct val="115000"/>
                        </a:lnSpc>
                        <a:spcAft>
                          <a:spcPts val="0"/>
                        </a:spcAft>
                      </a:pPr>
                      <a:r>
                        <a:rPr lang="es-ES" sz="900">
                          <a:solidFill>
                            <a:srgbClr val="000000"/>
                          </a:solidFill>
                          <a:latin typeface="Calibri"/>
                          <a:ea typeface="Times New Roman"/>
                          <a:cs typeface="Calibri"/>
                        </a:rPr>
                        <a:t> Inversión de Reemplazo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2.200,00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8849">
                <a:tc>
                  <a:txBody>
                    <a:bodyPr/>
                    <a:lstStyle/>
                    <a:p>
                      <a:pPr algn="l">
                        <a:lnSpc>
                          <a:spcPct val="115000"/>
                        </a:lnSpc>
                        <a:spcAft>
                          <a:spcPts val="0"/>
                        </a:spcAft>
                      </a:pPr>
                      <a:r>
                        <a:rPr lang="es-ES" sz="900">
                          <a:solidFill>
                            <a:srgbClr val="000000"/>
                          </a:solidFill>
                          <a:latin typeface="Calibri"/>
                          <a:ea typeface="Times New Roman"/>
                          <a:cs typeface="Calibri"/>
                        </a:rPr>
                        <a:t>Valor de Desechos</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12.857,50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8849">
                <a:tc>
                  <a:txBody>
                    <a:bodyPr/>
                    <a:lstStyle/>
                    <a:p>
                      <a:pPr algn="l">
                        <a:lnSpc>
                          <a:spcPct val="115000"/>
                        </a:lnSpc>
                        <a:spcAft>
                          <a:spcPts val="0"/>
                        </a:spcAft>
                      </a:pPr>
                      <a:r>
                        <a:rPr lang="es-ES" sz="900">
                          <a:solidFill>
                            <a:srgbClr val="000000"/>
                          </a:solidFill>
                          <a:latin typeface="Calibri"/>
                          <a:ea typeface="Times New Roman"/>
                          <a:cs typeface="Calibri"/>
                        </a:rPr>
                        <a:t>Préstamo</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37.000,00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8849">
                <a:tc>
                  <a:txBody>
                    <a:bodyPr/>
                    <a:lstStyle/>
                    <a:p>
                      <a:pPr algn="l">
                        <a:lnSpc>
                          <a:spcPct val="115000"/>
                        </a:lnSpc>
                        <a:spcAft>
                          <a:spcPts val="0"/>
                        </a:spcAft>
                      </a:pPr>
                      <a:r>
                        <a:rPr lang="es-ES" sz="900">
                          <a:solidFill>
                            <a:srgbClr val="000000"/>
                          </a:solidFill>
                          <a:latin typeface="Calibri"/>
                          <a:ea typeface="Times New Roman"/>
                          <a:cs typeface="Calibri"/>
                        </a:rPr>
                        <a:t>Amortización de la Deuda</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3.429,77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2.801,08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2.106,56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1.339,31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es-ES" sz="900">
                          <a:solidFill>
                            <a:srgbClr val="000000"/>
                          </a:solidFill>
                          <a:latin typeface="Calibri"/>
                          <a:ea typeface="Times New Roman"/>
                          <a:cs typeface="Calibri"/>
                        </a:rPr>
                        <a:t>-        27.323,29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8849">
                <a:tc>
                  <a:txBody>
                    <a:bodyPr/>
                    <a:lstStyle/>
                    <a:p>
                      <a:pPr algn="l">
                        <a:lnSpc>
                          <a:spcPct val="115000"/>
                        </a:lnSpc>
                        <a:spcAft>
                          <a:spcPts val="0"/>
                        </a:spcAft>
                      </a:pPr>
                      <a:r>
                        <a:rPr lang="es-ES" sz="900">
                          <a:solidFill>
                            <a:srgbClr val="000000"/>
                          </a:solidFill>
                          <a:latin typeface="Calibri"/>
                          <a:ea typeface="Times New Roman"/>
                          <a:cs typeface="Calibri"/>
                        </a:rPr>
                        <a:t>Inversión Capital de Trabajo</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900">
                          <a:solidFill>
                            <a:srgbClr val="000000"/>
                          </a:solidFill>
                          <a:latin typeface="Calibri"/>
                          <a:ea typeface="Times New Roman"/>
                          <a:cs typeface="Calibri"/>
                        </a:rPr>
                        <a:t>-           7.227,07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900">
                          <a:solidFill>
                            <a:srgbClr val="000000"/>
                          </a:solidFill>
                          <a:latin typeface="Calibri"/>
                          <a:ea typeface="Times New Roman"/>
                          <a:cs typeface="Calibri"/>
                        </a:rPr>
                        <a:t>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48849">
                <a:tc>
                  <a:txBody>
                    <a:bodyPr/>
                    <a:lstStyle/>
                    <a:p>
                      <a:pPr algn="l">
                        <a:lnSpc>
                          <a:spcPct val="115000"/>
                        </a:lnSpc>
                        <a:spcAft>
                          <a:spcPts val="0"/>
                        </a:spcAft>
                      </a:pPr>
                      <a:r>
                        <a:rPr lang="es-ES" sz="900" b="1">
                          <a:solidFill>
                            <a:srgbClr val="000000"/>
                          </a:solidFill>
                          <a:latin typeface="Calibri"/>
                          <a:ea typeface="Times New Roman"/>
                          <a:cs typeface="Calibri"/>
                        </a:rPr>
                        <a:t> FLUJO DE CAJA DEL PROYECTO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900" b="1">
                          <a:solidFill>
                            <a:srgbClr val="000000"/>
                          </a:solidFill>
                          <a:latin typeface="Calibri"/>
                          <a:ea typeface="Times New Roman"/>
                          <a:cs typeface="Calibri"/>
                        </a:rPr>
                        <a:t>-        31.901,07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900" b="1">
                          <a:solidFill>
                            <a:srgbClr val="000000"/>
                          </a:solidFill>
                          <a:latin typeface="Calibri"/>
                          <a:ea typeface="Times New Roman"/>
                          <a:cs typeface="Calibri"/>
                        </a:rPr>
                        <a:t>          16.668,40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900" b="1">
                          <a:solidFill>
                            <a:srgbClr val="000000"/>
                          </a:solidFill>
                          <a:latin typeface="Calibri"/>
                          <a:ea typeface="Times New Roman"/>
                          <a:cs typeface="Calibri"/>
                        </a:rPr>
                        <a:t>          13.147,17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900" b="1">
                          <a:solidFill>
                            <a:srgbClr val="000000"/>
                          </a:solidFill>
                          <a:latin typeface="Calibri"/>
                          <a:ea typeface="Times New Roman"/>
                          <a:cs typeface="Calibri"/>
                        </a:rPr>
                        <a:t>          23.321,32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900" b="1">
                          <a:solidFill>
                            <a:srgbClr val="000000"/>
                          </a:solidFill>
                          <a:latin typeface="Calibri"/>
                          <a:ea typeface="Times New Roman"/>
                          <a:cs typeface="Calibri"/>
                        </a:rPr>
                        <a:t>          29.551,28   </a:t>
                      </a:r>
                      <a:endParaRPr lang="es-EC" sz="90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900" b="1" dirty="0">
                          <a:solidFill>
                            <a:srgbClr val="000000"/>
                          </a:solidFill>
                          <a:latin typeface="Calibri"/>
                          <a:ea typeface="Times New Roman"/>
                          <a:cs typeface="Calibri"/>
                        </a:rPr>
                        <a:t>          18.100,20   </a:t>
                      </a:r>
                      <a:endParaRPr lang="es-EC" sz="900" dirty="0">
                        <a:latin typeface="Calibri"/>
                        <a:ea typeface="Times New Roman"/>
                        <a:cs typeface="Times New Roman"/>
                      </a:endParaRPr>
                    </a:p>
                  </a:txBody>
                  <a:tcPr marL="20776" marR="2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5932068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6" name="5 CuadroTexto"/>
          <p:cNvSpPr txBox="1"/>
          <p:nvPr/>
        </p:nvSpPr>
        <p:spPr>
          <a:xfrm>
            <a:off x="692696" y="2051720"/>
            <a:ext cx="5760640" cy="3262432"/>
          </a:xfrm>
          <a:prstGeom prst="rect">
            <a:avLst/>
          </a:prstGeom>
          <a:noFill/>
        </p:spPr>
        <p:txBody>
          <a:bodyPr wrap="square" rtlCol="0">
            <a:spAutoFit/>
          </a:bodyPr>
          <a:lstStyle/>
          <a:p>
            <a:pPr algn="just"/>
            <a:r>
              <a:rPr lang="en-US" sz="800" dirty="0" smtClean="0">
                <a:solidFill>
                  <a:schemeClr val="bg1"/>
                </a:solidFill>
              </a:rPr>
              <a:t> </a:t>
            </a:r>
            <a:endParaRPr lang="es-EC" sz="2400" dirty="0" smtClean="0">
              <a:solidFill>
                <a:schemeClr val="bg1"/>
              </a:solidFill>
            </a:endParaRPr>
          </a:p>
          <a:p>
            <a:pPr lvl="0" algn="ctr"/>
            <a:r>
              <a:rPr lang="en-US" b="1" dirty="0" err="1" smtClean="0">
                <a:solidFill>
                  <a:schemeClr val="bg1"/>
                </a:solidFill>
              </a:rPr>
              <a:t>Evaluación</a:t>
            </a:r>
            <a:r>
              <a:rPr lang="en-US" b="1" dirty="0" smtClean="0">
                <a:solidFill>
                  <a:schemeClr val="bg1"/>
                </a:solidFill>
              </a:rPr>
              <a:t> del </a:t>
            </a:r>
            <a:r>
              <a:rPr lang="en-US" b="1" dirty="0" err="1" smtClean="0">
                <a:solidFill>
                  <a:schemeClr val="bg1"/>
                </a:solidFill>
              </a:rPr>
              <a:t>proyecto</a:t>
            </a:r>
            <a:endParaRPr lang="es-EC" sz="1200" dirty="0" smtClean="0">
              <a:solidFill>
                <a:schemeClr val="bg1"/>
              </a:solidFill>
            </a:endParaRPr>
          </a:p>
          <a:p>
            <a:pPr algn="just"/>
            <a:r>
              <a:rPr lang="en-US" b="1" dirty="0" smtClean="0">
                <a:solidFill>
                  <a:schemeClr val="bg1"/>
                </a:solidFill>
              </a:rPr>
              <a:t> </a:t>
            </a:r>
            <a:endParaRPr lang="es-EC" sz="1200" dirty="0" smtClean="0">
              <a:solidFill>
                <a:schemeClr val="bg1"/>
              </a:solidFill>
            </a:endParaRPr>
          </a:p>
          <a:p>
            <a:pPr lvl="1" algn="just"/>
            <a:r>
              <a:rPr lang="en-US" b="1" dirty="0" err="1" smtClean="0">
                <a:solidFill>
                  <a:schemeClr val="bg1"/>
                </a:solidFill>
              </a:rPr>
              <a:t>Tasa</a:t>
            </a:r>
            <a:r>
              <a:rPr lang="en-US" b="1" dirty="0" smtClean="0">
                <a:solidFill>
                  <a:schemeClr val="bg1"/>
                </a:solidFill>
              </a:rPr>
              <a:t> de </a:t>
            </a:r>
            <a:r>
              <a:rPr lang="en-US" b="1" dirty="0" err="1" smtClean="0">
                <a:solidFill>
                  <a:schemeClr val="bg1"/>
                </a:solidFill>
              </a:rPr>
              <a:t>descuento</a:t>
            </a:r>
            <a:r>
              <a:rPr lang="en-US" b="1" dirty="0" smtClean="0">
                <a:solidFill>
                  <a:schemeClr val="bg1"/>
                </a:solidFill>
              </a:rPr>
              <a:t> (TMAR)</a:t>
            </a:r>
            <a:endParaRPr lang="es-EC" sz="1200" dirty="0" smtClean="0">
              <a:solidFill>
                <a:schemeClr val="bg1"/>
              </a:solidFill>
            </a:endParaRPr>
          </a:p>
          <a:p>
            <a:pPr algn="just"/>
            <a:r>
              <a:rPr lang="en-US" b="1" dirty="0" smtClean="0">
                <a:solidFill>
                  <a:schemeClr val="bg1"/>
                </a:solidFill>
              </a:rPr>
              <a:t> </a:t>
            </a:r>
            <a:endParaRPr lang="es-EC" sz="1200" dirty="0" smtClean="0">
              <a:solidFill>
                <a:schemeClr val="bg1"/>
              </a:solidFill>
            </a:endParaRPr>
          </a:p>
          <a:p>
            <a:pPr algn="just"/>
            <a:r>
              <a:rPr lang="es-EC" dirty="0" smtClean="0">
                <a:solidFill>
                  <a:schemeClr val="bg1"/>
                </a:solidFill>
              </a:rPr>
              <a:t>     La tasa de descuento dentro de un proyecto es aquella tasa que tomamos como referencia para determinar la posibilidad de pago de un crédito de acuerdo a los valores que arrojan nuestras proyecciones, para este caso se han tomado las siguientes consideraciones:</a:t>
            </a:r>
            <a:endParaRPr lang="es-EC" sz="1200" dirty="0" smtClean="0">
              <a:solidFill>
                <a:schemeClr val="bg1"/>
              </a:solidFill>
            </a:endParaRPr>
          </a:p>
          <a:p>
            <a:endParaRPr lang="es-EC" dirty="0"/>
          </a:p>
        </p:txBody>
      </p:sp>
      <p:graphicFrame>
        <p:nvGraphicFramePr>
          <p:cNvPr id="7" name="6 Tabla"/>
          <p:cNvGraphicFramePr>
            <a:graphicFrameLocks noGrp="1"/>
          </p:cNvGraphicFramePr>
          <p:nvPr/>
        </p:nvGraphicFramePr>
        <p:xfrm>
          <a:off x="1412776" y="5940152"/>
          <a:ext cx="4392488" cy="1953876"/>
        </p:xfrm>
        <a:graphic>
          <a:graphicData uri="http://schemas.openxmlformats.org/drawingml/2006/table">
            <a:tbl>
              <a:tblPr/>
              <a:tblGrid>
                <a:gridCol w="4046664"/>
                <a:gridCol w="113554"/>
                <a:gridCol w="232270"/>
              </a:tblGrid>
              <a:tr h="191713">
                <a:tc gridSpan="2">
                  <a:txBody>
                    <a:bodyPr/>
                    <a:lstStyle/>
                    <a:p>
                      <a:pPr algn="ctr">
                        <a:lnSpc>
                          <a:spcPct val="115000"/>
                        </a:lnSpc>
                        <a:spcAft>
                          <a:spcPts val="0"/>
                        </a:spcAft>
                      </a:pPr>
                      <a:r>
                        <a:rPr lang="es-EC" sz="1100" b="1" dirty="0">
                          <a:solidFill>
                            <a:schemeClr val="bg1"/>
                          </a:solidFill>
                          <a:latin typeface="Times New Roman"/>
                          <a:ea typeface="Times New Roman"/>
                          <a:cs typeface="Times New Roman"/>
                        </a:rPr>
                        <a:t>TASA DE DESCUENTO DEL PROYECTO</a:t>
                      </a:r>
                      <a:endParaRPr lang="es-EC" sz="1100" dirty="0">
                        <a:solidFill>
                          <a:schemeClr val="bg1"/>
                        </a:solidFill>
                        <a:latin typeface="Calibri"/>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gn="just">
                        <a:lnSpc>
                          <a:spcPct val="115000"/>
                        </a:lnSpc>
                        <a:spcAft>
                          <a:spcPts val="1000"/>
                        </a:spcAft>
                      </a:pPr>
                      <a:r>
                        <a:rPr lang="es-EC" sz="1100">
                          <a:latin typeface="Calibri"/>
                          <a:ea typeface="Times New Roman"/>
                          <a:cs typeface="Times New Roman"/>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r>
              <a:tr h="383425">
                <a:tc>
                  <a:txBody>
                    <a:bodyPr/>
                    <a:lstStyle/>
                    <a:p>
                      <a:pPr algn="ctr">
                        <a:lnSpc>
                          <a:spcPct val="115000"/>
                        </a:lnSpc>
                        <a:spcAft>
                          <a:spcPts val="0"/>
                        </a:spcAft>
                      </a:pPr>
                      <a:r>
                        <a:rPr lang="es-ES" sz="1100">
                          <a:solidFill>
                            <a:srgbClr val="000000"/>
                          </a:solidFill>
                          <a:latin typeface="Times New Roman"/>
                          <a:ea typeface="Times New Roman"/>
                          <a:cs typeface="Times New Roman"/>
                        </a:rPr>
                        <a:t>Tasa Pasiva</a:t>
                      </a:r>
                      <a:endParaRPr lang="es-EC" sz="11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15000"/>
                        </a:lnSpc>
                        <a:spcAft>
                          <a:spcPts val="0"/>
                        </a:spcAft>
                      </a:pPr>
                      <a:r>
                        <a:rPr lang="es-ES" sz="1100">
                          <a:solidFill>
                            <a:srgbClr val="000000"/>
                          </a:solidFill>
                          <a:latin typeface="Times New Roman"/>
                          <a:ea typeface="Times New Roman"/>
                          <a:cs typeface="Times New Roman"/>
                        </a:rPr>
                        <a:t>4,53%</a:t>
                      </a:r>
                      <a:endParaRPr lang="es-EC" sz="11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r>
              <a:tr h="383425">
                <a:tc>
                  <a:txBody>
                    <a:bodyPr/>
                    <a:lstStyle/>
                    <a:p>
                      <a:pPr algn="ctr">
                        <a:lnSpc>
                          <a:spcPct val="115000"/>
                        </a:lnSpc>
                        <a:spcAft>
                          <a:spcPts val="0"/>
                        </a:spcAft>
                      </a:pPr>
                      <a:r>
                        <a:rPr lang="es-ES" sz="1100">
                          <a:solidFill>
                            <a:srgbClr val="000000"/>
                          </a:solidFill>
                          <a:latin typeface="Times New Roman"/>
                          <a:ea typeface="Times New Roman"/>
                          <a:cs typeface="Times New Roman"/>
                        </a:rPr>
                        <a:t>Tasa de inflación global de la economía</a:t>
                      </a:r>
                      <a:endParaRPr lang="es-EC" sz="11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15000"/>
                        </a:lnSpc>
                        <a:spcAft>
                          <a:spcPts val="0"/>
                        </a:spcAft>
                      </a:pPr>
                      <a:r>
                        <a:rPr lang="es-ES" sz="1100">
                          <a:solidFill>
                            <a:srgbClr val="000000"/>
                          </a:solidFill>
                          <a:latin typeface="Times New Roman"/>
                          <a:ea typeface="Times New Roman"/>
                          <a:cs typeface="Times New Roman"/>
                        </a:rPr>
                        <a:t>4,16%</a:t>
                      </a:r>
                      <a:endParaRPr lang="es-EC" sz="11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r>
              <a:tr h="383425">
                <a:tc>
                  <a:txBody>
                    <a:bodyPr/>
                    <a:lstStyle/>
                    <a:p>
                      <a:pPr algn="ctr">
                        <a:lnSpc>
                          <a:spcPct val="115000"/>
                        </a:lnSpc>
                        <a:spcAft>
                          <a:spcPts val="0"/>
                        </a:spcAft>
                      </a:pPr>
                      <a:r>
                        <a:rPr lang="es-ES" sz="1100">
                          <a:solidFill>
                            <a:srgbClr val="000000"/>
                          </a:solidFill>
                          <a:latin typeface="Times New Roman"/>
                          <a:ea typeface="Times New Roman"/>
                          <a:cs typeface="Times New Roman"/>
                        </a:rPr>
                        <a:t>Riesgo del proyecto (mediano) </a:t>
                      </a:r>
                      <a:endParaRPr lang="es-EC" sz="11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15000"/>
                        </a:lnSpc>
                        <a:spcAft>
                          <a:spcPts val="0"/>
                        </a:spcAft>
                      </a:pPr>
                      <a:r>
                        <a:rPr lang="es-ES" sz="1100">
                          <a:solidFill>
                            <a:srgbClr val="000000"/>
                          </a:solidFill>
                          <a:latin typeface="Times New Roman"/>
                          <a:ea typeface="Times New Roman"/>
                          <a:cs typeface="Times New Roman"/>
                        </a:rPr>
                        <a:t>5,24%</a:t>
                      </a:r>
                      <a:endParaRPr lang="es-EC" sz="11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r>
              <a:tr h="383425">
                <a:tc>
                  <a:txBody>
                    <a:bodyPr/>
                    <a:lstStyle/>
                    <a:p>
                      <a:pPr algn="ctr">
                        <a:lnSpc>
                          <a:spcPct val="115000"/>
                        </a:lnSpc>
                        <a:spcAft>
                          <a:spcPts val="0"/>
                        </a:spcAft>
                      </a:pPr>
                      <a:r>
                        <a:rPr lang="es-ES" sz="1100" b="1">
                          <a:solidFill>
                            <a:srgbClr val="000000"/>
                          </a:solidFill>
                          <a:latin typeface="Times New Roman"/>
                          <a:ea typeface="Times New Roman"/>
                          <a:cs typeface="Times New Roman"/>
                        </a:rPr>
                        <a:t>TMAR :</a:t>
                      </a:r>
                      <a:endParaRPr lang="es-EC" sz="11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15000"/>
                        </a:lnSpc>
                        <a:spcAft>
                          <a:spcPts val="0"/>
                        </a:spcAft>
                      </a:pPr>
                      <a:r>
                        <a:rPr lang="es-ES" sz="1100" b="1">
                          <a:solidFill>
                            <a:srgbClr val="000000"/>
                          </a:solidFill>
                          <a:latin typeface="Times New Roman"/>
                          <a:ea typeface="Times New Roman"/>
                          <a:cs typeface="Times New Roman"/>
                        </a:rPr>
                        <a:t>13,93%</a:t>
                      </a:r>
                      <a:endParaRPr lang="es-EC" sz="11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r>
              <a:tr h="218802">
                <a:tc>
                  <a:txBody>
                    <a:bodyPr/>
                    <a:lstStyle/>
                    <a:p>
                      <a:pPr algn="l">
                        <a:lnSpc>
                          <a:spcPct val="115000"/>
                        </a:lnSpc>
                        <a:spcAft>
                          <a:spcPts val="0"/>
                        </a:spcAft>
                      </a:pPr>
                      <a:r>
                        <a:rPr lang="es-ES" sz="1100" b="1">
                          <a:solidFill>
                            <a:srgbClr val="000000"/>
                          </a:solidFill>
                          <a:latin typeface="Times New Roman"/>
                          <a:ea typeface="Times New Roman"/>
                          <a:cs typeface="Times New Roman"/>
                        </a:rPr>
                        <a:t>Fuente: Boletín Banco Central del Ecuador</a:t>
                      </a:r>
                      <a:endParaRPr lang="es-EC" sz="1100">
                        <a:latin typeface="Calibri"/>
                        <a:ea typeface="Times New Roman"/>
                        <a:cs typeface="Times New Roman"/>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tcPr>
                </a:tc>
                <a:tc gridSpan="2">
                  <a:txBody>
                    <a:bodyPr/>
                    <a:lstStyle/>
                    <a:p>
                      <a:endParaRPr lang="es-EC" sz="1100" dirty="0">
                        <a:latin typeface="Calibri"/>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s-EC"/>
                    </a:p>
                  </a:txBody>
                  <a:tcPr/>
                </a:tc>
              </a:tr>
            </a:tbl>
          </a:graphicData>
        </a:graphic>
      </p:graphicFrame>
    </p:spTree>
    <p:extLst>
      <p:ext uri="{BB962C8B-B14F-4D97-AF65-F5344CB8AC3E}">
        <p14:creationId xmlns="" xmlns:p14="http://schemas.microsoft.com/office/powerpoint/2010/main" val="15932068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6" name="5 CuadroTexto"/>
          <p:cNvSpPr txBox="1"/>
          <p:nvPr/>
        </p:nvSpPr>
        <p:spPr>
          <a:xfrm>
            <a:off x="548680" y="1547664"/>
            <a:ext cx="5904656" cy="2369880"/>
          </a:xfrm>
          <a:prstGeom prst="rect">
            <a:avLst/>
          </a:prstGeom>
          <a:noFill/>
        </p:spPr>
        <p:txBody>
          <a:bodyPr wrap="square" rtlCol="0">
            <a:spAutoFit/>
          </a:bodyPr>
          <a:lstStyle/>
          <a:p>
            <a:pPr algn="just"/>
            <a:r>
              <a:rPr lang="es-EC" b="1" dirty="0" smtClean="0"/>
              <a:t> </a:t>
            </a:r>
            <a:endParaRPr lang="es-EC" sz="1400" dirty="0" smtClean="0">
              <a:solidFill>
                <a:schemeClr val="bg1"/>
              </a:solidFill>
            </a:endParaRPr>
          </a:p>
          <a:p>
            <a:pPr lvl="1" algn="just"/>
            <a:r>
              <a:rPr lang="es-EC" sz="1400" b="1" dirty="0" smtClean="0">
                <a:solidFill>
                  <a:schemeClr val="bg1"/>
                </a:solidFill>
              </a:rPr>
              <a:t>Valor actual neto (VAN)</a:t>
            </a:r>
            <a:endParaRPr lang="es-EC" sz="1400" dirty="0" smtClean="0">
              <a:solidFill>
                <a:schemeClr val="bg1"/>
              </a:solidFill>
            </a:endParaRPr>
          </a:p>
          <a:p>
            <a:pPr algn="just"/>
            <a:r>
              <a:rPr lang="es-EC" sz="1400" b="1" dirty="0" smtClean="0">
                <a:solidFill>
                  <a:schemeClr val="bg1"/>
                </a:solidFill>
              </a:rPr>
              <a:t> </a:t>
            </a:r>
            <a:endParaRPr lang="es-EC" sz="1400" dirty="0" smtClean="0">
              <a:solidFill>
                <a:schemeClr val="bg1"/>
              </a:solidFill>
            </a:endParaRPr>
          </a:p>
          <a:p>
            <a:pPr algn="just"/>
            <a:r>
              <a:rPr lang="es-EC" sz="1400" dirty="0" smtClean="0">
                <a:solidFill>
                  <a:schemeClr val="bg1"/>
                </a:solidFill>
              </a:rPr>
              <a:t>     Con esta tasa se calcula el valor actual neto, que nos indica que los flujos obtenidos a futuro transformados al día de hoy, pueden o no pagar la inversión en el caso del proyecto tanto para el accionista como para el inversionista, dan como resultado valores positivos, por lo que es aconsejable realizar el proyecto y/o la inversión. El proyecto es recomendable.</a:t>
            </a:r>
          </a:p>
          <a:p>
            <a:endParaRPr lang="es-EC" dirty="0"/>
          </a:p>
        </p:txBody>
      </p:sp>
      <p:graphicFrame>
        <p:nvGraphicFramePr>
          <p:cNvPr id="7" name="6 Tabla"/>
          <p:cNvGraphicFramePr>
            <a:graphicFrameLocks noGrp="1"/>
          </p:cNvGraphicFramePr>
          <p:nvPr/>
        </p:nvGraphicFramePr>
        <p:xfrm>
          <a:off x="404664" y="3779913"/>
          <a:ext cx="5760641" cy="1800559"/>
        </p:xfrm>
        <a:graphic>
          <a:graphicData uri="http://schemas.openxmlformats.org/drawingml/2006/table">
            <a:tbl>
              <a:tblPr/>
              <a:tblGrid>
                <a:gridCol w="730155"/>
                <a:gridCol w="841236"/>
                <a:gridCol w="790437"/>
                <a:gridCol w="833109"/>
                <a:gridCol w="833109"/>
                <a:gridCol w="833109"/>
                <a:gridCol w="899486"/>
              </a:tblGrid>
              <a:tr h="202141">
                <a:tc gridSpan="7">
                  <a:txBody>
                    <a:bodyPr/>
                    <a:lstStyle/>
                    <a:p>
                      <a:pPr marL="180340" algn="ctr">
                        <a:lnSpc>
                          <a:spcPct val="115000"/>
                        </a:lnSpc>
                        <a:spcAft>
                          <a:spcPts val="0"/>
                        </a:spcAft>
                      </a:pPr>
                      <a:r>
                        <a:rPr lang="es-ES" sz="1100" b="1" dirty="0">
                          <a:solidFill>
                            <a:srgbClr val="000000"/>
                          </a:solidFill>
                          <a:latin typeface="Arial"/>
                          <a:ea typeface="Times New Roman"/>
                          <a:cs typeface="Times New Roman"/>
                        </a:rPr>
                        <a:t>CALCULO DEL VAN DEL PROYECTO</a:t>
                      </a:r>
                      <a:endParaRPr lang="es-EC" sz="1100" dirty="0">
                        <a:latin typeface="Calibri"/>
                        <a:ea typeface="Times New Roman"/>
                        <a:cs typeface="Times New Roman"/>
                      </a:endParaRPr>
                    </a:p>
                  </a:txBody>
                  <a:tcPr marL="37630" marR="3763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202141">
                <a:tc>
                  <a:txBody>
                    <a:bodyPr/>
                    <a:lstStyle/>
                    <a:p>
                      <a:pPr algn="just">
                        <a:lnSpc>
                          <a:spcPct val="115000"/>
                        </a:lnSpc>
                        <a:spcAft>
                          <a:spcPts val="0"/>
                        </a:spcAft>
                      </a:pPr>
                      <a:r>
                        <a:rPr lang="es-ES" sz="1100" b="1">
                          <a:solidFill>
                            <a:srgbClr val="000000"/>
                          </a:solidFill>
                          <a:latin typeface="Arial"/>
                          <a:ea typeface="Times New Roman"/>
                          <a:cs typeface="Times New Roman"/>
                        </a:rPr>
                        <a:t> </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15000"/>
                        </a:lnSpc>
                        <a:spcAft>
                          <a:spcPts val="0"/>
                        </a:spcAft>
                      </a:pPr>
                      <a:r>
                        <a:rPr lang="es-ES" sz="1100" b="1" dirty="0">
                          <a:solidFill>
                            <a:srgbClr val="000000"/>
                          </a:solidFill>
                          <a:latin typeface="Arial"/>
                          <a:ea typeface="Times New Roman"/>
                          <a:cs typeface="Times New Roman"/>
                        </a:rPr>
                        <a:t>AÑOS</a:t>
                      </a:r>
                      <a:endParaRPr lang="es-EC" sz="1100" dirty="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202141">
                <a:tc>
                  <a:txBody>
                    <a:bodyPr/>
                    <a:lstStyle/>
                    <a:p>
                      <a:pPr algn="just">
                        <a:lnSpc>
                          <a:spcPct val="115000"/>
                        </a:lnSpc>
                        <a:spcAft>
                          <a:spcPts val="0"/>
                        </a:spcAft>
                      </a:pPr>
                      <a:r>
                        <a:rPr lang="es-ES" sz="1100" b="1">
                          <a:solidFill>
                            <a:srgbClr val="000000"/>
                          </a:solidFill>
                          <a:latin typeface="Arial"/>
                          <a:ea typeface="Times New Roman"/>
                          <a:cs typeface="Times New Roman"/>
                        </a:rPr>
                        <a:t>Concepto</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b="1">
                          <a:solidFill>
                            <a:srgbClr val="000000"/>
                          </a:solidFill>
                          <a:latin typeface="Arial"/>
                          <a:ea typeface="Times New Roman"/>
                          <a:cs typeface="Times New Roman"/>
                        </a:rPr>
                        <a:t>0</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b="1">
                          <a:solidFill>
                            <a:srgbClr val="000000"/>
                          </a:solidFill>
                          <a:latin typeface="Arial"/>
                          <a:ea typeface="Times New Roman"/>
                          <a:cs typeface="Times New Roman"/>
                        </a:rPr>
                        <a:t>1</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b="1">
                          <a:solidFill>
                            <a:srgbClr val="000000"/>
                          </a:solidFill>
                          <a:latin typeface="Arial"/>
                          <a:ea typeface="Times New Roman"/>
                          <a:cs typeface="Times New Roman"/>
                        </a:rPr>
                        <a:t>2</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b="1">
                          <a:solidFill>
                            <a:srgbClr val="000000"/>
                          </a:solidFill>
                          <a:latin typeface="Arial"/>
                          <a:ea typeface="Times New Roman"/>
                          <a:cs typeface="Times New Roman"/>
                        </a:rPr>
                        <a:t>3</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b="1">
                          <a:solidFill>
                            <a:srgbClr val="000000"/>
                          </a:solidFill>
                          <a:latin typeface="Arial"/>
                          <a:ea typeface="Times New Roman"/>
                          <a:cs typeface="Times New Roman"/>
                        </a:rPr>
                        <a:t>4</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b="1">
                          <a:solidFill>
                            <a:srgbClr val="000000"/>
                          </a:solidFill>
                          <a:latin typeface="Arial"/>
                          <a:ea typeface="Times New Roman"/>
                          <a:cs typeface="Times New Roman"/>
                        </a:rPr>
                        <a:t>5</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607">
                <a:tc>
                  <a:txBody>
                    <a:bodyPr/>
                    <a:lstStyle/>
                    <a:p>
                      <a:pPr algn="ctr">
                        <a:lnSpc>
                          <a:spcPct val="115000"/>
                        </a:lnSpc>
                        <a:spcAft>
                          <a:spcPts val="0"/>
                        </a:spcAft>
                      </a:pPr>
                      <a:r>
                        <a:rPr lang="es-ES" sz="1100">
                          <a:solidFill>
                            <a:srgbClr val="000000"/>
                          </a:solidFill>
                          <a:latin typeface="Arial"/>
                          <a:ea typeface="Times New Roman"/>
                          <a:cs typeface="Times New Roman"/>
                        </a:rPr>
                        <a:t>II</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s-ES" sz="1100">
                          <a:solidFill>
                            <a:srgbClr val="000000"/>
                          </a:solidFill>
                          <a:latin typeface="Arial"/>
                          <a:ea typeface="Times New Roman"/>
                          <a:cs typeface="Times New Roman"/>
                        </a:rPr>
                        <a:t>-  69.746,07   </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15000"/>
                        </a:lnSpc>
                        <a:spcAft>
                          <a:spcPts val="0"/>
                        </a:spcAft>
                      </a:pPr>
                      <a:r>
                        <a:rPr lang="es-ES" sz="1100">
                          <a:solidFill>
                            <a:srgbClr val="000000"/>
                          </a:solidFill>
                          <a:latin typeface="Calibri"/>
                          <a:ea typeface="Times New Roman"/>
                          <a:cs typeface="Calibri"/>
                        </a:rPr>
                        <a:t> </a:t>
                      </a:r>
                      <a:endParaRPr lang="es-EC" sz="1100">
                        <a:latin typeface="Calibri"/>
                        <a:ea typeface="Times New Roman"/>
                        <a:cs typeface="Times New Roman"/>
                      </a:endParaRPr>
                    </a:p>
                  </a:txBody>
                  <a:tcPr marL="37630" marR="376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15000"/>
                        </a:lnSpc>
                        <a:spcAft>
                          <a:spcPts val="0"/>
                        </a:spcAft>
                      </a:pPr>
                      <a:r>
                        <a:rPr lang="es-ES" sz="1100">
                          <a:solidFill>
                            <a:srgbClr val="000000"/>
                          </a:solidFill>
                          <a:latin typeface="Calibri"/>
                          <a:ea typeface="Times New Roman"/>
                          <a:cs typeface="Calibri"/>
                        </a:rPr>
                        <a:t> </a:t>
                      </a:r>
                      <a:endParaRPr lang="es-EC" sz="1100">
                        <a:latin typeface="Calibri"/>
                        <a:ea typeface="Times New Roman"/>
                        <a:cs typeface="Times New Roman"/>
                      </a:endParaRPr>
                    </a:p>
                  </a:txBody>
                  <a:tcPr marL="37630" marR="376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92607">
                <a:tc>
                  <a:txBody>
                    <a:bodyPr/>
                    <a:lstStyle/>
                    <a:p>
                      <a:pPr algn="ctr">
                        <a:lnSpc>
                          <a:spcPct val="115000"/>
                        </a:lnSpc>
                        <a:spcAft>
                          <a:spcPts val="0"/>
                        </a:spcAft>
                      </a:pPr>
                      <a:r>
                        <a:rPr lang="es-ES" sz="1100">
                          <a:solidFill>
                            <a:srgbClr val="000000"/>
                          </a:solidFill>
                          <a:latin typeface="Arial"/>
                          <a:ea typeface="Times New Roman"/>
                          <a:cs typeface="Times New Roman"/>
                        </a:rPr>
                        <a:t>fc</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100">
                          <a:solidFill>
                            <a:srgbClr val="000000"/>
                          </a:solidFill>
                          <a:latin typeface="Arial"/>
                          <a:ea typeface="Times New Roman"/>
                          <a:cs typeface="Times New Roman"/>
                        </a:rPr>
                        <a:t>  19.343,95   </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100">
                          <a:solidFill>
                            <a:srgbClr val="000000"/>
                          </a:solidFill>
                          <a:latin typeface="Arial"/>
                          <a:ea typeface="Times New Roman"/>
                          <a:cs typeface="Times New Roman"/>
                        </a:rPr>
                        <a:t>   16.570,53   </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100">
                          <a:solidFill>
                            <a:srgbClr val="000000"/>
                          </a:solidFill>
                          <a:latin typeface="Arial"/>
                          <a:ea typeface="Times New Roman"/>
                          <a:cs typeface="Times New Roman"/>
                        </a:rPr>
                        <a:t>   26.445,36   </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100">
                          <a:solidFill>
                            <a:srgbClr val="000000"/>
                          </a:solidFill>
                          <a:latin typeface="Arial"/>
                          <a:ea typeface="Times New Roman"/>
                          <a:cs typeface="Times New Roman"/>
                        </a:rPr>
                        <a:t>   32.934,11   </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100">
                          <a:solidFill>
                            <a:srgbClr val="000000"/>
                          </a:solidFill>
                          <a:latin typeface="Arial"/>
                          <a:ea typeface="Times New Roman"/>
                          <a:cs typeface="Times New Roman"/>
                        </a:rPr>
                        <a:t> 47.861,22   </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2141">
                <a:tc>
                  <a:txBody>
                    <a:bodyPr/>
                    <a:lstStyle/>
                    <a:p>
                      <a:pPr algn="ctr">
                        <a:lnSpc>
                          <a:spcPct val="115000"/>
                        </a:lnSpc>
                        <a:spcAft>
                          <a:spcPts val="0"/>
                        </a:spcAft>
                      </a:pPr>
                      <a:r>
                        <a:rPr lang="es-ES" sz="1100">
                          <a:solidFill>
                            <a:srgbClr val="000000"/>
                          </a:solidFill>
                          <a:latin typeface="Arial"/>
                          <a:ea typeface="Times New Roman"/>
                          <a:cs typeface="Times New Roman"/>
                        </a:rPr>
                        <a:t> r </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S" sz="1100">
                          <a:solidFill>
                            <a:srgbClr val="000000"/>
                          </a:solidFill>
                          <a:latin typeface="Arial"/>
                          <a:ea typeface="Times New Roman"/>
                          <a:cs typeface="Times New Roman"/>
                        </a:rPr>
                        <a:t>13,93%</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S" sz="1100">
                          <a:solidFill>
                            <a:srgbClr val="000000"/>
                          </a:solidFill>
                          <a:latin typeface="Arial"/>
                          <a:ea typeface="Times New Roman"/>
                          <a:cs typeface="Times New Roman"/>
                        </a:rPr>
                        <a:t>13,93%</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S" sz="1100">
                          <a:solidFill>
                            <a:srgbClr val="000000"/>
                          </a:solidFill>
                          <a:latin typeface="Arial"/>
                          <a:ea typeface="Times New Roman"/>
                          <a:cs typeface="Times New Roman"/>
                        </a:rPr>
                        <a:t>13,93%</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S" sz="1100">
                          <a:solidFill>
                            <a:srgbClr val="000000"/>
                          </a:solidFill>
                          <a:latin typeface="Arial"/>
                          <a:ea typeface="Times New Roman"/>
                          <a:cs typeface="Times New Roman"/>
                        </a:rPr>
                        <a:t>13,93%</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S" sz="1100">
                          <a:solidFill>
                            <a:srgbClr val="000000"/>
                          </a:solidFill>
                          <a:latin typeface="Arial"/>
                          <a:ea typeface="Times New Roman"/>
                          <a:cs typeface="Times New Roman"/>
                        </a:rPr>
                        <a:t>13,93%</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S" sz="1100">
                          <a:solidFill>
                            <a:srgbClr val="000000"/>
                          </a:solidFill>
                          <a:latin typeface="Arial"/>
                          <a:ea typeface="Times New Roman"/>
                          <a:cs typeface="Times New Roman"/>
                        </a:rPr>
                        <a:t>13,93%</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2141">
                <a:tc>
                  <a:txBody>
                    <a:bodyPr/>
                    <a:lstStyle/>
                    <a:p>
                      <a:pPr algn="ctr">
                        <a:lnSpc>
                          <a:spcPct val="115000"/>
                        </a:lnSpc>
                        <a:spcAft>
                          <a:spcPts val="0"/>
                        </a:spcAft>
                      </a:pPr>
                      <a:r>
                        <a:rPr lang="es-ES" sz="1100">
                          <a:solidFill>
                            <a:srgbClr val="000000"/>
                          </a:solidFill>
                          <a:latin typeface="Arial"/>
                          <a:ea typeface="Times New Roman"/>
                          <a:cs typeface="Times New Roman"/>
                        </a:rPr>
                        <a:t>  (1+r)^n </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Calibri"/>
                          <a:ea typeface="Times New Roman"/>
                          <a:cs typeface="Calibri"/>
                        </a:rPr>
                        <a:t>1,14</a:t>
                      </a:r>
                      <a:endParaRPr lang="es-EC" sz="1100">
                        <a:latin typeface="Calibri"/>
                        <a:ea typeface="Times New Roman"/>
                        <a:cs typeface="Times New Roman"/>
                      </a:endParaRPr>
                    </a:p>
                  </a:txBody>
                  <a:tcPr marL="37630" marR="376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Calibri"/>
                          <a:ea typeface="Times New Roman"/>
                          <a:cs typeface="Calibri"/>
                        </a:rPr>
                        <a:t>1,14</a:t>
                      </a:r>
                      <a:endParaRPr lang="es-EC" sz="1100">
                        <a:latin typeface="Calibri"/>
                        <a:ea typeface="Times New Roman"/>
                        <a:cs typeface="Times New Roman"/>
                      </a:endParaRPr>
                    </a:p>
                  </a:txBody>
                  <a:tcPr marL="37630" marR="376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Calibri"/>
                          <a:ea typeface="Times New Roman"/>
                          <a:cs typeface="Calibri"/>
                        </a:rPr>
                        <a:t>1,30</a:t>
                      </a:r>
                      <a:endParaRPr lang="es-EC" sz="1100">
                        <a:latin typeface="Calibri"/>
                        <a:ea typeface="Times New Roman"/>
                        <a:cs typeface="Times New Roman"/>
                      </a:endParaRPr>
                    </a:p>
                  </a:txBody>
                  <a:tcPr marL="37630" marR="376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Calibri"/>
                          <a:ea typeface="Times New Roman"/>
                          <a:cs typeface="Calibri"/>
                        </a:rPr>
                        <a:t>1,48</a:t>
                      </a:r>
                      <a:endParaRPr lang="es-EC" sz="1100">
                        <a:latin typeface="Calibri"/>
                        <a:ea typeface="Times New Roman"/>
                        <a:cs typeface="Times New Roman"/>
                      </a:endParaRPr>
                    </a:p>
                  </a:txBody>
                  <a:tcPr marL="37630" marR="376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Calibri"/>
                          <a:ea typeface="Times New Roman"/>
                          <a:cs typeface="Calibri"/>
                        </a:rPr>
                        <a:t>1,68</a:t>
                      </a:r>
                      <a:endParaRPr lang="es-EC" sz="1100">
                        <a:latin typeface="Calibri"/>
                        <a:ea typeface="Times New Roman"/>
                        <a:cs typeface="Times New Roman"/>
                      </a:endParaRPr>
                    </a:p>
                  </a:txBody>
                  <a:tcPr marL="37630" marR="376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Calibri"/>
                          <a:ea typeface="Times New Roman"/>
                          <a:cs typeface="Calibri"/>
                        </a:rPr>
                        <a:t>1,92</a:t>
                      </a:r>
                      <a:endParaRPr lang="es-EC" sz="1100">
                        <a:latin typeface="Calibri"/>
                        <a:ea typeface="Times New Roman"/>
                        <a:cs typeface="Times New Roman"/>
                      </a:endParaRPr>
                    </a:p>
                  </a:txBody>
                  <a:tcPr marL="37630" marR="376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02141">
                <a:tc>
                  <a:txBody>
                    <a:bodyPr/>
                    <a:lstStyle/>
                    <a:p>
                      <a:pPr algn="just">
                        <a:lnSpc>
                          <a:spcPct val="115000"/>
                        </a:lnSpc>
                        <a:spcAft>
                          <a:spcPts val="0"/>
                        </a:spcAft>
                      </a:pPr>
                      <a:r>
                        <a:rPr lang="es-ES" sz="1100">
                          <a:solidFill>
                            <a:srgbClr val="000000"/>
                          </a:solidFill>
                          <a:latin typeface="Arial"/>
                          <a:ea typeface="Times New Roman"/>
                          <a:cs typeface="Times New Roman"/>
                        </a:rPr>
                        <a:t> FCD </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100">
                          <a:solidFill>
                            <a:srgbClr val="000000"/>
                          </a:solidFill>
                          <a:latin typeface="Arial"/>
                          <a:ea typeface="Times New Roman"/>
                          <a:cs typeface="Times New Roman"/>
                        </a:rPr>
                        <a:t>-  69.746,07   </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100">
                          <a:solidFill>
                            <a:srgbClr val="000000"/>
                          </a:solidFill>
                          <a:latin typeface="Arial"/>
                          <a:ea typeface="Times New Roman"/>
                          <a:cs typeface="Times New Roman"/>
                        </a:rPr>
                        <a:t>  16.978,80   </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100">
                          <a:solidFill>
                            <a:srgbClr val="000000"/>
                          </a:solidFill>
                          <a:latin typeface="Arial"/>
                          <a:ea typeface="Times New Roman"/>
                          <a:cs typeface="Times New Roman"/>
                        </a:rPr>
                        <a:t>   12.766,15   </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100">
                          <a:solidFill>
                            <a:srgbClr val="000000"/>
                          </a:solidFill>
                          <a:latin typeface="Arial"/>
                          <a:ea typeface="Times New Roman"/>
                          <a:cs typeface="Times New Roman"/>
                        </a:rPr>
                        <a:t>   17.882,79   </a:t>
                      </a:r>
                      <a:endParaRPr lang="es-EC" sz="1100">
                        <a:latin typeface="Calibri"/>
                        <a:ea typeface="Times New Roman"/>
                        <a:cs typeface="Times New Roman"/>
                      </a:endParaRPr>
                    </a:p>
                  </a:txBody>
                  <a:tcPr marL="37630" marR="3763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100">
                          <a:solidFill>
                            <a:srgbClr val="000000"/>
                          </a:solidFill>
                          <a:latin typeface="Arial"/>
                          <a:ea typeface="Times New Roman"/>
                          <a:cs typeface="Times New Roman"/>
                        </a:rPr>
                        <a:t>   19.547,60   </a:t>
                      </a:r>
                      <a:endParaRPr lang="es-EC" sz="1100">
                        <a:latin typeface="Calibri"/>
                        <a:ea typeface="Times New Roman"/>
                        <a:cs typeface="Times New Roman"/>
                      </a:endParaRPr>
                    </a:p>
                  </a:txBody>
                  <a:tcPr marL="37630" marR="3763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100">
                          <a:solidFill>
                            <a:srgbClr val="000000"/>
                          </a:solidFill>
                          <a:latin typeface="Arial"/>
                          <a:ea typeface="Times New Roman"/>
                          <a:cs typeface="Times New Roman"/>
                        </a:rPr>
                        <a:t> 24.934,07   </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141">
                <a:tc>
                  <a:txBody>
                    <a:bodyPr/>
                    <a:lstStyle/>
                    <a:p>
                      <a:pPr algn="just">
                        <a:lnSpc>
                          <a:spcPct val="115000"/>
                        </a:lnSpc>
                        <a:spcAft>
                          <a:spcPts val="0"/>
                        </a:spcAft>
                      </a:pPr>
                      <a:r>
                        <a:rPr lang="es-ES" sz="1100" b="1">
                          <a:solidFill>
                            <a:srgbClr val="000000"/>
                          </a:solidFill>
                          <a:latin typeface="Arial"/>
                          <a:ea typeface="Times New Roman"/>
                          <a:cs typeface="Times New Roman"/>
                        </a:rPr>
                        <a:t> VAN </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100" b="1">
                          <a:solidFill>
                            <a:srgbClr val="000000"/>
                          </a:solidFill>
                          <a:latin typeface="Arial"/>
                          <a:ea typeface="Times New Roman"/>
                          <a:cs typeface="Times New Roman"/>
                        </a:rPr>
                        <a:t>   22.363,35   </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Times New Roman"/>
                        <a:cs typeface="Times New Roman"/>
                      </a:endParaRPr>
                    </a:p>
                  </a:txBody>
                  <a:tcPr marL="37630" marR="3763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Times New Roman"/>
                        <a:cs typeface="Times New Roman"/>
                      </a:endParaRPr>
                    </a:p>
                  </a:txBody>
                  <a:tcPr marL="37630" marR="3763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Times New Roman"/>
                        <a:cs typeface="Times New Roman"/>
                      </a:endParaRPr>
                    </a:p>
                  </a:txBody>
                  <a:tcPr marL="37630" marR="3763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100" dirty="0">
                          <a:solidFill>
                            <a:srgbClr val="000000"/>
                          </a:solidFill>
                          <a:latin typeface="Arial"/>
                          <a:ea typeface="Times New Roman"/>
                          <a:cs typeface="Times New Roman"/>
                        </a:rPr>
                        <a:t> </a:t>
                      </a:r>
                      <a:endParaRPr lang="es-EC" sz="1100" dirty="0">
                        <a:latin typeface="Calibri"/>
                        <a:ea typeface="Times New Roman"/>
                        <a:cs typeface="Times New Roman"/>
                      </a:endParaRPr>
                    </a:p>
                  </a:txBody>
                  <a:tcPr marL="37630" marR="3763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7 Tabla"/>
          <p:cNvGraphicFramePr>
            <a:graphicFrameLocks noGrp="1"/>
          </p:cNvGraphicFramePr>
          <p:nvPr/>
        </p:nvGraphicFramePr>
        <p:xfrm>
          <a:off x="404660" y="5724128"/>
          <a:ext cx="5832647" cy="3047998"/>
        </p:xfrm>
        <a:graphic>
          <a:graphicData uri="http://schemas.openxmlformats.org/drawingml/2006/table">
            <a:tbl>
              <a:tblPr/>
              <a:tblGrid>
                <a:gridCol w="1234465"/>
                <a:gridCol w="172982"/>
                <a:gridCol w="172982"/>
                <a:gridCol w="172982"/>
                <a:gridCol w="172982"/>
                <a:gridCol w="172982"/>
                <a:gridCol w="172982"/>
                <a:gridCol w="172982"/>
                <a:gridCol w="172982"/>
                <a:gridCol w="172982"/>
                <a:gridCol w="172982"/>
                <a:gridCol w="172982"/>
                <a:gridCol w="2695380"/>
              </a:tblGrid>
              <a:tr h="144734">
                <a:tc gridSpan="13">
                  <a:txBody>
                    <a:bodyPr/>
                    <a:lstStyle/>
                    <a:p>
                      <a:pPr algn="ctr">
                        <a:lnSpc>
                          <a:spcPct val="115000"/>
                        </a:lnSpc>
                        <a:spcAft>
                          <a:spcPts val="0"/>
                        </a:spcAft>
                      </a:pPr>
                      <a:r>
                        <a:rPr lang="es-ES" sz="800" b="1">
                          <a:solidFill>
                            <a:srgbClr val="000000"/>
                          </a:solidFill>
                          <a:latin typeface="Arial"/>
                          <a:ea typeface="Times New Roman"/>
                          <a:cs typeface="Times New Roman"/>
                        </a:rPr>
                        <a:t>CALCULO DEL VAN DEL INVERSIONISTA</a:t>
                      </a:r>
                      <a:endParaRPr lang="es-EC" sz="800">
                        <a:latin typeface="Calibri"/>
                        <a:ea typeface="Times New Roman"/>
                        <a:cs typeface="Times New Roman"/>
                      </a:endParaRPr>
                    </a:p>
                  </a:txBody>
                  <a:tcPr marL="31270" marR="3127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44734">
                <a:tc gridSpan="2">
                  <a:txBody>
                    <a:bodyPr/>
                    <a:lstStyle/>
                    <a:p>
                      <a:pPr algn="just">
                        <a:lnSpc>
                          <a:spcPct val="115000"/>
                        </a:lnSpc>
                        <a:spcAft>
                          <a:spcPts val="0"/>
                        </a:spcAft>
                      </a:pPr>
                      <a:r>
                        <a:rPr lang="es-ES" sz="800" b="1">
                          <a:solidFill>
                            <a:srgbClr val="000000"/>
                          </a:solidFill>
                          <a:latin typeface="Arial"/>
                          <a:ea typeface="Times New Roman"/>
                          <a:cs typeface="Times New Roman"/>
                        </a:rPr>
                        <a:t> </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11">
                  <a:txBody>
                    <a:bodyPr/>
                    <a:lstStyle/>
                    <a:p>
                      <a:pPr algn="ctr">
                        <a:lnSpc>
                          <a:spcPct val="115000"/>
                        </a:lnSpc>
                        <a:spcAft>
                          <a:spcPts val="0"/>
                        </a:spcAft>
                      </a:pPr>
                      <a:r>
                        <a:rPr lang="es-ES" sz="800" b="1">
                          <a:solidFill>
                            <a:srgbClr val="000000"/>
                          </a:solidFill>
                          <a:latin typeface="Arial"/>
                          <a:ea typeface="Times New Roman"/>
                          <a:cs typeface="Times New Roman"/>
                        </a:rPr>
                        <a:t>AÑOS</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44734">
                <a:tc gridSpan="2">
                  <a:txBody>
                    <a:bodyPr/>
                    <a:lstStyle/>
                    <a:p>
                      <a:pPr algn="just">
                        <a:lnSpc>
                          <a:spcPct val="115000"/>
                        </a:lnSpc>
                        <a:spcAft>
                          <a:spcPts val="0"/>
                        </a:spcAft>
                      </a:pPr>
                      <a:r>
                        <a:rPr lang="es-ES" sz="800" b="1">
                          <a:solidFill>
                            <a:srgbClr val="000000"/>
                          </a:solidFill>
                          <a:latin typeface="Arial"/>
                          <a:ea typeface="Times New Roman"/>
                          <a:cs typeface="Times New Roman"/>
                        </a:rPr>
                        <a:t>Concepto</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ctr">
                        <a:lnSpc>
                          <a:spcPct val="115000"/>
                        </a:lnSpc>
                        <a:spcAft>
                          <a:spcPts val="0"/>
                        </a:spcAft>
                      </a:pPr>
                      <a:r>
                        <a:rPr lang="es-ES" sz="800" b="1">
                          <a:solidFill>
                            <a:srgbClr val="000000"/>
                          </a:solidFill>
                          <a:latin typeface="Arial"/>
                          <a:ea typeface="Times New Roman"/>
                          <a:cs typeface="Times New Roman"/>
                        </a:rPr>
                        <a:t>0</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ctr">
                        <a:lnSpc>
                          <a:spcPct val="115000"/>
                        </a:lnSpc>
                        <a:spcAft>
                          <a:spcPts val="0"/>
                        </a:spcAft>
                      </a:pPr>
                      <a:r>
                        <a:rPr lang="es-ES" sz="800" b="1">
                          <a:solidFill>
                            <a:srgbClr val="000000"/>
                          </a:solidFill>
                          <a:latin typeface="Arial"/>
                          <a:ea typeface="Times New Roman"/>
                          <a:cs typeface="Times New Roman"/>
                        </a:rPr>
                        <a:t>1</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ctr">
                        <a:lnSpc>
                          <a:spcPct val="115000"/>
                        </a:lnSpc>
                        <a:spcAft>
                          <a:spcPts val="0"/>
                        </a:spcAft>
                      </a:pPr>
                      <a:r>
                        <a:rPr lang="es-ES" sz="800" b="1">
                          <a:solidFill>
                            <a:srgbClr val="000000"/>
                          </a:solidFill>
                          <a:latin typeface="Arial"/>
                          <a:ea typeface="Times New Roman"/>
                          <a:cs typeface="Times New Roman"/>
                        </a:rPr>
                        <a:t>2</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ctr">
                        <a:lnSpc>
                          <a:spcPct val="115000"/>
                        </a:lnSpc>
                        <a:spcAft>
                          <a:spcPts val="0"/>
                        </a:spcAft>
                      </a:pPr>
                      <a:r>
                        <a:rPr lang="es-ES" sz="800" b="1">
                          <a:solidFill>
                            <a:srgbClr val="000000"/>
                          </a:solidFill>
                          <a:latin typeface="Arial"/>
                          <a:ea typeface="Times New Roman"/>
                          <a:cs typeface="Times New Roman"/>
                        </a:rPr>
                        <a:t>3</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ctr">
                        <a:lnSpc>
                          <a:spcPct val="115000"/>
                        </a:lnSpc>
                        <a:spcAft>
                          <a:spcPts val="0"/>
                        </a:spcAft>
                      </a:pPr>
                      <a:r>
                        <a:rPr lang="es-ES" sz="800" b="1">
                          <a:solidFill>
                            <a:srgbClr val="000000"/>
                          </a:solidFill>
                          <a:latin typeface="Arial"/>
                          <a:ea typeface="Times New Roman"/>
                          <a:cs typeface="Times New Roman"/>
                        </a:rPr>
                        <a:t>4</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gn="ctr">
                        <a:lnSpc>
                          <a:spcPct val="115000"/>
                        </a:lnSpc>
                        <a:spcAft>
                          <a:spcPts val="0"/>
                        </a:spcAft>
                      </a:pPr>
                      <a:r>
                        <a:rPr lang="es-ES" sz="800" b="1">
                          <a:solidFill>
                            <a:srgbClr val="000000"/>
                          </a:solidFill>
                          <a:latin typeface="Arial"/>
                          <a:ea typeface="Times New Roman"/>
                          <a:cs typeface="Times New Roman"/>
                        </a:rPr>
                        <a:t>5</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3169">
                <a:tc gridSpan="2">
                  <a:txBody>
                    <a:bodyPr/>
                    <a:lstStyle/>
                    <a:p>
                      <a:pPr algn="ctr">
                        <a:lnSpc>
                          <a:spcPct val="115000"/>
                        </a:lnSpc>
                        <a:spcAft>
                          <a:spcPts val="0"/>
                        </a:spcAft>
                      </a:pPr>
                      <a:r>
                        <a:rPr lang="es-ES" sz="800">
                          <a:solidFill>
                            <a:srgbClr val="000000"/>
                          </a:solidFill>
                          <a:latin typeface="Arial"/>
                          <a:ea typeface="Times New Roman"/>
                          <a:cs typeface="Times New Roman"/>
                        </a:rPr>
                        <a:t>II</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s-EC"/>
                    </a:p>
                  </a:txBody>
                  <a:tcPr/>
                </a:tc>
                <a:tc gridSpan="2">
                  <a:txBody>
                    <a:bodyPr/>
                    <a:lstStyle/>
                    <a:p>
                      <a:pPr algn="just">
                        <a:lnSpc>
                          <a:spcPct val="115000"/>
                        </a:lnSpc>
                        <a:spcAft>
                          <a:spcPts val="0"/>
                        </a:spcAft>
                      </a:pPr>
                      <a:r>
                        <a:rPr lang="es-ES" sz="800">
                          <a:solidFill>
                            <a:srgbClr val="000000"/>
                          </a:solidFill>
                          <a:latin typeface="Arial"/>
                          <a:ea typeface="Times New Roman"/>
                          <a:cs typeface="Times New Roman"/>
                        </a:rPr>
                        <a:t>-     31.901,07   </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s-EC"/>
                    </a:p>
                  </a:txBody>
                  <a:tcPr/>
                </a:tc>
                <a:tc gridSpan="2">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s-EC"/>
                    </a:p>
                  </a:txBody>
                  <a:tcPr/>
                </a:tc>
                <a:tc gridSpan="2">
                  <a:txBody>
                    <a:bodyPr/>
                    <a:lstStyle/>
                    <a:p>
                      <a:pPr algn="l">
                        <a:lnSpc>
                          <a:spcPct val="115000"/>
                        </a:lnSpc>
                        <a:spcAft>
                          <a:spcPts val="0"/>
                        </a:spcAft>
                      </a:pPr>
                      <a:r>
                        <a:rPr lang="es-ES" sz="800">
                          <a:solidFill>
                            <a:srgbClr val="000000"/>
                          </a:solidFill>
                          <a:latin typeface="Calibri"/>
                          <a:ea typeface="Times New Roman"/>
                          <a:cs typeface="Calibri"/>
                        </a:rPr>
                        <a:t> </a:t>
                      </a:r>
                      <a:endParaRPr lang="es-EC" sz="800">
                        <a:latin typeface="Calibri"/>
                        <a:ea typeface="Times New Roman"/>
                        <a:cs typeface="Times New Roman"/>
                      </a:endParaRPr>
                    </a:p>
                  </a:txBody>
                  <a:tcPr marL="31270" marR="312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s-EC"/>
                    </a:p>
                  </a:txBody>
                  <a:tcPr/>
                </a:tc>
                <a:tc gridSpan="2">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s-EC"/>
                    </a:p>
                  </a:txBody>
                  <a:tcPr/>
                </a:tc>
                <a:tc gridSpan="2">
                  <a:txBody>
                    <a:bodyPr/>
                    <a:lstStyle/>
                    <a:p>
                      <a:pPr algn="l">
                        <a:lnSpc>
                          <a:spcPct val="115000"/>
                        </a:lnSpc>
                        <a:spcAft>
                          <a:spcPts val="0"/>
                        </a:spcAft>
                      </a:pPr>
                      <a:r>
                        <a:rPr lang="es-ES" sz="800">
                          <a:solidFill>
                            <a:srgbClr val="000000"/>
                          </a:solidFill>
                          <a:latin typeface="Calibri"/>
                          <a:ea typeface="Times New Roman"/>
                          <a:cs typeface="Calibri"/>
                        </a:rPr>
                        <a:t> </a:t>
                      </a:r>
                      <a:endParaRPr lang="es-EC" sz="800">
                        <a:latin typeface="Calibri"/>
                        <a:ea typeface="Times New Roman"/>
                        <a:cs typeface="Times New Roman"/>
                      </a:endParaRPr>
                    </a:p>
                  </a:txBody>
                  <a:tcPr marL="31270" marR="312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s-EC"/>
                    </a:p>
                  </a:txBody>
                  <a:tcPr/>
                </a:tc>
                <a:tc>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93169">
                <a:tc gridSpan="2">
                  <a:txBody>
                    <a:bodyPr/>
                    <a:lstStyle/>
                    <a:p>
                      <a:pPr algn="ctr">
                        <a:lnSpc>
                          <a:spcPct val="115000"/>
                        </a:lnSpc>
                        <a:spcAft>
                          <a:spcPts val="0"/>
                        </a:spcAft>
                      </a:pPr>
                      <a:r>
                        <a:rPr lang="es-ES" sz="800">
                          <a:solidFill>
                            <a:srgbClr val="000000"/>
                          </a:solidFill>
                          <a:latin typeface="Arial"/>
                          <a:ea typeface="Times New Roman"/>
                          <a:cs typeface="Times New Roman"/>
                        </a:rPr>
                        <a:t>fc</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gridSpan="2">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gridSpan="2">
                  <a:txBody>
                    <a:bodyPr/>
                    <a:lstStyle/>
                    <a:p>
                      <a:pPr algn="just">
                        <a:lnSpc>
                          <a:spcPct val="115000"/>
                        </a:lnSpc>
                        <a:spcAft>
                          <a:spcPts val="0"/>
                        </a:spcAft>
                      </a:pPr>
                      <a:r>
                        <a:rPr lang="es-ES" sz="800">
                          <a:solidFill>
                            <a:srgbClr val="000000"/>
                          </a:solidFill>
                          <a:latin typeface="Arial"/>
                          <a:ea typeface="Times New Roman"/>
                          <a:cs typeface="Times New Roman"/>
                        </a:rPr>
                        <a:t>    16.668,40   </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gridSpan="2">
                  <a:txBody>
                    <a:bodyPr/>
                    <a:lstStyle/>
                    <a:p>
                      <a:pPr algn="just">
                        <a:lnSpc>
                          <a:spcPct val="115000"/>
                        </a:lnSpc>
                        <a:spcAft>
                          <a:spcPts val="0"/>
                        </a:spcAft>
                      </a:pPr>
                      <a:r>
                        <a:rPr lang="es-ES" sz="800">
                          <a:solidFill>
                            <a:srgbClr val="000000"/>
                          </a:solidFill>
                          <a:latin typeface="Arial"/>
                          <a:ea typeface="Times New Roman"/>
                          <a:cs typeface="Times New Roman"/>
                        </a:rPr>
                        <a:t>    13.147,17   </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gridSpan="2">
                  <a:txBody>
                    <a:bodyPr/>
                    <a:lstStyle/>
                    <a:p>
                      <a:pPr algn="just">
                        <a:lnSpc>
                          <a:spcPct val="115000"/>
                        </a:lnSpc>
                        <a:spcAft>
                          <a:spcPts val="0"/>
                        </a:spcAft>
                      </a:pPr>
                      <a:r>
                        <a:rPr lang="es-ES" sz="800">
                          <a:solidFill>
                            <a:srgbClr val="000000"/>
                          </a:solidFill>
                          <a:latin typeface="Arial"/>
                          <a:ea typeface="Times New Roman"/>
                          <a:cs typeface="Times New Roman"/>
                        </a:rPr>
                        <a:t>    23.321,32   </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gridSpan="2">
                  <a:txBody>
                    <a:bodyPr/>
                    <a:lstStyle/>
                    <a:p>
                      <a:pPr algn="just">
                        <a:lnSpc>
                          <a:spcPct val="115000"/>
                        </a:lnSpc>
                        <a:spcAft>
                          <a:spcPts val="0"/>
                        </a:spcAft>
                      </a:pPr>
                      <a:r>
                        <a:rPr lang="es-ES" sz="800">
                          <a:solidFill>
                            <a:srgbClr val="000000"/>
                          </a:solidFill>
                          <a:latin typeface="Arial"/>
                          <a:ea typeface="Times New Roman"/>
                          <a:cs typeface="Times New Roman"/>
                        </a:rPr>
                        <a:t>    29.551,28   </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a:txBody>
                    <a:bodyPr/>
                    <a:lstStyle/>
                    <a:p>
                      <a:pPr algn="just">
                        <a:lnSpc>
                          <a:spcPct val="115000"/>
                        </a:lnSpc>
                        <a:spcAft>
                          <a:spcPts val="0"/>
                        </a:spcAft>
                      </a:pPr>
                      <a:r>
                        <a:rPr lang="es-ES" sz="800">
                          <a:solidFill>
                            <a:srgbClr val="000000"/>
                          </a:solidFill>
                          <a:latin typeface="Arial"/>
                          <a:ea typeface="Times New Roman"/>
                          <a:cs typeface="Times New Roman"/>
                        </a:rPr>
                        <a:t>    18.100,20   </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9877">
                <a:tc gridSpan="2">
                  <a:txBody>
                    <a:bodyPr/>
                    <a:lstStyle/>
                    <a:p>
                      <a:pPr algn="ctr">
                        <a:lnSpc>
                          <a:spcPct val="115000"/>
                        </a:lnSpc>
                        <a:spcAft>
                          <a:spcPts val="0"/>
                        </a:spcAft>
                      </a:pPr>
                      <a:r>
                        <a:rPr lang="es-ES" sz="800">
                          <a:solidFill>
                            <a:srgbClr val="000000"/>
                          </a:solidFill>
                          <a:latin typeface="Arial"/>
                          <a:ea typeface="Times New Roman"/>
                          <a:cs typeface="Times New Roman"/>
                        </a:rPr>
                        <a:t> r </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gridSpan="2">
                  <a:txBody>
                    <a:bodyPr/>
                    <a:lstStyle/>
                    <a:p>
                      <a:pPr algn="r">
                        <a:lnSpc>
                          <a:spcPct val="115000"/>
                        </a:lnSpc>
                        <a:spcAft>
                          <a:spcPts val="0"/>
                        </a:spcAft>
                      </a:pPr>
                      <a:r>
                        <a:rPr lang="es-ES" sz="800">
                          <a:solidFill>
                            <a:srgbClr val="000000"/>
                          </a:solidFill>
                          <a:latin typeface="Arial"/>
                          <a:ea typeface="Times New Roman"/>
                          <a:cs typeface="Times New Roman"/>
                        </a:rPr>
                        <a:t>13,93%</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gridSpan="2">
                  <a:txBody>
                    <a:bodyPr/>
                    <a:lstStyle/>
                    <a:p>
                      <a:pPr algn="r">
                        <a:lnSpc>
                          <a:spcPct val="115000"/>
                        </a:lnSpc>
                        <a:spcAft>
                          <a:spcPts val="0"/>
                        </a:spcAft>
                      </a:pPr>
                      <a:r>
                        <a:rPr lang="es-ES" sz="800">
                          <a:solidFill>
                            <a:srgbClr val="000000"/>
                          </a:solidFill>
                          <a:latin typeface="Arial"/>
                          <a:ea typeface="Times New Roman"/>
                          <a:cs typeface="Times New Roman"/>
                        </a:rPr>
                        <a:t>13,93%</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gridSpan="2">
                  <a:txBody>
                    <a:bodyPr/>
                    <a:lstStyle/>
                    <a:p>
                      <a:pPr algn="r">
                        <a:lnSpc>
                          <a:spcPct val="115000"/>
                        </a:lnSpc>
                        <a:spcAft>
                          <a:spcPts val="0"/>
                        </a:spcAft>
                      </a:pPr>
                      <a:r>
                        <a:rPr lang="es-ES" sz="800">
                          <a:solidFill>
                            <a:srgbClr val="000000"/>
                          </a:solidFill>
                          <a:latin typeface="Arial"/>
                          <a:ea typeface="Times New Roman"/>
                          <a:cs typeface="Times New Roman"/>
                        </a:rPr>
                        <a:t>13,93%</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gridSpan="2">
                  <a:txBody>
                    <a:bodyPr/>
                    <a:lstStyle/>
                    <a:p>
                      <a:pPr algn="r">
                        <a:lnSpc>
                          <a:spcPct val="115000"/>
                        </a:lnSpc>
                        <a:spcAft>
                          <a:spcPts val="0"/>
                        </a:spcAft>
                      </a:pPr>
                      <a:r>
                        <a:rPr lang="es-ES" sz="800">
                          <a:solidFill>
                            <a:srgbClr val="000000"/>
                          </a:solidFill>
                          <a:latin typeface="Arial"/>
                          <a:ea typeface="Times New Roman"/>
                          <a:cs typeface="Times New Roman"/>
                        </a:rPr>
                        <a:t>13,93%</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gridSpan="2">
                  <a:txBody>
                    <a:bodyPr/>
                    <a:lstStyle/>
                    <a:p>
                      <a:pPr algn="r">
                        <a:lnSpc>
                          <a:spcPct val="115000"/>
                        </a:lnSpc>
                        <a:spcAft>
                          <a:spcPts val="0"/>
                        </a:spcAft>
                      </a:pPr>
                      <a:r>
                        <a:rPr lang="es-ES" sz="800">
                          <a:solidFill>
                            <a:srgbClr val="000000"/>
                          </a:solidFill>
                          <a:latin typeface="Arial"/>
                          <a:ea typeface="Times New Roman"/>
                          <a:cs typeface="Times New Roman"/>
                        </a:rPr>
                        <a:t>13,93%</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a:txBody>
                    <a:bodyPr/>
                    <a:lstStyle/>
                    <a:p>
                      <a:pPr algn="r">
                        <a:lnSpc>
                          <a:spcPct val="115000"/>
                        </a:lnSpc>
                        <a:spcAft>
                          <a:spcPts val="0"/>
                        </a:spcAft>
                      </a:pPr>
                      <a:r>
                        <a:rPr lang="es-ES" sz="800">
                          <a:solidFill>
                            <a:srgbClr val="000000"/>
                          </a:solidFill>
                          <a:latin typeface="Arial"/>
                          <a:ea typeface="Times New Roman"/>
                          <a:cs typeface="Times New Roman"/>
                        </a:rPr>
                        <a:t>13,93%</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71243">
                <a:tc gridSpan="2">
                  <a:txBody>
                    <a:bodyPr/>
                    <a:lstStyle/>
                    <a:p>
                      <a:pPr algn="ctr">
                        <a:lnSpc>
                          <a:spcPct val="115000"/>
                        </a:lnSpc>
                        <a:spcAft>
                          <a:spcPts val="0"/>
                        </a:spcAft>
                      </a:pPr>
                      <a:r>
                        <a:rPr lang="es-ES" sz="800">
                          <a:solidFill>
                            <a:srgbClr val="000000"/>
                          </a:solidFill>
                          <a:latin typeface="Arial"/>
                          <a:ea typeface="Times New Roman"/>
                          <a:cs typeface="Times New Roman"/>
                        </a:rPr>
                        <a:t>  (1+r)^n </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r">
                        <a:lnSpc>
                          <a:spcPct val="115000"/>
                        </a:lnSpc>
                        <a:spcAft>
                          <a:spcPts val="0"/>
                        </a:spcAft>
                      </a:pPr>
                      <a:r>
                        <a:rPr lang="es-ES" sz="800">
                          <a:solidFill>
                            <a:srgbClr val="000000"/>
                          </a:solidFill>
                          <a:latin typeface="Calibri"/>
                          <a:ea typeface="Times New Roman"/>
                          <a:cs typeface="Calibri"/>
                        </a:rPr>
                        <a:t>1,14</a:t>
                      </a:r>
                      <a:endParaRPr lang="es-EC" sz="800">
                        <a:latin typeface="Calibri"/>
                        <a:ea typeface="Times New Roman"/>
                        <a:cs typeface="Times New Roman"/>
                      </a:endParaRPr>
                    </a:p>
                  </a:txBody>
                  <a:tcPr marL="31270" marR="312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r">
                        <a:lnSpc>
                          <a:spcPct val="115000"/>
                        </a:lnSpc>
                        <a:spcAft>
                          <a:spcPts val="0"/>
                        </a:spcAft>
                      </a:pPr>
                      <a:r>
                        <a:rPr lang="es-ES" sz="800">
                          <a:solidFill>
                            <a:srgbClr val="000000"/>
                          </a:solidFill>
                          <a:latin typeface="Calibri"/>
                          <a:ea typeface="Times New Roman"/>
                          <a:cs typeface="Calibri"/>
                        </a:rPr>
                        <a:t>1,14</a:t>
                      </a:r>
                      <a:endParaRPr lang="es-EC" sz="800">
                        <a:latin typeface="Calibri"/>
                        <a:ea typeface="Times New Roman"/>
                        <a:cs typeface="Times New Roman"/>
                      </a:endParaRPr>
                    </a:p>
                  </a:txBody>
                  <a:tcPr marL="31270" marR="312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r">
                        <a:lnSpc>
                          <a:spcPct val="115000"/>
                        </a:lnSpc>
                        <a:spcAft>
                          <a:spcPts val="0"/>
                        </a:spcAft>
                      </a:pPr>
                      <a:r>
                        <a:rPr lang="es-ES" sz="800">
                          <a:solidFill>
                            <a:srgbClr val="000000"/>
                          </a:solidFill>
                          <a:latin typeface="Calibri"/>
                          <a:ea typeface="Times New Roman"/>
                          <a:cs typeface="Calibri"/>
                        </a:rPr>
                        <a:t>1,30</a:t>
                      </a:r>
                      <a:endParaRPr lang="es-EC" sz="800">
                        <a:latin typeface="Calibri"/>
                        <a:ea typeface="Times New Roman"/>
                        <a:cs typeface="Times New Roman"/>
                      </a:endParaRPr>
                    </a:p>
                  </a:txBody>
                  <a:tcPr marL="31270" marR="312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r">
                        <a:lnSpc>
                          <a:spcPct val="115000"/>
                        </a:lnSpc>
                        <a:spcAft>
                          <a:spcPts val="0"/>
                        </a:spcAft>
                      </a:pPr>
                      <a:r>
                        <a:rPr lang="es-ES" sz="800">
                          <a:solidFill>
                            <a:srgbClr val="000000"/>
                          </a:solidFill>
                          <a:latin typeface="Calibri"/>
                          <a:ea typeface="Times New Roman"/>
                          <a:cs typeface="Calibri"/>
                        </a:rPr>
                        <a:t>1,48</a:t>
                      </a:r>
                      <a:endParaRPr lang="es-EC" sz="800">
                        <a:latin typeface="Calibri"/>
                        <a:ea typeface="Times New Roman"/>
                        <a:cs typeface="Times New Roman"/>
                      </a:endParaRPr>
                    </a:p>
                  </a:txBody>
                  <a:tcPr marL="31270" marR="312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r">
                        <a:lnSpc>
                          <a:spcPct val="115000"/>
                        </a:lnSpc>
                        <a:spcAft>
                          <a:spcPts val="0"/>
                        </a:spcAft>
                      </a:pPr>
                      <a:r>
                        <a:rPr lang="es-ES" sz="800">
                          <a:solidFill>
                            <a:srgbClr val="000000"/>
                          </a:solidFill>
                          <a:latin typeface="Calibri"/>
                          <a:ea typeface="Times New Roman"/>
                          <a:cs typeface="Calibri"/>
                        </a:rPr>
                        <a:t>1,68</a:t>
                      </a:r>
                      <a:endParaRPr lang="es-EC" sz="800">
                        <a:latin typeface="Calibri"/>
                        <a:ea typeface="Times New Roman"/>
                        <a:cs typeface="Times New Roman"/>
                      </a:endParaRPr>
                    </a:p>
                  </a:txBody>
                  <a:tcPr marL="31270" marR="312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gn="r">
                        <a:lnSpc>
                          <a:spcPct val="115000"/>
                        </a:lnSpc>
                        <a:spcAft>
                          <a:spcPts val="0"/>
                        </a:spcAft>
                      </a:pPr>
                      <a:r>
                        <a:rPr lang="es-ES" sz="800">
                          <a:solidFill>
                            <a:srgbClr val="000000"/>
                          </a:solidFill>
                          <a:latin typeface="Calibri"/>
                          <a:ea typeface="Times New Roman"/>
                          <a:cs typeface="Calibri"/>
                        </a:rPr>
                        <a:t>1,92</a:t>
                      </a:r>
                      <a:endParaRPr lang="es-EC" sz="800">
                        <a:latin typeface="Calibri"/>
                        <a:ea typeface="Times New Roman"/>
                        <a:cs typeface="Times New Roman"/>
                      </a:endParaRPr>
                    </a:p>
                  </a:txBody>
                  <a:tcPr marL="31270" marR="3127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493169">
                <a:tc gridSpan="2">
                  <a:txBody>
                    <a:bodyPr/>
                    <a:lstStyle/>
                    <a:p>
                      <a:pPr algn="just">
                        <a:lnSpc>
                          <a:spcPct val="115000"/>
                        </a:lnSpc>
                        <a:spcAft>
                          <a:spcPts val="0"/>
                        </a:spcAft>
                      </a:pPr>
                      <a:r>
                        <a:rPr lang="es-ES" sz="800">
                          <a:solidFill>
                            <a:srgbClr val="000000"/>
                          </a:solidFill>
                          <a:latin typeface="Arial"/>
                          <a:ea typeface="Times New Roman"/>
                          <a:cs typeface="Times New Roman"/>
                        </a:rPr>
                        <a:t> FCD </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just">
                        <a:lnSpc>
                          <a:spcPct val="115000"/>
                        </a:lnSpc>
                        <a:spcAft>
                          <a:spcPts val="0"/>
                        </a:spcAft>
                      </a:pPr>
                      <a:r>
                        <a:rPr lang="es-ES" sz="800">
                          <a:solidFill>
                            <a:srgbClr val="000000"/>
                          </a:solidFill>
                          <a:latin typeface="Arial"/>
                          <a:ea typeface="Times New Roman"/>
                          <a:cs typeface="Times New Roman"/>
                        </a:rPr>
                        <a:t>-     31.901,07   </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just">
                        <a:lnSpc>
                          <a:spcPct val="115000"/>
                        </a:lnSpc>
                        <a:spcAft>
                          <a:spcPts val="0"/>
                        </a:spcAft>
                      </a:pPr>
                      <a:r>
                        <a:rPr lang="es-ES" sz="800">
                          <a:solidFill>
                            <a:srgbClr val="000000"/>
                          </a:solidFill>
                          <a:latin typeface="Arial"/>
                          <a:ea typeface="Times New Roman"/>
                          <a:cs typeface="Times New Roman"/>
                        </a:rPr>
                        <a:t>    14.630,39   </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just">
                        <a:lnSpc>
                          <a:spcPct val="115000"/>
                        </a:lnSpc>
                        <a:spcAft>
                          <a:spcPts val="0"/>
                        </a:spcAft>
                      </a:pPr>
                      <a:r>
                        <a:rPr lang="es-ES" sz="800">
                          <a:solidFill>
                            <a:srgbClr val="000000"/>
                          </a:solidFill>
                          <a:latin typeface="Arial"/>
                          <a:ea typeface="Times New Roman"/>
                          <a:cs typeface="Times New Roman"/>
                        </a:rPr>
                        <a:t>    10.128,76   </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just">
                        <a:lnSpc>
                          <a:spcPct val="115000"/>
                        </a:lnSpc>
                        <a:spcAft>
                          <a:spcPts val="0"/>
                        </a:spcAft>
                      </a:pPr>
                      <a:r>
                        <a:rPr lang="es-ES" sz="800">
                          <a:solidFill>
                            <a:srgbClr val="000000"/>
                          </a:solidFill>
                          <a:latin typeface="Arial"/>
                          <a:ea typeface="Times New Roman"/>
                          <a:cs typeface="Times New Roman"/>
                        </a:rPr>
                        <a:t>    15.770,26   </a:t>
                      </a:r>
                      <a:endParaRPr lang="es-EC" sz="800">
                        <a:latin typeface="Calibri"/>
                        <a:ea typeface="Times New Roman"/>
                        <a:cs typeface="Times New Roman"/>
                      </a:endParaRPr>
                    </a:p>
                  </a:txBody>
                  <a:tcPr marL="31270" marR="3127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just">
                        <a:lnSpc>
                          <a:spcPct val="115000"/>
                        </a:lnSpc>
                        <a:spcAft>
                          <a:spcPts val="0"/>
                        </a:spcAft>
                      </a:pPr>
                      <a:r>
                        <a:rPr lang="es-ES" sz="800">
                          <a:solidFill>
                            <a:srgbClr val="000000"/>
                          </a:solidFill>
                          <a:latin typeface="Arial"/>
                          <a:ea typeface="Times New Roman"/>
                          <a:cs typeface="Times New Roman"/>
                        </a:rPr>
                        <a:t>    17.539,77   </a:t>
                      </a:r>
                      <a:endParaRPr lang="es-EC" sz="800">
                        <a:latin typeface="Calibri"/>
                        <a:ea typeface="Times New Roman"/>
                        <a:cs typeface="Times New Roman"/>
                      </a:endParaRPr>
                    </a:p>
                  </a:txBody>
                  <a:tcPr marL="31270" marR="3127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gn="just">
                        <a:lnSpc>
                          <a:spcPct val="115000"/>
                        </a:lnSpc>
                        <a:spcAft>
                          <a:spcPts val="0"/>
                        </a:spcAft>
                      </a:pPr>
                      <a:r>
                        <a:rPr lang="es-ES" sz="800">
                          <a:solidFill>
                            <a:srgbClr val="000000"/>
                          </a:solidFill>
                          <a:latin typeface="Arial"/>
                          <a:ea typeface="Times New Roman"/>
                          <a:cs typeface="Times New Roman"/>
                        </a:rPr>
                        <a:t>      9.429,59   </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3169">
                <a:tc>
                  <a:txBody>
                    <a:bodyPr/>
                    <a:lstStyle/>
                    <a:p>
                      <a:pPr algn="just">
                        <a:lnSpc>
                          <a:spcPct val="115000"/>
                        </a:lnSpc>
                        <a:spcAft>
                          <a:spcPts val="0"/>
                        </a:spcAft>
                      </a:pPr>
                      <a:r>
                        <a:rPr lang="es-ES" sz="800" b="1">
                          <a:solidFill>
                            <a:srgbClr val="000000"/>
                          </a:solidFill>
                          <a:latin typeface="Arial"/>
                          <a:ea typeface="Times New Roman"/>
                          <a:cs typeface="Times New Roman"/>
                        </a:rPr>
                        <a:t> VAN </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15000"/>
                        </a:lnSpc>
                        <a:spcAft>
                          <a:spcPts val="0"/>
                        </a:spcAft>
                      </a:pPr>
                      <a:r>
                        <a:rPr lang="es-ES" sz="800" b="1">
                          <a:solidFill>
                            <a:srgbClr val="000000"/>
                          </a:solidFill>
                          <a:latin typeface="Arial"/>
                          <a:ea typeface="Times New Roman"/>
                          <a:cs typeface="Times New Roman"/>
                        </a:rPr>
                        <a:t>      35.597,71   </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31270" marR="3127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31270" marR="3127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just">
                        <a:lnSpc>
                          <a:spcPct val="115000"/>
                        </a:lnSpc>
                        <a:spcAft>
                          <a:spcPts val="0"/>
                        </a:spcAft>
                      </a:pPr>
                      <a:r>
                        <a:rPr lang="es-ES" sz="800">
                          <a:solidFill>
                            <a:srgbClr val="000000"/>
                          </a:solidFill>
                          <a:latin typeface="Arial"/>
                          <a:ea typeface="Times New Roman"/>
                          <a:cs typeface="Times New Roman"/>
                        </a:rPr>
                        <a:t> </a:t>
                      </a:r>
                      <a:endParaRPr lang="es-EC" sz="800">
                        <a:latin typeface="Calibri"/>
                        <a:ea typeface="Times New Roman"/>
                        <a:cs typeface="Times New Roman"/>
                      </a:endParaRPr>
                    </a:p>
                  </a:txBody>
                  <a:tcPr marL="31270" marR="3127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just">
                        <a:lnSpc>
                          <a:spcPct val="115000"/>
                        </a:lnSpc>
                        <a:spcAft>
                          <a:spcPts val="0"/>
                        </a:spcAft>
                      </a:pPr>
                      <a:r>
                        <a:rPr lang="es-ES" sz="800" dirty="0">
                          <a:solidFill>
                            <a:srgbClr val="000000"/>
                          </a:solidFill>
                          <a:latin typeface="Arial"/>
                          <a:ea typeface="Times New Roman"/>
                          <a:cs typeface="Times New Roman"/>
                        </a:rPr>
                        <a:t> </a:t>
                      </a:r>
                      <a:endParaRPr lang="es-EC" sz="800" dirty="0">
                        <a:latin typeface="Calibri"/>
                        <a:ea typeface="Times New Roman"/>
                        <a:cs typeface="Times New Roman"/>
                      </a:endParaRPr>
                    </a:p>
                  </a:txBody>
                  <a:tcPr marL="31270" marR="3127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r>
            </a:tbl>
          </a:graphicData>
        </a:graphic>
      </p:graphicFrame>
    </p:spTree>
    <p:extLst>
      <p:ext uri="{BB962C8B-B14F-4D97-AF65-F5344CB8AC3E}">
        <p14:creationId xmlns="" xmlns:p14="http://schemas.microsoft.com/office/powerpoint/2010/main" val="15932068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6" name="5 CuadroTexto"/>
          <p:cNvSpPr txBox="1"/>
          <p:nvPr/>
        </p:nvSpPr>
        <p:spPr>
          <a:xfrm>
            <a:off x="620688" y="2123728"/>
            <a:ext cx="5616624" cy="2585323"/>
          </a:xfrm>
          <a:prstGeom prst="rect">
            <a:avLst/>
          </a:prstGeom>
          <a:noFill/>
        </p:spPr>
        <p:txBody>
          <a:bodyPr wrap="square" rtlCol="0">
            <a:spAutoFit/>
          </a:bodyPr>
          <a:lstStyle/>
          <a:p>
            <a:pPr lvl="1" algn="just"/>
            <a:r>
              <a:rPr lang="es-EC" b="1" dirty="0" smtClean="0">
                <a:solidFill>
                  <a:schemeClr val="bg1"/>
                </a:solidFill>
              </a:rPr>
              <a:t>Tasa Interna de Retorno </a:t>
            </a:r>
            <a:endParaRPr lang="es-EC" sz="1200" dirty="0" smtClean="0">
              <a:solidFill>
                <a:schemeClr val="bg1"/>
              </a:solidFill>
            </a:endParaRPr>
          </a:p>
          <a:p>
            <a:pPr algn="just"/>
            <a:r>
              <a:rPr lang="en-US" b="1" dirty="0" smtClean="0">
                <a:solidFill>
                  <a:schemeClr val="bg1"/>
                </a:solidFill>
              </a:rPr>
              <a:t> </a:t>
            </a:r>
            <a:endParaRPr lang="es-EC" sz="1200" dirty="0" smtClean="0">
              <a:solidFill>
                <a:schemeClr val="bg1"/>
              </a:solidFill>
            </a:endParaRPr>
          </a:p>
          <a:p>
            <a:pPr algn="just"/>
            <a:r>
              <a:rPr lang="es-EC" dirty="0" smtClean="0">
                <a:solidFill>
                  <a:schemeClr val="bg1"/>
                </a:solidFill>
              </a:rPr>
              <a:t>     La tasa interna de retorno es la confirmación de los resultados y se ubica en el 20.94%. Lo que nos dice, que por cada dólar invertido tenemos en primer lugar un retorno o ganancia de casi 21 centavos por dólar.</a:t>
            </a:r>
            <a:endParaRPr lang="es-EC" sz="1200" dirty="0" smtClean="0">
              <a:solidFill>
                <a:schemeClr val="bg1"/>
              </a:solidFill>
            </a:endParaRPr>
          </a:p>
          <a:p>
            <a:r>
              <a:rPr lang="es-EC" b="1" dirty="0" smtClean="0"/>
              <a:t> </a:t>
            </a:r>
            <a:endParaRPr lang="es-EC" sz="1200" dirty="0" smtClean="0"/>
          </a:p>
          <a:p>
            <a:endParaRPr lang="es-EC" dirty="0"/>
          </a:p>
        </p:txBody>
      </p:sp>
      <p:graphicFrame>
        <p:nvGraphicFramePr>
          <p:cNvPr id="7" name="6 Tabla"/>
          <p:cNvGraphicFramePr>
            <a:graphicFrameLocks noGrp="1"/>
          </p:cNvGraphicFramePr>
          <p:nvPr/>
        </p:nvGraphicFramePr>
        <p:xfrm>
          <a:off x="764704" y="4572000"/>
          <a:ext cx="5328586" cy="720081"/>
        </p:xfrm>
        <a:graphic>
          <a:graphicData uri="http://schemas.openxmlformats.org/drawingml/2006/table">
            <a:tbl>
              <a:tblPr/>
              <a:tblGrid>
                <a:gridCol w="83754"/>
                <a:gridCol w="985190"/>
                <a:gridCol w="667050"/>
                <a:gridCol w="667050"/>
                <a:gridCol w="667050"/>
                <a:gridCol w="667050"/>
                <a:gridCol w="667050"/>
                <a:gridCol w="924392"/>
              </a:tblGrid>
              <a:tr h="236256">
                <a:tc>
                  <a:txBody>
                    <a:bodyPr/>
                    <a:lstStyle/>
                    <a:p>
                      <a:pPr algn="just">
                        <a:lnSpc>
                          <a:spcPct val="115000"/>
                        </a:lnSpc>
                        <a:spcAft>
                          <a:spcPts val="1000"/>
                        </a:spcAft>
                      </a:pPr>
                      <a:r>
                        <a:rPr lang="es-EC" sz="800">
                          <a:latin typeface="Calibri"/>
                          <a:ea typeface="Times New Roman"/>
                          <a:cs typeface="Times New Roman"/>
                        </a:rPr>
                        <a:t> </a:t>
                      </a:r>
                    </a:p>
                  </a:txBody>
                  <a:tcPr marL="0" marR="0" marT="0" marB="0" anchor="ctr">
                    <a:lnL>
                      <a:noFill/>
                    </a:lnL>
                    <a:lnR>
                      <a:noFill/>
                    </a:lnR>
                    <a:lnT>
                      <a:noFill/>
                    </a:lnT>
                    <a:lnB>
                      <a:noFill/>
                    </a:lnB>
                  </a:tcPr>
                </a:tc>
                <a:tc gridSpan="7">
                  <a:txBody>
                    <a:bodyPr/>
                    <a:lstStyle/>
                    <a:p>
                      <a:pPr algn="ctr">
                        <a:lnSpc>
                          <a:spcPct val="115000"/>
                        </a:lnSpc>
                        <a:spcAft>
                          <a:spcPts val="0"/>
                        </a:spcAft>
                      </a:pPr>
                      <a:r>
                        <a:rPr lang="es-ES" sz="1000" b="1">
                          <a:solidFill>
                            <a:srgbClr val="000000"/>
                          </a:solidFill>
                          <a:latin typeface="Times New Roman"/>
                          <a:ea typeface="Times New Roman"/>
                          <a:cs typeface="Times New Roman"/>
                        </a:rPr>
                        <a:t>CALCULO DE LA  TIR DEL PROYECTO </a:t>
                      </a:r>
                      <a:endParaRPr lang="es-EC" sz="800">
                        <a:latin typeface="Calibri"/>
                        <a:ea typeface="Times New Roman"/>
                        <a:cs typeface="Times New Roman"/>
                      </a:endParaRPr>
                    </a:p>
                  </a:txBody>
                  <a:tcPr marL="37262" marR="37262" marT="0" marB="0" anchor="ctr">
                    <a:lnL>
                      <a:noFill/>
                    </a:lnL>
                    <a:lnR>
                      <a:noFill/>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236256">
                <a:tc>
                  <a:txBody>
                    <a:bodyPr/>
                    <a:lstStyle/>
                    <a:p>
                      <a:pPr algn="just">
                        <a:lnSpc>
                          <a:spcPct val="115000"/>
                        </a:lnSpc>
                        <a:spcAft>
                          <a:spcPts val="1000"/>
                        </a:spcAft>
                      </a:pPr>
                      <a:r>
                        <a:rPr lang="es-EC" sz="800">
                          <a:latin typeface="Calibri"/>
                          <a:ea typeface="Times New Roman"/>
                          <a:cs typeface="Times New Roman"/>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s-EC" sz="800">
                        <a:latin typeface="Calibri"/>
                      </a:endParaRPr>
                    </a:p>
                  </a:txBody>
                  <a:tcPr marL="37262" marR="37262" marT="0" marB="0" anchor="b">
                    <a:lnL>
                      <a:noFill/>
                    </a:lnL>
                    <a:lnR>
                      <a:noFill/>
                    </a:lnR>
                    <a:lnT>
                      <a:noFill/>
                    </a:lnT>
                    <a:lnB>
                      <a:noFill/>
                    </a:lnB>
                  </a:tcPr>
                </a:tc>
                <a:tc>
                  <a:txBody>
                    <a:bodyPr/>
                    <a:lstStyle/>
                    <a:p>
                      <a:endParaRPr lang="es-EC" sz="800">
                        <a:latin typeface="Calibri"/>
                      </a:endParaRPr>
                    </a:p>
                  </a:txBody>
                  <a:tcPr marL="37262" marR="37262"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s-EC" sz="800">
                        <a:latin typeface="Calibri"/>
                      </a:endParaRPr>
                    </a:p>
                  </a:txBody>
                  <a:tcPr marL="37262" marR="37262"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s-EC" sz="800">
                        <a:latin typeface="Calibri"/>
                      </a:endParaRPr>
                    </a:p>
                  </a:txBody>
                  <a:tcPr marL="37262" marR="37262"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s-EC" sz="800">
                        <a:latin typeface="Calibri"/>
                      </a:endParaRPr>
                    </a:p>
                  </a:txBody>
                  <a:tcPr marL="37262" marR="37262"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s-EC" sz="800">
                        <a:latin typeface="Calibri"/>
                      </a:endParaRPr>
                    </a:p>
                  </a:txBody>
                  <a:tcPr marL="37262" marR="37262"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s-EC" sz="800">
                        <a:latin typeface="Calibri"/>
                      </a:endParaRPr>
                    </a:p>
                  </a:txBody>
                  <a:tcPr marL="37262" marR="37262" marT="0" marB="0" anchor="b">
                    <a:lnL>
                      <a:noFill/>
                    </a:lnL>
                    <a:lnR>
                      <a:noFill/>
                    </a:lnR>
                    <a:lnT>
                      <a:noFill/>
                    </a:lnT>
                    <a:lnB w="12700" cap="flat" cmpd="sng" algn="ctr">
                      <a:solidFill>
                        <a:srgbClr val="000000"/>
                      </a:solidFill>
                      <a:prstDash val="solid"/>
                      <a:round/>
                      <a:headEnd type="none" w="med" len="med"/>
                      <a:tailEnd type="none" w="med" len="med"/>
                    </a:lnB>
                  </a:tcPr>
                </a:tc>
              </a:tr>
              <a:tr h="247569">
                <a:tc gridSpan="2">
                  <a:txBody>
                    <a:bodyPr/>
                    <a:lstStyle/>
                    <a:p>
                      <a:pPr algn="just">
                        <a:lnSpc>
                          <a:spcPct val="115000"/>
                        </a:lnSpc>
                        <a:spcAft>
                          <a:spcPts val="0"/>
                        </a:spcAft>
                      </a:pPr>
                      <a:r>
                        <a:rPr lang="es-ES" sz="900">
                          <a:solidFill>
                            <a:srgbClr val="000000"/>
                          </a:solidFill>
                          <a:latin typeface="Times New Roman"/>
                          <a:ea typeface="Times New Roman"/>
                          <a:cs typeface="Times New Roman"/>
                        </a:rPr>
                        <a:t>-69.746,07   </a:t>
                      </a:r>
                      <a:endParaRPr lang="es-EC" sz="800">
                        <a:latin typeface="Calibri"/>
                        <a:ea typeface="Times New Roman"/>
                        <a:cs typeface="Times New Roman"/>
                      </a:endParaRPr>
                    </a:p>
                  </a:txBody>
                  <a:tcPr marL="37262" marR="372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gn="just">
                        <a:lnSpc>
                          <a:spcPct val="115000"/>
                        </a:lnSpc>
                        <a:spcAft>
                          <a:spcPts val="0"/>
                        </a:spcAft>
                      </a:pPr>
                      <a:r>
                        <a:rPr lang="es-ES" sz="900">
                          <a:solidFill>
                            <a:srgbClr val="000000"/>
                          </a:solidFill>
                          <a:latin typeface="Times New Roman"/>
                          <a:ea typeface="Times New Roman"/>
                          <a:cs typeface="Times New Roman"/>
                        </a:rPr>
                        <a:t> 19.343,95   </a:t>
                      </a:r>
                      <a:endParaRPr lang="es-EC" sz="800">
                        <a:latin typeface="Calibri"/>
                        <a:ea typeface="Times New Roman"/>
                        <a:cs typeface="Times New Roman"/>
                      </a:endParaRPr>
                    </a:p>
                  </a:txBody>
                  <a:tcPr marL="37262" marR="372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900">
                          <a:solidFill>
                            <a:srgbClr val="000000"/>
                          </a:solidFill>
                          <a:latin typeface="Times New Roman"/>
                          <a:ea typeface="Times New Roman"/>
                          <a:cs typeface="Times New Roman"/>
                        </a:rPr>
                        <a:t> 16.570,53   </a:t>
                      </a:r>
                      <a:endParaRPr lang="es-EC" sz="800">
                        <a:latin typeface="Calibri"/>
                        <a:ea typeface="Times New Roman"/>
                        <a:cs typeface="Times New Roman"/>
                      </a:endParaRPr>
                    </a:p>
                  </a:txBody>
                  <a:tcPr marL="37262" marR="372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900">
                          <a:solidFill>
                            <a:srgbClr val="000000"/>
                          </a:solidFill>
                          <a:latin typeface="Times New Roman"/>
                          <a:ea typeface="Times New Roman"/>
                          <a:cs typeface="Times New Roman"/>
                        </a:rPr>
                        <a:t> 26.445,36   </a:t>
                      </a:r>
                      <a:endParaRPr lang="es-EC" sz="800">
                        <a:latin typeface="Calibri"/>
                        <a:ea typeface="Times New Roman"/>
                        <a:cs typeface="Times New Roman"/>
                      </a:endParaRPr>
                    </a:p>
                  </a:txBody>
                  <a:tcPr marL="37262" marR="372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900">
                          <a:solidFill>
                            <a:srgbClr val="000000"/>
                          </a:solidFill>
                          <a:latin typeface="Times New Roman"/>
                          <a:ea typeface="Times New Roman"/>
                          <a:cs typeface="Times New Roman"/>
                        </a:rPr>
                        <a:t> 32.934,11   </a:t>
                      </a:r>
                      <a:endParaRPr lang="es-EC" sz="800">
                        <a:latin typeface="Calibri"/>
                        <a:ea typeface="Times New Roman"/>
                        <a:cs typeface="Times New Roman"/>
                      </a:endParaRPr>
                    </a:p>
                  </a:txBody>
                  <a:tcPr marL="37262" marR="372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900">
                          <a:solidFill>
                            <a:srgbClr val="000000"/>
                          </a:solidFill>
                          <a:latin typeface="Times New Roman"/>
                          <a:ea typeface="Times New Roman"/>
                          <a:cs typeface="Times New Roman"/>
                        </a:rPr>
                        <a:t> 47.861,22   </a:t>
                      </a:r>
                      <a:endParaRPr lang="es-EC" sz="800">
                        <a:latin typeface="Calibri"/>
                        <a:ea typeface="Times New Roman"/>
                        <a:cs typeface="Times New Roman"/>
                      </a:endParaRPr>
                    </a:p>
                  </a:txBody>
                  <a:tcPr marL="37262" marR="372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900" dirty="0">
                          <a:solidFill>
                            <a:srgbClr val="000000"/>
                          </a:solidFill>
                          <a:latin typeface="Times New Roman"/>
                          <a:ea typeface="Times New Roman"/>
                          <a:cs typeface="Times New Roman"/>
                        </a:rPr>
                        <a:t>24,44%</a:t>
                      </a:r>
                      <a:endParaRPr lang="es-EC" sz="800" dirty="0">
                        <a:latin typeface="Calibri"/>
                        <a:ea typeface="Times New Roman"/>
                        <a:cs typeface="Times New Roman"/>
                      </a:endParaRPr>
                    </a:p>
                  </a:txBody>
                  <a:tcPr marL="37262" marR="3726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7 Tabla"/>
          <p:cNvGraphicFramePr>
            <a:graphicFrameLocks noGrp="1"/>
          </p:cNvGraphicFramePr>
          <p:nvPr/>
        </p:nvGraphicFramePr>
        <p:xfrm>
          <a:off x="980727" y="5796136"/>
          <a:ext cx="5040562" cy="988695"/>
        </p:xfrm>
        <a:graphic>
          <a:graphicData uri="http://schemas.openxmlformats.org/drawingml/2006/table">
            <a:tbl>
              <a:tblPr/>
              <a:tblGrid>
                <a:gridCol w="469391"/>
                <a:gridCol w="556224"/>
                <a:gridCol w="556224"/>
                <a:gridCol w="556224"/>
                <a:gridCol w="556224"/>
                <a:gridCol w="556224"/>
                <a:gridCol w="556224"/>
                <a:gridCol w="1233827"/>
              </a:tblGrid>
              <a:tr h="200025">
                <a:tc>
                  <a:txBody>
                    <a:bodyPr/>
                    <a:lstStyle/>
                    <a:p>
                      <a:pPr algn="just">
                        <a:lnSpc>
                          <a:spcPct val="115000"/>
                        </a:lnSpc>
                        <a:spcAft>
                          <a:spcPts val="1000"/>
                        </a:spcAft>
                      </a:pPr>
                      <a:r>
                        <a:rPr lang="es-EC" sz="1000">
                          <a:latin typeface="Calibri"/>
                          <a:ea typeface="Times New Roman"/>
                          <a:cs typeface="Times New Roman"/>
                        </a:rPr>
                        <a:t> </a:t>
                      </a:r>
                    </a:p>
                  </a:txBody>
                  <a:tcPr marL="0" marR="0" marT="0" marB="0" anchor="ctr">
                    <a:lnL>
                      <a:noFill/>
                    </a:lnL>
                    <a:lnR>
                      <a:noFill/>
                    </a:lnR>
                    <a:lnT>
                      <a:noFill/>
                    </a:lnT>
                    <a:lnB>
                      <a:noFill/>
                    </a:lnB>
                  </a:tcPr>
                </a:tc>
                <a:tc gridSpan="7">
                  <a:txBody>
                    <a:bodyPr/>
                    <a:lstStyle/>
                    <a:p>
                      <a:pPr algn="ctr">
                        <a:lnSpc>
                          <a:spcPct val="115000"/>
                        </a:lnSpc>
                        <a:spcAft>
                          <a:spcPts val="0"/>
                        </a:spcAft>
                      </a:pPr>
                      <a:r>
                        <a:rPr lang="es-ES" sz="1200" b="1">
                          <a:solidFill>
                            <a:srgbClr val="000000"/>
                          </a:solidFill>
                          <a:latin typeface="Times New Roman"/>
                          <a:ea typeface="Times New Roman"/>
                          <a:cs typeface="Times New Roman"/>
                        </a:rPr>
                        <a:t>CALCULO DE LA  TIR DEL INVERSIONISTA</a:t>
                      </a:r>
                      <a:endParaRPr lang="es-EC" sz="1000">
                        <a:latin typeface="Calibri"/>
                        <a:ea typeface="Times New Roman"/>
                        <a:cs typeface="Times New Roman"/>
                      </a:endParaRPr>
                    </a:p>
                  </a:txBody>
                  <a:tcPr marL="44450" marR="44450" marT="0" marB="0" anchor="ctr">
                    <a:lnL>
                      <a:noFill/>
                    </a:lnL>
                    <a:lnR>
                      <a:noFill/>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200025">
                <a:tc>
                  <a:txBody>
                    <a:bodyPr/>
                    <a:lstStyle/>
                    <a:p>
                      <a:pPr algn="just">
                        <a:lnSpc>
                          <a:spcPct val="115000"/>
                        </a:lnSpc>
                        <a:spcAft>
                          <a:spcPts val="1000"/>
                        </a:spcAft>
                      </a:pPr>
                      <a:r>
                        <a:rPr lang="es-EC" sz="1000">
                          <a:latin typeface="Calibri"/>
                          <a:ea typeface="Times New Roman"/>
                          <a:cs typeface="Times New Roman"/>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s-EC" sz="1000">
                        <a:latin typeface="Calibri"/>
                      </a:endParaRPr>
                    </a:p>
                  </a:txBody>
                  <a:tcPr marL="44450" marR="44450" marT="0" marB="0" anchor="b">
                    <a:lnL>
                      <a:noFill/>
                    </a:lnL>
                    <a:lnR>
                      <a:noFill/>
                    </a:lnR>
                    <a:lnT>
                      <a:noFill/>
                    </a:lnT>
                    <a:lnB>
                      <a:noFill/>
                    </a:lnB>
                  </a:tcPr>
                </a:tc>
                <a:tc>
                  <a:txBody>
                    <a:bodyPr/>
                    <a:lstStyle/>
                    <a:p>
                      <a:endParaRPr lang="es-EC" sz="1000">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s-EC" sz="1000">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s-EC" sz="1000">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s-EC" sz="1000">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s-EC" sz="1000">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s-EC" sz="1000">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r>
              <a:tr h="209550">
                <a:tc gridSpan="2">
                  <a:txBody>
                    <a:bodyPr/>
                    <a:lstStyle/>
                    <a:p>
                      <a:pPr algn="just">
                        <a:lnSpc>
                          <a:spcPct val="115000"/>
                        </a:lnSpc>
                        <a:spcAft>
                          <a:spcPts val="0"/>
                        </a:spcAft>
                      </a:pPr>
                      <a:r>
                        <a:rPr lang="es-ES" sz="1100">
                          <a:solidFill>
                            <a:srgbClr val="000000"/>
                          </a:solidFill>
                          <a:latin typeface="Times New Roman"/>
                          <a:ea typeface="Times New Roman"/>
                          <a:cs typeface="Times New Roman"/>
                        </a:rPr>
                        <a:t>-31.901,07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gn="just">
                        <a:lnSpc>
                          <a:spcPct val="115000"/>
                        </a:lnSpc>
                        <a:spcAft>
                          <a:spcPts val="0"/>
                        </a:spcAft>
                      </a:pPr>
                      <a:r>
                        <a:rPr lang="es-ES" sz="1100">
                          <a:solidFill>
                            <a:srgbClr val="000000"/>
                          </a:solidFill>
                          <a:latin typeface="Times New Roman"/>
                          <a:ea typeface="Times New Roman"/>
                          <a:cs typeface="Times New Roman"/>
                        </a:rPr>
                        <a:t>    16.668,40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100">
                          <a:solidFill>
                            <a:srgbClr val="000000"/>
                          </a:solidFill>
                          <a:latin typeface="Times New Roman"/>
                          <a:ea typeface="Times New Roman"/>
                          <a:cs typeface="Times New Roman"/>
                        </a:rPr>
                        <a:t>   13.147,17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100">
                          <a:solidFill>
                            <a:srgbClr val="000000"/>
                          </a:solidFill>
                          <a:latin typeface="Times New Roman"/>
                          <a:ea typeface="Times New Roman"/>
                          <a:cs typeface="Times New Roman"/>
                        </a:rPr>
                        <a:t>   23.321,32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100">
                          <a:solidFill>
                            <a:srgbClr val="000000"/>
                          </a:solidFill>
                          <a:latin typeface="Times New Roman"/>
                          <a:ea typeface="Times New Roman"/>
                          <a:cs typeface="Times New Roman"/>
                        </a:rPr>
                        <a:t>   29.551,28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100">
                          <a:solidFill>
                            <a:srgbClr val="000000"/>
                          </a:solidFill>
                          <a:latin typeface="Times New Roman"/>
                          <a:ea typeface="Times New Roman"/>
                          <a:cs typeface="Times New Roman"/>
                        </a:rPr>
                        <a:t>   18.100,20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dirty="0">
                          <a:solidFill>
                            <a:srgbClr val="000000"/>
                          </a:solidFill>
                          <a:latin typeface="Times New Roman"/>
                          <a:ea typeface="Times New Roman"/>
                          <a:cs typeface="Times New Roman"/>
                        </a:rPr>
                        <a:t>50,35%</a:t>
                      </a:r>
                      <a:endParaRPr lang="es-EC" sz="1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5932068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6" name="5 CuadroTexto"/>
          <p:cNvSpPr txBox="1"/>
          <p:nvPr/>
        </p:nvSpPr>
        <p:spPr>
          <a:xfrm>
            <a:off x="836712" y="2051720"/>
            <a:ext cx="5544616" cy="2308324"/>
          </a:xfrm>
          <a:prstGeom prst="rect">
            <a:avLst/>
          </a:prstGeom>
          <a:noFill/>
        </p:spPr>
        <p:txBody>
          <a:bodyPr wrap="square" rtlCol="0">
            <a:spAutoFit/>
          </a:bodyPr>
          <a:lstStyle/>
          <a:p>
            <a:pPr lvl="1" algn="just"/>
            <a:r>
              <a:rPr lang="es-EC" b="1" dirty="0" smtClean="0">
                <a:solidFill>
                  <a:schemeClr val="bg1"/>
                </a:solidFill>
              </a:rPr>
              <a:t>Período de recuperación</a:t>
            </a:r>
            <a:endParaRPr lang="es-EC" sz="1200" dirty="0" smtClean="0">
              <a:solidFill>
                <a:schemeClr val="bg1"/>
              </a:solidFill>
            </a:endParaRPr>
          </a:p>
          <a:p>
            <a:pPr algn="just"/>
            <a:r>
              <a:rPr lang="en-US" b="1" dirty="0" smtClean="0">
                <a:solidFill>
                  <a:schemeClr val="bg1"/>
                </a:solidFill>
              </a:rPr>
              <a:t> </a:t>
            </a:r>
            <a:endParaRPr lang="es-EC" sz="1200" dirty="0" smtClean="0">
              <a:solidFill>
                <a:schemeClr val="bg1"/>
              </a:solidFill>
            </a:endParaRPr>
          </a:p>
          <a:p>
            <a:pPr algn="just"/>
            <a:r>
              <a:rPr lang="es-EC" dirty="0" smtClean="0">
                <a:solidFill>
                  <a:schemeClr val="bg1"/>
                </a:solidFill>
              </a:rPr>
              <a:t>     El periodo de recuperación del proyecto arroja un tiempo de tres años para el accionista, tiempo muy bueno si consideramos  que a periodos menores la liberación de efectivo es mayor y por consiguiente la relación deuda capital es mejor.</a:t>
            </a:r>
            <a:endParaRPr lang="es-EC" sz="1200" dirty="0" smtClean="0">
              <a:solidFill>
                <a:schemeClr val="bg1"/>
              </a:solidFill>
            </a:endParaRPr>
          </a:p>
          <a:p>
            <a:endParaRPr lang="es-EC" dirty="0"/>
          </a:p>
        </p:txBody>
      </p:sp>
      <p:graphicFrame>
        <p:nvGraphicFramePr>
          <p:cNvPr id="7" name="6 Tabla"/>
          <p:cNvGraphicFramePr>
            <a:graphicFrameLocks noGrp="1"/>
          </p:cNvGraphicFramePr>
          <p:nvPr/>
        </p:nvGraphicFramePr>
        <p:xfrm>
          <a:off x="1844824" y="4499992"/>
          <a:ext cx="3384376" cy="1752600"/>
        </p:xfrm>
        <a:graphic>
          <a:graphicData uri="http://schemas.openxmlformats.org/drawingml/2006/table">
            <a:tbl>
              <a:tblPr/>
              <a:tblGrid>
                <a:gridCol w="491956"/>
                <a:gridCol w="1371196"/>
                <a:gridCol w="1521224"/>
              </a:tblGrid>
              <a:tr h="200025">
                <a:tc gridSpan="3">
                  <a:txBody>
                    <a:bodyPr/>
                    <a:lstStyle/>
                    <a:p>
                      <a:pPr algn="ctr">
                        <a:lnSpc>
                          <a:spcPct val="115000"/>
                        </a:lnSpc>
                        <a:spcAft>
                          <a:spcPts val="0"/>
                        </a:spcAft>
                      </a:pPr>
                      <a:r>
                        <a:rPr lang="es-ES" sz="900" b="1">
                          <a:solidFill>
                            <a:srgbClr val="000000"/>
                          </a:solidFill>
                          <a:latin typeface="Arial"/>
                          <a:ea typeface="Times New Roman"/>
                          <a:cs typeface="Times New Roman"/>
                        </a:rPr>
                        <a:t>PERIODO DE RECUPERACIÓN DEL  PROYECTO</a:t>
                      </a:r>
                      <a:endParaRPr lang="es-EC" sz="1000">
                        <a:latin typeface="Calibri"/>
                        <a:ea typeface="Times New Roman"/>
                        <a:cs typeface="Times New Roman"/>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r>
              <a:tr h="400050">
                <a:tc>
                  <a:txBody>
                    <a:bodyPr/>
                    <a:lstStyle/>
                    <a:p>
                      <a:pPr algn="just">
                        <a:lnSpc>
                          <a:spcPct val="115000"/>
                        </a:lnSpc>
                        <a:spcAft>
                          <a:spcPts val="0"/>
                        </a:spcAft>
                      </a:pPr>
                      <a:r>
                        <a:rPr lang="es-ES" sz="900" b="1">
                          <a:solidFill>
                            <a:srgbClr val="000000"/>
                          </a:solidFill>
                          <a:latin typeface="Arial"/>
                          <a:ea typeface="Times New Roman"/>
                          <a:cs typeface="Times New Roman"/>
                        </a:rPr>
                        <a:t>AÑO</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000000"/>
                          </a:solidFill>
                          <a:latin typeface="Arial"/>
                          <a:ea typeface="Times New Roman"/>
                          <a:cs typeface="Times New Roman"/>
                        </a:rPr>
                        <a:t>FLUJO ANUAL</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000000"/>
                          </a:solidFill>
                          <a:latin typeface="Arial"/>
                          <a:ea typeface="Times New Roman"/>
                          <a:cs typeface="Times New Roman"/>
                        </a:rPr>
                        <a:t>FLUJO ACTUALIZADO</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ctr">
                        <a:lnSpc>
                          <a:spcPct val="115000"/>
                        </a:lnSpc>
                        <a:spcAft>
                          <a:spcPts val="0"/>
                        </a:spcAft>
                      </a:pPr>
                      <a:r>
                        <a:rPr lang="es-ES" sz="1000">
                          <a:solidFill>
                            <a:srgbClr val="000000"/>
                          </a:solidFill>
                          <a:latin typeface="Arial"/>
                          <a:ea typeface="Times New Roman"/>
                          <a:cs typeface="Times New Roman"/>
                        </a:rPr>
                        <a:t>0</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68.901,07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68.901,07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90500">
                <a:tc>
                  <a:txBody>
                    <a:bodyPr/>
                    <a:lstStyle/>
                    <a:p>
                      <a:pPr algn="ctr">
                        <a:lnSpc>
                          <a:spcPct val="115000"/>
                        </a:lnSpc>
                        <a:spcAft>
                          <a:spcPts val="0"/>
                        </a:spcAft>
                      </a:pPr>
                      <a:r>
                        <a:rPr lang="es-ES" sz="1000">
                          <a:solidFill>
                            <a:srgbClr val="000000"/>
                          </a:solidFill>
                          <a:latin typeface="Arial"/>
                          <a:ea typeface="Times New Roman"/>
                          <a:cs typeface="Times New Roman"/>
                        </a:rPr>
                        <a:t>1</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20.098,17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48.802,90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0500">
                <a:tc>
                  <a:txBody>
                    <a:bodyPr/>
                    <a:lstStyle/>
                    <a:p>
                      <a:pPr algn="ctr">
                        <a:lnSpc>
                          <a:spcPct val="115000"/>
                        </a:lnSpc>
                        <a:spcAft>
                          <a:spcPts val="0"/>
                        </a:spcAft>
                      </a:pPr>
                      <a:r>
                        <a:rPr lang="es-ES" sz="1000">
                          <a:solidFill>
                            <a:srgbClr val="000000"/>
                          </a:solidFill>
                          <a:latin typeface="Arial"/>
                          <a:ea typeface="Times New Roman"/>
                          <a:cs typeface="Times New Roman"/>
                        </a:rPr>
                        <a:t>2</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15.948,25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32.854,64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0500">
                <a:tc>
                  <a:txBody>
                    <a:bodyPr/>
                    <a:lstStyle/>
                    <a:p>
                      <a:pPr algn="ctr">
                        <a:lnSpc>
                          <a:spcPct val="115000"/>
                        </a:lnSpc>
                        <a:spcAft>
                          <a:spcPts val="0"/>
                        </a:spcAft>
                      </a:pPr>
                      <a:r>
                        <a:rPr lang="es-ES" sz="1000">
                          <a:solidFill>
                            <a:srgbClr val="000000"/>
                          </a:solidFill>
                          <a:latin typeface="Arial"/>
                          <a:ea typeface="Times New Roman"/>
                          <a:cs typeface="Times New Roman"/>
                        </a:rPr>
                        <a:t>3</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25.427,88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7.426,76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0500">
                <a:tc>
                  <a:txBody>
                    <a:bodyPr/>
                    <a:lstStyle/>
                    <a:p>
                      <a:pPr algn="ctr">
                        <a:lnSpc>
                          <a:spcPct val="115000"/>
                        </a:lnSpc>
                        <a:spcAft>
                          <a:spcPts val="0"/>
                        </a:spcAft>
                      </a:pPr>
                      <a:r>
                        <a:rPr lang="es-ES" sz="1000">
                          <a:solidFill>
                            <a:srgbClr val="000000"/>
                          </a:solidFill>
                          <a:latin typeface="Arial"/>
                          <a:ea typeface="Times New Roman"/>
                          <a:cs typeface="Times New Roman"/>
                        </a:rPr>
                        <a:t>4</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30.890,59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23.463,83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0025">
                <a:tc>
                  <a:txBody>
                    <a:bodyPr/>
                    <a:lstStyle/>
                    <a:p>
                      <a:pPr algn="ctr">
                        <a:lnSpc>
                          <a:spcPct val="115000"/>
                        </a:lnSpc>
                        <a:spcAft>
                          <a:spcPts val="0"/>
                        </a:spcAft>
                      </a:pPr>
                      <a:r>
                        <a:rPr lang="es-ES" sz="1000">
                          <a:solidFill>
                            <a:srgbClr val="000000"/>
                          </a:solidFill>
                          <a:latin typeface="Arial"/>
                          <a:ea typeface="Times New Roman"/>
                          <a:cs typeface="Times New Roman"/>
                        </a:rPr>
                        <a:t>5</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000">
                          <a:solidFill>
                            <a:srgbClr val="000000"/>
                          </a:solidFill>
                          <a:latin typeface="Arial"/>
                          <a:ea typeface="Times New Roman"/>
                          <a:cs typeface="Times New Roman"/>
                        </a:rPr>
                        <a:t>   45.423,49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000" dirty="0">
                          <a:solidFill>
                            <a:srgbClr val="000000"/>
                          </a:solidFill>
                          <a:latin typeface="Arial"/>
                          <a:ea typeface="Times New Roman"/>
                          <a:cs typeface="Times New Roman"/>
                        </a:rPr>
                        <a:t>   68.887,31   </a:t>
                      </a:r>
                      <a:endParaRPr lang="es-EC" sz="1000" dirty="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8" name="7 Tabla"/>
          <p:cNvGraphicFramePr>
            <a:graphicFrameLocks noGrp="1"/>
          </p:cNvGraphicFramePr>
          <p:nvPr/>
        </p:nvGraphicFramePr>
        <p:xfrm>
          <a:off x="1844823" y="6516216"/>
          <a:ext cx="3384377" cy="2016226"/>
        </p:xfrm>
        <a:graphic>
          <a:graphicData uri="http://schemas.openxmlformats.org/drawingml/2006/table">
            <a:tbl>
              <a:tblPr/>
              <a:tblGrid>
                <a:gridCol w="473813"/>
                <a:gridCol w="1406934"/>
                <a:gridCol w="1503630"/>
              </a:tblGrid>
              <a:tr h="230113">
                <a:tc gridSpan="3">
                  <a:txBody>
                    <a:bodyPr/>
                    <a:lstStyle/>
                    <a:p>
                      <a:pPr algn="ctr">
                        <a:lnSpc>
                          <a:spcPct val="115000"/>
                        </a:lnSpc>
                        <a:spcAft>
                          <a:spcPts val="0"/>
                        </a:spcAft>
                      </a:pPr>
                      <a:r>
                        <a:rPr lang="es-ES" sz="900" b="1">
                          <a:solidFill>
                            <a:srgbClr val="000000"/>
                          </a:solidFill>
                          <a:latin typeface="Arial"/>
                          <a:ea typeface="Times New Roman"/>
                          <a:cs typeface="Times New Roman"/>
                        </a:rPr>
                        <a:t>PERIODO DE RECUPERACIÓN DEL  INVERSIONISTA</a:t>
                      </a:r>
                      <a:endParaRPr lang="es-EC" sz="1000">
                        <a:latin typeface="Calibri"/>
                        <a:ea typeface="Times New Roman"/>
                        <a:cs typeface="Times New Roman"/>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r>
              <a:tr h="460225">
                <a:tc>
                  <a:txBody>
                    <a:bodyPr/>
                    <a:lstStyle/>
                    <a:p>
                      <a:pPr algn="just">
                        <a:lnSpc>
                          <a:spcPct val="115000"/>
                        </a:lnSpc>
                        <a:spcAft>
                          <a:spcPts val="0"/>
                        </a:spcAft>
                      </a:pPr>
                      <a:r>
                        <a:rPr lang="es-ES" sz="900" b="1">
                          <a:solidFill>
                            <a:srgbClr val="000000"/>
                          </a:solidFill>
                          <a:latin typeface="Arial"/>
                          <a:ea typeface="Times New Roman"/>
                          <a:cs typeface="Times New Roman"/>
                        </a:rPr>
                        <a:t>AÑO</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000000"/>
                          </a:solidFill>
                          <a:latin typeface="Arial"/>
                          <a:ea typeface="Times New Roman"/>
                          <a:cs typeface="Times New Roman"/>
                        </a:rPr>
                        <a:t>FLUJO ANUAL</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b="1">
                          <a:solidFill>
                            <a:srgbClr val="000000"/>
                          </a:solidFill>
                          <a:latin typeface="Arial"/>
                          <a:ea typeface="Times New Roman"/>
                          <a:cs typeface="Times New Roman"/>
                        </a:rPr>
                        <a:t>FLUJO ACTUALIZADO</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155">
                <a:tc>
                  <a:txBody>
                    <a:bodyPr/>
                    <a:lstStyle/>
                    <a:p>
                      <a:pPr algn="ctr">
                        <a:lnSpc>
                          <a:spcPct val="115000"/>
                        </a:lnSpc>
                        <a:spcAft>
                          <a:spcPts val="0"/>
                        </a:spcAft>
                      </a:pPr>
                      <a:r>
                        <a:rPr lang="es-ES" sz="1000">
                          <a:solidFill>
                            <a:srgbClr val="000000"/>
                          </a:solidFill>
                          <a:latin typeface="Arial"/>
                          <a:ea typeface="Times New Roman"/>
                          <a:cs typeface="Times New Roman"/>
                        </a:rPr>
                        <a:t>0</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31.901,07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31.901,07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19155">
                <a:tc>
                  <a:txBody>
                    <a:bodyPr/>
                    <a:lstStyle/>
                    <a:p>
                      <a:pPr algn="ctr">
                        <a:lnSpc>
                          <a:spcPct val="115000"/>
                        </a:lnSpc>
                        <a:spcAft>
                          <a:spcPts val="0"/>
                        </a:spcAft>
                      </a:pPr>
                      <a:r>
                        <a:rPr lang="es-ES" sz="1000">
                          <a:solidFill>
                            <a:srgbClr val="000000"/>
                          </a:solidFill>
                          <a:latin typeface="Arial"/>
                          <a:ea typeface="Times New Roman"/>
                          <a:cs typeface="Times New Roman"/>
                        </a:rPr>
                        <a:t>1</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16.668,40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15.232,67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9155">
                <a:tc>
                  <a:txBody>
                    <a:bodyPr/>
                    <a:lstStyle/>
                    <a:p>
                      <a:pPr algn="ctr">
                        <a:lnSpc>
                          <a:spcPct val="115000"/>
                        </a:lnSpc>
                        <a:spcAft>
                          <a:spcPts val="0"/>
                        </a:spcAft>
                      </a:pPr>
                      <a:r>
                        <a:rPr lang="es-ES" sz="1000">
                          <a:solidFill>
                            <a:srgbClr val="000000"/>
                          </a:solidFill>
                          <a:latin typeface="Arial"/>
                          <a:ea typeface="Times New Roman"/>
                          <a:cs typeface="Times New Roman"/>
                        </a:rPr>
                        <a:t>2</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13.147,17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2.085,49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9155">
                <a:tc>
                  <a:txBody>
                    <a:bodyPr/>
                    <a:lstStyle/>
                    <a:p>
                      <a:pPr algn="ctr">
                        <a:lnSpc>
                          <a:spcPct val="115000"/>
                        </a:lnSpc>
                        <a:spcAft>
                          <a:spcPts val="0"/>
                        </a:spcAft>
                      </a:pPr>
                      <a:r>
                        <a:rPr lang="es-ES" sz="1000">
                          <a:solidFill>
                            <a:srgbClr val="000000"/>
                          </a:solidFill>
                          <a:latin typeface="Arial"/>
                          <a:ea typeface="Times New Roman"/>
                          <a:cs typeface="Times New Roman"/>
                        </a:rPr>
                        <a:t>3</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23.321,32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21.235,83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9155">
                <a:tc>
                  <a:txBody>
                    <a:bodyPr/>
                    <a:lstStyle/>
                    <a:p>
                      <a:pPr algn="ctr">
                        <a:lnSpc>
                          <a:spcPct val="115000"/>
                        </a:lnSpc>
                        <a:spcAft>
                          <a:spcPts val="0"/>
                        </a:spcAft>
                      </a:pPr>
                      <a:r>
                        <a:rPr lang="es-ES" sz="1000">
                          <a:solidFill>
                            <a:srgbClr val="000000"/>
                          </a:solidFill>
                          <a:latin typeface="Arial"/>
                          <a:ea typeface="Times New Roman"/>
                          <a:cs typeface="Times New Roman"/>
                        </a:rPr>
                        <a:t>4</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29.551,28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es-ES" sz="1000">
                          <a:solidFill>
                            <a:srgbClr val="000000"/>
                          </a:solidFill>
                          <a:latin typeface="Arial"/>
                          <a:ea typeface="Times New Roman"/>
                          <a:cs typeface="Times New Roman"/>
                        </a:rPr>
                        <a:t>    50.787,11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30113">
                <a:tc>
                  <a:txBody>
                    <a:bodyPr/>
                    <a:lstStyle/>
                    <a:p>
                      <a:pPr algn="ctr">
                        <a:lnSpc>
                          <a:spcPct val="115000"/>
                        </a:lnSpc>
                        <a:spcAft>
                          <a:spcPts val="0"/>
                        </a:spcAft>
                      </a:pPr>
                      <a:r>
                        <a:rPr lang="es-ES" sz="1000">
                          <a:solidFill>
                            <a:srgbClr val="000000"/>
                          </a:solidFill>
                          <a:latin typeface="Arial"/>
                          <a:ea typeface="Times New Roman"/>
                          <a:cs typeface="Times New Roman"/>
                        </a:rPr>
                        <a:t>5</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000">
                          <a:solidFill>
                            <a:srgbClr val="000000"/>
                          </a:solidFill>
                          <a:latin typeface="Arial"/>
                          <a:ea typeface="Times New Roman"/>
                          <a:cs typeface="Times New Roman"/>
                        </a:rPr>
                        <a:t>    18.100,20   </a:t>
                      </a:r>
                      <a:endParaRPr lang="es-EC"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000" dirty="0">
                          <a:solidFill>
                            <a:srgbClr val="000000"/>
                          </a:solidFill>
                          <a:latin typeface="Arial"/>
                          <a:ea typeface="Times New Roman"/>
                          <a:cs typeface="Times New Roman"/>
                        </a:rPr>
                        <a:t>    68.887,32   </a:t>
                      </a:r>
                      <a:endParaRPr lang="es-EC" sz="1000" dirty="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5932068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6" name="5 CuadroTexto"/>
          <p:cNvSpPr txBox="1"/>
          <p:nvPr/>
        </p:nvSpPr>
        <p:spPr>
          <a:xfrm>
            <a:off x="908720" y="2051720"/>
            <a:ext cx="5472608" cy="2031325"/>
          </a:xfrm>
          <a:prstGeom prst="rect">
            <a:avLst/>
          </a:prstGeom>
          <a:noFill/>
        </p:spPr>
        <p:txBody>
          <a:bodyPr wrap="square" rtlCol="0">
            <a:spAutoFit/>
          </a:bodyPr>
          <a:lstStyle/>
          <a:p>
            <a:pPr lvl="1" algn="just"/>
            <a:r>
              <a:rPr lang="es-EC" b="1" dirty="0" smtClean="0">
                <a:solidFill>
                  <a:schemeClr val="bg1"/>
                </a:solidFill>
              </a:rPr>
              <a:t>Relación Beneficio/ Costo</a:t>
            </a:r>
            <a:endParaRPr lang="es-EC" sz="1200" dirty="0" smtClean="0">
              <a:solidFill>
                <a:schemeClr val="bg1"/>
              </a:solidFill>
            </a:endParaRPr>
          </a:p>
          <a:p>
            <a:pPr algn="just"/>
            <a:r>
              <a:rPr lang="es-EC" dirty="0" smtClean="0">
                <a:solidFill>
                  <a:schemeClr val="bg1"/>
                </a:solidFill>
              </a:rPr>
              <a:t>     El análisis beneficio costos, habla positivamente del proyecto, indica que hay un beneficio mayor para el accionista de alrededor de 1.76 dólares de beneficio por dólar invertido, un resultado muy bueno en términos del proyecto.</a:t>
            </a:r>
            <a:endParaRPr lang="es-EC" sz="1200" dirty="0" smtClean="0">
              <a:solidFill>
                <a:schemeClr val="bg1"/>
              </a:solidFill>
            </a:endParaRPr>
          </a:p>
          <a:p>
            <a:endParaRPr lang="es-EC" dirty="0"/>
          </a:p>
        </p:txBody>
      </p:sp>
      <p:graphicFrame>
        <p:nvGraphicFramePr>
          <p:cNvPr id="7" name="6 Tabla"/>
          <p:cNvGraphicFramePr>
            <a:graphicFrameLocks noGrp="1"/>
          </p:cNvGraphicFramePr>
          <p:nvPr/>
        </p:nvGraphicFramePr>
        <p:xfrm>
          <a:off x="836713" y="4211960"/>
          <a:ext cx="5328590" cy="3286549"/>
        </p:xfrm>
        <a:graphic>
          <a:graphicData uri="http://schemas.openxmlformats.org/drawingml/2006/table">
            <a:tbl>
              <a:tblPr/>
              <a:tblGrid>
                <a:gridCol w="674197"/>
                <a:gridCol w="637833"/>
                <a:gridCol w="655716"/>
                <a:gridCol w="655716"/>
                <a:gridCol w="655716"/>
                <a:gridCol w="737979"/>
                <a:gridCol w="737979"/>
                <a:gridCol w="573454"/>
              </a:tblGrid>
              <a:tr h="210752">
                <a:tc rowSpan="2">
                  <a:txBody>
                    <a:bodyPr/>
                    <a:lstStyle/>
                    <a:p>
                      <a:pPr algn="ctr">
                        <a:lnSpc>
                          <a:spcPct val="115000"/>
                        </a:lnSpc>
                        <a:spcAft>
                          <a:spcPts val="0"/>
                        </a:spcAft>
                      </a:pPr>
                      <a:r>
                        <a:rPr lang="en-US" sz="1000" b="1">
                          <a:solidFill>
                            <a:srgbClr val="000000"/>
                          </a:solidFill>
                          <a:latin typeface="Arial"/>
                          <a:ea typeface="Times New Roman"/>
                          <a:cs typeface="Times New Roman"/>
                        </a:rPr>
                        <a:t>Concepto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15000"/>
                        </a:lnSpc>
                        <a:spcAft>
                          <a:spcPts val="0"/>
                        </a:spcAft>
                      </a:pPr>
                      <a:r>
                        <a:rPr lang="en-US" sz="1000" b="1">
                          <a:solidFill>
                            <a:srgbClr val="000000"/>
                          </a:solidFill>
                          <a:latin typeface="Arial"/>
                          <a:ea typeface="Times New Roman"/>
                          <a:cs typeface="Times New Roman"/>
                        </a:rPr>
                        <a:t>Años</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a:txBody>
                    <a:bodyPr/>
                    <a:lstStyle/>
                    <a:p>
                      <a:pPr algn="just">
                        <a:lnSpc>
                          <a:spcPct val="115000"/>
                        </a:lnSpc>
                        <a:spcAft>
                          <a:spcPts val="0"/>
                        </a:spcAft>
                      </a:pPr>
                      <a:r>
                        <a:rPr lang="en-US" sz="1000" b="1">
                          <a:solidFill>
                            <a:srgbClr val="000000"/>
                          </a:solidFill>
                          <a:latin typeface="Arial"/>
                          <a:ea typeface="Times New Roman"/>
                          <a:cs typeface="Times New Roman"/>
                        </a:rPr>
                        <a:t>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10752">
                <a:tc vMerge="1">
                  <a:txBody>
                    <a:bodyPr/>
                    <a:lstStyle/>
                    <a:p>
                      <a:endParaRPr lang="es-EC"/>
                    </a:p>
                  </a:txBody>
                  <a:tcPr/>
                </a:tc>
                <a:tc>
                  <a:txBody>
                    <a:bodyPr/>
                    <a:lstStyle/>
                    <a:p>
                      <a:pPr algn="ctr">
                        <a:lnSpc>
                          <a:spcPct val="115000"/>
                        </a:lnSpc>
                        <a:spcAft>
                          <a:spcPts val="0"/>
                        </a:spcAft>
                      </a:pPr>
                      <a:r>
                        <a:rPr lang="en-US" sz="1000" b="1">
                          <a:solidFill>
                            <a:srgbClr val="000000"/>
                          </a:solidFill>
                          <a:latin typeface="Arial"/>
                          <a:ea typeface="Times New Roman"/>
                          <a:cs typeface="Times New Roman"/>
                        </a:rPr>
                        <a:t>0</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solidFill>
                            <a:srgbClr val="000000"/>
                          </a:solidFill>
                          <a:latin typeface="Arial"/>
                          <a:ea typeface="Times New Roman"/>
                          <a:cs typeface="Times New Roman"/>
                        </a:rPr>
                        <a:t>1</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solidFill>
                            <a:srgbClr val="000000"/>
                          </a:solidFill>
                          <a:latin typeface="Arial"/>
                          <a:ea typeface="Times New Roman"/>
                          <a:cs typeface="Times New Roman"/>
                        </a:rPr>
                        <a:t>2</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solidFill>
                            <a:srgbClr val="000000"/>
                          </a:solidFill>
                          <a:latin typeface="Arial"/>
                          <a:ea typeface="Times New Roman"/>
                          <a:cs typeface="Times New Roman"/>
                        </a:rPr>
                        <a:t>3</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solidFill>
                            <a:srgbClr val="000000"/>
                          </a:solidFill>
                          <a:latin typeface="Arial"/>
                          <a:ea typeface="Times New Roman"/>
                          <a:cs typeface="Times New Roman"/>
                        </a:rPr>
                        <a:t>4</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solidFill>
                            <a:srgbClr val="000000"/>
                          </a:solidFill>
                          <a:latin typeface="Arial"/>
                          <a:ea typeface="Times New Roman"/>
                          <a:cs typeface="Times New Roman"/>
                        </a:rPr>
                        <a:t>5</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solidFill>
                            <a:srgbClr val="000000"/>
                          </a:solidFill>
                          <a:latin typeface="Arial"/>
                          <a:ea typeface="Times New Roman"/>
                          <a:cs typeface="Times New Roman"/>
                        </a:rPr>
                        <a:t>TOTAL</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97343">
                <a:tc>
                  <a:txBody>
                    <a:bodyPr/>
                    <a:lstStyle/>
                    <a:p>
                      <a:pPr algn="just">
                        <a:lnSpc>
                          <a:spcPct val="115000"/>
                        </a:lnSpc>
                        <a:spcAft>
                          <a:spcPts val="0"/>
                        </a:spcAft>
                      </a:pPr>
                      <a:r>
                        <a:rPr lang="en-US" sz="1000">
                          <a:solidFill>
                            <a:srgbClr val="000000"/>
                          </a:solidFill>
                          <a:latin typeface="Arial"/>
                          <a:ea typeface="Times New Roman"/>
                          <a:cs typeface="Times New Roman"/>
                        </a:rPr>
                        <a:t>Ingresos</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    151.000,00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    161.823,00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    170.178,68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    178.567,13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    186.988,46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97343">
                <a:tc>
                  <a:txBody>
                    <a:bodyPr/>
                    <a:lstStyle/>
                    <a:p>
                      <a:pPr algn="just">
                        <a:lnSpc>
                          <a:spcPct val="115000"/>
                        </a:lnSpc>
                        <a:spcAft>
                          <a:spcPts val="0"/>
                        </a:spcAft>
                      </a:pPr>
                      <a:r>
                        <a:rPr lang="en-US" sz="1000">
                          <a:solidFill>
                            <a:srgbClr val="000000"/>
                          </a:solidFill>
                          <a:latin typeface="Arial"/>
                          <a:ea typeface="Times New Roman"/>
                          <a:cs typeface="Times New Roman"/>
                        </a:rPr>
                        <a:t>Egresos</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     30.000,00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    122.325,58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    123.971,98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    129.692,94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    132.844,51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    138.637,76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0653">
                <a:tc>
                  <a:txBody>
                    <a:bodyPr/>
                    <a:lstStyle/>
                    <a:p>
                      <a:pPr algn="just">
                        <a:lnSpc>
                          <a:spcPct val="115000"/>
                        </a:lnSpc>
                        <a:spcAft>
                          <a:spcPts val="0"/>
                        </a:spcAft>
                      </a:pPr>
                      <a:r>
                        <a:rPr lang="en-US" sz="1000">
                          <a:solidFill>
                            <a:srgbClr val="000000"/>
                          </a:solidFill>
                          <a:latin typeface="Arial"/>
                          <a:ea typeface="Times New Roman"/>
                          <a:cs typeface="Times New Roman"/>
                        </a:rPr>
                        <a:t>Tasa Dscto</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13,93%</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13,93%</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13,93%</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13,93%</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13,93%</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46015">
                <a:tc>
                  <a:txBody>
                    <a:bodyPr/>
                    <a:lstStyle/>
                    <a:p>
                      <a:pPr algn="just">
                        <a:lnSpc>
                          <a:spcPct val="115000"/>
                        </a:lnSpc>
                        <a:spcAft>
                          <a:spcPts val="0"/>
                        </a:spcAft>
                      </a:pPr>
                      <a:r>
                        <a:rPr lang="en-US" sz="1000">
                          <a:solidFill>
                            <a:srgbClr val="000000"/>
                          </a:solidFill>
                          <a:latin typeface="Arial"/>
                          <a:ea typeface="Times New Roman"/>
                          <a:cs typeface="Times New Roman"/>
                        </a:rPr>
                        <a:t>VAN Ingresos</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      60.910,00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      71.577,00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      75.652,00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      79.048,00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      82.248,00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US" sz="1000">
                          <a:solidFill>
                            <a:srgbClr val="000000"/>
                          </a:solidFill>
                          <a:latin typeface="Arial"/>
                          <a:ea typeface="Times New Roman"/>
                          <a:cs typeface="Times New Roman"/>
                        </a:rPr>
                        <a:t>    369.436,47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46015">
                <a:tc>
                  <a:txBody>
                    <a:bodyPr/>
                    <a:lstStyle/>
                    <a:p>
                      <a:pPr algn="just">
                        <a:lnSpc>
                          <a:spcPct val="115000"/>
                        </a:lnSpc>
                        <a:spcAft>
                          <a:spcPts val="0"/>
                        </a:spcAft>
                      </a:pPr>
                      <a:r>
                        <a:rPr lang="en-US" sz="1000">
                          <a:solidFill>
                            <a:srgbClr val="000000"/>
                          </a:solidFill>
                          <a:latin typeface="Arial"/>
                          <a:ea typeface="Times New Roman"/>
                          <a:cs typeface="Times New Roman"/>
                        </a:rPr>
                        <a:t>VAN Egresos</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000">
                          <a:solidFill>
                            <a:srgbClr val="000000"/>
                          </a:solidFill>
                          <a:latin typeface="Arial"/>
                          <a:ea typeface="Times New Roman"/>
                          <a:cs typeface="Times New Roman"/>
                        </a:rPr>
                        <a:t>-     30.000,00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000">
                          <a:solidFill>
                            <a:srgbClr val="000000"/>
                          </a:solidFill>
                          <a:latin typeface="Arial"/>
                          <a:ea typeface="Times New Roman"/>
                          <a:cs typeface="Times New Roman"/>
                        </a:rPr>
                        <a:t>      56.670,00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000">
                          <a:solidFill>
                            <a:srgbClr val="000000"/>
                          </a:solidFill>
                          <a:latin typeface="Arial"/>
                          <a:ea typeface="Times New Roman"/>
                          <a:cs typeface="Times New Roman"/>
                        </a:rPr>
                        <a:t>      52.699,00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000">
                          <a:solidFill>
                            <a:srgbClr val="000000"/>
                          </a:solidFill>
                          <a:latin typeface="Arial"/>
                          <a:ea typeface="Times New Roman"/>
                          <a:cs typeface="Times New Roman"/>
                        </a:rPr>
                        <a:t>      48.292,00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000">
                          <a:solidFill>
                            <a:srgbClr val="000000"/>
                          </a:solidFill>
                          <a:latin typeface="Arial"/>
                          <a:ea typeface="Times New Roman"/>
                          <a:cs typeface="Times New Roman"/>
                        </a:rPr>
                        <a:t>      42.875,00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000">
                          <a:solidFill>
                            <a:srgbClr val="000000"/>
                          </a:solidFill>
                          <a:latin typeface="Arial"/>
                          <a:ea typeface="Times New Roman"/>
                          <a:cs typeface="Times New Roman"/>
                        </a:rPr>
                        <a:t>      39.551,00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000">
                          <a:solidFill>
                            <a:srgbClr val="000000"/>
                          </a:solidFill>
                          <a:latin typeface="Arial"/>
                          <a:ea typeface="Times New Roman"/>
                          <a:cs typeface="Times New Roman"/>
                        </a:rPr>
                        <a:t>    210.087,33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00653">
                <a:tc rowSpan="2">
                  <a:txBody>
                    <a:bodyPr/>
                    <a:lstStyle/>
                    <a:p>
                      <a:pPr algn="just">
                        <a:lnSpc>
                          <a:spcPct val="115000"/>
                        </a:lnSpc>
                        <a:spcAft>
                          <a:spcPts val="0"/>
                        </a:spcAft>
                      </a:pPr>
                      <a:r>
                        <a:rPr lang="en-US" sz="1000" b="1">
                          <a:solidFill>
                            <a:srgbClr val="000000"/>
                          </a:solidFill>
                          <a:latin typeface="Arial"/>
                          <a:ea typeface="Times New Roman"/>
                          <a:cs typeface="Times New Roman"/>
                        </a:rPr>
                        <a:t>RELACIÓN B/C</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en-US" sz="1000">
                          <a:solidFill>
                            <a:srgbClr val="000000"/>
                          </a:solidFill>
                          <a:latin typeface="Arial"/>
                          <a:ea typeface="Times New Roman"/>
                          <a:cs typeface="Times New Roman"/>
                        </a:rPr>
                        <a:t>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en-US" sz="1000">
                          <a:solidFill>
                            <a:srgbClr val="000000"/>
                          </a:solidFill>
                          <a:latin typeface="Arial"/>
                          <a:ea typeface="Times New Roman"/>
                          <a:cs typeface="Times New Roman"/>
                        </a:rPr>
                        <a:t>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en-US" sz="1000">
                          <a:solidFill>
                            <a:srgbClr val="000000"/>
                          </a:solidFill>
                          <a:latin typeface="Arial"/>
                          <a:ea typeface="Times New Roman"/>
                          <a:cs typeface="Times New Roman"/>
                        </a:rPr>
                        <a:t>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solidFill>
                            <a:srgbClr val="000000"/>
                          </a:solidFill>
                          <a:latin typeface="Arial"/>
                          <a:ea typeface="Times New Roman"/>
                          <a:cs typeface="Times New Roman"/>
                        </a:rPr>
                        <a:t>2,51</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just">
                        <a:lnSpc>
                          <a:spcPct val="115000"/>
                        </a:lnSpc>
                        <a:spcAft>
                          <a:spcPts val="0"/>
                        </a:spcAft>
                      </a:pPr>
                      <a:r>
                        <a:rPr lang="en-US" sz="1000">
                          <a:solidFill>
                            <a:srgbClr val="000000"/>
                          </a:solidFill>
                          <a:latin typeface="Arial"/>
                          <a:ea typeface="Times New Roman"/>
                          <a:cs typeface="Times New Roman"/>
                        </a:rPr>
                        <a:t>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en-US" sz="1000">
                          <a:solidFill>
                            <a:srgbClr val="000000"/>
                          </a:solidFill>
                          <a:latin typeface="Arial"/>
                          <a:ea typeface="Times New Roman"/>
                          <a:cs typeface="Times New Roman"/>
                        </a:rPr>
                        <a:t>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en-US" sz="1000">
                          <a:solidFill>
                            <a:srgbClr val="000000"/>
                          </a:solidFill>
                          <a:latin typeface="Arial"/>
                          <a:ea typeface="Times New Roman"/>
                          <a:cs typeface="Times New Roman"/>
                        </a:rPr>
                        <a:t> </a:t>
                      </a:r>
                      <a:endParaRPr lang="es-EC" sz="100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752">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ctr">
                        <a:lnSpc>
                          <a:spcPct val="115000"/>
                        </a:lnSpc>
                        <a:spcAft>
                          <a:spcPts val="0"/>
                        </a:spcAft>
                      </a:pPr>
                      <a:r>
                        <a:rPr lang="en-US" sz="1000" b="1" dirty="0">
                          <a:solidFill>
                            <a:srgbClr val="000000"/>
                          </a:solidFill>
                          <a:latin typeface="Arial"/>
                          <a:ea typeface="Times New Roman"/>
                          <a:cs typeface="Times New Roman"/>
                        </a:rPr>
                        <a:t>1,76</a:t>
                      </a:r>
                      <a:endParaRPr lang="es-EC" sz="1000" dirty="0">
                        <a:latin typeface="Calibri"/>
                        <a:ea typeface="Times New Roman"/>
                        <a:cs typeface="Times New Roman"/>
                      </a:endParaRPr>
                    </a:p>
                  </a:txBody>
                  <a:tcPr marL="37528" marR="375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s-EC"/>
                    </a:p>
                  </a:txBody>
                  <a:tcPr/>
                </a:tc>
                <a:tc vMerge="1">
                  <a:txBody>
                    <a:bodyPr/>
                    <a:lstStyle/>
                    <a:p>
                      <a:endParaRPr lang="es-EC"/>
                    </a:p>
                  </a:txBody>
                  <a:tcPr/>
                </a:tc>
                <a:tc vMerge="1">
                  <a:txBody>
                    <a:bodyPr/>
                    <a:lstStyle/>
                    <a:p>
                      <a:endParaRPr lang="es-EC"/>
                    </a:p>
                  </a:txBody>
                  <a:tcPr/>
                </a:tc>
              </a:tr>
            </a:tbl>
          </a:graphicData>
        </a:graphic>
      </p:graphicFrame>
    </p:spTree>
    <p:extLst>
      <p:ext uri="{BB962C8B-B14F-4D97-AF65-F5344CB8AC3E}">
        <p14:creationId xmlns="" xmlns:p14="http://schemas.microsoft.com/office/powerpoint/2010/main" val="15932068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6" name="5 CuadroTexto"/>
          <p:cNvSpPr txBox="1"/>
          <p:nvPr/>
        </p:nvSpPr>
        <p:spPr>
          <a:xfrm>
            <a:off x="836712" y="2267744"/>
            <a:ext cx="5472608" cy="3416320"/>
          </a:xfrm>
          <a:prstGeom prst="rect">
            <a:avLst/>
          </a:prstGeom>
          <a:noFill/>
        </p:spPr>
        <p:txBody>
          <a:bodyPr wrap="square" rtlCol="0">
            <a:spAutoFit/>
          </a:bodyPr>
          <a:lstStyle/>
          <a:p>
            <a:pPr lvl="1" algn="just"/>
            <a:r>
              <a:rPr lang="es-EC" dirty="0" smtClean="0">
                <a:solidFill>
                  <a:schemeClr val="bg1"/>
                </a:solidFill>
              </a:rPr>
              <a:t>Análisis de escenarios</a:t>
            </a:r>
            <a:endParaRPr lang="es-EC" sz="1200" dirty="0" smtClean="0">
              <a:solidFill>
                <a:schemeClr val="bg1"/>
              </a:solidFill>
            </a:endParaRPr>
          </a:p>
          <a:p>
            <a:pPr algn="just"/>
            <a:r>
              <a:rPr lang="en-US" dirty="0" smtClean="0">
                <a:solidFill>
                  <a:schemeClr val="bg1"/>
                </a:solidFill>
              </a:rPr>
              <a:t> </a:t>
            </a:r>
            <a:endParaRPr lang="es-EC" sz="1200" dirty="0" smtClean="0">
              <a:solidFill>
                <a:schemeClr val="bg1"/>
              </a:solidFill>
            </a:endParaRPr>
          </a:p>
          <a:p>
            <a:pPr algn="just"/>
            <a:r>
              <a:rPr lang="es-EC" dirty="0" smtClean="0">
                <a:solidFill>
                  <a:schemeClr val="bg1"/>
                </a:solidFill>
              </a:rPr>
              <a:t>     Plantear escenarios permite a los accionistas e inversionistas trabajar y ajustar decisiones en función de indicadores económicos y en cualquiera de estos escenarios tenemos resultados positivos, al respecto hay que mencionar que se consideran aumentos o disminuciones de costos, mano de obra, gastos directos, etc., para los tres escenarios contemplando también el escenario para el inversionista (institución financiera).</a:t>
            </a:r>
            <a:endParaRPr lang="es-EC" sz="1200" dirty="0" smtClean="0">
              <a:solidFill>
                <a:schemeClr val="bg1"/>
              </a:solidFill>
            </a:endParaRPr>
          </a:p>
          <a:p>
            <a:endParaRPr lang="es-EC" dirty="0"/>
          </a:p>
        </p:txBody>
      </p:sp>
      <p:graphicFrame>
        <p:nvGraphicFramePr>
          <p:cNvPr id="7" name="6 Tabla"/>
          <p:cNvGraphicFramePr>
            <a:graphicFrameLocks noGrp="1"/>
          </p:cNvGraphicFramePr>
          <p:nvPr/>
        </p:nvGraphicFramePr>
        <p:xfrm>
          <a:off x="836714" y="5580112"/>
          <a:ext cx="5256583" cy="3473424"/>
        </p:xfrm>
        <a:graphic>
          <a:graphicData uri="http://schemas.openxmlformats.org/drawingml/2006/table">
            <a:tbl>
              <a:tblPr/>
              <a:tblGrid>
                <a:gridCol w="800052"/>
                <a:gridCol w="673894"/>
                <a:gridCol w="671792"/>
                <a:gridCol w="587686"/>
                <a:gridCol w="588737"/>
                <a:gridCol w="587686"/>
                <a:gridCol w="588737"/>
                <a:gridCol w="757999"/>
              </a:tblGrid>
              <a:tr h="189936">
                <a:tc gridSpan="8">
                  <a:txBody>
                    <a:bodyPr/>
                    <a:lstStyle/>
                    <a:p>
                      <a:endParaRPr lang="es-EC" sz="900">
                        <a:solidFill>
                          <a:schemeClr val="bg1"/>
                        </a:solidFill>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525567">
                <a:tc>
                  <a:txBody>
                    <a:bodyPr/>
                    <a:lstStyle/>
                    <a:p>
                      <a:pPr algn="ctr">
                        <a:lnSpc>
                          <a:spcPct val="115000"/>
                        </a:lnSpc>
                        <a:spcAft>
                          <a:spcPts val="0"/>
                        </a:spcAft>
                      </a:pPr>
                      <a:r>
                        <a:rPr lang="en-US" sz="900" b="1">
                          <a:solidFill>
                            <a:schemeClr val="bg1"/>
                          </a:solidFill>
                          <a:latin typeface="Arial"/>
                          <a:ea typeface="Times New Roman"/>
                          <a:cs typeface="Times New Roman"/>
                        </a:rPr>
                        <a:t>CRITERIOS DE EVALUACIÓN</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solidFill>
                            <a:schemeClr val="bg1"/>
                          </a:solidFill>
                          <a:latin typeface="Arial"/>
                          <a:ea typeface="Times New Roman"/>
                          <a:cs typeface="Times New Roman"/>
                        </a:rPr>
                        <a:t>ESCENARIO PESIMISTA</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solidFill>
                            <a:schemeClr val="bg1"/>
                          </a:solidFill>
                          <a:latin typeface="Arial"/>
                          <a:ea typeface="Times New Roman"/>
                          <a:cs typeface="Times New Roman"/>
                        </a:rPr>
                        <a:t>ESCEANARIO BASE</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solidFill>
                            <a:schemeClr val="bg1"/>
                          </a:solidFill>
                          <a:latin typeface="Arial"/>
                          <a:ea typeface="Times New Roman"/>
                          <a:cs typeface="Times New Roman"/>
                        </a:rPr>
                        <a:t>ESCENARIO OPTIMISTA</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solidFill>
                            <a:schemeClr val="bg1"/>
                          </a:solidFill>
                          <a:latin typeface="Arial"/>
                          <a:ea typeface="Times New Roman"/>
                          <a:cs typeface="Times New Roman"/>
                        </a:rPr>
                        <a:t>ESCENARIO PESIMITA</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solidFill>
                            <a:schemeClr val="bg1"/>
                          </a:solidFill>
                          <a:latin typeface="Arial"/>
                          <a:ea typeface="Times New Roman"/>
                          <a:cs typeface="Times New Roman"/>
                        </a:rPr>
                        <a:t>ESCENARIO BASE</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solidFill>
                            <a:schemeClr val="bg1"/>
                          </a:solidFill>
                          <a:latin typeface="Arial"/>
                          <a:ea typeface="Times New Roman"/>
                          <a:cs typeface="Times New Roman"/>
                        </a:rPr>
                        <a:t>ESCENARIO OPTIMISTA</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solidFill>
                            <a:schemeClr val="bg1"/>
                          </a:solidFill>
                          <a:latin typeface="Arial"/>
                          <a:ea typeface="Times New Roman"/>
                          <a:cs typeface="Times New Roman"/>
                        </a:rPr>
                        <a:t>TOTAL PONDERACIÓN</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745">
                <a:tc>
                  <a:txBody>
                    <a:bodyPr/>
                    <a:lstStyle/>
                    <a:p>
                      <a:pPr algn="just">
                        <a:lnSpc>
                          <a:spcPct val="115000"/>
                        </a:lnSpc>
                        <a:spcAft>
                          <a:spcPts val="0"/>
                        </a:spcAft>
                      </a:pPr>
                      <a:r>
                        <a:rPr lang="en-US" sz="900">
                          <a:solidFill>
                            <a:schemeClr val="bg1"/>
                          </a:solidFill>
                          <a:latin typeface="Arial"/>
                          <a:ea typeface="Times New Roman"/>
                          <a:cs typeface="Times New Roman"/>
                        </a:rPr>
                        <a:t>VAN DE PROYECTO</a:t>
                      </a:r>
                      <a:endParaRPr lang="es-EC" sz="9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n-US" sz="900">
                          <a:solidFill>
                            <a:schemeClr val="bg1"/>
                          </a:solidFill>
                          <a:latin typeface="Arial"/>
                          <a:ea typeface="Times New Roman"/>
                          <a:cs typeface="Times New Roman"/>
                        </a:rPr>
                        <a:t>-       23.197,39   </a:t>
                      </a:r>
                      <a:endParaRPr lang="es-EC" sz="9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24.343,24</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90.926,64</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      8.119,09</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10.954,46</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18.185,33</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21.020,70</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89936">
                <a:tc>
                  <a:txBody>
                    <a:bodyPr/>
                    <a:lstStyle/>
                    <a:p>
                      <a:pPr algn="just">
                        <a:lnSpc>
                          <a:spcPct val="115000"/>
                        </a:lnSpc>
                        <a:spcAft>
                          <a:spcPts val="0"/>
                        </a:spcAft>
                      </a:pPr>
                      <a:endParaRPr lang="en-US" sz="900">
                        <a:solidFill>
                          <a:schemeClr val="bg1"/>
                        </a:solidFill>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endParaRPr lang="en-US" sz="900">
                        <a:solidFill>
                          <a:schemeClr val="bg1"/>
                        </a:solidFill>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endParaRPr lang="en-US" sz="900">
                        <a:solidFill>
                          <a:schemeClr val="bg1"/>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endParaRPr lang="en-US" sz="900">
                        <a:solidFill>
                          <a:schemeClr val="bg1"/>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endParaRPr lang="en-US" sz="900">
                        <a:solidFill>
                          <a:schemeClr val="bg1"/>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endParaRPr lang="en-US" sz="900">
                        <a:solidFill>
                          <a:schemeClr val="bg1"/>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endParaRPr lang="en-US" sz="900">
                        <a:solidFill>
                          <a:schemeClr val="bg1"/>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endParaRPr lang="en-US" sz="900">
                        <a:solidFill>
                          <a:schemeClr val="bg1"/>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4745">
                <a:tc>
                  <a:txBody>
                    <a:bodyPr/>
                    <a:lstStyle/>
                    <a:p>
                      <a:pPr algn="just">
                        <a:lnSpc>
                          <a:spcPct val="115000"/>
                        </a:lnSpc>
                        <a:spcAft>
                          <a:spcPts val="0"/>
                        </a:spcAft>
                      </a:pPr>
                      <a:r>
                        <a:rPr lang="en-US" sz="900">
                          <a:solidFill>
                            <a:schemeClr val="bg1"/>
                          </a:solidFill>
                          <a:latin typeface="Arial"/>
                          <a:ea typeface="Times New Roman"/>
                          <a:cs typeface="Times New Roman"/>
                        </a:rPr>
                        <a:t>TIR DEL PROYECTO</a:t>
                      </a:r>
                      <a:endParaRPr lang="es-EC" sz="9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2,43%</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20,94%</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44,73%</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0,85%</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9,42%</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8,95%</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19,22%</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9936">
                <a:tc>
                  <a:txBody>
                    <a:bodyPr/>
                    <a:lstStyle/>
                    <a:p>
                      <a:pPr algn="just">
                        <a:lnSpc>
                          <a:spcPct val="115000"/>
                        </a:lnSpc>
                        <a:spcAft>
                          <a:spcPts val="0"/>
                        </a:spcAft>
                      </a:pPr>
                      <a:endParaRPr lang="en-US" sz="900">
                        <a:solidFill>
                          <a:schemeClr val="bg1"/>
                        </a:solidFill>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endParaRPr lang="en-US" sz="900">
                        <a:solidFill>
                          <a:schemeClr val="bg1"/>
                        </a:solidFill>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endParaRPr lang="en-US" sz="900">
                        <a:solidFill>
                          <a:schemeClr val="bg1"/>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endParaRPr lang="en-US" sz="900">
                        <a:solidFill>
                          <a:schemeClr val="bg1"/>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endParaRPr lang="en-US" sz="900">
                        <a:solidFill>
                          <a:schemeClr val="bg1"/>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endParaRPr lang="en-US" sz="900">
                        <a:solidFill>
                          <a:schemeClr val="bg1"/>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endParaRPr lang="en-US" sz="900">
                        <a:solidFill>
                          <a:schemeClr val="bg1"/>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endParaRPr lang="en-US" sz="900">
                        <a:solidFill>
                          <a:schemeClr val="bg1"/>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42117">
                <a:tc>
                  <a:txBody>
                    <a:bodyPr/>
                    <a:lstStyle/>
                    <a:p>
                      <a:pPr algn="just">
                        <a:lnSpc>
                          <a:spcPct val="115000"/>
                        </a:lnSpc>
                        <a:spcAft>
                          <a:spcPts val="0"/>
                        </a:spcAft>
                      </a:pPr>
                      <a:r>
                        <a:rPr lang="en-US" sz="900">
                          <a:solidFill>
                            <a:schemeClr val="bg1"/>
                          </a:solidFill>
                          <a:latin typeface="Arial"/>
                          <a:ea typeface="Times New Roman"/>
                          <a:cs typeface="Times New Roman"/>
                        </a:rPr>
                        <a:t>PERIODO RECUP. PROYECTO</a:t>
                      </a:r>
                      <a:endParaRPr lang="es-EC" sz="9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4,70</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3,6</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2,6</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1,6</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1,6</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0,5</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3,8</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9936">
                <a:tc>
                  <a:txBody>
                    <a:bodyPr/>
                    <a:lstStyle/>
                    <a:p>
                      <a:pPr algn="just">
                        <a:lnSpc>
                          <a:spcPct val="115000"/>
                        </a:lnSpc>
                        <a:spcAft>
                          <a:spcPts val="0"/>
                        </a:spcAft>
                      </a:pPr>
                      <a:endParaRPr lang="en-US" sz="900">
                        <a:solidFill>
                          <a:schemeClr val="bg1"/>
                        </a:solidFill>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endParaRPr lang="en-US" sz="900">
                        <a:solidFill>
                          <a:schemeClr val="bg1"/>
                        </a:solidFill>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endParaRPr lang="en-US" sz="900">
                        <a:solidFill>
                          <a:schemeClr val="bg1"/>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endParaRPr lang="en-US" sz="900">
                        <a:solidFill>
                          <a:schemeClr val="bg1"/>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endParaRPr lang="en-US" sz="900">
                        <a:solidFill>
                          <a:schemeClr val="bg1"/>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endParaRPr lang="en-US" sz="900">
                        <a:solidFill>
                          <a:schemeClr val="bg1"/>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endParaRPr lang="en-US" sz="900">
                        <a:solidFill>
                          <a:schemeClr val="bg1"/>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endParaRPr lang="en-US" sz="900">
                        <a:solidFill>
                          <a:schemeClr val="bg1"/>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4745">
                <a:tc>
                  <a:txBody>
                    <a:bodyPr/>
                    <a:lstStyle/>
                    <a:p>
                      <a:pPr algn="just">
                        <a:lnSpc>
                          <a:spcPct val="115000"/>
                        </a:lnSpc>
                        <a:spcAft>
                          <a:spcPts val="0"/>
                        </a:spcAft>
                      </a:pPr>
                      <a:r>
                        <a:rPr lang="en-US" sz="900">
                          <a:solidFill>
                            <a:schemeClr val="bg1"/>
                          </a:solidFill>
                          <a:latin typeface="Arial"/>
                          <a:ea typeface="Times New Roman"/>
                          <a:cs typeface="Times New Roman"/>
                        </a:rPr>
                        <a:t>RELACIÓN B/C PROYECTO</a:t>
                      </a:r>
                      <a:endParaRPr lang="es-EC" sz="9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1,82</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2,51</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3,07</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0,64</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1,13</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0,61</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900">
                          <a:solidFill>
                            <a:schemeClr val="bg1"/>
                          </a:solidFill>
                          <a:latin typeface="Arial"/>
                          <a:ea typeface="Times New Roman"/>
                          <a:cs typeface="Times New Roman"/>
                        </a:rPr>
                        <a:t>2,38</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9936">
                <a:tc>
                  <a:txBody>
                    <a:bodyPr/>
                    <a:lstStyle/>
                    <a:p>
                      <a:pPr algn="just">
                        <a:lnSpc>
                          <a:spcPct val="115000"/>
                        </a:lnSpc>
                        <a:spcAft>
                          <a:spcPts val="0"/>
                        </a:spcAft>
                      </a:pPr>
                      <a:endParaRPr lang="en-US" sz="900">
                        <a:solidFill>
                          <a:schemeClr val="bg1"/>
                        </a:solidFill>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900">
                        <a:solidFill>
                          <a:schemeClr val="bg1"/>
                        </a:solidFill>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900">
                        <a:solidFill>
                          <a:schemeClr val="bg1"/>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900">
                        <a:solidFill>
                          <a:schemeClr val="bg1"/>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US" sz="900">
                        <a:solidFill>
                          <a:schemeClr val="bg1"/>
                        </a:solidFill>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US" sz="900">
                        <a:solidFill>
                          <a:schemeClr val="bg1"/>
                        </a:solidFill>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US" sz="900">
                        <a:solidFill>
                          <a:schemeClr val="bg1"/>
                        </a:solidFill>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US" sz="900">
                        <a:solidFill>
                          <a:schemeClr val="bg1"/>
                        </a:solidFill>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94745">
                <a:tc>
                  <a:txBody>
                    <a:bodyPr/>
                    <a:lstStyle/>
                    <a:p>
                      <a:pPr algn="ctr">
                        <a:lnSpc>
                          <a:spcPct val="115000"/>
                        </a:lnSpc>
                        <a:spcAft>
                          <a:spcPts val="0"/>
                        </a:spcAft>
                      </a:pPr>
                      <a:r>
                        <a:rPr lang="en-US" sz="900" b="1">
                          <a:solidFill>
                            <a:schemeClr val="bg1"/>
                          </a:solidFill>
                          <a:latin typeface="Arial"/>
                          <a:ea typeface="Times New Roman"/>
                          <a:cs typeface="Times New Roman"/>
                        </a:rPr>
                        <a:t>Peso de Ponderación</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solidFill>
                            <a:schemeClr val="bg1"/>
                          </a:solidFill>
                          <a:latin typeface="Arial"/>
                          <a:ea typeface="Times New Roman"/>
                          <a:cs typeface="Times New Roman"/>
                        </a:rPr>
                        <a:t>35%</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solidFill>
                            <a:schemeClr val="bg1"/>
                          </a:solidFill>
                          <a:latin typeface="Arial"/>
                          <a:ea typeface="Times New Roman"/>
                          <a:cs typeface="Times New Roman"/>
                        </a:rPr>
                        <a:t>45%</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solidFill>
                            <a:schemeClr val="bg1"/>
                          </a:solidFill>
                          <a:latin typeface="Arial"/>
                          <a:ea typeface="Times New Roman"/>
                          <a:cs typeface="Times New Roman"/>
                        </a:rPr>
                        <a:t>20%</a:t>
                      </a:r>
                      <a:endParaRPr lang="es-EC" sz="900">
                        <a:solidFill>
                          <a:schemeClr val="bg1"/>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900">
                          <a:solidFill>
                            <a:schemeClr val="bg1"/>
                          </a:solidFill>
                          <a:latin typeface="Arial"/>
                          <a:ea typeface="Times New Roman"/>
                          <a:cs typeface="Times New Roman"/>
                        </a:rPr>
                        <a:t> </a:t>
                      </a:r>
                      <a:endParaRPr lang="es-EC" sz="9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900">
                          <a:solidFill>
                            <a:schemeClr val="bg1"/>
                          </a:solidFill>
                          <a:latin typeface="Arial"/>
                          <a:ea typeface="Times New Roman"/>
                          <a:cs typeface="Times New Roman"/>
                        </a:rPr>
                        <a:t> </a:t>
                      </a:r>
                      <a:endParaRPr lang="es-EC" sz="9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900">
                          <a:solidFill>
                            <a:schemeClr val="bg1"/>
                          </a:solidFill>
                          <a:latin typeface="Arial"/>
                          <a:ea typeface="Times New Roman"/>
                          <a:cs typeface="Times New Roman"/>
                        </a:rPr>
                        <a:t> </a:t>
                      </a:r>
                      <a:endParaRPr lang="es-EC" sz="9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bg1"/>
                          </a:solidFill>
                          <a:latin typeface="Arial"/>
                          <a:ea typeface="Times New Roman"/>
                          <a:cs typeface="Times New Roman"/>
                        </a:rPr>
                        <a:t> </a:t>
                      </a:r>
                      <a:endParaRPr lang="es-EC" sz="900" dirty="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5932068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6" name="5 CuadroTexto"/>
          <p:cNvSpPr txBox="1"/>
          <p:nvPr/>
        </p:nvSpPr>
        <p:spPr>
          <a:xfrm>
            <a:off x="764704" y="1835696"/>
            <a:ext cx="5544616" cy="2862322"/>
          </a:xfrm>
          <a:prstGeom prst="rect">
            <a:avLst/>
          </a:prstGeom>
          <a:noFill/>
        </p:spPr>
        <p:txBody>
          <a:bodyPr wrap="square" rtlCol="0">
            <a:spAutoFit/>
          </a:bodyPr>
          <a:lstStyle/>
          <a:p>
            <a:pPr lvl="1" algn="ctr"/>
            <a:r>
              <a:rPr lang="es-EC" b="1" dirty="0" smtClean="0">
                <a:solidFill>
                  <a:schemeClr val="bg1"/>
                </a:solidFill>
              </a:rPr>
              <a:t>Conclusiones</a:t>
            </a:r>
            <a:endParaRPr lang="es-EC" sz="1200" dirty="0" smtClean="0">
              <a:solidFill>
                <a:schemeClr val="bg1"/>
              </a:solidFill>
            </a:endParaRPr>
          </a:p>
          <a:p>
            <a:pPr algn="just"/>
            <a:r>
              <a:rPr lang="en-US" b="1" dirty="0" smtClean="0">
                <a:solidFill>
                  <a:schemeClr val="bg1"/>
                </a:solidFill>
              </a:rPr>
              <a:t> </a:t>
            </a:r>
            <a:endParaRPr lang="es-EC" sz="1200" dirty="0" smtClean="0">
              <a:solidFill>
                <a:schemeClr val="bg1"/>
              </a:solidFill>
            </a:endParaRPr>
          </a:p>
          <a:p>
            <a:pPr algn="just"/>
            <a:r>
              <a:rPr lang="es-EC" dirty="0" smtClean="0">
                <a:solidFill>
                  <a:schemeClr val="bg1"/>
                </a:solidFill>
              </a:rPr>
              <a:t>De </a:t>
            </a:r>
            <a:r>
              <a:rPr lang="es-EC" dirty="0" smtClean="0">
                <a:solidFill>
                  <a:schemeClr val="bg1"/>
                </a:solidFill>
              </a:rPr>
              <a:t>los resultados obtenidos en el análisis de factibilidad económica y financiera se puede concluir que  el proyecto es factible y por lo tanto es recomendable iniciar con el mismo, tanto con recursos propios como con recursos externos; a continuación los resultados enunciados en la tabla resumen. </a:t>
            </a:r>
            <a:endParaRPr lang="es-EC" sz="1200" dirty="0" smtClean="0">
              <a:solidFill>
                <a:schemeClr val="bg1"/>
              </a:solidFill>
            </a:endParaRPr>
          </a:p>
          <a:p>
            <a:endParaRPr lang="es-EC" dirty="0"/>
          </a:p>
        </p:txBody>
      </p:sp>
      <p:graphicFrame>
        <p:nvGraphicFramePr>
          <p:cNvPr id="7" name="6 Tabla"/>
          <p:cNvGraphicFramePr>
            <a:graphicFrameLocks noGrp="1"/>
          </p:cNvGraphicFramePr>
          <p:nvPr/>
        </p:nvGraphicFramePr>
        <p:xfrm>
          <a:off x="1484784" y="4788024"/>
          <a:ext cx="4104456" cy="2638113"/>
        </p:xfrm>
        <a:graphic>
          <a:graphicData uri="http://schemas.openxmlformats.org/drawingml/2006/table">
            <a:tbl>
              <a:tblPr/>
              <a:tblGrid>
                <a:gridCol w="3141419"/>
                <a:gridCol w="963037"/>
              </a:tblGrid>
              <a:tr h="235663">
                <a:tc gridSpan="2">
                  <a:txBody>
                    <a:bodyPr/>
                    <a:lstStyle/>
                    <a:p>
                      <a:pPr algn="ctr">
                        <a:lnSpc>
                          <a:spcPct val="115000"/>
                        </a:lnSpc>
                        <a:spcAft>
                          <a:spcPts val="0"/>
                        </a:spcAft>
                      </a:pPr>
                      <a:r>
                        <a:rPr lang="en-US" sz="1200" b="1">
                          <a:solidFill>
                            <a:schemeClr val="bg1"/>
                          </a:solidFill>
                          <a:latin typeface="Arial"/>
                          <a:ea typeface="Times New Roman"/>
                          <a:cs typeface="Times New Roman"/>
                        </a:rPr>
                        <a:t>TABLA DE RESUMEN</a:t>
                      </a:r>
                      <a:endParaRPr lang="es-EC" sz="1200">
                        <a:solidFill>
                          <a:schemeClr val="bg1"/>
                        </a:solidFill>
                        <a:latin typeface="Calibri"/>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C"/>
                    </a:p>
                  </a:txBody>
                  <a:tcPr/>
                </a:tc>
              </a:tr>
              <a:tr h="471325">
                <a:tc>
                  <a:txBody>
                    <a:bodyPr/>
                    <a:lstStyle/>
                    <a:p>
                      <a:pPr algn="just">
                        <a:lnSpc>
                          <a:spcPct val="115000"/>
                        </a:lnSpc>
                        <a:spcAft>
                          <a:spcPts val="0"/>
                        </a:spcAft>
                      </a:pPr>
                      <a:r>
                        <a:rPr lang="en-US" sz="1200">
                          <a:solidFill>
                            <a:schemeClr val="bg1"/>
                          </a:solidFill>
                          <a:latin typeface="Arial"/>
                          <a:ea typeface="Times New Roman"/>
                          <a:cs typeface="Times New Roman"/>
                        </a:rPr>
                        <a:t>VAN DE PROYECTO</a:t>
                      </a:r>
                      <a:endParaRPr lang="es-EC" sz="12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n-US" sz="1200">
                          <a:solidFill>
                            <a:schemeClr val="bg1"/>
                          </a:solidFill>
                          <a:latin typeface="Arial"/>
                          <a:ea typeface="Times New Roman"/>
                          <a:cs typeface="Times New Roman"/>
                        </a:rPr>
                        <a:t>  22.363,35</a:t>
                      </a:r>
                      <a:endParaRPr lang="es-EC" sz="12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35663">
                <a:tc>
                  <a:txBody>
                    <a:bodyPr/>
                    <a:lstStyle/>
                    <a:p>
                      <a:pPr algn="just">
                        <a:lnSpc>
                          <a:spcPct val="115000"/>
                        </a:lnSpc>
                        <a:spcAft>
                          <a:spcPts val="0"/>
                        </a:spcAft>
                      </a:pPr>
                      <a:endParaRPr lang="en-US" sz="1200">
                        <a:solidFill>
                          <a:schemeClr val="bg1"/>
                        </a:solidFill>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endParaRPr lang="en-US" sz="1200">
                        <a:solidFill>
                          <a:schemeClr val="bg1"/>
                        </a:solidFill>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81485">
                <a:tc>
                  <a:txBody>
                    <a:bodyPr/>
                    <a:lstStyle/>
                    <a:p>
                      <a:pPr algn="just">
                        <a:lnSpc>
                          <a:spcPct val="115000"/>
                        </a:lnSpc>
                        <a:spcAft>
                          <a:spcPts val="0"/>
                        </a:spcAft>
                      </a:pPr>
                      <a:r>
                        <a:rPr lang="en-US" sz="1200">
                          <a:solidFill>
                            <a:schemeClr val="bg1"/>
                          </a:solidFill>
                          <a:latin typeface="Arial"/>
                          <a:ea typeface="Times New Roman"/>
                          <a:cs typeface="Times New Roman"/>
                        </a:rPr>
                        <a:t>TIR DEL PROYECTO</a:t>
                      </a:r>
                      <a:endParaRPr lang="es-EC" sz="12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200">
                          <a:solidFill>
                            <a:schemeClr val="bg1"/>
                          </a:solidFill>
                          <a:latin typeface="Arial"/>
                          <a:ea typeface="Times New Roman"/>
                          <a:cs typeface="Times New Roman"/>
                        </a:rPr>
                        <a:t>24,44%</a:t>
                      </a:r>
                      <a:endParaRPr lang="es-EC" sz="12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35663">
                <a:tc>
                  <a:txBody>
                    <a:bodyPr/>
                    <a:lstStyle/>
                    <a:p>
                      <a:pPr algn="just">
                        <a:lnSpc>
                          <a:spcPct val="115000"/>
                        </a:lnSpc>
                        <a:spcAft>
                          <a:spcPts val="0"/>
                        </a:spcAft>
                      </a:pPr>
                      <a:endParaRPr lang="en-US" sz="1200">
                        <a:solidFill>
                          <a:schemeClr val="bg1"/>
                        </a:solidFill>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endParaRPr lang="en-US" sz="1200">
                        <a:solidFill>
                          <a:schemeClr val="bg1"/>
                        </a:solidFill>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71325">
                <a:tc>
                  <a:txBody>
                    <a:bodyPr/>
                    <a:lstStyle/>
                    <a:p>
                      <a:pPr algn="just">
                        <a:lnSpc>
                          <a:spcPct val="115000"/>
                        </a:lnSpc>
                        <a:spcAft>
                          <a:spcPts val="0"/>
                        </a:spcAft>
                      </a:pPr>
                      <a:r>
                        <a:rPr lang="en-US" sz="1200">
                          <a:solidFill>
                            <a:schemeClr val="bg1"/>
                          </a:solidFill>
                          <a:latin typeface="Arial"/>
                          <a:ea typeface="Times New Roman"/>
                          <a:cs typeface="Times New Roman"/>
                        </a:rPr>
                        <a:t>PERIODO RECUP. PROYECTO (AÑOS)</a:t>
                      </a:r>
                      <a:endParaRPr lang="es-EC" sz="12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200">
                          <a:solidFill>
                            <a:schemeClr val="bg1"/>
                          </a:solidFill>
                          <a:latin typeface="Arial"/>
                          <a:ea typeface="Times New Roman"/>
                          <a:cs typeface="Times New Roman"/>
                        </a:rPr>
                        <a:t>3,6</a:t>
                      </a:r>
                      <a:endParaRPr lang="es-EC" sz="12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35663">
                <a:tc>
                  <a:txBody>
                    <a:bodyPr/>
                    <a:lstStyle/>
                    <a:p>
                      <a:pPr algn="just">
                        <a:lnSpc>
                          <a:spcPct val="115000"/>
                        </a:lnSpc>
                        <a:spcAft>
                          <a:spcPts val="0"/>
                        </a:spcAft>
                      </a:pPr>
                      <a:endParaRPr lang="en-US" sz="1200">
                        <a:solidFill>
                          <a:schemeClr val="bg1"/>
                        </a:solidFill>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endParaRPr lang="en-US" sz="1200">
                        <a:solidFill>
                          <a:schemeClr val="bg1"/>
                        </a:solidFill>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35663">
                <a:tc>
                  <a:txBody>
                    <a:bodyPr/>
                    <a:lstStyle/>
                    <a:p>
                      <a:pPr algn="just">
                        <a:lnSpc>
                          <a:spcPct val="115000"/>
                        </a:lnSpc>
                        <a:spcAft>
                          <a:spcPts val="0"/>
                        </a:spcAft>
                      </a:pPr>
                      <a:r>
                        <a:rPr lang="en-US" sz="1200">
                          <a:solidFill>
                            <a:schemeClr val="bg1"/>
                          </a:solidFill>
                          <a:latin typeface="Arial"/>
                          <a:ea typeface="Times New Roman"/>
                          <a:cs typeface="Times New Roman"/>
                        </a:rPr>
                        <a:t>RELACIÓN B/C PROYECTO</a:t>
                      </a:r>
                      <a:endParaRPr lang="es-EC" sz="12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200">
                          <a:solidFill>
                            <a:schemeClr val="bg1"/>
                          </a:solidFill>
                          <a:latin typeface="Arial"/>
                          <a:ea typeface="Times New Roman"/>
                          <a:cs typeface="Times New Roman"/>
                        </a:rPr>
                        <a:t>2,51</a:t>
                      </a:r>
                      <a:endParaRPr lang="es-EC" sz="1200">
                        <a:solidFill>
                          <a:schemeClr val="bg1"/>
                        </a:solidFill>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35663">
                <a:tc>
                  <a:txBody>
                    <a:bodyPr/>
                    <a:lstStyle/>
                    <a:p>
                      <a:pPr algn="just">
                        <a:lnSpc>
                          <a:spcPct val="115000"/>
                        </a:lnSpc>
                        <a:spcAft>
                          <a:spcPts val="0"/>
                        </a:spcAft>
                      </a:pPr>
                      <a:endParaRPr lang="en-US" sz="1200">
                        <a:solidFill>
                          <a:schemeClr val="bg1"/>
                        </a:solidFill>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200" dirty="0">
                        <a:solidFill>
                          <a:schemeClr val="bg1"/>
                        </a:solidFill>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5932068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7" name="6 CuadroTexto"/>
          <p:cNvSpPr txBox="1"/>
          <p:nvPr/>
        </p:nvSpPr>
        <p:spPr>
          <a:xfrm>
            <a:off x="548680" y="2123728"/>
            <a:ext cx="5832648" cy="3970318"/>
          </a:xfrm>
          <a:prstGeom prst="rect">
            <a:avLst/>
          </a:prstGeom>
          <a:noFill/>
        </p:spPr>
        <p:txBody>
          <a:bodyPr wrap="square" rtlCol="0">
            <a:spAutoFit/>
          </a:bodyPr>
          <a:lstStyle/>
          <a:p>
            <a:r>
              <a:rPr lang="x-none" b="1" cap="small" smtClean="0">
                <a:solidFill>
                  <a:schemeClr val="bg1"/>
                </a:solidFill>
              </a:rPr>
              <a:t>Bibliografía</a:t>
            </a:r>
            <a:endParaRPr lang="es-EC" b="1" cap="small" dirty="0" smtClean="0">
              <a:solidFill>
                <a:schemeClr val="bg1"/>
              </a:solidFill>
            </a:endParaRPr>
          </a:p>
          <a:p>
            <a:r>
              <a:rPr lang="es-EC" dirty="0" err="1" smtClean="0">
                <a:solidFill>
                  <a:schemeClr val="bg1"/>
                </a:solidFill>
              </a:rPr>
              <a:t>Angel</a:t>
            </a:r>
            <a:r>
              <a:rPr lang="es-EC" dirty="0" smtClean="0">
                <a:solidFill>
                  <a:schemeClr val="bg1"/>
                </a:solidFill>
              </a:rPr>
              <a:t>, A. H. (1997). </a:t>
            </a:r>
            <a:r>
              <a:rPr lang="es-EC" i="1" dirty="0" smtClean="0">
                <a:solidFill>
                  <a:schemeClr val="bg1"/>
                </a:solidFill>
              </a:rPr>
              <a:t>Estudio de Investigación.</a:t>
            </a:r>
            <a:r>
              <a:rPr lang="es-EC" dirty="0" smtClean="0">
                <a:solidFill>
                  <a:schemeClr val="bg1"/>
                </a:solidFill>
              </a:rPr>
              <a:t> Madrid: Blanco.</a:t>
            </a:r>
          </a:p>
          <a:p>
            <a:r>
              <a:rPr lang="es-EC" dirty="0" err="1" smtClean="0">
                <a:solidFill>
                  <a:schemeClr val="bg1"/>
                </a:solidFill>
              </a:rPr>
              <a:t>Angel</a:t>
            </a:r>
            <a:r>
              <a:rPr lang="es-EC" dirty="0" smtClean="0">
                <a:solidFill>
                  <a:schemeClr val="bg1"/>
                </a:solidFill>
              </a:rPr>
              <a:t>, A. H. (1997). </a:t>
            </a:r>
            <a:r>
              <a:rPr lang="es-EC" i="1" dirty="0" smtClean="0">
                <a:solidFill>
                  <a:schemeClr val="bg1"/>
                </a:solidFill>
              </a:rPr>
              <a:t>Gestión técnica económica de hoteles.</a:t>
            </a:r>
            <a:r>
              <a:rPr lang="es-EC" dirty="0" smtClean="0">
                <a:solidFill>
                  <a:schemeClr val="bg1"/>
                </a:solidFill>
              </a:rPr>
              <a:t> Madrid: Editorial Centro de Estudios Ramón Areces S. A.</a:t>
            </a:r>
          </a:p>
          <a:p>
            <a:r>
              <a:rPr lang="es-EC" dirty="0" smtClean="0">
                <a:solidFill>
                  <a:schemeClr val="bg1"/>
                </a:solidFill>
              </a:rPr>
              <a:t>Anthony, M. R. (1998). </a:t>
            </a:r>
            <a:r>
              <a:rPr lang="es-EC" i="1" dirty="0" smtClean="0">
                <a:solidFill>
                  <a:schemeClr val="bg1"/>
                </a:solidFill>
              </a:rPr>
              <a:t>Planeación y control de alimentos y bebidas.</a:t>
            </a:r>
            <a:r>
              <a:rPr lang="es-EC" dirty="0" smtClean="0">
                <a:solidFill>
                  <a:schemeClr val="bg1"/>
                </a:solidFill>
              </a:rPr>
              <a:t> Michigan: Instituto Educacional de la Asociación de Hoteles y Moteles.</a:t>
            </a:r>
          </a:p>
          <a:p>
            <a:r>
              <a:rPr lang="es-EC" dirty="0" err="1" smtClean="0">
                <a:solidFill>
                  <a:schemeClr val="bg1"/>
                </a:solidFill>
              </a:rPr>
              <a:t>Berry</a:t>
            </a:r>
            <a:r>
              <a:rPr lang="es-EC" dirty="0" smtClean="0">
                <a:solidFill>
                  <a:schemeClr val="bg1"/>
                </a:solidFill>
              </a:rPr>
              <a:t>, L. L. (1996). </a:t>
            </a:r>
            <a:r>
              <a:rPr lang="es-EC" i="1" dirty="0" smtClean="0">
                <a:solidFill>
                  <a:schemeClr val="bg1"/>
                </a:solidFill>
              </a:rPr>
              <a:t>Un Buen servicio ya no basta.</a:t>
            </a:r>
            <a:r>
              <a:rPr lang="es-EC" dirty="0" smtClean="0">
                <a:solidFill>
                  <a:schemeClr val="bg1"/>
                </a:solidFill>
              </a:rPr>
              <a:t> Guayaquil: Grupo NORMA.</a:t>
            </a:r>
          </a:p>
          <a:p>
            <a:r>
              <a:rPr lang="es-EC" dirty="0" err="1" smtClean="0">
                <a:solidFill>
                  <a:schemeClr val="bg1"/>
                </a:solidFill>
              </a:rPr>
              <a:t>Gorini</a:t>
            </a:r>
            <a:r>
              <a:rPr lang="es-EC" dirty="0" smtClean="0">
                <a:solidFill>
                  <a:schemeClr val="bg1"/>
                </a:solidFill>
              </a:rPr>
              <a:t>, M. (2005). </a:t>
            </a:r>
            <a:r>
              <a:rPr lang="es-EC" i="1" dirty="0" smtClean="0">
                <a:solidFill>
                  <a:schemeClr val="bg1"/>
                </a:solidFill>
              </a:rPr>
              <a:t>Restaurante "los Amigos S.R.L.".</a:t>
            </a:r>
            <a:r>
              <a:rPr lang="es-EC" dirty="0" smtClean="0">
                <a:solidFill>
                  <a:schemeClr val="bg1"/>
                </a:solidFill>
              </a:rPr>
              <a:t> Buenos Aires - Argentina: Instituto Cervantes.</a:t>
            </a:r>
          </a:p>
          <a:p>
            <a:endParaRPr lang="es-EC" dirty="0"/>
          </a:p>
        </p:txBody>
      </p:sp>
    </p:spTree>
    <p:extLst>
      <p:ext uri="{BB962C8B-B14F-4D97-AF65-F5344CB8AC3E}">
        <p14:creationId xmlns="" xmlns:p14="http://schemas.microsoft.com/office/powerpoint/2010/main" val="1593206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2" name="1 CuadroTexto"/>
          <p:cNvSpPr txBox="1"/>
          <p:nvPr/>
        </p:nvSpPr>
        <p:spPr>
          <a:xfrm>
            <a:off x="332657" y="1835696"/>
            <a:ext cx="6264696" cy="7109639"/>
          </a:xfrm>
          <a:prstGeom prst="rect">
            <a:avLst/>
          </a:prstGeom>
          <a:noFill/>
        </p:spPr>
        <p:txBody>
          <a:bodyPr wrap="square" rtlCol="0">
            <a:spAutoFit/>
          </a:bodyPr>
          <a:lstStyle/>
          <a:p>
            <a:pPr algn="just"/>
            <a:r>
              <a:rPr lang="en-US" dirty="0">
                <a:solidFill>
                  <a:schemeClr val="bg1"/>
                </a:solidFill>
              </a:rPr>
              <a:t> </a:t>
            </a:r>
            <a:endParaRPr lang="es-AR" sz="2400" dirty="0">
              <a:solidFill>
                <a:schemeClr val="bg1"/>
              </a:solidFill>
            </a:endParaRPr>
          </a:p>
          <a:p>
            <a:pPr lvl="0" algn="ctr"/>
            <a:r>
              <a:rPr lang="en-US" b="1" dirty="0" smtClean="0">
                <a:solidFill>
                  <a:schemeClr val="bg1"/>
                </a:solidFill>
              </a:rPr>
              <a:t> </a:t>
            </a:r>
            <a:r>
              <a:rPr lang="en-US" b="1" dirty="0" smtClean="0">
                <a:solidFill>
                  <a:schemeClr val="bg1"/>
                </a:solidFill>
              </a:rPr>
              <a:t>ESTUDIO </a:t>
            </a:r>
            <a:r>
              <a:rPr lang="en-US" b="1" dirty="0">
                <a:solidFill>
                  <a:schemeClr val="bg1"/>
                </a:solidFill>
              </a:rPr>
              <a:t>DE MERCADO</a:t>
            </a:r>
            <a:endParaRPr lang="es-AR" sz="1200" dirty="0">
              <a:solidFill>
                <a:schemeClr val="bg1"/>
              </a:solidFill>
            </a:endParaRPr>
          </a:p>
          <a:p>
            <a:pPr algn="just"/>
            <a:r>
              <a:rPr lang="en-US" dirty="0">
                <a:solidFill>
                  <a:schemeClr val="bg1"/>
                </a:solidFill>
              </a:rPr>
              <a:t> </a:t>
            </a:r>
            <a:endParaRPr lang="es-AR" dirty="0">
              <a:solidFill>
                <a:schemeClr val="bg1"/>
              </a:solidFill>
            </a:endParaRPr>
          </a:p>
          <a:p>
            <a:pPr algn="just"/>
            <a:r>
              <a:rPr lang="es-AR" b="1" dirty="0" smtClean="0">
                <a:solidFill>
                  <a:schemeClr val="bg1"/>
                </a:solidFill>
              </a:rPr>
              <a:t>Definición </a:t>
            </a:r>
            <a:r>
              <a:rPr lang="es-AR" b="1" dirty="0">
                <a:solidFill>
                  <a:schemeClr val="bg1"/>
                </a:solidFill>
              </a:rPr>
              <a:t>de los servicios del proyecto.</a:t>
            </a:r>
            <a:endParaRPr lang="es-AR" sz="1200" dirty="0">
              <a:solidFill>
                <a:schemeClr val="bg1"/>
              </a:solidFill>
            </a:endParaRPr>
          </a:p>
          <a:p>
            <a:pPr algn="just"/>
            <a:r>
              <a:rPr lang="es-AR" b="1" dirty="0">
                <a:solidFill>
                  <a:schemeClr val="bg1"/>
                </a:solidFill>
              </a:rPr>
              <a:t> </a:t>
            </a:r>
            <a:endParaRPr lang="es-AR" dirty="0">
              <a:solidFill>
                <a:schemeClr val="bg1"/>
              </a:solidFill>
            </a:endParaRPr>
          </a:p>
          <a:p>
            <a:pPr algn="just"/>
            <a:r>
              <a:rPr lang="es-AR" dirty="0" smtClean="0">
                <a:solidFill>
                  <a:schemeClr val="bg1"/>
                </a:solidFill>
              </a:rPr>
              <a:t>El </a:t>
            </a:r>
            <a:r>
              <a:rPr lang="es-AR" dirty="0">
                <a:solidFill>
                  <a:schemeClr val="bg1"/>
                </a:solidFill>
              </a:rPr>
              <a:t>proyecto consiste en la creación de un restaurante para brindar un servicio de venta de alimentos nutritivos a la comunidad del Colegio Militar “Héroes del 41”.</a:t>
            </a:r>
            <a:endParaRPr lang="es-AR" sz="1200" dirty="0">
              <a:solidFill>
                <a:schemeClr val="bg1"/>
              </a:solidFill>
            </a:endParaRPr>
          </a:p>
          <a:p>
            <a:pPr algn="just"/>
            <a:r>
              <a:rPr lang="es-AR" dirty="0">
                <a:solidFill>
                  <a:schemeClr val="bg1"/>
                </a:solidFill>
              </a:rPr>
              <a:t> </a:t>
            </a:r>
            <a:endParaRPr lang="es-AR" sz="1200" dirty="0">
              <a:solidFill>
                <a:schemeClr val="bg1"/>
              </a:solidFill>
            </a:endParaRPr>
          </a:p>
          <a:p>
            <a:pPr algn="just"/>
            <a:r>
              <a:rPr lang="es-AR" dirty="0" smtClean="0">
                <a:solidFill>
                  <a:schemeClr val="bg1"/>
                </a:solidFill>
              </a:rPr>
              <a:t>Este </a:t>
            </a:r>
            <a:r>
              <a:rPr lang="es-AR" dirty="0">
                <a:solidFill>
                  <a:schemeClr val="bg1"/>
                </a:solidFill>
              </a:rPr>
              <a:t>es un servicio </a:t>
            </a:r>
            <a:r>
              <a:rPr lang="es-AR" dirty="0" smtClean="0">
                <a:solidFill>
                  <a:schemeClr val="bg1"/>
                </a:solidFill>
              </a:rPr>
              <a:t>necesario </a:t>
            </a:r>
            <a:r>
              <a:rPr lang="es-AR" dirty="0">
                <a:solidFill>
                  <a:schemeClr val="bg1"/>
                </a:solidFill>
              </a:rPr>
              <a:t>para la institución ya que </a:t>
            </a:r>
            <a:r>
              <a:rPr lang="es-AR" dirty="0" smtClean="0">
                <a:solidFill>
                  <a:schemeClr val="bg1"/>
                </a:solidFill>
              </a:rPr>
              <a:t> </a:t>
            </a:r>
            <a:r>
              <a:rPr lang="es-AR" dirty="0">
                <a:solidFill>
                  <a:schemeClr val="bg1"/>
                </a:solidFill>
              </a:rPr>
              <a:t>se pretende brindar en el </a:t>
            </a:r>
            <a:r>
              <a:rPr lang="es-ES_tradnl" dirty="0">
                <a:solidFill>
                  <a:schemeClr val="bg1"/>
                </a:solidFill>
              </a:rPr>
              <a:t>restaurante prestará comodidad, buena atención, área cerrada, propia climatización, televisión, música ambiental, mobiliario funcional y alimentos nutritivos, lo que sin lugar a dudas  traerá un efecto de satisfacción a los </a:t>
            </a:r>
            <a:r>
              <a:rPr lang="es-ES_tradnl" dirty="0" smtClean="0">
                <a:solidFill>
                  <a:schemeClr val="bg1"/>
                </a:solidFill>
              </a:rPr>
              <a:t>usuarios</a:t>
            </a:r>
            <a:r>
              <a:rPr lang="es-AR" dirty="0" smtClean="0">
                <a:solidFill>
                  <a:schemeClr val="bg1"/>
                </a:solidFill>
              </a:rPr>
              <a:t>. </a:t>
            </a:r>
            <a:endParaRPr lang="es-AR" sz="1200" dirty="0">
              <a:solidFill>
                <a:schemeClr val="bg1"/>
              </a:solidFill>
            </a:endParaRPr>
          </a:p>
          <a:p>
            <a:pPr algn="just"/>
            <a:r>
              <a:rPr lang="es-AR" dirty="0">
                <a:solidFill>
                  <a:schemeClr val="bg1"/>
                </a:solidFill>
              </a:rPr>
              <a:t> </a:t>
            </a:r>
            <a:endParaRPr lang="es-AR" sz="1200" dirty="0">
              <a:solidFill>
                <a:schemeClr val="bg1"/>
              </a:solidFill>
            </a:endParaRPr>
          </a:p>
          <a:p>
            <a:pPr algn="just"/>
            <a:r>
              <a:rPr lang="es-AR" dirty="0" smtClean="0">
                <a:solidFill>
                  <a:schemeClr val="bg1"/>
                </a:solidFill>
              </a:rPr>
              <a:t>Actualmente </a:t>
            </a:r>
            <a:r>
              <a:rPr lang="es-AR" dirty="0">
                <a:solidFill>
                  <a:schemeClr val="bg1"/>
                </a:solidFill>
              </a:rPr>
              <a:t>el Colegio Militar cuenta con un solo bar para atender a toda la comunidad educativa y al existir una demanda activa importante versus a una limitada y casi nula oferta del mercado, hace necesario la implementación de un lugar que pueda albergar a más personas y que cuente con todas las garantías de salud, higiene, comodidad y calidad para la completa satisfacción de los clientes.</a:t>
            </a:r>
            <a:endParaRPr lang="es-AR" sz="1200" dirty="0">
              <a:solidFill>
                <a:schemeClr val="bg1"/>
              </a:solidFill>
            </a:endParaRPr>
          </a:p>
          <a:p>
            <a:pPr algn="just"/>
            <a:endParaRPr lang="es-AR" dirty="0">
              <a:solidFill>
                <a:schemeClr val="bg1"/>
              </a:solidFill>
            </a:endParaRPr>
          </a:p>
        </p:txBody>
      </p:sp>
    </p:spTree>
    <p:extLst>
      <p:ext uri="{BB962C8B-B14F-4D97-AF65-F5344CB8AC3E}">
        <p14:creationId xmlns="" xmlns:p14="http://schemas.microsoft.com/office/powerpoint/2010/main" val="4278145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2" name="1 CuadroTexto"/>
          <p:cNvSpPr txBox="1"/>
          <p:nvPr/>
        </p:nvSpPr>
        <p:spPr>
          <a:xfrm>
            <a:off x="404663" y="1907704"/>
            <a:ext cx="6264697" cy="7294305"/>
          </a:xfrm>
          <a:prstGeom prst="rect">
            <a:avLst/>
          </a:prstGeom>
          <a:noFill/>
        </p:spPr>
        <p:txBody>
          <a:bodyPr wrap="square" rtlCol="0">
            <a:spAutoFit/>
          </a:bodyPr>
          <a:lstStyle/>
          <a:p>
            <a:pPr algn="just"/>
            <a:r>
              <a:rPr lang="es-AR" b="1" dirty="0">
                <a:solidFill>
                  <a:schemeClr val="bg1"/>
                </a:solidFill>
              </a:rPr>
              <a:t>PERFIL DEL CONSUMIDOR:</a:t>
            </a:r>
            <a:endParaRPr lang="es-AR" dirty="0">
              <a:solidFill>
                <a:schemeClr val="bg1"/>
              </a:solidFill>
            </a:endParaRPr>
          </a:p>
          <a:p>
            <a:pPr algn="just"/>
            <a:r>
              <a:rPr lang="es-AR" b="1" dirty="0">
                <a:solidFill>
                  <a:schemeClr val="bg1"/>
                </a:solidFill>
              </a:rPr>
              <a:t> </a:t>
            </a:r>
            <a:endParaRPr lang="es-AR" dirty="0">
              <a:solidFill>
                <a:schemeClr val="bg1"/>
              </a:solidFill>
            </a:endParaRPr>
          </a:p>
          <a:p>
            <a:pPr algn="just"/>
            <a:r>
              <a:rPr lang="es-AR" b="1" dirty="0">
                <a:solidFill>
                  <a:schemeClr val="bg1"/>
                </a:solidFill>
              </a:rPr>
              <a:t>Militares:</a:t>
            </a:r>
            <a:endParaRPr lang="es-AR" dirty="0">
              <a:solidFill>
                <a:schemeClr val="bg1"/>
              </a:solidFill>
            </a:endParaRPr>
          </a:p>
          <a:p>
            <a:pPr algn="just"/>
            <a:r>
              <a:rPr lang="es-AR" dirty="0">
                <a:solidFill>
                  <a:schemeClr val="bg1"/>
                </a:solidFill>
              </a:rPr>
              <a:t>     Clase media que compra, en gran parte a crédito y cada vez que sus cupos están actualizados, segura concurrencia. Comida preferida: nacional, tradicional.</a:t>
            </a:r>
          </a:p>
          <a:p>
            <a:pPr algn="just"/>
            <a:r>
              <a:rPr lang="es-AR" dirty="0">
                <a:solidFill>
                  <a:schemeClr val="bg1"/>
                </a:solidFill>
              </a:rPr>
              <a:t> </a:t>
            </a:r>
          </a:p>
          <a:p>
            <a:pPr algn="just"/>
            <a:r>
              <a:rPr lang="es-AR" b="1" dirty="0">
                <a:solidFill>
                  <a:schemeClr val="bg1"/>
                </a:solidFill>
              </a:rPr>
              <a:t>Padres de familia:</a:t>
            </a:r>
            <a:endParaRPr lang="es-AR" dirty="0">
              <a:solidFill>
                <a:schemeClr val="bg1"/>
              </a:solidFill>
            </a:endParaRPr>
          </a:p>
          <a:p>
            <a:pPr algn="just"/>
            <a:r>
              <a:rPr lang="es-AR" dirty="0">
                <a:solidFill>
                  <a:schemeClr val="bg1"/>
                </a:solidFill>
              </a:rPr>
              <a:t>     Clase media alta y media, compra en efectivo y variado, concurrencia relativa. Comida nacional y tradicional.</a:t>
            </a:r>
          </a:p>
          <a:p>
            <a:pPr algn="just"/>
            <a:r>
              <a:rPr lang="es-AR" dirty="0">
                <a:solidFill>
                  <a:schemeClr val="bg1"/>
                </a:solidFill>
              </a:rPr>
              <a:t> </a:t>
            </a:r>
          </a:p>
          <a:p>
            <a:pPr algn="just"/>
            <a:r>
              <a:rPr lang="es-AR" b="1" dirty="0">
                <a:solidFill>
                  <a:schemeClr val="bg1"/>
                </a:solidFill>
              </a:rPr>
              <a:t>Estudiantes:</a:t>
            </a:r>
            <a:endParaRPr lang="es-AR" dirty="0">
              <a:solidFill>
                <a:schemeClr val="bg1"/>
              </a:solidFill>
            </a:endParaRPr>
          </a:p>
          <a:p>
            <a:pPr algn="just"/>
            <a:r>
              <a:rPr lang="es-AR" dirty="0">
                <a:solidFill>
                  <a:schemeClr val="bg1"/>
                </a:solidFill>
              </a:rPr>
              <a:t>     Clase media alta y media, compra en efectivo y variado, concurrencia segura. Comida preferida: rápida y bebidas variadas.</a:t>
            </a:r>
          </a:p>
          <a:p>
            <a:pPr algn="just"/>
            <a:r>
              <a:rPr lang="es-AR" dirty="0">
                <a:solidFill>
                  <a:schemeClr val="bg1"/>
                </a:solidFill>
              </a:rPr>
              <a:t> </a:t>
            </a:r>
          </a:p>
          <a:p>
            <a:pPr algn="just"/>
            <a:r>
              <a:rPr lang="es-AR" b="1" dirty="0">
                <a:solidFill>
                  <a:schemeClr val="bg1"/>
                </a:solidFill>
              </a:rPr>
              <a:t>Docentes:</a:t>
            </a:r>
            <a:endParaRPr lang="es-AR" dirty="0">
              <a:solidFill>
                <a:schemeClr val="bg1"/>
              </a:solidFill>
            </a:endParaRPr>
          </a:p>
          <a:p>
            <a:pPr algn="just"/>
            <a:r>
              <a:rPr lang="es-AR" dirty="0">
                <a:solidFill>
                  <a:schemeClr val="bg1"/>
                </a:solidFill>
              </a:rPr>
              <a:t>     Clase media, compra a crédito y en efectivo, segura concurrencia. Comida preferida: nacional, tradicional y rápida.</a:t>
            </a:r>
          </a:p>
          <a:p>
            <a:pPr algn="just"/>
            <a:r>
              <a:rPr lang="es-AR" dirty="0">
                <a:solidFill>
                  <a:schemeClr val="bg1"/>
                </a:solidFill>
              </a:rPr>
              <a:t> </a:t>
            </a:r>
          </a:p>
          <a:p>
            <a:pPr algn="just"/>
            <a:r>
              <a:rPr lang="es-AR" b="1" dirty="0">
                <a:solidFill>
                  <a:schemeClr val="bg1"/>
                </a:solidFill>
              </a:rPr>
              <a:t>Administrativos y de servicios:</a:t>
            </a:r>
            <a:endParaRPr lang="es-AR" dirty="0">
              <a:solidFill>
                <a:schemeClr val="bg1"/>
              </a:solidFill>
            </a:endParaRPr>
          </a:p>
          <a:p>
            <a:pPr algn="just"/>
            <a:r>
              <a:rPr lang="es-AR" dirty="0">
                <a:solidFill>
                  <a:schemeClr val="bg1"/>
                </a:solidFill>
              </a:rPr>
              <a:t>     Clase media, compra en gran parte a crédito y su concurrencia es permanente y segura. Comida preferida: tradicional y rápida.</a:t>
            </a:r>
          </a:p>
          <a:p>
            <a:pPr algn="just"/>
            <a:endParaRPr lang="es-AR" dirty="0">
              <a:solidFill>
                <a:schemeClr val="bg1"/>
              </a:solidFill>
            </a:endParaRPr>
          </a:p>
        </p:txBody>
      </p:sp>
    </p:spTree>
    <p:extLst>
      <p:ext uri="{BB962C8B-B14F-4D97-AF65-F5344CB8AC3E}">
        <p14:creationId xmlns="" xmlns:p14="http://schemas.microsoft.com/office/powerpoint/2010/main" val="4278145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2" name="1 CuadroTexto"/>
          <p:cNvSpPr txBox="1"/>
          <p:nvPr/>
        </p:nvSpPr>
        <p:spPr>
          <a:xfrm>
            <a:off x="404664" y="1907704"/>
            <a:ext cx="6192687" cy="1477328"/>
          </a:xfrm>
          <a:prstGeom prst="rect">
            <a:avLst/>
          </a:prstGeom>
          <a:noFill/>
        </p:spPr>
        <p:txBody>
          <a:bodyPr wrap="square" rtlCol="0">
            <a:spAutoFit/>
          </a:bodyPr>
          <a:lstStyle/>
          <a:p>
            <a:pPr lvl="2" algn="ctr"/>
            <a:r>
              <a:rPr lang="es-AR" b="1" dirty="0" smtClean="0">
                <a:solidFill>
                  <a:schemeClr val="bg1"/>
                </a:solidFill>
              </a:rPr>
              <a:t>Demanda </a:t>
            </a:r>
            <a:r>
              <a:rPr lang="es-AR" b="1" dirty="0">
                <a:solidFill>
                  <a:schemeClr val="bg1"/>
                </a:solidFill>
              </a:rPr>
              <a:t>Histórica.</a:t>
            </a:r>
            <a:endParaRPr lang="es-AR" sz="1200" dirty="0">
              <a:solidFill>
                <a:schemeClr val="bg1"/>
              </a:solidFill>
            </a:endParaRPr>
          </a:p>
          <a:p>
            <a:pPr algn="just"/>
            <a:r>
              <a:rPr lang="es-AR" dirty="0">
                <a:solidFill>
                  <a:schemeClr val="bg1"/>
                </a:solidFill>
              </a:rPr>
              <a:t>En la siguiente tabla se muestra la evolución del número de personas en la comunidad educativa  a partir de los datos del 2005 hasta 2011.</a:t>
            </a:r>
            <a:endParaRPr lang="es-AR" sz="1200" dirty="0">
              <a:solidFill>
                <a:schemeClr val="bg1"/>
              </a:solidFill>
            </a:endParaRPr>
          </a:p>
          <a:p>
            <a:pPr algn="just"/>
            <a:endParaRPr lang="es-AR" dirty="0">
              <a:solidFill>
                <a:schemeClr val="bg1"/>
              </a:solidFill>
            </a:endParaRPr>
          </a:p>
        </p:txBody>
      </p:sp>
      <p:graphicFrame>
        <p:nvGraphicFramePr>
          <p:cNvPr id="3" name="2 Tabla"/>
          <p:cNvGraphicFramePr>
            <a:graphicFrameLocks noGrp="1"/>
          </p:cNvGraphicFramePr>
          <p:nvPr>
            <p:extLst>
              <p:ext uri="{D42A27DB-BD31-4B8C-83A1-F6EECF244321}">
                <p14:modId xmlns="" xmlns:p14="http://schemas.microsoft.com/office/powerpoint/2010/main" val="4215447588"/>
              </p:ext>
            </p:extLst>
          </p:nvPr>
        </p:nvGraphicFramePr>
        <p:xfrm>
          <a:off x="1531840" y="3427408"/>
          <a:ext cx="3888432" cy="2243328"/>
        </p:xfrm>
        <a:graphic>
          <a:graphicData uri="http://schemas.openxmlformats.org/drawingml/2006/table">
            <a:tbl>
              <a:tblPr firstRow="1" firstCol="1" bandRow="1">
                <a:tableStyleId>{5C22544A-7EE6-4342-B048-85BDC9FD1C3A}</a:tableStyleId>
              </a:tblPr>
              <a:tblGrid>
                <a:gridCol w="1075299"/>
                <a:gridCol w="2813133"/>
              </a:tblGrid>
              <a:tr h="156210">
                <a:tc>
                  <a:txBody>
                    <a:bodyPr/>
                    <a:lstStyle/>
                    <a:p>
                      <a:pPr algn="ctr">
                        <a:lnSpc>
                          <a:spcPct val="115000"/>
                        </a:lnSpc>
                        <a:spcAft>
                          <a:spcPts val="1000"/>
                        </a:spcAft>
                      </a:pPr>
                      <a:r>
                        <a:rPr lang="es-EC" sz="1600">
                          <a:effectLst/>
                        </a:rPr>
                        <a:t>Años</a:t>
                      </a:r>
                      <a:endParaRPr lang="es-AR" sz="1600">
                        <a:effectLst/>
                        <a:latin typeface="Calibri"/>
                        <a:ea typeface="Times New Roman"/>
                        <a:cs typeface="Times New Roman"/>
                      </a:endParaRPr>
                    </a:p>
                  </a:txBody>
                  <a:tcPr marL="44450" marR="44450" marT="0" marB="0" anchor="b"/>
                </a:tc>
                <a:tc>
                  <a:txBody>
                    <a:bodyPr/>
                    <a:lstStyle/>
                    <a:p>
                      <a:pPr algn="ctr">
                        <a:lnSpc>
                          <a:spcPct val="115000"/>
                        </a:lnSpc>
                        <a:spcAft>
                          <a:spcPts val="1000"/>
                        </a:spcAft>
                      </a:pPr>
                      <a:r>
                        <a:rPr lang="en-US" sz="1600">
                          <a:effectLst/>
                        </a:rPr>
                        <a:t>No. Personas</a:t>
                      </a:r>
                      <a:endParaRPr lang="es-AR" sz="1600">
                        <a:effectLst/>
                        <a:latin typeface="Calibri"/>
                        <a:ea typeface="Times New Roman"/>
                        <a:cs typeface="Times New Roman"/>
                      </a:endParaRPr>
                    </a:p>
                  </a:txBody>
                  <a:tcPr marL="44450" marR="44450" marT="0" marB="0" anchor="b"/>
                </a:tc>
              </a:tr>
              <a:tr h="156210">
                <a:tc>
                  <a:txBody>
                    <a:bodyPr/>
                    <a:lstStyle/>
                    <a:p>
                      <a:pPr algn="ctr">
                        <a:lnSpc>
                          <a:spcPct val="115000"/>
                        </a:lnSpc>
                        <a:spcAft>
                          <a:spcPts val="1000"/>
                        </a:spcAft>
                      </a:pPr>
                      <a:r>
                        <a:rPr lang="en-US" sz="1600" dirty="0">
                          <a:effectLst/>
                        </a:rPr>
                        <a:t>2005</a:t>
                      </a:r>
                      <a:endParaRPr lang="es-AR" sz="1600" dirty="0">
                        <a:effectLst/>
                        <a:latin typeface="Calibri"/>
                        <a:ea typeface="Times New Roman"/>
                        <a:cs typeface="Times New Roman"/>
                      </a:endParaRPr>
                    </a:p>
                  </a:txBody>
                  <a:tcPr marL="44450" marR="44450" marT="0" marB="0" anchor="ctr"/>
                </a:tc>
                <a:tc>
                  <a:txBody>
                    <a:bodyPr/>
                    <a:lstStyle/>
                    <a:p>
                      <a:pPr algn="just">
                        <a:lnSpc>
                          <a:spcPct val="115000"/>
                        </a:lnSpc>
                        <a:spcAft>
                          <a:spcPts val="1000"/>
                        </a:spcAft>
                      </a:pPr>
                      <a:r>
                        <a:rPr lang="en-US" sz="1600">
                          <a:effectLst/>
                        </a:rPr>
                        <a:t>                     1.780   </a:t>
                      </a:r>
                      <a:endParaRPr lang="es-AR" sz="1600">
                        <a:effectLst/>
                        <a:latin typeface="Calibri"/>
                        <a:ea typeface="Times New Roman"/>
                        <a:cs typeface="Times New Roman"/>
                      </a:endParaRPr>
                    </a:p>
                  </a:txBody>
                  <a:tcPr marL="44450" marR="44450" marT="0" marB="0" anchor="b"/>
                </a:tc>
              </a:tr>
              <a:tr h="156210">
                <a:tc>
                  <a:txBody>
                    <a:bodyPr/>
                    <a:lstStyle/>
                    <a:p>
                      <a:pPr algn="ctr">
                        <a:lnSpc>
                          <a:spcPct val="115000"/>
                        </a:lnSpc>
                        <a:spcAft>
                          <a:spcPts val="1000"/>
                        </a:spcAft>
                      </a:pPr>
                      <a:r>
                        <a:rPr lang="en-US" sz="1600">
                          <a:effectLst/>
                        </a:rPr>
                        <a:t>2006</a:t>
                      </a:r>
                      <a:endParaRPr lang="es-AR" sz="1600">
                        <a:effectLst/>
                        <a:latin typeface="Calibri"/>
                        <a:ea typeface="Times New Roman"/>
                        <a:cs typeface="Times New Roman"/>
                      </a:endParaRPr>
                    </a:p>
                  </a:txBody>
                  <a:tcPr marL="44450" marR="44450" marT="0" marB="0" anchor="ctr"/>
                </a:tc>
                <a:tc>
                  <a:txBody>
                    <a:bodyPr/>
                    <a:lstStyle/>
                    <a:p>
                      <a:pPr algn="just">
                        <a:lnSpc>
                          <a:spcPct val="115000"/>
                        </a:lnSpc>
                        <a:spcAft>
                          <a:spcPts val="1000"/>
                        </a:spcAft>
                      </a:pPr>
                      <a:r>
                        <a:rPr lang="en-US" sz="1600">
                          <a:effectLst/>
                        </a:rPr>
                        <a:t>                     1.900   </a:t>
                      </a:r>
                      <a:endParaRPr lang="es-AR" sz="1600">
                        <a:effectLst/>
                        <a:latin typeface="Calibri"/>
                        <a:ea typeface="Times New Roman"/>
                        <a:cs typeface="Times New Roman"/>
                      </a:endParaRPr>
                    </a:p>
                  </a:txBody>
                  <a:tcPr marL="44450" marR="44450" marT="0" marB="0" anchor="b"/>
                </a:tc>
              </a:tr>
              <a:tr h="156210">
                <a:tc>
                  <a:txBody>
                    <a:bodyPr/>
                    <a:lstStyle/>
                    <a:p>
                      <a:pPr algn="ctr">
                        <a:lnSpc>
                          <a:spcPct val="115000"/>
                        </a:lnSpc>
                        <a:spcAft>
                          <a:spcPts val="1000"/>
                        </a:spcAft>
                      </a:pPr>
                      <a:r>
                        <a:rPr lang="en-US" sz="1600">
                          <a:effectLst/>
                        </a:rPr>
                        <a:t>2007</a:t>
                      </a:r>
                      <a:endParaRPr lang="es-AR" sz="1600">
                        <a:effectLst/>
                        <a:latin typeface="Calibri"/>
                        <a:ea typeface="Times New Roman"/>
                        <a:cs typeface="Times New Roman"/>
                      </a:endParaRPr>
                    </a:p>
                  </a:txBody>
                  <a:tcPr marL="44450" marR="44450" marT="0" marB="0" anchor="ctr"/>
                </a:tc>
                <a:tc>
                  <a:txBody>
                    <a:bodyPr/>
                    <a:lstStyle/>
                    <a:p>
                      <a:pPr algn="just">
                        <a:lnSpc>
                          <a:spcPct val="115000"/>
                        </a:lnSpc>
                        <a:spcAft>
                          <a:spcPts val="1000"/>
                        </a:spcAft>
                      </a:pPr>
                      <a:r>
                        <a:rPr lang="en-US" sz="1600">
                          <a:effectLst/>
                        </a:rPr>
                        <a:t>                     1.912   </a:t>
                      </a:r>
                      <a:endParaRPr lang="es-AR" sz="1600">
                        <a:effectLst/>
                        <a:latin typeface="Calibri"/>
                        <a:ea typeface="Times New Roman"/>
                        <a:cs typeface="Times New Roman"/>
                      </a:endParaRPr>
                    </a:p>
                  </a:txBody>
                  <a:tcPr marL="44450" marR="44450" marT="0" marB="0" anchor="b"/>
                </a:tc>
              </a:tr>
              <a:tr h="156210">
                <a:tc>
                  <a:txBody>
                    <a:bodyPr/>
                    <a:lstStyle/>
                    <a:p>
                      <a:pPr algn="ctr">
                        <a:lnSpc>
                          <a:spcPct val="115000"/>
                        </a:lnSpc>
                        <a:spcAft>
                          <a:spcPts val="1000"/>
                        </a:spcAft>
                      </a:pPr>
                      <a:r>
                        <a:rPr lang="en-US" sz="1600">
                          <a:effectLst/>
                        </a:rPr>
                        <a:t>2008</a:t>
                      </a:r>
                      <a:endParaRPr lang="es-AR" sz="1600">
                        <a:effectLst/>
                        <a:latin typeface="Calibri"/>
                        <a:ea typeface="Times New Roman"/>
                        <a:cs typeface="Times New Roman"/>
                      </a:endParaRPr>
                    </a:p>
                  </a:txBody>
                  <a:tcPr marL="44450" marR="44450" marT="0" marB="0" anchor="ctr"/>
                </a:tc>
                <a:tc>
                  <a:txBody>
                    <a:bodyPr/>
                    <a:lstStyle/>
                    <a:p>
                      <a:pPr algn="just">
                        <a:lnSpc>
                          <a:spcPct val="115000"/>
                        </a:lnSpc>
                        <a:spcAft>
                          <a:spcPts val="1000"/>
                        </a:spcAft>
                      </a:pPr>
                      <a:r>
                        <a:rPr lang="en-US" sz="1600">
                          <a:effectLst/>
                        </a:rPr>
                        <a:t>                     1.946   </a:t>
                      </a:r>
                      <a:endParaRPr lang="es-AR" sz="1600">
                        <a:effectLst/>
                        <a:latin typeface="Calibri"/>
                        <a:ea typeface="Times New Roman"/>
                        <a:cs typeface="Times New Roman"/>
                      </a:endParaRPr>
                    </a:p>
                  </a:txBody>
                  <a:tcPr marL="44450" marR="44450" marT="0" marB="0" anchor="b"/>
                </a:tc>
              </a:tr>
              <a:tr h="156210">
                <a:tc>
                  <a:txBody>
                    <a:bodyPr/>
                    <a:lstStyle/>
                    <a:p>
                      <a:pPr algn="ctr">
                        <a:lnSpc>
                          <a:spcPct val="115000"/>
                        </a:lnSpc>
                        <a:spcAft>
                          <a:spcPts val="1000"/>
                        </a:spcAft>
                      </a:pPr>
                      <a:r>
                        <a:rPr lang="en-US" sz="1600">
                          <a:effectLst/>
                        </a:rPr>
                        <a:t>2009</a:t>
                      </a:r>
                      <a:endParaRPr lang="es-AR" sz="1600">
                        <a:effectLst/>
                        <a:latin typeface="Calibri"/>
                        <a:ea typeface="Times New Roman"/>
                        <a:cs typeface="Times New Roman"/>
                      </a:endParaRPr>
                    </a:p>
                  </a:txBody>
                  <a:tcPr marL="44450" marR="44450" marT="0" marB="0" anchor="ctr"/>
                </a:tc>
                <a:tc>
                  <a:txBody>
                    <a:bodyPr/>
                    <a:lstStyle/>
                    <a:p>
                      <a:pPr algn="just">
                        <a:lnSpc>
                          <a:spcPct val="115000"/>
                        </a:lnSpc>
                        <a:spcAft>
                          <a:spcPts val="1000"/>
                        </a:spcAft>
                      </a:pPr>
                      <a:r>
                        <a:rPr lang="en-US" sz="1600">
                          <a:effectLst/>
                        </a:rPr>
                        <a:t>                     1.969   </a:t>
                      </a:r>
                      <a:endParaRPr lang="es-AR" sz="1600">
                        <a:effectLst/>
                        <a:latin typeface="Calibri"/>
                        <a:ea typeface="Times New Roman"/>
                        <a:cs typeface="Times New Roman"/>
                      </a:endParaRPr>
                    </a:p>
                  </a:txBody>
                  <a:tcPr marL="44450" marR="44450" marT="0" marB="0" anchor="b"/>
                </a:tc>
              </a:tr>
              <a:tr h="170180">
                <a:tc>
                  <a:txBody>
                    <a:bodyPr/>
                    <a:lstStyle/>
                    <a:p>
                      <a:pPr algn="ctr">
                        <a:lnSpc>
                          <a:spcPct val="115000"/>
                        </a:lnSpc>
                        <a:spcAft>
                          <a:spcPts val="1000"/>
                        </a:spcAft>
                      </a:pPr>
                      <a:r>
                        <a:rPr lang="en-US" sz="1600">
                          <a:effectLst/>
                        </a:rPr>
                        <a:t>2010</a:t>
                      </a:r>
                      <a:endParaRPr lang="es-AR" sz="1600">
                        <a:effectLst/>
                        <a:latin typeface="Calibri"/>
                        <a:ea typeface="Times New Roman"/>
                        <a:cs typeface="Times New Roman"/>
                      </a:endParaRPr>
                    </a:p>
                  </a:txBody>
                  <a:tcPr marL="44450" marR="44450" marT="0" marB="0" anchor="ctr"/>
                </a:tc>
                <a:tc>
                  <a:txBody>
                    <a:bodyPr/>
                    <a:lstStyle/>
                    <a:p>
                      <a:pPr algn="just">
                        <a:lnSpc>
                          <a:spcPct val="115000"/>
                        </a:lnSpc>
                        <a:spcAft>
                          <a:spcPts val="1000"/>
                        </a:spcAft>
                      </a:pPr>
                      <a:r>
                        <a:rPr lang="en-US" sz="1600">
                          <a:effectLst/>
                        </a:rPr>
                        <a:t>                     2.089   </a:t>
                      </a:r>
                      <a:endParaRPr lang="es-AR" sz="1600">
                        <a:effectLst/>
                        <a:latin typeface="Calibri"/>
                        <a:ea typeface="Times New Roman"/>
                        <a:cs typeface="Times New Roman"/>
                      </a:endParaRPr>
                    </a:p>
                  </a:txBody>
                  <a:tcPr marL="44450" marR="44450" marT="0" marB="0" anchor="b"/>
                </a:tc>
              </a:tr>
              <a:tr h="156210">
                <a:tc>
                  <a:txBody>
                    <a:bodyPr/>
                    <a:lstStyle/>
                    <a:p>
                      <a:pPr algn="ctr">
                        <a:lnSpc>
                          <a:spcPct val="115000"/>
                        </a:lnSpc>
                        <a:spcAft>
                          <a:spcPts val="1000"/>
                        </a:spcAft>
                      </a:pPr>
                      <a:r>
                        <a:rPr lang="en-US" sz="1600">
                          <a:effectLst/>
                        </a:rPr>
                        <a:t>2011</a:t>
                      </a:r>
                      <a:endParaRPr lang="es-AR" sz="1600">
                        <a:effectLst/>
                        <a:latin typeface="Calibri"/>
                        <a:ea typeface="Times New Roman"/>
                        <a:cs typeface="Times New Roman"/>
                      </a:endParaRPr>
                    </a:p>
                  </a:txBody>
                  <a:tcPr marL="44450" marR="44450" marT="0" marB="0" anchor="ctr"/>
                </a:tc>
                <a:tc>
                  <a:txBody>
                    <a:bodyPr/>
                    <a:lstStyle/>
                    <a:p>
                      <a:pPr algn="just">
                        <a:lnSpc>
                          <a:spcPct val="115000"/>
                        </a:lnSpc>
                        <a:spcAft>
                          <a:spcPts val="1000"/>
                        </a:spcAft>
                      </a:pPr>
                      <a:r>
                        <a:rPr lang="en-US" sz="1600" dirty="0">
                          <a:effectLst/>
                        </a:rPr>
                        <a:t>                     </a:t>
                      </a:r>
                      <a:r>
                        <a:rPr lang="es-EC" sz="1600" dirty="0">
                          <a:effectLst/>
                        </a:rPr>
                        <a:t>2.120   </a:t>
                      </a:r>
                      <a:endParaRPr lang="es-AR" sz="1600" dirty="0">
                        <a:effectLst/>
                        <a:latin typeface="Calibri"/>
                        <a:ea typeface="Times New Roman"/>
                        <a:cs typeface="Times New Roman"/>
                      </a:endParaRPr>
                    </a:p>
                  </a:txBody>
                  <a:tcPr marL="44450" marR="44450" marT="0" marB="0" anchor="b"/>
                </a:tc>
              </a:tr>
            </a:tbl>
          </a:graphicData>
        </a:graphic>
      </p:graphicFrame>
      <p:sp>
        <p:nvSpPr>
          <p:cNvPr id="4" name="3 CuadroTexto"/>
          <p:cNvSpPr txBox="1"/>
          <p:nvPr/>
        </p:nvSpPr>
        <p:spPr>
          <a:xfrm>
            <a:off x="404665" y="6228184"/>
            <a:ext cx="5982880" cy="1754326"/>
          </a:xfrm>
          <a:prstGeom prst="rect">
            <a:avLst/>
          </a:prstGeom>
          <a:noFill/>
        </p:spPr>
        <p:txBody>
          <a:bodyPr wrap="square" rtlCol="0">
            <a:spAutoFit/>
          </a:bodyPr>
          <a:lstStyle/>
          <a:p>
            <a:pPr algn="ctr"/>
            <a:r>
              <a:rPr lang="es-EC" b="1" dirty="0">
                <a:solidFill>
                  <a:schemeClr val="bg1"/>
                </a:solidFill>
              </a:rPr>
              <a:t>INVESTIGACIÓN DE MERCADO</a:t>
            </a:r>
            <a:endParaRPr lang="es-AR" dirty="0">
              <a:solidFill>
                <a:schemeClr val="bg1"/>
              </a:solidFill>
            </a:endParaRPr>
          </a:p>
          <a:p>
            <a:pPr algn="just"/>
            <a:r>
              <a:rPr lang="es-AR" dirty="0">
                <a:solidFill>
                  <a:schemeClr val="bg1"/>
                </a:solidFill>
              </a:rPr>
              <a:t>Es la identificación, acopio, análisis, difusión y aprovechamiento sistemático y objetivo de la información con el fin de mejorar la toma de decisiones relacionada con la identificación y la solución de problemas y las oportunidades de marketing. </a:t>
            </a:r>
          </a:p>
        </p:txBody>
      </p:sp>
    </p:spTree>
    <p:extLst>
      <p:ext uri="{BB962C8B-B14F-4D97-AF65-F5344CB8AC3E}">
        <p14:creationId xmlns="" xmlns:p14="http://schemas.microsoft.com/office/powerpoint/2010/main" val="42781453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2" name="1 CuadroTexto"/>
          <p:cNvSpPr txBox="1"/>
          <p:nvPr/>
        </p:nvSpPr>
        <p:spPr>
          <a:xfrm>
            <a:off x="366257" y="1763688"/>
            <a:ext cx="6021288" cy="7017306"/>
          </a:xfrm>
          <a:prstGeom prst="rect">
            <a:avLst/>
          </a:prstGeom>
          <a:noFill/>
        </p:spPr>
        <p:txBody>
          <a:bodyPr wrap="square" rtlCol="0">
            <a:spAutoFit/>
          </a:bodyPr>
          <a:lstStyle/>
          <a:p>
            <a:pPr algn="just"/>
            <a:r>
              <a:rPr lang="es-EC" b="1" dirty="0">
                <a:solidFill>
                  <a:schemeClr val="bg1"/>
                </a:solidFill>
              </a:rPr>
              <a:t>Conclusiones de la investigación de mercados:</a:t>
            </a:r>
            <a:endParaRPr lang="es-AR" dirty="0">
              <a:solidFill>
                <a:schemeClr val="bg1"/>
              </a:solidFill>
            </a:endParaRPr>
          </a:p>
          <a:p>
            <a:pPr algn="just"/>
            <a:r>
              <a:rPr lang="es-EC" dirty="0">
                <a:solidFill>
                  <a:schemeClr val="bg1"/>
                </a:solidFill>
              </a:rPr>
              <a:t>    </a:t>
            </a:r>
            <a:endParaRPr lang="es-EC" dirty="0" smtClean="0">
              <a:solidFill>
                <a:schemeClr val="bg1"/>
              </a:solidFill>
            </a:endParaRPr>
          </a:p>
          <a:p>
            <a:pPr algn="just"/>
            <a:r>
              <a:rPr lang="es-EC" dirty="0" smtClean="0">
                <a:solidFill>
                  <a:schemeClr val="bg1"/>
                </a:solidFill>
              </a:rPr>
              <a:t> </a:t>
            </a:r>
            <a:r>
              <a:rPr lang="es-EC" dirty="0">
                <a:solidFill>
                  <a:schemeClr val="bg1"/>
                </a:solidFill>
              </a:rPr>
              <a:t>Una vez realizada una encuesta a la muestra seleccionada en el perfil de la tesis, se determina que la comunidad educativa no está totalmente conforme con la actual atención en el  único bar existente.</a:t>
            </a:r>
            <a:endParaRPr lang="es-AR" dirty="0">
              <a:solidFill>
                <a:schemeClr val="bg1"/>
              </a:solidFill>
            </a:endParaRPr>
          </a:p>
          <a:p>
            <a:pPr algn="just"/>
            <a:r>
              <a:rPr lang="es-EC" dirty="0">
                <a:solidFill>
                  <a:schemeClr val="bg1"/>
                </a:solidFill>
              </a:rPr>
              <a:t> </a:t>
            </a:r>
            <a:endParaRPr lang="es-AR" dirty="0">
              <a:solidFill>
                <a:schemeClr val="bg1"/>
              </a:solidFill>
            </a:endParaRPr>
          </a:p>
          <a:p>
            <a:pPr algn="just"/>
            <a:r>
              <a:rPr lang="es-EC" dirty="0">
                <a:solidFill>
                  <a:schemeClr val="bg1"/>
                </a:solidFill>
              </a:rPr>
              <a:t>     Se determina que el menú  no es variado (60 % de los encuestados), mientras que el sabor de los alimentos y la cantidad de los mismos es considerado como satisfactorio (40 %). </a:t>
            </a:r>
            <a:endParaRPr lang="es-AR" dirty="0">
              <a:solidFill>
                <a:schemeClr val="bg1"/>
              </a:solidFill>
            </a:endParaRPr>
          </a:p>
          <a:p>
            <a:pPr algn="just"/>
            <a:r>
              <a:rPr lang="es-EC" dirty="0">
                <a:solidFill>
                  <a:schemeClr val="bg1"/>
                </a:solidFill>
              </a:rPr>
              <a:t> </a:t>
            </a:r>
            <a:endParaRPr lang="es-AR" dirty="0">
              <a:solidFill>
                <a:schemeClr val="bg1"/>
              </a:solidFill>
            </a:endParaRPr>
          </a:p>
          <a:p>
            <a:pPr algn="just"/>
            <a:r>
              <a:rPr lang="es-EC" dirty="0">
                <a:solidFill>
                  <a:schemeClr val="bg1"/>
                </a:solidFill>
              </a:rPr>
              <a:t>     Se reconoce la preparación de los alimentos con productos idóneos y aptos para el consumo humano (carne / arroz /papas/vegetales entre otros); se establece también que el lugar donde se sirve los alimentos es aseado para el 55 % de los encuestados y muy aseado para el 25 % lo cual lo hace aceptable en el factor limpieza.</a:t>
            </a:r>
            <a:endParaRPr lang="es-AR" dirty="0">
              <a:solidFill>
                <a:schemeClr val="bg1"/>
              </a:solidFill>
            </a:endParaRPr>
          </a:p>
          <a:p>
            <a:pPr algn="just"/>
            <a:r>
              <a:rPr lang="es-EC" dirty="0">
                <a:solidFill>
                  <a:schemeClr val="bg1"/>
                </a:solidFill>
              </a:rPr>
              <a:t> </a:t>
            </a:r>
            <a:endParaRPr lang="es-AR" dirty="0">
              <a:solidFill>
                <a:schemeClr val="bg1"/>
              </a:solidFill>
            </a:endParaRPr>
          </a:p>
          <a:p>
            <a:pPr algn="just"/>
            <a:r>
              <a:rPr lang="es-EC" dirty="0">
                <a:solidFill>
                  <a:schemeClr val="bg1"/>
                </a:solidFill>
              </a:rPr>
              <a:t>     Los precios de venta al público son relativamente respetados y el tiempo en servir los alimentos es demasiado lento para más del 50 % de los encuestados.</a:t>
            </a:r>
            <a:endParaRPr lang="es-AR" dirty="0">
              <a:solidFill>
                <a:schemeClr val="bg1"/>
              </a:solidFill>
            </a:endParaRPr>
          </a:p>
          <a:p>
            <a:pPr algn="just"/>
            <a:r>
              <a:rPr lang="es-EC" dirty="0">
                <a:solidFill>
                  <a:schemeClr val="bg1"/>
                </a:solidFill>
              </a:rPr>
              <a:t> </a:t>
            </a:r>
            <a:endParaRPr lang="es-AR" dirty="0">
              <a:solidFill>
                <a:schemeClr val="bg1"/>
              </a:solidFill>
            </a:endParaRPr>
          </a:p>
          <a:p>
            <a:pPr algn="just"/>
            <a:endParaRPr lang="es-AR" dirty="0">
              <a:solidFill>
                <a:schemeClr val="bg1"/>
              </a:solidFill>
            </a:endParaRPr>
          </a:p>
        </p:txBody>
      </p:sp>
    </p:spTree>
    <p:extLst>
      <p:ext uri="{BB962C8B-B14F-4D97-AF65-F5344CB8AC3E}">
        <p14:creationId xmlns="" xmlns:p14="http://schemas.microsoft.com/office/powerpoint/2010/main" val="2594863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4" name="Rectangle 1"/>
          <p:cNvSpPr>
            <a:spLocks noChangeArrowheads="1"/>
          </p:cNvSpPr>
          <p:nvPr/>
        </p:nvSpPr>
        <p:spPr bwMode="auto">
          <a:xfrm>
            <a:off x="260648" y="1780239"/>
            <a:ext cx="6408712" cy="67403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marR="0" lvl="1" indent="0" algn="ctr" defTabSz="914400" rtl="0" eaLnBrk="1" fontAlgn="base" latinLnBrk="0" hangingPunct="1">
              <a:lnSpc>
                <a:spcPct val="100000"/>
              </a:lnSpc>
              <a:spcBef>
                <a:spcPct val="0"/>
              </a:spcBef>
              <a:spcAft>
                <a:spcPct val="0"/>
              </a:spcAft>
              <a:buClrTx/>
              <a:buSzTx/>
              <a:tabLst/>
            </a:pPr>
            <a:r>
              <a:rPr kumimoji="0" lang="es-AR"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La oferta.</a:t>
            </a:r>
            <a:endParaRPr kumimoji="0" lang="es-AR" b="0" i="0" u="none" strike="noStrike" cap="none" normalizeH="0" baseline="0" dirty="0" smtClean="0">
              <a:ln>
                <a:noFill/>
              </a:ln>
              <a:solidFill>
                <a:schemeClr val="bg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AR"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La </a:t>
            </a:r>
            <a:r>
              <a:rPr kumimoji="0" lang="es-AR"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Oferta que promueve la instalación del Restaurant se orienta a atender a sus clientes con un servicio de alimentación excelente satisfaciendo las necesidades detectadas, ya que hoy en día los consumidores se ganan con valor agregado, creatividad y servicios cada vez más exclusivos.</a:t>
            </a:r>
            <a:endParaRPr kumimoji="0" lang="es-AR" b="0" i="0" u="none" strike="noStrike" cap="none" normalizeH="0" baseline="0" dirty="0" smtClean="0">
              <a:ln>
                <a:noFill/>
              </a:ln>
              <a:solidFill>
                <a:schemeClr val="bg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AR"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t>
            </a:r>
            <a:endParaRPr kumimoji="0" lang="es-AR" b="0" i="0" u="none" strike="noStrike" cap="none" normalizeH="0" baseline="0" dirty="0" smtClean="0">
              <a:ln>
                <a:noFill/>
              </a:ln>
              <a:solidFill>
                <a:schemeClr val="bg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AR"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t>
            </a:r>
            <a:r>
              <a:rPr kumimoji="0" lang="es-AR"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A </a:t>
            </a:r>
            <a:r>
              <a:rPr kumimoji="0" lang="es-AR"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partir de 2005 el Colegio Militar No. 3 se traslada a las afueras de la ciudad de Machala lo que obliga a toda la comunidad educativa del colegio  a cultivar la costumbre de comer fuera de sus casas y es por esa razón que consumen la comida barata preparada en un bar (mayormente venta  de confites, comidas rápidas y bebidas refrescantes).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AR" b="0"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p>
            <a:r>
              <a:rPr lang="es-AR" dirty="0">
                <a:solidFill>
                  <a:schemeClr val="bg1"/>
                </a:solidFill>
              </a:rPr>
              <a:t> La variedad de elección del consumidor y la introducción de nuevas ofertas de servicios y productos potencializan el futuro desarrollo del restaurante.</a:t>
            </a:r>
          </a:p>
          <a:p>
            <a:r>
              <a:rPr lang="es-AR" dirty="0">
                <a:solidFill>
                  <a:schemeClr val="bg1"/>
                </a:solidFill>
              </a:rPr>
              <a:t> </a:t>
            </a:r>
          </a:p>
          <a:p>
            <a:r>
              <a:rPr lang="es-AR" dirty="0">
                <a:solidFill>
                  <a:schemeClr val="bg1"/>
                </a:solidFill>
              </a:rPr>
              <a:t> </a:t>
            </a:r>
            <a:r>
              <a:rPr lang="es-AR" dirty="0" smtClean="0">
                <a:solidFill>
                  <a:schemeClr val="bg1"/>
                </a:solidFill>
              </a:rPr>
              <a:t>La </a:t>
            </a:r>
            <a:r>
              <a:rPr lang="es-AR" dirty="0">
                <a:solidFill>
                  <a:schemeClr val="bg1"/>
                </a:solidFill>
              </a:rPr>
              <a:t>evolución de la economía, junto con el aumento de los estudiantes y sus aspiraciones nutricionales, irá empujando al restaurante a ofrecer mayor variedad de servicios y calidad  a la comunidad educativa.</a:t>
            </a:r>
          </a:p>
          <a:p>
            <a:r>
              <a:rPr lang="es-AR" dirty="0">
                <a:solidFill>
                  <a:schemeClr val="bg1"/>
                </a:solidFill>
              </a:rPr>
              <a:t> </a:t>
            </a:r>
            <a:endParaRPr kumimoji="0" lang="es-AR" b="0" i="0" u="none" strike="noStrike" cap="none" normalizeH="0" baseline="0" dirty="0" smtClean="0">
              <a:ln>
                <a:noFill/>
              </a:ln>
              <a:solidFill>
                <a:schemeClr val="bg1"/>
              </a:solidFill>
              <a:effectLst/>
              <a:latin typeface="Arial" pitchFamily="34" charset="0"/>
            </a:endParaRPr>
          </a:p>
        </p:txBody>
      </p:sp>
    </p:spTree>
    <p:extLst>
      <p:ext uri="{BB962C8B-B14F-4D97-AF65-F5344CB8AC3E}">
        <p14:creationId xmlns="" xmlns:p14="http://schemas.microsoft.com/office/powerpoint/2010/main" val="2594863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569075" y="742193"/>
            <a:ext cx="5886653" cy="782743"/>
            <a:chOff x="1115616" y="328272"/>
            <a:chExt cx="7848871" cy="686267"/>
          </a:xfrm>
        </p:grpSpPr>
        <p:sp>
          <p:nvSpPr>
            <p:cNvPr id="11" name="10 Rectángulo"/>
            <p:cNvSpPr/>
            <p:nvPr/>
          </p:nvSpPr>
          <p:spPr>
            <a:xfrm>
              <a:off x="1115616" y="328272"/>
              <a:ext cx="7848871" cy="68626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4" descr="C:\Users\Daniel\Documents\2. Diplomado\Varios\LOGO ESPE ORIGINAL jav1.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9065" y="400283"/>
              <a:ext cx="3300927" cy="50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12 CuadroTexto"/>
            <p:cNvSpPr txBox="1"/>
            <p:nvPr/>
          </p:nvSpPr>
          <p:spPr>
            <a:xfrm>
              <a:off x="4644008" y="394519"/>
              <a:ext cx="4229568" cy="492774"/>
            </a:xfrm>
            <a:prstGeom prst="rect">
              <a:avLst/>
            </a:prstGeom>
            <a:noFill/>
          </p:spPr>
          <p:txBody>
            <a:bodyPr wrap="square" rtlCol="0">
              <a:spAutoFit/>
            </a:bodyPr>
            <a:lstStyle/>
            <a:p>
              <a:r>
                <a:rPr lang="es-EC" sz="1200" dirty="0">
                  <a:solidFill>
                    <a:schemeClr val="bg1"/>
                  </a:solidFill>
                </a:rPr>
                <a:t>“</a:t>
              </a:r>
              <a:r>
                <a:rPr lang="es-MX" sz="1200" dirty="0">
                  <a:solidFill>
                    <a:schemeClr val="bg1"/>
                  </a:solidFill>
                </a:rPr>
                <a:t>Instalación de un</a:t>
              </a:r>
              <a:r>
                <a:rPr lang="es-MX" sz="1200" i="1" dirty="0">
                  <a:solidFill>
                    <a:schemeClr val="bg1"/>
                  </a:solidFill>
                </a:rPr>
                <a:t> </a:t>
              </a:r>
              <a:r>
                <a:rPr lang="es-MX" sz="1200" dirty="0">
                  <a:solidFill>
                    <a:schemeClr val="bg1"/>
                  </a:solidFill>
                </a:rPr>
                <a:t>restaurante para atender a la comunidad educativa del Colegio Militar No. 3 “Héroes del 41”</a:t>
              </a:r>
              <a:endParaRPr lang="es-AR" sz="1200" dirty="0">
                <a:solidFill>
                  <a:schemeClr val="bg1"/>
                </a:solidFill>
              </a:endParaRPr>
            </a:p>
          </p:txBody>
        </p:sp>
      </p:grpSp>
      <p:sp>
        <p:nvSpPr>
          <p:cNvPr id="4" name="3 CuadroTexto"/>
          <p:cNvSpPr txBox="1"/>
          <p:nvPr/>
        </p:nvSpPr>
        <p:spPr>
          <a:xfrm>
            <a:off x="260648" y="1763688"/>
            <a:ext cx="6195080" cy="3416320"/>
          </a:xfrm>
          <a:prstGeom prst="rect">
            <a:avLst/>
          </a:prstGeom>
          <a:noFill/>
        </p:spPr>
        <p:txBody>
          <a:bodyPr wrap="square" rtlCol="0">
            <a:spAutoFit/>
          </a:bodyPr>
          <a:lstStyle/>
          <a:p>
            <a:pPr marL="0" lvl="1" algn="ctr"/>
            <a:r>
              <a:rPr lang="es-EC" dirty="0">
                <a:solidFill>
                  <a:schemeClr val="bg1"/>
                </a:solidFill>
              </a:rPr>
              <a:t> </a:t>
            </a:r>
            <a:r>
              <a:rPr lang="es-AR" b="1" dirty="0" smtClean="0">
                <a:solidFill>
                  <a:schemeClr val="bg1"/>
                </a:solidFill>
              </a:rPr>
              <a:t>La demanda insatisfecha.</a:t>
            </a:r>
            <a:endParaRPr lang="es-AR" sz="1200" dirty="0" smtClean="0">
              <a:solidFill>
                <a:schemeClr val="bg1"/>
              </a:solidFill>
            </a:endParaRPr>
          </a:p>
          <a:p>
            <a:pPr algn="just"/>
            <a:r>
              <a:rPr lang="es-EC" dirty="0" smtClean="0">
                <a:solidFill>
                  <a:schemeClr val="bg1"/>
                </a:solidFill>
              </a:rPr>
              <a:t>Se </a:t>
            </a:r>
            <a:r>
              <a:rPr lang="es-EC" dirty="0">
                <a:solidFill>
                  <a:schemeClr val="bg1"/>
                </a:solidFill>
              </a:rPr>
              <a:t>puede determinar numéricamente la demanda insatisfecha actualmente y el porcentaje de la demanda que se pretende atender con el proyecto; es importante señalar que para el cálculo se consideró 200  días laborables, en razón que los estudiantes tienen 2 meses de vacaciones y el personal administrativo-docente de la institución tiene 1 mes de vacaciones; así mismo los padres de familia no asisten al colegio durante los dos meses de vacaciones por lo que los datos calculados tiene sustento en los totales que se aprecian en el siguiente cuadro: </a:t>
            </a:r>
            <a:endParaRPr lang="es-AR" dirty="0">
              <a:solidFill>
                <a:schemeClr val="bg1"/>
              </a:solidFill>
            </a:endParaRPr>
          </a:p>
        </p:txBody>
      </p:sp>
      <p:graphicFrame>
        <p:nvGraphicFramePr>
          <p:cNvPr id="5" name="4 Tabla"/>
          <p:cNvGraphicFramePr>
            <a:graphicFrameLocks noGrp="1"/>
          </p:cNvGraphicFramePr>
          <p:nvPr>
            <p:extLst>
              <p:ext uri="{D42A27DB-BD31-4B8C-83A1-F6EECF244321}">
                <p14:modId xmlns="" xmlns:p14="http://schemas.microsoft.com/office/powerpoint/2010/main" val="2952674349"/>
              </p:ext>
            </p:extLst>
          </p:nvPr>
        </p:nvGraphicFramePr>
        <p:xfrm>
          <a:off x="260648" y="5508104"/>
          <a:ext cx="6336704" cy="2243328"/>
        </p:xfrm>
        <a:graphic>
          <a:graphicData uri="http://schemas.openxmlformats.org/drawingml/2006/table">
            <a:tbl>
              <a:tblPr firstRow="1" firstCol="1" bandRow="1">
                <a:tableStyleId>{5C22544A-7EE6-4342-B048-85BDC9FD1C3A}</a:tableStyleId>
              </a:tblPr>
              <a:tblGrid>
                <a:gridCol w="1817574"/>
                <a:gridCol w="1023873"/>
                <a:gridCol w="1069511"/>
                <a:gridCol w="1312581"/>
                <a:gridCol w="1113165"/>
              </a:tblGrid>
              <a:tr h="438150">
                <a:tc>
                  <a:txBody>
                    <a:bodyPr/>
                    <a:lstStyle/>
                    <a:p>
                      <a:pPr algn="ctr">
                        <a:lnSpc>
                          <a:spcPct val="115000"/>
                        </a:lnSpc>
                        <a:spcAft>
                          <a:spcPts val="0"/>
                        </a:spcAft>
                      </a:pPr>
                      <a:r>
                        <a:rPr lang="es-ES" sz="1200">
                          <a:effectLst/>
                        </a:rPr>
                        <a:t>Productos</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DEMANDA ACTUAL ANUAL</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OFERTA ACTUAL</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DEMANDA INSATISFECHA</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 DE LA DEMANDA ACTUAL</a:t>
                      </a:r>
                      <a:endParaRPr lang="es-AR" sz="1600">
                        <a:effectLst/>
                        <a:latin typeface="Calibri"/>
                        <a:ea typeface="Times New Roman"/>
                        <a:cs typeface="Times New Roman"/>
                      </a:endParaRPr>
                    </a:p>
                  </a:txBody>
                  <a:tcPr marL="44450" marR="44450" marT="0" marB="0" anchor="ctr"/>
                </a:tc>
              </a:tr>
              <a:tr h="171450">
                <a:tc>
                  <a:txBody>
                    <a:bodyPr/>
                    <a:lstStyle/>
                    <a:p>
                      <a:pPr algn="ctr">
                        <a:lnSpc>
                          <a:spcPct val="115000"/>
                        </a:lnSpc>
                        <a:spcAft>
                          <a:spcPts val="0"/>
                        </a:spcAft>
                      </a:pPr>
                      <a:r>
                        <a:rPr lang="es-ES" sz="1200">
                          <a:effectLst/>
                        </a:rPr>
                        <a:t>desayunos</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30.800.00</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25.000,00</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5.800,00</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81%</a:t>
                      </a:r>
                      <a:endParaRPr lang="es-AR" sz="1600">
                        <a:effectLst/>
                        <a:latin typeface="Calibri"/>
                        <a:ea typeface="Times New Roman"/>
                        <a:cs typeface="Times New Roman"/>
                      </a:endParaRPr>
                    </a:p>
                  </a:txBody>
                  <a:tcPr marL="44450" marR="44450" marT="0" marB="0" anchor="ctr"/>
                </a:tc>
              </a:tr>
              <a:tr h="171450">
                <a:tc>
                  <a:txBody>
                    <a:bodyPr/>
                    <a:lstStyle/>
                    <a:p>
                      <a:pPr algn="ctr">
                        <a:lnSpc>
                          <a:spcPct val="115000"/>
                        </a:lnSpc>
                        <a:spcAft>
                          <a:spcPts val="0"/>
                        </a:spcAft>
                      </a:pPr>
                      <a:r>
                        <a:rPr lang="es-ES" sz="1200">
                          <a:effectLst/>
                        </a:rPr>
                        <a:t>almuerzos</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40.000,00</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30.000,00</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10.000,00</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75%</a:t>
                      </a:r>
                      <a:endParaRPr lang="es-AR" sz="1600">
                        <a:effectLst/>
                        <a:latin typeface="Calibri"/>
                        <a:ea typeface="Times New Roman"/>
                        <a:cs typeface="Times New Roman"/>
                      </a:endParaRPr>
                    </a:p>
                  </a:txBody>
                  <a:tcPr marL="44450" marR="44450" marT="0" marB="0" anchor="ctr"/>
                </a:tc>
              </a:tr>
              <a:tr h="171450">
                <a:tc>
                  <a:txBody>
                    <a:bodyPr/>
                    <a:lstStyle/>
                    <a:p>
                      <a:pPr algn="ctr">
                        <a:lnSpc>
                          <a:spcPct val="115000"/>
                        </a:lnSpc>
                        <a:spcAft>
                          <a:spcPts val="0"/>
                        </a:spcAft>
                      </a:pPr>
                      <a:r>
                        <a:rPr lang="es-ES" sz="1200">
                          <a:effectLst/>
                        </a:rPr>
                        <a:t>Sánduches</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25.000,00</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20.000,00</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5.000,00</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80%</a:t>
                      </a:r>
                      <a:endParaRPr lang="es-AR" sz="1600">
                        <a:effectLst/>
                        <a:latin typeface="Calibri"/>
                        <a:ea typeface="Times New Roman"/>
                        <a:cs typeface="Times New Roman"/>
                      </a:endParaRPr>
                    </a:p>
                  </a:txBody>
                  <a:tcPr marL="44450" marR="44450" marT="0" marB="0" anchor="ctr"/>
                </a:tc>
              </a:tr>
              <a:tr h="171450">
                <a:tc>
                  <a:txBody>
                    <a:bodyPr/>
                    <a:lstStyle/>
                    <a:p>
                      <a:pPr algn="ctr">
                        <a:lnSpc>
                          <a:spcPct val="115000"/>
                        </a:lnSpc>
                        <a:spcAft>
                          <a:spcPts val="0"/>
                        </a:spcAft>
                      </a:pPr>
                      <a:r>
                        <a:rPr lang="es-ES" sz="1200">
                          <a:effectLst/>
                        </a:rPr>
                        <a:t>Hidratantes</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32.000,00</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25.000,00</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7.000,00</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78%</a:t>
                      </a:r>
                      <a:endParaRPr lang="es-AR" sz="1600">
                        <a:effectLst/>
                        <a:latin typeface="Calibri"/>
                        <a:ea typeface="Times New Roman"/>
                        <a:cs typeface="Times New Roman"/>
                      </a:endParaRPr>
                    </a:p>
                  </a:txBody>
                  <a:tcPr marL="44450" marR="44450" marT="0" marB="0" anchor="ctr"/>
                </a:tc>
              </a:tr>
              <a:tr h="171450">
                <a:tc>
                  <a:txBody>
                    <a:bodyPr/>
                    <a:lstStyle/>
                    <a:p>
                      <a:pPr algn="ctr">
                        <a:lnSpc>
                          <a:spcPct val="115000"/>
                        </a:lnSpc>
                        <a:spcAft>
                          <a:spcPts val="0"/>
                        </a:spcAft>
                      </a:pPr>
                      <a:r>
                        <a:rPr lang="es-ES" sz="1200">
                          <a:effectLst/>
                        </a:rPr>
                        <a:t>agua pura</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22.000,00</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20.000,00</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2.000,00</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91%</a:t>
                      </a:r>
                      <a:endParaRPr lang="es-AR" sz="1600">
                        <a:effectLst/>
                        <a:latin typeface="Calibri"/>
                        <a:ea typeface="Times New Roman"/>
                        <a:cs typeface="Times New Roman"/>
                      </a:endParaRPr>
                    </a:p>
                  </a:txBody>
                  <a:tcPr marL="44450" marR="44450" marT="0" marB="0" anchor="ctr"/>
                </a:tc>
              </a:tr>
              <a:tr h="171450">
                <a:tc>
                  <a:txBody>
                    <a:bodyPr/>
                    <a:lstStyle/>
                    <a:p>
                      <a:pPr algn="ctr">
                        <a:lnSpc>
                          <a:spcPct val="115000"/>
                        </a:lnSpc>
                        <a:spcAft>
                          <a:spcPts val="0"/>
                        </a:spcAft>
                      </a:pPr>
                      <a:r>
                        <a:rPr lang="es-ES" sz="1200">
                          <a:effectLst/>
                        </a:rPr>
                        <a:t>TOTALES</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149.800,00</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120.000,00</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29.800,00</a:t>
                      </a:r>
                      <a:endParaRPr lang="es-AR" sz="16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a:effectLst/>
                        </a:rPr>
                        <a:t>80%</a:t>
                      </a:r>
                      <a:endParaRPr lang="es-AR" sz="1600">
                        <a:effectLst/>
                        <a:latin typeface="Calibri"/>
                        <a:ea typeface="Times New Roman"/>
                        <a:cs typeface="Times New Roman"/>
                      </a:endParaRPr>
                    </a:p>
                  </a:txBody>
                  <a:tcPr marL="44450" marR="44450" marT="0" marB="0" anchor="ctr"/>
                </a:tc>
              </a:tr>
              <a:tr h="200025">
                <a:tc gridSpan="4">
                  <a:txBody>
                    <a:bodyPr/>
                    <a:lstStyle/>
                    <a:p>
                      <a:pPr algn="l">
                        <a:lnSpc>
                          <a:spcPct val="115000"/>
                        </a:lnSpc>
                        <a:spcAft>
                          <a:spcPts val="0"/>
                        </a:spcAft>
                      </a:pPr>
                      <a:r>
                        <a:rPr lang="es-ES" sz="1200">
                          <a:effectLst/>
                        </a:rPr>
                        <a:t>OFERTA ACTUAL: VER ANEXO EN PÁG. 44</a:t>
                      </a:r>
                      <a:endParaRPr lang="es-AR" sz="1600">
                        <a:effectLst/>
                        <a:latin typeface="Calibri"/>
                        <a:ea typeface="Times New Roman"/>
                        <a:cs typeface="Times New Roman"/>
                      </a:endParaRPr>
                    </a:p>
                  </a:txBody>
                  <a:tcPr marL="44450" marR="44450" marT="0" marB="0" anchor="ctr"/>
                </a:tc>
                <a:tc hMerge="1">
                  <a:txBody>
                    <a:bodyPr/>
                    <a:lstStyle/>
                    <a:p>
                      <a:endParaRPr lang="es-AR"/>
                    </a:p>
                  </a:txBody>
                  <a:tcPr/>
                </a:tc>
                <a:tc hMerge="1">
                  <a:txBody>
                    <a:bodyPr/>
                    <a:lstStyle/>
                    <a:p>
                      <a:endParaRPr lang="es-AR"/>
                    </a:p>
                  </a:txBody>
                  <a:tcPr/>
                </a:tc>
                <a:tc hMerge="1">
                  <a:txBody>
                    <a:bodyPr/>
                    <a:lstStyle/>
                    <a:p>
                      <a:endParaRPr lang="es-AR"/>
                    </a:p>
                  </a:txBody>
                  <a:tcPr/>
                </a:tc>
                <a:tc>
                  <a:txBody>
                    <a:bodyPr/>
                    <a:lstStyle/>
                    <a:p>
                      <a:pPr algn="l">
                        <a:lnSpc>
                          <a:spcPct val="115000"/>
                        </a:lnSpc>
                        <a:spcAft>
                          <a:spcPts val="0"/>
                        </a:spcAft>
                      </a:pPr>
                      <a:r>
                        <a:rPr lang="es-ES" sz="2000" dirty="0">
                          <a:effectLst/>
                        </a:rPr>
                        <a:t> </a:t>
                      </a:r>
                      <a:endParaRPr lang="es-AR" sz="1600" dirty="0">
                        <a:effectLst/>
                        <a:latin typeface="Calibri"/>
                        <a:ea typeface="Times New Roman"/>
                        <a:cs typeface="Times New Roman"/>
                      </a:endParaRPr>
                    </a:p>
                  </a:txBody>
                  <a:tcPr marL="44450" marR="44450" marT="0" marB="0" anchor="ctr"/>
                </a:tc>
              </a:tr>
            </a:tbl>
          </a:graphicData>
        </a:graphic>
      </p:graphicFrame>
    </p:spTree>
    <p:extLst>
      <p:ext uri="{BB962C8B-B14F-4D97-AF65-F5344CB8AC3E}">
        <p14:creationId xmlns="" xmlns:p14="http://schemas.microsoft.com/office/powerpoint/2010/main" val="25948633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5893</TotalTime>
  <Words>5910</Words>
  <Application>Microsoft Office PowerPoint</Application>
  <PresentationFormat>Presentación en pantalla (4:3)</PresentationFormat>
  <Paragraphs>2257</Paragraphs>
  <Slides>39</Slides>
  <Notes>39</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39</vt:i4>
      </vt:variant>
    </vt:vector>
  </HeadingPairs>
  <TitlesOfParts>
    <vt:vector size="41" baseType="lpstr">
      <vt:lpstr>Flujo</vt:lpstr>
      <vt:lpstr>Visio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vector>
  </TitlesOfParts>
  <Company>El Oro®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Admin</dc:creator>
  <cp:lastModifiedBy>comil-3</cp:lastModifiedBy>
  <cp:revision>629</cp:revision>
  <dcterms:created xsi:type="dcterms:W3CDTF">2009-03-02T14:58:04Z</dcterms:created>
  <dcterms:modified xsi:type="dcterms:W3CDTF">2013-03-15T14:01:36Z</dcterms:modified>
</cp:coreProperties>
</file>