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90"/>
  </p:notesMasterIdLst>
  <p:handoutMasterIdLst>
    <p:handoutMasterId r:id="rId91"/>
  </p:handoutMasterIdLst>
  <p:sldIdLst>
    <p:sldId id="256" r:id="rId5"/>
    <p:sldId id="350" r:id="rId6"/>
    <p:sldId id="298" r:id="rId7"/>
    <p:sldId id="299" r:id="rId8"/>
    <p:sldId id="300" r:id="rId9"/>
    <p:sldId id="357" r:id="rId10"/>
    <p:sldId id="301" r:id="rId11"/>
    <p:sldId id="358" r:id="rId12"/>
    <p:sldId id="302" r:id="rId13"/>
    <p:sldId id="303" r:id="rId14"/>
    <p:sldId id="361" r:id="rId15"/>
    <p:sldId id="306" r:id="rId16"/>
    <p:sldId id="338" r:id="rId17"/>
    <p:sldId id="258" r:id="rId18"/>
    <p:sldId id="268" r:id="rId19"/>
    <p:sldId id="260" r:id="rId20"/>
    <p:sldId id="270" r:id="rId21"/>
    <p:sldId id="271" r:id="rId22"/>
    <p:sldId id="272" r:id="rId23"/>
    <p:sldId id="280" r:id="rId24"/>
    <p:sldId id="275" r:id="rId25"/>
    <p:sldId id="276" r:id="rId26"/>
    <p:sldId id="396" r:id="rId27"/>
    <p:sldId id="395" r:id="rId28"/>
    <p:sldId id="362" r:id="rId29"/>
    <p:sldId id="363" r:id="rId30"/>
    <p:sldId id="364" r:id="rId31"/>
    <p:sldId id="365" r:id="rId32"/>
    <p:sldId id="366" r:id="rId33"/>
    <p:sldId id="367" r:id="rId34"/>
    <p:sldId id="368" r:id="rId35"/>
    <p:sldId id="369" r:id="rId36"/>
    <p:sldId id="370" r:id="rId37"/>
    <p:sldId id="371" r:id="rId38"/>
    <p:sldId id="402" r:id="rId39"/>
    <p:sldId id="399" r:id="rId40"/>
    <p:sldId id="400" r:id="rId41"/>
    <p:sldId id="259" r:id="rId42"/>
    <p:sldId id="282" r:id="rId43"/>
    <p:sldId id="283" r:id="rId44"/>
    <p:sldId id="284" r:id="rId45"/>
    <p:sldId id="359" r:id="rId46"/>
    <p:sldId id="308" r:id="rId47"/>
    <p:sldId id="360"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33" r:id="rId61"/>
    <p:sldId id="334" r:id="rId62"/>
    <p:sldId id="405" r:id="rId63"/>
    <p:sldId id="335" r:id="rId64"/>
    <p:sldId id="376" r:id="rId65"/>
    <p:sldId id="336" r:id="rId66"/>
    <p:sldId id="404" r:id="rId67"/>
    <p:sldId id="407" r:id="rId68"/>
    <p:sldId id="408" r:id="rId69"/>
    <p:sldId id="409" r:id="rId70"/>
    <p:sldId id="410" r:id="rId71"/>
    <p:sldId id="411" r:id="rId72"/>
    <p:sldId id="412" r:id="rId73"/>
    <p:sldId id="413" r:id="rId74"/>
    <p:sldId id="414" r:id="rId75"/>
    <p:sldId id="415" r:id="rId76"/>
    <p:sldId id="416" r:id="rId77"/>
    <p:sldId id="417" r:id="rId78"/>
    <p:sldId id="418" r:id="rId79"/>
    <p:sldId id="287" r:id="rId80"/>
    <p:sldId id="419" r:id="rId81"/>
    <p:sldId id="289" r:id="rId82"/>
    <p:sldId id="394" r:id="rId83"/>
    <p:sldId id="379" r:id="rId84"/>
    <p:sldId id="372" r:id="rId85"/>
    <p:sldId id="420" r:id="rId86"/>
    <p:sldId id="373" r:id="rId87"/>
    <p:sldId id="374" r:id="rId88"/>
    <p:sldId id="381" r:id="rId89"/>
  </p:sldIdLst>
  <p:sldSz cx="9144000" cy="6858000" type="screen4x3"/>
  <p:notesSz cx="6870700" cy="9653588"/>
  <p:custDataLst>
    <p:tags r:id="rId9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3DD"/>
    <a:srgbClr val="00FF00"/>
    <a:srgbClr val="0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1" autoAdjust="0"/>
    <p:restoredTop sz="98652" autoAdjust="0"/>
  </p:normalViewPr>
  <p:slideViewPr>
    <p:cSldViewPr>
      <p:cViewPr>
        <p:scale>
          <a:sx n="100" d="100"/>
          <a:sy n="100" d="100"/>
        </p:scale>
        <p:origin x="-78" y="-1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3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B7126-3C7C-42DB-AF20-8F154D568E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B3D73950-DCAD-4B24-9918-A63B8F3488DE}">
      <dgm:prSet phldrT="[Texto]" custT="1"/>
      <dgm:spPr/>
      <dgm:t>
        <a:bodyPr/>
        <a:lstStyle/>
        <a:p>
          <a:r>
            <a:rPr lang="es-EC" sz="2000" b="1" dirty="0" smtClean="0"/>
            <a:t>Realizar el análisis del cableado estructurado que se encuentra implementado en la Escuela Héroes del Cenepa, para  posteriormente proponer  un diseño  que permita mejorar el funcionamiento de esta red en todas sus dependencias. </a:t>
          </a:r>
          <a:endParaRPr lang="es-EC" sz="2000" b="1" dirty="0"/>
        </a:p>
      </dgm:t>
    </dgm:pt>
    <dgm:pt modelId="{A7076652-4B2F-43B9-A9B9-4E5D75590BFC}" type="parTrans" cxnId="{E30291CF-FD51-47CD-9365-0F470F314230}">
      <dgm:prSet/>
      <dgm:spPr/>
      <dgm:t>
        <a:bodyPr/>
        <a:lstStyle/>
        <a:p>
          <a:endParaRPr lang="es-EC"/>
        </a:p>
      </dgm:t>
    </dgm:pt>
    <dgm:pt modelId="{071608BC-A50A-4F27-897E-61B3681F3C00}" type="sibTrans" cxnId="{E30291CF-FD51-47CD-9365-0F470F314230}">
      <dgm:prSet/>
      <dgm:spPr/>
      <dgm:t>
        <a:bodyPr/>
        <a:lstStyle/>
        <a:p>
          <a:endParaRPr lang="es-EC"/>
        </a:p>
      </dgm:t>
    </dgm:pt>
    <dgm:pt modelId="{F225B750-B223-4F9C-8FDD-56CB1DFA50BE}" type="pres">
      <dgm:prSet presAssocID="{F22B7126-3C7C-42DB-AF20-8F154D568E5A}" presName="linear" presStyleCnt="0">
        <dgm:presLayoutVars>
          <dgm:dir/>
          <dgm:animLvl val="lvl"/>
          <dgm:resizeHandles val="exact"/>
        </dgm:presLayoutVars>
      </dgm:prSet>
      <dgm:spPr/>
      <dgm:t>
        <a:bodyPr/>
        <a:lstStyle/>
        <a:p>
          <a:endParaRPr lang="es-EC"/>
        </a:p>
      </dgm:t>
    </dgm:pt>
    <dgm:pt modelId="{C348244D-BB7D-4188-8DA9-519FAC330497}" type="pres">
      <dgm:prSet presAssocID="{B3D73950-DCAD-4B24-9918-A63B8F3488DE}" presName="parentLin" presStyleCnt="0"/>
      <dgm:spPr/>
    </dgm:pt>
    <dgm:pt modelId="{0DD79B15-2790-49B5-A2E1-70FF6C1F052E}" type="pres">
      <dgm:prSet presAssocID="{B3D73950-DCAD-4B24-9918-A63B8F3488DE}" presName="parentLeftMargin" presStyleLbl="node1" presStyleIdx="0" presStyleCnt="1"/>
      <dgm:spPr/>
      <dgm:t>
        <a:bodyPr/>
        <a:lstStyle/>
        <a:p>
          <a:endParaRPr lang="es-EC"/>
        </a:p>
      </dgm:t>
    </dgm:pt>
    <dgm:pt modelId="{EA2DF98F-7AD9-4DFC-AB90-9D9DF9133B2C}" type="pres">
      <dgm:prSet presAssocID="{B3D73950-DCAD-4B24-9918-A63B8F3488DE}" presName="parentText" presStyleLbl="node1" presStyleIdx="0" presStyleCnt="1" custScaleX="142857" custScaleY="135312">
        <dgm:presLayoutVars>
          <dgm:chMax val="0"/>
          <dgm:bulletEnabled val="1"/>
        </dgm:presLayoutVars>
      </dgm:prSet>
      <dgm:spPr/>
      <dgm:t>
        <a:bodyPr/>
        <a:lstStyle/>
        <a:p>
          <a:endParaRPr lang="es-EC"/>
        </a:p>
      </dgm:t>
    </dgm:pt>
    <dgm:pt modelId="{BC0DB2CE-42D4-427F-B2FB-F6DD4158FEC1}" type="pres">
      <dgm:prSet presAssocID="{B3D73950-DCAD-4B24-9918-A63B8F3488DE}" presName="negativeSpace" presStyleCnt="0"/>
      <dgm:spPr/>
    </dgm:pt>
    <dgm:pt modelId="{5A99E84B-C2EB-4026-AC53-3854BA4D1A39}" type="pres">
      <dgm:prSet presAssocID="{B3D73950-DCAD-4B24-9918-A63B8F3488DE}" presName="childText" presStyleLbl="conFgAcc1" presStyleIdx="0" presStyleCnt="1">
        <dgm:presLayoutVars>
          <dgm:bulletEnabled val="1"/>
        </dgm:presLayoutVars>
      </dgm:prSet>
      <dgm:spPr/>
    </dgm:pt>
  </dgm:ptLst>
  <dgm:cxnLst>
    <dgm:cxn modelId="{E30291CF-FD51-47CD-9365-0F470F314230}" srcId="{F22B7126-3C7C-42DB-AF20-8F154D568E5A}" destId="{B3D73950-DCAD-4B24-9918-A63B8F3488DE}" srcOrd="0" destOrd="0" parTransId="{A7076652-4B2F-43B9-A9B9-4E5D75590BFC}" sibTransId="{071608BC-A50A-4F27-897E-61B3681F3C00}"/>
    <dgm:cxn modelId="{74F8E0D9-A832-4E3C-BF07-5FF3D9353624}" type="presOf" srcId="{F22B7126-3C7C-42DB-AF20-8F154D568E5A}" destId="{F225B750-B223-4F9C-8FDD-56CB1DFA50BE}" srcOrd="0" destOrd="0" presId="urn:microsoft.com/office/officeart/2005/8/layout/list1"/>
    <dgm:cxn modelId="{3133F3FE-0520-4090-B16A-3DBFA48FD816}" type="presOf" srcId="{B3D73950-DCAD-4B24-9918-A63B8F3488DE}" destId="{0DD79B15-2790-49B5-A2E1-70FF6C1F052E}" srcOrd="0" destOrd="0" presId="urn:microsoft.com/office/officeart/2005/8/layout/list1"/>
    <dgm:cxn modelId="{2EE5EB12-3DA9-4524-8D50-A60E6A2787E6}" type="presOf" srcId="{B3D73950-DCAD-4B24-9918-A63B8F3488DE}" destId="{EA2DF98F-7AD9-4DFC-AB90-9D9DF9133B2C}" srcOrd="1" destOrd="0" presId="urn:microsoft.com/office/officeart/2005/8/layout/list1"/>
    <dgm:cxn modelId="{7C78BA1C-2C11-468C-A6B8-EF584C9261E3}" type="presParOf" srcId="{F225B750-B223-4F9C-8FDD-56CB1DFA50BE}" destId="{C348244D-BB7D-4188-8DA9-519FAC330497}" srcOrd="0" destOrd="0" presId="urn:microsoft.com/office/officeart/2005/8/layout/list1"/>
    <dgm:cxn modelId="{E8244F56-B225-4136-AA71-CDC584D388BE}" type="presParOf" srcId="{C348244D-BB7D-4188-8DA9-519FAC330497}" destId="{0DD79B15-2790-49B5-A2E1-70FF6C1F052E}" srcOrd="0" destOrd="0" presId="urn:microsoft.com/office/officeart/2005/8/layout/list1"/>
    <dgm:cxn modelId="{E3937B53-71CA-42AC-B722-28E0F686C1E2}" type="presParOf" srcId="{C348244D-BB7D-4188-8DA9-519FAC330497}" destId="{EA2DF98F-7AD9-4DFC-AB90-9D9DF9133B2C}" srcOrd="1" destOrd="0" presId="urn:microsoft.com/office/officeart/2005/8/layout/list1"/>
    <dgm:cxn modelId="{123621B8-04F8-46EF-B878-9E1AA9F62992}" type="presParOf" srcId="{F225B750-B223-4F9C-8FDD-56CB1DFA50BE}" destId="{BC0DB2CE-42D4-427F-B2FB-F6DD4158FEC1}" srcOrd="1" destOrd="0" presId="urn:microsoft.com/office/officeart/2005/8/layout/list1"/>
    <dgm:cxn modelId="{DA978234-44A9-42FA-96FA-CE15FEA3E621}" type="presParOf" srcId="{F225B750-B223-4F9C-8FDD-56CB1DFA50BE}" destId="{5A99E84B-C2EB-4026-AC53-3854BA4D1A39}"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n-US" sz="2000" dirty="0" smtClean="0"/>
            <a:t>3Com </a:t>
          </a:r>
          <a:r>
            <a:rPr lang="en-US" sz="2000" dirty="0" err="1" smtClean="0"/>
            <a:t>SuperStack</a:t>
          </a:r>
          <a:r>
            <a:rPr lang="en-US" sz="2000" dirty="0" smtClean="0"/>
            <a:t> II Switch 1100 24 PT</a:t>
          </a:r>
          <a:endParaRPr lang="es-EC" sz="2000"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t>Patch Panel Lucent Cat 5 24 PT</a:t>
          </a:r>
          <a:endParaRPr lang="es-EC" sz="20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t>Rack de Pared</a:t>
          </a:r>
          <a:endParaRPr lang="es-EC" sz="20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5" custLinFactNeighborY="-8496">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3"/>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5">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2" presStyleCnt="5" custLinFactNeighborY="-5122">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1" presStyleCnt="3"/>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3" presStyleCnt="5">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2" presStyleCnt="3"/>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4" presStyleCnt="5">
        <dgm:presLayoutVars>
          <dgm:chMax val="0"/>
          <dgm:chPref val="0"/>
          <dgm:bulletEnabled val="1"/>
        </dgm:presLayoutVars>
      </dgm:prSet>
      <dgm:spPr/>
      <dgm:t>
        <a:bodyPr/>
        <a:lstStyle/>
        <a:p>
          <a:endParaRPr lang="es-EC"/>
        </a:p>
      </dgm:t>
    </dgm:pt>
  </dgm:ptLst>
  <dgm:cxnLst>
    <dgm:cxn modelId="{4690EA12-2C8F-41B6-9BCE-2EF84EDC5AFA}" type="presOf" srcId="{D7215DFD-ACE2-4C3C-B9E8-3673CAAF4085}" destId="{C6F816A0-E0F6-45BB-AB46-7FEBAA32C670}" srcOrd="0" destOrd="0" presId="urn:microsoft.com/office/officeart/2008/layout/SquareAccentList"/>
    <dgm:cxn modelId="{43A96091-D2B1-4A6A-AB86-151A1D45763E}" type="presOf" srcId="{94109065-D586-4075-AF19-F355C7E13B6E}" destId="{E53E83D2-F17A-488E-97A8-15B768B9FD06}"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2B97D4C0-F176-4791-94D2-EE4004A137CF}" srcId="{94109065-D586-4075-AF19-F355C7E13B6E}" destId="{D7215DFD-ACE2-4C3C-B9E8-3673CAAF4085}" srcOrd="0" destOrd="0" parTransId="{76825EB9-6538-4432-AA99-977AFE61B0F9}" sibTransId="{DEB16413-F3D2-4478-BB60-21810130C1FE}"/>
    <dgm:cxn modelId="{F16E7DE8-A6EC-43BF-980F-0565DF4CA27A}" srcId="{549EB8D2-047B-4FAE-B690-7F1D5C800D81}" destId="{94109065-D586-4075-AF19-F355C7E13B6E}" srcOrd="0" destOrd="0" parTransId="{4C92D2EB-BD2D-4BE5-9233-071CB8748F55}" sibTransId="{AFD45527-6DBD-4E3C-99BE-0B1BB7DD4136}"/>
    <dgm:cxn modelId="{95D0B298-F8D6-4C9C-BA68-26B34439F623}" type="presOf" srcId="{D09BD0A9-0975-432C-9033-224B15F66CDB}" destId="{93A3A1B7-E140-4888-A09B-05B6E1F0563F}" srcOrd="0" destOrd="0" presId="urn:microsoft.com/office/officeart/2008/layout/SquareAccentList"/>
    <dgm:cxn modelId="{95496294-9D48-4C4A-B6B2-1D7B0DD7EBA0}" type="presOf" srcId="{88427638-3DC3-46FB-8FF3-D28E90866F24}" destId="{F79A6D83-F93F-4707-942E-310418E47F47}" srcOrd="0" destOrd="0" presId="urn:microsoft.com/office/officeart/2008/layout/SquareAccentList"/>
    <dgm:cxn modelId="{6BDB6CE2-E6B9-4FA6-B943-01D5D3103D91}" srcId="{549EB8D2-047B-4FAE-B690-7F1D5C800D81}" destId="{F0958757-4449-4DAB-BABC-45B945F8F928}" srcOrd="1" destOrd="0" parTransId="{4C11617E-62B3-4911-9C6A-B460A3CBE58A}" sibTransId="{51A1FF80-61A6-4BC1-97D9-2227AD3AFF88}"/>
    <dgm:cxn modelId="{43E9A275-D6BB-4C46-82C3-1D1D68577B3A}" type="presOf" srcId="{549EB8D2-047B-4FAE-B690-7F1D5C800D81}" destId="{47C86ACE-B742-4A16-8061-B6D07E1E8FDF}" srcOrd="0" destOrd="0" presId="urn:microsoft.com/office/officeart/2008/layout/SquareAccentList"/>
    <dgm:cxn modelId="{E21D7161-7B55-437D-BB46-70AB864B76E8}" srcId="{F0958757-4449-4DAB-BABC-45B945F8F928}" destId="{88427638-3DC3-46FB-8FF3-D28E90866F24}" srcOrd="0" destOrd="0" parTransId="{6BABF19E-E697-4338-AF57-EF1C7EA53D78}" sibTransId="{DCC3C489-E902-4133-ACD9-0BDA139B6DD8}"/>
    <dgm:cxn modelId="{9124BB50-F2B8-4FEF-A5A5-F57113562BC4}" type="presOf" srcId="{F0958757-4449-4DAB-BABC-45B945F8F928}" destId="{8655D07E-492C-438D-B1DD-56957D7A71C3}" srcOrd="0" destOrd="0" presId="urn:microsoft.com/office/officeart/2008/layout/SquareAccentList"/>
    <dgm:cxn modelId="{5A0B7878-205E-4470-A126-73382B1E0512}" type="presParOf" srcId="{47C86ACE-B742-4A16-8061-B6D07E1E8FDF}" destId="{54D26196-DFB8-452A-A690-3D191C4840BE}" srcOrd="0" destOrd="0" presId="urn:microsoft.com/office/officeart/2008/layout/SquareAccentList"/>
    <dgm:cxn modelId="{FA3095EB-7261-430A-ABEC-D0023BEFB8F9}" type="presParOf" srcId="{54D26196-DFB8-452A-A690-3D191C4840BE}" destId="{ADF9701D-68E7-4604-901A-040864C721E0}" srcOrd="0" destOrd="0" presId="urn:microsoft.com/office/officeart/2008/layout/SquareAccentList"/>
    <dgm:cxn modelId="{D526DE19-B993-4799-9101-5C083E18A0A3}" type="presParOf" srcId="{ADF9701D-68E7-4604-901A-040864C721E0}" destId="{CE250482-5F52-4352-B50C-059211C53D24}" srcOrd="0" destOrd="0" presId="urn:microsoft.com/office/officeart/2008/layout/SquareAccentList"/>
    <dgm:cxn modelId="{60B08637-3A7D-45F8-A679-998165D2A33D}" type="presParOf" srcId="{ADF9701D-68E7-4604-901A-040864C721E0}" destId="{519780F0-533B-4B51-BD83-97F3A675EF0D}" srcOrd="1" destOrd="0" presId="urn:microsoft.com/office/officeart/2008/layout/SquareAccentList"/>
    <dgm:cxn modelId="{3AE4BD33-21F0-4639-96B0-BB88191ECC6D}" type="presParOf" srcId="{ADF9701D-68E7-4604-901A-040864C721E0}" destId="{E53E83D2-F17A-488E-97A8-15B768B9FD06}" srcOrd="2" destOrd="0" presId="urn:microsoft.com/office/officeart/2008/layout/SquareAccentList"/>
    <dgm:cxn modelId="{810A5112-F62E-44D0-81A5-14DDCE34D1EA}" type="presParOf" srcId="{54D26196-DFB8-452A-A690-3D191C4840BE}" destId="{48FD5C3A-D389-463D-9612-05C0E188DCD1}" srcOrd="1" destOrd="0" presId="urn:microsoft.com/office/officeart/2008/layout/SquareAccentList"/>
    <dgm:cxn modelId="{E8CAD1EA-5B86-4502-B9FD-BA28F7B71538}" type="presParOf" srcId="{48FD5C3A-D389-463D-9612-05C0E188DCD1}" destId="{5C9A6C51-BC1E-4494-BBEA-D9D33ECB45D6}" srcOrd="0" destOrd="0" presId="urn:microsoft.com/office/officeart/2008/layout/SquareAccentList"/>
    <dgm:cxn modelId="{78BB9A4C-3DBD-4E6B-A0F8-FE0F9385F628}" type="presParOf" srcId="{5C9A6C51-BC1E-4494-BBEA-D9D33ECB45D6}" destId="{42D04FE4-D20B-4850-9378-92BE58B9B2CF}" srcOrd="0" destOrd="0" presId="urn:microsoft.com/office/officeart/2008/layout/SquareAccentList"/>
    <dgm:cxn modelId="{49B9098B-2734-42B4-9DCE-56AC055813C2}" type="presParOf" srcId="{5C9A6C51-BC1E-4494-BBEA-D9D33ECB45D6}" destId="{C6F816A0-E0F6-45BB-AB46-7FEBAA32C670}" srcOrd="1" destOrd="0" presId="urn:microsoft.com/office/officeart/2008/layout/SquareAccentList"/>
    <dgm:cxn modelId="{DC383C24-61F1-4F28-9D23-32E7645FA22B}" type="presParOf" srcId="{47C86ACE-B742-4A16-8061-B6D07E1E8FDF}" destId="{4758E734-065B-4B4A-8902-3A7F23E37ACD}" srcOrd="1" destOrd="0" presId="urn:microsoft.com/office/officeart/2008/layout/SquareAccentList"/>
    <dgm:cxn modelId="{E7D6FE25-9847-411A-8DB0-D0E9ED384AAE}" type="presParOf" srcId="{4758E734-065B-4B4A-8902-3A7F23E37ACD}" destId="{5446679B-B323-43A1-BDD7-D573A4D6C53F}" srcOrd="0" destOrd="0" presId="urn:microsoft.com/office/officeart/2008/layout/SquareAccentList"/>
    <dgm:cxn modelId="{66F75BE4-7254-4866-9944-41BB0C5D7260}" type="presParOf" srcId="{5446679B-B323-43A1-BDD7-D573A4D6C53F}" destId="{CD3EE8CE-F3DB-41D3-A3AC-786B80A275D9}" srcOrd="0" destOrd="0" presId="urn:microsoft.com/office/officeart/2008/layout/SquareAccentList"/>
    <dgm:cxn modelId="{4E30885F-12FE-429B-A5D1-667A8939B019}" type="presParOf" srcId="{5446679B-B323-43A1-BDD7-D573A4D6C53F}" destId="{BC64BEA8-CB37-4345-BBF7-A1011FE05D86}" srcOrd="1" destOrd="0" presId="urn:microsoft.com/office/officeart/2008/layout/SquareAccentList"/>
    <dgm:cxn modelId="{9FE63011-BAAC-4B08-89C0-2FAD91C3986E}" type="presParOf" srcId="{5446679B-B323-43A1-BDD7-D573A4D6C53F}" destId="{8655D07E-492C-438D-B1DD-56957D7A71C3}" srcOrd="2" destOrd="0" presId="urn:microsoft.com/office/officeart/2008/layout/SquareAccentList"/>
    <dgm:cxn modelId="{C6E8764F-EA5A-4E71-AB33-E354576AC2B8}" type="presParOf" srcId="{4758E734-065B-4B4A-8902-3A7F23E37ACD}" destId="{F7A8764C-6D11-4E77-84F6-758C192C39A8}" srcOrd="1" destOrd="0" presId="urn:microsoft.com/office/officeart/2008/layout/SquareAccentList"/>
    <dgm:cxn modelId="{E8E75D93-BC5A-421A-A961-AB03F8D90A55}" type="presParOf" srcId="{F7A8764C-6D11-4E77-84F6-758C192C39A8}" destId="{68F33701-F1CE-4465-8495-7A571C94C080}" srcOrd="0" destOrd="0" presId="urn:microsoft.com/office/officeart/2008/layout/SquareAccentList"/>
    <dgm:cxn modelId="{2C6E35F8-421C-4282-82C8-4903F5CBE36C}" type="presParOf" srcId="{68F33701-F1CE-4465-8495-7A571C94C080}" destId="{9EE8513E-C7D6-420F-9536-85AC2BA8733D}" srcOrd="0" destOrd="0" presId="urn:microsoft.com/office/officeart/2008/layout/SquareAccentList"/>
    <dgm:cxn modelId="{B33D1052-51A4-4400-A24D-A898A41C9581}" type="presParOf" srcId="{68F33701-F1CE-4465-8495-7A571C94C080}" destId="{F79A6D83-F93F-4707-942E-310418E47F47}" srcOrd="1" destOrd="0" presId="urn:microsoft.com/office/officeart/2008/layout/SquareAccentList"/>
    <dgm:cxn modelId="{81E60DB9-3FD1-4152-9739-84F7B4B1AB7F}" type="presParOf" srcId="{F7A8764C-6D11-4E77-84F6-758C192C39A8}" destId="{DFC0D8DC-8A4F-4604-86F0-AB59E64CC7E1}" srcOrd="1" destOrd="0" presId="urn:microsoft.com/office/officeart/2008/layout/SquareAccentList"/>
    <dgm:cxn modelId="{6B7E7A47-AF9C-4FB1-9455-60B904B46CB8}" type="presParOf" srcId="{DFC0D8DC-8A4F-4604-86F0-AB59E64CC7E1}" destId="{F1EF784C-63DD-4C51-8744-6538EA7F3534}" srcOrd="0" destOrd="0" presId="urn:microsoft.com/office/officeart/2008/layout/SquareAccentList"/>
    <dgm:cxn modelId="{D2C27AD8-3F71-4AE4-91B4-5128C2982C35}" type="presParOf" srcId="{DFC0D8DC-8A4F-4604-86F0-AB59E64CC7E1}" destId="{93A3A1B7-E140-4888-A09B-05B6E1F0563F}" srcOrd="1" destOrd="0" presId="urn:microsoft.com/office/officeart/2008/layout/SquareAccentList"/>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t>Patch Panel Leviton Cat 5 24 PT</a:t>
          </a:r>
          <a:endParaRPr lang="es-EC" sz="20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t>Rack de Pared</a:t>
          </a:r>
          <a:endParaRPr lang="es-EC" sz="20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D7215DFD-ACE2-4C3C-B9E8-3673CAAF4085}">
      <dgm:prSet phldrT="[Texto]"/>
      <dgm:spPr/>
      <dgm:t>
        <a:bodyPr/>
        <a:lstStyle/>
        <a:p>
          <a:endParaRPr lang="es-EC"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5" custLinFactNeighborY="-8496">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3"/>
      <dgm:spPr>
        <a:prstGeom prst="cloudCallout">
          <a:avLst/>
        </a:prstGeom>
        <a:noFill/>
        <a:ln>
          <a:noFill/>
        </a:ln>
      </dgm:spPr>
      <dgm:t>
        <a:bodyPr/>
        <a:lstStyle/>
        <a:p>
          <a:endParaRPr lang="es-EC"/>
        </a:p>
      </dgm:t>
    </dgm:pt>
    <dgm:pt modelId="{C6F816A0-E0F6-45BB-AB46-7FEBAA32C670}" type="pres">
      <dgm:prSet presAssocID="{D7215DFD-ACE2-4C3C-B9E8-3673CAAF4085}" presName="Child" presStyleLbl="revTx" presStyleIdx="1" presStyleCnt="5">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2" presStyleCnt="5" custLinFactNeighborY="-5122">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1" presStyleCnt="3"/>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3" presStyleCnt="5">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2" presStyleCnt="3"/>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4" presStyleCnt="5">
        <dgm:presLayoutVars>
          <dgm:chMax val="0"/>
          <dgm:chPref val="0"/>
          <dgm:bulletEnabled val="1"/>
        </dgm:presLayoutVars>
      </dgm:prSet>
      <dgm:spPr/>
      <dgm:t>
        <a:bodyPr/>
        <a:lstStyle/>
        <a:p>
          <a:endParaRPr lang="es-EC"/>
        </a:p>
      </dgm:t>
    </dgm:pt>
  </dgm:ptLst>
  <dgm:cxnLst>
    <dgm:cxn modelId="{1F6313F7-3F13-4A2E-82DF-242484F80A2E}" type="presOf" srcId="{88427638-3DC3-46FB-8FF3-D28E90866F24}" destId="{F79A6D83-F93F-4707-942E-310418E47F47}" srcOrd="0" destOrd="0" presId="urn:microsoft.com/office/officeart/2008/layout/SquareAccentList"/>
    <dgm:cxn modelId="{B04FDA1E-74D4-4545-A71C-67D6D50E55EC}" type="presOf" srcId="{549EB8D2-047B-4FAE-B690-7F1D5C800D81}" destId="{47C86ACE-B742-4A16-8061-B6D07E1E8FDF}"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2B97D4C0-F176-4791-94D2-EE4004A137CF}" srcId="{94109065-D586-4075-AF19-F355C7E13B6E}" destId="{D7215DFD-ACE2-4C3C-B9E8-3673CAAF4085}" srcOrd="0" destOrd="0" parTransId="{76825EB9-6538-4432-AA99-977AFE61B0F9}" sibTransId="{DEB16413-F3D2-4478-BB60-21810130C1FE}"/>
    <dgm:cxn modelId="{F16E7DE8-A6EC-43BF-980F-0565DF4CA27A}" srcId="{549EB8D2-047B-4FAE-B690-7F1D5C800D81}" destId="{94109065-D586-4075-AF19-F355C7E13B6E}" srcOrd="0" destOrd="0" parTransId="{4C92D2EB-BD2D-4BE5-9233-071CB8748F55}" sibTransId="{AFD45527-6DBD-4E3C-99BE-0B1BB7DD4136}"/>
    <dgm:cxn modelId="{C5E5A6BC-42A5-4571-B596-57B5F834A1FD}" type="presOf" srcId="{F0958757-4449-4DAB-BABC-45B945F8F928}" destId="{8655D07E-492C-438D-B1DD-56957D7A71C3}" srcOrd="0" destOrd="0" presId="urn:microsoft.com/office/officeart/2008/layout/SquareAccentList"/>
    <dgm:cxn modelId="{F32D7898-63E2-4816-9C4C-74719B88E948}" type="presOf" srcId="{D7215DFD-ACE2-4C3C-B9E8-3673CAAF4085}" destId="{C6F816A0-E0F6-45BB-AB46-7FEBAA32C670}" srcOrd="0" destOrd="0" presId="urn:microsoft.com/office/officeart/2008/layout/SquareAccentList"/>
    <dgm:cxn modelId="{87F99040-87A1-4781-987A-AE2D487CF03A}" type="presOf" srcId="{D09BD0A9-0975-432C-9033-224B15F66CDB}" destId="{93A3A1B7-E140-4888-A09B-05B6E1F0563F}" srcOrd="0" destOrd="0" presId="urn:microsoft.com/office/officeart/2008/layout/SquareAccentList"/>
    <dgm:cxn modelId="{90295D23-533D-46CC-9BF3-869AA5E7156B}" type="presOf" srcId="{94109065-D586-4075-AF19-F355C7E13B6E}" destId="{E53E83D2-F17A-488E-97A8-15B768B9FD06}" srcOrd="0" destOrd="0" presId="urn:microsoft.com/office/officeart/2008/layout/SquareAccentList"/>
    <dgm:cxn modelId="{6BDB6CE2-E6B9-4FA6-B943-01D5D3103D91}" srcId="{549EB8D2-047B-4FAE-B690-7F1D5C800D81}" destId="{F0958757-4449-4DAB-BABC-45B945F8F928}" srcOrd="1" destOrd="0" parTransId="{4C11617E-62B3-4911-9C6A-B460A3CBE58A}" sibTransId="{51A1FF80-61A6-4BC1-97D9-2227AD3AFF88}"/>
    <dgm:cxn modelId="{E21D7161-7B55-437D-BB46-70AB864B76E8}" srcId="{F0958757-4449-4DAB-BABC-45B945F8F928}" destId="{88427638-3DC3-46FB-8FF3-D28E90866F24}" srcOrd="0" destOrd="0" parTransId="{6BABF19E-E697-4338-AF57-EF1C7EA53D78}" sibTransId="{DCC3C489-E902-4133-ACD9-0BDA139B6DD8}"/>
    <dgm:cxn modelId="{786C8B94-80E4-4E46-BD0B-9FB1EC022B82}" type="presParOf" srcId="{47C86ACE-B742-4A16-8061-B6D07E1E8FDF}" destId="{54D26196-DFB8-452A-A690-3D191C4840BE}" srcOrd="0" destOrd="0" presId="urn:microsoft.com/office/officeart/2008/layout/SquareAccentList"/>
    <dgm:cxn modelId="{DA938C2D-9CA6-445F-AA66-28A9EC136428}" type="presParOf" srcId="{54D26196-DFB8-452A-A690-3D191C4840BE}" destId="{ADF9701D-68E7-4604-901A-040864C721E0}" srcOrd="0" destOrd="0" presId="urn:microsoft.com/office/officeart/2008/layout/SquareAccentList"/>
    <dgm:cxn modelId="{77107E3B-DFAD-4756-B54B-B670EBB12605}" type="presParOf" srcId="{ADF9701D-68E7-4604-901A-040864C721E0}" destId="{CE250482-5F52-4352-B50C-059211C53D24}" srcOrd="0" destOrd="0" presId="urn:microsoft.com/office/officeart/2008/layout/SquareAccentList"/>
    <dgm:cxn modelId="{871C7B75-7CF1-48EC-B1EF-368B6F0CFFE6}" type="presParOf" srcId="{ADF9701D-68E7-4604-901A-040864C721E0}" destId="{519780F0-533B-4B51-BD83-97F3A675EF0D}" srcOrd="1" destOrd="0" presId="urn:microsoft.com/office/officeart/2008/layout/SquareAccentList"/>
    <dgm:cxn modelId="{6ADD1E7E-228B-4D23-9557-DF3B9518267E}" type="presParOf" srcId="{ADF9701D-68E7-4604-901A-040864C721E0}" destId="{E53E83D2-F17A-488E-97A8-15B768B9FD06}" srcOrd="2" destOrd="0" presId="urn:microsoft.com/office/officeart/2008/layout/SquareAccentList"/>
    <dgm:cxn modelId="{74034782-EB1D-408D-9196-4D70A5E7563E}" type="presParOf" srcId="{54D26196-DFB8-452A-A690-3D191C4840BE}" destId="{48FD5C3A-D389-463D-9612-05C0E188DCD1}" srcOrd="1" destOrd="0" presId="urn:microsoft.com/office/officeart/2008/layout/SquareAccentList"/>
    <dgm:cxn modelId="{C171095A-7FFF-40CC-BCD3-C9AE44434ABF}" type="presParOf" srcId="{48FD5C3A-D389-463D-9612-05C0E188DCD1}" destId="{5C9A6C51-BC1E-4494-BBEA-D9D33ECB45D6}" srcOrd="0" destOrd="0" presId="urn:microsoft.com/office/officeart/2008/layout/SquareAccentList"/>
    <dgm:cxn modelId="{B0D3A1E4-A496-4647-8B83-E6732D45E501}" type="presParOf" srcId="{5C9A6C51-BC1E-4494-BBEA-D9D33ECB45D6}" destId="{42D04FE4-D20B-4850-9378-92BE58B9B2CF}" srcOrd="0" destOrd="0" presId="urn:microsoft.com/office/officeart/2008/layout/SquareAccentList"/>
    <dgm:cxn modelId="{85E6A034-8099-4456-90D7-27C16120698C}" type="presParOf" srcId="{5C9A6C51-BC1E-4494-BBEA-D9D33ECB45D6}" destId="{C6F816A0-E0F6-45BB-AB46-7FEBAA32C670}" srcOrd="1" destOrd="0" presId="urn:microsoft.com/office/officeart/2008/layout/SquareAccentList"/>
    <dgm:cxn modelId="{2006A454-1295-4DF2-BC6A-B3A372C6E65A}" type="presParOf" srcId="{47C86ACE-B742-4A16-8061-B6D07E1E8FDF}" destId="{4758E734-065B-4B4A-8902-3A7F23E37ACD}" srcOrd="1" destOrd="0" presId="urn:microsoft.com/office/officeart/2008/layout/SquareAccentList"/>
    <dgm:cxn modelId="{B2540B10-C927-47FE-9C34-7175A71BFEB0}" type="presParOf" srcId="{4758E734-065B-4B4A-8902-3A7F23E37ACD}" destId="{5446679B-B323-43A1-BDD7-D573A4D6C53F}" srcOrd="0" destOrd="0" presId="urn:microsoft.com/office/officeart/2008/layout/SquareAccentList"/>
    <dgm:cxn modelId="{AF524A32-F736-4D90-89A3-752258480363}" type="presParOf" srcId="{5446679B-B323-43A1-BDD7-D573A4D6C53F}" destId="{CD3EE8CE-F3DB-41D3-A3AC-786B80A275D9}" srcOrd="0" destOrd="0" presId="urn:microsoft.com/office/officeart/2008/layout/SquareAccentList"/>
    <dgm:cxn modelId="{A9314BE8-CC75-46C6-B738-0E788069C55F}" type="presParOf" srcId="{5446679B-B323-43A1-BDD7-D573A4D6C53F}" destId="{BC64BEA8-CB37-4345-BBF7-A1011FE05D86}" srcOrd="1" destOrd="0" presId="urn:microsoft.com/office/officeart/2008/layout/SquareAccentList"/>
    <dgm:cxn modelId="{7E8B4247-AE42-44BE-85C9-5447BBB70FFA}" type="presParOf" srcId="{5446679B-B323-43A1-BDD7-D573A4D6C53F}" destId="{8655D07E-492C-438D-B1DD-56957D7A71C3}" srcOrd="2" destOrd="0" presId="urn:microsoft.com/office/officeart/2008/layout/SquareAccentList"/>
    <dgm:cxn modelId="{534BA1EB-F782-415E-AA29-AFDEA476E119}" type="presParOf" srcId="{4758E734-065B-4B4A-8902-3A7F23E37ACD}" destId="{F7A8764C-6D11-4E77-84F6-758C192C39A8}" srcOrd="1" destOrd="0" presId="urn:microsoft.com/office/officeart/2008/layout/SquareAccentList"/>
    <dgm:cxn modelId="{15AAD69D-B148-4E67-96A2-04AA91B4D8F7}" type="presParOf" srcId="{F7A8764C-6D11-4E77-84F6-758C192C39A8}" destId="{68F33701-F1CE-4465-8495-7A571C94C080}" srcOrd="0" destOrd="0" presId="urn:microsoft.com/office/officeart/2008/layout/SquareAccentList"/>
    <dgm:cxn modelId="{FE46D79D-56A7-4E2E-A298-1244E3D7663A}" type="presParOf" srcId="{68F33701-F1CE-4465-8495-7A571C94C080}" destId="{9EE8513E-C7D6-420F-9536-85AC2BA8733D}" srcOrd="0" destOrd="0" presId="urn:microsoft.com/office/officeart/2008/layout/SquareAccentList"/>
    <dgm:cxn modelId="{35BC293B-0DB3-4A8F-9391-EC7E3AEB8660}" type="presParOf" srcId="{68F33701-F1CE-4465-8495-7A571C94C080}" destId="{F79A6D83-F93F-4707-942E-310418E47F47}" srcOrd="1" destOrd="0" presId="urn:microsoft.com/office/officeart/2008/layout/SquareAccentList"/>
    <dgm:cxn modelId="{AC365DFC-4C63-42AD-968B-ED487010371F}" type="presParOf" srcId="{F7A8764C-6D11-4E77-84F6-758C192C39A8}" destId="{DFC0D8DC-8A4F-4604-86F0-AB59E64CC7E1}" srcOrd="1" destOrd="0" presId="urn:microsoft.com/office/officeart/2008/layout/SquareAccentList"/>
    <dgm:cxn modelId="{09F37AA3-D617-4D5E-A7E2-E145780F08A4}" type="presParOf" srcId="{DFC0D8DC-8A4F-4604-86F0-AB59E64CC7E1}" destId="{F1EF784C-63DD-4C51-8744-6538EA7F3534}" srcOrd="0" destOrd="0" presId="urn:microsoft.com/office/officeart/2008/layout/SquareAccentList"/>
    <dgm:cxn modelId="{F07BFE89-C7DC-444B-AEF4-79EE1FAD6B01}" type="presParOf" srcId="{DFC0D8DC-8A4F-4604-86F0-AB59E64CC7E1}" destId="{93A3A1B7-E140-4888-A09B-05B6E1F0563F}" srcOrd="1" destOrd="0" presId="urn:microsoft.com/office/officeart/2008/layout/SquareAccentList"/>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s-AR" sz="2000" dirty="0" smtClean="0"/>
            <a:t>3Com </a:t>
          </a:r>
          <a:r>
            <a:rPr lang="es-AR" sz="2000" dirty="0" err="1" smtClean="0"/>
            <a:t>SuperStack</a:t>
          </a:r>
          <a:r>
            <a:rPr lang="es-AR" sz="2000" dirty="0" smtClean="0"/>
            <a:t> 3 </a:t>
          </a:r>
          <a:r>
            <a:rPr lang="es-AR" sz="2000" dirty="0" err="1" smtClean="0"/>
            <a:t>Switch</a:t>
          </a:r>
          <a:r>
            <a:rPr lang="es-AR" sz="2000" dirty="0" smtClean="0"/>
            <a:t> 4500 26 PT</a:t>
          </a:r>
          <a:endParaRPr lang="es-EC" sz="2000"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18AE6931-4ECB-4AD9-9300-62BDD256067B}">
      <dgm:prSet phldrT="[Texto]" custT="1"/>
      <dgm:spPr/>
      <dgm:t>
        <a:bodyPr/>
        <a:lstStyle/>
        <a:p>
          <a:r>
            <a:rPr lang="es-AR" sz="2000" dirty="0" smtClean="0"/>
            <a:t>Gateway </a:t>
          </a:r>
          <a:r>
            <a:rPr lang="es-AR" sz="2000" dirty="0" err="1" smtClean="0"/>
            <a:t>Handlink</a:t>
          </a:r>
          <a:r>
            <a:rPr lang="es-AR" sz="2000" dirty="0" smtClean="0"/>
            <a:t> 155-6000</a:t>
          </a:r>
          <a:endParaRPr lang="es-EC" sz="2000" dirty="0"/>
        </a:p>
      </dgm:t>
    </dgm:pt>
    <dgm:pt modelId="{BA555727-1628-4E83-A5C3-992C70168F89}" type="sibTrans" cxnId="{0DD1C5C6-DAC1-468D-B6B0-76258AFD6913}">
      <dgm:prSet/>
      <dgm:spPr/>
      <dgm:t>
        <a:bodyPr/>
        <a:lstStyle/>
        <a:p>
          <a:endParaRPr lang="es-EC"/>
        </a:p>
      </dgm:t>
    </dgm:pt>
    <dgm:pt modelId="{5A898A6A-644C-485B-A65A-10C0EBDE45EC}" type="parTrans" cxnId="{0DD1C5C6-DAC1-468D-B6B0-76258AFD6913}">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400" dirty="0" smtClean="0"/>
            <a:t>Patch Panel  Cat 5 24 </a:t>
          </a:r>
          <a:r>
            <a:rPr lang="en-US" sz="2400" dirty="0" err="1" smtClean="0"/>
            <a:t>Puertos</a:t>
          </a:r>
          <a:endParaRPr lang="es-EC" sz="24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400" dirty="0" smtClean="0"/>
            <a:t>Rack de Pared</a:t>
          </a:r>
          <a:endParaRPr lang="es-EC" sz="24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FD8057A7-3424-43FE-8B2B-E0042FB1A2DD}">
      <dgm:prSet phldrT="[Texto]" custT="1"/>
      <dgm:spPr/>
      <dgm:t>
        <a:bodyPr/>
        <a:lstStyle/>
        <a:p>
          <a:r>
            <a:rPr lang="en-US" sz="2000" dirty="0" smtClean="0"/>
            <a:t>Router 3com Wireless 11g AP</a:t>
          </a:r>
          <a:endParaRPr lang="es-EC" sz="2000" dirty="0"/>
        </a:p>
      </dgm:t>
    </dgm:pt>
    <dgm:pt modelId="{B0FCC7A0-23A9-44E6-B52A-2405FD0965F2}" type="sibTrans" cxnId="{F39B0A9B-47F2-41CE-9014-E0A078E68D6C}">
      <dgm:prSet/>
      <dgm:spPr/>
      <dgm:t>
        <a:bodyPr/>
        <a:lstStyle/>
        <a:p>
          <a:endParaRPr lang="es-EC"/>
        </a:p>
      </dgm:t>
    </dgm:pt>
    <dgm:pt modelId="{77E02FFC-F4FC-4AF4-B37D-C725F05459FA}" type="parTrans" cxnId="{F39B0A9B-47F2-41CE-9014-E0A078E68D6C}">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custLinFactNeighborX="-124" custLinFactNeighborY="-287"/>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S"/>
        </a:p>
      </dgm:t>
    </dgm:pt>
    <dgm:pt modelId="{E53E83D2-F17A-488E-97A8-15B768B9FD06}" type="pres">
      <dgm:prSet presAssocID="{94109065-D586-4075-AF19-F355C7E13B6E}" presName="Parent" presStyleLbl="revTx" presStyleIdx="0" presStyleCnt="7">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5" custLinFactNeighborY="-40465"/>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7">
        <dgm:presLayoutVars>
          <dgm:chMax val="0"/>
          <dgm:chPref val="0"/>
          <dgm:bulletEnabled val="1"/>
        </dgm:presLayoutVars>
      </dgm:prSet>
      <dgm:spPr/>
      <dgm:t>
        <a:bodyPr/>
        <a:lstStyle/>
        <a:p>
          <a:endParaRPr lang="es-EC"/>
        </a:p>
      </dgm:t>
    </dgm:pt>
    <dgm:pt modelId="{B47CA2AF-487E-4863-8CE1-E7FB4DD4445C}" type="pres">
      <dgm:prSet presAssocID="{FD8057A7-3424-43FE-8B2B-E0042FB1A2DD}" presName="childComposite" presStyleCnt="0">
        <dgm:presLayoutVars>
          <dgm:chMax val="0"/>
          <dgm:chPref val="0"/>
        </dgm:presLayoutVars>
      </dgm:prSet>
      <dgm:spPr/>
    </dgm:pt>
    <dgm:pt modelId="{EECA0726-C279-476D-9413-C78BBA88ACEF}" type="pres">
      <dgm:prSet presAssocID="{FD8057A7-3424-43FE-8B2B-E0042FB1A2DD}" presName="ChildAccent" presStyleLbl="solidFgAcc1" presStyleIdx="1" presStyleCnt="5" custLinFactNeighborY="-40465"/>
      <dgm:spPr>
        <a:prstGeom prst="flowChartConnector">
          <a:avLst/>
        </a:prstGeom>
      </dgm:spPr>
      <dgm:t>
        <a:bodyPr/>
        <a:lstStyle/>
        <a:p>
          <a:endParaRPr lang="es-EC"/>
        </a:p>
      </dgm:t>
    </dgm:pt>
    <dgm:pt modelId="{09A7F14C-68BD-4671-BAEC-8ADBA25E3360}" type="pres">
      <dgm:prSet presAssocID="{FD8057A7-3424-43FE-8B2B-E0042FB1A2DD}" presName="Child" presStyleLbl="revTx" presStyleIdx="2" presStyleCnt="7">
        <dgm:presLayoutVars>
          <dgm:chMax val="0"/>
          <dgm:chPref val="0"/>
          <dgm:bulletEnabled val="1"/>
        </dgm:presLayoutVars>
      </dgm:prSet>
      <dgm:spPr/>
      <dgm:t>
        <a:bodyPr/>
        <a:lstStyle/>
        <a:p>
          <a:endParaRPr lang="es-EC"/>
        </a:p>
      </dgm:t>
    </dgm:pt>
    <dgm:pt modelId="{CB39D475-24A6-4984-945D-9C7ED5D4461C}" type="pres">
      <dgm:prSet presAssocID="{18AE6931-4ECB-4AD9-9300-62BDD256067B}" presName="childComposite" presStyleCnt="0">
        <dgm:presLayoutVars>
          <dgm:chMax val="0"/>
          <dgm:chPref val="0"/>
        </dgm:presLayoutVars>
      </dgm:prSet>
      <dgm:spPr/>
    </dgm:pt>
    <dgm:pt modelId="{4B15F05C-861B-43AA-AE49-3398BF96F028}" type="pres">
      <dgm:prSet presAssocID="{18AE6931-4ECB-4AD9-9300-62BDD256067B}" presName="ChildAccent" presStyleLbl="solidFgAcc1" presStyleIdx="2" presStyleCnt="5" custLinFactNeighborY="-40465"/>
      <dgm:spPr>
        <a:prstGeom prst="flowChartConnector">
          <a:avLst/>
        </a:prstGeom>
      </dgm:spPr>
      <dgm:t>
        <a:bodyPr/>
        <a:lstStyle/>
        <a:p>
          <a:endParaRPr lang="es-EC"/>
        </a:p>
      </dgm:t>
    </dgm:pt>
    <dgm:pt modelId="{3BA03B63-E909-4971-B76C-4F65FD1B2853}" type="pres">
      <dgm:prSet presAssocID="{18AE6931-4ECB-4AD9-9300-62BDD256067B}" presName="Child" presStyleLbl="revTx" presStyleIdx="3" presStyleCnt="7">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4" presStyleCnt="7">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3" presStyleCnt="5" custLinFactNeighborY="-40465"/>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5" presStyleCnt="7">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4" presStyleCnt="5" custLinFactNeighborY="-40465"/>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6" presStyleCnt="7">
        <dgm:presLayoutVars>
          <dgm:chMax val="0"/>
          <dgm:chPref val="0"/>
          <dgm:bulletEnabled val="1"/>
        </dgm:presLayoutVars>
      </dgm:prSet>
      <dgm:spPr/>
      <dgm:t>
        <a:bodyPr/>
        <a:lstStyle/>
        <a:p>
          <a:endParaRPr lang="es-EC"/>
        </a:p>
      </dgm:t>
    </dgm:pt>
  </dgm:ptLst>
  <dgm:cxnLst>
    <dgm:cxn modelId="{F39B0A9B-47F2-41CE-9014-E0A078E68D6C}" srcId="{94109065-D586-4075-AF19-F355C7E13B6E}" destId="{FD8057A7-3424-43FE-8B2B-E0042FB1A2DD}" srcOrd="1" destOrd="0" parTransId="{77E02FFC-F4FC-4AF4-B37D-C725F05459FA}" sibTransId="{B0FCC7A0-23A9-44E6-B52A-2405FD0965F2}"/>
    <dgm:cxn modelId="{8A03F2F3-5B3F-46E3-9E72-B3A1C921E306}" type="presOf" srcId="{D09BD0A9-0975-432C-9033-224B15F66CDB}" destId="{93A3A1B7-E140-4888-A09B-05B6E1F0563F}" srcOrd="0" destOrd="0" presId="urn:microsoft.com/office/officeart/2008/layout/SquareAccentList"/>
    <dgm:cxn modelId="{CF19CFCE-D604-484C-B770-D43D3B26E968}" type="presOf" srcId="{D7215DFD-ACE2-4C3C-B9E8-3673CAAF4085}" destId="{C6F816A0-E0F6-45BB-AB46-7FEBAA32C670}"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2B97D4C0-F176-4791-94D2-EE4004A137CF}" srcId="{94109065-D586-4075-AF19-F355C7E13B6E}" destId="{D7215DFD-ACE2-4C3C-B9E8-3673CAAF4085}" srcOrd="0" destOrd="0" parTransId="{76825EB9-6538-4432-AA99-977AFE61B0F9}" sibTransId="{DEB16413-F3D2-4478-BB60-21810130C1FE}"/>
    <dgm:cxn modelId="{F16E7DE8-A6EC-43BF-980F-0565DF4CA27A}" srcId="{549EB8D2-047B-4FAE-B690-7F1D5C800D81}" destId="{94109065-D586-4075-AF19-F355C7E13B6E}" srcOrd="0" destOrd="0" parTransId="{4C92D2EB-BD2D-4BE5-9233-071CB8748F55}" sibTransId="{AFD45527-6DBD-4E3C-99BE-0B1BB7DD4136}"/>
    <dgm:cxn modelId="{F6E666EA-4E34-4052-BFEE-6B8A124F960C}" type="presOf" srcId="{549EB8D2-047B-4FAE-B690-7F1D5C800D81}" destId="{47C86ACE-B742-4A16-8061-B6D07E1E8FDF}" srcOrd="0" destOrd="0" presId="urn:microsoft.com/office/officeart/2008/layout/SquareAccentList"/>
    <dgm:cxn modelId="{D7705ABE-0F6B-44B5-822D-CDF4E967BB19}" type="presOf" srcId="{18AE6931-4ECB-4AD9-9300-62BDD256067B}" destId="{3BA03B63-E909-4971-B76C-4F65FD1B2853}" srcOrd="0" destOrd="0" presId="urn:microsoft.com/office/officeart/2008/layout/SquareAccentList"/>
    <dgm:cxn modelId="{94829FA8-AE37-4994-8237-93967A22710A}" type="presOf" srcId="{94109065-D586-4075-AF19-F355C7E13B6E}" destId="{E53E83D2-F17A-488E-97A8-15B768B9FD06}" srcOrd="0" destOrd="0" presId="urn:microsoft.com/office/officeart/2008/layout/SquareAccentList"/>
    <dgm:cxn modelId="{0DD1C5C6-DAC1-468D-B6B0-76258AFD6913}" srcId="{94109065-D586-4075-AF19-F355C7E13B6E}" destId="{18AE6931-4ECB-4AD9-9300-62BDD256067B}" srcOrd="2" destOrd="0" parTransId="{5A898A6A-644C-485B-A65A-10C0EBDE45EC}" sibTransId="{BA555727-1628-4E83-A5C3-992C70168F89}"/>
    <dgm:cxn modelId="{6BDB6CE2-E6B9-4FA6-B943-01D5D3103D91}" srcId="{549EB8D2-047B-4FAE-B690-7F1D5C800D81}" destId="{F0958757-4449-4DAB-BABC-45B945F8F928}" srcOrd="1" destOrd="0" parTransId="{4C11617E-62B3-4911-9C6A-B460A3CBE58A}" sibTransId="{51A1FF80-61A6-4BC1-97D9-2227AD3AFF88}"/>
    <dgm:cxn modelId="{BFC9EB1E-F3FF-420A-A6A7-FDD9F5248C39}" type="presOf" srcId="{F0958757-4449-4DAB-BABC-45B945F8F928}" destId="{8655D07E-492C-438D-B1DD-56957D7A71C3}" srcOrd="0" destOrd="0" presId="urn:microsoft.com/office/officeart/2008/layout/SquareAccentList"/>
    <dgm:cxn modelId="{E21D7161-7B55-437D-BB46-70AB864B76E8}" srcId="{F0958757-4449-4DAB-BABC-45B945F8F928}" destId="{88427638-3DC3-46FB-8FF3-D28E90866F24}" srcOrd="0" destOrd="0" parTransId="{6BABF19E-E697-4338-AF57-EF1C7EA53D78}" sibTransId="{DCC3C489-E902-4133-ACD9-0BDA139B6DD8}"/>
    <dgm:cxn modelId="{5433F80B-BCB4-4EF5-A012-6BB83BB2EA30}" type="presOf" srcId="{88427638-3DC3-46FB-8FF3-D28E90866F24}" destId="{F79A6D83-F93F-4707-942E-310418E47F47}" srcOrd="0" destOrd="0" presId="urn:microsoft.com/office/officeart/2008/layout/SquareAccentList"/>
    <dgm:cxn modelId="{531D3C07-EEA5-4587-AD2A-3C33E5F9195B}" type="presOf" srcId="{FD8057A7-3424-43FE-8B2B-E0042FB1A2DD}" destId="{09A7F14C-68BD-4671-BAEC-8ADBA25E3360}" srcOrd="0" destOrd="0" presId="urn:microsoft.com/office/officeart/2008/layout/SquareAccentList"/>
    <dgm:cxn modelId="{D357A081-A0F7-4458-8C9A-F0F379918B9A}" type="presParOf" srcId="{47C86ACE-B742-4A16-8061-B6D07E1E8FDF}" destId="{54D26196-DFB8-452A-A690-3D191C4840BE}" srcOrd="0" destOrd="0" presId="urn:microsoft.com/office/officeart/2008/layout/SquareAccentList"/>
    <dgm:cxn modelId="{871ED9DC-FA84-4230-B1E1-E179595A4B95}" type="presParOf" srcId="{54D26196-DFB8-452A-A690-3D191C4840BE}" destId="{ADF9701D-68E7-4604-901A-040864C721E0}" srcOrd="0" destOrd="0" presId="urn:microsoft.com/office/officeart/2008/layout/SquareAccentList"/>
    <dgm:cxn modelId="{3F29E4ED-A23F-4AC5-ABD4-DFCCC391FDD4}" type="presParOf" srcId="{ADF9701D-68E7-4604-901A-040864C721E0}" destId="{CE250482-5F52-4352-B50C-059211C53D24}" srcOrd="0" destOrd="0" presId="urn:microsoft.com/office/officeart/2008/layout/SquareAccentList"/>
    <dgm:cxn modelId="{F5101100-219F-4D30-A0A2-B773E277EF88}" type="presParOf" srcId="{ADF9701D-68E7-4604-901A-040864C721E0}" destId="{519780F0-533B-4B51-BD83-97F3A675EF0D}" srcOrd="1" destOrd="0" presId="urn:microsoft.com/office/officeart/2008/layout/SquareAccentList"/>
    <dgm:cxn modelId="{6765864A-BE9F-49D5-A79B-CFB606B83AAC}" type="presParOf" srcId="{ADF9701D-68E7-4604-901A-040864C721E0}" destId="{E53E83D2-F17A-488E-97A8-15B768B9FD06}" srcOrd="2" destOrd="0" presId="urn:microsoft.com/office/officeart/2008/layout/SquareAccentList"/>
    <dgm:cxn modelId="{50613C83-A7E4-4BCF-B332-D493B6B3ECA2}" type="presParOf" srcId="{54D26196-DFB8-452A-A690-3D191C4840BE}" destId="{48FD5C3A-D389-463D-9612-05C0E188DCD1}" srcOrd="1" destOrd="0" presId="urn:microsoft.com/office/officeart/2008/layout/SquareAccentList"/>
    <dgm:cxn modelId="{AD7FD9BD-4243-49FC-8C0B-0072667250F2}" type="presParOf" srcId="{48FD5C3A-D389-463D-9612-05C0E188DCD1}" destId="{5C9A6C51-BC1E-4494-BBEA-D9D33ECB45D6}" srcOrd="0" destOrd="0" presId="urn:microsoft.com/office/officeart/2008/layout/SquareAccentList"/>
    <dgm:cxn modelId="{E02B279F-0CB0-48A0-971A-21AF7DBF9CF4}" type="presParOf" srcId="{5C9A6C51-BC1E-4494-BBEA-D9D33ECB45D6}" destId="{42D04FE4-D20B-4850-9378-92BE58B9B2CF}" srcOrd="0" destOrd="0" presId="urn:microsoft.com/office/officeart/2008/layout/SquareAccentList"/>
    <dgm:cxn modelId="{7ECEF3E4-5778-4F51-9E01-C2FD6615AB06}" type="presParOf" srcId="{5C9A6C51-BC1E-4494-BBEA-D9D33ECB45D6}" destId="{C6F816A0-E0F6-45BB-AB46-7FEBAA32C670}" srcOrd="1" destOrd="0" presId="urn:microsoft.com/office/officeart/2008/layout/SquareAccentList"/>
    <dgm:cxn modelId="{3386144E-6F0D-41CA-8268-3B58ABD55455}" type="presParOf" srcId="{48FD5C3A-D389-463D-9612-05C0E188DCD1}" destId="{B47CA2AF-487E-4863-8CE1-E7FB4DD4445C}" srcOrd="1" destOrd="0" presId="urn:microsoft.com/office/officeart/2008/layout/SquareAccentList"/>
    <dgm:cxn modelId="{8A82AD69-C315-4DDF-BA5D-99FDD2A62771}" type="presParOf" srcId="{B47CA2AF-487E-4863-8CE1-E7FB4DD4445C}" destId="{EECA0726-C279-476D-9413-C78BBA88ACEF}" srcOrd="0" destOrd="0" presId="urn:microsoft.com/office/officeart/2008/layout/SquareAccentList"/>
    <dgm:cxn modelId="{33856476-07E9-4655-8B6F-FC162C95D268}" type="presParOf" srcId="{B47CA2AF-487E-4863-8CE1-E7FB4DD4445C}" destId="{09A7F14C-68BD-4671-BAEC-8ADBA25E3360}" srcOrd="1" destOrd="0" presId="urn:microsoft.com/office/officeart/2008/layout/SquareAccentList"/>
    <dgm:cxn modelId="{C2D92F72-DF95-4585-BD68-581060004D9F}" type="presParOf" srcId="{48FD5C3A-D389-463D-9612-05C0E188DCD1}" destId="{CB39D475-24A6-4984-945D-9C7ED5D4461C}" srcOrd="2" destOrd="0" presId="urn:microsoft.com/office/officeart/2008/layout/SquareAccentList"/>
    <dgm:cxn modelId="{A62C9B5C-D49D-4B00-A9DD-BFAB2E7E8835}" type="presParOf" srcId="{CB39D475-24A6-4984-945D-9C7ED5D4461C}" destId="{4B15F05C-861B-43AA-AE49-3398BF96F028}" srcOrd="0" destOrd="0" presId="urn:microsoft.com/office/officeart/2008/layout/SquareAccentList"/>
    <dgm:cxn modelId="{99BFFD5F-C65C-427A-96AA-668C8C3F4843}" type="presParOf" srcId="{CB39D475-24A6-4984-945D-9C7ED5D4461C}" destId="{3BA03B63-E909-4971-B76C-4F65FD1B2853}" srcOrd="1" destOrd="0" presId="urn:microsoft.com/office/officeart/2008/layout/SquareAccentList"/>
    <dgm:cxn modelId="{78AE63FD-3B04-4D06-AF22-82DB74111281}" type="presParOf" srcId="{47C86ACE-B742-4A16-8061-B6D07E1E8FDF}" destId="{4758E734-065B-4B4A-8902-3A7F23E37ACD}" srcOrd="1" destOrd="0" presId="urn:microsoft.com/office/officeart/2008/layout/SquareAccentList"/>
    <dgm:cxn modelId="{E40E506E-4DCB-4512-883F-7C1400044ACE}" type="presParOf" srcId="{4758E734-065B-4B4A-8902-3A7F23E37ACD}" destId="{5446679B-B323-43A1-BDD7-D573A4D6C53F}" srcOrd="0" destOrd="0" presId="urn:microsoft.com/office/officeart/2008/layout/SquareAccentList"/>
    <dgm:cxn modelId="{2E1EEDC6-6F88-41C4-B8A4-A59ED480DEC2}" type="presParOf" srcId="{5446679B-B323-43A1-BDD7-D573A4D6C53F}" destId="{CD3EE8CE-F3DB-41D3-A3AC-786B80A275D9}" srcOrd="0" destOrd="0" presId="urn:microsoft.com/office/officeart/2008/layout/SquareAccentList"/>
    <dgm:cxn modelId="{0A933CAA-22DD-44BF-896A-20B00F33F7EC}" type="presParOf" srcId="{5446679B-B323-43A1-BDD7-D573A4D6C53F}" destId="{BC64BEA8-CB37-4345-BBF7-A1011FE05D86}" srcOrd="1" destOrd="0" presId="urn:microsoft.com/office/officeart/2008/layout/SquareAccentList"/>
    <dgm:cxn modelId="{B7063DD4-AC2E-4DFC-984E-094348436BA3}" type="presParOf" srcId="{5446679B-B323-43A1-BDD7-D573A4D6C53F}" destId="{8655D07E-492C-438D-B1DD-56957D7A71C3}" srcOrd="2" destOrd="0" presId="urn:microsoft.com/office/officeart/2008/layout/SquareAccentList"/>
    <dgm:cxn modelId="{CEE292F6-FA0E-4F81-89A6-3D6DD9606831}" type="presParOf" srcId="{4758E734-065B-4B4A-8902-3A7F23E37ACD}" destId="{F7A8764C-6D11-4E77-84F6-758C192C39A8}" srcOrd="1" destOrd="0" presId="urn:microsoft.com/office/officeart/2008/layout/SquareAccentList"/>
    <dgm:cxn modelId="{E3F91475-4D43-4293-8917-3F30C27625CB}" type="presParOf" srcId="{F7A8764C-6D11-4E77-84F6-758C192C39A8}" destId="{68F33701-F1CE-4465-8495-7A571C94C080}" srcOrd="0" destOrd="0" presId="urn:microsoft.com/office/officeart/2008/layout/SquareAccentList"/>
    <dgm:cxn modelId="{E117D433-3338-4077-8DF4-2C3145AF65FB}" type="presParOf" srcId="{68F33701-F1CE-4465-8495-7A571C94C080}" destId="{9EE8513E-C7D6-420F-9536-85AC2BA8733D}" srcOrd="0" destOrd="0" presId="urn:microsoft.com/office/officeart/2008/layout/SquareAccentList"/>
    <dgm:cxn modelId="{23A03EC5-E983-4F22-B5C4-841A89FDDFA0}" type="presParOf" srcId="{68F33701-F1CE-4465-8495-7A571C94C080}" destId="{F79A6D83-F93F-4707-942E-310418E47F47}" srcOrd="1" destOrd="0" presId="urn:microsoft.com/office/officeart/2008/layout/SquareAccentList"/>
    <dgm:cxn modelId="{77ACC904-8EF0-439C-99AB-9ACED7C2C152}" type="presParOf" srcId="{F7A8764C-6D11-4E77-84F6-758C192C39A8}" destId="{DFC0D8DC-8A4F-4604-86F0-AB59E64CC7E1}" srcOrd="1" destOrd="0" presId="urn:microsoft.com/office/officeart/2008/layout/SquareAccentList"/>
    <dgm:cxn modelId="{C1961F69-F003-4A50-9A0D-5C3277D5AF01}" type="presParOf" srcId="{DFC0D8DC-8A4F-4604-86F0-AB59E64CC7E1}" destId="{F1EF784C-63DD-4C51-8744-6538EA7F3534}" srcOrd="0" destOrd="0" presId="urn:microsoft.com/office/officeart/2008/layout/SquareAccentList"/>
    <dgm:cxn modelId="{6A0063DE-11B5-48E0-9288-CE5596E02C1C}" type="presParOf" srcId="{DFC0D8DC-8A4F-4604-86F0-AB59E64CC7E1}" destId="{93A3A1B7-E140-4888-A09B-05B6E1F0563F}"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n-US" sz="2000" dirty="0" smtClean="0">
              <a:latin typeface="+mj-lt"/>
              <a:cs typeface="Times New Roman" pitchFamily="18" charset="0"/>
            </a:rPr>
            <a:t>3Com </a:t>
          </a:r>
          <a:r>
            <a:rPr lang="en-US" sz="2000" dirty="0" err="1" smtClean="0">
              <a:latin typeface="+mj-lt"/>
              <a:cs typeface="Times New Roman" pitchFamily="18" charset="0"/>
            </a:rPr>
            <a:t>SuperStack</a:t>
          </a:r>
          <a:r>
            <a:rPr lang="en-US" sz="2000" dirty="0" smtClean="0">
              <a:latin typeface="+mj-lt"/>
              <a:cs typeface="Times New Roman" pitchFamily="18" charset="0"/>
            </a:rPr>
            <a:t> 3 Switch 4228G 24 PT </a:t>
          </a:r>
          <a:endParaRPr lang="es-EC" sz="2000" dirty="0">
            <a:latin typeface="+mj-lt"/>
            <a:cs typeface="Times New Roman" pitchFamily="18" charset="0"/>
          </a:endParaRPr>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latin typeface="+mj-lt"/>
              <a:cs typeface="Times New Roman" pitchFamily="18" charset="0"/>
            </a:rPr>
            <a:t>Patch Panel Leviton Cat 5 24 PT</a:t>
          </a:r>
          <a:endParaRPr lang="es-EC" sz="2000" dirty="0">
            <a:latin typeface="+mj-lt"/>
            <a:cs typeface="Times New Roman" pitchFamily="18" charset="0"/>
          </a:endParaRPr>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latin typeface="+mn-lt"/>
              <a:cs typeface="Shonar Bangla" pitchFamily="34" charset="0"/>
            </a:rPr>
            <a:t>Rack de Pared</a:t>
          </a:r>
          <a:endParaRPr lang="es-EC" sz="2000" dirty="0">
            <a:latin typeface="+mn-lt"/>
            <a:cs typeface="Shonar Bangla" pitchFamily="34" charset="0"/>
          </a:endParaRPr>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t>
        <a:bodyPr/>
        <a:lstStyle/>
        <a:p>
          <a:endParaRPr lang="es-EC"/>
        </a:p>
      </dgm:t>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5">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3"/>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5">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t>
        <a:bodyPr/>
        <a:lstStyle/>
        <a:p>
          <a:endParaRPr lang="es-EC"/>
        </a:p>
      </dgm:t>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2" presStyleCnt="5">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1" presStyleCnt="3"/>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3" presStyleCnt="5">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2" presStyleCnt="3"/>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4" presStyleCnt="5">
        <dgm:presLayoutVars>
          <dgm:chMax val="0"/>
          <dgm:chPref val="0"/>
          <dgm:bulletEnabled val="1"/>
        </dgm:presLayoutVars>
      </dgm:prSet>
      <dgm:spPr/>
      <dgm:t>
        <a:bodyPr/>
        <a:lstStyle/>
        <a:p>
          <a:endParaRPr lang="es-EC"/>
        </a:p>
      </dgm:t>
    </dgm:pt>
  </dgm:ptLst>
  <dgm:cxnLst>
    <dgm:cxn modelId="{A55F34AE-A4DF-468E-9A2C-92112D7DE197}" type="presOf" srcId="{549EB8D2-047B-4FAE-B690-7F1D5C800D81}" destId="{47C86ACE-B742-4A16-8061-B6D07E1E8FDF}" srcOrd="0" destOrd="0" presId="urn:microsoft.com/office/officeart/2008/layout/SquareAccentList"/>
    <dgm:cxn modelId="{96A451C9-5E89-43EC-AC7D-FCAC1EA1DE12}" type="presOf" srcId="{F0958757-4449-4DAB-BABC-45B945F8F928}" destId="{8655D07E-492C-438D-B1DD-56957D7A71C3}"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82810F0E-8AD4-431B-8C55-BDA87A8C4D5B}" type="presOf" srcId="{D7215DFD-ACE2-4C3C-B9E8-3673CAAF4085}" destId="{C6F816A0-E0F6-45BB-AB46-7FEBAA32C670}" srcOrd="0" destOrd="0" presId="urn:microsoft.com/office/officeart/2008/layout/SquareAccentList"/>
    <dgm:cxn modelId="{2B97D4C0-F176-4791-94D2-EE4004A137CF}" srcId="{94109065-D586-4075-AF19-F355C7E13B6E}" destId="{D7215DFD-ACE2-4C3C-B9E8-3673CAAF4085}" srcOrd="0" destOrd="0" parTransId="{76825EB9-6538-4432-AA99-977AFE61B0F9}" sibTransId="{DEB16413-F3D2-4478-BB60-21810130C1FE}"/>
    <dgm:cxn modelId="{B1FCBD6D-A2A3-436C-9EA2-96865B23C256}" type="presOf" srcId="{88427638-3DC3-46FB-8FF3-D28E90866F24}" destId="{F79A6D83-F93F-4707-942E-310418E47F47}" srcOrd="0" destOrd="0" presId="urn:microsoft.com/office/officeart/2008/layout/SquareAccentList"/>
    <dgm:cxn modelId="{F16E7DE8-A6EC-43BF-980F-0565DF4CA27A}" srcId="{549EB8D2-047B-4FAE-B690-7F1D5C800D81}" destId="{94109065-D586-4075-AF19-F355C7E13B6E}" srcOrd="0" destOrd="0" parTransId="{4C92D2EB-BD2D-4BE5-9233-071CB8748F55}" sibTransId="{AFD45527-6DBD-4E3C-99BE-0B1BB7DD4136}"/>
    <dgm:cxn modelId="{F9BA3199-170F-4BEC-8E03-14DB4C0A1E4D}" type="presOf" srcId="{D09BD0A9-0975-432C-9033-224B15F66CDB}" destId="{93A3A1B7-E140-4888-A09B-05B6E1F0563F}" srcOrd="0" destOrd="0" presId="urn:microsoft.com/office/officeart/2008/layout/SquareAccentList"/>
    <dgm:cxn modelId="{6BDB6CE2-E6B9-4FA6-B943-01D5D3103D91}" srcId="{549EB8D2-047B-4FAE-B690-7F1D5C800D81}" destId="{F0958757-4449-4DAB-BABC-45B945F8F928}" srcOrd="1" destOrd="0" parTransId="{4C11617E-62B3-4911-9C6A-B460A3CBE58A}" sibTransId="{51A1FF80-61A6-4BC1-97D9-2227AD3AFF88}"/>
    <dgm:cxn modelId="{E21D7161-7B55-437D-BB46-70AB864B76E8}" srcId="{F0958757-4449-4DAB-BABC-45B945F8F928}" destId="{88427638-3DC3-46FB-8FF3-D28E90866F24}" srcOrd="0" destOrd="0" parTransId="{6BABF19E-E697-4338-AF57-EF1C7EA53D78}" sibTransId="{DCC3C489-E902-4133-ACD9-0BDA139B6DD8}"/>
    <dgm:cxn modelId="{6F55E22F-1216-4AB4-BF73-57D59B204871}" type="presOf" srcId="{94109065-D586-4075-AF19-F355C7E13B6E}" destId="{E53E83D2-F17A-488E-97A8-15B768B9FD06}" srcOrd="0" destOrd="0" presId="urn:microsoft.com/office/officeart/2008/layout/SquareAccentList"/>
    <dgm:cxn modelId="{FE55FD68-1978-4BBA-AE5F-4B2A95167407}" type="presParOf" srcId="{47C86ACE-B742-4A16-8061-B6D07E1E8FDF}" destId="{54D26196-DFB8-452A-A690-3D191C4840BE}" srcOrd="0" destOrd="0" presId="urn:microsoft.com/office/officeart/2008/layout/SquareAccentList"/>
    <dgm:cxn modelId="{E836C4BE-1444-4442-84E6-27BC42AFEB2F}" type="presParOf" srcId="{54D26196-DFB8-452A-A690-3D191C4840BE}" destId="{ADF9701D-68E7-4604-901A-040864C721E0}" srcOrd="0" destOrd="0" presId="urn:microsoft.com/office/officeart/2008/layout/SquareAccentList"/>
    <dgm:cxn modelId="{C6DC89B4-E62B-4CD9-A924-2BAEBA9B834D}" type="presParOf" srcId="{ADF9701D-68E7-4604-901A-040864C721E0}" destId="{CE250482-5F52-4352-B50C-059211C53D24}" srcOrd="0" destOrd="0" presId="urn:microsoft.com/office/officeart/2008/layout/SquareAccentList"/>
    <dgm:cxn modelId="{2003A26A-F9AC-44BE-A03B-A69FA33847AD}" type="presParOf" srcId="{ADF9701D-68E7-4604-901A-040864C721E0}" destId="{519780F0-533B-4B51-BD83-97F3A675EF0D}" srcOrd="1" destOrd="0" presId="urn:microsoft.com/office/officeart/2008/layout/SquareAccentList"/>
    <dgm:cxn modelId="{14F4D4F9-748F-4BFD-B555-03A07CB7D5F8}" type="presParOf" srcId="{ADF9701D-68E7-4604-901A-040864C721E0}" destId="{E53E83D2-F17A-488E-97A8-15B768B9FD06}" srcOrd="2" destOrd="0" presId="urn:microsoft.com/office/officeart/2008/layout/SquareAccentList"/>
    <dgm:cxn modelId="{4F0EEEAD-A53F-4203-B066-719FCECDFC02}" type="presParOf" srcId="{54D26196-DFB8-452A-A690-3D191C4840BE}" destId="{48FD5C3A-D389-463D-9612-05C0E188DCD1}" srcOrd="1" destOrd="0" presId="urn:microsoft.com/office/officeart/2008/layout/SquareAccentList"/>
    <dgm:cxn modelId="{F088288B-BFC8-4ADB-98AA-5B69810E144C}" type="presParOf" srcId="{48FD5C3A-D389-463D-9612-05C0E188DCD1}" destId="{5C9A6C51-BC1E-4494-BBEA-D9D33ECB45D6}" srcOrd="0" destOrd="0" presId="urn:microsoft.com/office/officeart/2008/layout/SquareAccentList"/>
    <dgm:cxn modelId="{44CCEF41-7E0F-4D4A-83B1-4C5E13C68D5F}" type="presParOf" srcId="{5C9A6C51-BC1E-4494-BBEA-D9D33ECB45D6}" destId="{42D04FE4-D20B-4850-9378-92BE58B9B2CF}" srcOrd="0" destOrd="0" presId="urn:microsoft.com/office/officeart/2008/layout/SquareAccentList"/>
    <dgm:cxn modelId="{B6239C5F-61E0-437B-9DEB-90A7461494FA}" type="presParOf" srcId="{5C9A6C51-BC1E-4494-BBEA-D9D33ECB45D6}" destId="{C6F816A0-E0F6-45BB-AB46-7FEBAA32C670}" srcOrd="1" destOrd="0" presId="urn:microsoft.com/office/officeart/2008/layout/SquareAccentList"/>
    <dgm:cxn modelId="{2E088798-30D1-462C-93AF-39A1267380B9}" type="presParOf" srcId="{47C86ACE-B742-4A16-8061-B6D07E1E8FDF}" destId="{4758E734-065B-4B4A-8902-3A7F23E37ACD}" srcOrd="1" destOrd="0" presId="urn:microsoft.com/office/officeart/2008/layout/SquareAccentList"/>
    <dgm:cxn modelId="{A8210087-5EC3-47F4-87E7-CA8234D9C907}" type="presParOf" srcId="{4758E734-065B-4B4A-8902-3A7F23E37ACD}" destId="{5446679B-B323-43A1-BDD7-D573A4D6C53F}" srcOrd="0" destOrd="0" presId="urn:microsoft.com/office/officeart/2008/layout/SquareAccentList"/>
    <dgm:cxn modelId="{1E48F373-466B-43D7-A8EF-1D62EC6F15EC}" type="presParOf" srcId="{5446679B-B323-43A1-BDD7-D573A4D6C53F}" destId="{CD3EE8CE-F3DB-41D3-A3AC-786B80A275D9}" srcOrd="0" destOrd="0" presId="urn:microsoft.com/office/officeart/2008/layout/SquareAccentList"/>
    <dgm:cxn modelId="{015EF7D0-EDC1-4663-8B15-56027EA2D6BB}" type="presParOf" srcId="{5446679B-B323-43A1-BDD7-D573A4D6C53F}" destId="{BC64BEA8-CB37-4345-BBF7-A1011FE05D86}" srcOrd="1" destOrd="0" presId="urn:microsoft.com/office/officeart/2008/layout/SquareAccentList"/>
    <dgm:cxn modelId="{17022425-1ECD-45F8-89FE-4C0F865D9A4C}" type="presParOf" srcId="{5446679B-B323-43A1-BDD7-D573A4D6C53F}" destId="{8655D07E-492C-438D-B1DD-56957D7A71C3}" srcOrd="2" destOrd="0" presId="urn:microsoft.com/office/officeart/2008/layout/SquareAccentList"/>
    <dgm:cxn modelId="{6EB7C9ED-493C-45C5-9049-889C7FBC3205}" type="presParOf" srcId="{4758E734-065B-4B4A-8902-3A7F23E37ACD}" destId="{F7A8764C-6D11-4E77-84F6-758C192C39A8}" srcOrd="1" destOrd="0" presId="urn:microsoft.com/office/officeart/2008/layout/SquareAccentList"/>
    <dgm:cxn modelId="{4A4DA1AD-26B3-4E41-BBE9-1C73A2405887}" type="presParOf" srcId="{F7A8764C-6D11-4E77-84F6-758C192C39A8}" destId="{68F33701-F1CE-4465-8495-7A571C94C080}" srcOrd="0" destOrd="0" presId="urn:microsoft.com/office/officeart/2008/layout/SquareAccentList"/>
    <dgm:cxn modelId="{A20E1754-824F-4246-B74F-0E98A5381582}" type="presParOf" srcId="{68F33701-F1CE-4465-8495-7A571C94C080}" destId="{9EE8513E-C7D6-420F-9536-85AC2BA8733D}" srcOrd="0" destOrd="0" presId="urn:microsoft.com/office/officeart/2008/layout/SquareAccentList"/>
    <dgm:cxn modelId="{C116C6D3-0D98-4822-9318-A44648CDD4F9}" type="presParOf" srcId="{68F33701-F1CE-4465-8495-7A571C94C080}" destId="{F79A6D83-F93F-4707-942E-310418E47F47}" srcOrd="1" destOrd="0" presId="urn:microsoft.com/office/officeart/2008/layout/SquareAccentList"/>
    <dgm:cxn modelId="{0147C6CD-3395-45A9-848B-6BAB5519F14D}" type="presParOf" srcId="{F7A8764C-6D11-4E77-84F6-758C192C39A8}" destId="{DFC0D8DC-8A4F-4604-86F0-AB59E64CC7E1}" srcOrd="1" destOrd="0" presId="urn:microsoft.com/office/officeart/2008/layout/SquareAccentList"/>
    <dgm:cxn modelId="{42B9B17D-781E-4E43-AA05-B78912DF8882}" type="presParOf" srcId="{DFC0D8DC-8A4F-4604-86F0-AB59E64CC7E1}" destId="{F1EF784C-63DD-4C51-8744-6538EA7F3534}" srcOrd="0" destOrd="0" presId="urn:microsoft.com/office/officeart/2008/layout/SquareAccentList"/>
    <dgm:cxn modelId="{3E9D4B32-2798-4663-9208-70261A86979D}" type="presParOf" srcId="{DFC0D8DC-8A4F-4604-86F0-AB59E64CC7E1}" destId="{93A3A1B7-E140-4888-A09B-05B6E1F0563F}"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n-US" sz="2000" dirty="0" smtClean="0"/>
            <a:t>3Com</a:t>
          </a:r>
          <a:r>
            <a:rPr lang="es-EC" sz="2000" dirty="0" smtClean="0"/>
            <a:t> </a:t>
          </a:r>
          <a:r>
            <a:rPr lang="es-EC" sz="2000" dirty="0" err="1" smtClean="0"/>
            <a:t>SuperStack</a:t>
          </a:r>
          <a:r>
            <a:rPr lang="es-EC" sz="2000" dirty="0" smtClean="0"/>
            <a:t> 3 Switch 4500 50-Port</a:t>
          </a:r>
          <a:endParaRPr lang="es-EC" sz="2000"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t>Patch Panel Leviton Cat 5 24 PT</a:t>
          </a:r>
          <a:endParaRPr lang="es-EC" sz="20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t>Rack de Pared</a:t>
          </a:r>
          <a:endParaRPr lang="es-EC" sz="20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5">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3"/>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5">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2" presStyleCnt="5">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1" presStyleCnt="3"/>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3" presStyleCnt="5">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2" presStyleCnt="3"/>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4" presStyleCnt="5">
        <dgm:presLayoutVars>
          <dgm:chMax val="0"/>
          <dgm:chPref val="0"/>
          <dgm:bulletEnabled val="1"/>
        </dgm:presLayoutVars>
      </dgm:prSet>
      <dgm:spPr/>
      <dgm:t>
        <a:bodyPr/>
        <a:lstStyle/>
        <a:p>
          <a:endParaRPr lang="es-EC"/>
        </a:p>
      </dgm:t>
    </dgm:pt>
  </dgm:ptLst>
  <dgm:cxnLst>
    <dgm:cxn modelId="{CE152324-E738-4CB0-BFC1-54ECC3B08CE3}" type="presOf" srcId="{88427638-3DC3-46FB-8FF3-D28E90866F24}" destId="{F79A6D83-F93F-4707-942E-310418E47F47}" srcOrd="0" destOrd="0" presId="urn:microsoft.com/office/officeart/2008/layout/SquareAccentList"/>
    <dgm:cxn modelId="{EA65E5BD-2155-4D47-9511-2477E8C91B6B}" type="presOf" srcId="{F0958757-4449-4DAB-BABC-45B945F8F928}" destId="{8655D07E-492C-438D-B1DD-56957D7A71C3}"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0E4C1912-42C7-4E5B-93D6-E49FDE40454E}" type="presOf" srcId="{549EB8D2-047B-4FAE-B690-7F1D5C800D81}" destId="{47C86ACE-B742-4A16-8061-B6D07E1E8FDF}" srcOrd="0" destOrd="0" presId="urn:microsoft.com/office/officeart/2008/layout/SquareAccentList"/>
    <dgm:cxn modelId="{F7F68688-012D-4896-9F8D-5428FB4D150C}" type="presOf" srcId="{94109065-D586-4075-AF19-F355C7E13B6E}" destId="{E53E83D2-F17A-488E-97A8-15B768B9FD06}" srcOrd="0" destOrd="0" presId="urn:microsoft.com/office/officeart/2008/layout/SquareAccentList"/>
    <dgm:cxn modelId="{2B97D4C0-F176-4791-94D2-EE4004A137CF}" srcId="{94109065-D586-4075-AF19-F355C7E13B6E}" destId="{D7215DFD-ACE2-4C3C-B9E8-3673CAAF4085}" srcOrd="0" destOrd="0" parTransId="{76825EB9-6538-4432-AA99-977AFE61B0F9}" sibTransId="{DEB16413-F3D2-4478-BB60-21810130C1FE}"/>
    <dgm:cxn modelId="{F16E7DE8-A6EC-43BF-980F-0565DF4CA27A}" srcId="{549EB8D2-047B-4FAE-B690-7F1D5C800D81}" destId="{94109065-D586-4075-AF19-F355C7E13B6E}" srcOrd="0" destOrd="0" parTransId="{4C92D2EB-BD2D-4BE5-9233-071CB8748F55}" sibTransId="{AFD45527-6DBD-4E3C-99BE-0B1BB7DD4136}"/>
    <dgm:cxn modelId="{1B8C7009-7BCF-4618-AC5F-C44C28FD71B2}" type="presOf" srcId="{D09BD0A9-0975-432C-9033-224B15F66CDB}" destId="{93A3A1B7-E140-4888-A09B-05B6E1F0563F}" srcOrd="0" destOrd="0" presId="urn:microsoft.com/office/officeart/2008/layout/SquareAccentList"/>
    <dgm:cxn modelId="{6BDB6CE2-E6B9-4FA6-B943-01D5D3103D91}" srcId="{549EB8D2-047B-4FAE-B690-7F1D5C800D81}" destId="{F0958757-4449-4DAB-BABC-45B945F8F928}" srcOrd="1" destOrd="0" parTransId="{4C11617E-62B3-4911-9C6A-B460A3CBE58A}" sibTransId="{51A1FF80-61A6-4BC1-97D9-2227AD3AFF88}"/>
    <dgm:cxn modelId="{E21D7161-7B55-437D-BB46-70AB864B76E8}" srcId="{F0958757-4449-4DAB-BABC-45B945F8F928}" destId="{88427638-3DC3-46FB-8FF3-D28E90866F24}" srcOrd="0" destOrd="0" parTransId="{6BABF19E-E697-4338-AF57-EF1C7EA53D78}" sibTransId="{DCC3C489-E902-4133-ACD9-0BDA139B6DD8}"/>
    <dgm:cxn modelId="{C65B287A-854C-431B-A54F-466294F0B5DB}" type="presOf" srcId="{D7215DFD-ACE2-4C3C-B9E8-3673CAAF4085}" destId="{C6F816A0-E0F6-45BB-AB46-7FEBAA32C670}" srcOrd="0" destOrd="0" presId="urn:microsoft.com/office/officeart/2008/layout/SquareAccentList"/>
    <dgm:cxn modelId="{59B058EC-6F6B-4A07-80EE-57CA8C482AAB}" type="presParOf" srcId="{47C86ACE-B742-4A16-8061-B6D07E1E8FDF}" destId="{54D26196-DFB8-452A-A690-3D191C4840BE}" srcOrd="0" destOrd="0" presId="urn:microsoft.com/office/officeart/2008/layout/SquareAccentList"/>
    <dgm:cxn modelId="{084B6391-6891-4219-A7F8-D5BBC94F20C7}" type="presParOf" srcId="{54D26196-DFB8-452A-A690-3D191C4840BE}" destId="{ADF9701D-68E7-4604-901A-040864C721E0}" srcOrd="0" destOrd="0" presId="urn:microsoft.com/office/officeart/2008/layout/SquareAccentList"/>
    <dgm:cxn modelId="{8F465A95-6BFF-497A-8747-C4061F1873BE}" type="presParOf" srcId="{ADF9701D-68E7-4604-901A-040864C721E0}" destId="{CE250482-5F52-4352-B50C-059211C53D24}" srcOrd="0" destOrd="0" presId="urn:microsoft.com/office/officeart/2008/layout/SquareAccentList"/>
    <dgm:cxn modelId="{2AE51A69-68E2-43EA-95A4-15058F6E543E}" type="presParOf" srcId="{ADF9701D-68E7-4604-901A-040864C721E0}" destId="{519780F0-533B-4B51-BD83-97F3A675EF0D}" srcOrd="1" destOrd="0" presId="urn:microsoft.com/office/officeart/2008/layout/SquareAccentList"/>
    <dgm:cxn modelId="{FE698533-ADC9-4999-937F-BF60118BE01C}" type="presParOf" srcId="{ADF9701D-68E7-4604-901A-040864C721E0}" destId="{E53E83D2-F17A-488E-97A8-15B768B9FD06}" srcOrd="2" destOrd="0" presId="urn:microsoft.com/office/officeart/2008/layout/SquareAccentList"/>
    <dgm:cxn modelId="{1ED77B35-1F0A-415C-B84F-279808DCA34F}" type="presParOf" srcId="{54D26196-DFB8-452A-A690-3D191C4840BE}" destId="{48FD5C3A-D389-463D-9612-05C0E188DCD1}" srcOrd="1" destOrd="0" presId="urn:microsoft.com/office/officeart/2008/layout/SquareAccentList"/>
    <dgm:cxn modelId="{C9C69134-4DFD-4E12-B5FD-0FABA1491E0A}" type="presParOf" srcId="{48FD5C3A-D389-463D-9612-05C0E188DCD1}" destId="{5C9A6C51-BC1E-4494-BBEA-D9D33ECB45D6}" srcOrd="0" destOrd="0" presId="urn:microsoft.com/office/officeart/2008/layout/SquareAccentList"/>
    <dgm:cxn modelId="{3656CBDE-B704-45F5-A307-21979D2E8617}" type="presParOf" srcId="{5C9A6C51-BC1E-4494-BBEA-D9D33ECB45D6}" destId="{42D04FE4-D20B-4850-9378-92BE58B9B2CF}" srcOrd="0" destOrd="0" presId="urn:microsoft.com/office/officeart/2008/layout/SquareAccentList"/>
    <dgm:cxn modelId="{7598AB4C-C3D7-4962-873E-B208DDCAD6B6}" type="presParOf" srcId="{5C9A6C51-BC1E-4494-BBEA-D9D33ECB45D6}" destId="{C6F816A0-E0F6-45BB-AB46-7FEBAA32C670}" srcOrd="1" destOrd="0" presId="urn:microsoft.com/office/officeart/2008/layout/SquareAccentList"/>
    <dgm:cxn modelId="{4923B7AE-FCBF-4805-B420-224E772EDD6A}" type="presParOf" srcId="{47C86ACE-B742-4A16-8061-B6D07E1E8FDF}" destId="{4758E734-065B-4B4A-8902-3A7F23E37ACD}" srcOrd="1" destOrd="0" presId="urn:microsoft.com/office/officeart/2008/layout/SquareAccentList"/>
    <dgm:cxn modelId="{DE16253C-12F7-4191-B08E-CE82278F445C}" type="presParOf" srcId="{4758E734-065B-4B4A-8902-3A7F23E37ACD}" destId="{5446679B-B323-43A1-BDD7-D573A4D6C53F}" srcOrd="0" destOrd="0" presId="urn:microsoft.com/office/officeart/2008/layout/SquareAccentList"/>
    <dgm:cxn modelId="{35ACBB58-3F72-4015-A3F5-D970B6332CDE}" type="presParOf" srcId="{5446679B-B323-43A1-BDD7-D573A4D6C53F}" destId="{CD3EE8CE-F3DB-41D3-A3AC-786B80A275D9}" srcOrd="0" destOrd="0" presId="urn:microsoft.com/office/officeart/2008/layout/SquareAccentList"/>
    <dgm:cxn modelId="{3F1A71D0-441E-43E2-8489-017A17A577AB}" type="presParOf" srcId="{5446679B-B323-43A1-BDD7-D573A4D6C53F}" destId="{BC64BEA8-CB37-4345-BBF7-A1011FE05D86}" srcOrd="1" destOrd="0" presId="urn:microsoft.com/office/officeart/2008/layout/SquareAccentList"/>
    <dgm:cxn modelId="{0D01E040-FA67-4016-AB74-09AD109DABCC}" type="presParOf" srcId="{5446679B-B323-43A1-BDD7-D573A4D6C53F}" destId="{8655D07E-492C-438D-B1DD-56957D7A71C3}" srcOrd="2" destOrd="0" presId="urn:microsoft.com/office/officeart/2008/layout/SquareAccentList"/>
    <dgm:cxn modelId="{0D144E46-019B-4591-A7AA-596F18767882}" type="presParOf" srcId="{4758E734-065B-4B4A-8902-3A7F23E37ACD}" destId="{F7A8764C-6D11-4E77-84F6-758C192C39A8}" srcOrd="1" destOrd="0" presId="urn:microsoft.com/office/officeart/2008/layout/SquareAccentList"/>
    <dgm:cxn modelId="{7FDE13F2-0CCD-4421-98AC-2D2150BCE4AC}" type="presParOf" srcId="{F7A8764C-6D11-4E77-84F6-758C192C39A8}" destId="{68F33701-F1CE-4465-8495-7A571C94C080}" srcOrd="0" destOrd="0" presId="urn:microsoft.com/office/officeart/2008/layout/SquareAccentList"/>
    <dgm:cxn modelId="{4B7D94D1-A1FE-4FE7-A91F-2D77A88B856A}" type="presParOf" srcId="{68F33701-F1CE-4465-8495-7A571C94C080}" destId="{9EE8513E-C7D6-420F-9536-85AC2BA8733D}" srcOrd="0" destOrd="0" presId="urn:microsoft.com/office/officeart/2008/layout/SquareAccentList"/>
    <dgm:cxn modelId="{2CF26FC7-36D2-4BD6-BF1E-C49BEE262CF6}" type="presParOf" srcId="{68F33701-F1CE-4465-8495-7A571C94C080}" destId="{F79A6D83-F93F-4707-942E-310418E47F47}" srcOrd="1" destOrd="0" presId="urn:microsoft.com/office/officeart/2008/layout/SquareAccentList"/>
    <dgm:cxn modelId="{7F54B22C-B750-4811-B564-6C96197AAE6B}" type="presParOf" srcId="{F7A8764C-6D11-4E77-84F6-758C192C39A8}" destId="{DFC0D8DC-8A4F-4604-86F0-AB59E64CC7E1}" srcOrd="1" destOrd="0" presId="urn:microsoft.com/office/officeart/2008/layout/SquareAccentList"/>
    <dgm:cxn modelId="{EC08C620-B121-45F0-A83C-47C6484823AF}" type="presParOf" srcId="{DFC0D8DC-8A4F-4604-86F0-AB59E64CC7E1}" destId="{F1EF784C-63DD-4C51-8744-6538EA7F3534}" srcOrd="0" destOrd="0" presId="urn:microsoft.com/office/officeart/2008/layout/SquareAccentList"/>
    <dgm:cxn modelId="{A28EC669-8987-4618-83AC-A5AC9AC345F4}" type="presParOf" srcId="{DFC0D8DC-8A4F-4604-86F0-AB59E64CC7E1}" destId="{93A3A1B7-E140-4888-A09B-05B6E1F0563F}"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n-US" sz="2000" dirty="0" smtClean="0"/>
            <a:t>3Com </a:t>
          </a:r>
          <a:r>
            <a:rPr lang="en-US" sz="2000" dirty="0" err="1" smtClean="0"/>
            <a:t>SuperStack</a:t>
          </a:r>
          <a:r>
            <a:rPr lang="en-US" sz="2000" dirty="0" smtClean="0"/>
            <a:t> 3 Switch 4228G 24 PT</a:t>
          </a:r>
          <a:endParaRPr lang="es-EC" sz="2000"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t>Patch Panel Leviton Cat 5 24 PT</a:t>
          </a:r>
          <a:endParaRPr lang="es-EC" sz="20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t>Rack de Pared</a:t>
          </a:r>
          <a:endParaRPr lang="es-EC" sz="20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5">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3"/>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5">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2" presStyleCnt="5">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1" presStyleCnt="3"/>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3" presStyleCnt="5">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2" presStyleCnt="3"/>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4" presStyleCnt="5">
        <dgm:presLayoutVars>
          <dgm:chMax val="0"/>
          <dgm:chPref val="0"/>
          <dgm:bulletEnabled val="1"/>
        </dgm:presLayoutVars>
      </dgm:prSet>
      <dgm:spPr/>
      <dgm:t>
        <a:bodyPr/>
        <a:lstStyle/>
        <a:p>
          <a:endParaRPr lang="es-EC"/>
        </a:p>
      </dgm:t>
    </dgm:pt>
  </dgm:ptLst>
  <dgm:cxnLst>
    <dgm:cxn modelId="{4977BD33-84A6-47F8-A4B2-D3FAE6FB75BB}" type="presOf" srcId="{549EB8D2-047B-4FAE-B690-7F1D5C800D81}" destId="{47C86ACE-B742-4A16-8061-B6D07E1E8FDF}" srcOrd="0" destOrd="0" presId="urn:microsoft.com/office/officeart/2008/layout/SquareAccentList"/>
    <dgm:cxn modelId="{46D67B4D-8396-4810-86D1-D5028A19C3AD}" type="presOf" srcId="{D7215DFD-ACE2-4C3C-B9E8-3673CAAF4085}" destId="{C6F816A0-E0F6-45BB-AB46-7FEBAA32C670}"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FC86F110-AE88-4F59-8013-019C23FC3263}" type="presOf" srcId="{D09BD0A9-0975-432C-9033-224B15F66CDB}" destId="{93A3A1B7-E140-4888-A09B-05B6E1F0563F}" srcOrd="0" destOrd="0" presId="urn:microsoft.com/office/officeart/2008/layout/SquareAccentList"/>
    <dgm:cxn modelId="{2B97D4C0-F176-4791-94D2-EE4004A137CF}" srcId="{94109065-D586-4075-AF19-F355C7E13B6E}" destId="{D7215DFD-ACE2-4C3C-B9E8-3673CAAF4085}" srcOrd="0" destOrd="0" parTransId="{76825EB9-6538-4432-AA99-977AFE61B0F9}" sibTransId="{DEB16413-F3D2-4478-BB60-21810130C1FE}"/>
    <dgm:cxn modelId="{D149AFFD-71B0-4557-A93B-96E3D7CD47C2}" type="presOf" srcId="{94109065-D586-4075-AF19-F355C7E13B6E}" destId="{E53E83D2-F17A-488E-97A8-15B768B9FD06}" srcOrd="0" destOrd="0" presId="urn:microsoft.com/office/officeart/2008/layout/SquareAccentList"/>
    <dgm:cxn modelId="{F16E7DE8-A6EC-43BF-980F-0565DF4CA27A}" srcId="{549EB8D2-047B-4FAE-B690-7F1D5C800D81}" destId="{94109065-D586-4075-AF19-F355C7E13B6E}" srcOrd="0" destOrd="0" parTransId="{4C92D2EB-BD2D-4BE5-9233-071CB8748F55}" sibTransId="{AFD45527-6DBD-4E3C-99BE-0B1BB7DD4136}"/>
    <dgm:cxn modelId="{73AA054A-9D5D-4C74-901D-CEA2425A39C3}" type="presOf" srcId="{F0958757-4449-4DAB-BABC-45B945F8F928}" destId="{8655D07E-492C-438D-B1DD-56957D7A71C3}" srcOrd="0" destOrd="0" presId="urn:microsoft.com/office/officeart/2008/layout/SquareAccentList"/>
    <dgm:cxn modelId="{F1DDC5BD-35E1-4747-8ED1-C7B6DFCF9C92}" type="presOf" srcId="{88427638-3DC3-46FB-8FF3-D28E90866F24}" destId="{F79A6D83-F93F-4707-942E-310418E47F47}" srcOrd="0" destOrd="0" presId="urn:microsoft.com/office/officeart/2008/layout/SquareAccentList"/>
    <dgm:cxn modelId="{6BDB6CE2-E6B9-4FA6-B943-01D5D3103D91}" srcId="{549EB8D2-047B-4FAE-B690-7F1D5C800D81}" destId="{F0958757-4449-4DAB-BABC-45B945F8F928}" srcOrd="1" destOrd="0" parTransId="{4C11617E-62B3-4911-9C6A-B460A3CBE58A}" sibTransId="{51A1FF80-61A6-4BC1-97D9-2227AD3AFF88}"/>
    <dgm:cxn modelId="{E21D7161-7B55-437D-BB46-70AB864B76E8}" srcId="{F0958757-4449-4DAB-BABC-45B945F8F928}" destId="{88427638-3DC3-46FB-8FF3-D28E90866F24}" srcOrd="0" destOrd="0" parTransId="{6BABF19E-E697-4338-AF57-EF1C7EA53D78}" sibTransId="{DCC3C489-E902-4133-ACD9-0BDA139B6DD8}"/>
    <dgm:cxn modelId="{FAC928CE-7406-4D1D-ADCC-BADBBAC1E697}" type="presParOf" srcId="{47C86ACE-B742-4A16-8061-B6D07E1E8FDF}" destId="{54D26196-DFB8-452A-A690-3D191C4840BE}" srcOrd="0" destOrd="0" presId="urn:microsoft.com/office/officeart/2008/layout/SquareAccentList"/>
    <dgm:cxn modelId="{44B00050-BCBE-4F63-BF2A-33695BAACB35}" type="presParOf" srcId="{54D26196-DFB8-452A-A690-3D191C4840BE}" destId="{ADF9701D-68E7-4604-901A-040864C721E0}" srcOrd="0" destOrd="0" presId="urn:microsoft.com/office/officeart/2008/layout/SquareAccentList"/>
    <dgm:cxn modelId="{3F9B0F8A-713F-464A-BF17-B99F15697FD1}" type="presParOf" srcId="{ADF9701D-68E7-4604-901A-040864C721E0}" destId="{CE250482-5F52-4352-B50C-059211C53D24}" srcOrd="0" destOrd="0" presId="urn:microsoft.com/office/officeart/2008/layout/SquareAccentList"/>
    <dgm:cxn modelId="{C39F1FCA-8D02-4AD9-893D-547C2A62ADFF}" type="presParOf" srcId="{ADF9701D-68E7-4604-901A-040864C721E0}" destId="{519780F0-533B-4B51-BD83-97F3A675EF0D}" srcOrd="1" destOrd="0" presId="urn:microsoft.com/office/officeart/2008/layout/SquareAccentList"/>
    <dgm:cxn modelId="{4B1528C3-A494-403F-B5ED-87F4CBC172A5}" type="presParOf" srcId="{ADF9701D-68E7-4604-901A-040864C721E0}" destId="{E53E83D2-F17A-488E-97A8-15B768B9FD06}" srcOrd="2" destOrd="0" presId="urn:microsoft.com/office/officeart/2008/layout/SquareAccentList"/>
    <dgm:cxn modelId="{41913EFD-CC28-4017-836D-54198C4A1C2D}" type="presParOf" srcId="{54D26196-DFB8-452A-A690-3D191C4840BE}" destId="{48FD5C3A-D389-463D-9612-05C0E188DCD1}" srcOrd="1" destOrd="0" presId="urn:microsoft.com/office/officeart/2008/layout/SquareAccentList"/>
    <dgm:cxn modelId="{60510D11-6950-427C-B2DD-8E761AD19485}" type="presParOf" srcId="{48FD5C3A-D389-463D-9612-05C0E188DCD1}" destId="{5C9A6C51-BC1E-4494-BBEA-D9D33ECB45D6}" srcOrd="0" destOrd="0" presId="urn:microsoft.com/office/officeart/2008/layout/SquareAccentList"/>
    <dgm:cxn modelId="{277D7941-DFE9-465E-83B6-D71B7AFD0249}" type="presParOf" srcId="{5C9A6C51-BC1E-4494-BBEA-D9D33ECB45D6}" destId="{42D04FE4-D20B-4850-9378-92BE58B9B2CF}" srcOrd="0" destOrd="0" presId="urn:microsoft.com/office/officeart/2008/layout/SquareAccentList"/>
    <dgm:cxn modelId="{4646AC17-F6DF-4B86-9918-7A2FD48BBA92}" type="presParOf" srcId="{5C9A6C51-BC1E-4494-BBEA-D9D33ECB45D6}" destId="{C6F816A0-E0F6-45BB-AB46-7FEBAA32C670}" srcOrd="1" destOrd="0" presId="urn:microsoft.com/office/officeart/2008/layout/SquareAccentList"/>
    <dgm:cxn modelId="{3A14F309-E9E1-4786-922E-C11EC52CB0DC}" type="presParOf" srcId="{47C86ACE-B742-4A16-8061-B6D07E1E8FDF}" destId="{4758E734-065B-4B4A-8902-3A7F23E37ACD}" srcOrd="1" destOrd="0" presId="urn:microsoft.com/office/officeart/2008/layout/SquareAccentList"/>
    <dgm:cxn modelId="{2435A852-F213-4ED8-892C-C6B544CE45C9}" type="presParOf" srcId="{4758E734-065B-4B4A-8902-3A7F23E37ACD}" destId="{5446679B-B323-43A1-BDD7-D573A4D6C53F}" srcOrd="0" destOrd="0" presId="urn:microsoft.com/office/officeart/2008/layout/SquareAccentList"/>
    <dgm:cxn modelId="{F6D3ADE5-0C10-45DB-AE1D-DA67AD4451A4}" type="presParOf" srcId="{5446679B-B323-43A1-BDD7-D573A4D6C53F}" destId="{CD3EE8CE-F3DB-41D3-A3AC-786B80A275D9}" srcOrd="0" destOrd="0" presId="urn:microsoft.com/office/officeart/2008/layout/SquareAccentList"/>
    <dgm:cxn modelId="{229647E3-C392-40AD-995C-DED9D08711D9}" type="presParOf" srcId="{5446679B-B323-43A1-BDD7-D573A4D6C53F}" destId="{BC64BEA8-CB37-4345-BBF7-A1011FE05D86}" srcOrd="1" destOrd="0" presId="urn:microsoft.com/office/officeart/2008/layout/SquareAccentList"/>
    <dgm:cxn modelId="{B5BE80E5-4546-42BE-BEC5-43C8FCC4C267}" type="presParOf" srcId="{5446679B-B323-43A1-BDD7-D573A4D6C53F}" destId="{8655D07E-492C-438D-B1DD-56957D7A71C3}" srcOrd="2" destOrd="0" presId="urn:microsoft.com/office/officeart/2008/layout/SquareAccentList"/>
    <dgm:cxn modelId="{0A8D8515-AE2F-4697-A043-21E662308A3A}" type="presParOf" srcId="{4758E734-065B-4B4A-8902-3A7F23E37ACD}" destId="{F7A8764C-6D11-4E77-84F6-758C192C39A8}" srcOrd="1" destOrd="0" presId="urn:microsoft.com/office/officeart/2008/layout/SquareAccentList"/>
    <dgm:cxn modelId="{22D8EFD4-FD06-4AF5-B985-D1832224E8BB}" type="presParOf" srcId="{F7A8764C-6D11-4E77-84F6-758C192C39A8}" destId="{68F33701-F1CE-4465-8495-7A571C94C080}" srcOrd="0" destOrd="0" presId="urn:microsoft.com/office/officeart/2008/layout/SquareAccentList"/>
    <dgm:cxn modelId="{F819362A-6441-44DE-9B98-754B467AE797}" type="presParOf" srcId="{68F33701-F1CE-4465-8495-7A571C94C080}" destId="{9EE8513E-C7D6-420F-9536-85AC2BA8733D}" srcOrd="0" destOrd="0" presId="urn:microsoft.com/office/officeart/2008/layout/SquareAccentList"/>
    <dgm:cxn modelId="{81F5771C-6B73-4F7E-967C-E29875CEEE83}" type="presParOf" srcId="{68F33701-F1CE-4465-8495-7A571C94C080}" destId="{F79A6D83-F93F-4707-942E-310418E47F47}" srcOrd="1" destOrd="0" presId="urn:microsoft.com/office/officeart/2008/layout/SquareAccentList"/>
    <dgm:cxn modelId="{27B8407B-ADD9-4343-BEA7-72105773A511}" type="presParOf" srcId="{F7A8764C-6D11-4E77-84F6-758C192C39A8}" destId="{DFC0D8DC-8A4F-4604-86F0-AB59E64CC7E1}" srcOrd="1" destOrd="0" presId="urn:microsoft.com/office/officeart/2008/layout/SquareAccentList"/>
    <dgm:cxn modelId="{80E64AC1-8450-4419-B309-4A8801B37C01}" type="presParOf" srcId="{DFC0D8DC-8A4F-4604-86F0-AB59E64CC7E1}" destId="{F1EF784C-63DD-4C51-8744-6538EA7F3534}" srcOrd="0" destOrd="0" presId="urn:microsoft.com/office/officeart/2008/layout/SquareAccentList"/>
    <dgm:cxn modelId="{E757F8FC-9404-41A5-9D5F-CB978F74BAF8}" type="presParOf" srcId="{DFC0D8DC-8A4F-4604-86F0-AB59E64CC7E1}" destId="{93A3A1B7-E140-4888-A09B-05B6E1F0563F}"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n-US" sz="2000" dirty="0" smtClean="0"/>
            <a:t>3Com </a:t>
          </a:r>
          <a:r>
            <a:rPr lang="en-US" sz="2000" dirty="0" err="1" smtClean="0"/>
            <a:t>SuperStack</a:t>
          </a:r>
          <a:r>
            <a:rPr lang="en-US" sz="2000" dirty="0" smtClean="0"/>
            <a:t> 3 Switch 4226T 24 PT </a:t>
          </a:r>
          <a:endParaRPr lang="es-EC" sz="2000"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t>Patch Panel Leviton Cat 5 24 PT</a:t>
          </a:r>
          <a:endParaRPr lang="es-EC" sz="20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t>Rack de Pared</a:t>
          </a:r>
          <a:endParaRPr lang="es-EC" sz="20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5">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3"/>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5">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t>
        <a:bodyPr/>
        <a:lstStyle/>
        <a:p>
          <a:endParaRPr lang="es-EC"/>
        </a:p>
      </dgm:t>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2" presStyleCnt="5">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1" presStyleCnt="3"/>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3" presStyleCnt="5">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2" presStyleCnt="3"/>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4" presStyleCnt="5">
        <dgm:presLayoutVars>
          <dgm:chMax val="0"/>
          <dgm:chPref val="0"/>
          <dgm:bulletEnabled val="1"/>
        </dgm:presLayoutVars>
      </dgm:prSet>
      <dgm:spPr/>
      <dgm:t>
        <a:bodyPr/>
        <a:lstStyle/>
        <a:p>
          <a:endParaRPr lang="es-EC"/>
        </a:p>
      </dgm:t>
    </dgm:pt>
  </dgm:ptLst>
  <dgm:cxnLst>
    <dgm:cxn modelId="{A042F1C9-DCC4-410A-9362-9E3C47435719}" type="presOf" srcId="{F0958757-4449-4DAB-BABC-45B945F8F928}" destId="{8655D07E-492C-438D-B1DD-56957D7A71C3}" srcOrd="0" destOrd="0" presId="urn:microsoft.com/office/officeart/2008/layout/SquareAccentList"/>
    <dgm:cxn modelId="{6D6FA306-7856-4322-8164-DF0BBDEB545D}" type="presOf" srcId="{549EB8D2-047B-4FAE-B690-7F1D5C800D81}" destId="{47C86ACE-B742-4A16-8061-B6D07E1E8FDF}"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3AF66ECA-7B91-4D53-9A75-075E503A8FDE}" type="presOf" srcId="{D09BD0A9-0975-432C-9033-224B15F66CDB}" destId="{93A3A1B7-E140-4888-A09B-05B6E1F0563F}" srcOrd="0" destOrd="0" presId="urn:microsoft.com/office/officeart/2008/layout/SquareAccentList"/>
    <dgm:cxn modelId="{2B97D4C0-F176-4791-94D2-EE4004A137CF}" srcId="{94109065-D586-4075-AF19-F355C7E13B6E}" destId="{D7215DFD-ACE2-4C3C-B9E8-3673CAAF4085}" srcOrd="0" destOrd="0" parTransId="{76825EB9-6538-4432-AA99-977AFE61B0F9}" sibTransId="{DEB16413-F3D2-4478-BB60-21810130C1FE}"/>
    <dgm:cxn modelId="{F16E7DE8-A6EC-43BF-980F-0565DF4CA27A}" srcId="{549EB8D2-047B-4FAE-B690-7F1D5C800D81}" destId="{94109065-D586-4075-AF19-F355C7E13B6E}" srcOrd="0" destOrd="0" parTransId="{4C92D2EB-BD2D-4BE5-9233-071CB8748F55}" sibTransId="{AFD45527-6DBD-4E3C-99BE-0B1BB7DD4136}"/>
    <dgm:cxn modelId="{6BDB6CE2-E6B9-4FA6-B943-01D5D3103D91}" srcId="{549EB8D2-047B-4FAE-B690-7F1D5C800D81}" destId="{F0958757-4449-4DAB-BABC-45B945F8F928}" srcOrd="1" destOrd="0" parTransId="{4C11617E-62B3-4911-9C6A-B460A3CBE58A}" sibTransId="{51A1FF80-61A6-4BC1-97D9-2227AD3AFF88}"/>
    <dgm:cxn modelId="{5E8E8E2D-3479-4CA7-AAB2-E50BF8B966ED}" type="presOf" srcId="{94109065-D586-4075-AF19-F355C7E13B6E}" destId="{E53E83D2-F17A-488E-97A8-15B768B9FD06}" srcOrd="0" destOrd="0" presId="urn:microsoft.com/office/officeart/2008/layout/SquareAccentList"/>
    <dgm:cxn modelId="{8D8777B9-5610-4748-A3DF-46D1CF22203B}" type="presOf" srcId="{D7215DFD-ACE2-4C3C-B9E8-3673CAAF4085}" destId="{C6F816A0-E0F6-45BB-AB46-7FEBAA32C670}" srcOrd="0" destOrd="0" presId="urn:microsoft.com/office/officeart/2008/layout/SquareAccentList"/>
    <dgm:cxn modelId="{E21D7161-7B55-437D-BB46-70AB864B76E8}" srcId="{F0958757-4449-4DAB-BABC-45B945F8F928}" destId="{88427638-3DC3-46FB-8FF3-D28E90866F24}" srcOrd="0" destOrd="0" parTransId="{6BABF19E-E697-4338-AF57-EF1C7EA53D78}" sibTransId="{DCC3C489-E902-4133-ACD9-0BDA139B6DD8}"/>
    <dgm:cxn modelId="{4C669B94-C688-40EE-95CC-7A3D3F1BC6F3}" type="presOf" srcId="{88427638-3DC3-46FB-8FF3-D28E90866F24}" destId="{F79A6D83-F93F-4707-942E-310418E47F47}" srcOrd="0" destOrd="0" presId="urn:microsoft.com/office/officeart/2008/layout/SquareAccentList"/>
    <dgm:cxn modelId="{0379E95D-B61A-4694-82EB-ADFB592E9A61}" type="presParOf" srcId="{47C86ACE-B742-4A16-8061-B6D07E1E8FDF}" destId="{54D26196-DFB8-452A-A690-3D191C4840BE}" srcOrd="0" destOrd="0" presId="urn:microsoft.com/office/officeart/2008/layout/SquareAccentList"/>
    <dgm:cxn modelId="{CB9FFA38-BABA-42CC-A5BD-6712AFDFB07E}" type="presParOf" srcId="{54D26196-DFB8-452A-A690-3D191C4840BE}" destId="{ADF9701D-68E7-4604-901A-040864C721E0}" srcOrd="0" destOrd="0" presId="urn:microsoft.com/office/officeart/2008/layout/SquareAccentList"/>
    <dgm:cxn modelId="{B7AAF4D4-5F3B-4ED9-9D6F-65A1CAB77D4C}" type="presParOf" srcId="{ADF9701D-68E7-4604-901A-040864C721E0}" destId="{CE250482-5F52-4352-B50C-059211C53D24}" srcOrd="0" destOrd="0" presId="urn:microsoft.com/office/officeart/2008/layout/SquareAccentList"/>
    <dgm:cxn modelId="{1DCBDD19-C185-465A-8262-6C6734B1B8F8}" type="presParOf" srcId="{ADF9701D-68E7-4604-901A-040864C721E0}" destId="{519780F0-533B-4B51-BD83-97F3A675EF0D}" srcOrd="1" destOrd="0" presId="urn:microsoft.com/office/officeart/2008/layout/SquareAccentList"/>
    <dgm:cxn modelId="{807B9263-0D25-4C62-83C8-877B112A053B}" type="presParOf" srcId="{ADF9701D-68E7-4604-901A-040864C721E0}" destId="{E53E83D2-F17A-488E-97A8-15B768B9FD06}" srcOrd="2" destOrd="0" presId="urn:microsoft.com/office/officeart/2008/layout/SquareAccentList"/>
    <dgm:cxn modelId="{9C7CE097-B789-4D1F-9F66-C63242F60F42}" type="presParOf" srcId="{54D26196-DFB8-452A-A690-3D191C4840BE}" destId="{48FD5C3A-D389-463D-9612-05C0E188DCD1}" srcOrd="1" destOrd="0" presId="urn:microsoft.com/office/officeart/2008/layout/SquareAccentList"/>
    <dgm:cxn modelId="{C3B1316B-D0C4-45CD-BAD7-1FD398A2029F}" type="presParOf" srcId="{48FD5C3A-D389-463D-9612-05C0E188DCD1}" destId="{5C9A6C51-BC1E-4494-BBEA-D9D33ECB45D6}" srcOrd="0" destOrd="0" presId="urn:microsoft.com/office/officeart/2008/layout/SquareAccentList"/>
    <dgm:cxn modelId="{E39D9E5D-E31D-44C7-A3ED-1846D9DF976D}" type="presParOf" srcId="{5C9A6C51-BC1E-4494-BBEA-D9D33ECB45D6}" destId="{42D04FE4-D20B-4850-9378-92BE58B9B2CF}" srcOrd="0" destOrd="0" presId="urn:microsoft.com/office/officeart/2008/layout/SquareAccentList"/>
    <dgm:cxn modelId="{0EAEA8A2-7370-466F-98A8-6ACD3CB05157}" type="presParOf" srcId="{5C9A6C51-BC1E-4494-BBEA-D9D33ECB45D6}" destId="{C6F816A0-E0F6-45BB-AB46-7FEBAA32C670}" srcOrd="1" destOrd="0" presId="urn:microsoft.com/office/officeart/2008/layout/SquareAccentList"/>
    <dgm:cxn modelId="{182A890A-B6B8-4F5F-965E-B2BB0BBAAA91}" type="presParOf" srcId="{47C86ACE-B742-4A16-8061-B6D07E1E8FDF}" destId="{4758E734-065B-4B4A-8902-3A7F23E37ACD}" srcOrd="1" destOrd="0" presId="urn:microsoft.com/office/officeart/2008/layout/SquareAccentList"/>
    <dgm:cxn modelId="{4D3982F5-46BC-4CCC-8834-A810B0F7AFC9}" type="presParOf" srcId="{4758E734-065B-4B4A-8902-3A7F23E37ACD}" destId="{5446679B-B323-43A1-BDD7-D573A4D6C53F}" srcOrd="0" destOrd="0" presId="urn:microsoft.com/office/officeart/2008/layout/SquareAccentList"/>
    <dgm:cxn modelId="{4F2919B3-C6DD-44B8-B6FD-345AC845398C}" type="presParOf" srcId="{5446679B-B323-43A1-BDD7-D573A4D6C53F}" destId="{CD3EE8CE-F3DB-41D3-A3AC-786B80A275D9}" srcOrd="0" destOrd="0" presId="urn:microsoft.com/office/officeart/2008/layout/SquareAccentList"/>
    <dgm:cxn modelId="{11369066-2E96-4E73-A1DC-49DCC0A907B7}" type="presParOf" srcId="{5446679B-B323-43A1-BDD7-D573A4D6C53F}" destId="{BC64BEA8-CB37-4345-BBF7-A1011FE05D86}" srcOrd="1" destOrd="0" presId="urn:microsoft.com/office/officeart/2008/layout/SquareAccentList"/>
    <dgm:cxn modelId="{3A130299-3E7D-4659-96B1-333662E2B4C4}" type="presParOf" srcId="{5446679B-B323-43A1-BDD7-D573A4D6C53F}" destId="{8655D07E-492C-438D-B1DD-56957D7A71C3}" srcOrd="2" destOrd="0" presId="urn:microsoft.com/office/officeart/2008/layout/SquareAccentList"/>
    <dgm:cxn modelId="{9DFBF753-9E19-41C4-97BB-919965775D0E}" type="presParOf" srcId="{4758E734-065B-4B4A-8902-3A7F23E37ACD}" destId="{F7A8764C-6D11-4E77-84F6-758C192C39A8}" srcOrd="1" destOrd="0" presId="urn:microsoft.com/office/officeart/2008/layout/SquareAccentList"/>
    <dgm:cxn modelId="{C03E9D2D-78B8-42F3-8C84-3B9868AFC54D}" type="presParOf" srcId="{F7A8764C-6D11-4E77-84F6-758C192C39A8}" destId="{68F33701-F1CE-4465-8495-7A571C94C080}" srcOrd="0" destOrd="0" presId="urn:microsoft.com/office/officeart/2008/layout/SquareAccentList"/>
    <dgm:cxn modelId="{F0E6107B-D4F7-401B-BED8-5C9442993DB5}" type="presParOf" srcId="{68F33701-F1CE-4465-8495-7A571C94C080}" destId="{9EE8513E-C7D6-420F-9536-85AC2BA8733D}" srcOrd="0" destOrd="0" presId="urn:microsoft.com/office/officeart/2008/layout/SquareAccentList"/>
    <dgm:cxn modelId="{3597E88B-706D-46A3-AB4C-1EAD089AB40A}" type="presParOf" srcId="{68F33701-F1CE-4465-8495-7A571C94C080}" destId="{F79A6D83-F93F-4707-942E-310418E47F47}" srcOrd="1" destOrd="0" presId="urn:microsoft.com/office/officeart/2008/layout/SquareAccentList"/>
    <dgm:cxn modelId="{1063CB97-06B6-4091-B8B3-62706A1A40DF}" type="presParOf" srcId="{F7A8764C-6D11-4E77-84F6-758C192C39A8}" destId="{DFC0D8DC-8A4F-4604-86F0-AB59E64CC7E1}" srcOrd="1" destOrd="0" presId="urn:microsoft.com/office/officeart/2008/layout/SquareAccentList"/>
    <dgm:cxn modelId="{20920711-9CD8-4611-B13F-6464FAE349CC}" type="presParOf" srcId="{DFC0D8DC-8A4F-4604-86F0-AB59E64CC7E1}" destId="{F1EF784C-63DD-4C51-8744-6538EA7F3534}" srcOrd="0" destOrd="0" presId="urn:microsoft.com/office/officeart/2008/layout/SquareAccentList"/>
    <dgm:cxn modelId="{97CE7368-7A1B-4132-BA1A-F907D017B122}" type="presParOf" srcId="{DFC0D8DC-8A4F-4604-86F0-AB59E64CC7E1}" destId="{93A3A1B7-E140-4888-A09B-05B6E1F0563F}"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n-US" sz="2000" dirty="0" smtClean="0"/>
            <a:t>3Com </a:t>
          </a:r>
          <a:r>
            <a:rPr lang="en-US" sz="2000" dirty="0" err="1" smtClean="0"/>
            <a:t>SuperStack</a:t>
          </a:r>
          <a:r>
            <a:rPr lang="en-US" sz="2000" dirty="0" smtClean="0"/>
            <a:t> 4 Switch 5500 52 PT</a:t>
          </a:r>
          <a:endParaRPr lang="es-EC" sz="2000"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t>Patch Panel Lucent Cat 5 24 PT</a:t>
          </a:r>
          <a:endParaRPr lang="es-EC" sz="20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t>Rack de </a:t>
          </a:r>
          <a:r>
            <a:rPr lang="en-US" sz="2000" dirty="0" err="1" smtClean="0"/>
            <a:t>Piso</a:t>
          </a:r>
          <a:r>
            <a:rPr lang="en-US" sz="2000" dirty="0" smtClean="0"/>
            <a:t>.</a:t>
          </a:r>
          <a:endParaRPr lang="es-EC" sz="20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6357DFE6-CADF-4026-92B8-FE19C4A5AB03}">
      <dgm:prSet phldrT="[Texto]" custT="1"/>
      <dgm:spPr/>
      <dgm:t>
        <a:bodyPr/>
        <a:lstStyle/>
        <a:p>
          <a:r>
            <a:rPr lang="en-US" sz="2000" dirty="0" smtClean="0"/>
            <a:t>Router Cisco 800 series.</a:t>
          </a:r>
          <a:endParaRPr lang="es-EC" sz="2000" dirty="0"/>
        </a:p>
      </dgm:t>
    </dgm:pt>
    <dgm:pt modelId="{887331AD-0BF4-40B0-BC34-20451649C9B4}" type="parTrans" cxnId="{84BDB0BE-FE0D-4729-9BD2-1C9C11B34A19}">
      <dgm:prSet/>
      <dgm:spPr/>
      <dgm:t>
        <a:bodyPr/>
        <a:lstStyle/>
        <a:p>
          <a:endParaRPr lang="es-EC"/>
        </a:p>
      </dgm:t>
    </dgm:pt>
    <dgm:pt modelId="{77B1EE6E-435A-4DAE-B9D3-FF03086E387E}" type="sibTrans" cxnId="{84BDB0BE-FE0D-4729-9BD2-1C9C11B34A19}">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6" custLinFactNeighborY="-8496">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4"/>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6">
        <dgm:presLayoutVars>
          <dgm:chMax val="0"/>
          <dgm:chPref val="0"/>
          <dgm:bulletEnabled val="1"/>
        </dgm:presLayoutVars>
      </dgm:prSet>
      <dgm:spPr/>
      <dgm:t>
        <a:bodyPr/>
        <a:lstStyle/>
        <a:p>
          <a:endParaRPr lang="es-EC"/>
        </a:p>
      </dgm:t>
    </dgm:pt>
    <dgm:pt modelId="{E4C5B83D-235A-4804-BB91-EF0AF9EA806E}" type="pres">
      <dgm:prSet presAssocID="{6357DFE6-CADF-4026-92B8-FE19C4A5AB03}" presName="childComposite" presStyleCnt="0">
        <dgm:presLayoutVars>
          <dgm:chMax val="0"/>
          <dgm:chPref val="0"/>
        </dgm:presLayoutVars>
      </dgm:prSet>
      <dgm:spPr/>
    </dgm:pt>
    <dgm:pt modelId="{A13D59A7-638D-47F9-B773-558652C33523}" type="pres">
      <dgm:prSet presAssocID="{6357DFE6-CADF-4026-92B8-FE19C4A5AB03}" presName="ChildAccent" presStyleLbl="solidFgAcc1" presStyleIdx="1" presStyleCnt="4"/>
      <dgm:spPr>
        <a:prstGeom prst="flowChartConnector">
          <a:avLst/>
        </a:prstGeom>
      </dgm:spPr>
      <dgm:t>
        <a:bodyPr/>
        <a:lstStyle/>
        <a:p>
          <a:endParaRPr lang="es-EC"/>
        </a:p>
      </dgm:t>
    </dgm:pt>
    <dgm:pt modelId="{F7B41391-6E92-4953-9F1A-A3B7FE91176F}" type="pres">
      <dgm:prSet presAssocID="{6357DFE6-CADF-4026-92B8-FE19C4A5AB03}" presName="Child" presStyleLbl="revTx" presStyleIdx="2" presStyleCnt="6">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3" presStyleCnt="6">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2" presStyleCnt="4"/>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4" presStyleCnt="6">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3" presStyleCnt="4"/>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5" presStyleCnt="6">
        <dgm:presLayoutVars>
          <dgm:chMax val="0"/>
          <dgm:chPref val="0"/>
          <dgm:bulletEnabled val="1"/>
        </dgm:presLayoutVars>
      </dgm:prSet>
      <dgm:spPr/>
      <dgm:t>
        <a:bodyPr/>
        <a:lstStyle/>
        <a:p>
          <a:endParaRPr lang="es-EC"/>
        </a:p>
      </dgm:t>
    </dgm:pt>
  </dgm:ptLst>
  <dgm:cxnLst>
    <dgm:cxn modelId="{84BDB0BE-FE0D-4729-9BD2-1C9C11B34A19}" srcId="{94109065-D586-4075-AF19-F355C7E13B6E}" destId="{6357DFE6-CADF-4026-92B8-FE19C4A5AB03}" srcOrd="1" destOrd="0" parTransId="{887331AD-0BF4-40B0-BC34-20451649C9B4}" sibTransId="{77B1EE6E-435A-4DAE-B9D3-FF03086E387E}"/>
    <dgm:cxn modelId="{F798C7BC-B67E-4E93-B86F-8D0C5042BA58}" type="presOf" srcId="{D7215DFD-ACE2-4C3C-B9E8-3673CAAF4085}" destId="{C6F816A0-E0F6-45BB-AB46-7FEBAA32C670}"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1EF5BE9C-6FFB-4631-AB82-954EEF038B1B}" type="presOf" srcId="{D09BD0A9-0975-432C-9033-224B15F66CDB}" destId="{93A3A1B7-E140-4888-A09B-05B6E1F0563F}" srcOrd="0" destOrd="0" presId="urn:microsoft.com/office/officeart/2008/layout/SquareAccentList"/>
    <dgm:cxn modelId="{2B97D4C0-F176-4791-94D2-EE4004A137CF}" srcId="{94109065-D586-4075-AF19-F355C7E13B6E}" destId="{D7215DFD-ACE2-4C3C-B9E8-3673CAAF4085}" srcOrd="0" destOrd="0" parTransId="{76825EB9-6538-4432-AA99-977AFE61B0F9}" sibTransId="{DEB16413-F3D2-4478-BB60-21810130C1FE}"/>
    <dgm:cxn modelId="{F16E7DE8-A6EC-43BF-980F-0565DF4CA27A}" srcId="{549EB8D2-047B-4FAE-B690-7F1D5C800D81}" destId="{94109065-D586-4075-AF19-F355C7E13B6E}" srcOrd="0" destOrd="0" parTransId="{4C92D2EB-BD2D-4BE5-9233-071CB8748F55}" sibTransId="{AFD45527-6DBD-4E3C-99BE-0B1BB7DD4136}"/>
    <dgm:cxn modelId="{1504519D-3A4D-4EA0-94F1-B1E099C88CB2}" type="presOf" srcId="{6357DFE6-CADF-4026-92B8-FE19C4A5AB03}" destId="{F7B41391-6E92-4953-9F1A-A3B7FE91176F}" srcOrd="0" destOrd="0" presId="urn:microsoft.com/office/officeart/2008/layout/SquareAccentList"/>
    <dgm:cxn modelId="{98E6CCE3-9CD8-4AE5-8CC9-998012CEA185}" type="presOf" srcId="{94109065-D586-4075-AF19-F355C7E13B6E}" destId="{E53E83D2-F17A-488E-97A8-15B768B9FD06}" srcOrd="0" destOrd="0" presId="urn:microsoft.com/office/officeart/2008/layout/SquareAccentList"/>
    <dgm:cxn modelId="{6BDB6CE2-E6B9-4FA6-B943-01D5D3103D91}" srcId="{549EB8D2-047B-4FAE-B690-7F1D5C800D81}" destId="{F0958757-4449-4DAB-BABC-45B945F8F928}" srcOrd="1" destOrd="0" parTransId="{4C11617E-62B3-4911-9C6A-B460A3CBE58A}" sibTransId="{51A1FF80-61A6-4BC1-97D9-2227AD3AFF88}"/>
    <dgm:cxn modelId="{E21D7161-7B55-437D-BB46-70AB864B76E8}" srcId="{F0958757-4449-4DAB-BABC-45B945F8F928}" destId="{88427638-3DC3-46FB-8FF3-D28E90866F24}" srcOrd="0" destOrd="0" parTransId="{6BABF19E-E697-4338-AF57-EF1C7EA53D78}" sibTransId="{DCC3C489-E902-4133-ACD9-0BDA139B6DD8}"/>
    <dgm:cxn modelId="{7DA153D4-E59D-4944-99B7-2CC6288B0790}" type="presOf" srcId="{88427638-3DC3-46FB-8FF3-D28E90866F24}" destId="{F79A6D83-F93F-4707-942E-310418E47F47}" srcOrd="0" destOrd="0" presId="urn:microsoft.com/office/officeart/2008/layout/SquareAccentList"/>
    <dgm:cxn modelId="{2299E96B-5B73-4964-8063-B5ACBF9AC109}" type="presOf" srcId="{F0958757-4449-4DAB-BABC-45B945F8F928}" destId="{8655D07E-492C-438D-B1DD-56957D7A71C3}" srcOrd="0" destOrd="0" presId="urn:microsoft.com/office/officeart/2008/layout/SquareAccentList"/>
    <dgm:cxn modelId="{6B0DD96A-4AF2-416C-AAB9-01275D05E5D1}" type="presOf" srcId="{549EB8D2-047B-4FAE-B690-7F1D5C800D81}" destId="{47C86ACE-B742-4A16-8061-B6D07E1E8FDF}" srcOrd="0" destOrd="0" presId="urn:microsoft.com/office/officeart/2008/layout/SquareAccentList"/>
    <dgm:cxn modelId="{5A1D00F6-D231-4739-9446-8811AEB5E8AF}" type="presParOf" srcId="{47C86ACE-B742-4A16-8061-B6D07E1E8FDF}" destId="{54D26196-DFB8-452A-A690-3D191C4840BE}" srcOrd="0" destOrd="0" presId="urn:microsoft.com/office/officeart/2008/layout/SquareAccentList"/>
    <dgm:cxn modelId="{1D166310-7DA1-43B4-965A-14547D86DE8F}" type="presParOf" srcId="{54D26196-DFB8-452A-A690-3D191C4840BE}" destId="{ADF9701D-68E7-4604-901A-040864C721E0}" srcOrd="0" destOrd="0" presId="urn:microsoft.com/office/officeart/2008/layout/SquareAccentList"/>
    <dgm:cxn modelId="{37289C34-BB16-4FF6-92D5-BE3A88D3D3F0}" type="presParOf" srcId="{ADF9701D-68E7-4604-901A-040864C721E0}" destId="{CE250482-5F52-4352-B50C-059211C53D24}" srcOrd="0" destOrd="0" presId="urn:microsoft.com/office/officeart/2008/layout/SquareAccentList"/>
    <dgm:cxn modelId="{688F5126-D0A0-432C-B8B5-C843C2EC2898}" type="presParOf" srcId="{ADF9701D-68E7-4604-901A-040864C721E0}" destId="{519780F0-533B-4B51-BD83-97F3A675EF0D}" srcOrd="1" destOrd="0" presId="urn:microsoft.com/office/officeart/2008/layout/SquareAccentList"/>
    <dgm:cxn modelId="{AEDB7419-1350-45AF-B7D4-D063F9342C29}" type="presParOf" srcId="{ADF9701D-68E7-4604-901A-040864C721E0}" destId="{E53E83D2-F17A-488E-97A8-15B768B9FD06}" srcOrd="2" destOrd="0" presId="urn:microsoft.com/office/officeart/2008/layout/SquareAccentList"/>
    <dgm:cxn modelId="{7DB95719-D3C7-41FD-A75E-5CC5E2C5797E}" type="presParOf" srcId="{54D26196-DFB8-452A-A690-3D191C4840BE}" destId="{48FD5C3A-D389-463D-9612-05C0E188DCD1}" srcOrd="1" destOrd="0" presId="urn:microsoft.com/office/officeart/2008/layout/SquareAccentList"/>
    <dgm:cxn modelId="{B4D348DE-9CAD-44BC-A933-5F972960E35B}" type="presParOf" srcId="{48FD5C3A-D389-463D-9612-05C0E188DCD1}" destId="{5C9A6C51-BC1E-4494-BBEA-D9D33ECB45D6}" srcOrd="0" destOrd="0" presId="urn:microsoft.com/office/officeart/2008/layout/SquareAccentList"/>
    <dgm:cxn modelId="{41CA73AE-3FD3-4B6E-9D41-F054C167A5B2}" type="presParOf" srcId="{5C9A6C51-BC1E-4494-BBEA-D9D33ECB45D6}" destId="{42D04FE4-D20B-4850-9378-92BE58B9B2CF}" srcOrd="0" destOrd="0" presId="urn:microsoft.com/office/officeart/2008/layout/SquareAccentList"/>
    <dgm:cxn modelId="{F52BC681-DA50-4ADF-B502-74F9595B57C3}" type="presParOf" srcId="{5C9A6C51-BC1E-4494-BBEA-D9D33ECB45D6}" destId="{C6F816A0-E0F6-45BB-AB46-7FEBAA32C670}" srcOrd="1" destOrd="0" presId="urn:microsoft.com/office/officeart/2008/layout/SquareAccentList"/>
    <dgm:cxn modelId="{47295D29-007A-4B62-9ECE-3293418F1822}" type="presParOf" srcId="{48FD5C3A-D389-463D-9612-05C0E188DCD1}" destId="{E4C5B83D-235A-4804-BB91-EF0AF9EA806E}" srcOrd="1" destOrd="0" presId="urn:microsoft.com/office/officeart/2008/layout/SquareAccentList"/>
    <dgm:cxn modelId="{38B4F26B-ACD3-4F66-8BF5-13C7A45DB0AF}" type="presParOf" srcId="{E4C5B83D-235A-4804-BB91-EF0AF9EA806E}" destId="{A13D59A7-638D-47F9-B773-558652C33523}" srcOrd="0" destOrd="0" presId="urn:microsoft.com/office/officeart/2008/layout/SquareAccentList"/>
    <dgm:cxn modelId="{BEE1FE15-C333-444D-B2D5-FA2ADA638A5B}" type="presParOf" srcId="{E4C5B83D-235A-4804-BB91-EF0AF9EA806E}" destId="{F7B41391-6E92-4953-9F1A-A3B7FE91176F}" srcOrd="1" destOrd="0" presId="urn:microsoft.com/office/officeart/2008/layout/SquareAccentList"/>
    <dgm:cxn modelId="{F63E71DF-3365-41A3-ADCE-6F79E81061BE}" type="presParOf" srcId="{47C86ACE-B742-4A16-8061-B6D07E1E8FDF}" destId="{4758E734-065B-4B4A-8902-3A7F23E37ACD}" srcOrd="1" destOrd="0" presId="urn:microsoft.com/office/officeart/2008/layout/SquareAccentList"/>
    <dgm:cxn modelId="{B1B38C25-C6C4-4F6C-A607-B49E70B92CE8}" type="presParOf" srcId="{4758E734-065B-4B4A-8902-3A7F23E37ACD}" destId="{5446679B-B323-43A1-BDD7-D573A4D6C53F}" srcOrd="0" destOrd="0" presId="urn:microsoft.com/office/officeart/2008/layout/SquareAccentList"/>
    <dgm:cxn modelId="{48CC7C85-DE95-4BDA-95FF-3C96110B76BD}" type="presParOf" srcId="{5446679B-B323-43A1-BDD7-D573A4D6C53F}" destId="{CD3EE8CE-F3DB-41D3-A3AC-786B80A275D9}" srcOrd="0" destOrd="0" presId="urn:microsoft.com/office/officeart/2008/layout/SquareAccentList"/>
    <dgm:cxn modelId="{D10ADB07-49B4-4723-9954-501C26C072EC}" type="presParOf" srcId="{5446679B-B323-43A1-BDD7-D573A4D6C53F}" destId="{BC64BEA8-CB37-4345-BBF7-A1011FE05D86}" srcOrd="1" destOrd="0" presId="urn:microsoft.com/office/officeart/2008/layout/SquareAccentList"/>
    <dgm:cxn modelId="{675C6904-152F-46A2-BEC3-B8C64E02812F}" type="presParOf" srcId="{5446679B-B323-43A1-BDD7-D573A4D6C53F}" destId="{8655D07E-492C-438D-B1DD-56957D7A71C3}" srcOrd="2" destOrd="0" presId="urn:microsoft.com/office/officeart/2008/layout/SquareAccentList"/>
    <dgm:cxn modelId="{951F49E1-F18F-4AF8-8C82-09773CF107E2}" type="presParOf" srcId="{4758E734-065B-4B4A-8902-3A7F23E37ACD}" destId="{F7A8764C-6D11-4E77-84F6-758C192C39A8}" srcOrd="1" destOrd="0" presId="urn:microsoft.com/office/officeart/2008/layout/SquareAccentList"/>
    <dgm:cxn modelId="{D043C005-A080-461B-97E6-48913FBEC1A2}" type="presParOf" srcId="{F7A8764C-6D11-4E77-84F6-758C192C39A8}" destId="{68F33701-F1CE-4465-8495-7A571C94C080}" srcOrd="0" destOrd="0" presId="urn:microsoft.com/office/officeart/2008/layout/SquareAccentList"/>
    <dgm:cxn modelId="{A86FFA12-BA15-4DAB-AF49-0352BE21C864}" type="presParOf" srcId="{68F33701-F1CE-4465-8495-7A571C94C080}" destId="{9EE8513E-C7D6-420F-9536-85AC2BA8733D}" srcOrd="0" destOrd="0" presId="urn:microsoft.com/office/officeart/2008/layout/SquareAccentList"/>
    <dgm:cxn modelId="{F8457FB7-AF6D-475D-AEEE-C4FD79EB59A7}" type="presParOf" srcId="{68F33701-F1CE-4465-8495-7A571C94C080}" destId="{F79A6D83-F93F-4707-942E-310418E47F47}" srcOrd="1" destOrd="0" presId="urn:microsoft.com/office/officeart/2008/layout/SquareAccentList"/>
    <dgm:cxn modelId="{36C5E949-883A-4B91-9983-09162466FE6B}" type="presParOf" srcId="{F7A8764C-6D11-4E77-84F6-758C192C39A8}" destId="{DFC0D8DC-8A4F-4604-86F0-AB59E64CC7E1}" srcOrd="1" destOrd="0" presId="urn:microsoft.com/office/officeart/2008/layout/SquareAccentList"/>
    <dgm:cxn modelId="{2FF211F5-33BC-47EA-8D35-C99DFE6FC5FF}" type="presParOf" srcId="{DFC0D8DC-8A4F-4604-86F0-AB59E64CC7E1}" destId="{F1EF784C-63DD-4C51-8744-6538EA7F3534}" srcOrd="0" destOrd="0" presId="urn:microsoft.com/office/officeart/2008/layout/SquareAccentList"/>
    <dgm:cxn modelId="{F8A7C103-7A18-4E5B-ACC9-CF7B382643AA}" type="presParOf" srcId="{DFC0D8DC-8A4F-4604-86F0-AB59E64CC7E1}" destId="{93A3A1B7-E140-4888-A09B-05B6E1F0563F}"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n-US" sz="2000" dirty="0" smtClean="0"/>
            <a:t>3Com </a:t>
          </a:r>
          <a:r>
            <a:rPr lang="en-US" sz="2000" dirty="0" err="1" smtClean="0"/>
            <a:t>SuperStack</a:t>
          </a:r>
          <a:r>
            <a:rPr lang="en-US" sz="2000" dirty="0" smtClean="0"/>
            <a:t> 3 Switch 4228G 24 PT</a:t>
          </a:r>
          <a:endParaRPr lang="es-EC" sz="2000"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t>Patch Panel Lucent Cat 5 24 PT</a:t>
          </a:r>
          <a:endParaRPr lang="es-EC" sz="20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t>Rack de Pared</a:t>
          </a:r>
          <a:endParaRPr lang="es-EC" sz="20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5" custLinFactNeighborY="-8496">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3"/>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5">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2" presStyleCnt="5">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1" presStyleCnt="3"/>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3" presStyleCnt="5">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2" presStyleCnt="3"/>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4" presStyleCnt="5">
        <dgm:presLayoutVars>
          <dgm:chMax val="0"/>
          <dgm:chPref val="0"/>
          <dgm:bulletEnabled val="1"/>
        </dgm:presLayoutVars>
      </dgm:prSet>
      <dgm:spPr/>
      <dgm:t>
        <a:bodyPr/>
        <a:lstStyle/>
        <a:p>
          <a:endParaRPr lang="es-EC"/>
        </a:p>
      </dgm:t>
    </dgm:pt>
  </dgm:ptLst>
  <dgm:cxnLst>
    <dgm:cxn modelId="{8C3C5423-81C1-4DA6-860C-DF8AA7874942}" srcId="{F0958757-4449-4DAB-BABC-45B945F8F928}" destId="{D09BD0A9-0975-432C-9033-224B15F66CDB}" srcOrd="1" destOrd="0" parTransId="{7AC979F1-1D31-4A2A-A30A-C306ED0AF17E}" sibTransId="{1611C8F6-885D-4173-8B73-96FF875DE6A4}"/>
    <dgm:cxn modelId="{251E58D9-173D-41CE-B636-7993BB00EEF4}" type="presOf" srcId="{88427638-3DC3-46FB-8FF3-D28E90866F24}" destId="{F79A6D83-F93F-4707-942E-310418E47F47}" srcOrd="0" destOrd="0" presId="urn:microsoft.com/office/officeart/2008/layout/SquareAccentList"/>
    <dgm:cxn modelId="{D64466AB-391A-40EF-91A6-67DF3C55EE81}" type="presOf" srcId="{F0958757-4449-4DAB-BABC-45B945F8F928}" destId="{8655D07E-492C-438D-B1DD-56957D7A71C3}" srcOrd="0" destOrd="0" presId="urn:microsoft.com/office/officeart/2008/layout/SquareAccentList"/>
    <dgm:cxn modelId="{2B97D4C0-F176-4791-94D2-EE4004A137CF}" srcId="{94109065-D586-4075-AF19-F355C7E13B6E}" destId="{D7215DFD-ACE2-4C3C-B9E8-3673CAAF4085}" srcOrd="0" destOrd="0" parTransId="{76825EB9-6538-4432-AA99-977AFE61B0F9}" sibTransId="{DEB16413-F3D2-4478-BB60-21810130C1FE}"/>
    <dgm:cxn modelId="{F16E7DE8-A6EC-43BF-980F-0565DF4CA27A}" srcId="{549EB8D2-047B-4FAE-B690-7F1D5C800D81}" destId="{94109065-D586-4075-AF19-F355C7E13B6E}" srcOrd="0" destOrd="0" parTransId="{4C92D2EB-BD2D-4BE5-9233-071CB8748F55}" sibTransId="{AFD45527-6DBD-4E3C-99BE-0B1BB7DD4136}"/>
    <dgm:cxn modelId="{3B0371BD-3753-441C-8EC8-B9A78D2E0718}" type="presOf" srcId="{94109065-D586-4075-AF19-F355C7E13B6E}" destId="{E53E83D2-F17A-488E-97A8-15B768B9FD06}" srcOrd="0" destOrd="0" presId="urn:microsoft.com/office/officeart/2008/layout/SquareAccentList"/>
    <dgm:cxn modelId="{C6097CD1-F9D2-4FCC-90F1-AEE39327D0C8}" type="presOf" srcId="{549EB8D2-047B-4FAE-B690-7F1D5C800D81}" destId="{47C86ACE-B742-4A16-8061-B6D07E1E8FDF}" srcOrd="0" destOrd="0" presId="urn:microsoft.com/office/officeart/2008/layout/SquareAccentList"/>
    <dgm:cxn modelId="{2ED3E395-A02F-47D4-B14F-133CCD70DE72}" type="presOf" srcId="{D7215DFD-ACE2-4C3C-B9E8-3673CAAF4085}" destId="{C6F816A0-E0F6-45BB-AB46-7FEBAA32C670}" srcOrd="0" destOrd="0" presId="urn:microsoft.com/office/officeart/2008/layout/SquareAccentList"/>
    <dgm:cxn modelId="{C7F55544-6E1B-4367-978C-39F1E2E7CF80}" type="presOf" srcId="{D09BD0A9-0975-432C-9033-224B15F66CDB}" destId="{93A3A1B7-E140-4888-A09B-05B6E1F0563F}" srcOrd="0" destOrd="0" presId="urn:microsoft.com/office/officeart/2008/layout/SquareAccentList"/>
    <dgm:cxn modelId="{6BDB6CE2-E6B9-4FA6-B943-01D5D3103D91}" srcId="{549EB8D2-047B-4FAE-B690-7F1D5C800D81}" destId="{F0958757-4449-4DAB-BABC-45B945F8F928}" srcOrd="1" destOrd="0" parTransId="{4C11617E-62B3-4911-9C6A-B460A3CBE58A}" sibTransId="{51A1FF80-61A6-4BC1-97D9-2227AD3AFF88}"/>
    <dgm:cxn modelId="{E21D7161-7B55-437D-BB46-70AB864B76E8}" srcId="{F0958757-4449-4DAB-BABC-45B945F8F928}" destId="{88427638-3DC3-46FB-8FF3-D28E90866F24}" srcOrd="0" destOrd="0" parTransId="{6BABF19E-E697-4338-AF57-EF1C7EA53D78}" sibTransId="{DCC3C489-E902-4133-ACD9-0BDA139B6DD8}"/>
    <dgm:cxn modelId="{1830DDBF-7581-49CC-AC87-38490611B16C}" type="presParOf" srcId="{47C86ACE-B742-4A16-8061-B6D07E1E8FDF}" destId="{54D26196-DFB8-452A-A690-3D191C4840BE}" srcOrd="0" destOrd="0" presId="urn:microsoft.com/office/officeart/2008/layout/SquareAccentList"/>
    <dgm:cxn modelId="{E5525E1A-E78E-4B3A-A2A6-DD1DB6161FCD}" type="presParOf" srcId="{54D26196-DFB8-452A-A690-3D191C4840BE}" destId="{ADF9701D-68E7-4604-901A-040864C721E0}" srcOrd="0" destOrd="0" presId="urn:microsoft.com/office/officeart/2008/layout/SquareAccentList"/>
    <dgm:cxn modelId="{26B3BFF0-3638-4A1E-A500-EAA9D7B969B6}" type="presParOf" srcId="{ADF9701D-68E7-4604-901A-040864C721E0}" destId="{CE250482-5F52-4352-B50C-059211C53D24}" srcOrd="0" destOrd="0" presId="urn:microsoft.com/office/officeart/2008/layout/SquareAccentList"/>
    <dgm:cxn modelId="{B20A895E-3C06-4C8D-A2C1-D69B1B72F063}" type="presParOf" srcId="{ADF9701D-68E7-4604-901A-040864C721E0}" destId="{519780F0-533B-4B51-BD83-97F3A675EF0D}" srcOrd="1" destOrd="0" presId="urn:microsoft.com/office/officeart/2008/layout/SquareAccentList"/>
    <dgm:cxn modelId="{1FB643E7-9F77-4468-85DF-CBC88981B920}" type="presParOf" srcId="{ADF9701D-68E7-4604-901A-040864C721E0}" destId="{E53E83D2-F17A-488E-97A8-15B768B9FD06}" srcOrd="2" destOrd="0" presId="urn:microsoft.com/office/officeart/2008/layout/SquareAccentList"/>
    <dgm:cxn modelId="{31DB5097-1B02-4246-ACFC-CC68E3003D2C}" type="presParOf" srcId="{54D26196-DFB8-452A-A690-3D191C4840BE}" destId="{48FD5C3A-D389-463D-9612-05C0E188DCD1}" srcOrd="1" destOrd="0" presId="urn:microsoft.com/office/officeart/2008/layout/SquareAccentList"/>
    <dgm:cxn modelId="{28F2C5BF-3D7C-43D9-978B-9986EE1A38ED}" type="presParOf" srcId="{48FD5C3A-D389-463D-9612-05C0E188DCD1}" destId="{5C9A6C51-BC1E-4494-BBEA-D9D33ECB45D6}" srcOrd="0" destOrd="0" presId="urn:microsoft.com/office/officeart/2008/layout/SquareAccentList"/>
    <dgm:cxn modelId="{C3EE87AF-D149-41F1-B629-C183FD4F3057}" type="presParOf" srcId="{5C9A6C51-BC1E-4494-BBEA-D9D33ECB45D6}" destId="{42D04FE4-D20B-4850-9378-92BE58B9B2CF}" srcOrd="0" destOrd="0" presId="urn:microsoft.com/office/officeart/2008/layout/SquareAccentList"/>
    <dgm:cxn modelId="{21A0A232-4866-47F7-A5DB-B5BE676935D7}" type="presParOf" srcId="{5C9A6C51-BC1E-4494-BBEA-D9D33ECB45D6}" destId="{C6F816A0-E0F6-45BB-AB46-7FEBAA32C670}" srcOrd="1" destOrd="0" presId="urn:microsoft.com/office/officeart/2008/layout/SquareAccentList"/>
    <dgm:cxn modelId="{4B1DB5B8-C45B-4A97-A71C-D8D26C22C099}" type="presParOf" srcId="{47C86ACE-B742-4A16-8061-B6D07E1E8FDF}" destId="{4758E734-065B-4B4A-8902-3A7F23E37ACD}" srcOrd="1" destOrd="0" presId="urn:microsoft.com/office/officeart/2008/layout/SquareAccentList"/>
    <dgm:cxn modelId="{89FD2CE1-544B-4C66-91BA-2B09587601B9}" type="presParOf" srcId="{4758E734-065B-4B4A-8902-3A7F23E37ACD}" destId="{5446679B-B323-43A1-BDD7-D573A4D6C53F}" srcOrd="0" destOrd="0" presId="urn:microsoft.com/office/officeart/2008/layout/SquareAccentList"/>
    <dgm:cxn modelId="{457B5B3B-0C3C-4E06-9D51-D53E2E110E1F}" type="presParOf" srcId="{5446679B-B323-43A1-BDD7-D573A4D6C53F}" destId="{CD3EE8CE-F3DB-41D3-A3AC-786B80A275D9}" srcOrd="0" destOrd="0" presId="urn:microsoft.com/office/officeart/2008/layout/SquareAccentList"/>
    <dgm:cxn modelId="{F0D9AF2D-F5D7-4EA1-8B01-E483E80A3BD6}" type="presParOf" srcId="{5446679B-B323-43A1-BDD7-D573A4D6C53F}" destId="{BC64BEA8-CB37-4345-BBF7-A1011FE05D86}" srcOrd="1" destOrd="0" presId="urn:microsoft.com/office/officeart/2008/layout/SquareAccentList"/>
    <dgm:cxn modelId="{7F490B73-0D44-4081-AA7E-4C0F30413B7E}" type="presParOf" srcId="{5446679B-B323-43A1-BDD7-D573A4D6C53F}" destId="{8655D07E-492C-438D-B1DD-56957D7A71C3}" srcOrd="2" destOrd="0" presId="urn:microsoft.com/office/officeart/2008/layout/SquareAccentList"/>
    <dgm:cxn modelId="{0F7DB4D8-96CB-4268-A385-0F1FBAB89B1C}" type="presParOf" srcId="{4758E734-065B-4B4A-8902-3A7F23E37ACD}" destId="{F7A8764C-6D11-4E77-84F6-758C192C39A8}" srcOrd="1" destOrd="0" presId="urn:microsoft.com/office/officeart/2008/layout/SquareAccentList"/>
    <dgm:cxn modelId="{649B4A91-3E81-438B-B561-4F847DC54A3F}" type="presParOf" srcId="{F7A8764C-6D11-4E77-84F6-758C192C39A8}" destId="{68F33701-F1CE-4465-8495-7A571C94C080}" srcOrd="0" destOrd="0" presId="urn:microsoft.com/office/officeart/2008/layout/SquareAccentList"/>
    <dgm:cxn modelId="{DDB84C29-7D54-41FC-8EBA-507325DA6841}" type="presParOf" srcId="{68F33701-F1CE-4465-8495-7A571C94C080}" destId="{9EE8513E-C7D6-420F-9536-85AC2BA8733D}" srcOrd="0" destOrd="0" presId="urn:microsoft.com/office/officeart/2008/layout/SquareAccentList"/>
    <dgm:cxn modelId="{3914576B-DCE6-4A2E-B53E-A93B8C5D1A32}" type="presParOf" srcId="{68F33701-F1CE-4465-8495-7A571C94C080}" destId="{F79A6D83-F93F-4707-942E-310418E47F47}" srcOrd="1" destOrd="0" presId="urn:microsoft.com/office/officeart/2008/layout/SquareAccentList"/>
    <dgm:cxn modelId="{F6B97A26-5585-43F8-9D3B-3672B7CCEE29}" type="presParOf" srcId="{F7A8764C-6D11-4E77-84F6-758C192C39A8}" destId="{DFC0D8DC-8A4F-4604-86F0-AB59E64CC7E1}" srcOrd="1" destOrd="0" presId="urn:microsoft.com/office/officeart/2008/layout/SquareAccentList"/>
    <dgm:cxn modelId="{DB9221A5-53FD-4241-8789-9A48C4ADB9B4}" type="presParOf" srcId="{DFC0D8DC-8A4F-4604-86F0-AB59E64CC7E1}" destId="{F1EF784C-63DD-4C51-8744-6538EA7F3534}" srcOrd="0" destOrd="0" presId="urn:microsoft.com/office/officeart/2008/layout/SquareAccentList"/>
    <dgm:cxn modelId="{A18EFE37-3EC4-418A-BC0E-B1AB3851A545}" type="presParOf" srcId="{DFC0D8DC-8A4F-4604-86F0-AB59E64CC7E1}" destId="{93A3A1B7-E140-4888-A09B-05B6E1F0563F}"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9EB8D2-047B-4FAE-B690-7F1D5C800D81}" type="doc">
      <dgm:prSet loTypeId="urn:microsoft.com/office/officeart/2008/layout/SquareAccentList" loCatId="list" qsTypeId="urn:microsoft.com/office/officeart/2005/8/quickstyle/simple3" qsCatId="simple" csTypeId="urn:microsoft.com/office/officeart/2005/8/colors/colorful3" csCatId="colorful" phldr="1"/>
      <dgm:spPr/>
      <dgm:t>
        <a:bodyPr/>
        <a:lstStyle/>
        <a:p>
          <a:endParaRPr lang="es-EC"/>
        </a:p>
      </dgm:t>
    </dgm:pt>
    <dgm:pt modelId="{94109065-D586-4075-AF19-F355C7E13B6E}">
      <dgm:prSet phldrT="[Texto]" custT="1"/>
      <dgm:spPr/>
      <dgm:t>
        <a:bodyPr/>
        <a:lstStyle/>
        <a:p>
          <a:r>
            <a:rPr lang="es-EC" sz="3000" b="1" dirty="0" smtClean="0">
              <a:latin typeface="Times New Roman" pitchFamily="18" charset="0"/>
              <a:cs typeface="Times New Roman" pitchFamily="18" charset="0"/>
            </a:rPr>
            <a:t>EQUIPOS ACTIVOS</a:t>
          </a:r>
          <a:endParaRPr lang="es-EC" sz="3000" dirty="0">
            <a:latin typeface="Times New Roman" pitchFamily="18" charset="0"/>
            <a:cs typeface="Times New Roman" pitchFamily="18" charset="0"/>
          </a:endParaRPr>
        </a:p>
      </dgm:t>
    </dgm:pt>
    <dgm:pt modelId="{4C92D2EB-BD2D-4BE5-9233-071CB8748F55}" type="parTrans" cxnId="{F16E7DE8-A6EC-43BF-980F-0565DF4CA27A}">
      <dgm:prSet/>
      <dgm:spPr/>
      <dgm:t>
        <a:bodyPr/>
        <a:lstStyle/>
        <a:p>
          <a:endParaRPr lang="es-EC"/>
        </a:p>
      </dgm:t>
    </dgm:pt>
    <dgm:pt modelId="{AFD45527-6DBD-4E3C-99BE-0B1BB7DD4136}" type="sibTrans" cxnId="{F16E7DE8-A6EC-43BF-980F-0565DF4CA27A}">
      <dgm:prSet/>
      <dgm:spPr/>
      <dgm:t>
        <a:bodyPr/>
        <a:lstStyle/>
        <a:p>
          <a:endParaRPr lang="es-EC"/>
        </a:p>
      </dgm:t>
    </dgm:pt>
    <dgm:pt modelId="{D7215DFD-ACE2-4C3C-B9E8-3673CAAF4085}">
      <dgm:prSet phldrT="[Texto]" custT="1"/>
      <dgm:spPr/>
      <dgm:t>
        <a:bodyPr/>
        <a:lstStyle/>
        <a:p>
          <a:r>
            <a:rPr lang="en-US" sz="2000" dirty="0" smtClean="0"/>
            <a:t>3Com </a:t>
          </a:r>
          <a:r>
            <a:rPr lang="en-US" sz="2000" dirty="0" err="1" smtClean="0"/>
            <a:t>SuperStack</a:t>
          </a:r>
          <a:r>
            <a:rPr lang="en-US" sz="2000" dirty="0" smtClean="0"/>
            <a:t> II Switch 1100 24 PT</a:t>
          </a:r>
          <a:endParaRPr lang="es-EC" sz="2000" dirty="0"/>
        </a:p>
      </dgm:t>
    </dgm:pt>
    <dgm:pt modelId="{DEB16413-F3D2-4478-BB60-21810130C1FE}" type="sibTrans" cxnId="{2B97D4C0-F176-4791-94D2-EE4004A137CF}">
      <dgm:prSet/>
      <dgm:spPr/>
      <dgm:t>
        <a:bodyPr/>
        <a:lstStyle/>
        <a:p>
          <a:endParaRPr lang="es-EC"/>
        </a:p>
      </dgm:t>
    </dgm:pt>
    <dgm:pt modelId="{76825EB9-6538-4432-AA99-977AFE61B0F9}" type="parTrans" cxnId="{2B97D4C0-F176-4791-94D2-EE4004A137CF}">
      <dgm:prSet/>
      <dgm:spPr/>
      <dgm:t>
        <a:bodyPr/>
        <a:lstStyle/>
        <a:p>
          <a:endParaRPr lang="es-EC"/>
        </a:p>
      </dgm:t>
    </dgm:pt>
    <dgm:pt modelId="{F0958757-4449-4DAB-BABC-45B945F8F928}">
      <dgm:prSet phldrT="[Texto]" custT="1"/>
      <dgm:spPr/>
      <dgm:t>
        <a:bodyPr/>
        <a:lstStyle/>
        <a:p>
          <a:r>
            <a:rPr lang="es-EC" sz="3000" b="1" dirty="0" smtClean="0">
              <a:latin typeface="Times New Roman" pitchFamily="18" charset="0"/>
              <a:cs typeface="Times New Roman" pitchFamily="18" charset="0"/>
            </a:rPr>
            <a:t>EQUIPOS PASIVOS</a:t>
          </a:r>
          <a:endParaRPr lang="es-EC" sz="3000" dirty="0">
            <a:latin typeface="Times New Roman" pitchFamily="18" charset="0"/>
            <a:cs typeface="Times New Roman" pitchFamily="18" charset="0"/>
          </a:endParaRPr>
        </a:p>
      </dgm:t>
    </dgm:pt>
    <dgm:pt modelId="{51A1FF80-61A6-4BC1-97D9-2227AD3AFF88}" type="sibTrans" cxnId="{6BDB6CE2-E6B9-4FA6-B943-01D5D3103D91}">
      <dgm:prSet/>
      <dgm:spPr/>
      <dgm:t>
        <a:bodyPr/>
        <a:lstStyle/>
        <a:p>
          <a:endParaRPr lang="es-EC"/>
        </a:p>
      </dgm:t>
    </dgm:pt>
    <dgm:pt modelId="{4C11617E-62B3-4911-9C6A-B460A3CBE58A}" type="parTrans" cxnId="{6BDB6CE2-E6B9-4FA6-B943-01D5D3103D91}">
      <dgm:prSet/>
      <dgm:spPr/>
      <dgm:t>
        <a:bodyPr/>
        <a:lstStyle/>
        <a:p>
          <a:endParaRPr lang="es-EC"/>
        </a:p>
      </dgm:t>
    </dgm:pt>
    <dgm:pt modelId="{88427638-3DC3-46FB-8FF3-D28E90866F24}">
      <dgm:prSet phldrT="[Texto]" custT="1"/>
      <dgm:spPr/>
      <dgm:t>
        <a:bodyPr/>
        <a:lstStyle/>
        <a:p>
          <a:r>
            <a:rPr lang="en-US" sz="2000" dirty="0" smtClean="0"/>
            <a:t>Patch Panel Lucent  Cat 5 24 PT</a:t>
          </a:r>
          <a:endParaRPr lang="es-EC" sz="2000" dirty="0"/>
        </a:p>
      </dgm:t>
    </dgm:pt>
    <dgm:pt modelId="{DCC3C489-E902-4133-ACD9-0BDA139B6DD8}" type="sibTrans" cxnId="{E21D7161-7B55-437D-BB46-70AB864B76E8}">
      <dgm:prSet/>
      <dgm:spPr/>
      <dgm:t>
        <a:bodyPr/>
        <a:lstStyle/>
        <a:p>
          <a:endParaRPr lang="es-EC"/>
        </a:p>
      </dgm:t>
    </dgm:pt>
    <dgm:pt modelId="{6BABF19E-E697-4338-AF57-EF1C7EA53D78}" type="parTrans" cxnId="{E21D7161-7B55-437D-BB46-70AB864B76E8}">
      <dgm:prSet/>
      <dgm:spPr/>
      <dgm:t>
        <a:bodyPr/>
        <a:lstStyle/>
        <a:p>
          <a:endParaRPr lang="es-EC"/>
        </a:p>
      </dgm:t>
    </dgm:pt>
    <dgm:pt modelId="{D09BD0A9-0975-432C-9033-224B15F66CDB}">
      <dgm:prSet phldrT="[Texto]" custT="1"/>
      <dgm:spPr/>
      <dgm:t>
        <a:bodyPr/>
        <a:lstStyle/>
        <a:p>
          <a:r>
            <a:rPr lang="en-US" sz="2000" dirty="0" smtClean="0"/>
            <a:t>Rack de Pared</a:t>
          </a:r>
          <a:endParaRPr lang="es-EC" sz="2000" dirty="0"/>
        </a:p>
      </dgm:t>
    </dgm:pt>
    <dgm:pt modelId="{1611C8F6-885D-4173-8B73-96FF875DE6A4}" type="sibTrans" cxnId="{8C3C5423-81C1-4DA6-860C-DF8AA7874942}">
      <dgm:prSet/>
      <dgm:spPr/>
      <dgm:t>
        <a:bodyPr/>
        <a:lstStyle/>
        <a:p>
          <a:endParaRPr lang="es-EC"/>
        </a:p>
      </dgm:t>
    </dgm:pt>
    <dgm:pt modelId="{7AC979F1-1D31-4A2A-A30A-C306ED0AF17E}" type="parTrans" cxnId="{8C3C5423-81C1-4DA6-860C-DF8AA7874942}">
      <dgm:prSet/>
      <dgm:spPr/>
      <dgm:t>
        <a:bodyPr/>
        <a:lstStyle/>
        <a:p>
          <a:endParaRPr lang="es-EC"/>
        </a:p>
      </dgm:t>
    </dgm:pt>
    <dgm:pt modelId="{47C86ACE-B742-4A16-8061-B6D07E1E8FDF}" type="pres">
      <dgm:prSet presAssocID="{549EB8D2-047B-4FAE-B690-7F1D5C800D81}" presName="layout" presStyleCnt="0">
        <dgm:presLayoutVars>
          <dgm:chMax/>
          <dgm:chPref/>
          <dgm:dir/>
          <dgm:resizeHandles/>
        </dgm:presLayoutVars>
      </dgm:prSet>
      <dgm:spPr/>
      <dgm:t>
        <a:bodyPr/>
        <a:lstStyle/>
        <a:p>
          <a:endParaRPr lang="es-EC"/>
        </a:p>
      </dgm:t>
    </dgm:pt>
    <dgm:pt modelId="{54D26196-DFB8-452A-A690-3D191C4840BE}" type="pres">
      <dgm:prSet presAssocID="{94109065-D586-4075-AF19-F355C7E13B6E}" presName="root" presStyleCnt="0">
        <dgm:presLayoutVars>
          <dgm:chMax/>
          <dgm:chPref/>
        </dgm:presLayoutVars>
      </dgm:prSet>
      <dgm:spPr/>
    </dgm:pt>
    <dgm:pt modelId="{ADF9701D-68E7-4604-901A-040864C721E0}" type="pres">
      <dgm:prSet presAssocID="{94109065-D586-4075-AF19-F355C7E13B6E}" presName="rootComposite" presStyleCnt="0">
        <dgm:presLayoutVars/>
      </dgm:prSet>
      <dgm:spPr/>
    </dgm:pt>
    <dgm:pt modelId="{CE250482-5F52-4352-B50C-059211C53D24}" type="pres">
      <dgm:prSet presAssocID="{94109065-D586-4075-AF19-F355C7E13B6E}" presName="ParentAccent" presStyleLbl="alignNode1" presStyleIdx="0" presStyleCnt="2"/>
      <dgm:spPr/>
    </dgm:pt>
    <dgm:pt modelId="{519780F0-533B-4B51-BD83-97F3A675EF0D}" type="pres">
      <dgm:prSet presAssocID="{94109065-D586-4075-AF19-F355C7E13B6E}" presName="ParentSmallAccent" presStyleLbl="fgAcc1" presStyleIdx="0" presStyleCnt="2"/>
      <dgm:spPr>
        <a:prstGeom prst="cloudCallout">
          <a:avLst/>
        </a:prstGeom>
        <a:noFill/>
        <a:ln>
          <a:noFill/>
        </a:ln>
      </dgm:spPr>
      <dgm:t>
        <a:bodyPr/>
        <a:lstStyle/>
        <a:p>
          <a:endParaRPr lang="es-EC"/>
        </a:p>
      </dgm:t>
    </dgm:pt>
    <dgm:pt modelId="{E53E83D2-F17A-488E-97A8-15B768B9FD06}" type="pres">
      <dgm:prSet presAssocID="{94109065-D586-4075-AF19-F355C7E13B6E}" presName="Parent" presStyleLbl="revTx" presStyleIdx="0" presStyleCnt="5" custLinFactNeighborY="-8496">
        <dgm:presLayoutVars>
          <dgm:chMax/>
          <dgm:chPref val="4"/>
          <dgm:bulletEnabled val="1"/>
        </dgm:presLayoutVars>
      </dgm:prSet>
      <dgm:spPr/>
      <dgm:t>
        <a:bodyPr/>
        <a:lstStyle/>
        <a:p>
          <a:endParaRPr lang="es-EC"/>
        </a:p>
      </dgm:t>
    </dgm:pt>
    <dgm:pt modelId="{48FD5C3A-D389-463D-9612-05C0E188DCD1}" type="pres">
      <dgm:prSet presAssocID="{94109065-D586-4075-AF19-F355C7E13B6E}" presName="childShape" presStyleCnt="0">
        <dgm:presLayoutVars>
          <dgm:chMax val="0"/>
          <dgm:chPref val="0"/>
        </dgm:presLayoutVars>
      </dgm:prSet>
      <dgm:spPr/>
    </dgm:pt>
    <dgm:pt modelId="{5C9A6C51-BC1E-4494-BBEA-D9D33ECB45D6}" type="pres">
      <dgm:prSet presAssocID="{D7215DFD-ACE2-4C3C-B9E8-3673CAAF4085}" presName="childComposite" presStyleCnt="0">
        <dgm:presLayoutVars>
          <dgm:chMax val="0"/>
          <dgm:chPref val="0"/>
        </dgm:presLayoutVars>
      </dgm:prSet>
      <dgm:spPr/>
    </dgm:pt>
    <dgm:pt modelId="{42D04FE4-D20B-4850-9378-92BE58B9B2CF}" type="pres">
      <dgm:prSet presAssocID="{D7215DFD-ACE2-4C3C-B9E8-3673CAAF4085}" presName="ChildAccent" presStyleLbl="solidFgAcc1" presStyleIdx="0" presStyleCnt="3"/>
      <dgm:spPr>
        <a:prstGeom prst="flowChartConnector">
          <a:avLst/>
        </a:prstGeom>
      </dgm:spPr>
      <dgm:t>
        <a:bodyPr/>
        <a:lstStyle/>
        <a:p>
          <a:endParaRPr lang="es-EC"/>
        </a:p>
      </dgm:t>
    </dgm:pt>
    <dgm:pt modelId="{C6F816A0-E0F6-45BB-AB46-7FEBAA32C670}" type="pres">
      <dgm:prSet presAssocID="{D7215DFD-ACE2-4C3C-B9E8-3673CAAF4085}" presName="Child" presStyleLbl="revTx" presStyleIdx="1" presStyleCnt="5">
        <dgm:presLayoutVars>
          <dgm:chMax val="0"/>
          <dgm:chPref val="0"/>
          <dgm:bulletEnabled val="1"/>
        </dgm:presLayoutVars>
      </dgm:prSet>
      <dgm:spPr/>
      <dgm:t>
        <a:bodyPr/>
        <a:lstStyle/>
        <a:p>
          <a:endParaRPr lang="es-EC"/>
        </a:p>
      </dgm:t>
    </dgm:pt>
    <dgm:pt modelId="{4758E734-065B-4B4A-8902-3A7F23E37ACD}" type="pres">
      <dgm:prSet presAssocID="{F0958757-4449-4DAB-BABC-45B945F8F928}" presName="root" presStyleCnt="0">
        <dgm:presLayoutVars>
          <dgm:chMax/>
          <dgm:chPref/>
        </dgm:presLayoutVars>
      </dgm:prSet>
      <dgm:spPr/>
    </dgm:pt>
    <dgm:pt modelId="{5446679B-B323-43A1-BDD7-D573A4D6C53F}" type="pres">
      <dgm:prSet presAssocID="{F0958757-4449-4DAB-BABC-45B945F8F928}" presName="rootComposite" presStyleCnt="0">
        <dgm:presLayoutVars/>
      </dgm:prSet>
      <dgm:spPr/>
    </dgm:pt>
    <dgm:pt modelId="{CD3EE8CE-F3DB-41D3-A3AC-786B80A275D9}" type="pres">
      <dgm:prSet presAssocID="{F0958757-4449-4DAB-BABC-45B945F8F928}" presName="ParentAccent" presStyleLbl="alignNode1" presStyleIdx="1" presStyleCnt="2"/>
      <dgm:spPr/>
    </dgm:pt>
    <dgm:pt modelId="{BC64BEA8-CB37-4345-BBF7-A1011FE05D86}" type="pres">
      <dgm:prSet presAssocID="{F0958757-4449-4DAB-BABC-45B945F8F928}" presName="ParentSmallAccent" presStyleLbl="fgAcc1" presStyleIdx="1" presStyleCnt="2"/>
      <dgm:spPr>
        <a:prstGeom prst="cloudCallout">
          <a:avLst/>
        </a:prstGeom>
        <a:noFill/>
        <a:ln>
          <a:noFill/>
        </a:ln>
      </dgm:spPr>
      <dgm:t>
        <a:bodyPr/>
        <a:lstStyle/>
        <a:p>
          <a:endParaRPr lang="es-EC"/>
        </a:p>
      </dgm:t>
    </dgm:pt>
    <dgm:pt modelId="{8655D07E-492C-438D-B1DD-56957D7A71C3}" type="pres">
      <dgm:prSet presAssocID="{F0958757-4449-4DAB-BABC-45B945F8F928}" presName="Parent" presStyleLbl="revTx" presStyleIdx="2" presStyleCnt="5" custLinFactNeighborY="-5122">
        <dgm:presLayoutVars>
          <dgm:chMax/>
          <dgm:chPref val="4"/>
          <dgm:bulletEnabled val="1"/>
        </dgm:presLayoutVars>
      </dgm:prSet>
      <dgm:spPr/>
      <dgm:t>
        <a:bodyPr/>
        <a:lstStyle/>
        <a:p>
          <a:endParaRPr lang="es-EC"/>
        </a:p>
      </dgm:t>
    </dgm:pt>
    <dgm:pt modelId="{F7A8764C-6D11-4E77-84F6-758C192C39A8}" type="pres">
      <dgm:prSet presAssocID="{F0958757-4449-4DAB-BABC-45B945F8F928}" presName="childShape" presStyleCnt="0">
        <dgm:presLayoutVars>
          <dgm:chMax val="0"/>
          <dgm:chPref val="0"/>
        </dgm:presLayoutVars>
      </dgm:prSet>
      <dgm:spPr/>
    </dgm:pt>
    <dgm:pt modelId="{68F33701-F1CE-4465-8495-7A571C94C080}" type="pres">
      <dgm:prSet presAssocID="{88427638-3DC3-46FB-8FF3-D28E90866F24}" presName="childComposite" presStyleCnt="0">
        <dgm:presLayoutVars>
          <dgm:chMax val="0"/>
          <dgm:chPref val="0"/>
        </dgm:presLayoutVars>
      </dgm:prSet>
      <dgm:spPr/>
    </dgm:pt>
    <dgm:pt modelId="{9EE8513E-C7D6-420F-9536-85AC2BA8733D}" type="pres">
      <dgm:prSet presAssocID="{88427638-3DC3-46FB-8FF3-D28E90866F24}" presName="ChildAccent" presStyleLbl="solidFgAcc1" presStyleIdx="1" presStyleCnt="3"/>
      <dgm:spPr>
        <a:prstGeom prst="flowChartConnector">
          <a:avLst/>
        </a:prstGeom>
      </dgm:spPr>
      <dgm:t>
        <a:bodyPr/>
        <a:lstStyle/>
        <a:p>
          <a:endParaRPr lang="es-EC"/>
        </a:p>
      </dgm:t>
    </dgm:pt>
    <dgm:pt modelId="{F79A6D83-F93F-4707-942E-310418E47F47}" type="pres">
      <dgm:prSet presAssocID="{88427638-3DC3-46FB-8FF3-D28E90866F24}" presName="Child" presStyleLbl="revTx" presStyleIdx="3" presStyleCnt="5">
        <dgm:presLayoutVars>
          <dgm:chMax val="0"/>
          <dgm:chPref val="0"/>
          <dgm:bulletEnabled val="1"/>
        </dgm:presLayoutVars>
      </dgm:prSet>
      <dgm:spPr/>
      <dgm:t>
        <a:bodyPr/>
        <a:lstStyle/>
        <a:p>
          <a:endParaRPr lang="es-EC"/>
        </a:p>
      </dgm:t>
    </dgm:pt>
    <dgm:pt modelId="{DFC0D8DC-8A4F-4604-86F0-AB59E64CC7E1}" type="pres">
      <dgm:prSet presAssocID="{D09BD0A9-0975-432C-9033-224B15F66CDB}" presName="childComposite" presStyleCnt="0">
        <dgm:presLayoutVars>
          <dgm:chMax val="0"/>
          <dgm:chPref val="0"/>
        </dgm:presLayoutVars>
      </dgm:prSet>
      <dgm:spPr/>
    </dgm:pt>
    <dgm:pt modelId="{F1EF784C-63DD-4C51-8744-6538EA7F3534}" type="pres">
      <dgm:prSet presAssocID="{D09BD0A9-0975-432C-9033-224B15F66CDB}" presName="ChildAccent" presStyleLbl="solidFgAcc1" presStyleIdx="2" presStyleCnt="3"/>
      <dgm:spPr>
        <a:prstGeom prst="flowChartConnector">
          <a:avLst/>
        </a:prstGeom>
      </dgm:spPr>
      <dgm:t>
        <a:bodyPr/>
        <a:lstStyle/>
        <a:p>
          <a:endParaRPr lang="es-EC"/>
        </a:p>
      </dgm:t>
    </dgm:pt>
    <dgm:pt modelId="{93A3A1B7-E140-4888-A09B-05B6E1F0563F}" type="pres">
      <dgm:prSet presAssocID="{D09BD0A9-0975-432C-9033-224B15F66CDB}" presName="Child" presStyleLbl="revTx" presStyleIdx="4" presStyleCnt="5">
        <dgm:presLayoutVars>
          <dgm:chMax val="0"/>
          <dgm:chPref val="0"/>
          <dgm:bulletEnabled val="1"/>
        </dgm:presLayoutVars>
      </dgm:prSet>
      <dgm:spPr/>
      <dgm:t>
        <a:bodyPr/>
        <a:lstStyle/>
        <a:p>
          <a:endParaRPr lang="es-EC"/>
        </a:p>
      </dgm:t>
    </dgm:pt>
  </dgm:ptLst>
  <dgm:cxnLst>
    <dgm:cxn modelId="{F5A172A1-ED37-4D8D-99B3-140E55A670AB}" type="presOf" srcId="{D7215DFD-ACE2-4C3C-B9E8-3673CAAF4085}" destId="{C6F816A0-E0F6-45BB-AB46-7FEBAA32C670}" srcOrd="0" destOrd="0" presId="urn:microsoft.com/office/officeart/2008/layout/SquareAccentList"/>
    <dgm:cxn modelId="{3340B5F2-1797-4044-A0F5-281992EC3E31}" type="presOf" srcId="{F0958757-4449-4DAB-BABC-45B945F8F928}" destId="{8655D07E-492C-438D-B1DD-56957D7A71C3}" srcOrd="0" destOrd="0" presId="urn:microsoft.com/office/officeart/2008/layout/SquareAccentList"/>
    <dgm:cxn modelId="{8C3C5423-81C1-4DA6-860C-DF8AA7874942}" srcId="{F0958757-4449-4DAB-BABC-45B945F8F928}" destId="{D09BD0A9-0975-432C-9033-224B15F66CDB}" srcOrd="1" destOrd="0" parTransId="{7AC979F1-1D31-4A2A-A30A-C306ED0AF17E}" sibTransId="{1611C8F6-885D-4173-8B73-96FF875DE6A4}"/>
    <dgm:cxn modelId="{74D75C87-FA73-45F4-9CD0-0F67891B4C04}" type="presOf" srcId="{88427638-3DC3-46FB-8FF3-D28E90866F24}" destId="{F79A6D83-F93F-4707-942E-310418E47F47}" srcOrd="0" destOrd="0" presId="urn:microsoft.com/office/officeart/2008/layout/SquareAccentList"/>
    <dgm:cxn modelId="{36FF25B4-9E20-4E16-802E-9C391C02342D}" type="presOf" srcId="{D09BD0A9-0975-432C-9033-224B15F66CDB}" destId="{93A3A1B7-E140-4888-A09B-05B6E1F0563F}" srcOrd="0" destOrd="0" presId="urn:microsoft.com/office/officeart/2008/layout/SquareAccentList"/>
    <dgm:cxn modelId="{7D9A58BC-46F8-42C0-A239-135AACFC638F}" type="presOf" srcId="{549EB8D2-047B-4FAE-B690-7F1D5C800D81}" destId="{47C86ACE-B742-4A16-8061-B6D07E1E8FDF}" srcOrd="0" destOrd="0" presId="urn:microsoft.com/office/officeart/2008/layout/SquareAccentList"/>
    <dgm:cxn modelId="{2B97D4C0-F176-4791-94D2-EE4004A137CF}" srcId="{94109065-D586-4075-AF19-F355C7E13B6E}" destId="{D7215DFD-ACE2-4C3C-B9E8-3673CAAF4085}" srcOrd="0" destOrd="0" parTransId="{76825EB9-6538-4432-AA99-977AFE61B0F9}" sibTransId="{DEB16413-F3D2-4478-BB60-21810130C1FE}"/>
    <dgm:cxn modelId="{F16E7DE8-A6EC-43BF-980F-0565DF4CA27A}" srcId="{549EB8D2-047B-4FAE-B690-7F1D5C800D81}" destId="{94109065-D586-4075-AF19-F355C7E13B6E}" srcOrd="0" destOrd="0" parTransId="{4C92D2EB-BD2D-4BE5-9233-071CB8748F55}" sibTransId="{AFD45527-6DBD-4E3C-99BE-0B1BB7DD4136}"/>
    <dgm:cxn modelId="{4584E38A-A282-4962-9EA2-52E86A4CFF8C}" type="presOf" srcId="{94109065-D586-4075-AF19-F355C7E13B6E}" destId="{E53E83D2-F17A-488E-97A8-15B768B9FD06}" srcOrd="0" destOrd="0" presId="urn:microsoft.com/office/officeart/2008/layout/SquareAccentList"/>
    <dgm:cxn modelId="{6BDB6CE2-E6B9-4FA6-B943-01D5D3103D91}" srcId="{549EB8D2-047B-4FAE-B690-7F1D5C800D81}" destId="{F0958757-4449-4DAB-BABC-45B945F8F928}" srcOrd="1" destOrd="0" parTransId="{4C11617E-62B3-4911-9C6A-B460A3CBE58A}" sibTransId="{51A1FF80-61A6-4BC1-97D9-2227AD3AFF88}"/>
    <dgm:cxn modelId="{E21D7161-7B55-437D-BB46-70AB864B76E8}" srcId="{F0958757-4449-4DAB-BABC-45B945F8F928}" destId="{88427638-3DC3-46FB-8FF3-D28E90866F24}" srcOrd="0" destOrd="0" parTransId="{6BABF19E-E697-4338-AF57-EF1C7EA53D78}" sibTransId="{DCC3C489-E902-4133-ACD9-0BDA139B6DD8}"/>
    <dgm:cxn modelId="{D54669E3-E6EB-4CA9-BD72-5F5B3BB651AD}" type="presParOf" srcId="{47C86ACE-B742-4A16-8061-B6D07E1E8FDF}" destId="{54D26196-DFB8-452A-A690-3D191C4840BE}" srcOrd="0" destOrd="0" presId="urn:microsoft.com/office/officeart/2008/layout/SquareAccentList"/>
    <dgm:cxn modelId="{EF6FCF81-E3E7-4653-B007-4BEBFD1464A9}" type="presParOf" srcId="{54D26196-DFB8-452A-A690-3D191C4840BE}" destId="{ADF9701D-68E7-4604-901A-040864C721E0}" srcOrd="0" destOrd="0" presId="urn:microsoft.com/office/officeart/2008/layout/SquareAccentList"/>
    <dgm:cxn modelId="{352A70CD-43B7-4423-8C52-E3A7F79BD9B7}" type="presParOf" srcId="{ADF9701D-68E7-4604-901A-040864C721E0}" destId="{CE250482-5F52-4352-B50C-059211C53D24}" srcOrd="0" destOrd="0" presId="urn:microsoft.com/office/officeart/2008/layout/SquareAccentList"/>
    <dgm:cxn modelId="{696647BB-3A0B-44EB-AA7A-3E9937863DC4}" type="presParOf" srcId="{ADF9701D-68E7-4604-901A-040864C721E0}" destId="{519780F0-533B-4B51-BD83-97F3A675EF0D}" srcOrd="1" destOrd="0" presId="urn:microsoft.com/office/officeart/2008/layout/SquareAccentList"/>
    <dgm:cxn modelId="{4EFF7D0E-F2CE-4CC8-A3FD-F9E6A2359A42}" type="presParOf" srcId="{ADF9701D-68E7-4604-901A-040864C721E0}" destId="{E53E83D2-F17A-488E-97A8-15B768B9FD06}" srcOrd="2" destOrd="0" presId="urn:microsoft.com/office/officeart/2008/layout/SquareAccentList"/>
    <dgm:cxn modelId="{8593D61A-2DFA-4802-83E5-BDD3E22A15A8}" type="presParOf" srcId="{54D26196-DFB8-452A-A690-3D191C4840BE}" destId="{48FD5C3A-D389-463D-9612-05C0E188DCD1}" srcOrd="1" destOrd="0" presId="urn:microsoft.com/office/officeart/2008/layout/SquareAccentList"/>
    <dgm:cxn modelId="{F436F5DA-5333-4015-8E82-7A6C1F768F99}" type="presParOf" srcId="{48FD5C3A-D389-463D-9612-05C0E188DCD1}" destId="{5C9A6C51-BC1E-4494-BBEA-D9D33ECB45D6}" srcOrd="0" destOrd="0" presId="urn:microsoft.com/office/officeart/2008/layout/SquareAccentList"/>
    <dgm:cxn modelId="{8B700C1D-EE53-4B15-84F5-B2F6311EA1E0}" type="presParOf" srcId="{5C9A6C51-BC1E-4494-BBEA-D9D33ECB45D6}" destId="{42D04FE4-D20B-4850-9378-92BE58B9B2CF}" srcOrd="0" destOrd="0" presId="urn:microsoft.com/office/officeart/2008/layout/SquareAccentList"/>
    <dgm:cxn modelId="{8C1B6449-2369-459A-9897-4B00A6F3BA10}" type="presParOf" srcId="{5C9A6C51-BC1E-4494-BBEA-D9D33ECB45D6}" destId="{C6F816A0-E0F6-45BB-AB46-7FEBAA32C670}" srcOrd="1" destOrd="0" presId="urn:microsoft.com/office/officeart/2008/layout/SquareAccentList"/>
    <dgm:cxn modelId="{1A502C25-A62E-4E3D-88C9-396DAACE88C6}" type="presParOf" srcId="{47C86ACE-B742-4A16-8061-B6D07E1E8FDF}" destId="{4758E734-065B-4B4A-8902-3A7F23E37ACD}" srcOrd="1" destOrd="0" presId="urn:microsoft.com/office/officeart/2008/layout/SquareAccentList"/>
    <dgm:cxn modelId="{DA04DB53-AE4E-4E40-93AD-C78E5CF3A179}" type="presParOf" srcId="{4758E734-065B-4B4A-8902-3A7F23E37ACD}" destId="{5446679B-B323-43A1-BDD7-D573A4D6C53F}" srcOrd="0" destOrd="0" presId="urn:microsoft.com/office/officeart/2008/layout/SquareAccentList"/>
    <dgm:cxn modelId="{4BDE6D3A-6E9F-430B-8441-079E16546216}" type="presParOf" srcId="{5446679B-B323-43A1-BDD7-D573A4D6C53F}" destId="{CD3EE8CE-F3DB-41D3-A3AC-786B80A275D9}" srcOrd="0" destOrd="0" presId="urn:microsoft.com/office/officeart/2008/layout/SquareAccentList"/>
    <dgm:cxn modelId="{646CF017-3D3A-4AEA-ADE8-94D7F95EFFB6}" type="presParOf" srcId="{5446679B-B323-43A1-BDD7-D573A4D6C53F}" destId="{BC64BEA8-CB37-4345-BBF7-A1011FE05D86}" srcOrd="1" destOrd="0" presId="urn:microsoft.com/office/officeart/2008/layout/SquareAccentList"/>
    <dgm:cxn modelId="{BB76061E-EA10-43DA-B6A2-73FD4D43C225}" type="presParOf" srcId="{5446679B-B323-43A1-BDD7-D573A4D6C53F}" destId="{8655D07E-492C-438D-B1DD-56957D7A71C3}" srcOrd="2" destOrd="0" presId="urn:microsoft.com/office/officeart/2008/layout/SquareAccentList"/>
    <dgm:cxn modelId="{FADB6C9F-E6B1-4C70-9510-0E7FCDBA6864}" type="presParOf" srcId="{4758E734-065B-4B4A-8902-3A7F23E37ACD}" destId="{F7A8764C-6D11-4E77-84F6-758C192C39A8}" srcOrd="1" destOrd="0" presId="urn:microsoft.com/office/officeart/2008/layout/SquareAccentList"/>
    <dgm:cxn modelId="{4E1D72B3-7341-4482-8BD3-923661A5C3C0}" type="presParOf" srcId="{F7A8764C-6D11-4E77-84F6-758C192C39A8}" destId="{68F33701-F1CE-4465-8495-7A571C94C080}" srcOrd="0" destOrd="0" presId="urn:microsoft.com/office/officeart/2008/layout/SquareAccentList"/>
    <dgm:cxn modelId="{3CED921E-2123-4A49-841B-4472B3CE2874}" type="presParOf" srcId="{68F33701-F1CE-4465-8495-7A571C94C080}" destId="{9EE8513E-C7D6-420F-9536-85AC2BA8733D}" srcOrd="0" destOrd="0" presId="urn:microsoft.com/office/officeart/2008/layout/SquareAccentList"/>
    <dgm:cxn modelId="{FEA69D88-B42A-4FDF-A7F7-F31644E6C27A}" type="presParOf" srcId="{68F33701-F1CE-4465-8495-7A571C94C080}" destId="{F79A6D83-F93F-4707-942E-310418E47F47}" srcOrd="1" destOrd="0" presId="urn:microsoft.com/office/officeart/2008/layout/SquareAccentList"/>
    <dgm:cxn modelId="{0C8EC8E6-6BF9-4239-B031-AF6B53CCE79F}" type="presParOf" srcId="{F7A8764C-6D11-4E77-84F6-758C192C39A8}" destId="{DFC0D8DC-8A4F-4604-86F0-AB59E64CC7E1}" srcOrd="1" destOrd="0" presId="urn:microsoft.com/office/officeart/2008/layout/SquareAccentList"/>
    <dgm:cxn modelId="{3E415352-998B-4F5F-8EDB-89F7710AFF64}" type="presParOf" srcId="{DFC0D8DC-8A4F-4604-86F0-AB59E64CC7E1}" destId="{F1EF784C-63DD-4C51-8744-6538EA7F3534}" srcOrd="0" destOrd="0" presId="urn:microsoft.com/office/officeart/2008/layout/SquareAccentList"/>
    <dgm:cxn modelId="{DBC65F80-AB1C-4F59-B40E-B923C44C34BF}" type="presParOf" srcId="{DFC0D8DC-8A4F-4604-86F0-AB59E64CC7E1}" destId="{93A3A1B7-E140-4888-A09B-05B6E1F0563F}"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99E84B-C2EB-4026-AC53-3854BA4D1A39}">
      <dsp:nvSpPr>
        <dsp:cNvPr id="0" name=""/>
        <dsp:cNvSpPr/>
      </dsp:nvSpPr>
      <dsp:spPr>
        <a:xfrm>
          <a:off x="0" y="2563663"/>
          <a:ext cx="7008440" cy="1612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2DF98F-7AD9-4DFC-AB90-9D9DF9133B2C}">
      <dsp:nvSpPr>
        <dsp:cNvPr id="0" name=""/>
        <dsp:cNvSpPr/>
      </dsp:nvSpPr>
      <dsp:spPr>
        <a:xfrm>
          <a:off x="333653" y="951880"/>
          <a:ext cx="6673068" cy="255642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432" tIns="0" rIns="185432" bIns="0" numCol="1" spcCol="1270" anchor="ctr" anchorCtr="0">
          <a:noAutofit/>
        </a:bodyPr>
        <a:lstStyle/>
        <a:p>
          <a:pPr lvl="0" algn="l" defTabSz="889000">
            <a:lnSpc>
              <a:spcPct val="90000"/>
            </a:lnSpc>
            <a:spcBef>
              <a:spcPct val="0"/>
            </a:spcBef>
            <a:spcAft>
              <a:spcPct val="35000"/>
            </a:spcAft>
          </a:pPr>
          <a:r>
            <a:rPr lang="es-EC" sz="2000" b="1" kern="1200" dirty="0" smtClean="0"/>
            <a:t>Realizar el análisis del cableado estructurado que se encuentra implementado en la Escuela Héroes del Cenepa, para  posteriormente proponer  un diseño  que permita mejorar el funcionamiento de esta red en todas sus dependencias. </a:t>
          </a:r>
          <a:endParaRPr lang="es-EC" sz="2000" b="1" kern="1200" dirty="0"/>
        </a:p>
      </dsp:txBody>
      <dsp:txXfrm>
        <a:off x="333653" y="951880"/>
        <a:ext cx="6673068" cy="255642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3Com </a:t>
          </a:r>
          <a:r>
            <a:rPr lang="en-US" sz="2000" kern="1200" dirty="0" err="1" smtClean="0"/>
            <a:t>SuperStack</a:t>
          </a:r>
          <a:r>
            <a:rPr lang="en-US" sz="2000" kern="1200" dirty="0" smtClean="0"/>
            <a:t> II Switch 1100 24 PT</a:t>
          </a:r>
          <a:endParaRPr lang="es-EC" sz="2000" kern="1200" dirty="0"/>
        </a:p>
      </dsp:txBody>
      <dsp:txXfrm>
        <a:off x="285008" y="1515392"/>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Patch Panel Lucent Cat 5 24 PT</a:t>
          </a:r>
          <a:endParaRPr lang="es-EC" sz="2000" kern="1200" dirty="0"/>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Rack de Pared</a:t>
          </a:r>
          <a:endParaRPr lang="es-EC" sz="2000" kern="1200" dirty="0"/>
        </a:p>
      </dsp:txBody>
      <dsp:txXfrm>
        <a:off x="4495774" y="2202107"/>
        <a:ext cx="3729535" cy="68671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cloudCallout">
          <a:avLst/>
        </a:prstGeom>
        <a:noFill/>
        <a:ln w="9525" cap="flat" cmpd="sng" algn="ctr">
          <a:no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l" defTabSz="933450">
            <a:lnSpc>
              <a:spcPct val="90000"/>
            </a:lnSpc>
            <a:spcBef>
              <a:spcPct val="0"/>
            </a:spcBef>
            <a:spcAft>
              <a:spcPct val="35000"/>
            </a:spcAft>
          </a:pPr>
          <a:endParaRPr lang="es-EC" sz="2100" kern="1200" dirty="0"/>
        </a:p>
      </dsp:txBody>
      <dsp:txXfrm>
        <a:off x="285008" y="1515392"/>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Patch Panel Leviton Cat 5 24 PT</a:t>
          </a:r>
          <a:endParaRPr lang="es-EC" sz="2000" kern="1200" dirty="0"/>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Rack de Pared</a:t>
          </a:r>
          <a:endParaRPr lang="es-EC" sz="2000" kern="1200" dirty="0"/>
        </a:p>
      </dsp:txBody>
      <dsp:txXfrm>
        <a:off x="4495774" y="2202107"/>
        <a:ext cx="3729535" cy="6867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0" y="878398"/>
          <a:ext cx="4162909" cy="48975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5153" y="1063736"/>
          <a:ext cx="305822" cy="305822"/>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5153" y="0"/>
          <a:ext cx="4162909" cy="87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5153" y="0"/>
        <a:ext cx="4162909" cy="879804"/>
      </dsp:txXfrm>
    </dsp:sp>
    <dsp:sp modelId="{42D04FE4-D20B-4850-9378-92BE58B9B2CF}">
      <dsp:nvSpPr>
        <dsp:cNvPr id="0" name=""/>
        <dsp:cNvSpPr/>
      </dsp:nvSpPr>
      <dsp:spPr>
        <a:xfrm>
          <a:off x="5153" y="1652850"/>
          <a:ext cx="305814" cy="305814"/>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96557" y="1573078"/>
          <a:ext cx="3871506" cy="71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AR" sz="2000" kern="1200" dirty="0" smtClean="0"/>
            <a:t>3Com </a:t>
          </a:r>
          <a:r>
            <a:rPr lang="es-AR" sz="2000" kern="1200" dirty="0" err="1" smtClean="0"/>
            <a:t>SuperStack</a:t>
          </a:r>
          <a:r>
            <a:rPr lang="es-AR" sz="2000" kern="1200" dirty="0" smtClean="0"/>
            <a:t> 3 </a:t>
          </a:r>
          <a:r>
            <a:rPr lang="es-AR" sz="2000" kern="1200" dirty="0" err="1" smtClean="0"/>
            <a:t>Switch</a:t>
          </a:r>
          <a:r>
            <a:rPr lang="es-AR" sz="2000" kern="1200" dirty="0" smtClean="0"/>
            <a:t> 4500 26 PT</a:t>
          </a:r>
          <a:endParaRPr lang="es-EC" sz="2000" kern="1200" dirty="0"/>
        </a:p>
      </dsp:txBody>
      <dsp:txXfrm>
        <a:off x="296557" y="1573078"/>
        <a:ext cx="3871506" cy="712855"/>
      </dsp:txXfrm>
    </dsp:sp>
    <dsp:sp modelId="{EECA0726-C279-476D-9413-C78BBA88ACEF}">
      <dsp:nvSpPr>
        <dsp:cNvPr id="0" name=""/>
        <dsp:cNvSpPr/>
      </dsp:nvSpPr>
      <dsp:spPr>
        <a:xfrm>
          <a:off x="5153" y="2365705"/>
          <a:ext cx="305814" cy="305814"/>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4206610"/>
              <a:satOff val="-2163"/>
              <a:lumOff val="-931"/>
              <a:alphaOff val="0"/>
            </a:schemeClr>
          </a:solidFill>
          <a:prstDash val="solid"/>
        </a:ln>
        <a:effectLst/>
      </dsp:spPr>
      <dsp:style>
        <a:lnRef idx="1">
          <a:scrgbClr r="0" g="0" b="0"/>
        </a:lnRef>
        <a:fillRef idx="2">
          <a:scrgbClr r="0" g="0" b="0"/>
        </a:fillRef>
        <a:effectRef idx="0">
          <a:scrgbClr r="0" g="0" b="0"/>
        </a:effectRef>
        <a:fontRef idx="minor"/>
      </dsp:style>
    </dsp:sp>
    <dsp:sp modelId="{09A7F14C-68BD-4671-BAEC-8ADBA25E3360}">
      <dsp:nvSpPr>
        <dsp:cNvPr id="0" name=""/>
        <dsp:cNvSpPr/>
      </dsp:nvSpPr>
      <dsp:spPr>
        <a:xfrm>
          <a:off x="296557" y="2285933"/>
          <a:ext cx="3871506" cy="71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Router 3com Wireless 11g AP</a:t>
          </a:r>
          <a:endParaRPr lang="es-EC" sz="2000" kern="1200" dirty="0"/>
        </a:p>
      </dsp:txBody>
      <dsp:txXfrm>
        <a:off x="296557" y="2285933"/>
        <a:ext cx="3871506" cy="712855"/>
      </dsp:txXfrm>
    </dsp:sp>
    <dsp:sp modelId="{4B15F05C-861B-43AA-AE49-3398BF96F028}">
      <dsp:nvSpPr>
        <dsp:cNvPr id="0" name=""/>
        <dsp:cNvSpPr/>
      </dsp:nvSpPr>
      <dsp:spPr>
        <a:xfrm>
          <a:off x="5153" y="3078561"/>
          <a:ext cx="305814" cy="305814"/>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3BA03B63-E909-4971-B76C-4F65FD1B2853}">
      <dsp:nvSpPr>
        <dsp:cNvPr id="0" name=""/>
        <dsp:cNvSpPr/>
      </dsp:nvSpPr>
      <dsp:spPr>
        <a:xfrm>
          <a:off x="296557" y="2998788"/>
          <a:ext cx="3871506" cy="71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AR" sz="2000" kern="1200" dirty="0" smtClean="0"/>
            <a:t>Gateway </a:t>
          </a:r>
          <a:r>
            <a:rPr lang="es-AR" sz="2000" kern="1200" dirty="0" err="1" smtClean="0"/>
            <a:t>Handlink</a:t>
          </a:r>
          <a:r>
            <a:rPr lang="es-AR" sz="2000" kern="1200" dirty="0" smtClean="0"/>
            <a:t> 155-6000</a:t>
          </a:r>
          <a:endParaRPr lang="es-EC" sz="2000" kern="1200" dirty="0"/>
        </a:p>
      </dsp:txBody>
      <dsp:txXfrm>
        <a:off x="296557" y="2998788"/>
        <a:ext cx="3871506" cy="712855"/>
      </dsp:txXfrm>
    </dsp:sp>
    <dsp:sp modelId="{CD3EE8CE-F3DB-41D3-A3AC-786B80A275D9}">
      <dsp:nvSpPr>
        <dsp:cNvPr id="0" name=""/>
        <dsp:cNvSpPr/>
      </dsp:nvSpPr>
      <dsp:spPr>
        <a:xfrm>
          <a:off x="4376208" y="879804"/>
          <a:ext cx="4162909" cy="48975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376208" y="1063736"/>
          <a:ext cx="305822" cy="305822"/>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376208" y="0"/>
          <a:ext cx="4162909" cy="87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376208" y="0"/>
        <a:ext cx="4162909" cy="879804"/>
      </dsp:txXfrm>
    </dsp:sp>
    <dsp:sp modelId="{9EE8513E-C7D6-420F-9536-85AC2BA8733D}">
      <dsp:nvSpPr>
        <dsp:cNvPr id="0" name=""/>
        <dsp:cNvSpPr/>
      </dsp:nvSpPr>
      <dsp:spPr>
        <a:xfrm>
          <a:off x="4376208" y="1652850"/>
          <a:ext cx="305814" cy="305814"/>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2619828"/>
              <a:satOff val="-6489"/>
              <a:lumOff val="-2794"/>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667612" y="1573078"/>
          <a:ext cx="3871506" cy="71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Patch Panel  Cat 5 24 </a:t>
          </a:r>
          <a:r>
            <a:rPr lang="en-US" sz="2400" kern="1200" dirty="0" err="1" smtClean="0"/>
            <a:t>Puertos</a:t>
          </a:r>
          <a:endParaRPr lang="es-EC" sz="2400" kern="1200" dirty="0"/>
        </a:p>
      </dsp:txBody>
      <dsp:txXfrm>
        <a:off x="4667612" y="1573078"/>
        <a:ext cx="3871506" cy="712855"/>
      </dsp:txXfrm>
    </dsp:sp>
    <dsp:sp modelId="{F1EF784C-63DD-4C51-8744-6538EA7F3534}">
      <dsp:nvSpPr>
        <dsp:cNvPr id="0" name=""/>
        <dsp:cNvSpPr/>
      </dsp:nvSpPr>
      <dsp:spPr>
        <a:xfrm>
          <a:off x="4376208" y="2365705"/>
          <a:ext cx="305814" cy="305814"/>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667612" y="2285933"/>
          <a:ext cx="3871506" cy="71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Rack de Pared</a:t>
          </a:r>
          <a:endParaRPr lang="es-EC" sz="2400" kern="1200" dirty="0"/>
        </a:p>
      </dsp:txBody>
      <dsp:txXfrm>
        <a:off x="4667612" y="2285933"/>
        <a:ext cx="3871506" cy="7128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latin typeface="+mj-lt"/>
              <a:cs typeface="Times New Roman" pitchFamily="18" charset="0"/>
            </a:rPr>
            <a:t>3Com </a:t>
          </a:r>
          <a:r>
            <a:rPr lang="en-US" sz="2000" kern="1200" dirty="0" err="1" smtClean="0">
              <a:latin typeface="+mj-lt"/>
              <a:cs typeface="Times New Roman" pitchFamily="18" charset="0"/>
            </a:rPr>
            <a:t>SuperStack</a:t>
          </a:r>
          <a:r>
            <a:rPr lang="en-US" sz="2000" kern="1200" dirty="0" smtClean="0">
              <a:latin typeface="+mj-lt"/>
              <a:cs typeface="Times New Roman" pitchFamily="18" charset="0"/>
            </a:rPr>
            <a:t> 3 Switch 4228G 24 PT </a:t>
          </a:r>
          <a:endParaRPr lang="es-EC" sz="2000" kern="1200" dirty="0">
            <a:latin typeface="+mj-lt"/>
            <a:cs typeface="Times New Roman" pitchFamily="18" charset="0"/>
          </a:endParaRPr>
        </a:p>
      </dsp:txBody>
      <dsp:txXfrm>
        <a:off x="285008" y="1515392"/>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latin typeface="+mj-lt"/>
              <a:cs typeface="Times New Roman" pitchFamily="18" charset="0"/>
            </a:rPr>
            <a:t>Patch Panel Leviton Cat 5 24 PT</a:t>
          </a:r>
          <a:endParaRPr lang="es-EC" sz="2000" kern="1200" dirty="0">
            <a:latin typeface="+mj-lt"/>
            <a:cs typeface="Times New Roman" pitchFamily="18" charset="0"/>
          </a:endParaRPr>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latin typeface="+mn-lt"/>
              <a:cs typeface="Shonar Bangla" pitchFamily="34" charset="0"/>
            </a:rPr>
            <a:t>Rack de Pared</a:t>
          </a:r>
          <a:endParaRPr lang="es-EC" sz="2000" kern="1200" dirty="0">
            <a:latin typeface="+mn-lt"/>
            <a:cs typeface="Shonar Bangla" pitchFamily="34" charset="0"/>
          </a:endParaRPr>
        </a:p>
      </dsp:txBody>
      <dsp:txXfrm>
        <a:off x="4495774" y="2202107"/>
        <a:ext cx="3729535" cy="6867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3Com</a:t>
          </a:r>
          <a:r>
            <a:rPr lang="es-EC" sz="2000" kern="1200" dirty="0" smtClean="0"/>
            <a:t> </a:t>
          </a:r>
          <a:r>
            <a:rPr lang="es-EC" sz="2000" kern="1200" dirty="0" err="1" smtClean="0"/>
            <a:t>SuperStack</a:t>
          </a:r>
          <a:r>
            <a:rPr lang="es-EC" sz="2000" kern="1200" dirty="0" smtClean="0"/>
            <a:t> 3 Switch 4500 50-Port</a:t>
          </a:r>
          <a:endParaRPr lang="es-EC" sz="2000" kern="1200" dirty="0"/>
        </a:p>
      </dsp:txBody>
      <dsp:txXfrm>
        <a:off x="285008" y="1515392"/>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Patch Panel Leviton Cat 5 24 PT</a:t>
          </a:r>
          <a:endParaRPr lang="es-EC" sz="2000" kern="1200" dirty="0"/>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Rack de Pared</a:t>
          </a:r>
          <a:endParaRPr lang="es-EC" sz="2000" kern="1200" dirty="0"/>
        </a:p>
      </dsp:txBody>
      <dsp:txXfrm>
        <a:off x="4495774" y="2202107"/>
        <a:ext cx="3729535" cy="68671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3Com </a:t>
          </a:r>
          <a:r>
            <a:rPr lang="en-US" sz="2000" kern="1200" dirty="0" err="1" smtClean="0"/>
            <a:t>SuperStack</a:t>
          </a:r>
          <a:r>
            <a:rPr lang="en-US" sz="2000" kern="1200" dirty="0" smtClean="0"/>
            <a:t> 3 Switch 4228G 24 PT</a:t>
          </a:r>
          <a:endParaRPr lang="es-EC" sz="2000" kern="1200" dirty="0"/>
        </a:p>
      </dsp:txBody>
      <dsp:txXfrm>
        <a:off x="285008" y="1515392"/>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Patch Panel Leviton Cat 5 24 PT</a:t>
          </a:r>
          <a:endParaRPr lang="es-EC" sz="2000" kern="1200" dirty="0"/>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Rack de Pared</a:t>
          </a:r>
          <a:endParaRPr lang="es-EC" sz="2000" kern="1200" dirty="0"/>
        </a:p>
      </dsp:txBody>
      <dsp:txXfrm>
        <a:off x="4495774" y="2202107"/>
        <a:ext cx="3729535" cy="68671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3Com </a:t>
          </a:r>
          <a:r>
            <a:rPr lang="en-US" sz="2000" kern="1200" dirty="0" err="1" smtClean="0"/>
            <a:t>SuperStack</a:t>
          </a:r>
          <a:r>
            <a:rPr lang="en-US" sz="2000" kern="1200" dirty="0" smtClean="0"/>
            <a:t> 3 Switch 4226T 24 PT </a:t>
          </a:r>
          <a:endParaRPr lang="es-EC" sz="2000" kern="1200" dirty="0"/>
        </a:p>
      </dsp:txBody>
      <dsp:txXfrm>
        <a:off x="285008" y="1515392"/>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Patch Panel Leviton Cat 5 24 PT</a:t>
          </a:r>
          <a:endParaRPr lang="es-EC" sz="2000" kern="1200" dirty="0"/>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Rack de Pared</a:t>
          </a:r>
          <a:endParaRPr lang="es-EC" sz="2000" kern="1200" dirty="0"/>
        </a:p>
      </dsp:txBody>
      <dsp:txXfrm>
        <a:off x="4495774" y="2202107"/>
        <a:ext cx="3729535" cy="68671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3Com </a:t>
          </a:r>
          <a:r>
            <a:rPr lang="en-US" sz="2000" kern="1200" dirty="0" err="1" smtClean="0"/>
            <a:t>SuperStack</a:t>
          </a:r>
          <a:r>
            <a:rPr lang="en-US" sz="2000" kern="1200" dirty="0" smtClean="0"/>
            <a:t> 4 Switch 5500 52 PT</a:t>
          </a:r>
          <a:endParaRPr lang="es-EC" sz="2000" kern="1200" dirty="0"/>
        </a:p>
      </dsp:txBody>
      <dsp:txXfrm>
        <a:off x="285008" y="1515392"/>
        <a:ext cx="3729535" cy="686714"/>
      </dsp:txXfrm>
    </dsp:sp>
    <dsp:sp modelId="{A13D59A7-638D-47F9-B773-558652C33523}">
      <dsp:nvSpPr>
        <dsp:cNvPr id="0" name=""/>
        <dsp:cNvSpPr/>
      </dsp:nvSpPr>
      <dsp:spPr>
        <a:xfrm>
          <a:off x="4290"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5608813"/>
              <a:satOff val="-2884"/>
              <a:lumOff val="-1242"/>
              <a:alphaOff val="0"/>
            </a:schemeClr>
          </a:solidFill>
          <a:prstDash val="solid"/>
        </a:ln>
        <a:effectLst/>
      </dsp:spPr>
      <dsp:style>
        <a:lnRef idx="1">
          <a:scrgbClr r="0" g="0" b="0"/>
        </a:lnRef>
        <a:fillRef idx="2">
          <a:scrgbClr r="0" g="0" b="0"/>
        </a:fillRef>
        <a:effectRef idx="0">
          <a:scrgbClr r="0" g="0" b="0"/>
        </a:effectRef>
        <a:fontRef idx="minor"/>
      </dsp:style>
    </dsp:sp>
    <dsp:sp modelId="{F7B41391-6E92-4953-9F1A-A3B7FE91176F}">
      <dsp:nvSpPr>
        <dsp:cNvPr id="0" name=""/>
        <dsp:cNvSpPr/>
      </dsp:nvSpPr>
      <dsp:spPr>
        <a:xfrm>
          <a:off x="285008"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Router Cisco 800 series.</a:t>
          </a:r>
          <a:endParaRPr lang="es-EC" sz="2000" kern="1200" dirty="0"/>
        </a:p>
      </dsp:txBody>
      <dsp:txXfrm>
        <a:off x="285008" y="2202107"/>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1217626"/>
              <a:satOff val="-5768"/>
              <a:lumOff val="-248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Patch Panel Lucent Cat 5 24 PT</a:t>
          </a:r>
          <a:endParaRPr lang="es-EC" sz="2000" kern="1200" dirty="0"/>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Rack de </a:t>
          </a:r>
          <a:r>
            <a:rPr lang="en-US" sz="2000" kern="1200" dirty="0" err="1" smtClean="0"/>
            <a:t>Piso</a:t>
          </a:r>
          <a:r>
            <a:rPr lang="en-US" sz="2000" kern="1200" dirty="0" smtClean="0"/>
            <a:t>.</a:t>
          </a:r>
          <a:endParaRPr lang="es-EC" sz="2000" kern="1200" dirty="0"/>
        </a:p>
      </dsp:txBody>
      <dsp:txXfrm>
        <a:off x="4495774" y="2202107"/>
        <a:ext cx="3729535" cy="68671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3Com </a:t>
          </a:r>
          <a:r>
            <a:rPr lang="en-US" sz="2000" kern="1200" dirty="0" err="1" smtClean="0"/>
            <a:t>SuperStack</a:t>
          </a:r>
          <a:r>
            <a:rPr lang="en-US" sz="2000" kern="1200" dirty="0" smtClean="0"/>
            <a:t> 3 Switch 4228G 24 PT</a:t>
          </a:r>
          <a:endParaRPr lang="es-EC" sz="2000" kern="1200" dirty="0"/>
        </a:p>
      </dsp:txBody>
      <dsp:txXfrm>
        <a:off x="285008" y="1515392"/>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Patch Panel Lucent Cat 5 24 PT</a:t>
          </a:r>
          <a:endParaRPr lang="es-EC" sz="2000" kern="1200" dirty="0"/>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Rack de Pared</a:t>
          </a:r>
          <a:endParaRPr lang="es-EC" sz="2000" kern="1200" dirty="0"/>
        </a:p>
      </dsp:txBody>
      <dsp:txXfrm>
        <a:off x="4495774" y="2202107"/>
        <a:ext cx="3729535" cy="68671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250482-5F52-4352-B50C-059211C53D24}">
      <dsp:nvSpPr>
        <dsp:cNvPr id="0" name=""/>
        <dsp:cNvSpPr/>
      </dsp:nvSpPr>
      <dsp:spPr>
        <a:xfrm>
          <a:off x="4290" y="847541"/>
          <a:ext cx="4010253" cy="471794"/>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519780F0-533B-4B51-BD83-97F3A675EF0D}">
      <dsp:nvSpPr>
        <dsp:cNvPr id="0" name=""/>
        <dsp:cNvSpPr/>
      </dsp:nvSpPr>
      <dsp:spPr>
        <a:xfrm>
          <a:off x="4290"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E53E83D2-F17A-488E-97A8-15B768B9FD06}">
      <dsp:nvSpPr>
        <dsp:cNvPr id="0" name=""/>
        <dsp:cNvSpPr/>
      </dsp:nvSpPr>
      <dsp:spPr>
        <a:xfrm>
          <a:off x="4290"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ACTIVOS</a:t>
          </a:r>
          <a:endParaRPr lang="es-EC" sz="3000" kern="1200" dirty="0">
            <a:latin typeface="Times New Roman" pitchFamily="18" charset="0"/>
            <a:cs typeface="Times New Roman" pitchFamily="18" charset="0"/>
          </a:endParaRPr>
        </a:p>
      </dsp:txBody>
      <dsp:txXfrm>
        <a:off x="4290" y="0"/>
        <a:ext cx="4010253" cy="847541"/>
      </dsp:txXfrm>
    </dsp:sp>
    <dsp:sp modelId="{42D04FE4-D20B-4850-9378-92BE58B9B2CF}">
      <dsp:nvSpPr>
        <dsp:cNvPr id="0" name=""/>
        <dsp:cNvSpPr/>
      </dsp:nvSpPr>
      <dsp:spPr>
        <a:xfrm>
          <a:off x="4290"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6F816A0-E0F6-45BB-AB46-7FEBAA32C670}">
      <dsp:nvSpPr>
        <dsp:cNvPr id="0" name=""/>
        <dsp:cNvSpPr/>
      </dsp:nvSpPr>
      <dsp:spPr>
        <a:xfrm>
          <a:off x="285008"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3Com </a:t>
          </a:r>
          <a:r>
            <a:rPr lang="en-US" sz="2000" kern="1200" dirty="0" err="1" smtClean="0"/>
            <a:t>SuperStack</a:t>
          </a:r>
          <a:r>
            <a:rPr lang="en-US" sz="2000" kern="1200" dirty="0" smtClean="0"/>
            <a:t> II Switch 1100 24 PT</a:t>
          </a:r>
          <a:endParaRPr lang="es-EC" sz="2000" kern="1200" dirty="0"/>
        </a:p>
      </dsp:txBody>
      <dsp:txXfrm>
        <a:off x="285008" y="1515392"/>
        <a:ext cx="3729535" cy="686714"/>
      </dsp:txXfrm>
    </dsp:sp>
    <dsp:sp modelId="{CD3EE8CE-F3DB-41D3-A3AC-786B80A275D9}">
      <dsp:nvSpPr>
        <dsp:cNvPr id="0" name=""/>
        <dsp:cNvSpPr/>
      </dsp:nvSpPr>
      <dsp:spPr>
        <a:xfrm>
          <a:off x="4215056" y="847541"/>
          <a:ext cx="4010253" cy="471794"/>
        </a:xfrm>
        <a:prstGeom prst="rect">
          <a:avLst/>
        </a:prstGeom>
        <a:gradFill rotWithShape="0">
          <a:gsLst>
            <a:gs pos="0">
              <a:schemeClr val="accent3">
                <a:hueOff val="-16826439"/>
                <a:satOff val="-8652"/>
                <a:lumOff val="-3725"/>
                <a:alphaOff val="0"/>
                <a:tint val="62000"/>
                <a:satMod val="180000"/>
              </a:schemeClr>
            </a:gs>
            <a:gs pos="65000">
              <a:schemeClr val="accent3">
                <a:hueOff val="-16826439"/>
                <a:satOff val="-8652"/>
                <a:lumOff val="-3725"/>
                <a:alphaOff val="0"/>
                <a:tint val="32000"/>
                <a:satMod val="250000"/>
              </a:schemeClr>
            </a:gs>
            <a:gs pos="100000">
              <a:schemeClr val="accent3">
                <a:hueOff val="-16826439"/>
                <a:satOff val="-8652"/>
                <a:lumOff val="-3725"/>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sp>
    <dsp:sp modelId="{BC64BEA8-CB37-4345-BBF7-A1011FE05D86}">
      <dsp:nvSpPr>
        <dsp:cNvPr id="0" name=""/>
        <dsp:cNvSpPr/>
      </dsp:nvSpPr>
      <dsp:spPr>
        <a:xfrm>
          <a:off x="4215056" y="1024728"/>
          <a:ext cx="294607" cy="294607"/>
        </a:xfrm>
        <a:prstGeom prst="cloudCallout">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655D07E-492C-438D-B1DD-56957D7A71C3}">
      <dsp:nvSpPr>
        <dsp:cNvPr id="0" name=""/>
        <dsp:cNvSpPr/>
      </dsp:nvSpPr>
      <dsp:spPr>
        <a:xfrm>
          <a:off x="4215056" y="0"/>
          <a:ext cx="4010253" cy="84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b="1" kern="1200" dirty="0" smtClean="0">
              <a:latin typeface="Times New Roman" pitchFamily="18" charset="0"/>
              <a:cs typeface="Times New Roman" pitchFamily="18" charset="0"/>
            </a:rPr>
            <a:t>EQUIPOS PASIVOS</a:t>
          </a:r>
          <a:endParaRPr lang="es-EC" sz="3000" kern="1200" dirty="0">
            <a:latin typeface="Times New Roman" pitchFamily="18" charset="0"/>
            <a:cs typeface="Times New Roman" pitchFamily="18" charset="0"/>
          </a:endParaRPr>
        </a:p>
      </dsp:txBody>
      <dsp:txXfrm>
        <a:off x="4215056" y="0"/>
        <a:ext cx="4010253" cy="847541"/>
      </dsp:txXfrm>
    </dsp:sp>
    <dsp:sp modelId="{9EE8513E-C7D6-420F-9536-85AC2BA8733D}">
      <dsp:nvSpPr>
        <dsp:cNvPr id="0" name=""/>
        <dsp:cNvSpPr/>
      </dsp:nvSpPr>
      <dsp:spPr>
        <a:xfrm>
          <a:off x="4215056" y="1711449"/>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8413219"/>
              <a:satOff val="-4326"/>
              <a:lumOff val="-1863"/>
              <a:alphaOff val="0"/>
            </a:schemeClr>
          </a:solidFill>
          <a:prstDash val="solid"/>
        </a:ln>
        <a:effectLst/>
      </dsp:spPr>
      <dsp:style>
        <a:lnRef idx="1">
          <a:scrgbClr r="0" g="0" b="0"/>
        </a:lnRef>
        <a:fillRef idx="2">
          <a:scrgbClr r="0" g="0" b="0"/>
        </a:fillRef>
        <a:effectRef idx="0">
          <a:scrgbClr r="0" g="0" b="0"/>
        </a:effectRef>
        <a:fontRef idx="minor"/>
      </dsp:style>
    </dsp:sp>
    <dsp:sp modelId="{F79A6D83-F93F-4707-942E-310418E47F47}">
      <dsp:nvSpPr>
        <dsp:cNvPr id="0" name=""/>
        <dsp:cNvSpPr/>
      </dsp:nvSpPr>
      <dsp:spPr>
        <a:xfrm>
          <a:off x="4495774" y="1515392"/>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Patch Panel Lucent  Cat 5 24 PT</a:t>
          </a:r>
          <a:endParaRPr lang="es-EC" sz="2000" kern="1200" dirty="0"/>
        </a:p>
      </dsp:txBody>
      <dsp:txXfrm>
        <a:off x="4495774" y="1515392"/>
        <a:ext cx="3729535" cy="686714"/>
      </dsp:txXfrm>
    </dsp:sp>
    <dsp:sp modelId="{F1EF784C-63DD-4C51-8744-6538EA7F3534}">
      <dsp:nvSpPr>
        <dsp:cNvPr id="0" name=""/>
        <dsp:cNvSpPr/>
      </dsp:nvSpPr>
      <dsp:spPr>
        <a:xfrm>
          <a:off x="4215056" y="2398164"/>
          <a:ext cx="294600" cy="294600"/>
        </a:xfrm>
        <a:prstGeom prst="flowChartConnector">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w="9525" cap="flat" cmpd="sng" algn="ctr">
          <a:solidFill>
            <a:schemeClr val="accent3">
              <a:hueOff val="-16826439"/>
              <a:satOff val="-8652"/>
              <a:lumOff val="-3725"/>
              <a:alphaOff val="0"/>
            </a:schemeClr>
          </a:solidFill>
          <a:prstDash val="solid"/>
        </a:ln>
        <a:effectLst/>
      </dsp:spPr>
      <dsp:style>
        <a:lnRef idx="1">
          <a:scrgbClr r="0" g="0" b="0"/>
        </a:lnRef>
        <a:fillRef idx="2">
          <a:scrgbClr r="0" g="0" b="0"/>
        </a:fillRef>
        <a:effectRef idx="0">
          <a:scrgbClr r="0" g="0" b="0"/>
        </a:effectRef>
        <a:fontRef idx="minor"/>
      </dsp:style>
    </dsp:sp>
    <dsp:sp modelId="{93A3A1B7-E140-4888-A09B-05B6E1F0563F}">
      <dsp:nvSpPr>
        <dsp:cNvPr id="0" name=""/>
        <dsp:cNvSpPr/>
      </dsp:nvSpPr>
      <dsp:spPr>
        <a:xfrm>
          <a:off x="4495774" y="2202107"/>
          <a:ext cx="3729535" cy="68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Rack de Pared</a:t>
          </a:r>
          <a:endParaRPr lang="es-EC" sz="2000" kern="1200" dirty="0"/>
        </a:p>
      </dsp:txBody>
      <dsp:txXfrm>
        <a:off x="4495774" y="2202107"/>
        <a:ext cx="3729535" cy="6867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77303" cy="482679"/>
          </a:xfrm>
          <a:prstGeom prst="rect">
            <a:avLst/>
          </a:prstGeom>
        </p:spPr>
        <p:txBody>
          <a:bodyPr vert="horz" lIns="93113" tIns="46557" rIns="93113" bIns="46557" rtlCol="0"/>
          <a:lstStyle>
            <a:lvl1pPr algn="l">
              <a:defRPr sz="1200"/>
            </a:lvl1pPr>
          </a:lstStyle>
          <a:p>
            <a:endParaRPr lang="es-EC"/>
          </a:p>
        </p:txBody>
      </p:sp>
      <p:sp>
        <p:nvSpPr>
          <p:cNvPr id="3" name="2 Marcador de fecha"/>
          <p:cNvSpPr>
            <a:spLocks noGrp="1"/>
          </p:cNvSpPr>
          <p:nvPr>
            <p:ph type="dt" sz="quarter" idx="1"/>
          </p:nvPr>
        </p:nvSpPr>
        <p:spPr>
          <a:xfrm>
            <a:off x="3891807" y="1"/>
            <a:ext cx="2977303" cy="482679"/>
          </a:xfrm>
          <a:prstGeom prst="rect">
            <a:avLst/>
          </a:prstGeom>
        </p:spPr>
        <p:txBody>
          <a:bodyPr vert="horz" lIns="93113" tIns="46557" rIns="93113" bIns="46557" rtlCol="0"/>
          <a:lstStyle>
            <a:lvl1pPr algn="r">
              <a:defRPr sz="1200"/>
            </a:lvl1pPr>
          </a:lstStyle>
          <a:p>
            <a:fld id="{8C19A33D-BA14-4A09-8EB3-DF283BC2E12E}" type="datetimeFigureOut">
              <a:rPr lang="es-EC" smtClean="0"/>
              <a:pPr/>
              <a:t>27/05/2012</a:t>
            </a:fld>
            <a:endParaRPr lang="es-EC"/>
          </a:p>
        </p:txBody>
      </p:sp>
      <p:sp>
        <p:nvSpPr>
          <p:cNvPr id="4" name="3 Marcador de pie de página"/>
          <p:cNvSpPr>
            <a:spLocks noGrp="1"/>
          </p:cNvSpPr>
          <p:nvPr>
            <p:ph type="ftr" sz="quarter" idx="2"/>
          </p:nvPr>
        </p:nvSpPr>
        <p:spPr>
          <a:xfrm>
            <a:off x="0" y="9169234"/>
            <a:ext cx="2977303" cy="482679"/>
          </a:xfrm>
          <a:prstGeom prst="rect">
            <a:avLst/>
          </a:prstGeom>
        </p:spPr>
        <p:txBody>
          <a:bodyPr vert="horz" lIns="93113" tIns="46557" rIns="93113" bIns="46557"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91807" y="9169234"/>
            <a:ext cx="2977303" cy="482679"/>
          </a:xfrm>
          <a:prstGeom prst="rect">
            <a:avLst/>
          </a:prstGeom>
        </p:spPr>
        <p:txBody>
          <a:bodyPr vert="horz" lIns="93113" tIns="46557" rIns="93113" bIns="46557" rtlCol="0" anchor="b"/>
          <a:lstStyle>
            <a:lvl1pPr algn="r">
              <a:defRPr sz="1200"/>
            </a:lvl1pPr>
          </a:lstStyle>
          <a:p>
            <a:fld id="{26EB9049-9CAC-4659-9E6E-8E5C4EBBD5B9}" type="slidenum">
              <a:rPr lang="es-EC" smtClean="0"/>
              <a:pPr/>
              <a:t>‹Nº›</a:t>
            </a:fld>
            <a:endParaRPr lang="es-EC"/>
          </a:p>
        </p:txBody>
      </p:sp>
    </p:spTree>
    <p:extLst>
      <p:ext uri="{BB962C8B-B14F-4D97-AF65-F5344CB8AC3E}">
        <p14:creationId xmlns:p14="http://schemas.microsoft.com/office/powerpoint/2010/main" xmlns="" val="3622332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7303" cy="482679"/>
          </a:xfrm>
          <a:prstGeom prst="rect">
            <a:avLst/>
          </a:prstGeom>
        </p:spPr>
        <p:txBody>
          <a:bodyPr vert="horz" lIns="93113" tIns="46557" rIns="93113" bIns="46557" rtlCol="0"/>
          <a:lstStyle>
            <a:lvl1pPr algn="l" latinLnBrk="0">
              <a:defRPr lang="es-ES" sz="1200"/>
            </a:lvl1pPr>
          </a:lstStyle>
          <a:p>
            <a:endParaRPr lang="es-ES"/>
          </a:p>
        </p:txBody>
      </p:sp>
      <p:sp>
        <p:nvSpPr>
          <p:cNvPr id="3" name="Date Placeholder 2"/>
          <p:cNvSpPr>
            <a:spLocks noGrp="1"/>
          </p:cNvSpPr>
          <p:nvPr>
            <p:ph type="dt" idx="1"/>
          </p:nvPr>
        </p:nvSpPr>
        <p:spPr>
          <a:xfrm>
            <a:off x="3891807" y="1"/>
            <a:ext cx="2977303" cy="482679"/>
          </a:xfrm>
          <a:prstGeom prst="rect">
            <a:avLst/>
          </a:prstGeom>
        </p:spPr>
        <p:txBody>
          <a:bodyPr vert="horz" lIns="93113" tIns="46557" rIns="93113" bIns="46557" rtlCol="0"/>
          <a:lstStyle>
            <a:lvl1pPr algn="r" latinLnBrk="0">
              <a:defRPr lang="es-ES" sz="1200"/>
            </a:lvl1pPr>
          </a:lstStyle>
          <a:p>
            <a:fld id="{3A590FE9-0B05-44A1-8E28-B3DBBEE66BAB}" type="datetimeFigureOut">
              <a:rPr/>
              <a:pPr/>
              <a:t>31/5/2007</a:t>
            </a:fld>
            <a:endParaRPr lang="es-ES"/>
          </a:p>
        </p:txBody>
      </p:sp>
      <p:sp>
        <p:nvSpPr>
          <p:cNvPr id="4" name="Slide Image Placeholder 3"/>
          <p:cNvSpPr>
            <a:spLocks noGrp="1" noRot="1" noChangeAspect="1"/>
          </p:cNvSpPr>
          <p:nvPr>
            <p:ph type="sldImg" idx="2"/>
          </p:nvPr>
        </p:nvSpPr>
        <p:spPr>
          <a:xfrm>
            <a:off x="1022350" y="723900"/>
            <a:ext cx="4826000" cy="3621088"/>
          </a:xfrm>
          <a:prstGeom prst="rect">
            <a:avLst/>
          </a:prstGeom>
          <a:noFill/>
          <a:ln w="12700">
            <a:solidFill>
              <a:prstClr val="black"/>
            </a:solidFill>
          </a:ln>
        </p:spPr>
        <p:txBody>
          <a:bodyPr vert="horz" lIns="93113" tIns="46557" rIns="93113" bIns="46557" rtlCol="0" anchor="ctr"/>
          <a:lstStyle/>
          <a:p>
            <a:endParaRPr lang="es-ES"/>
          </a:p>
        </p:txBody>
      </p:sp>
      <p:sp>
        <p:nvSpPr>
          <p:cNvPr id="5" name="Notes Placeholder 4"/>
          <p:cNvSpPr>
            <a:spLocks noGrp="1"/>
          </p:cNvSpPr>
          <p:nvPr>
            <p:ph type="body" sz="quarter" idx="3"/>
          </p:nvPr>
        </p:nvSpPr>
        <p:spPr>
          <a:xfrm>
            <a:off x="687070" y="4585454"/>
            <a:ext cx="5496560" cy="4344114"/>
          </a:xfrm>
          <a:prstGeom prst="rect">
            <a:avLst/>
          </a:prstGeom>
        </p:spPr>
        <p:txBody>
          <a:bodyPr vert="horz" lIns="93113" tIns="46557" rIns="93113" bIns="4655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9169234"/>
            <a:ext cx="2977303" cy="482679"/>
          </a:xfrm>
          <a:prstGeom prst="rect">
            <a:avLst/>
          </a:prstGeom>
        </p:spPr>
        <p:txBody>
          <a:bodyPr vert="horz" lIns="93113" tIns="46557" rIns="93113" bIns="46557"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91807" y="9169234"/>
            <a:ext cx="2977303" cy="482679"/>
          </a:xfrm>
          <a:prstGeom prst="rect">
            <a:avLst/>
          </a:prstGeom>
        </p:spPr>
        <p:txBody>
          <a:bodyPr vert="horz" lIns="93113" tIns="46557" rIns="93113" bIns="46557" rtlCol="0" anchor="b"/>
          <a:lstStyle>
            <a:lvl1pPr algn="r" latinLnBrk="0">
              <a:defRPr lang="es-ES" sz="1200"/>
            </a:lvl1pPr>
          </a:lstStyle>
          <a:p>
            <a:fld id="{DB5CB03D-52F8-45FC-9D51-CC9AF1B89DEC}" type="slidenum">
              <a:rPr/>
              <a:pPr/>
              <a:t>‹Nº›</a:t>
            </a:fld>
            <a:endParaRPr lang="es-ES"/>
          </a:p>
        </p:txBody>
      </p:sp>
    </p:spTree>
    <p:extLst>
      <p:ext uri="{BB962C8B-B14F-4D97-AF65-F5344CB8AC3E}">
        <p14:creationId xmlns:p14="http://schemas.microsoft.com/office/powerpoint/2010/main" xmlns="" val="1718916716"/>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31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35</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36</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37</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38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81</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82</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83</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84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14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15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16</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17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20</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B5CB03D-52F8-45FC-9D51-CC9AF1B89DEC}" type="slidenum">
              <a:rPr lang="es-EC" smtClean="0"/>
              <a:pPr/>
              <a:t>22</a:t>
            </a:fld>
            <a:endParaRPr lang="es-EC"/>
          </a:p>
        </p:txBody>
      </p:sp>
    </p:spTree>
    <p:extLst>
      <p:ext uri="{BB962C8B-B14F-4D97-AF65-F5344CB8AC3E}">
        <p14:creationId xmlns:p14="http://schemas.microsoft.com/office/powerpoint/2010/main" xmlns="" val="2921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DB5CB03D-52F8-45FC-9D51-CC9AF1B89DEC}" type="slidenum">
              <a:rPr lang="es-EC" smtClean="0"/>
              <a:pPr/>
              <a:t>23</a:t>
            </a:fld>
            <a:endParaRPr lang="es-EC"/>
          </a:p>
        </p:txBody>
      </p:sp>
    </p:spTree>
    <p:extLst>
      <p:ext uri="{BB962C8B-B14F-4D97-AF65-F5344CB8AC3E}">
        <p14:creationId xmlns:p14="http://schemas.microsoft.com/office/powerpoint/2010/main" xmlns="" val="93827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DB5CB03D-52F8-45FC-9D51-CC9AF1B89DEC}" type="slidenum">
              <a:rPr lang="es-ES" smtClean="0"/>
              <a:pPr/>
              <a:t>26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s-E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latinLnBrk="0">
              <a:defRPr lang="es-ES" sz="4800" b="1">
                <a:solidFill>
                  <a:schemeClr val="tx1"/>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s-E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latinLnBrk="0">
              <a:buNone/>
              <a:defRPr lang="es-ES">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s-E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latinLnBrk="0">
              <a:defRPr lang="es-ES">
                <a:solidFill>
                  <a:srgbClr val="FFFFFF"/>
                </a:solidFill>
              </a:defRPr>
            </a:lvl1pPr>
            <a:extLst/>
          </a:lstStyle>
          <a:p>
            <a:fld id="{959ED156-2732-479E-8410-D5807628268D}" type="datetimeFigureOut">
              <a:rPr/>
              <a:pPr/>
              <a:t>31/5/2007</a:t>
            </a:fld>
            <a:endParaRPr lang="es-ES"/>
          </a:p>
        </p:txBody>
      </p:sp>
      <p:sp>
        <p:nvSpPr>
          <p:cNvPr id="19" name="Footer Placeholder 18"/>
          <p:cNvSpPr>
            <a:spLocks noGrp="1"/>
          </p:cNvSpPr>
          <p:nvPr>
            <p:ph type="ftr" sz="quarter" idx="11"/>
          </p:nvPr>
        </p:nvSpPr>
        <p:spPr/>
        <p:txBody>
          <a:bodyPr/>
          <a:lstStyle>
            <a:lvl1pPr latinLnBrk="0">
              <a:defRPr lang="es-ES">
                <a:solidFill>
                  <a:schemeClr val="accent1">
                    <a:tint val="20000"/>
                  </a:schemeClr>
                </a:solidFill>
              </a:defRPr>
            </a:lvl1pPr>
            <a:extLst/>
          </a:lstStyle>
          <a:p>
            <a:endParaRPr lang="es-ES"/>
          </a:p>
        </p:txBody>
      </p:sp>
      <p:sp>
        <p:nvSpPr>
          <p:cNvPr id="27" name="Slide Number Placeholder 26"/>
          <p:cNvSpPr>
            <a:spLocks noGrp="1"/>
          </p:cNvSpPr>
          <p:nvPr>
            <p:ph type="sldNum" sz="quarter" idx="12"/>
          </p:nvPr>
        </p:nvSpPr>
        <p:spPr/>
        <p:txBody>
          <a:bodyPr/>
          <a:lstStyle>
            <a:lvl1pPr latinLnBrk="0">
              <a:defRPr lang="es-ES">
                <a:solidFill>
                  <a:srgbClr val="FFFFFF"/>
                </a:solidFill>
              </a:defRPr>
            </a:lvl1pPr>
            <a:extLst/>
          </a:lstStyle>
          <a:p>
            <a:fld id="{D18737D0-1F07-487A-BC82-FDF5B924E95B}" type="slidenum">
              <a: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s-ES" smtClean="0"/>
              <a:t>Haga clic para modificar el estilo de título del patrón</a:t>
            </a:r>
            <a:endParaRPr kumimoji="0" lang="es-E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s-ES"/>
          </a:p>
        </p:txBody>
      </p:sp>
      <p:sp>
        <p:nvSpPr>
          <p:cNvPr id="4" name="Date Placeholder 3"/>
          <p:cNvSpPr>
            <a:spLocks noGrp="1"/>
          </p:cNvSpPr>
          <p:nvPr>
            <p:ph type="dt" sz="half" idx="10"/>
          </p:nvPr>
        </p:nvSpPr>
        <p:spPr/>
        <p:txBody>
          <a:bodyPr/>
          <a:lstStyle>
            <a:extLst/>
          </a:lstStyle>
          <a:p>
            <a:fld id="{959ED156-2732-479E-8410-D5807628268D}" type="datetimeFigureOut">
              <a:rPr/>
              <a:pPr/>
              <a:t>31/5/2007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D18737D0-1F07-487A-BC82-FDF5B924E95B}" type="slidenum">
              <a: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s-E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s-ES"/>
          </a:p>
        </p:txBody>
      </p:sp>
      <p:sp>
        <p:nvSpPr>
          <p:cNvPr id="4" name="Date Placeholder 3"/>
          <p:cNvSpPr>
            <a:spLocks noGrp="1"/>
          </p:cNvSpPr>
          <p:nvPr>
            <p:ph type="dt" sz="half" idx="10"/>
          </p:nvPr>
        </p:nvSpPr>
        <p:spPr/>
        <p:txBody>
          <a:bodyPr/>
          <a:lstStyle>
            <a:extLst/>
          </a:lstStyle>
          <a:p>
            <a:fld id="{959ED156-2732-479E-8410-D5807628268D}" type="datetimeFigureOut">
              <a:rPr/>
              <a:pPr/>
              <a:t>31/5/2007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D18737D0-1F07-487A-BC82-FDF5B924E95B}" type="slidenum">
              <a: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s-ES"/>
          </a:p>
        </p:txBody>
      </p:sp>
      <p:sp>
        <p:nvSpPr>
          <p:cNvPr id="4" name="Date Placeholder 3"/>
          <p:cNvSpPr>
            <a:spLocks noGrp="1"/>
          </p:cNvSpPr>
          <p:nvPr>
            <p:ph type="dt" sz="half" idx="10"/>
          </p:nvPr>
        </p:nvSpPr>
        <p:spPr/>
        <p:txBody>
          <a:bodyPr/>
          <a:lstStyle>
            <a:extLst/>
          </a:lstStyle>
          <a:p>
            <a:fld id="{959ED156-2732-479E-8410-D5807628268D}" type="datetimeFigureOut">
              <a:rPr/>
              <a:pPr/>
              <a:t>31/5/2007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D18737D0-1F07-487A-BC82-FDF5B924E95B}" type="slidenum">
              <a:rPr/>
              <a:pPr/>
              <a:t>‹Nº›</a:t>
            </a:fld>
            <a:endParaRPr lang="es-ES"/>
          </a:p>
        </p:txBody>
      </p:sp>
      <p:sp>
        <p:nvSpPr>
          <p:cNvPr id="7" name="Title 6"/>
          <p:cNvSpPr>
            <a:spLocks noGrp="1"/>
          </p:cNvSpPr>
          <p:nvPr>
            <p:ph type="title"/>
          </p:nvPr>
        </p:nvSpPr>
        <p:spPr/>
        <p:txBody>
          <a:bodyPr rtlCol="0"/>
          <a:lstStyle>
            <a:extLst/>
          </a:lstStyle>
          <a:p>
            <a:r>
              <a:rPr kumimoji="0" lang="es-ES" smtClean="0"/>
              <a:t>Haga clic para modificar el estilo de título del patrón</a:t>
            </a:r>
            <a:endParaRPr kumimoji="0"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latinLnBrk="0">
              <a:buNone/>
              <a:defRPr lang="es-ES"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s-E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latinLnBrk="0">
              <a:buNone/>
              <a:defRPr lang="es-ES" sz="2300">
                <a:solidFill>
                  <a:schemeClr val="tx1"/>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extLst/>
          </a:lstStyle>
          <a:p>
            <a:fld id="{959ED156-2732-479E-8410-D5807628268D}" type="datetimeFigureOut">
              <a:rPr/>
              <a:pPr/>
              <a:t>31/5/2007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D18737D0-1F07-487A-BC82-FDF5B924E95B}" type="slidenum">
              <a:rPr/>
              <a:pPr/>
              <a:t>‹Nº›</a:t>
            </a:fld>
            <a:endParaRPr lang="es-E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s-ES"/>
          </a:p>
        </p:txBody>
      </p:sp>
      <p:sp>
        <p:nvSpPr>
          <p:cNvPr id="4" name="Content Placeholder 3"/>
          <p:cNvSpPr>
            <a:spLocks noGrp="1"/>
          </p:cNvSpPr>
          <p:nvPr>
            <p:ph sz="half" idx="2"/>
          </p:nvPr>
        </p:nvSpPr>
        <p:spPr>
          <a:xfrm>
            <a:off x="4648200" y="1481328"/>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s-ES"/>
          </a:p>
        </p:txBody>
      </p:sp>
      <p:sp>
        <p:nvSpPr>
          <p:cNvPr id="5" name="Date Placeholder 4"/>
          <p:cNvSpPr>
            <a:spLocks noGrp="1"/>
          </p:cNvSpPr>
          <p:nvPr>
            <p:ph type="dt" sz="half" idx="10"/>
          </p:nvPr>
        </p:nvSpPr>
        <p:spPr/>
        <p:txBody>
          <a:bodyPr/>
          <a:lstStyle>
            <a:extLst/>
          </a:lstStyle>
          <a:p>
            <a:fld id="{959ED156-2732-479E-8410-D5807628268D}" type="datetimeFigureOut">
              <a:rPr/>
              <a:pPr/>
              <a:t>31/5/2007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D18737D0-1F07-487A-BC82-FDF5B924E95B}" type="slidenum">
              <a:rPr/>
              <a:pPr/>
              <a:t>‹Nº›</a:t>
            </a:fld>
            <a:endParaRPr lang="es-ES"/>
          </a:p>
        </p:txBody>
      </p:sp>
      <p:sp>
        <p:nvSpPr>
          <p:cNvPr id="8" name="Title 7"/>
          <p:cNvSpPr>
            <a:spLocks noGrp="1"/>
          </p:cNvSpPr>
          <p:nvPr>
            <p:ph type="title"/>
          </p:nvPr>
        </p:nvSpPr>
        <p:spPr/>
        <p:txBody>
          <a:bodyPr rtlCol="0"/>
          <a:lstStyle>
            <a:extLst/>
          </a:lstStyle>
          <a:p>
            <a:r>
              <a:rPr kumimoji="0" lang="es-ES" smtClean="0"/>
              <a:t>Haga clic para modificar el estilo de título del patrón</a:t>
            </a:r>
            <a:endParaRPr kumimoji="0"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latinLnBrk="0">
              <a:defRPr lang="es-ES"/>
            </a:lvl1pPr>
            <a:extLst/>
          </a:lstStyle>
          <a:p>
            <a:r>
              <a:rPr kumimoji="0" lang="es-ES" smtClean="0"/>
              <a:t>Haga clic para modificar el estilo de título del patrón</a:t>
            </a:r>
            <a:endParaRPr kumimoji="0" lang="es-E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latinLnBrk="0">
              <a:buNone/>
              <a:defRPr lang="es-ES" sz="2400" b="0">
                <a:solidFill>
                  <a:schemeClr val="bg1"/>
                </a:solidFill>
              </a:defRPr>
            </a:lvl1pPr>
            <a:lvl2pPr>
              <a:buNone/>
              <a:defRPr lang="es-ES" sz="2000" b="1"/>
            </a:lvl2pPr>
            <a:lvl3pPr>
              <a:buNone/>
              <a:defRPr lang="es-ES" sz="1800" b="1"/>
            </a:lvl3pPr>
            <a:lvl4pPr>
              <a:buNone/>
              <a:defRPr lang="es-ES" sz="1600" b="1"/>
            </a:lvl4pPr>
            <a:lvl5pPr>
              <a:buNone/>
              <a:defRPr lang="es-ES" sz="1600" b="1"/>
            </a:lvl5pPr>
            <a:extLst/>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latinLnBrk="0">
              <a:buNone/>
              <a:defRPr lang="es-ES" sz="2400" b="0">
                <a:solidFill>
                  <a:schemeClr val="bg1"/>
                </a:solidFill>
              </a:defRPr>
            </a:lvl1pPr>
            <a:lvl2pPr>
              <a:buNone/>
              <a:defRPr lang="es-ES" sz="2000" b="1"/>
            </a:lvl2pPr>
            <a:lvl3pPr>
              <a:buNone/>
              <a:defRPr lang="es-ES" sz="1800" b="1"/>
            </a:lvl3pPr>
            <a:lvl4pPr>
              <a:buNone/>
              <a:defRPr lang="es-ES" sz="1600" b="1"/>
            </a:lvl4pPr>
            <a:lvl5pPr>
              <a:buNone/>
              <a:defRPr lang="es-ES" sz="1600" b="1"/>
            </a:lvl5pPr>
            <a:extLst/>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s-E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latinLnBrk="0">
              <a:spcBef>
                <a:spcPts val="0"/>
              </a:spcBef>
              <a:defRPr lang="es-ES" sz="2400"/>
            </a:lvl1pPr>
            <a:lvl2pPr>
              <a:defRPr lang="es-ES" sz="2000"/>
            </a:lvl2pPr>
            <a:lvl3pPr>
              <a:defRPr lang="es-ES" sz="1800"/>
            </a:lvl3pPr>
            <a:lvl4pPr>
              <a:defRPr lang="es-ES" sz="1600"/>
            </a:lvl4pPr>
            <a:lvl5pPr>
              <a:defRPr lang="es-ES"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s-ES"/>
          </a:p>
        </p:txBody>
      </p:sp>
      <p:sp>
        <p:nvSpPr>
          <p:cNvPr id="7" name="Date Placeholder 6"/>
          <p:cNvSpPr>
            <a:spLocks noGrp="1"/>
          </p:cNvSpPr>
          <p:nvPr>
            <p:ph type="dt" sz="half" idx="10"/>
          </p:nvPr>
        </p:nvSpPr>
        <p:spPr/>
        <p:txBody>
          <a:bodyPr/>
          <a:lstStyle>
            <a:extLst/>
          </a:lstStyle>
          <a:p>
            <a:fld id="{959ED156-2732-479E-8410-D5807628268D}" type="datetimeFigureOut">
              <a:rPr/>
              <a:pPr/>
              <a:t>31/5/2007</a:t>
            </a:fld>
            <a:endParaRPr lang="es-ES"/>
          </a:p>
        </p:txBody>
      </p:sp>
      <p:sp>
        <p:nvSpPr>
          <p:cNvPr id="8" name="Footer Placeholder 7"/>
          <p:cNvSpPr>
            <a:spLocks noGrp="1"/>
          </p:cNvSpPr>
          <p:nvPr>
            <p:ph type="ftr" sz="quarter" idx="11"/>
          </p:nvPr>
        </p:nvSpPr>
        <p:spPr/>
        <p:txBody>
          <a:bodyPr/>
          <a:lstStyle>
            <a:extLst/>
          </a:lstStyle>
          <a:p>
            <a:endParaRPr lang="es-ES"/>
          </a:p>
        </p:txBody>
      </p:sp>
      <p:sp>
        <p:nvSpPr>
          <p:cNvPr id="9" name="Slide Number Placeholder 8"/>
          <p:cNvSpPr>
            <a:spLocks noGrp="1"/>
          </p:cNvSpPr>
          <p:nvPr>
            <p:ph type="sldNum" sz="quarter" idx="12"/>
          </p:nvPr>
        </p:nvSpPr>
        <p:spPr/>
        <p:txBody>
          <a:bodyPr/>
          <a:lstStyle>
            <a:extLst/>
          </a:lstStyle>
          <a:p>
            <a:fld id="{D18737D0-1F07-487A-BC82-FDF5B924E95B}" type="slidenum">
              <a: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59ED156-2732-479E-8410-D5807628268D}" type="datetimeFigureOut">
              <a:rPr/>
              <a:pPr/>
              <a:t>31/5/2007</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D18737D0-1F07-487A-BC82-FDF5B924E95B}" type="slidenum">
              <a:rPr/>
              <a:pPr/>
              <a:t>‹Nº›</a:t>
            </a:fld>
            <a:endParaRPr lang="es-ES"/>
          </a:p>
        </p:txBody>
      </p:sp>
      <p:sp>
        <p:nvSpPr>
          <p:cNvPr id="6" name="Title 5"/>
          <p:cNvSpPr>
            <a:spLocks noGrp="1"/>
          </p:cNvSpPr>
          <p:nvPr>
            <p:ph type="title"/>
          </p:nvPr>
        </p:nvSpPr>
        <p:spPr/>
        <p:txBody>
          <a:bodyPr rtlCol="0"/>
          <a:lstStyle>
            <a:extLst/>
          </a:lstStyle>
          <a:p>
            <a:r>
              <a:rPr kumimoji="0" lang="es-ES" smtClean="0"/>
              <a:t>Haga clic para modificar el estilo de título del patrón</a:t>
            </a:r>
            <a:endParaRPr kumimoji="0"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59ED156-2732-479E-8410-D5807628268D}" type="datetimeFigureOut">
              <a:rPr/>
              <a:pPr/>
              <a:t>31/5/2007</a:t>
            </a:fld>
            <a:endParaRPr lang="es-ES"/>
          </a:p>
        </p:txBody>
      </p:sp>
      <p:sp>
        <p:nvSpPr>
          <p:cNvPr id="3" name="Footer Placeholder 2"/>
          <p:cNvSpPr>
            <a:spLocks noGrp="1"/>
          </p:cNvSpPr>
          <p:nvPr>
            <p:ph type="ftr" sz="quarter" idx="11"/>
          </p:nvPr>
        </p:nvSpPr>
        <p:spPr/>
        <p:txBody>
          <a:bodyPr/>
          <a:lstStyle>
            <a:extLst/>
          </a:lstStyle>
          <a:p>
            <a:endParaRPr lang="es-ES"/>
          </a:p>
        </p:txBody>
      </p:sp>
      <p:sp>
        <p:nvSpPr>
          <p:cNvPr id="4" name="Slide Number Placeholder 3"/>
          <p:cNvSpPr>
            <a:spLocks noGrp="1"/>
          </p:cNvSpPr>
          <p:nvPr>
            <p:ph type="sldNum" sz="quarter" idx="12"/>
          </p:nvPr>
        </p:nvSpPr>
        <p:spPr/>
        <p:txBody>
          <a:bodyPr/>
          <a:lstStyle>
            <a:extLst/>
          </a:lstStyle>
          <a:p>
            <a:fld id="{D18737D0-1F07-487A-BC82-FDF5B924E95B}" type="slidenum">
              <a: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latinLnBrk="0">
              <a:buNone/>
              <a:defRPr lang="es-ES" sz="2500" b="0">
                <a:solidFill>
                  <a:schemeClr val="accent1"/>
                </a:solidFill>
                <a:effectLst/>
              </a:defRPr>
            </a:lvl1pPr>
            <a:extLst/>
          </a:lstStyle>
          <a:p>
            <a:r>
              <a:rPr kumimoji="0" lang="es-ES" smtClean="0"/>
              <a:t>Haga clic para modificar el estilo de título del patrón</a:t>
            </a:r>
            <a:endParaRPr kumimoji="0" lang="es-ES"/>
          </a:p>
        </p:txBody>
      </p:sp>
      <p:sp>
        <p:nvSpPr>
          <p:cNvPr id="3" name="Text Placeholder 2"/>
          <p:cNvSpPr>
            <a:spLocks noGrp="1"/>
          </p:cNvSpPr>
          <p:nvPr>
            <p:ph type="body" idx="2"/>
          </p:nvPr>
        </p:nvSpPr>
        <p:spPr>
          <a:xfrm>
            <a:off x="4419600" y="5355102"/>
            <a:ext cx="3974592" cy="914400"/>
          </a:xfrm>
        </p:spPr>
        <p:txBody>
          <a:bodyPr/>
          <a:lstStyle>
            <a:lvl1pPr marL="0" indent="0" algn="r" latinLnBrk="0">
              <a:buNone/>
              <a:defRPr lang="es-ES" sz="1600"/>
            </a:lvl1pPr>
            <a:lvl2pPr>
              <a:buNone/>
              <a:defRPr lang="es-ES" sz="1200"/>
            </a:lvl2pPr>
            <a:lvl3pPr>
              <a:buNone/>
              <a:defRPr lang="es-ES" sz="1000"/>
            </a:lvl3pPr>
            <a:lvl4pPr>
              <a:buNone/>
              <a:defRPr lang="es-ES" sz="900"/>
            </a:lvl4pPr>
            <a:lvl5pPr>
              <a:buNone/>
              <a:defRPr lang="es-ES" sz="900"/>
            </a:lvl5pPr>
            <a:extLst/>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914400" y="274320"/>
            <a:ext cx="7479792"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s-ES"/>
          </a:p>
        </p:txBody>
      </p:sp>
      <p:sp>
        <p:nvSpPr>
          <p:cNvPr id="5" name="Date Placeholder 4"/>
          <p:cNvSpPr>
            <a:spLocks noGrp="1"/>
          </p:cNvSpPr>
          <p:nvPr>
            <p:ph type="dt" sz="half" idx="10"/>
          </p:nvPr>
        </p:nvSpPr>
        <p:spPr>
          <a:xfrm>
            <a:off x="6727032" y="6407944"/>
            <a:ext cx="1920240" cy="365760"/>
          </a:xfrm>
        </p:spPr>
        <p:txBody>
          <a:bodyPr/>
          <a:lstStyle>
            <a:extLst/>
          </a:lstStyle>
          <a:p>
            <a:fld id="{959ED156-2732-479E-8410-D5807628268D}" type="datetimeFigureOut">
              <a:rPr/>
              <a:pPr/>
              <a:t>31/5/2007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D18737D0-1F07-487A-BC82-FDF5B924E95B}" type="slidenum">
              <a: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latinLnBrk="0">
              <a:buNone/>
              <a:defRPr lang="es-ES" sz="1400"/>
            </a:lvl1pPr>
            <a:lvl2pPr>
              <a:defRPr lang="es-ES" sz="1200"/>
            </a:lvl2pPr>
            <a:lvl3pPr>
              <a:defRPr lang="es-ES" sz="1000"/>
            </a:lvl3pPr>
            <a:lvl4pPr>
              <a:defRPr lang="es-ES" sz="900"/>
            </a:lvl4pPr>
            <a:lvl5pPr>
              <a:defRPr lang="es-ES" sz="900"/>
            </a:lvl5pPr>
            <a:extLst/>
          </a:lstStyle>
          <a:p>
            <a:pPr lvl="0" eaLnBrk="1" latinLnBrk="0" hangingPunct="1"/>
            <a:r>
              <a:rPr kumimoji="0" lang="es-ES" smtClean="0"/>
              <a:t>Haga clic para modificar el estilo de texto del patrón</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latinLnBrk="0">
              <a:buNone/>
              <a:defRPr lang="es-ES" sz="3200"/>
            </a:lvl1pPr>
            <a:extLst/>
          </a:lstStyle>
          <a:p>
            <a:r>
              <a:rPr kumimoji="0" lang="es-ES" smtClean="0"/>
              <a:t>Haga clic en el icono para agregar una imagen</a:t>
            </a:r>
            <a:endParaRPr kumimoji="0" lang="es-ES"/>
          </a:p>
        </p:txBody>
      </p:sp>
      <p:sp>
        <p:nvSpPr>
          <p:cNvPr id="5" name="Date Placeholder 4"/>
          <p:cNvSpPr>
            <a:spLocks noGrp="1"/>
          </p:cNvSpPr>
          <p:nvPr>
            <p:ph type="dt" sz="half" idx="10"/>
          </p:nvPr>
        </p:nvSpPr>
        <p:spPr/>
        <p:txBody>
          <a:bodyPr/>
          <a:lstStyle>
            <a:lvl1pPr latinLnBrk="0">
              <a:defRPr lang="es-ES">
                <a:solidFill>
                  <a:schemeClr val="tx1"/>
                </a:solidFill>
              </a:defRPr>
            </a:lvl1pPr>
            <a:extLst/>
          </a:lstStyle>
          <a:p>
            <a:fld id="{959ED156-2732-479E-8410-D5807628268D}" type="datetimeFigureOut">
              <a:rPr/>
              <a:pPr/>
              <a:t>31/5/2007</a:t>
            </a:fld>
            <a:endParaRPr lang="es-ES"/>
          </a:p>
        </p:txBody>
      </p:sp>
      <p:sp>
        <p:nvSpPr>
          <p:cNvPr id="6" name="Footer Placeholder 5"/>
          <p:cNvSpPr>
            <a:spLocks noGrp="1"/>
          </p:cNvSpPr>
          <p:nvPr>
            <p:ph type="ftr" sz="quarter" idx="11"/>
          </p:nvPr>
        </p:nvSpPr>
        <p:spPr>
          <a:xfrm>
            <a:off x="4380072" y="6407944"/>
            <a:ext cx="2350681" cy="365125"/>
          </a:xfrm>
        </p:spPr>
        <p:txBody>
          <a:bodyPr/>
          <a:lstStyle>
            <a:lvl1pPr latinLnBrk="0">
              <a:defRPr lang="es-ES">
                <a:solidFill>
                  <a:schemeClr val="tx1"/>
                </a:solidFill>
              </a:defRPr>
            </a:lvl1pPr>
            <a:extLst/>
          </a:lstStyle>
          <a:p>
            <a:endParaRPr lang="es-ES"/>
          </a:p>
        </p:txBody>
      </p:sp>
      <p:sp>
        <p:nvSpPr>
          <p:cNvPr id="7" name="Slide Number Placeholder 6"/>
          <p:cNvSpPr>
            <a:spLocks noGrp="1"/>
          </p:cNvSpPr>
          <p:nvPr>
            <p:ph type="sldNum" sz="quarter" idx="12"/>
          </p:nvPr>
        </p:nvSpPr>
        <p:spPr/>
        <p:txBody>
          <a:bodyPr/>
          <a:lstStyle>
            <a:lvl1pPr latinLnBrk="0">
              <a:defRPr lang="es-ES">
                <a:solidFill>
                  <a:schemeClr val="tx1"/>
                </a:solidFill>
              </a:defRPr>
            </a:lvl1pPr>
            <a:extLst/>
          </a:lstStyle>
          <a:p>
            <a:fld id="{D18737D0-1F07-487A-BC82-FDF5B924E95B}" type="slidenum">
              <a:rPr/>
              <a:pPr/>
              <a:t>‹Nº›</a:t>
            </a:fld>
            <a:endParaRPr lang="es-E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latinLnBrk="0">
              <a:buNone/>
              <a:defRPr lang="es-ES"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s-E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a:t>Haga clic para modificar el estilo de título del patrón</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lang="es-ES" sz="1000">
                <a:solidFill>
                  <a:schemeClr val="tx1"/>
                </a:solidFill>
              </a:defRPr>
            </a:lvl1pPr>
            <a:extLst/>
          </a:lstStyle>
          <a:p>
            <a:fld id="{959ED156-2732-479E-8410-D5807628268D}" type="datetimeFigureOut">
              <a:rPr/>
              <a:pPr/>
              <a:t>31/5/2007</a:t>
            </a:fld>
            <a:endParaRPr lang="es-E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lang="es-ES" sz="1000">
                <a:solidFill>
                  <a:schemeClr val="tx1"/>
                </a:solidFill>
              </a:defRPr>
            </a:lvl1pPr>
            <a:extLst/>
          </a:lstStyle>
          <a:p>
            <a:endParaRPr lang="es-E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lang="es-ES" sz="1000" b="0">
                <a:solidFill>
                  <a:schemeClr val="tx1"/>
                </a:solidFill>
              </a:defRPr>
            </a:lvl1pPr>
            <a:extLst/>
          </a:lstStyle>
          <a:p>
            <a:fld id="{D18737D0-1F07-487A-BC82-FDF5B924E95B}" type="slidenum">
              <a:rPr/>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s-ES"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lang="es-ES"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lang="es-ES"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lang="es-ES"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lang="es-ES"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lang="es-ES"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lang="es-ES"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lang="es-ES"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lang="es-ES"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lang="es-ES" sz="16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3.xml"/><Relationship Id="rId7" Type="http://schemas.openxmlformats.org/officeDocument/2006/relationships/image" Target="../media/image2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0.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2.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8.xml"/><Relationship Id="rId7" Type="http://schemas.openxmlformats.org/officeDocument/2006/relationships/image" Target="../media/image33.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Layout" Target="../diagrams/layout9.xml"/><Relationship Id="rId7" Type="http://schemas.openxmlformats.org/officeDocument/2006/relationships/image" Target="../media/image3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Layout" Target="../diagrams/layout10.xml"/><Relationship Id="rId7" Type="http://schemas.openxmlformats.org/officeDocument/2006/relationships/image" Target="../media/image3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jpe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91.jpe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976" y="5429264"/>
            <a:ext cx="7772400" cy="1199704"/>
          </a:xfrm>
        </p:spPr>
        <p:txBody>
          <a:bodyPr>
            <a:normAutofit fontScale="92500" lnSpcReduction="20000"/>
          </a:bodyPr>
          <a:lstStyle/>
          <a:p>
            <a:endParaRPr dirty="0" smtClean="0"/>
          </a:p>
          <a:p>
            <a:r>
              <a:rPr dirty="0" smtClean="0"/>
              <a:t>PAOLA SAMPAZ.</a:t>
            </a:r>
          </a:p>
          <a:p>
            <a:r>
              <a:rPr dirty="0" smtClean="0"/>
              <a:t>RAMIRO MUÑOZ</a:t>
            </a:r>
          </a:p>
        </p:txBody>
      </p:sp>
      <p:sp>
        <p:nvSpPr>
          <p:cNvPr id="22530" name="AutoShape 2" descr="data:image/jpg;base64,/9j/4AAQSkZJRgABAQAAAQABAAD/2wCEAAkGBhQQERUTExMWERUUGBcaFxcWFx8bHxkYJR4YGh0XGBwXGyYfIx4mIhgaHy8gIzMqLSwsFyYyOjI2NikrOCkBCQoKDgwNGg8PGjUjHyQ0NTIvLy80Kiw0Nio2NSs1NS01NSwpNTU1MSk1NTQ1LC41Li80Myw1Ly0pLzMqNSksLP/AABEIAFYAUgMBIgACEQEDEQH/xAAbAAACAwEBAQAAAAAAAAAAAAAABgQFBwMCAf/EADwQAAIBAgQDBQYEBQIHAAAAAAECAwQRABIhMQUiQQYTMlFhBxRxgZGhI0JSYjNygrHRkvAWJEOTotLT/8QAGgEBAAMBAQEAAAAAAAAAAAAAAAIDBAUBBv/EACsRAAIBAwEHAgcBAAAAAAAAAAABAgMRITEEEhNBYXGxUYFCUmKh0eHwBf/aAAwDAQACEQMRAD8A3HBgxXca40lKmZtWPhW+p/wBpc+o3JAIE2eoWNSzsFUbkmwHzOF+r7bRgkRI0pHXwj53F/mRhG7R9pZGkZXDPMirIIirZI47i7tk5tFN7LzaG7A8uIMFHPWLGroYyAxRQuY6sssMghWwDoylC75c6HrfADZL7Q2uOanTOXC6575fELh+nnbfTHBPaVy5u/pioF7na3L1zr+tfr6G3Ck9nMvQPGuaUqDMEskjZmiIiViUuAd+lvPAPZUY7GId2VIIMc5uDpewkiK62wAxQdtiP4sNgLXaNgwFxcE9BcG41xf8P4vFUC8bg23GxHxB1+eMtquz89FDVBGkWWqkiLPIRHZRfOFmjJQE6KC2Wwv1tiP2eqJ3lWJxkmF8pVcrKqgAzTW0yu+i5QC2YHmAOANmwYW+Adpy7dzPYSbBgRZjqLXGl9DtobHYggMmADBgwYA41lWsSM7bKLn/AAPU7fPGW8X44sryNKzhmQjNCcz0ykHu5gniYD9uouXtzKQ19ua/wxAMwCtI4QXYqAxso87K5Hqoxn/Zvh3vlZ3odXN1CEXvE7ASG3S0SgjKCVz5TlBGoDF2X4ZPKiS1UmWSJWRpwLOFJF6cEHnYEXLkXUmwGYEifXdvaegUpBR1T2OpEDoCf1M8gBJ9TcnDJxWpShpCVsixhQt9twLG56+fmcKfH+1FZE1FHGRE07EuXXNdd7X8xYggfqGuM9SvGEnF4xe/Qspw3mV3DfbkskuR6VwuvgOdh8VsNfQYn8d9s8FOAqQStIQDleyjKb2YMCQb2O3kcdu0vDaGtVmkp3WW2kkQCv8AY81/I3wu9nOxNNG5krRLWuAuTOtkAAAtlvrYg2GwFtL3xkW20LW4iJ7nQtOC+2ZZ9HopyDe5hXvR8LAXxY1XDo6iNpKPvYWKMuRomSSNW8TQCRRY6XKDlb0NjjjN2kmj4jT08OWOmlUgRrGAVYA66bakH4DbDjwbiffq1xldGIZeo8j88aaNeErbsr30I1IbpkdHWCEpSLTBFUMwkjJfMpJyzEkjLGQnMpu5K33QsdT7L8Z7+Mq/8SPRv3DUBvtY+ovsRhR9pfZoMjMiM3eBmCpuZBzPH5ESKC1iGAeO+UlsQuxfFxG8ZDxssbCFjEzMDHlXKzFiTmA3G9oNQL41FRq2DBgwBmXbfNNJOBFNMAUUiAjOoBBDC+h1jYW18ZxZezihIBZu95VYjvvGDI7Oc19b5UTe5xIhP/M1P8yn7y4iV/G5KQu8eXnqaVHLC9kdQtxqNb9ceSajFtnqV3ZE7tlJmmgizWzXt1sbi5IsRttfyxF7X8Lf3qiZVJijDqxFzbYjP0tcDfUnBWv3k9PK+zsFZrWysjfmF9AToPVsM/HR+Cfiv9xjj34tGtUzZq6v6W5d+ZfGTpyVjBeOGWVs4c7lBGpOluigdOuK+KkmzWLNGQC3MxGgsdLfHDHShQyszoMsjPlPxGn/AI/fHSvkjkOfvI1shS59Qw1I6c32xQ9tqQk4JYznwT2z/NU6spxi0r+1vUuOyPeVUtDNlzMskveHUAqotma35uYkX06YdKlmhr+TTvglxvm11+B3xReyAWgA3sZdv5h164t+J0zNXrZuYDMo8rA2H9/ri6teNKLj8/Lu/JTTm5wjvco/suO08Gamc7mO0gv+05vpa4t64zKkpJlnmvBMsSKyrJI5IyCRcoVQBHYqz2CDQHU4a6jtNJLNLBy917nPKeWxBzFFsb7aH447VwtTNfpEB87AY6tGrGtBTjoyEouOoz0FcGijJOpRSfjYYMVnDlPcx/yJ/YYMWkSvrk7uvYdJUuPjof7xv/rGPklJHJKY5VzpURFbEX/EjuykD9WViR6piw7YURKLMnihN/6dDr6XAJ9L4gMRPEGQ5To6MfyONr/A3Vh1BOGp6nZ3FTgFQZKJGt33uwIY2JYDMRcr4swygnfVcO1DXe90oVdZBYFW5TYWINj5gg/PCXWZqKdq2JG7iQlauFde5lOjEgamNr5gR5g/GdHxUhRLSfihcpHNawJAOYncW15dxt5DgVqa2ebw2p4eUsO+nVeO5pecr2KjilAkdYgfKbq18+itIAwUPbQLcAH5YrqmCRkjFUkaTtJlyoFBMVh4hGSo5iQp3IwydpacVag2CSHVfIsdCuutjuPpis4RwVYpBMWDqPBlG7jRib/p1+uMfFp3399O2OuL6P6uePDt2qO0Q4cZyk1KKat48/Ye+zHDvdwWsFiCnKdBYaaaeVjqcVprTL3tXlyqjKAb/l2Op+W3U4jyzyS6sxihXKMpJ2uNAFFztqfp5YqeKVp4i3uNJyQRkmomIsqDcm+2bcAbjffbTSS2iKprRZ6uT+LolqvY4trP+0JPZmJHoTILNNWTyIZLEfh5yxCE6mMIpI9Ti449L+HlA1kZQB8Dnt9VVf6xj1w6nWyFFyxRoI6deuTS8hHm5A/pA8zj1w2L3msB3jp9b9C1/wD2A/7V+uv0EYqMUkZ5u8rjZSwZEVd8qgfQWwY7YMSInxlBFjqDhJraY0Ep0JgkOhGuQ/5A6dVAI1U3d8cqqlWVSjqGVtwf9/fACs8ZJEkbAPa1yMyyJ+hwPEuuhGovp5Ypqns9SMCUQ8OqrsyMJGWNnNrgOOQoxAuuh9L4targU9IS0N5otyh3Hna2t/Vd+oJ1wp8cnmmnM0bWWOBxHCWy5pt/xASEcE5QAfKxXXEZRUlZklJrQJYq4XWThomyuGDxG4J8QKtcH5jUefTHc8Qr75o+Gy5spBMqgj0sGY7baan1xWQ8UqIWiQxyFZMpz928LW7wrISIG7sZUVmGg0K6Yjr2uqZFjPcPdmYMjmobMPwWRQAwIJSRjc6XTGRbDRTTS07/AJLeL0GXhvAVYB+JMWk/6VNFIzWBB5jGmveakX2Axb0tCBGsaxLT06+GBbEsejTEXBP7NRfcnbGeTcPrZro8vuuR9bAJdufmVYrtIqskZBbdZGGH+lepqwBEvdiwzy7Anrk3sL3tYk+oxpp0401aKK5Tcj1X1rM3cQ3aRtCQfD5i/RrHU/lBvuVBaeC8KWmiCDU7sfM/46AdAMc+C8BjpVsvMx8THc+g8h6fM3OLPFhAMGDBgAwYMGADEOt4PDN/EjVj57H6jXHzBgCrfsRBflaRPQEH7upP3x5/4Ii6ySH/AEf/ADwYMATaXstTx7Rhj+8lvs2mLUC2DBgD7gwYMAGDBgw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2532" name="AutoShape 4" descr="data:image/jpg;base64,/9j/4AAQSkZJRgABAQAAAQABAAD/2wCEAAkGBhQQERUTExMWERUUGBcaFxcWFx8bHxkYJR4YGh0XGBwXGyYfIx4mIhgaHy8gIzMqLSwsFyYyOjI2NikrOCkBCQoKDgwNGg8PGjUjHyQ0NTIvLy80Kiw0Nio2NSs1NS01NSwpNTU1MSk1NTQ1LC41Li80Myw1Ly0pLzMqNSksLP/AABEIAFYAUgMBIgACEQEDEQH/xAAbAAACAwEBAQAAAAAAAAAAAAAABgQFBwMCAf/EADwQAAIBAgQDBQYEBQIHAAAAAAECAwQRABIhMQUiQQYTMlFhBxRxgZGhI0JSYjNygrHRkvAWJEOTotLT/8QAGgEBAAMBAQEAAAAAAAAAAAAAAAIDBAUBBv/EACsRAAIBAwEHAgcBAAAAAAAAAAABAgMRITEEEhNBYXGxUYFCUmKh0eHwBf/aAAwDAQACEQMRAD8A3HBgxXca40lKmZtWPhW+p/wBpc+o3JAIE2eoWNSzsFUbkmwHzOF+r7bRgkRI0pHXwj53F/mRhG7R9pZGkZXDPMirIIirZI47i7tk5tFN7LzaG7A8uIMFHPWLGroYyAxRQuY6sssMghWwDoylC75c6HrfADZL7Q2uOanTOXC6575fELh+nnbfTHBPaVy5u/pioF7na3L1zr+tfr6G3Ck9nMvQPGuaUqDMEskjZmiIiViUuAd+lvPAPZUY7GId2VIIMc5uDpewkiK62wAxQdtiP4sNgLXaNgwFxcE9BcG41xf8P4vFUC8bg23GxHxB1+eMtquz89FDVBGkWWqkiLPIRHZRfOFmjJQE6KC2Wwv1tiP2eqJ3lWJxkmF8pVcrKqgAzTW0yu+i5QC2YHmAOANmwYW+Adpy7dzPYSbBgRZjqLXGl9DtobHYggMmADBgwYA41lWsSM7bKLn/AAPU7fPGW8X44sryNKzhmQjNCcz0ykHu5gniYD9uouXtzKQ19ua/wxAMwCtI4QXYqAxso87K5Hqoxn/Zvh3vlZ3odXN1CEXvE7ASG3S0SgjKCVz5TlBGoDF2X4ZPKiS1UmWSJWRpwLOFJF6cEHnYEXLkXUmwGYEifXdvaegUpBR1T2OpEDoCf1M8gBJ9TcnDJxWpShpCVsixhQt9twLG56+fmcKfH+1FZE1FHGRE07EuXXNdd7X8xYggfqGuM9SvGEnF4xe/Qspw3mV3DfbkskuR6VwuvgOdh8VsNfQYn8d9s8FOAqQStIQDleyjKb2YMCQb2O3kcdu0vDaGtVmkp3WW2kkQCv8AY81/I3wu9nOxNNG5krRLWuAuTOtkAAAtlvrYg2GwFtL3xkW20LW4iJ7nQtOC+2ZZ9HopyDe5hXvR8LAXxY1XDo6iNpKPvYWKMuRomSSNW8TQCRRY6XKDlb0NjjjN2kmj4jT08OWOmlUgRrGAVYA66bakH4DbDjwbiffq1xldGIZeo8j88aaNeErbsr30I1IbpkdHWCEpSLTBFUMwkjJfMpJyzEkjLGQnMpu5K33QsdT7L8Z7+Mq/8SPRv3DUBvtY+ovsRhR9pfZoMjMiM3eBmCpuZBzPH5ESKC1iGAeO+UlsQuxfFxG8ZDxssbCFjEzMDHlXKzFiTmA3G9oNQL41FRq2DBgwBmXbfNNJOBFNMAUUiAjOoBBDC+h1jYW18ZxZezihIBZu95VYjvvGDI7Oc19b5UTe5xIhP/M1P8yn7y4iV/G5KQu8eXnqaVHLC9kdQtxqNb9ceSajFtnqV3ZE7tlJmmgizWzXt1sbi5IsRttfyxF7X8Lf3qiZVJijDqxFzbYjP0tcDfUnBWv3k9PK+zsFZrWysjfmF9AToPVsM/HR+Cfiv9xjj34tGtUzZq6v6W5d+ZfGTpyVjBeOGWVs4c7lBGpOluigdOuK+KkmzWLNGQC3MxGgsdLfHDHShQyszoMsjPlPxGn/AI/fHSvkjkOfvI1shS59Qw1I6c32xQ9tqQk4JYznwT2z/NU6spxi0r+1vUuOyPeVUtDNlzMskveHUAqotma35uYkX06YdKlmhr+TTvglxvm11+B3xReyAWgA3sZdv5h164t+J0zNXrZuYDMo8rA2H9/ri6teNKLj8/Lu/JTTm5wjvco/suO08Gamc7mO0gv+05vpa4t64zKkpJlnmvBMsSKyrJI5IyCRcoVQBHYqz2CDQHU4a6jtNJLNLBy917nPKeWxBzFFsb7aH447VwtTNfpEB87AY6tGrGtBTjoyEouOoz0FcGijJOpRSfjYYMVnDlPcx/yJ/YYMWkSvrk7uvYdJUuPjof7xv/rGPklJHJKY5VzpURFbEX/EjuykD9WViR6piw7YURKLMnihN/6dDr6XAJ9L4gMRPEGQ5To6MfyONr/A3Vh1BOGp6nZ3FTgFQZKJGt33uwIY2JYDMRcr4swygnfVcO1DXe90oVdZBYFW5TYWINj5gg/PCXWZqKdq2JG7iQlauFde5lOjEgamNr5gR5g/GdHxUhRLSfihcpHNawJAOYncW15dxt5DgVqa2ebw2p4eUsO+nVeO5pecr2KjilAkdYgfKbq18+itIAwUPbQLcAH5YrqmCRkjFUkaTtJlyoFBMVh4hGSo5iQp3IwydpacVag2CSHVfIsdCuutjuPpis4RwVYpBMWDqPBlG7jRib/p1+uMfFp3399O2OuL6P6uePDt2qO0Q4cZyk1KKat48/Ye+zHDvdwWsFiCnKdBYaaaeVjqcVprTL3tXlyqjKAb/l2Op+W3U4jyzyS6sxihXKMpJ2uNAFFztqfp5YqeKVp4i3uNJyQRkmomIsqDcm+2bcAbjffbTSS2iKprRZ6uT+LolqvY4trP+0JPZmJHoTILNNWTyIZLEfh5yxCE6mMIpI9Ti449L+HlA1kZQB8Dnt9VVf6xj1w6nWyFFyxRoI6deuTS8hHm5A/pA8zj1w2L3msB3jp9b9C1/wD2A/7V+uv0EYqMUkZ5u8rjZSwZEVd8qgfQWwY7YMSInxlBFjqDhJraY0Ep0JgkOhGuQ/5A6dVAI1U3d8cqqlWVSjqGVtwf9/fACs8ZJEkbAPa1yMyyJ+hwPEuuhGovp5Ypqns9SMCUQ8OqrsyMJGWNnNrgOOQoxAuuh9L4targU9IS0N5otyh3Hna2t/Vd+oJ1wp8cnmmnM0bWWOBxHCWy5pt/xASEcE5QAfKxXXEZRUlZklJrQJYq4XWThomyuGDxG4J8QKtcH5jUefTHc8Qr75o+Gy5spBMqgj0sGY7baan1xWQ8UqIWiQxyFZMpz928LW7wrISIG7sZUVmGg0K6Yjr2uqZFjPcPdmYMjmobMPwWRQAwIJSRjc6XTGRbDRTTS07/AJLeL0GXhvAVYB+JMWk/6VNFIzWBB5jGmveakX2Axb0tCBGsaxLT06+GBbEsejTEXBP7NRfcnbGeTcPrZro8vuuR9bAJdufmVYrtIqskZBbdZGGH+lepqwBEvdiwzy7Anrk3sL3tYk+oxpp0401aKK5Tcj1X1rM3cQ3aRtCQfD5i/RrHU/lBvuVBaeC8KWmiCDU7sfM/46AdAMc+C8BjpVsvMx8THc+g8h6fM3OLPFhAMGDBgAwYMGADEOt4PDN/EjVj57H6jXHzBgCrfsRBflaRPQEH7upP3x5/4Ii6ySH/AEf/ADwYMATaXstTx7Rhj+8lvs2mLUC2DBgD7gwYMAGDBgw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2536" name="Picture 8" descr="http://internacional.universia.net/latinoamerica/datos-basicos-unis/ecuador/escuela-politecnica-del-ejercito/img/escudo.gif"/>
          <p:cNvPicPr>
            <a:picLocks noChangeAspect="1" noChangeArrowheads="1"/>
          </p:cNvPicPr>
          <p:nvPr/>
        </p:nvPicPr>
        <p:blipFill>
          <a:blip r:embed="rId3" cstate="print"/>
          <a:srcRect/>
          <a:stretch>
            <a:fillRect/>
          </a:stretch>
        </p:blipFill>
        <p:spPr bwMode="auto">
          <a:xfrm>
            <a:off x="214282" y="260648"/>
            <a:ext cx="1362612" cy="1143008"/>
          </a:xfrm>
          <a:prstGeom prst="rect">
            <a:avLst/>
          </a:prstGeom>
          <a:noFill/>
        </p:spPr>
      </p:pic>
      <p:sp>
        <p:nvSpPr>
          <p:cNvPr id="8" name="Subtitle 2"/>
          <p:cNvSpPr txBox="1">
            <a:spLocks/>
          </p:cNvSpPr>
          <p:nvPr/>
        </p:nvSpPr>
        <p:spPr>
          <a:xfrm>
            <a:off x="928662" y="2357430"/>
            <a:ext cx="7772400" cy="1199704"/>
          </a:xfrm>
          <a:prstGeom prst="rect">
            <a:avLst/>
          </a:prstGeom>
        </p:spPr>
        <p:txBody>
          <a:bodyPr vert="horz" lIns="45720" rIns="45720">
            <a:normAutofit fontScale="92500" lnSpcReduction="10000"/>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2700" b="0" i="0" u="none" strike="noStrike" kern="1200" cap="none" spc="0" normalizeH="0" baseline="0" noProof="0" dirty="0" smtClean="0">
                <a:ln>
                  <a:noFill/>
                </a:ln>
                <a:solidFill>
                  <a:schemeClr val="tx1"/>
                </a:solidFill>
                <a:effectLst/>
                <a:uLnTx/>
                <a:uFillTx/>
                <a:latin typeface="+mn-lt"/>
                <a:ea typeface="+mn-ea"/>
                <a:cs typeface="+mn-cs"/>
              </a:rPr>
              <a:t>ANÁLISIS</a:t>
            </a:r>
            <a:r>
              <a:rPr kumimoji="0" lang="es-ES" sz="2700" b="0" i="0" u="none" strike="noStrike" kern="1200" cap="none" spc="0" normalizeH="0" noProof="0" dirty="0" smtClean="0">
                <a:ln>
                  <a:noFill/>
                </a:ln>
                <a:solidFill>
                  <a:schemeClr val="tx1"/>
                </a:solidFill>
                <a:effectLst/>
                <a:uLnTx/>
                <a:uFillTx/>
                <a:latin typeface="+mn-lt"/>
                <a:ea typeface="+mn-ea"/>
                <a:cs typeface="+mn-cs"/>
              </a:rPr>
              <a:t> Y DISEÑO DE LA RED DE DATOS DE LA ESCUELA “HÉROES DEL CENEPA”</a:t>
            </a:r>
            <a:endParaRPr kumimoji="0" lang="es-E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Subtitle 2"/>
          <p:cNvSpPr txBox="1">
            <a:spLocks/>
          </p:cNvSpPr>
          <p:nvPr/>
        </p:nvSpPr>
        <p:spPr>
          <a:xfrm>
            <a:off x="1285852" y="1071546"/>
            <a:ext cx="7415242" cy="1199704"/>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2700" b="0" i="0" u="none" strike="noStrike" kern="1200" cap="none" spc="0" normalizeH="0" baseline="0" noProof="0" dirty="0" smtClean="0">
                <a:ln>
                  <a:noFill/>
                </a:ln>
                <a:solidFill>
                  <a:schemeClr val="tx1"/>
                </a:solidFill>
                <a:effectLst/>
                <a:uLnTx/>
                <a:uFillTx/>
                <a:latin typeface="+mn-lt"/>
                <a:ea typeface="+mn-ea"/>
                <a:cs typeface="+mn-cs"/>
              </a:rPr>
              <a:t>ESCUELA "HEROES DEL CENEPA"</a:t>
            </a:r>
            <a:endParaRPr kumimoji="0" lang="es-E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10 Rectángulo"/>
          <p:cNvSpPr/>
          <p:nvPr/>
        </p:nvSpPr>
        <p:spPr>
          <a:xfrm>
            <a:off x="4357686" y="4071942"/>
            <a:ext cx="4613764" cy="923330"/>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Bienvenidos</a:t>
            </a:r>
            <a:endParaRPr lang="es-A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11 Rectángulo"/>
          <p:cNvSpPr/>
          <p:nvPr/>
        </p:nvSpPr>
        <p:spPr>
          <a:xfrm>
            <a:off x="1643042" y="285728"/>
            <a:ext cx="7215238" cy="1077218"/>
          </a:xfrm>
          <a:prstGeom prst="rect">
            <a:avLst/>
          </a:prstGeom>
          <a:noFill/>
        </p:spPr>
        <p:txBody>
          <a:bodyPr wrap="square" lIns="91440" tIns="45720" rIns="91440" bIns="45720">
            <a:spAutoFit/>
          </a:bodyPr>
          <a:lstStyle/>
          <a:p>
            <a:pPr algn="ctr"/>
            <a:r>
              <a:rPr lang="es-E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ESCUELA POLITÉCNICA DEL EJÉRCITO</a:t>
            </a:r>
            <a:endParaRPr lang="es-E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4464496" cy="720080"/>
          </a:xfrm>
        </p:spPr>
        <p:txBody>
          <a:bodyPr>
            <a:normAutofit fontScale="70000" lnSpcReduction="20000"/>
          </a:bodyPr>
          <a:lstStyle/>
          <a:p>
            <a:pPr marL="0" indent="0" algn="just">
              <a:buNone/>
            </a:pPr>
            <a:r>
              <a:rPr lang="es-EC" sz="4500" b="1" u="sng" dirty="0" smtClean="0"/>
              <a:t>Objetivos Específicos.</a:t>
            </a:r>
            <a:endParaRPr lang="es-EC" sz="4200" dirty="0"/>
          </a:p>
          <a:p>
            <a:endParaRPr lang="es-EC" dirty="0"/>
          </a:p>
        </p:txBody>
      </p:sp>
      <p:sp>
        <p:nvSpPr>
          <p:cNvPr id="4" name="3 Rectángulo"/>
          <p:cNvSpPr/>
          <p:nvPr/>
        </p:nvSpPr>
        <p:spPr>
          <a:xfrm>
            <a:off x="467544" y="1925468"/>
            <a:ext cx="8352928" cy="932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4 Forma libre"/>
          <p:cNvSpPr/>
          <p:nvPr/>
        </p:nvSpPr>
        <p:spPr>
          <a:xfrm>
            <a:off x="865205" y="1379348"/>
            <a:ext cx="7953219" cy="1092240"/>
          </a:xfrm>
          <a:custGeom>
            <a:avLst/>
            <a:gdLst>
              <a:gd name="connsiteX0" fmla="*/ 0 w 7953219"/>
              <a:gd name="connsiteY0" fmla="*/ 182044 h 1092240"/>
              <a:gd name="connsiteX1" fmla="*/ 182044 w 7953219"/>
              <a:gd name="connsiteY1" fmla="*/ 0 h 1092240"/>
              <a:gd name="connsiteX2" fmla="*/ 7771175 w 7953219"/>
              <a:gd name="connsiteY2" fmla="*/ 0 h 1092240"/>
              <a:gd name="connsiteX3" fmla="*/ 7953219 w 7953219"/>
              <a:gd name="connsiteY3" fmla="*/ 182044 h 1092240"/>
              <a:gd name="connsiteX4" fmla="*/ 7953219 w 7953219"/>
              <a:gd name="connsiteY4" fmla="*/ 910196 h 1092240"/>
              <a:gd name="connsiteX5" fmla="*/ 7771175 w 7953219"/>
              <a:gd name="connsiteY5" fmla="*/ 1092240 h 1092240"/>
              <a:gd name="connsiteX6" fmla="*/ 182044 w 7953219"/>
              <a:gd name="connsiteY6" fmla="*/ 1092240 h 1092240"/>
              <a:gd name="connsiteX7" fmla="*/ 0 w 7953219"/>
              <a:gd name="connsiteY7" fmla="*/ 910196 h 1092240"/>
              <a:gd name="connsiteX8" fmla="*/ 0 w 7953219"/>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3219" h="1092240">
                <a:moveTo>
                  <a:pt x="0" y="182044"/>
                </a:moveTo>
                <a:cubicBezTo>
                  <a:pt x="0" y="81504"/>
                  <a:pt x="81504" y="0"/>
                  <a:pt x="182044" y="0"/>
                </a:cubicBezTo>
                <a:lnTo>
                  <a:pt x="7771175" y="0"/>
                </a:lnTo>
                <a:cubicBezTo>
                  <a:pt x="7871715" y="0"/>
                  <a:pt x="7953219" y="81504"/>
                  <a:pt x="7953219" y="182044"/>
                </a:cubicBezTo>
                <a:lnTo>
                  <a:pt x="7953219" y="910196"/>
                </a:lnTo>
                <a:cubicBezTo>
                  <a:pt x="7953219" y="1010736"/>
                  <a:pt x="7871715" y="1092240"/>
                  <a:pt x="7771175"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4" tIns="53319" rIns="274324" bIns="53319" numCol="1" spcCol="1270" anchor="ctr" anchorCtr="0">
            <a:noAutofit/>
          </a:bodyPr>
          <a:lstStyle/>
          <a:p>
            <a:pPr lvl="0" algn="l" defTabSz="800100">
              <a:lnSpc>
                <a:spcPct val="90000"/>
              </a:lnSpc>
              <a:spcBef>
                <a:spcPct val="0"/>
              </a:spcBef>
              <a:spcAft>
                <a:spcPct val="35000"/>
              </a:spcAft>
            </a:pPr>
            <a:r>
              <a:rPr lang="es-EC" sz="1800" b="1" kern="1200" dirty="0" smtClean="0"/>
              <a:t>Identificar los problemas existentes en la red de cableado estructurado que tiene la Escuela.</a:t>
            </a:r>
            <a:endParaRPr lang="es-EC" sz="1800" b="1" kern="1200" dirty="0"/>
          </a:p>
        </p:txBody>
      </p:sp>
      <p:sp>
        <p:nvSpPr>
          <p:cNvPr id="7" name="6 Rectángulo"/>
          <p:cNvSpPr/>
          <p:nvPr/>
        </p:nvSpPr>
        <p:spPr>
          <a:xfrm>
            <a:off x="467544" y="3603788"/>
            <a:ext cx="8352928" cy="932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7 Forma libre"/>
          <p:cNvSpPr/>
          <p:nvPr/>
        </p:nvSpPr>
        <p:spPr>
          <a:xfrm>
            <a:off x="865205" y="3057668"/>
            <a:ext cx="7953219" cy="1092240"/>
          </a:xfrm>
          <a:custGeom>
            <a:avLst/>
            <a:gdLst>
              <a:gd name="connsiteX0" fmla="*/ 0 w 7953219"/>
              <a:gd name="connsiteY0" fmla="*/ 182044 h 1092240"/>
              <a:gd name="connsiteX1" fmla="*/ 182044 w 7953219"/>
              <a:gd name="connsiteY1" fmla="*/ 0 h 1092240"/>
              <a:gd name="connsiteX2" fmla="*/ 7771175 w 7953219"/>
              <a:gd name="connsiteY2" fmla="*/ 0 h 1092240"/>
              <a:gd name="connsiteX3" fmla="*/ 7953219 w 7953219"/>
              <a:gd name="connsiteY3" fmla="*/ 182044 h 1092240"/>
              <a:gd name="connsiteX4" fmla="*/ 7953219 w 7953219"/>
              <a:gd name="connsiteY4" fmla="*/ 910196 h 1092240"/>
              <a:gd name="connsiteX5" fmla="*/ 7771175 w 7953219"/>
              <a:gd name="connsiteY5" fmla="*/ 1092240 h 1092240"/>
              <a:gd name="connsiteX6" fmla="*/ 182044 w 7953219"/>
              <a:gd name="connsiteY6" fmla="*/ 1092240 h 1092240"/>
              <a:gd name="connsiteX7" fmla="*/ 0 w 7953219"/>
              <a:gd name="connsiteY7" fmla="*/ 910196 h 1092240"/>
              <a:gd name="connsiteX8" fmla="*/ 0 w 7953219"/>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3219" h="1092240">
                <a:moveTo>
                  <a:pt x="0" y="182044"/>
                </a:moveTo>
                <a:cubicBezTo>
                  <a:pt x="0" y="81504"/>
                  <a:pt x="81504" y="0"/>
                  <a:pt x="182044" y="0"/>
                </a:cubicBezTo>
                <a:lnTo>
                  <a:pt x="7771175" y="0"/>
                </a:lnTo>
                <a:cubicBezTo>
                  <a:pt x="7871715" y="0"/>
                  <a:pt x="7953219" y="81504"/>
                  <a:pt x="7953219" y="182044"/>
                </a:cubicBezTo>
                <a:lnTo>
                  <a:pt x="7953219" y="910196"/>
                </a:lnTo>
                <a:cubicBezTo>
                  <a:pt x="7953219" y="1010736"/>
                  <a:pt x="7871715" y="1092240"/>
                  <a:pt x="7771175"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4" tIns="53319" rIns="274324" bIns="53319" numCol="1" spcCol="1270" anchor="ctr" anchorCtr="0">
            <a:noAutofit/>
          </a:bodyPr>
          <a:lstStyle/>
          <a:p>
            <a:pPr lvl="0" algn="l" defTabSz="800100">
              <a:lnSpc>
                <a:spcPct val="90000"/>
              </a:lnSpc>
              <a:spcBef>
                <a:spcPct val="0"/>
              </a:spcBef>
              <a:spcAft>
                <a:spcPct val="35000"/>
              </a:spcAft>
            </a:pPr>
            <a:r>
              <a:rPr lang="es-EC" sz="1800" b="1" kern="1200" dirty="0" smtClean="0"/>
              <a:t>Analizar las posibles soluciones que se podrían dar después de haber realizado un  análisis a todos los elementos que conforman esta  red.</a:t>
            </a:r>
          </a:p>
        </p:txBody>
      </p:sp>
      <p:sp>
        <p:nvSpPr>
          <p:cNvPr id="9" name="8 Rectángulo"/>
          <p:cNvSpPr/>
          <p:nvPr/>
        </p:nvSpPr>
        <p:spPr>
          <a:xfrm>
            <a:off x="467544" y="5282108"/>
            <a:ext cx="8352928" cy="932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9 Forma libre"/>
          <p:cNvSpPr/>
          <p:nvPr/>
        </p:nvSpPr>
        <p:spPr>
          <a:xfrm>
            <a:off x="865205" y="4735988"/>
            <a:ext cx="7953219" cy="1092240"/>
          </a:xfrm>
          <a:custGeom>
            <a:avLst/>
            <a:gdLst>
              <a:gd name="connsiteX0" fmla="*/ 0 w 7953219"/>
              <a:gd name="connsiteY0" fmla="*/ 182044 h 1092240"/>
              <a:gd name="connsiteX1" fmla="*/ 182044 w 7953219"/>
              <a:gd name="connsiteY1" fmla="*/ 0 h 1092240"/>
              <a:gd name="connsiteX2" fmla="*/ 7771175 w 7953219"/>
              <a:gd name="connsiteY2" fmla="*/ 0 h 1092240"/>
              <a:gd name="connsiteX3" fmla="*/ 7953219 w 7953219"/>
              <a:gd name="connsiteY3" fmla="*/ 182044 h 1092240"/>
              <a:gd name="connsiteX4" fmla="*/ 7953219 w 7953219"/>
              <a:gd name="connsiteY4" fmla="*/ 910196 h 1092240"/>
              <a:gd name="connsiteX5" fmla="*/ 7771175 w 7953219"/>
              <a:gd name="connsiteY5" fmla="*/ 1092240 h 1092240"/>
              <a:gd name="connsiteX6" fmla="*/ 182044 w 7953219"/>
              <a:gd name="connsiteY6" fmla="*/ 1092240 h 1092240"/>
              <a:gd name="connsiteX7" fmla="*/ 0 w 7953219"/>
              <a:gd name="connsiteY7" fmla="*/ 910196 h 1092240"/>
              <a:gd name="connsiteX8" fmla="*/ 0 w 7953219"/>
              <a:gd name="connsiteY8" fmla="*/ 182044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3219" h="1092240">
                <a:moveTo>
                  <a:pt x="0" y="182044"/>
                </a:moveTo>
                <a:cubicBezTo>
                  <a:pt x="0" y="81504"/>
                  <a:pt x="81504" y="0"/>
                  <a:pt x="182044" y="0"/>
                </a:cubicBezTo>
                <a:lnTo>
                  <a:pt x="7771175" y="0"/>
                </a:lnTo>
                <a:cubicBezTo>
                  <a:pt x="7871715" y="0"/>
                  <a:pt x="7953219" y="81504"/>
                  <a:pt x="7953219" y="182044"/>
                </a:cubicBezTo>
                <a:lnTo>
                  <a:pt x="7953219" y="910196"/>
                </a:lnTo>
                <a:cubicBezTo>
                  <a:pt x="7953219" y="1010736"/>
                  <a:pt x="7871715" y="1092240"/>
                  <a:pt x="7771175" y="1092240"/>
                </a:cubicBezTo>
                <a:lnTo>
                  <a:pt x="182044" y="1092240"/>
                </a:lnTo>
                <a:cubicBezTo>
                  <a:pt x="81504" y="1092240"/>
                  <a:pt x="0" y="1010736"/>
                  <a:pt x="0" y="910196"/>
                </a:cubicBezTo>
                <a:lnTo>
                  <a:pt x="0" y="1820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4" tIns="53319" rIns="274324" bIns="53319" numCol="1" spcCol="1270" anchor="ctr" anchorCtr="0">
            <a:noAutofit/>
          </a:bodyPr>
          <a:lstStyle/>
          <a:p>
            <a:pPr lvl="0" algn="l" defTabSz="800100">
              <a:lnSpc>
                <a:spcPct val="90000"/>
              </a:lnSpc>
              <a:spcBef>
                <a:spcPct val="0"/>
              </a:spcBef>
              <a:spcAft>
                <a:spcPct val="35000"/>
              </a:spcAft>
            </a:pPr>
            <a:r>
              <a:rPr lang="es-EC" sz="1800" b="1" kern="1200" dirty="0" smtClean="0"/>
              <a:t>Realizar un nuevo diseño  de la red para el área administrativa, laboratorios y biblioteca, con lo que se mejorará el desempeño de la misma.</a:t>
            </a:r>
            <a:endParaRPr lang="es-EC" sz="1800" b="1" kern="1200" dirty="0"/>
          </a:p>
        </p:txBody>
      </p:sp>
    </p:spTree>
    <p:extLst>
      <p:ext uri="{BB962C8B-B14F-4D97-AF65-F5344CB8AC3E}">
        <p14:creationId xmlns:p14="http://schemas.microsoft.com/office/powerpoint/2010/main" xmlns="" val="177584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METODOLOGÍA</a:t>
            </a:r>
            <a:endParaRPr lang="es-EC" dirty="0"/>
          </a:p>
        </p:txBody>
      </p:sp>
      <p:sp>
        <p:nvSpPr>
          <p:cNvPr id="3" name="2 Marcador de contenido"/>
          <p:cNvSpPr>
            <a:spLocks noGrp="1"/>
          </p:cNvSpPr>
          <p:nvPr>
            <p:ph idx="1"/>
          </p:nvPr>
        </p:nvSpPr>
        <p:spPr/>
        <p:txBody>
          <a:bodyPr>
            <a:normAutofit fontScale="55000" lnSpcReduction="20000"/>
          </a:bodyPr>
          <a:lstStyle/>
          <a:p>
            <a:pPr marL="0" indent="0">
              <a:buNone/>
            </a:pPr>
            <a:r>
              <a:rPr lang="es-EC" sz="4400" b="1" u="sng" dirty="0"/>
              <a:t>Fase de </a:t>
            </a:r>
            <a:r>
              <a:rPr lang="es-EC" sz="4400" b="1" u="sng" dirty="0" smtClean="0"/>
              <a:t>Análisis</a:t>
            </a:r>
            <a:r>
              <a:rPr lang="es-EC" sz="4400" dirty="0" smtClean="0"/>
              <a:t>:</a:t>
            </a:r>
          </a:p>
          <a:p>
            <a:pPr marL="0" indent="0">
              <a:buNone/>
            </a:pPr>
            <a:endParaRPr lang="es-EC" dirty="0"/>
          </a:p>
          <a:p>
            <a:pPr algn="just">
              <a:buFont typeface="Wingdings" pitchFamily="2" charset="2"/>
              <a:buChar char="Ø"/>
            </a:pPr>
            <a:r>
              <a:rPr lang="es-EC" sz="4500" dirty="0" smtClean="0"/>
              <a:t>En el campo, se requiere realizar una verificación del  correcto funcionamiento de los equipos que actualmente se encuentran  implementados en la Escuela, donde se podrá comprobar las conexiones de red existentes.</a:t>
            </a:r>
          </a:p>
          <a:p>
            <a:pPr algn="just">
              <a:buFont typeface="Wingdings" pitchFamily="2" charset="2"/>
              <a:buChar char="Ø"/>
            </a:pPr>
            <a:endParaRPr lang="es-EC" sz="4400" dirty="0" smtClean="0"/>
          </a:p>
          <a:p>
            <a:pPr algn="just">
              <a:buFont typeface="Wingdings" pitchFamily="2" charset="2"/>
              <a:buChar char="Ø"/>
            </a:pPr>
            <a:r>
              <a:rPr lang="es-EC" sz="4400" dirty="0" smtClean="0"/>
              <a:t>Se debe recolectar la información necesaria que </a:t>
            </a:r>
            <a:r>
              <a:rPr lang="es-EC" sz="4400" dirty="0" smtClean="0"/>
              <a:t>aporte </a:t>
            </a:r>
            <a:r>
              <a:rPr lang="es-EC" sz="4400" dirty="0" smtClean="0"/>
              <a:t>al desarrollo de este proyecto.</a:t>
            </a:r>
          </a:p>
          <a:p>
            <a:pPr algn="just">
              <a:buFont typeface="Wingdings" pitchFamily="2" charset="2"/>
              <a:buChar char="Ø"/>
            </a:pPr>
            <a:endParaRPr lang="es-EC" sz="4400" dirty="0" smtClean="0"/>
          </a:p>
          <a:p>
            <a:pPr algn="just">
              <a:buFont typeface="Wingdings" pitchFamily="2" charset="2"/>
              <a:buChar char="Ø"/>
            </a:pPr>
            <a:r>
              <a:rPr lang="es-EC" sz="4400" dirty="0" smtClean="0"/>
              <a:t>Se utilizará el software </a:t>
            </a:r>
            <a:r>
              <a:rPr lang="es-EC" sz="4400" dirty="0" err="1" smtClean="0"/>
              <a:t>Colasoft</a:t>
            </a:r>
            <a:r>
              <a:rPr lang="es-EC" sz="4400" dirty="0" smtClean="0"/>
              <a:t> </a:t>
            </a:r>
            <a:r>
              <a:rPr lang="es-EC" sz="4400" dirty="0" err="1" smtClean="0"/>
              <a:t>Capsa</a:t>
            </a:r>
            <a:r>
              <a:rPr lang="es-EC" sz="4400" dirty="0" smtClean="0"/>
              <a:t> Network </a:t>
            </a:r>
            <a:r>
              <a:rPr lang="es-EC" sz="4400" dirty="0" err="1" smtClean="0"/>
              <a:t>Analyzer</a:t>
            </a:r>
            <a:r>
              <a:rPr lang="es-EC" sz="4400" dirty="0" smtClean="0"/>
              <a:t> 7 Free para analizar el tráfico en la red.</a:t>
            </a:r>
          </a:p>
          <a:p>
            <a:pPr algn="just">
              <a:buFont typeface="Wingdings" pitchFamily="2" charset="2"/>
              <a:buChar char="Ø"/>
            </a:pPr>
            <a:endParaRPr lang="es-EC" sz="3200" dirty="0" smtClean="0"/>
          </a:p>
          <a:p>
            <a:pPr>
              <a:buNone/>
            </a:pPr>
            <a:endParaRPr lang="es-EC" dirty="0"/>
          </a:p>
        </p:txBody>
      </p:sp>
    </p:spTree>
    <p:extLst>
      <p:ext uri="{BB962C8B-B14F-4D97-AF65-F5344CB8AC3E}">
        <p14:creationId xmlns:p14="http://schemas.microsoft.com/office/powerpoint/2010/main" xmlns="" val="375486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up)">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METODOLOGÍA</a:t>
            </a:r>
            <a:endParaRPr lang="es-EC" dirty="0"/>
          </a:p>
        </p:txBody>
      </p:sp>
      <p:sp>
        <p:nvSpPr>
          <p:cNvPr id="3" name="2 Marcador de contenido"/>
          <p:cNvSpPr>
            <a:spLocks noGrp="1"/>
          </p:cNvSpPr>
          <p:nvPr>
            <p:ph idx="1"/>
          </p:nvPr>
        </p:nvSpPr>
        <p:spPr/>
        <p:txBody>
          <a:bodyPr>
            <a:normAutofit lnSpcReduction="10000"/>
          </a:bodyPr>
          <a:lstStyle/>
          <a:p>
            <a:pPr marL="0" indent="0">
              <a:buNone/>
            </a:pPr>
            <a:r>
              <a:rPr lang="es-EC" b="1" u="sng" dirty="0"/>
              <a:t>Fase de Diseño</a:t>
            </a:r>
            <a:r>
              <a:rPr lang="es-EC" dirty="0" smtClean="0"/>
              <a:t>:</a:t>
            </a:r>
          </a:p>
          <a:p>
            <a:pPr marL="0" indent="0">
              <a:buNone/>
            </a:pPr>
            <a:endParaRPr lang="es-EC" dirty="0"/>
          </a:p>
          <a:p>
            <a:pPr algn="just">
              <a:buFont typeface="Wingdings" pitchFamily="2" charset="2"/>
              <a:buChar char="Ø"/>
            </a:pPr>
            <a:r>
              <a:rPr lang="es-EC" sz="3200" dirty="0"/>
              <a:t>Se debe identificar los lugares donde se requieren puntos de interconexión</a:t>
            </a:r>
            <a:r>
              <a:rPr lang="es-EC" sz="3200" dirty="0" smtClean="0"/>
              <a:t>.</a:t>
            </a:r>
          </a:p>
          <a:p>
            <a:pPr algn="just">
              <a:buFont typeface="Wingdings" pitchFamily="2" charset="2"/>
              <a:buChar char="Ø"/>
            </a:pPr>
            <a:endParaRPr lang="es-EC" sz="3200" dirty="0"/>
          </a:p>
          <a:p>
            <a:pPr algn="just">
              <a:buFont typeface="Wingdings" pitchFamily="2" charset="2"/>
              <a:buChar char="Ø"/>
            </a:pPr>
            <a:r>
              <a:rPr lang="es-EC" sz="3200" dirty="0"/>
              <a:t>Seleccionar la ubicación de los equipos</a:t>
            </a:r>
            <a:r>
              <a:rPr lang="es-EC" sz="3200" dirty="0" smtClean="0"/>
              <a:t>.</a:t>
            </a:r>
          </a:p>
          <a:p>
            <a:pPr algn="just">
              <a:buFont typeface="Wingdings" pitchFamily="2" charset="2"/>
              <a:buChar char="Ø"/>
            </a:pPr>
            <a:endParaRPr lang="es-EC" sz="3200" dirty="0"/>
          </a:p>
          <a:p>
            <a:pPr algn="just">
              <a:buFont typeface="Wingdings" pitchFamily="2" charset="2"/>
              <a:buChar char="Ø"/>
            </a:pPr>
            <a:r>
              <a:rPr lang="es-EC" sz="3200" dirty="0"/>
              <a:t>Realizar el diagrama físico de la red. </a:t>
            </a:r>
            <a:endParaRPr lang="es-EC" sz="3200" dirty="0" smtClean="0"/>
          </a:p>
          <a:p>
            <a:pPr algn="just">
              <a:buFont typeface="Wingdings" pitchFamily="2" charset="2"/>
              <a:buChar char="Ø"/>
            </a:pPr>
            <a:endParaRPr lang="es-EC" sz="3200" dirty="0" smtClean="0"/>
          </a:p>
          <a:p>
            <a:endParaRPr lang="es-EC" dirty="0"/>
          </a:p>
        </p:txBody>
      </p:sp>
    </p:spTree>
    <p:extLst>
      <p:ext uri="{BB962C8B-B14F-4D97-AF65-F5344CB8AC3E}">
        <p14:creationId xmlns:p14="http://schemas.microsoft.com/office/powerpoint/2010/main" xmlns="" val="375486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500"/>
                                        <p:tgtEl>
                                          <p:spTgt spid="3">
                                            <p:txEl>
                                              <p:pRg st="4" end="4"/>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up)">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83752">
              <a:srgbClr val="D7DDF0"/>
            </a:gs>
            <a:gs pos="65848">
              <a:srgbClr val="B2D0F1"/>
            </a:gs>
            <a:gs pos="76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b="1" dirty="0" smtClean="0">
                <a:solidFill>
                  <a:schemeClr val="bg1"/>
                </a:solidFill>
                <a:latin typeface="Times New Roman" pitchFamily="18" charset="0"/>
                <a:cs typeface="Times New Roman" pitchFamily="18" charset="0"/>
              </a:rPr>
              <a:t>MARCO TEORICO</a:t>
            </a:r>
            <a:endParaRPr lang="es-EC" dirty="0">
              <a:solidFill>
                <a:schemeClr val="bg1"/>
              </a:solidFill>
            </a:endParaRPr>
          </a:p>
        </p:txBody>
      </p:sp>
    </p:spTree>
    <p:extLst>
      <p:ext uri="{BB962C8B-B14F-4D97-AF65-F5344CB8AC3E}">
        <p14:creationId xmlns:p14="http://schemas.microsoft.com/office/powerpoint/2010/main" xmlns="" val="13697258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1328"/>
            <a:ext cx="8291264" cy="5376672"/>
          </a:xfrm>
        </p:spPr>
        <p:txBody>
          <a:bodyPr>
            <a:normAutofit fontScale="55000" lnSpcReduction="20000"/>
          </a:bodyPr>
          <a:lstStyle/>
          <a:p>
            <a:pPr algn="just">
              <a:tabLst>
                <a:tab pos="4310063" algn="l"/>
              </a:tabLst>
            </a:pPr>
            <a:r>
              <a:rPr lang="es-EC" sz="4400" dirty="0" smtClean="0">
                <a:latin typeface="+mj-lt"/>
                <a:cs typeface="Arial" pitchFamily="34" charset="0"/>
              </a:rPr>
              <a:t>Con la norma ANSI/EIA/TIA-568 en 1991, estuvieron disponibles las especificaciones para guiar en la selección e instalación de los sistemas de cableado.</a:t>
            </a:r>
          </a:p>
          <a:p>
            <a:pPr algn="just">
              <a:tabLst>
                <a:tab pos="4310063" algn="l"/>
              </a:tabLst>
            </a:pPr>
            <a:endParaRPr lang="es-EC" sz="4400" dirty="0" smtClean="0">
              <a:latin typeface="+mj-lt"/>
              <a:cs typeface="Arial" pitchFamily="34" charset="0"/>
            </a:endParaRPr>
          </a:p>
          <a:p>
            <a:pPr algn="just">
              <a:tabLst>
                <a:tab pos="4310063" algn="l"/>
              </a:tabLst>
            </a:pPr>
            <a:r>
              <a:rPr lang="es-EC" sz="4400" dirty="0" smtClean="0">
                <a:latin typeface="+mj-lt"/>
                <a:cs typeface="Arial" pitchFamily="34" charset="0"/>
              </a:rPr>
              <a:t>El hardware para redes se volvió estandarizado, sobre todo para el cableado. </a:t>
            </a:r>
          </a:p>
          <a:p>
            <a:pPr algn="just">
              <a:tabLst>
                <a:tab pos="4310063" algn="l"/>
              </a:tabLst>
            </a:pPr>
            <a:endParaRPr lang="es-EC" sz="4400" dirty="0" smtClean="0">
              <a:latin typeface="+mj-lt"/>
              <a:cs typeface="Arial" pitchFamily="34" charset="0"/>
            </a:endParaRPr>
          </a:p>
          <a:p>
            <a:pPr algn="just">
              <a:tabLst>
                <a:tab pos="4310063" algn="l"/>
              </a:tabLst>
            </a:pPr>
            <a:r>
              <a:rPr lang="es-EC" sz="4400" dirty="0" smtClean="0">
                <a:latin typeface="+mj-lt"/>
                <a:cs typeface="Arial" pitchFamily="34" charset="0"/>
              </a:rPr>
              <a:t>El primer tipo de cableado que tuvo mayor aceptación fue un tipo de cable de cobre(coaxial), reemplazado por otro tipo de cableado de cobre (par trenzado).</a:t>
            </a:r>
          </a:p>
          <a:p>
            <a:pPr algn="just">
              <a:tabLst>
                <a:tab pos="4310063" algn="l"/>
              </a:tabLst>
            </a:pPr>
            <a:endParaRPr lang="es-EC" sz="4400" dirty="0" smtClean="0">
              <a:latin typeface="+mj-lt"/>
              <a:cs typeface="Arial" pitchFamily="34" charset="0"/>
            </a:endParaRPr>
          </a:p>
          <a:p>
            <a:pPr algn="just">
              <a:tabLst>
                <a:tab pos="4310063" algn="l"/>
              </a:tabLst>
            </a:pPr>
            <a:r>
              <a:rPr lang="es-EC" sz="4400" dirty="0" smtClean="0">
                <a:latin typeface="+mj-lt"/>
              </a:rPr>
              <a:t>Los fabricantes introdujeron mejoras en cables de par trenzado </a:t>
            </a:r>
            <a:r>
              <a:rPr lang="es-EC" sz="4400" dirty="0" smtClean="0">
                <a:latin typeface="+mj-lt"/>
                <a:cs typeface="Arial" pitchFamily="34" charset="0"/>
              </a:rPr>
              <a:t>con más pares, más cantidad de trenzados y más materiales de blindaje, </a:t>
            </a:r>
            <a:r>
              <a:rPr lang="es-EC" sz="4400" dirty="0" err="1" smtClean="0">
                <a:latin typeface="+mj-lt"/>
                <a:cs typeface="Arial" pitchFamily="34" charset="0"/>
              </a:rPr>
              <a:t>ejm</a:t>
            </a:r>
            <a:r>
              <a:rPr lang="es-EC" sz="4400" dirty="0" smtClean="0">
                <a:latin typeface="+mj-lt"/>
                <a:cs typeface="Arial" pitchFamily="34" charset="0"/>
              </a:rPr>
              <a:t> Categoría 5, 5e, 6 .</a:t>
            </a:r>
          </a:p>
          <a:p>
            <a:pPr>
              <a:tabLst>
                <a:tab pos="4310063" algn="l"/>
              </a:tabLst>
            </a:pPr>
            <a:endParaRPr lang="es-ES" dirty="0"/>
          </a:p>
        </p:txBody>
      </p:sp>
      <p:sp>
        <p:nvSpPr>
          <p:cNvPr id="2" name="Title 1"/>
          <p:cNvSpPr>
            <a:spLocks noGrp="1"/>
          </p:cNvSpPr>
          <p:nvPr>
            <p:ph type="title"/>
          </p:nvPr>
        </p:nvSpPr>
        <p:spPr/>
        <p:txBody>
          <a:bodyPr>
            <a:normAutofit/>
          </a:bodyPr>
          <a:lstStyle/>
          <a:p>
            <a:r>
              <a:rPr lang="es-ES" dirty="0" smtClean="0"/>
              <a:t>CABLEADO ESTRUCTURADO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357686" y="1628800"/>
            <a:ext cx="17145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Elementos Activos</a:t>
            </a:r>
            <a:endParaRPr lang="es-AR" sz="2000" dirty="0">
              <a:latin typeface="Arial" pitchFamily="34" charset="0"/>
              <a:cs typeface="Arial" pitchFamily="34" charset="0"/>
            </a:endParaRPr>
          </a:p>
        </p:txBody>
      </p:sp>
      <p:sp>
        <p:nvSpPr>
          <p:cNvPr id="5" name="4 Rectángulo redondeado"/>
          <p:cNvSpPr/>
          <p:nvPr/>
        </p:nvSpPr>
        <p:spPr>
          <a:xfrm>
            <a:off x="323528" y="1700808"/>
            <a:ext cx="17145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dirty="0" smtClean="0">
              <a:latin typeface="Arial" pitchFamily="34" charset="0"/>
              <a:cs typeface="Arial" pitchFamily="34" charset="0"/>
            </a:endParaRPr>
          </a:p>
          <a:p>
            <a:pPr algn="ctr"/>
            <a:r>
              <a:rPr lang="es-AR" sz="2000" dirty="0" smtClean="0">
                <a:latin typeface="Arial" pitchFamily="34" charset="0"/>
                <a:cs typeface="Arial" pitchFamily="34" charset="0"/>
              </a:rPr>
              <a:t>Elementos Pasivos</a:t>
            </a:r>
          </a:p>
          <a:p>
            <a:pPr algn="ctr"/>
            <a:endParaRPr lang="es-AR" sz="2000" dirty="0">
              <a:latin typeface="Arial" pitchFamily="34" charset="0"/>
              <a:cs typeface="Arial" pitchFamily="34" charset="0"/>
            </a:endParaRPr>
          </a:p>
        </p:txBody>
      </p:sp>
      <p:sp>
        <p:nvSpPr>
          <p:cNvPr id="6" name="5 Flecha derecha"/>
          <p:cNvSpPr/>
          <p:nvPr/>
        </p:nvSpPr>
        <p:spPr>
          <a:xfrm>
            <a:off x="2267744" y="1916832"/>
            <a:ext cx="192882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interconectar</a:t>
            </a:r>
            <a:endParaRPr lang="es-AR" sz="2000" dirty="0">
              <a:latin typeface="Arial" pitchFamily="34" charset="0"/>
              <a:cs typeface="Arial" pitchFamily="34" charset="0"/>
            </a:endParaRPr>
          </a:p>
        </p:txBody>
      </p:sp>
      <p:sp>
        <p:nvSpPr>
          <p:cNvPr id="8" name="7 Rectángulo redondeado"/>
          <p:cNvSpPr/>
          <p:nvPr/>
        </p:nvSpPr>
        <p:spPr>
          <a:xfrm>
            <a:off x="4500562" y="3714752"/>
            <a:ext cx="17145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servicios</a:t>
            </a:r>
            <a:endParaRPr lang="es-AR" sz="2000" dirty="0">
              <a:latin typeface="Arial" pitchFamily="34" charset="0"/>
              <a:cs typeface="Arial" pitchFamily="34" charset="0"/>
            </a:endParaRPr>
          </a:p>
        </p:txBody>
      </p:sp>
      <p:sp>
        <p:nvSpPr>
          <p:cNvPr id="9" name="8 Rectángulo redondeado"/>
          <p:cNvSpPr/>
          <p:nvPr/>
        </p:nvSpPr>
        <p:spPr>
          <a:xfrm>
            <a:off x="4643438" y="5754960"/>
            <a:ext cx="17145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Voz, datos y video</a:t>
            </a:r>
            <a:endParaRPr lang="es-AR" sz="2000" dirty="0">
              <a:latin typeface="Arial" pitchFamily="34" charset="0"/>
              <a:cs typeface="Arial" pitchFamily="34" charset="0"/>
            </a:endParaRPr>
          </a:p>
        </p:txBody>
      </p:sp>
      <p:sp>
        <p:nvSpPr>
          <p:cNvPr id="10" name="9 Flecha abajo"/>
          <p:cNvSpPr/>
          <p:nvPr/>
        </p:nvSpPr>
        <p:spPr>
          <a:xfrm>
            <a:off x="4214810" y="2708920"/>
            <a:ext cx="221457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integrar</a:t>
            </a:r>
            <a:endParaRPr lang="es-AR" sz="2000" dirty="0">
              <a:latin typeface="Arial" pitchFamily="34" charset="0"/>
              <a:cs typeface="Arial" pitchFamily="34" charset="0"/>
            </a:endParaRPr>
          </a:p>
        </p:txBody>
      </p:sp>
      <p:sp>
        <p:nvSpPr>
          <p:cNvPr id="11" name="10 Flecha abajo"/>
          <p:cNvSpPr/>
          <p:nvPr/>
        </p:nvSpPr>
        <p:spPr>
          <a:xfrm>
            <a:off x="5143504" y="4803422"/>
            <a:ext cx="500066"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con</a:t>
            </a:r>
            <a:endParaRPr lang="es-AR" sz="2000" dirty="0">
              <a:latin typeface="Arial" pitchFamily="34" charset="0"/>
              <a:cs typeface="Arial" pitchFamily="34" charset="0"/>
            </a:endParaRPr>
          </a:p>
        </p:txBody>
      </p:sp>
      <p:pic>
        <p:nvPicPr>
          <p:cNvPr id="37892" name="Picture 4" descr="http://www.artecreativo.net/bc/imagen/corel-edificio.jpg"/>
          <p:cNvPicPr>
            <a:picLocks noChangeAspect="1" noChangeArrowheads="1"/>
          </p:cNvPicPr>
          <p:nvPr/>
        </p:nvPicPr>
        <p:blipFill>
          <a:blip r:embed="rId3" cstate="print"/>
          <a:srcRect/>
          <a:stretch>
            <a:fillRect/>
          </a:stretch>
        </p:blipFill>
        <p:spPr bwMode="auto">
          <a:xfrm>
            <a:off x="6429388" y="3571876"/>
            <a:ext cx="2286016" cy="1571636"/>
          </a:xfrm>
          <a:prstGeom prst="rect">
            <a:avLst/>
          </a:prstGeom>
          <a:noFill/>
        </p:spPr>
      </p:pic>
      <p:sp>
        <p:nvSpPr>
          <p:cNvPr id="12" name="11 Título"/>
          <p:cNvSpPr>
            <a:spLocks noGrp="1"/>
          </p:cNvSpPr>
          <p:nvPr>
            <p:ph type="title"/>
          </p:nvPr>
        </p:nvSpPr>
        <p:spPr/>
        <p:txBody>
          <a:bodyPr>
            <a:noAutofit/>
          </a:bodyPr>
          <a:lstStyle/>
          <a:p>
            <a:r>
              <a:rPr lang="es-ES" sz="4000" dirty="0" smtClean="0"/>
              <a:t>CABLEADO ESTRUCTURADO</a:t>
            </a:r>
            <a:br>
              <a:rPr lang="es-ES" sz="4000" dirty="0" smtClean="0"/>
            </a:br>
            <a:r>
              <a:rPr lang="es-ES" sz="3600" dirty="0" smtClean="0"/>
              <a:t>Infraestructura</a:t>
            </a:r>
            <a:endParaRPr lang="es-E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7892"/>
                                        </p:tgtEl>
                                        <p:attrNameLst>
                                          <p:attrName>style.visibility</p:attrName>
                                        </p:attrNameLst>
                                      </p:cBhvr>
                                      <p:to>
                                        <p:strVal val="visible"/>
                                      </p:to>
                                    </p:set>
                                    <p:animEffect transition="in" filter="fade">
                                      <p:cBhvr>
                                        <p:cTn id="23" dur="1000"/>
                                        <p:tgtEl>
                                          <p:spTgt spid="37892"/>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lgn="just">
              <a:buNone/>
            </a:pPr>
            <a:r>
              <a:rPr lang="es-EC" sz="2800" u="sng" dirty="0" smtClean="0">
                <a:cs typeface="Arial" pitchFamily="34" charset="0"/>
              </a:rPr>
              <a:t>Objetivos</a:t>
            </a:r>
          </a:p>
          <a:p>
            <a:pPr lvl="0" algn="just"/>
            <a:r>
              <a:rPr lang="es-EC" sz="2800" dirty="0" smtClean="0">
                <a:latin typeface="Arial" pitchFamily="34" charset="0"/>
                <a:cs typeface="Arial" pitchFamily="34" charset="0"/>
              </a:rPr>
              <a:t>Soportar cualquier medio de transmisión actual o futura.</a:t>
            </a:r>
          </a:p>
          <a:p>
            <a:pPr lvl="0" algn="just"/>
            <a:endParaRPr lang="es-AR" sz="2800" dirty="0" smtClean="0">
              <a:latin typeface="Arial" pitchFamily="34" charset="0"/>
              <a:cs typeface="Arial" pitchFamily="34" charset="0"/>
            </a:endParaRPr>
          </a:p>
          <a:p>
            <a:pPr lvl="0" algn="just"/>
            <a:r>
              <a:rPr lang="es-EC" sz="2800" dirty="0" smtClean="0">
                <a:latin typeface="Arial" pitchFamily="34" charset="0"/>
                <a:cs typeface="Arial" pitchFamily="34" charset="0"/>
              </a:rPr>
              <a:t>Permitir las modificaciones y ampliaciones.</a:t>
            </a:r>
          </a:p>
          <a:p>
            <a:pPr lvl="0" algn="just"/>
            <a:endParaRPr lang="es-AR" sz="2800" dirty="0" smtClean="0">
              <a:latin typeface="Arial" pitchFamily="34" charset="0"/>
              <a:cs typeface="Arial" pitchFamily="34" charset="0"/>
            </a:endParaRPr>
          </a:p>
          <a:p>
            <a:pPr algn="just"/>
            <a:r>
              <a:rPr lang="es-EC" sz="2800" dirty="0" smtClean="0">
                <a:latin typeface="Arial" pitchFamily="34" charset="0"/>
                <a:cs typeface="Arial" pitchFamily="34" charset="0"/>
              </a:rPr>
              <a:t>Ser lo suficientemente flexible para incorporar las novedades tecnológicas .</a:t>
            </a:r>
          </a:p>
          <a:p>
            <a:pPr algn="just"/>
            <a:endParaRPr lang="es-EC" sz="2800" dirty="0" smtClean="0">
              <a:latin typeface="Arial" pitchFamily="34" charset="0"/>
              <a:cs typeface="Arial" pitchFamily="34" charset="0"/>
            </a:endParaRPr>
          </a:p>
          <a:p>
            <a:pPr lvl="0" algn="just"/>
            <a:r>
              <a:rPr lang="es-EC" sz="2800" dirty="0" smtClean="0">
                <a:latin typeface="Arial" pitchFamily="34" charset="0"/>
                <a:cs typeface="Arial" pitchFamily="34" charset="0"/>
              </a:rPr>
              <a:t>Cubrir las necesidades y requisitos de todos los posibles servicios y aplicaciones.</a:t>
            </a:r>
            <a:endParaRPr lang="es-AR" sz="2800" dirty="0" smtClean="0">
              <a:latin typeface="Arial" pitchFamily="34" charset="0"/>
              <a:cs typeface="Arial" pitchFamily="34" charset="0"/>
            </a:endParaRPr>
          </a:p>
          <a:p>
            <a:pPr algn="just">
              <a:buNone/>
            </a:pPr>
            <a:endParaRPr lang="es-ES" sz="2400" dirty="0">
              <a:latin typeface="Arial" pitchFamily="34" charset="0"/>
              <a:cs typeface="Arial" pitchFamily="34" charset="0"/>
            </a:endParaRPr>
          </a:p>
        </p:txBody>
      </p:sp>
      <p:sp>
        <p:nvSpPr>
          <p:cNvPr id="2" name="Title 1"/>
          <p:cNvSpPr>
            <a:spLocks noGrp="1"/>
          </p:cNvSpPr>
          <p:nvPr>
            <p:ph type="title"/>
          </p:nvPr>
        </p:nvSpPr>
        <p:spPr>
          <a:xfrm>
            <a:off x="179512" y="274638"/>
            <a:ext cx="8784976" cy="1143000"/>
          </a:xfrm>
        </p:spPr>
        <p:txBody>
          <a:bodyPr>
            <a:normAutofit/>
          </a:bodyPr>
          <a:lstStyle/>
          <a:p>
            <a:r>
              <a:rPr lang="es-ES" dirty="0" smtClean="0"/>
              <a:t>CABLEADO ESTRUCTURADO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09728" lvl="0" indent="0" algn="just">
              <a:buNone/>
            </a:pPr>
            <a:endParaRPr lang="es-EC" sz="2400" dirty="0">
              <a:cs typeface="Arial" pitchFamily="34" charset="0"/>
            </a:endParaRPr>
          </a:p>
          <a:p>
            <a:pPr algn="just"/>
            <a:r>
              <a:rPr lang="es-EC" sz="2400" dirty="0" smtClean="0">
                <a:cs typeface="Arial" pitchFamily="34" charset="0"/>
              </a:rPr>
              <a:t>La cantidad de usuarios y los cambios.</a:t>
            </a:r>
          </a:p>
          <a:p>
            <a:pPr lvl="0" algn="just"/>
            <a:endParaRPr lang="es-EC" sz="2400" dirty="0" smtClean="0">
              <a:cs typeface="Arial" pitchFamily="34" charset="0"/>
            </a:endParaRPr>
          </a:p>
          <a:p>
            <a:pPr lvl="0" algn="just"/>
            <a:r>
              <a:rPr lang="es-EC" sz="2400" dirty="0" smtClean="0">
                <a:cs typeface="Arial" pitchFamily="34" charset="0"/>
              </a:rPr>
              <a:t>La ubicación de los usuarios y las distancias máximas entre ellos. </a:t>
            </a:r>
          </a:p>
          <a:p>
            <a:pPr lvl="0" algn="just"/>
            <a:endParaRPr lang="es-EC" sz="2400" dirty="0" smtClean="0">
              <a:cs typeface="Arial" pitchFamily="34" charset="0"/>
            </a:endParaRPr>
          </a:p>
          <a:p>
            <a:pPr lvl="0" algn="just"/>
            <a:r>
              <a:rPr lang="es-EC" sz="2400" dirty="0" smtClean="0">
                <a:cs typeface="Arial" pitchFamily="34" charset="0"/>
              </a:rPr>
              <a:t>La protección frente a pérdidas de servicio y robo de datos.</a:t>
            </a:r>
          </a:p>
          <a:p>
            <a:pPr marL="365760" lvl="1" indent="-256032" algn="just">
              <a:spcBef>
                <a:spcPts val="400"/>
              </a:spcBef>
              <a:buSzPct val="68000"/>
              <a:buFont typeface="Wingdings 3"/>
              <a:buChar char=""/>
            </a:pPr>
            <a:endParaRPr lang="es-EC" sz="2400" dirty="0" smtClean="0">
              <a:cs typeface="Arial" pitchFamily="34" charset="0"/>
            </a:endParaRPr>
          </a:p>
          <a:p>
            <a:pPr lvl="0" algn="just"/>
            <a:r>
              <a:rPr lang="es-EC" sz="2400" dirty="0" smtClean="0">
                <a:cs typeface="Arial" pitchFamily="34" charset="0"/>
              </a:rPr>
              <a:t>El aumento previsto en la demanda respecto a los anchos de banda</a:t>
            </a:r>
            <a:r>
              <a:rPr lang="es-EC" sz="2800" dirty="0" smtClean="0">
                <a:cs typeface="Arial" pitchFamily="34" charset="0"/>
              </a:rPr>
              <a:t>.</a:t>
            </a:r>
            <a:endParaRPr lang="es-ES" sz="2800" dirty="0">
              <a:cs typeface="Arial" pitchFamily="34" charset="0"/>
            </a:endParaRPr>
          </a:p>
        </p:txBody>
      </p:sp>
      <p:sp>
        <p:nvSpPr>
          <p:cNvPr id="7" name="11 Título"/>
          <p:cNvSpPr>
            <a:spLocks noGrp="1"/>
          </p:cNvSpPr>
          <p:nvPr>
            <p:ph type="title"/>
          </p:nvPr>
        </p:nvSpPr>
        <p:spPr>
          <a:xfrm>
            <a:off x="457200" y="274638"/>
            <a:ext cx="8229600" cy="1143000"/>
          </a:xfrm>
        </p:spPr>
        <p:txBody>
          <a:bodyPr>
            <a:noAutofit/>
          </a:bodyPr>
          <a:lstStyle/>
          <a:p>
            <a:r>
              <a:rPr lang="es-ES" sz="4000" dirty="0" smtClean="0"/>
              <a:t>CABLEADO ESTRUCTURADO</a:t>
            </a:r>
            <a:br>
              <a:rPr lang="es-ES" sz="4000" dirty="0" smtClean="0"/>
            </a:br>
            <a:r>
              <a:rPr lang="es-ES" sz="3600" u="sng" dirty="0" smtClean="0"/>
              <a:t>Factores</a:t>
            </a:r>
            <a:endParaRPr lang="es-ES" sz="40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2844" y="0"/>
            <a:ext cx="9001156" cy="1143000"/>
          </a:xfrm>
        </p:spPr>
        <p:txBody>
          <a:bodyPr>
            <a:normAutofit fontScale="90000"/>
          </a:bodyPr>
          <a:lstStyle/>
          <a:p>
            <a:r>
              <a:rPr lang="es-ES" dirty="0" smtClean="0"/>
              <a:t>CABLEADO ESTRUCTURADO</a:t>
            </a:r>
            <a:br>
              <a:rPr lang="es-ES" dirty="0" smtClean="0"/>
            </a:br>
            <a:r>
              <a:rPr lang="es-ES" u="sng" dirty="0" smtClean="0"/>
              <a:t>Estándares</a:t>
            </a:r>
            <a:endParaRPr lang="es-ES" u="sng" dirty="0"/>
          </a:p>
        </p:txBody>
      </p:sp>
      <p:sp>
        <p:nvSpPr>
          <p:cNvPr id="6" name="5 Rectángulo redondeado"/>
          <p:cNvSpPr/>
          <p:nvPr/>
        </p:nvSpPr>
        <p:spPr>
          <a:xfrm>
            <a:off x="3530640" y="1268760"/>
            <a:ext cx="15716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Conjunto de normas</a:t>
            </a:r>
            <a:endParaRPr lang="es-AR" sz="2000" dirty="0">
              <a:latin typeface="Arial" pitchFamily="34" charset="0"/>
              <a:cs typeface="Arial" pitchFamily="34" charset="0"/>
            </a:endParaRPr>
          </a:p>
        </p:txBody>
      </p:sp>
      <p:sp>
        <p:nvSpPr>
          <p:cNvPr id="7" name="6 Rectángulo redondeado"/>
          <p:cNvSpPr/>
          <p:nvPr/>
        </p:nvSpPr>
        <p:spPr>
          <a:xfrm>
            <a:off x="3102012" y="3316948"/>
            <a:ext cx="2643206"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latin typeface="Arial" pitchFamily="34" charset="0"/>
                <a:cs typeface="Arial" pitchFamily="34" charset="0"/>
              </a:rPr>
              <a:t>modelo de desarrollo</a:t>
            </a:r>
            <a:endParaRPr lang="es-AR" sz="2000" dirty="0">
              <a:latin typeface="Arial" pitchFamily="34" charset="0"/>
              <a:cs typeface="Arial" pitchFamily="34" charset="0"/>
            </a:endParaRPr>
          </a:p>
        </p:txBody>
      </p:sp>
      <p:sp>
        <p:nvSpPr>
          <p:cNvPr id="8" name="7 Rectángulo redondeado"/>
          <p:cNvSpPr/>
          <p:nvPr/>
        </p:nvSpPr>
        <p:spPr>
          <a:xfrm>
            <a:off x="6388160" y="3459824"/>
            <a:ext cx="135732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Arial" pitchFamily="34" charset="0"/>
                <a:cs typeface="Arial" pitchFamily="34" charset="0"/>
              </a:rPr>
              <a:t>producto</a:t>
            </a:r>
            <a:endParaRPr lang="es-AR" sz="2000" dirty="0">
              <a:latin typeface="Arial" pitchFamily="34" charset="0"/>
              <a:cs typeface="Arial" pitchFamily="34" charset="0"/>
            </a:endParaRPr>
          </a:p>
        </p:txBody>
      </p:sp>
      <p:sp>
        <p:nvSpPr>
          <p:cNvPr id="9" name="8 Rectángulo redondeado"/>
          <p:cNvSpPr/>
          <p:nvPr/>
        </p:nvSpPr>
        <p:spPr>
          <a:xfrm>
            <a:off x="6289932" y="4675410"/>
            <a:ext cx="21431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Arial" pitchFamily="34" charset="0"/>
                <a:cs typeface="Arial" pitchFamily="34" charset="0"/>
              </a:rPr>
              <a:t>funcione adecuadamente</a:t>
            </a:r>
            <a:endParaRPr lang="es-AR" sz="2000" dirty="0">
              <a:latin typeface="Arial" pitchFamily="34" charset="0"/>
              <a:cs typeface="Arial" pitchFamily="34" charset="0"/>
            </a:endParaRPr>
          </a:p>
        </p:txBody>
      </p:sp>
      <p:sp>
        <p:nvSpPr>
          <p:cNvPr id="10" name="9 Flecha abajo"/>
          <p:cNvSpPr/>
          <p:nvPr/>
        </p:nvSpPr>
        <p:spPr>
          <a:xfrm>
            <a:off x="2887698" y="2492896"/>
            <a:ext cx="307183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proporciona</a:t>
            </a:r>
            <a:endParaRPr lang="es-AR" sz="2000" dirty="0">
              <a:latin typeface="Arial" pitchFamily="34" charset="0"/>
              <a:cs typeface="Arial" pitchFamily="34" charset="0"/>
            </a:endParaRPr>
          </a:p>
        </p:txBody>
      </p:sp>
      <p:sp>
        <p:nvSpPr>
          <p:cNvPr id="11" name="10 Rectángulo redondeado"/>
          <p:cNvSpPr/>
          <p:nvPr/>
        </p:nvSpPr>
        <p:spPr>
          <a:xfrm>
            <a:off x="683568" y="4746848"/>
            <a:ext cx="16058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t>Su fabricante</a:t>
            </a:r>
            <a:endParaRPr lang="es-AR" sz="2000" dirty="0"/>
          </a:p>
        </p:txBody>
      </p:sp>
      <p:sp>
        <p:nvSpPr>
          <p:cNvPr id="13" name="12 Rectángulo redondeado"/>
          <p:cNvSpPr/>
          <p:nvPr/>
        </p:nvSpPr>
        <p:spPr>
          <a:xfrm>
            <a:off x="4146792" y="4675410"/>
            <a:ext cx="11430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Arial" pitchFamily="34" charset="0"/>
                <a:cs typeface="Arial" pitchFamily="34" charset="0"/>
              </a:rPr>
              <a:t>otros</a:t>
            </a:r>
            <a:endParaRPr lang="es-AR" sz="2000" dirty="0">
              <a:latin typeface="Arial" pitchFamily="34" charset="0"/>
              <a:cs typeface="Arial" pitchFamily="34" charset="0"/>
            </a:endParaRPr>
          </a:p>
        </p:txBody>
      </p:sp>
      <p:sp>
        <p:nvSpPr>
          <p:cNvPr id="14" name="13 Flecha abajo"/>
          <p:cNvSpPr/>
          <p:nvPr/>
        </p:nvSpPr>
        <p:spPr>
          <a:xfrm rot="16200000">
            <a:off x="5923813" y="3424105"/>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a:latin typeface="Arial" pitchFamily="34" charset="0"/>
              <a:cs typeface="Arial" pitchFamily="34" charset="0"/>
            </a:endParaRPr>
          </a:p>
        </p:txBody>
      </p:sp>
      <p:sp>
        <p:nvSpPr>
          <p:cNvPr id="15" name="14 Flecha derecha"/>
          <p:cNvSpPr/>
          <p:nvPr/>
        </p:nvSpPr>
        <p:spPr>
          <a:xfrm flipH="1">
            <a:off x="2289404" y="4961162"/>
            <a:ext cx="178595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Sin importar</a:t>
            </a:r>
            <a:endParaRPr lang="es-AR" sz="2000" dirty="0">
              <a:latin typeface="Arial" pitchFamily="34" charset="0"/>
              <a:cs typeface="Arial" pitchFamily="34" charset="0"/>
            </a:endParaRPr>
          </a:p>
        </p:txBody>
      </p:sp>
      <p:sp>
        <p:nvSpPr>
          <p:cNvPr id="16" name="15 Flecha derecha"/>
          <p:cNvSpPr/>
          <p:nvPr/>
        </p:nvSpPr>
        <p:spPr>
          <a:xfrm flipH="1">
            <a:off x="5361238" y="4889724"/>
            <a:ext cx="92869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con</a:t>
            </a:r>
            <a:endParaRPr lang="es-AR" sz="2000" dirty="0">
              <a:latin typeface="Arial" pitchFamily="34" charset="0"/>
              <a:cs typeface="Arial" pitchFamily="34" charset="0"/>
            </a:endParaRPr>
          </a:p>
        </p:txBody>
      </p:sp>
      <p:sp>
        <p:nvSpPr>
          <p:cNvPr id="17" name="16 Flecha abajo"/>
          <p:cNvSpPr/>
          <p:nvPr/>
        </p:nvSpPr>
        <p:spPr>
          <a:xfrm>
            <a:off x="6888226" y="4031328"/>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Forma libre"/>
          <p:cNvSpPr/>
          <p:nvPr/>
        </p:nvSpPr>
        <p:spPr>
          <a:xfrm>
            <a:off x="2682491" y="1211276"/>
            <a:ext cx="3604021" cy="3778918"/>
          </a:xfrm>
          <a:custGeom>
            <a:avLst/>
            <a:gdLst>
              <a:gd name="connsiteX0" fmla="*/ 0 w 3604021"/>
              <a:gd name="connsiteY0" fmla="*/ 472365 h 3778918"/>
              <a:gd name="connsiteX1" fmla="*/ 1802011 w 3604021"/>
              <a:gd name="connsiteY1" fmla="*/ 472365 h 3778918"/>
              <a:gd name="connsiteX2" fmla="*/ 1802011 w 3604021"/>
              <a:gd name="connsiteY2" fmla="*/ 0 h 3778918"/>
              <a:gd name="connsiteX3" fmla="*/ 3604021 w 3604021"/>
              <a:gd name="connsiteY3" fmla="*/ 1889459 h 3778918"/>
              <a:gd name="connsiteX4" fmla="*/ 1802011 w 3604021"/>
              <a:gd name="connsiteY4" fmla="*/ 3778918 h 3778918"/>
              <a:gd name="connsiteX5" fmla="*/ 1802011 w 3604021"/>
              <a:gd name="connsiteY5" fmla="*/ 3306553 h 3778918"/>
              <a:gd name="connsiteX6" fmla="*/ 0 w 3604021"/>
              <a:gd name="connsiteY6" fmla="*/ 3306553 h 3778918"/>
              <a:gd name="connsiteX7" fmla="*/ 0 w 3604021"/>
              <a:gd name="connsiteY7" fmla="*/ 472365 h 377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4021" h="3778918">
                <a:moveTo>
                  <a:pt x="0" y="472365"/>
                </a:moveTo>
                <a:lnTo>
                  <a:pt x="1802011" y="472365"/>
                </a:lnTo>
                <a:lnTo>
                  <a:pt x="1802011" y="0"/>
                </a:lnTo>
                <a:lnTo>
                  <a:pt x="3604021" y="1889459"/>
                </a:lnTo>
                <a:lnTo>
                  <a:pt x="1802011" y="3778918"/>
                </a:lnTo>
                <a:lnTo>
                  <a:pt x="1802011" y="3306553"/>
                </a:lnTo>
                <a:lnTo>
                  <a:pt x="0" y="3306553"/>
                </a:lnTo>
                <a:lnTo>
                  <a:pt x="0" y="47236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482525" rIns="1361668" bIns="482525"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pitchFamily="34" charset="0"/>
                <a:cs typeface="Arial" pitchFamily="34" charset="0"/>
              </a:rPr>
              <a:t>No  aprobados por una organización reconocida pero adoptados como estándares por su amplio uso.</a:t>
            </a:r>
            <a:endParaRPr lang="es-A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es-A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itchFamily="34" charset="0"/>
                <a:cs typeface="Arial" pitchFamily="34" charset="0"/>
              </a:rPr>
              <a:t>Establecidos por fabricantes que quieren definir la funcionalidad de un nuevo producto </a:t>
            </a:r>
            <a:endParaRPr lang="es-AR" sz="1600" kern="1200" dirty="0">
              <a:latin typeface="Arial" pitchFamily="34" charset="0"/>
              <a:cs typeface="Arial" pitchFamily="34" charset="0"/>
            </a:endParaRPr>
          </a:p>
        </p:txBody>
      </p:sp>
      <p:sp>
        <p:nvSpPr>
          <p:cNvPr id="6" name="5 Forma libre"/>
          <p:cNvSpPr/>
          <p:nvPr/>
        </p:nvSpPr>
        <p:spPr>
          <a:xfrm>
            <a:off x="191488" y="1790051"/>
            <a:ext cx="2491003" cy="2715698"/>
          </a:xfrm>
          <a:custGeom>
            <a:avLst/>
            <a:gdLst>
              <a:gd name="connsiteX0" fmla="*/ 0 w 2491003"/>
              <a:gd name="connsiteY0" fmla="*/ 415175 h 2715698"/>
              <a:gd name="connsiteX1" fmla="*/ 415175 w 2491003"/>
              <a:gd name="connsiteY1" fmla="*/ 0 h 2715698"/>
              <a:gd name="connsiteX2" fmla="*/ 2075828 w 2491003"/>
              <a:gd name="connsiteY2" fmla="*/ 0 h 2715698"/>
              <a:gd name="connsiteX3" fmla="*/ 2491003 w 2491003"/>
              <a:gd name="connsiteY3" fmla="*/ 415175 h 2715698"/>
              <a:gd name="connsiteX4" fmla="*/ 2491003 w 2491003"/>
              <a:gd name="connsiteY4" fmla="*/ 2300523 h 2715698"/>
              <a:gd name="connsiteX5" fmla="*/ 2075828 w 2491003"/>
              <a:gd name="connsiteY5" fmla="*/ 2715698 h 2715698"/>
              <a:gd name="connsiteX6" fmla="*/ 415175 w 2491003"/>
              <a:gd name="connsiteY6" fmla="*/ 2715698 h 2715698"/>
              <a:gd name="connsiteX7" fmla="*/ 0 w 2491003"/>
              <a:gd name="connsiteY7" fmla="*/ 2300523 h 2715698"/>
              <a:gd name="connsiteX8" fmla="*/ 0 w 2491003"/>
              <a:gd name="connsiteY8" fmla="*/ 415175 h 27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1003" h="2715698">
                <a:moveTo>
                  <a:pt x="0" y="415175"/>
                </a:moveTo>
                <a:cubicBezTo>
                  <a:pt x="0" y="185880"/>
                  <a:pt x="185880" y="0"/>
                  <a:pt x="415175" y="0"/>
                </a:cubicBezTo>
                <a:lnTo>
                  <a:pt x="2075828" y="0"/>
                </a:lnTo>
                <a:cubicBezTo>
                  <a:pt x="2305123" y="0"/>
                  <a:pt x="2491003" y="185880"/>
                  <a:pt x="2491003" y="415175"/>
                </a:cubicBezTo>
                <a:lnTo>
                  <a:pt x="2491003" y="2300523"/>
                </a:lnTo>
                <a:cubicBezTo>
                  <a:pt x="2491003" y="2529818"/>
                  <a:pt x="2305123" y="2715698"/>
                  <a:pt x="2075828" y="2715698"/>
                </a:cubicBezTo>
                <a:lnTo>
                  <a:pt x="415175" y="2715698"/>
                </a:lnTo>
                <a:cubicBezTo>
                  <a:pt x="185880" y="2715698"/>
                  <a:pt x="0" y="2529818"/>
                  <a:pt x="0" y="2300523"/>
                </a:cubicBezTo>
                <a:lnTo>
                  <a:pt x="0" y="4151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761" tIns="190181" rIns="258761" bIns="190181" numCol="1" spcCol="1270" anchor="ctr" anchorCtr="0">
            <a:noAutofit/>
          </a:bodyPr>
          <a:lstStyle/>
          <a:p>
            <a:pPr lvl="0" algn="ctr" defTabSz="1600200">
              <a:lnSpc>
                <a:spcPct val="90000"/>
              </a:lnSpc>
              <a:spcBef>
                <a:spcPct val="0"/>
              </a:spcBef>
              <a:spcAft>
                <a:spcPct val="35000"/>
              </a:spcAft>
            </a:pPr>
            <a:r>
              <a:rPr lang="es-AR" sz="3600" kern="1200" dirty="0" smtClean="0">
                <a:latin typeface="Arial" pitchFamily="34" charset="0"/>
                <a:cs typeface="Arial" pitchFamily="34" charset="0"/>
              </a:rPr>
              <a:t>De facto</a:t>
            </a:r>
            <a:endParaRPr lang="es-AR" sz="3600" kern="1200" dirty="0">
              <a:latin typeface="Arial" pitchFamily="34" charset="0"/>
              <a:cs typeface="Arial" pitchFamily="34" charset="0"/>
            </a:endParaRPr>
          </a:p>
        </p:txBody>
      </p:sp>
      <p:sp>
        <p:nvSpPr>
          <p:cNvPr id="7" name="6 Forma libre"/>
          <p:cNvSpPr/>
          <p:nvPr/>
        </p:nvSpPr>
        <p:spPr>
          <a:xfrm>
            <a:off x="2629401" y="5672882"/>
            <a:ext cx="3657600" cy="668298"/>
          </a:xfrm>
          <a:custGeom>
            <a:avLst/>
            <a:gdLst>
              <a:gd name="connsiteX0" fmla="*/ 0 w 3657600"/>
              <a:gd name="connsiteY0" fmla="*/ 83537 h 668298"/>
              <a:gd name="connsiteX1" fmla="*/ 3323451 w 3657600"/>
              <a:gd name="connsiteY1" fmla="*/ 83537 h 668298"/>
              <a:gd name="connsiteX2" fmla="*/ 3323451 w 3657600"/>
              <a:gd name="connsiteY2" fmla="*/ 0 h 668298"/>
              <a:gd name="connsiteX3" fmla="*/ 3657600 w 3657600"/>
              <a:gd name="connsiteY3" fmla="*/ 334149 h 668298"/>
              <a:gd name="connsiteX4" fmla="*/ 3323451 w 3657600"/>
              <a:gd name="connsiteY4" fmla="*/ 668298 h 668298"/>
              <a:gd name="connsiteX5" fmla="*/ 3323451 w 3657600"/>
              <a:gd name="connsiteY5" fmla="*/ 584761 h 668298"/>
              <a:gd name="connsiteX6" fmla="*/ 0 w 3657600"/>
              <a:gd name="connsiteY6" fmla="*/ 584761 h 668298"/>
              <a:gd name="connsiteX7" fmla="*/ 0 w 3657600"/>
              <a:gd name="connsiteY7" fmla="*/ 83537 h 6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668298">
                <a:moveTo>
                  <a:pt x="0" y="83537"/>
                </a:moveTo>
                <a:lnTo>
                  <a:pt x="3323451" y="83537"/>
                </a:lnTo>
                <a:lnTo>
                  <a:pt x="3323451" y="0"/>
                </a:lnTo>
                <a:lnTo>
                  <a:pt x="3657600" y="334149"/>
                </a:lnTo>
                <a:lnTo>
                  <a:pt x="3323451" y="668298"/>
                </a:lnTo>
                <a:lnTo>
                  <a:pt x="3323451" y="584761"/>
                </a:lnTo>
                <a:lnTo>
                  <a:pt x="0" y="584761"/>
                </a:lnTo>
                <a:lnTo>
                  <a:pt x="0" y="8353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160" tIns="93697" rIns="260772" bIns="93697"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pitchFamily="34" charset="0"/>
                <a:cs typeface="Arial" pitchFamily="34" charset="0"/>
              </a:rPr>
              <a:t>Legislados por un organismo oficialmente reconocido. </a:t>
            </a:r>
            <a:endParaRPr lang="es-AR" sz="1600" kern="1200" dirty="0">
              <a:latin typeface="Arial" pitchFamily="34" charset="0"/>
              <a:cs typeface="Arial" pitchFamily="34" charset="0"/>
            </a:endParaRPr>
          </a:p>
        </p:txBody>
      </p:sp>
      <p:sp>
        <p:nvSpPr>
          <p:cNvPr id="8" name="7 Forma libre"/>
          <p:cNvSpPr/>
          <p:nvPr/>
        </p:nvSpPr>
        <p:spPr>
          <a:xfrm>
            <a:off x="191001" y="5159668"/>
            <a:ext cx="2438400" cy="1694726"/>
          </a:xfrm>
          <a:custGeom>
            <a:avLst/>
            <a:gdLst>
              <a:gd name="connsiteX0" fmla="*/ 0 w 2438400"/>
              <a:gd name="connsiteY0" fmla="*/ 282460 h 1694726"/>
              <a:gd name="connsiteX1" fmla="*/ 282460 w 2438400"/>
              <a:gd name="connsiteY1" fmla="*/ 0 h 1694726"/>
              <a:gd name="connsiteX2" fmla="*/ 2155940 w 2438400"/>
              <a:gd name="connsiteY2" fmla="*/ 0 h 1694726"/>
              <a:gd name="connsiteX3" fmla="*/ 2438400 w 2438400"/>
              <a:gd name="connsiteY3" fmla="*/ 282460 h 1694726"/>
              <a:gd name="connsiteX4" fmla="*/ 2438400 w 2438400"/>
              <a:gd name="connsiteY4" fmla="*/ 1412266 h 1694726"/>
              <a:gd name="connsiteX5" fmla="*/ 2155940 w 2438400"/>
              <a:gd name="connsiteY5" fmla="*/ 1694726 h 1694726"/>
              <a:gd name="connsiteX6" fmla="*/ 282460 w 2438400"/>
              <a:gd name="connsiteY6" fmla="*/ 1694726 h 1694726"/>
              <a:gd name="connsiteX7" fmla="*/ 0 w 2438400"/>
              <a:gd name="connsiteY7" fmla="*/ 1412266 h 1694726"/>
              <a:gd name="connsiteX8" fmla="*/ 0 w 2438400"/>
              <a:gd name="connsiteY8" fmla="*/ 282460 h 169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1694726">
                <a:moveTo>
                  <a:pt x="0" y="282460"/>
                </a:moveTo>
                <a:cubicBezTo>
                  <a:pt x="0" y="126462"/>
                  <a:pt x="126462" y="0"/>
                  <a:pt x="282460" y="0"/>
                </a:cubicBezTo>
                <a:lnTo>
                  <a:pt x="2155940" y="0"/>
                </a:lnTo>
                <a:cubicBezTo>
                  <a:pt x="2311938" y="0"/>
                  <a:pt x="2438400" y="126462"/>
                  <a:pt x="2438400" y="282460"/>
                </a:cubicBezTo>
                <a:lnTo>
                  <a:pt x="2438400" y="1412266"/>
                </a:lnTo>
                <a:cubicBezTo>
                  <a:pt x="2438400" y="1568264"/>
                  <a:pt x="2311938" y="1694726"/>
                  <a:pt x="2155940" y="1694726"/>
                </a:cubicBezTo>
                <a:lnTo>
                  <a:pt x="282460" y="1694726"/>
                </a:lnTo>
                <a:cubicBezTo>
                  <a:pt x="126462" y="1694726"/>
                  <a:pt x="0" y="1568264"/>
                  <a:pt x="0" y="1412266"/>
                </a:cubicBezTo>
                <a:lnTo>
                  <a:pt x="0" y="2824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890" tIns="151310" rIns="219890" bIns="151310" numCol="1" spcCol="1270" anchor="ctr" anchorCtr="0">
            <a:noAutofit/>
          </a:bodyPr>
          <a:lstStyle/>
          <a:p>
            <a:pPr lvl="0" algn="ctr" defTabSz="1600200">
              <a:lnSpc>
                <a:spcPct val="90000"/>
              </a:lnSpc>
              <a:spcBef>
                <a:spcPct val="0"/>
              </a:spcBef>
              <a:spcAft>
                <a:spcPct val="35000"/>
              </a:spcAft>
            </a:pPr>
            <a:r>
              <a:rPr lang="es-AR" sz="3600" kern="1200" dirty="0" smtClean="0">
                <a:latin typeface="Arial" pitchFamily="34" charset="0"/>
                <a:cs typeface="Arial" pitchFamily="34" charset="0"/>
              </a:rPr>
              <a:t>De jure</a:t>
            </a:r>
            <a:endParaRPr lang="es-AR" sz="3600" kern="1200" dirty="0">
              <a:latin typeface="Arial" pitchFamily="34" charset="0"/>
              <a:cs typeface="Arial" pitchFamily="34" charset="0"/>
            </a:endParaRPr>
          </a:p>
        </p:txBody>
      </p:sp>
      <p:sp>
        <p:nvSpPr>
          <p:cNvPr id="19" name="18 Rectángulo redondeado"/>
          <p:cNvSpPr/>
          <p:nvPr/>
        </p:nvSpPr>
        <p:spPr>
          <a:xfrm>
            <a:off x="6286512" y="2196314"/>
            <a:ext cx="150019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Propietario</a:t>
            </a:r>
            <a:endParaRPr lang="es-AR" sz="2000" dirty="0">
              <a:latin typeface="Arial" pitchFamily="34" charset="0"/>
              <a:cs typeface="Arial" pitchFamily="34" charset="0"/>
            </a:endParaRPr>
          </a:p>
        </p:txBody>
      </p:sp>
      <p:sp>
        <p:nvSpPr>
          <p:cNvPr id="20" name="19 Rectángulo redondeado"/>
          <p:cNvSpPr/>
          <p:nvPr/>
        </p:nvSpPr>
        <p:spPr>
          <a:xfrm>
            <a:off x="6286512" y="3267884"/>
            <a:ext cx="150019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No propietario</a:t>
            </a:r>
            <a:endParaRPr lang="es-AR" sz="2000" dirty="0">
              <a:latin typeface="Arial" pitchFamily="34" charset="0"/>
              <a:cs typeface="Arial" pitchFamily="34" charset="0"/>
            </a:endParaRPr>
          </a:p>
        </p:txBody>
      </p:sp>
      <p:sp>
        <p:nvSpPr>
          <p:cNvPr id="21" name="20 Rectángulo redondeado"/>
          <p:cNvSpPr/>
          <p:nvPr/>
        </p:nvSpPr>
        <p:spPr>
          <a:xfrm>
            <a:off x="7358082" y="1124744"/>
            <a:ext cx="178591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Organización comercial</a:t>
            </a:r>
            <a:endParaRPr lang="es-AR" sz="2000" dirty="0">
              <a:latin typeface="Arial" pitchFamily="34" charset="0"/>
              <a:cs typeface="Arial" pitchFamily="34" charset="0"/>
            </a:endParaRPr>
          </a:p>
        </p:txBody>
      </p:sp>
      <p:sp>
        <p:nvSpPr>
          <p:cNvPr id="22" name="21 Rectángulo redondeado"/>
          <p:cNvSpPr/>
          <p:nvPr/>
        </p:nvSpPr>
        <p:spPr>
          <a:xfrm>
            <a:off x="7643802" y="4437112"/>
            <a:ext cx="150019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latin typeface="Arial" pitchFamily="34" charset="0"/>
                <a:cs typeface="Arial" pitchFamily="34" charset="0"/>
              </a:rPr>
              <a:t>Grupos o comités</a:t>
            </a:r>
            <a:endParaRPr lang="es-AR" sz="2000" dirty="0">
              <a:latin typeface="Arial" pitchFamily="34" charset="0"/>
              <a:cs typeface="Arial" pitchFamily="34" charset="0"/>
            </a:endParaRPr>
          </a:p>
        </p:txBody>
      </p:sp>
      <p:sp>
        <p:nvSpPr>
          <p:cNvPr id="23" name="22 Flecha derecha"/>
          <p:cNvSpPr/>
          <p:nvPr/>
        </p:nvSpPr>
        <p:spPr>
          <a:xfrm rot="19696202">
            <a:off x="7823642" y="2078455"/>
            <a:ext cx="738001" cy="350183"/>
          </a:xfrm>
          <a:prstGeom prst="rightArrow">
            <a:avLst>
              <a:gd name="adj1" fmla="val 72034"/>
              <a:gd name="adj2" fmla="val 4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Flecha derecha"/>
          <p:cNvSpPr/>
          <p:nvPr/>
        </p:nvSpPr>
        <p:spPr>
          <a:xfrm rot="2825538">
            <a:off x="7780945" y="3819996"/>
            <a:ext cx="889331" cy="371802"/>
          </a:xfrm>
          <a:prstGeom prst="rightArrow">
            <a:avLst>
              <a:gd name="adj1" fmla="val 72034"/>
              <a:gd name="adj2" fmla="val 4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itle 1"/>
          <p:cNvSpPr>
            <a:spLocks noGrp="1"/>
          </p:cNvSpPr>
          <p:nvPr>
            <p:ph type="title"/>
          </p:nvPr>
        </p:nvSpPr>
        <p:spPr>
          <a:xfrm>
            <a:off x="142844" y="0"/>
            <a:ext cx="9001156" cy="1143000"/>
          </a:xfrm>
        </p:spPr>
        <p:txBody>
          <a:bodyPr>
            <a:normAutofit fontScale="90000"/>
          </a:bodyPr>
          <a:lstStyle/>
          <a:p>
            <a:r>
              <a:rPr lang="es-ES" dirty="0" smtClean="0"/>
              <a:t>CABLEADO ESTRUCTURADO</a:t>
            </a:r>
            <a:r>
              <a:rPr lang="es-ES" smtClean="0"/>
              <a:t/>
            </a:r>
            <a:br>
              <a:rPr lang="es-ES" smtClean="0"/>
            </a:br>
            <a:r>
              <a:rPr lang="es-ES" u="sng" smtClean="0"/>
              <a:t>Clasificacíon </a:t>
            </a:r>
            <a:r>
              <a:rPr lang="es-ES" u="sng" dirty="0" smtClean="0"/>
              <a:t>de Estándares </a:t>
            </a:r>
            <a:endParaRPr lang="es-E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childTnLst>
                          </p:cTn>
                        </p:par>
                        <p:par>
                          <p:cTn id="28" fill="hold">
                            <p:stCondLst>
                              <p:cond delay="10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0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childTnLst>
                          </p:cTn>
                        </p:par>
                        <p:par>
                          <p:cTn id="36" fill="hold">
                            <p:stCondLst>
                              <p:cond delay="125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130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sz="2400" dirty="0" smtClean="0"/>
              <a:t>INTRODUCCIÓN</a:t>
            </a:r>
          </a:p>
          <a:p>
            <a:endParaRPr lang="es-ES" sz="2400" dirty="0" smtClean="0"/>
          </a:p>
          <a:p>
            <a:r>
              <a:rPr lang="es-ES" sz="2400" dirty="0" smtClean="0"/>
              <a:t>MARCO TEÓRICO</a:t>
            </a:r>
          </a:p>
          <a:p>
            <a:endParaRPr lang="es-ES" sz="2400" dirty="0" smtClean="0"/>
          </a:p>
          <a:p>
            <a:r>
              <a:rPr lang="es-ES" sz="2400" dirty="0" smtClean="0"/>
              <a:t>ANÁLISIS</a:t>
            </a:r>
          </a:p>
          <a:p>
            <a:endParaRPr lang="es-ES" sz="2400" dirty="0" smtClean="0"/>
          </a:p>
          <a:p>
            <a:r>
              <a:rPr lang="es-ES" sz="2400" dirty="0" smtClean="0"/>
              <a:t>CONCLUSIONES Y RECOMENDACIONES</a:t>
            </a:r>
            <a:endParaRPr lang="es-ES" sz="2400" dirty="0"/>
          </a:p>
        </p:txBody>
      </p:sp>
      <p:sp>
        <p:nvSpPr>
          <p:cNvPr id="3" name="2 Título"/>
          <p:cNvSpPr>
            <a:spLocks noGrp="1"/>
          </p:cNvSpPr>
          <p:nvPr>
            <p:ph type="title"/>
          </p:nvPr>
        </p:nvSpPr>
        <p:spPr/>
        <p:txBody>
          <a:bodyPr/>
          <a:lstStyle/>
          <a:p>
            <a:r>
              <a:rPr lang="es-ES" dirty="0" smtClean="0"/>
              <a:t>AGENDA</a:t>
            </a:r>
            <a:endParaRPr lang="es-ES" dirty="0"/>
          </a:p>
        </p:txBody>
      </p:sp>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Forma libre"/>
          <p:cNvSpPr/>
          <p:nvPr/>
        </p:nvSpPr>
        <p:spPr>
          <a:xfrm>
            <a:off x="323528" y="1556792"/>
            <a:ext cx="1705520" cy="1037052"/>
          </a:xfrm>
          <a:custGeom>
            <a:avLst/>
            <a:gdLst>
              <a:gd name="connsiteX0" fmla="*/ 0 w 1705520"/>
              <a:gd name="connsiteY0" fmla="*/ 0 h 1037052"/>
              <a:gd name="connsiteX1" fmla="*/ 1186994 w 1705520"/>
              <a:gd name="connsiteY1" fmla="*/ 0 h 1037052"/>
              <a:gd name="connsiteX2" fmla="*/ 1705520 w 1705520"/>
              <a:gd name="connsiteY2" fmla="*/ 518526 h 1037052"/>
              <a:gd name="connsiteX3" fmla="*/ 1186994 w 1705520"/>
              <a:gd name="connsiteY3" fmla="*/ 1037052 h 1037052"/>
              <a:gd name="connsiteX4" fmla="*/ 0 w 1705520"/>
              <a:gd name="connsiteY4" fmla="*/ 1037052 h 1037052"/>
              <a:gd name="connsiteX5" fmla="*/ 518526 w 1705520"/>
              <a:gd name="connsiteY5" fmla="*/ 518526 h 1037052"/>
              <a:gd name="connsiteX6" fmla="*/ 0 w 1705520"/>
              <a:gd name="connsiteY6" fmla="*/ 0 h 103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520" h="1037052">
                <a:moveTo>
                  <a:pt x="0" y="0"/>
                </a:moveTo>
                <a:lnTo>
                  <a:pt x="1186994" y="0"/>
                </a:lnTo>
                <a:lnTo>
                  <a:pt x="1705520" y="518526"/>
                </a:lnTo>
                <a:lnTo>
                  <a:pt x="1186994" y="1037052"/>
                </a:lnTo>
                <a:lnTo>
                  <a:pt x="0" y="1037052"/>
                </a:lnTo>
                <a:lnTo>
                  <a:pt x="518526" y="5185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846" tIns="10160" rIns="518526" bIns="10160" numCol="1" spcCol="1270" anchor="ctr" anchorCtr="0">
            <a:noAutofit/>
          </a:bodyPr>
          <a:lstStyle/>
          <a:p>
            <a:pPr lvl="0" algn="ctr" defTabSz="711200">
              <a:lnSpc>
                <a:spcPct val="90000"/>
              </a:lnSpc>
              <a:spcBef>
                <a:spcPct val="0"/>
              </a:spcBef>
              <a:spcAft>
                <a:spcPct val="35000"/>
              </a:spcAft>
            </a:pPr>
            <a:r>
              <a:rPr lang="es-AR" sz="1600" kern="1200" dirty="0" smtClean="0">
                <a:latin typeface="Arial" pitchFamily="34" charset="0"/>
                <a:cs typeface="Arial" pitchFamily="34" charset="0"/>
              </a:rPr>
              <a:t>ISO</a:t>
            </a:r>
            <a:endParaRPr lang="es-AR" sz="1600" kern="1200" dirty="0">
              <a:latin typeface="Arial" pitchFamily="34" charset="0"/>
              <a:cs typeface="Arial" pitchFamily="34" charset="0"/>
            </a:endParaRPr>
          </a:p>
        </p:txBody>
      </p:sp>
      <p:sp>
        <p:nvSpPr>
          <p:cNvPr id="14" name="13 Forma libre"/>
          <p:cNvSpPr/>
          <p:nvPr/>
        </p:nvSpPr>
        <p:spPr>
          <a:xfrm>
            <a:off x="1766273" y="1532894"/>
            <a:ext cx="1606346" cy="1037055"/>
          </a:xfrm>
          <a:custGeom>
            <a:avLst/>
            <a:gdLst>
              <a:gd name="connsiteX0" fmla="*/ 0 w 1606346"/>
              <a:gd name="connsiteY0" fmla="*/ 0 h 1037055"/>
              <a:gd name="connsiteX1" fmla="*/ 1087819 w 1606346"/>
              <a:gd name="connsiteY1" fmla="*/ 0 h 1037055"/>
              <a:gd name="connsiteX2" fmla="*/ 1606346 w 1606346"/>
              <a:gd name="connsiteY2" fmla="*/ 518528 h 1037055"/>
              <a:gd name="connsiteX3" fmla="*/ 1087819 w 1606346"/>
              <a:gd name="connsiteY3" fmla="*/ 1037055 h 1037055"/>
              <a:gd name="connsiteX4" fmla="*/ 0 w 1606346"/>
              <a:gd name="connsiteY4" fmla="*/ 1037055 h 1037055"/>
              <a:gd name="connsiteX5" fmla="*/ 518528 w 1606346"/>
              <a:gd name="connsiteY5" fmla="*/ 518528 h 1037055"/>
              <a:gd name="connsiteX6" fmla="*/ 0 w 1606346"/>
              <a:gd name="connsiteY6" fmla="*/ 0 h 10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346" h="1037055">
                <a:moveTo>
                  <a:pt x="0" y="0"/>
                </a:moveTo>
                <a:lnTo>
                  <a:pt x="1087819" y="0"/>
                </a:lnTo>
                <a:lnTo>
                  <a:pt x="1606346" y="518528"/>
                </a:lnTo>
                <a:lnTo>
                  <a:pt x="1087819" y="1037055"/>
                </a:lnTo>
                <a:lnTo>
                  <a:pt x="0" y="1037055"/>
                </a:lnTo>
                <a:lnTo>
                  <a:pt x="518528" y="51852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8848" tIns="10160" rIns="518527" bIns="10160" numCol="1" spcCol="1270" anchor="ctr" anchorCtr="0">
            <a:noAutofit/>
          </a:bodyPr>
          <a:lstStyle/>
          <a:p>
            <a:pPr lvl="0" algn="ctr" defTabSz="711200">
              <a:lnSpc>
                <a:spcPct val="90000"/>
              </a:lnSpc>
              <a:spcBef>
                <a:spcPct val="0"/>
              </a:spcBef>
              <a:spcAft>
                <a:spcPct val="35000"/>
              </a:spcAft>
            </a:pPr>
            <a:r>
              <a:rPr lang="es-AR" sz="1600" kern="1200" dirty="0" smtClean="0">
                <a:latin typeface="Arial" pitchFamily="34" charset="0"/>
                <a:cs typeface="Arial" pitchFamily="34" charset="0"/>
              </a:rPr>
              <a:t>1947</a:t>
            </a:r>
            <a:endParaRPr lang="es-AR" sz="1600" kern="1200" dirty="0">
              <a:latin typeface="Arial" pitchFamily="34" charset="0"/>
              <a:cs typeface="Arial" pitchFamily="34" charset="0"/>
            </a:endParaRPr>
          </a:p>
        </p:txBody>
      </p:sp>
      <p:sp>
        <p:nvSpPr>
          <p:cNvPr id="15" name="14 Forma libre"/>
          <p:cNvSpPr/>
          <p:nvPr/>
        </p:nvSpPr>
        <p:spPr>
          <a:xfrm>
            <a:off x="3174438" y="1532894"/>
            <a:ext cx="3363055" cy="1037055"/>
          </a:xfrm>
          <a:custGeom>
            <a:avLst/>
            <a:gdLst>
              <a:gd name="connsiteX0" fmla="*/ 0 w 3363055"/>
              <a:gd name="connsiteY0" fmla="*/ 0 h 1037055"/>
              <a:gd name="connsiteX1" fmla="*/ 2844528 w 3363055"/>
              <a:gd name="connsiteY1" fmla="*/ 0 h 1037055"/>
              <a:gd name="connsiteX2" fmla="*/ 3363055 w 3363055"/>
              <a:gd name="connsiteY2" fmla="*/ 518528 h 1037055"/>
              <a:gd name="connsiteX3" fmla="*/ 2844528 w 3363055"/>
              <a:gd name="connsiteY3" fmla="*/ 1037055 h 1037055"/>
              <a:gd name="connsiteX4" fmla="*/ 0 w 3363055"/>
              <a:gd name="connsiteY4" fmla="*/ 1037055 h 1037055"/>
              <a:gd name="connsiteX5" fmla="*/ 518528 w 3363055"/>
              <a:gd name="connsiteY5" fmla="*/ 518528 h 1037055"/>
              <a:gd name="connsiteX6" fmla="*/ 0 w 3363055"/>
              <a:gd name="connsiteY6" fmla="*/ 0 h 10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3055" h="1037055">
                <a:moveTo>
                  <a:pt x="0" y="0"/>
                </a:moveTo>
                <a:lnTo>
                  <a:pt x="2844528" y="0"/>
                </a:lnTo>
                <a:lnTo>
                  <a:pt x="3363055" y="518528"/>
                </a:lnTo>
                <a:lnTo>
                  <a:pt x="2844528" y="1037055"/>
                </a:lnTo>
                <a:lnTo>
                  <a:pt x="0" y="1037055"/>
                </a:lnTo>
                <a:lnTo>
                  <a:pt x="518528" y="51852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8848" tIns="10160" rIns="518527"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organización internacional integrada por organizaciones nacionales de estandarización.</a:t>
            </a:r>
            <a:endParaRPr lang="es-AR" sz="1600" kern="1200" dirty="0">
              <a:latin typeface="Arial" pitchFamily="34" charset="0"/>
              <a:cs typeface="Arial" pitchFamily="34" charset="0"/>
            </a:endParaRPr>
          </a:p>
        </p:txBody>
      </p:sp>
      <p:sp>
        <p:nvSpPr>
          <p:cNvPr id="16" name="15 Forma libre"/>
          <p:cNvSpPr/>
          <p:nvPr/>
        </p:nvSpPr>
        <p:spPr>
          <a:xfrm>
            <a:off x="6339312" y="1460886"/>
            <a:ext cx="2752713" cy="1092240"/>
          </a:xfrm>
          <a:custGeom>
            <a:avLst/>
            <a:gdLst>
              <a:gd name="connsiteX0" fmla="*/ 0 w 2752713"/>
              <a:gd name="connsiteY0" fmla="*/ 0 h 1092240"/>
              <a:gd name="connsiteX1" fmla="*/ 2206593 w 2752713"/>
              <a:gd name="connsiteY1" fmla="*/ 0 h 1092240"/>
              <a:gd name="connsiteX2" fmla="*/ 2752713 w 2752713"/>
              <a:gd name="connsiteY2" fmla="*/ 546120 h 1092240"/>
              <a:gd name="connsiteX3" fmla="*/ 2206593 w 2752713"/>
              <a:gd name="connsiteY3" fmla="*/ 1092240 h 1092240"/>
              <a:gd name="connsiteX4" fmla="*/ 0 w 2752713"/>
              <a:gd name="connsiteY4" fmla="*/ 1092240 h 1092240"/>
              <a:gd name="connsiteX5" fmla="*/ 546120 w 2752713"/>
              <a:gd name="connsiteY5" fmla="*/ 546120 h 1092240"/>
              <a:gd name="connsiteX6" fmla="*/ 0 w 2752713"/>
              <a:gd name="connsiteY6" fmla="*/ 0 h 10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2713" h="1092240">
                <a:moveTo>
                  <a:pt x="0" y="0"/>
                </a:moveTo>
                <a:lnTo>
                  <a:pt x="2206593" y="0"/>
                </a:lnTo>
                <a:lnTo>
                  <a:pt x="2752713" y="546120"/>
                </a:lnTo>
                <a:lnTo>
                  <a:pt x="2206593" y="1092240"/>
                </a:lnTo>
                <a:lnTo>
                  <a:pt x="0" y="1092240"/>
                </a:lnTo>
                <a:lnTo>
                  <a:pt x="546120" y="54612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6440" tIns="10160" rIns="54612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promueve el desarrollo de estándares </a:t>
            </a:r>
            <a:endParaRPr lang="es-AR" sz="1600" kern="1200" dirty="0">
              <a:latin typeface="Arial" pitchFamily="34" charset="0"/>
              <a:cs typeface="Arial" pitchFamily="34" charset="0"/>
            </a:endParaRPr>
          </a:p>
        </p:txBody>
      </p:sp>
      <p:sp>
        <p:nvSpPr>
          <p:cNvPr id="17" name="16 Forma libre"/>
          <p:cNvSpPr/>
          <p:nvPr/>
        </p:nvSpPr>
        <p:spPr>
          <a:xfrm>
            <a:off x="251520" y="2807977"/>
            <a:ext cx="1705520" cy="1082159"/>
          </a:xfrm>
          <a:custGeom>
            <a:avLst/>
            <a:gdLst>
              <a:gd name="connsiteX0" fmla="*/ 0 w 1705520"/>
              <a:gd name="connsiteY0" fmla="*/ 0 h 1082159"/>
              <a:gd name="connsiteX1" fmla="*/ 1164441 w 1705520"/>
              <a:gd name="connsiteY1" fmla="*/ 0 h 1082159"/>
              <a:gd name="connsiteX2" fmla="*/ 1705520 w 1705520"/>
              <a:gd name="connsiteY2" fmla="*/ 541080 h 1082159"/>
              <a:gd name="connsiteX3" fmla="*/ 1164441 w 1705520"/>
              <a:gd name="connsiteY3" fmla="*/ 1082159 h 1082159"/>
              <a:gd name="connsiteX4" fmla="*/ 0 w 1705520"/>
              <a:gd name="connsiteY4" fmla="*/ 1082159 h 1082159"/>
              <a:gd name="connsiteX5" fmla="*/ 541080 w 1705520"/>
              <a:gd name="connsiteY5" fmla="*/ 541080 h 1082159"/>
              <a:gd name="connsiteX6" fmla="*/ 0 w 1705520"/>
              <a:gd name="connsiteY6" fmla="*/ 0 h 108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520" h="1082159">
                <a:moveTo>
                  <a:pt x="0" y="0"/>
                </a:moveTo>
                <a:lnTo>
                  <a:pt x="1164441" y="0"/>
                </a:lnTo>
                <a:lnTo>
                  <a:pt x="1705520" y="541080"/>
                </a:lnTo>
                <a:lnTo>
                  <a:pt x="1164441" y="1082159"/>
                </a:lnTo>
                <a:lnTo>
                  <a:pt x="0" y="1082159"/>
                </a:lnTo>
                <a:lnTo>
                  <a:pt x="541080" y="54108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400" tIns="10160" rIns="541079" bIns="10160" numCol="1" spcCol="1270" anchor="ctr" anchorCtr="0">
            <a:noAutofit/>
          </a:bodyPr>
          <a:lstStyle/>
          <a:p>
            <a:pPr lvl="0" algn="ctr" defTabSz="711200">
              <a:lnSpc>
                <a:spcPct val="90000"/>
              </a:lnSpc>
              <a:spcBef>
                <a:spcPct val="0"/>
              </a:spcBef>
              <a:spcAft>
                <a:spcPct val="35000"/>
              </a:spcAft>
            </a:pPr>
            <a:r>
              <a:rPr lang="es-AR" sz="1600" kern="1200" dirty="0" smtClean="0">
                <a:latin typeface="Arial" pitchFamily="34" charset="0"/>
                <a:cs typeface="Arial" pitchFamily="34" charset="0"/>
              </a:rPr>
              <a:t>ANSI</a:t>
            </a:r>
            <a:endParaRPr lang="es-AR" sz="1600" kern="1200" dirty="0">
              <a:latin typeface="Arial" pitchFamily="34" charset="0"/>
              <a:cs typeface="Arial" pitchFamily="34" charset="0"/>
            </a:endParaRPr>
          </a:p>
        </p:txBody>
      </p:sp>
      <p:sp>
        <p:nvSpPr>
          <p:cNvPr id="18" name="17 Forma libre"/>
          <p:cNvSpPr/>
          <p:nvPr/>
        </p:nvSpPr>
        <p:spPr>
          <a:xfrm>
            <a:off x="1735323" y="2765059"/>
            <a:ext cx="1769846" cy="1167997"/>
          </a:xfrm>
          <a:custGeom>
            <a:avLst/>
            <a:gdLst>
              <a:gd name="connsiteX0" fmla="*/ 0 w 1769846"/>
              <a:gd name="connsiteY0" fmla="*/ 0 h 1167997"/>
              <a:gd name="connsiteX1" fmla="*/ 1185848 w 1769846"/>
              <a:gd name="connsiteY1" fmla="*/ 0 h 1167997"/>
              <a:gd name="connsiteX2" fmla="*/ 1769846 w 1769846"/>
              <a:gd name="connsiteY2" fmla="*/ 583999 h 1167997"/>
              <a:gd name="connsiteX3" fmla="*/ 1185848 w 1769846"/>
              <a:gd name="connsiteY3" fmla="*/ 1167997 h 1167997"/>
              <a:gd name="connsiteX4" fmla="*/ 0 w 1769846"/>
              <a:gd name="connsiteY4" fmla="*/ 1167997 h 1167997"/>
              <a:gd name="connsiteX5" fmla="*/ 583999 w 1769846"/>
              <a:gd name="connsiteY5" fmla="*/ 583999 h 1167997"/>
              <a:gd name="connsiteX6" fmla="*/ 0 w 1769846"/>
              <a:gd name="connsiteY6" fmla="*/ 0 h 116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9846" h="1167997">
                <a:moveTo>
                  <a:pt x="0" y="0"/>
                </a:moveTo>
                <a:lnTo>
                  <a:pt x="1185848" y="0"/>
                </a:lnTo>
                <a:lnTo>
                  <a:pt x="1769846" y="583999"/>
                </a:lnTo>
                <a:lnTo>
                  <a:pt x="1185848" y="1167997"/>
                </a:lnTo>
                <a:lnTo>
                  <a:pt x="0" y="1167997"/>
                </a:lnTo>
                <a:lnTo>
                  <a:pt x="583999" y="5839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4319" tIns="10160" rIns="583998" bIns="10160" numCol="1" spcCol="1270" anchor="ctr" anchorCtr="0">
            <a:noAutofit/>
          </a:bodyPr>
          <a:lstStyle/>
          <a:p>
            <a:pPr lvl="0" algn="ctr" defTabSz="711200">
              <a:lnSpc>
                <a:spcPct val="90000"/>
              </a:lnSpc>
              <a:spcBef>
                <a:spcPct val="0"/>
              </a:spcBef>
              <a:spcAft>
                <a:spcPct val="35000"/>
              </a:spcAft>
            </a:pPr>
            <a:r>
              <a:rPr lang="es-AR" sz="1600" kern="1200" dirty="0" smtClean="0">
                <a:latin typeface="Arial" pitchFamily="34" charset="0"/>
                <a:cs typeface="Arial" pitchFamily="34" charset="0"/>
              </a:rPr>
              <a:t>1918</a:t>
            </a:r>
            <a:endParaRPr lang="es-AR" sz="1600" kern="1200" dirty="0">
              <a:latin typeface="Arial" pitchFamily="34" charset="0"/>
              <a:cs typeface="Arial" pitchFamily="34" charset="0"/>
            </a:endParaRPr>
          </a:p>
        </p:txBody>
      </p:sp>
      <p:sp>
        <p:nvSpPr>
          <p:cNvPr id="19" name="18 Forma libre"/>
          <p:cNvSpPr/>
          <p:nvPr/>
        </p:nvSpPr>
        <p:spPr>
          <a:xfrm>
            <a:off x="3306988" y="2859923"/>
            <a:ext cx="2279767" cy="978269"/>
          </a:xfrm>
          <a:custGeom>
            <a:avLst/>
            <a:gdLst>
              <a:gd name="connsiteX0" fmla="*/ 0 w 2279767"/>
              <a:gd name="connsiteY0" fmla="*/ 0 h 978269"/>
              <a:gd name="connsiteX1" fmla="*/ 1790633 w 2279767"/>
              <a:gd name="connsiteY1" fmla="*/ 0 h 978269"/>
              <a:gd name="connsiteX2" fmla="*/ 2279767 w 2279767"/>
              <a:gd name="connsiteY2" fmla="*/ 489135 h 978269"/>
              <a:gd name="connsiteX3" fmla="*/ 1790633 w 2279767"/>
              <a:gd name="connsiteY3" fmla="*/ 978269 h 978269"/>
              <a:gd name="connsiteX4" fmla="*/ 0 w 2279767"/>
              <a:gd name="connsiteY4" fmla="*/ 978269 h 978269"/>
              <a:gd name="connsiteX5" fmla="*/ 489135 w 2279767"/>
              <a:gd name="connsiteY5" fmla="*/ 489135 h 978269"/>
              <a:gd name="connsiteX6" fmla="*/ 0 w 2279767"/>
              <a:gd name="connsiteY6" fmla="*/ 0 h 97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9767" h="978269">
                <a:moveTo>
                  <a:pt x="0" y="0"/>
                </a:moveTo>
                <a:lnTo>
                  <a:pt x="1790633" y="0"/>
                </a:lnTo>
                <a:lnTo>
                  <a:pt x="2279767" y="489135"/>
                </a:lnTo>
                <a:lnTo>
                  <a:pt x="1790633" y="978269"/>
                </a:lnTo>
                <a:lnTo>
                  <a:pt x="0" y="978269"/>
                </a:lnTo>
                <a:lnTo>
                  <a:pt x="489135" y="48913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09455" tIns="10160" rIns="489134" bIns="10160" numCol="1" spcCol="1270" anchor="ctr" anchorCtr="0">
            <a:noAutofit/>
          </a:bodyPr>
          <a:lstStyle/>
          <a:p>
            <a:pPr lvl="0" algn="ctr" defTabSz="711200">
              <a:lnSpc>
                <a:spcPct val="90000"/>
              </a:lnSpc>
              <a:spcBef>
                <a:spcPct val="0"/>
              </a:spcBef>
              <a:spcAft>
                <a:spcPct val="35000"/>
              </a:spcAft>
            </a:pPr>
            <a:r>
              <a:rPr lang="es-AR" sz="1600" kern="1200" dirty="0" smtClean="0">
                <a:latin typeface="Arial" pitchFamily="34" charset="0"/>
                <a:cs typeface="Arial" pitchFamily="34" charset="0"/>
              </a:rPr>
              <a:t>Organización privada</a:t>
            </a:r>
            <a:endParaRPr lang="es-AR" sz="1600" kern="1200" dirty="0">
              <a:latin typeface="Arial" pitchFamily="34" charset="0"/>
              <a:cs typeface="Arial" pitchFamily="34" charset="0"/>
            </a:endParaRPr>
          </a:p>
        </p:txBody>
      </p:sp>
      <p:sp>
        <p:nvSpPr>
          <p:cNvPr id="20" name="19 Forma libre"/>
          <p:cNvSpPr/>
          <p:nvPr/>
        </p:nvSpPr>
        <p:spPr>
          <a:xfrm>
            <a:off x="5388573" y="2827000"/>
            <a:ext cx="3487428" cy="1082156"/>
          </a:xfrm>
          <a:custGeom>
            <a:avLst/>
            <a:gdLst>
              <a:gd name="connsiteX0" fmla="*/ 0 w 3487428"/>
              <a:gd name="connsiteY0" fmla="*/ 0 h 1082156"/>
              <a:gd name="connsiteX1" fmla="*/ 2946350 w 3487428"/>
              <a:gd name="connsiteY1" fmla="*/ 0 h 1082156"/>
              <a:gd name="connsiteX2" fmla="*/ 3487428 w 3487428"/>
              <a:gd name="connsiteY2" fmla="*/ 541078 h 1082156"/>
              <a:gd name="connsiteX3" fmla="*/ 2946350 w 3487428"/>
              <a:gd name="connsiteY3" fmla="*/ 1082156 h 1082156"/>
              <a:gd name="connsiteX4" fmla="*/ 0 w 3487428"/>
              <a:gd name="connsiteY4" fmla="*/ 1082156 h 1082156"/>
              <a:gd name="connsiteX5" fmla="*/ 541078 w 3487428"/>
              <a:gd name="connsiteY5" fmla="*/ 541078 h 1082156"/>
              <a:gd name="connsiteX6" fmla="*/ 0 w 3487428"/>
              <a:gd name="connsiteY6" fmla="*/ 0 h 108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7428" h="1082156">
                <a:moveTo>
                  <a:pt x="0" y="0"/>
                </a:moveTo>
                <a:lnTo>
                  <a:pt x="2946350" y="0"/>
                </a:lnTo>
                <a:lnTo>
                  <a:pt x="3487428" y="541078"/>
                </a:lnTo>
                <a:lnTo>
                  <a:pt x="2946350" y="1082156"/>
                </a:lnTo>
                <a:lnTo>
                  <a:pt x="0" y="1082156"/>
                </a:lnTo>
                <a:lnTo>
                  <a:pt x="541078" y="54107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1398" tIns="10160" rIns="541078"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supervisa el desarrollo de estándares para certificar productos estadounidenses</a:t>
            </a:r>
            <a:endParaRPr lang="es-AR" sz="1600" kern="1200" dirty="0">
              <a:latin typeface="Arial" pitchFamily="34" charset="0"/>
              <a:cs typeface="Arial" pitchFamily="34" charset="0"/>
            </a:endParaRPr>
          </a:p>
        </p:txBody>
      </p:sp>
      <p:sp>
        <p:nvSpPr>
          <p:cNvPr id="6" name="5 Forma libre"/>
          <p:cNvSpPr/>
          <p:nvPr/>
        </p:nvSpPr>
        <p:spPr>
          <a:xfrm>
            <a:off x="255826" y="4197161"/>
            <a:ext cx="1709099" cy="977454"/>
          </a:xfrm>
          <a:custGeom>
            <a:avLst/>
            <a:gdLst>
              <a:gd name="connsiteX0" fmla="*/ 0 w 1709099"/>
              <a:gd name="connsiteY0" fmla="*/ 0 h 977454"/>
              <a:gd name="connsiteX1" fmla="*/ 1220372 w 1709099"/>
              <a:gd name="connsiteY1" fmla="*/ 0 h 977454"/>
              <a:gd name="connsiteX2" fmla="*/ 1709099 w 1709099"/>
              <a:gd name="connsiteY2" fmla="*/ 488727 h 977454"/>
              <a:gd name="connsiteX3" fmla="*/ 1220372 w 1709099"/>
              <a:gd name="connsiteY3" fmla="*/ 977454 h 977454"/>
              <a:gd name="connsiteX4" fmla="*/ 0 w 1709099"/>
              <a:gd name="connsiteY4" fmla="*/ 977454 h 977454"/>
              <a:gd name="connsiteX5" fmla="*/ 488727 w 1709099"/>
              <a:gd name="connsiteY5" fmla="*/ 488727 h 977454"/>
              <a:gd name="connsiteX6" fmla="*/ 0 w 1709099"/>
              <a:gd name="connsiteY6" fmla="*/ 0 h 97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099" h="977454">
                <a:moveTo>
                  <a:pt x="0" y="0"/>
                </a:moveTo>
                <a:lnTo>
                  <a:pt x="1220372" y="0"/>
                </a:lnTo>
                <a:lnTo>
                  <a:pt x="1709099" y="488727"/>
                </a:lnTo>
                <a:lnTo>
                  <a:pt x="1220372" y="977454"/>
                </a:lnTo>
                <a:lnTo>
                  <a:pt x="0" y="977454"/>
                </a:lnTo>
                <a:lnTo>
                  <a:pt x="488727" y="48872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9047" tIns="10160" rIns="488727" bIns="10160" numCol="1" spcCol="1270" anchor="ctr" anchorCtr="0">
            <a:noAutofit/>
          </a:bodyPr>
          <a:lstStyle/>
          <a:p>
            <a:pPr lvl="0" algn="ctr" defTabSz="711200">
              <a:lnSpc>
                <a:spcPct val="90000"/>
              </a:lnSpc>
              <a:spcBef>
                <a:spcPct val="0"/>
              </a:spcBef>
              <a:spcAft>
                <a:spcPct val="35000"/>
              </a:spcAft>
            </a:pPr>
            <a:r>
              <a:rPr lang="es-AR" sz="1600" kern="1200" dirty="0" smtClean="0">
                <a:latin typeface="Arial" pitchFamily="34" charset="0"/>
                <a:cs typeface="Arial" pitchFamily="34" charset="0"/>
              </a:rPr>
              <a:t>IEEE</a:t>
            </a:r>
            <a:endParaRPr lang="es-AR" sz="1600" kern="1200" dirty="0">
              <a:latin typeface="Arial" pitchFamily="34" charset="0"/>
              <a:cs typeface="Arial" pitchFamily="34" charset="0"/>
            </a:endParaRPr>
          </a:p>
        </p:txBody>
      </p:sp>
      <p:sp>
        <p:nvSpPr>
          <p:cNvPr id="7" name="6 Forma libre"/>
          <p:cNvSpPr/>
          <p:nvPr/>
        </p:nvSpPr>
        <p:spPr>
          <a:xfrm>
            <a:off x="1707085" y="4157418"/>
            <a:ext cx="1930791" cy="995455"/>
          </a:xfrm>
          <a:custGeom>
            <a:avLst/>
            <a:gdLst>
              <a:gd name="connsiteX0" fmla="*/ 0 w 1930791"/>
              <a:gd name="connsiteY0" fmla="*/ 0 h 995455"/>
              <a:gd name="connsiteX1" fmla="*/ 1433064 w 1930791"/>
              <a:gd name="connsiteY1" fmla="*/ 0 h 995455"/>
              <a:gd name="connsiteX2" fmla="*/ 1930791 w 1930791"/>
              <a:gd name="connsiteY2" fmla="*/ 497728 h 995455"/>
              <a:gd name="connsiteX3" fmla="*/ 1433064 w 1930791"/>
              <a:gd name="connsiteY3" fmla="*/ 995455 h 995455"/>
              <a:gd name="connsiteX4" fmla="*/ 0 w 1930791"/>
              <a:gd name="connsiteY4" fmla="*/ 995455 h 995455"/>
              <a:gd name="connsiteX5" fmla="*/ 497728 w 1930791"/>
              <a:gd name="connsiteY5" fmla="*/ 497728 h 995455"/>
              <a:gd name="connsiteX6" fmla="*/ 0 w 1930791"/>
              <a:gd name="connsiteY6" fmla="*/ 0 h 99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0791" h="995455">
                <a:moveTo>
                  <a:pt x="0" y="0"/>
                </a:moveTo>
                <a:lnTo>
                  <a:pt x="1433064" y="0"/>
                </a:lnTo>
                <a:lnTo>
                  <a:pt x="1930791" y="497728"/>
                </a:lnTo>
                <a:lnTo>
                  <a:pt x="1433064" y="995455"/>
                </a:lnTo>
                <a:lnTo>
                  <a:pt x="0" y="995455"/>
                </a:lnTo>
                <a:lnTo>
                  <a:pt x="497728" y="49772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8048" tIns="10160" rIns="497727" bIns="10160" numCol="1" spcCol="1270" anchor="ctr" anchorCtr="0">
            <a:noAutofit/>
          </a:bodyPr>
          <a:lstStyle/>
          <a:p>
            <a:pPr lvl="0" algn="ctr" defTabSz="711200">
              <a:lnSpc>
                <a:spcPct val="90000"/>
              </a:lnSpc>
              <a:spcBef>
                <a:spcPct val="0"/>
              </a:spcBef>
              <a:spcAft>
                <a:spcPct val="35000"/>
              </a:spcAft>
            </a:pPr>
            <a:r>
              <a:rPr lang="es-AR" sz="1600" kern="1200" dirty="0" smtClean="0">
                <a:latin typeface="Arial" pitchFamily="34" charset="0"/>
                <a:cs typeface="Arial" pitchFamily="34" charset="0"/>
              </a:rPr>
              <a:t>1884</a:t>
            </a:r>
            <a:endParaRPr lang="es-AR" sz="1600" kern="1200" dirty="0">
              <a:latin typeface="Arial" pitchFamily="34" charset="0"/>
              <a:cs typeface="Arial" pitchFamily="34" charset="0"/>
            </a:endParaRPr>
          </a:p>
        </p:txBody>
      </p:sp>
      <p:sp>
        <p:nvSpPr>
          <p:cNvPr id="8" name="7 Forma libre"/>
          <p:cNvSpPr/>
          <p:nvPr/>
        </p:nvSpPr>
        <p:spPr>
          <a:xfrm>
            <a:off x="3474937" y="4149080"/>
            <a:ext cx="2402403" cy="1073617"/>
          </a:xfrm>
          <a:custGeom>
            <a:avLst/>
            <a:gdLst>
              <a:gd name="connsiteX0" fmla="*/ 0 w 2402403"/>
              <a:gd name="connsiteY0" fmla="*/ 0 h 1073617"/>
              <a:gd name="connsiteX1" fmla="*/ 1865595 w 2402403"/>
              <a:gd name="connsiteY1" fmla="*/ 0 h 1073617"/>
              <a:gd name="connsiteX2" fmla="*/ 2402403 w 2402403"/>
              <a:gd name="connsiteY2" fmla="*/ 536809 h 1073617"/>
              <a:gd name="connsiteX3" fmla="*/ 1865595 w 2402403"/>
              <a:gd name="connsiteY3" fmla="*/ 1073617 h 1073617"/>
              <a:gd name="connsiteX4" fmla="*/ 0 w 2402403"/>
              <a:gd name="connsiteY4" fmla="*/ 1073617 h 1073617"/>
              <a:gd name="connsiteX5" fmla="*/ 536809 w 2402403"/>
              <a:gd name="connsiteY5" fmla="*/ 536809 h 1073617"/>
              <a:gd name="connsiteX6" fmla="*/ 0 w 2402403"/>
              <a:gd name="connsiteY6" fmla="*/ 0 h 10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2403" h="1073617">
                <a:moveTo>
                  <a:pt x="0" y="0"/>
                </a:moveTo>
                <a:lnTo>
                  <a:pt x="1865595" y="0"/>
                </a:lnTo>
                <a:lnTo>
                  <a:pt x="2402403" y="536809"/>
                </a:lnTo>
                <a:lnTo>
                  <a:pt x="1865595" y="1073617"/>
                </a:lnTo>
                <a:lnTo>
                  <a:pt x="0" y="1073617"/>
                </a:lnTo>
                <a:lnTo>
                  <a:pt x="536809" y="53680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57129" tIns="10160" rIns="536808"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asociación profesional técnica .</a:t>
            </a:r>
            <a:endParaRPr lang="es-AR" sz="1600" kern="1200" dirty="0">
              <a:latin typeface="Arial" pitchFamily="34" charset="0"/>
              <a:cs typeface="Arial" pitchFamily="34" charset="0"/>
            </a:endParaRPr>
          </a:p>
        </p:txBody>
      </p:sp>
      <p:sp>
        <p:nvSpPr>
          <p:cNvPr id="9" name="8 Forma libre"/>
          <p:cNvSpPr/>
          <p:nvPr/>
        </p:nvSpPr>
        <p:spPr>
          <a:xfrm>
            <a:off x="5561589" y="4180334"/>
            <a:ext cx="3530436" cy="1084262"/>
          </a:xfrm>
          <a:custGeom>
            <a:avLst/>
            <a:gdLst>
              <a:gd name="connsiteX0" fmla="*/ 0 w 3530436"/>
              <a:gd name="connsiteY0" fmla="*/ 0 h 1084262"/>
              <a:gd name="connsiteX1" fmla="*/ 2988305 w 3530436"/>
              <a:gd name="connsiteY1" fmla="*/ 0 h 1084262"/>
              <a:gd name="connsiteX2" fmla="*/ 3530436 w 3530436"/>
              <a:gd name="connsiteY2" fmla="*/ 542131 h 1084262"/>
              <a:gd name="connsiteX3" fmla="*/ 2988305 w 3530436"/>
              <a:gd name="connsiteY3" fmla="*/ 1084262 h 1084262"/>
              <a:gd name="connsiteX4" fmla="*/ 0 w 3530436"/>
              <a:gd name="connsiteY4" fmla="*/ 1084262 h 1084262"/>
              <a:gd name="connsiteX5" fmla="*/ 542131 w 3530436"/>
              <a:gd name="connsiteY5" fmla="*/ 542131 h 1084262"/>
              <a:gd name="connsiteX6" fmla="*/ 0 w 3530436"/>
              <a:gd name="connsiteY6" fmla="*/ 0 h 108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0436" h="1084262">
                <a:moveTo>
                  <a:pt x="0" y="0"/>
                </a:moveTo>
                <a:lnTo>
                  <a:pt x="2988305" y="0"/>
                </a:lnTo>
                <a:lnTo>
                  <a:pt x="3530436" y="542131"/>
                </a:lnTo>
                <a:lnTo>
                  <a:pt x="2988305" y="1084262"/>
                </a:lnTo>
                <a:lnTo>
                  <a:pt x="0" y="1084262"/>
                </a:lnTo>
                <a:lnTo>
                  <a:pt x="542131" y="54213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2451" tIns="10160" rIns="542131"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desarrollar estándares para la industria informática y electrónica</a:t>
            </a:r>
            <a:endParaRPr lang="es-AR" sz="1600" kern="1200" dirty="0">
              <a:latin typeface="Arial" pitchFamily="34" charset="0"/>
              <a:cs typeface="Arial" pitchFamily="34" charset="0"/>
            </a:endParaRPr>
          </a:p>
        </p:txBody>
      </p:sp>
      <p:sp>
        <p:nvSpPr>
          <p:cNvPr id="10" name="9 Forma libre"/>
          <p:cNvSpPr/>
          <p:nvPr/>
        </p:nvSpPr>
        <p:spPr>
          <a:xfrm>
            <a:off x="338972" y="5491670"/>
            <a:ext cx="1709099" cy="784770"/>
          </a:xfrm>
          <a:custGeom>
            <a:avLst/>
            <a:gdLst>
              <a:gd name="connsiteX0" fmla="*/ 0 w 1709099"/>
              <a:gd name="connsiteY0" fmla="*/ 0 h 784770"/>
              <a:gd name="connsiteX1" fmla="*/ 1316714 w 1709099"/>
              <a:gd name="connsiteY1" fmla="*/ 0 h 784770"/>
              <a:gd name="connsiteX2" fmla="*/ 1709099 w 1709099"/>
              <a:gd name="connsiteY2" fmla="*/ 392385 h 784770"/>
              <a:gd name="connsiteX3" fmla="*/ 1316714 w 1709099"/>
              <a:gd name="connsiteY3" fmla="*/ 784770 h 784770"/>
              <a:gd name="connsiteX4" fmla="*/ 0 w 1709099"/>
              <a:gd name="connsiteY4" fmla="*/ 784770 h 784770"/>
              <a:gd name="connsiteX5" fmla="*/ 392385 w 1709099"/>
              <a:gd name="connsiteY5" fmla="*/ 392385 h 784770"/>
              <a:gd name="connsiteX6" fmla="*/ 0 w 1709099"/>
              <a:gd name="connsiteY6" fmla="*/ 0 h 7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099" h="784770">
                <a:moveTo>
                  <a:pt x="0" y="0"/>
                </a:moveTo>
                <a:lnTo>
                  <a:pt x="1316714" y="0"/>
                </a:lnTo>
                <a:lnTo>
                  <a:pt x="1709099" y="392385"/>
                </a:lnTo>
                <a:lnTo>
                  <a:pt x="1316714" y="784770"/>
                </a:lnTo>
                <a:lnTo>
                  <a:pt x="0" y="784770"/>
                </a:lnTo>
                <a:lnTo>
                  <a:pt x="392385" y="3923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05" tIns="10160" rIns="392385" bIns="10160" numCol="1" spcCol="1270" anchor="ctr" anchorCtr="0">
            <a:noAutofit/>
          </a:bodyPr>
          <a:lstStyle/>
          <a:p>
            <a:pPr lvl="0" algn="ctr" defTabSz="711200">
              <a:lnSpc>
                <a:spcPct val="90000"/>
              </a:lnSpc>
              <a:spcBef>
                <a:spcPct val="0"/>
              </a:spcBef>
              <a:spcAft>
                <a:spcPct val="35000"/>
              </a:spcAft>
            </a:pPr>
            <a:r>
              <a:rPr lang="es-AR" sz="1600" kern="1200" dirty="0" smtClean="0">
                <a:latin typeface="Arial" pitchFamily="34" charset="0"/>
                <a:cs typeface="Arial" pitchFamily="34" charset="0"/>
              </a:rPr>
              <a:t>TIA/EIA</a:t>
            </a:r>
            <a:endParaRPr lang="es-AR" sz="1600" kern="1200" dirty="0">
              <a:latin typeface="Arial" pitchFamily="34" charset="0"/>
              <a:cs typeface="Arial" pitchFamily="34" charset="0"/>
            </a:endParaRPr>
          </a:p>
        </p:txBody>
      </p:sp>
      <p:sp>
        <p:nvSpPr>
          <p:cNvPr id="11" name="10 Forma libre"/>
          <p:cNvSpPr/>
          <p:nvPr/>
        </p:nvSpPr>
        <p:spPr>
          <a:xfrm>
            <a:off x="1825889" y="5477765"/>
            <a:ext cx="2361648" cy="812580"/>
          </a:xfrm>
          <a:custGeom>
            <a:avLst/>
            <a:gdLst>
              <a:gd name="connsiteX0" fmla="*/ 0 w 2361648"/>
              <a:gd name="connsiteY0" fmla="*/ 0 h 812580"/>
              <a:gd name="connsiteX1" fmla="*/ 1955358 w 2361648"/>
              <a:gd name="connsiteY1" fmla="*/ 0 h 812580"/>
              <a:gd name="connsiteX2" fmla="*/ 2361648 w 2361648"/>
              <a:gd name="connsiteY2" fmla="*/ 406290 h 812580"/>
              <a:gd name="connsiteX3" fmla="*/ 1955358 w 2361648"/>
              <a:gd name="connsiteY3" fmla="*/ 812580 h 812580"/>
              <a:gd name="connsiteX4" fmla="*/ 0 w 2361648"/>
              <a:gd name="connsiteY4" fmla="*/ 812580 h 812580"/>
              <a:gd name="connsiteX5" fmla="*/ 406290 w 2361648"/>
              <a:gd name="connsiteY5" fmla="*/ 406290 h 812580"/>
              <a:gd name="connsiteX6" fmla="*/ 0 w 2361648"/>
              <a:gd name="connsiteY6" fmla="*/ 0 h 81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648" h="812580">
                <a:moveTo>
                  <a:pt x="0" y="0"/>
                </a:moveTo>
                <a:lnTo>
                  <a:pt x="1955358" y="0"/>
                </a:lnTo>
                <a:lnTo>
                  <a:pt x="2361648" y="406290"/>
                </a:lnTo>
                <a:lnTo>
                  <a:pt x="1955358" y="812580"/>
                </a:lnTo>
                <a:lnTo>
                  <a:pt x="0" y="812580"/>
                </a:lnTo>
                <a:lnTo>
                  <a:pt x="406290" y="40629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610" tIns="10160" rIns="40629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asociaciones de comercio </a:t>
            </a:r>
            <a:endParaRPr lang="es-AR" sz="1600" kern="1200" dirty="0">
              <a:latin typeface="Arial" pitchFamily="34" charset="0"/>
              <a:cs typeface="Arial" pitchFamily="34" charset="0"/>
            </a:endParaRPr>
          </a:p>
        </p:txBody>
      </p:sp>
      <p:sp>
        <p:nvSpPr>
          <p:cNvPr id="12" name="11 Forma libre"/>
          <p:cNvSpPr/>
          <p:nvPr/>
        </p:nvSpPr>
        <p:spPr>
          <a:xfrm>
            <a:off x="3988940" y="5458790"/>
            <a:ext cx="3806941" cy="850530"/>
          </a:xfrm>
          <a:custGeom>
            <a:avLst/>
            <a:gdLst>
              <a:gd name="connsiteX0" fmla="*/ 0 w 3806941"/>
              <a:gd name="connsiteY0" fmla="*/ 0 h 850530"/>
              <a:gd name="connsiteX1" fmla="*/ 3381676 w 3806941"/>
              <a:gd name="connsiteY1" fmla="*/ 0 h 850530"/>
              <a:gd name="connsiteX2" fmla="*/ 3806941 w 3806941"/>
              <a:gd name="connsiteY2" fmla="*/ 425265 h 850530"/>
              <a:gd name="connsiteX3" fmla="*/ 3381676 w 3806941"/>
              <a:gd name="connsiteY3" fmla="*/ 850530 h 850530"/>
              <a:gd name="connsiteX4" fmla="*/ 0 w 3806941"/>
              <a:gd name="connsiteY4" fmla="*/ 850530 h 850530"/>
              <a:gd name="connsiteX5" fmla="*/ 425265 w 3806941"/>
              <a:gd name="connsiteY5" fmla="*/ 425265 h 850530"/>
              <a:gd name="connsiteX6" fmla="*/ 0 w 3806941"/>
              <a:gd name="connsiteY6" fmla="*/ 0 h 8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6941" h="850530">
                <a:moveTo>
                  <a:pt x="0" y="0"/>
                </a:moveTo>
                <a:lnTo>
                  <a:pt x="3381676" y="0"/>
                </a:lnTo>
                <a:lnTo>
                  <a:pt x="3806941" y="425265"/>
                </a:lnTo>
                <a:lnTo>
                  <a:pt x="3381676" y="850530"/>
                </a:lnTo>
                <a:lnTo>
                  <a:pt x="0" y="850530"/>
                </a:lnTo>
                <a:lnTo>
                  <a:pt x="425265" y="42526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45585" tIns="10160" rIns="425265"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desarrollan y publican estándares  de cableado estructurado de voz y datos para LAN.</a:t>
            </a:r>
            <a:endParaRPr lang="es-AR" sz="1600" kern="1200" dirty="0">
              <a:latin typeface="Arial" pitchFamily="34" charset="0"/>
              <a:cs typeface="Arial" pitchFamily="34" charset="0"/>
            </a:endParaRPr>
          </a:p>
        </p:txBody>
      </p:sp>
      <p:sp>
        <p:nvSpPr>
          <p:cNvPr id="31" name="Title 1"/>
          <p:cNvSpPr>
            <a:spLocks noGrp="1"/>
          </p:cNvSpPr>
          <p:nvPr>
            <p:ph type="title"/>
          </p:nvPr>
        </p:nvSpPr>
        <p:spPr>
          <a:xfrm>
            <a:off x="142844" y="0"/>
            <a:ext cx="9001156" cy="1143000"/>
          </a:xfrm>
        </p:spPr>
        <p:txBody>
          <a:bodyPr>
            <a:normAutofit fontScale="90000"/>
          </a:bodyPr>
          <a:lstStyle/>
          <a:p>
            <a:r>
              <a:rPr lang="es-ES" dirty="0" smtClean="0"/>
              <a:t>CABLEADO ESTRUCTURADO</a:t>
            </a:r>
            <a:br>
              <a:rPr lang="es-ES" dirty="0" smtClean="0"/>
            </a:br>
            <a:r>
              <a:rPr lang="es-ES" u="sng" dirty="0" smtClean="0"/>
              <a:t>Comités de Creación de Estándares </a:t>
            </a:r>
            <a:endParaRPr lang="es-E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par>
                          <p:cTn id="28" fill="hold">
                            <p:stCondLst>
                              <p:cond delay="10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childTnLst>
                          </p:cTn>
                        </p:par>
                        <p:par>
                          <p:cTn id="32" fill="hold">
                            <p:stCondLst>
                              <p:cond delay="120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childTnLst>
                                </p:cTn>
                              </p:par>
                            </p:childTnLst>
                          </p:cTn>
                        </p:par>
                        <p:par>
                          <p:cTn id="36" fill="hold">
                            <p:stCondLst>
                              <p:cond delay="14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par>
                          <p:cTn id="40" fill="hold">
                            <p:stCondLst>
                              <p:cond delay="150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par>
                          <p:cTn id="44" fill="hold">
                            <p:stCondLst>
                              <p:cond delay="17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par>
                          <p:cTn id="48" fill="hold">
                            <p:stCondLst>
                              <p:cond delay="190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childTnLst>
                                </p:cTn>
                              </p:par>
                            </p:childTnLst>
                          </p:cTn>
                        </p:par>
                        <p:par>
                          <p:cTn id="52" fill="hold">
                            <p:stCondLst>
                              <p:cond delay="210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childTnLst>
                                </p:cTn>
                              </p:par>
                            </p:childTnLst>
                          </p:cTn>
                        </p:par>
                        <p:par>
                          <p:cTn id="56" fill="hold">
                            <p:stCondLst>
                              <p:cond delay="2200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000"/>
                                        <p:tgtEl>
                                          <p:spTgt spid="11"/>
                                        </p:tgtEl>
                                      </p:cBhvr>
                                    </p:animEffect>
                                  </p:childTnLst>
                                </p:cTn>
                              </p:par>
                            </p:childTnLst>
                          </p:cTn>
                        </p:par>
                        <p:par>
                          <p:cTn id="60" fill="hold">
                            <p:stCondLst>
                              <p:cond delay="240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6"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260648"/>
            <a:ext cx="8229600" cy="1143000"/>
          </a:xfrm>
        </p:spPr>
        <p:txBody>
          <a:bodyPr>
            <a:normAutofit fontScale="90000"/>
          </a:bodyPr>
          <a:lstStyle/>
          <a:p>
            <a:r>
              <a:rPr lang="es-ES" dirty="0"/>
              <a:t>CABLEADO ESTRUCTURADO</a:t>
            </a:r>
            <a:r>
              <a:rPr lang="es-AR" dirty="0" smtClean="0"/>
              <a:t/>
            </a:r>
            <a:br>
              <a:rPr lang="es-AR" dirty="0" smtClean="0"/>
            </a:br>
            <a:r>
              <a:rPr lang="es-AR" u="sng" dirty="0" smtClean="0"/>
              <a:t>Estándares TIA/EIA</a:t>
            </a:r>
            <a:endParaRPr lang="es-AR" u="sng" dirty="0"/>
          </a:p>
        </p:txBody>
      </p:sp>
      <p:sp>
        <p:nvSpPr>
          <p:cNvPr id="47106" name="AutoShape 2"/>
          <p:cNvSpPr>
            <a:spLocks noChangeArrowheads="1"/>
          </p:cNvSpPr>
          <p:nvPr/>
        </p:nvSpPr>
        <p:spPr bwMode="auto">
          <a:xfrm>
            <a:off x="539552" y="1844824"/>
            <a:ext cx="1753913" cy="695048"/>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mj-lt"/>
              </a:rPr>
              <a:t>ANSI/TIA/EIA-568-A</a:t>
            </a:r>
            <a:endParaRPr kumimoji="0" lang="es-AR" sz="1600" b="0" i="0" u="none" strike="noStrike" cap="none" normalizeH="0" baseline="0" dirty="0" smtClean="0">
              <a:ln>
                <a:noFill/>
              </a:ln>
              <a:solidFill>
                <a:schemeClr val="bg1"/>
              </a:solidFill>
              <a:effectLst/>
              <a:latin typeface="+mj-lt"/>
            </a:endParaRPr>
          </a:p>
        </p:txBody>
      </p:sp>
      <p:sp>
        <p:nvSpPr>
          <p:cNvPr id="47107" name="AutoShape 3"/>
          <p:cNvSpPr>
            <a:spLocks noChangeArrowheads="1"/>
          </p:cNvSpPr>
          <p:nvPr/>
        </p:nvSpPr>
        <p:spPr bwMode="auto">
          <a:xfrm>
            <a:off x="2631603" y="1916832"/>
            <a:ext cx="5324773" cy="648072"/>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600" b="0" i="0" u="none" strike="noStrike" cap="none" normalizeH="0" baseline="0" dirty="0" smtClean="0">
                <a:ln>
                  <a:noFill/>
                </a:ln>
                <a:solidFill>
                  <a:schemeClr val="bg1"/>
                </a:solidFill>
                <a:effectLst/>
                <a:latin typeface="+mj-lt"/>
              </a:rPr>
              <a:t>Estándar de Cableado de Telecomunicaciones para Edificios Comerciales.</a:t>
            </a:r>
          </a:p>
        </p:txBody>
      </p:sp>
      <p:sp>
        <p:nvSpPr>
          <p:cNvPr id="47108" name="AutoShape 4"/>
          <p:cNvSpPr>
            <a:spLocks noChangeArrowheads="1"/>
          </p:cNvSpPr>
          <p:nvPr/>
        </p:nvSpPr>
        <p:spPr bwMode="auto">
          <a:xfrm rot="16200000">
            <a:off x="2277590" y="2007890"/>
            <a:ext cx="381000" cy="342900"/>
          </a:xfrm>
          <a:prstGeom prst="downArrow">
            <a:avLst>
              <a:gd name="adj1" fmla="val 50000"/>
              <a:gd name="adj2" fmla="val 25000"/>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47110" name="AutoShape 6"/>
          <p:cNvSpPr>
            <a:spLocks noChangeArrowheads="1"/>
          </p:cNvSpPr>
          <p:nvPr/>
        </p:nvSpPr>
        <p:spPr bwMode="auto">
          <a:xfrm>
            <a:off x="539552" y="2706564"/>
            <a:ext cx="1753913" cy="578420"/>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mj-lt"/>
              </a:rPr>
              <a:t>ANSI/TIA/EIA-568-B</a:t>
            </a:r>
            <a:endParaRPr kumimoji="0" lang="es-ES" sz="1600" b="0"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47111" name="AutoShape 7"/>
          <p:cNvSpPr>
            <a:spLocks noChangeArrowheads="1"/>
          </p:cNvSpPr>
          <p:nvPr/>
        </p:nvSpPr>
        <p:spPr bwMode="auto">
          <a:xfrm>
            <a:off x="2636365" y="2766889"/>
            <a:ext cx="5464027" cy="446087"/>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600" b="0" i="0" u="none" strike="noStrike" cap="none" normalizeH="0" baseline="0" dirty="0" smtClean="0">
                <a:ln>
                  <a:noFill/>
                </a:ln>
                <a:solidFill>
                  <a:schemeClr val="bg1"/>
                </a:solidFill>
                <a:effectLst/>
                <a:latin typeface="+mj-lt"/>
              </a:rPr>
              <a:t>Estándar de Cableado (</a:t>
            </a:r>
            <a:r>
              <a:rPr kumimoji="0" lang="es-AR" sz="1600" b="1" i="0" u="none" strike="noStrike" cap="none" normalizeH="0" baseline="0" dirty="0" smtClean="0">
                <a:ln>
                  <a:noFill/>
                </a:ln>
                <a:solidFill>
                  <a:schemeClr val="bg1"/>
                </a:solidFill>
                <a:effectLst/>
                <a:latin typeface="+mj-lt"/>
              </a:rPr>
              <a:t>Cómo instalar el Cableado).</a:t>
            </a:r>
            <a:endParaRPr kumimoji="0" lang="es-AR" sz="1600" b="0" i="0" u="none" strike="noStrike" cap="none" normalizeH="0" baseline="0" dirty="0" smtClean="0">
              <a:ln>
                <a:noFill/>
              </a:ln>
              <a:solidFill>
                <a:schemeClr val="bg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47112" name="AutoShape 8"/>
          <p:cNvSpPr>
            <a:spLocks noChangeArrowheads="1"/>
          </p:cNvSpPr>
          <p:nvPr/>
        </p:nvSpPr>
        <p:spPr bwMode="auto">
          <a:xfrm rot="16200000">
            <a:off x="2274415" y="2793876"/>
            <a:ext cx="381000" cy="342900"/>
          </a:xfrm>
          <a:prstGeom prst="downArrow">
            <a:avLst>
              <a:gd name="adj1" fmla="val 50000"/>
              <a:gd name="adj2" fmla="val 25000"/>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47137" name="AutoShape 33"/>
          <p:cNvSpPr>
            <a:spLocks noChangeArrowheads="1"/>
          </p:cNvSpPr>
          <p:nvPr/>
        </p:nvSpPr>
        <p:spPr bwMode="auto">
          <a:xfrm>
            <a:off x="2220317" y="3645024"/>
            <a:ext cx="1743075" cy="577775"/>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bg1"/>
                </a:solidFill>
                <a:effectLst/>
                <a:latin typeface="+mj-lt"/>
              </a:rPr>
              <a:t>ANSI/TIA/EIA-568-B.1.</a:t>
            </a:r>
            <a:endParaRPr kumimoji="0" lang="es-AR" sz="1600" b="0" i="0" u="none" strike="noStrike" cap="none" normalizeH="0" baseline="0" dirty="0" smtClean="0">
              <a:ln>
                <a:noFill/>
              </a:ln>
              <a:solidFill>
                <a:schemeClr val="bg1"/>
              </a:solidFill>
              <a:effectLst/>
              <a:latin typeface="+mj-lt"/>
            </a:endParaRPr>
          </a:p>
        </p:txBody>
      </p:sp>
      <p:sp>
        <p:nvSpPr>
          <p:cNvPr id="47138" name="AutoShape 34"/>
          <p:cNvSpPr>
            <a:spLocks noChangeArrowheads="1"/>
          </p:cNvSpPr>
          <p:nvPr/>
        </p:nvSpPr>
        <p:spPr bwMode="auto">
          <a:xfrm>
            <a:off x="2277467" y="4653136"/>
            <a:ext cx="1743075" cy="576064"/>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bg1"/>
                </a:solidFill>
                <a:effectLst/>
                <a:latin typeface="+mj-lt"/>
              </a:rPr>
              <a:t>ANSI/TIA/EIA-568-B.1.2</a:t>
            </a:r>
            <a:endParaRPr kumimoji="0" lang="es-ES" sz="1600" b="1"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47139" name="AutoShape 35"/>
          <p:cNvSpPr>
            <a:spLocks noChangeArrowheads="1"/>
          </p:cNvSpPr>
          <p:nvPr/>
        </p:nvSpPr>
        <p:spPr bwMode="auto">
          <a:xfrm>
            <a:off x="2267942" y="5546849"/>
            <a:ext cx="1743075" cy="546447"/>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bg1"/>
                </a:solidFill>
                <a:effectLst/>
                <a:latin typeface="+mj-lt"/>
              </a:rPr>
              <a:t>ANSI/TIA/EIA-568-B.1.3</a:t>
            </a:r>
            <a:endParaRPr kumimoji="0" lang="es-ES" sz="1600" b="1"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47140" name="AutoShape 36"/>
          <p:cNvSpPr>
            <a:spLocks noChangeArrowheads="1"/>
          </p:cNvSpPr>
          <p:nvPr/>
        </p:nvSpPr>
        <p:spPr bwMode="auto">
          <a:xfrm>
            <a:off x="4355976" y="3398714"/>
            <a:ext cx="4370164" cy="1038398"/>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bg1"/>
                </a:solidFill>
                <a:effectLst/>
                <a:latin typeface="+mj-lt"/>
              </a:rPr>
              <a:t>Estándares de cableado de telecomunicaciones en edificios comerciales.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bg1"/>
                </a:solidFill>
                <a:effectLst/>
                <a:latin typeface="+mj-lt"/>
              </a:rPr>
              <a:t>Requisitos generales</a:t>
            </a:r>
            <a:endParaRPr kumimoji="0" lang="es-AR" sz="1600" b="0" i="0" u="none" strike="noStrike" cap="none" normalizeH="0" baseline="0" dirty="0" smtClean="0">
              <a:ln>
                <a:noFill/>
              </a:ln>
              <a:solidFill>
                <a:schemeClr val="bg1"/>
              </a:solidFill>
              <a:effectLst/>
              <a:latin typeface="+mj-lt"/>
            </a:endParaRPr>
          </a:p>
        </p:txBody>
      </p:sp>
      <p:sp>
        <p:nvSpPr>
          <p:cNvPr id="47141" name="AutoShape 37"/>
          <p:cNvSpPr>
            <a:spLocks noChangeArrowheads="1"/>
          </p:cNvSpPr>
          <p:nvPr/>
        </p:nvSpPr>
        <p:spPr bwMode="auto">
          <a:xfrm rot="16200000">
            <a:off x="3976886" y="3787130"/>
            <a:ext cx="381000" cy="342900"/>
          </a:xfrm>
          <a:prstGeom prst="downArrow">
            <a:avLst>
              <a:gd name="adj1" fmla="val 50000"/>
              <a:gd name="adj2" fmla="val 25000"/>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47142" name="AutoShape 38"/>
          <p:cNvSpPr>
            <a:spLocks noChangeArrowheads="1"/>
          </p:cNvSpPr>
          <p:nvPr/>
        </p:nvSpPr>
        <p:spPr bwMode="auto">
          <a:xfrm>
            <a:off x="4363442" y="4669953"/>
            <a:ext cx="4241006" cy="703263"/>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bg1"/>
                </a:solidFill>
                <a:effectLst/>
                <a:latin typeface="+mj-lt"/>
              </a:rPr>
              <a:t>Componentes de cableado mediante par trenzado balanceado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47143" name="AutoShape 39"/>
          <p:cNvSpPr>
            <a:spLocks noChangeArrowheads="1"/>
          </p:cNvSpPr>
          <p:nvPr/>
        </p:nvSpPr>
        <p:spPr bwMode="auto">
          <a:xfrm rot="16200000">
            <a:off x="4001492" y="4754687"/>
            <a:ext cx="381000" cy="342900"/>
          </a:xfrm>
          <a:prstGeom prst="downArrow">
            <a:avLst>
              <a:gd name="adj1" fmla="val 50000"/>
              <a:gd name="adj2" fmla="val 25000"/>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47144" name="AutoShape 40"/>
          <p:cNvSpPr>
            <a:spLocks noChangeArrowheads="1"/>
          </p:cNvSpPr>
          <p:nvPr/>
        </p:nvSpPr>
        <p:spPr bwMode="auto">
          <a:xfrm>
            <a:off x="4353917" y="5590058"/>
            <a:ext cx="4250531" cy="503238"/>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bg1"/>
                </a:solidFill>
                <a:effectLst/>
                <a:latin typeface="+mj-lt"/>
              </a:rPr>
              <a:t>Componentes de cableado de fibra óptica</a:t>
            </a:r>
            <a:endParaRPr kumimoji="0" lang="es-AR" sz="1600" b="0" i="0" u="none" strike="noStrike" cap="none" normalizeH="0" baseline="0" dirty="0" smtClean="0">
              <a:ln>
                <a:noFill/>
              </a:ln>
              <a:solidFill>
                <a:schemeClr val="bg1"/>
              </a:solidFill>
              <a:effectLst/>
              <a:latin typeface="+mj-lt"/>
            </a:endParaRPr>
          </a:p>
        </p:txBody>
      </p:sp>
      <p:sp>
        <p:nvSpPr>
          <p:cNvPr id="47145" name="AutoShape 41"/>
          <p:cNvSpPr>
            <a:spLocks noChangeArrowheads="1"/>
          </p:cNvSpPr>
          <p:nvPr/>
        </p:nvSpPr>
        <p:spPr bwMode="auto">
          <a:xfrm rot="16200000">
            <a:off x="3991967" y="5591299"/>
            <a:ext cx="381000" cy="342900"/>
          </a:xfrm>
          <a:prstGeom prst="downArrow">
            <a:avLst>
              <a:gd name="adj1" fmla="val 50000"/>
              <a:gd name="adj2" fmla="val 25000"/>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47146" name="AutoShape 42"/>
          <p:cNvSpPr>
            <a:spLocks noChangeArrowheads="1"/>
          </p:cNvSpPr>
          <p:nvPr/>
        </p:nvSpPr>
        <p:spPr bwMode="auto">
          <a:xfrm>
            <a:off x="2862089" y="4281661"/>
            <a:ext cx="485775" cy="371475"/>
          </a:xfrm>
          <a:prstGeom prst="downArrow">
            <a:avLst>
              <a:gd name="adj1" fmla="val 50000"/>
              <a:gd name="adj2" fmla="val 25000"/>
            </a:avLst>
          </a:pr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47147" name="AutoShape 43"/>
          <p:cNvSpPr>
            <a:spLocks noChangeArrowheads="1"/>
          </p:cNvSpPr>
          <p:nvPr/>
        </p:nvSpPr>
        <p:spPr bwMode="auto">
          <a:xfrm>
            <a:off x="2858492" y="5229200"/>
            <a:ext cx="485775" cy="325587"/>
          </a:xfrm>
          <a:prstGeom prst="downArrow">
            <a:avLst>
              <a:gd name="adj1" fmla="val 50000"/>
              <a:gd name="adj2" fmla="val 25000"/>
            </a:avLst>
          </a:pr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47148" name="AutoShape 44"/>
          <p:cNvSpPr>
            <a:spLocks noChangeArrowheads="1"/>
          </p:cNvSpPr>
          <p:nvPr/>
        </p:nvSpPr>
        <p:spPr bwMode="auto">
          <a:xfrm rot="5400000">
            <a:off x="1234951" y="3188295"/>
            <a:ext cx="725487" cy="90805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sz="160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500"/>
                                        <p:tgtEl>
                                          <p:spTgt spid="47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8"/>
                                        </p:tgtEl>
                                        <p:attrNameLst>
                                          <p:attrName>style.visibility</p:attrName>
                                        </p:attrNameLst>
                                      </p:cBhvr>
                                      <p:to>
                                        <p:strVal val="visible"/>
                                      </p:to>
                                    </p:set>
                                    <p:animEffect transition="in" filter="fade">
                                      <p:cBhvr>
                                        <p:cTn id="10" dur="500"/>
                                        <p:tgtEl>
                                          <p:spTgt spid="4710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7107"/>
                                        </p:tgtEl>
                                        <p:attrNameLst>
                                          <p:attrName>style.visibility</p:attrName>
                                        </p:attrNameLst>
                                      </p:cBhvr>
                                      <p:to>
                                        <p:strVal val="visible"/>
                                      </p:to>
                                    </p:set>
                                    <p:animEffect transition="in" filter="fade">
                                      <p:cBhvr>
                                        <p:cTn id="14" dur="2000"/>
                                        <p:tgtEl>
                                          <p:spTgt spid="4710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47110"/>
                                        </p:tgtEl>
                                        <p:attrNameLst>
                                          <p:attrName>style.visibility</p:attrName>
                                        </p:attrNameLst>
                                      </p:cBhvr>
                                      <p:to>
                                        <p:strVal val="visible"/>
                                      </p:to>
                                    </p:set>
                                    <p:animEffect transition="in" filter="fade">
                                      <p:cBhvr>
                                        <p:cTn id="18" dur="500"/>
                                        <p:tgtEl>
                                          <p:spTgt spid="471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112"/>
                                        </p:tgtEl>
                                        <p:attrNameLst>
                                          <p:attrName>style.visibility</p:attrName>
                                        </p:attrNameLst>
                                      </p:cBhvr>
                                      <p:to>
                                        <p:strVal val="visible"/>
                                      </p:to>
                                    </p:set>
                                    <p:animEffect transition="in" filter="fade">
                                      <p:cBhvr>
                                        <p:cTn id="21" dur="500"/>
                                        <p:tgtEl>
                                          <p:spTgt spid="4711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47111"/>
                                        </p:tgtEl>
                                        <p:attrNameLst>
                                          <p:attrName>style.visibility</p:attrName>
                                        </p:attrNameLst>
                                      </p:cBhvr>
                                      <p:to>
                                        <p:strVal val="visible"/>
                                      </p:to>
                                    </p:set>
                                    <p:animEffect transition="in" filter="fade">
                                      <p:cBhvr>
                                        <p:cTn id="25" dur="2000"/>
                                        <p:tgtEl>
                                          <p:spTgt spid="47111"/>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47148"/>
                                        </p:tgtEl>
                                        <p:attrNameLst>
                                          <p:attrName>style.visibility</p:attrName>
                                        </p:attrNameLst>
                                      </p:cBhvr>
                                      <p:to>
                                        <p:strVal val="visible"/>
                                      </p:to>
                                    </p:set>
                                    <p:animEffect transition="in" filter="fade">
                                      <p:cBhvr>
                                        <p:cTn id="29" dur="500"/>
                                        <p:tgtEl>
                                          <p:spTgt spid="47148"/>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47137"/>
                                        </p:tgtEl>
                                        <p:attrNameLst>
                                          <p:attrName>style.visibility</p:attrName>
                                        </p:attrNameLst>
                                      </p:cBhvr>
                                      <p:to>
                                        <p:strVal val="visible"/>
                                      </p:to>
                                    </p:set>
                                    <p:animEffect transition="in" filter="fade">
                                      <p:cBhvr>
                                        <p:cTn id="33" dur="2000"/>
                                        <p:tgtEl>
                                          <p:spTgt spid="471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141"/>
                                        </p:tgtEl>
                                        <p:attrNameLst>
                                          <p:attrName>style.visibility</p:attrName>
                                        </p:attrNameLst>
                                      </p:cBhvr>
                                      <p:to>
                                        <p:strVal val="visible"/>
                                      </p:to>
                                    </p:set>
                                    <p:animEffect transition="in" filter="fade">
                                      <p:cBhvr>
                                        <p:cTn id="36" dur="500"/>
                                        <p:tgtEl>
                                          <p:spTgt spid="47141"/>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47140"/>
                                        </p:tgtEl>
                                        <p:attrNameLst>
                                          <p:attrName>style.visibility</p:attrName>
                                        </p:attrNameLst>
                                      </p:cBhvr>
                                      <p:to>
                                        <p:strVal val="visible"/>
                                      </p:to>
                                    </p:set>
                                    <p:animEffect transition="in" filter="fade">
                                      <p:cBhvr>
                                        <p:cTn id="40" dur="2000"/>
                                        <p:tgtEl>
                                          <p:spTgt spid="47140"/>
                                        </p:tgtEl>
                                      </p:cBhvr>
                                    </p:animEffect>
                                  </p:childTnLst>
                                </p:cTn>
                              </p:par>
                            </p:childTnLst>
                          </p:cTn>
                        </p:par>
                        <p:par>
                          <p:cTn id="41" fill="hold">
                            <p:stCondLst>
                              <p:cond delay="9500"/>
                            </p:stCondLst>
                            <p:childTnLst>
                              <p:par>
                                <p:cTn id="42" presetID="10" presetClass="entr" presetSubtype="0" fill="hold" grpId="0" nodeType="afterEffect">
                                  <p:stCondLst>
                                    <p:cond delay="0"/>
                                  </p:stCondLst>
                                  <p:childTnLst>
                                    <p:set>
                                      <p:cBhvr>
                                        <p:cTn id="43" dur="1" fill="hold">
                                          <p:stCondLst>
                                            <p:cond delay="0"/>
                                          </p:stCondLst>
                                        </p:cTn>
                                        <p:tgtEl>
                                          <p:spTgt spid="47146"/>
                                        </p:tgtEl>
                                        <p:attrNameLst>
                                          <p:attrName>style.visibility</p:attrName>
                                        </p:attrNameLst>
                                      </p:cBhvr>
                                      <p:to>
                                        <p:strVal val="visible"/>
                                      </p:to>
                                    </p:set>
                                    <p:animEffect transition="in" filter="fade">
                                      <p:cBhvr>
                                        <p:cTn id="44" dur="500"/>
                                        <p:tgtEl>
                                          <p:spTgt spid="47146"/>
                                        </p:tgtEl>
                                      </p:cBhvr>
                                    </p:animEffect>
                                  </p:childTnLst>
                                </p:cTn>
                              </p:par>
                            </p:childTnLst>
                          </p:cTn>
                        </p:par>
                        <p:par>
                          <p:cTn id="45" fill="hold">
                            <p:stCondLst>
                              <p:cond delay="10000"/>
                            </p:stCondLst>
                            <p:childTnLst>
                              <p:par>
                                <p:cTn id="46" presetID="10" presetClass="entr" presetSubtype="0" fill="hold" grpId="0" nodeType="afterEffect">
                                  <p:stCondLst>
                                    <p:cond delay="0"/>
                                  </p:stCondLst>
                                  <p:childTnLst>
                                    <p:set>
                                      <p:cBhvr>
                                        <p:cTn id="47" dur="1" fill="hold">
                                          <p:stCondLst>
                                            <p:cond delay="0"/>
                                          </p:stCondLst>
                                        </p:cTn>
                                        <p:tgtEl>
                                          <p:spTgt spid="47138"/>
                                        </p:tgtEl>
                                        <p:attrNameLst>
                                          <p:attrName>style.visibility</p:attrName>
                                        </p:attrNameLst>
                                      </p:cBhvr>
                                      <p:to>
                                        <p:strVal val="visible"/>
                                      </p:to>
                                    </p:set>
                                    <p:animEffect transition="in" filter="fade">
                                      <p:cBhvr>
                                        <p:cTn id="48" dur="500"/>
                                        <p:tgtEl>
                                          <p:spTgt spid="471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143"/>
                                        </p:tgtEl>
                                        <p:attrNameLst>
                                          <p:attrName>style.visibility</p:attrName>
                                        </p:attrNameLst>
                                      </p:cBhvr>
                                      <p:to>
                                        <p:strVal val="visible"/>
                                      </p:to>
                                    </p:set>
                                    <p:animEffect transition="in" filter="fade">
                                      <p:cBhvr>
                                        <p:cTn id="51" dur="500"/>
                                        <p:tgtEl>
                                          <p:spTgt spid="47143"/>
                                        </p:tgtEl>
                                      </p:cBhvr>
                                    </p:animEffect>
                                  </p:childTnLst>
                                </p:cTn>
                              </p:par>
                            </p:childTnLst>
                          </p:cTn>
                        </p:par>
                        <p:par>
                          <p:cTn id="52" fill="hold">
                            <p:stCondLst>
                              <p:cond delay="10500"/>
                            </p:stCondLst>
                            <p:childTnLst>
                              <p:par>
                                <p:cTn id="53" presetID="10" presetClass="entr" presetSubtype="0" fill="hold" grpId="0" nodeType="afterEffect">
                                  <p:stCondLst>
                                    <p:cond delay="0"/>
                                  </p:stCondLst>
                                  <p:childTnLst>
                                    <p:set>
                                      <p:cBhvr>
                                        <p:cTn id="54" dur="1" fill="hold">
                                          <p:stCondLst>
                                            <p:cond delay="0"/>
                                          </p:stCondLst>
                                        </p:cTn>
                                        <p:tgtEl>
                                          <p:spTgt spid="47142"/>
                                        </p:tgtEl>
                                        <p:attrNameLst>
                                          <p:attrName>style.visibility</p:attrName>
                                        </p:attrNameLst>
                                      </p:cBhvr>
                                      <p:to>
                                        <p:strVal val="visible"/>
                                      </p:to>
                                    </p:set>
                                    <p:animEffect transition="in" filter="fade">
                                      <p:cBhvr>
                                        <p:cTn id="55" dur="2000"/>
                                        <p:tgtEl>
                                          <p:spTgt spid="47142"/>
                                        </p:tgtEl>
                                      </p:cBhvr>
                                    </p:animEffect>
                                  </p:childTnLst>
                                </p:cTn>
                              </p:par>
                            </p:childTnLst>
                          </p:cTn>
                        </p:par>
                        <p:par>
                          <p:cTn id="56" fill="hold">
                            <p:stCondLst>
                              <p:cond delay="12500"/>
                            </p:stCondLst>
                            <p:childTnLst>
                              <p:par>
                                <p:cTn id="57" presetID="10" presetClass="entr" presetSubtype="0" fill="hold" grpId="0" nodeType="afterEffect">
                                  <p:stCondLst>
                                    <p:cond delay="0"/>
                                  </p:stCondLst>
                                  <p:childTnLst>
                                    <p:set>
                                      <p:cBhvr>
                                        <p:cTn id="58" dur="1" fill="hold">
                                          <p:stCondLst>
                                            <p:cond delay="0"/>
                                          </p:stCondLst>
                                        </p:cTn>
                                        <p:tgtEl>
                                          <p:spTgt spid="47147"/>
                                        </p:tgtEl>
                                        <p:attrNameLst>
                                          <p:attrName>style.visibility</p:attrName>
                                        </p:attrNameLst>
                                      </p:cBhvr>
                                      <p:to>
                                        <p:strVal val="visible"/>
                                      </p:to>
                                    </p:set>
                                    <p:animEffect transition="in" filter="fade">
                                      <p:cBhvr>
                                        <p:cTn id="59" dur="500"/>
                                        <p:tgtEl>
                                          <p:spTgt spid="47147"/>
                                        </p:tgtEl>
                                      </p:cBhvr>
                                    </p:animEffect>
                                  </p:childTnLst>
                                </p:cTn>
                              </p:par>
                            </p:childTnLst>
                          </p:cTn>
                        </p:par>
                        <p:par>
                          <p:cTn id="60" fill="hold">
                            <p:stCondLst>
                              <p:cond delay="13000"/>
                            </p:stCondLst>
                            <p:childTnLst>
                              <p:par>
                                <p:cTn id="61" presetID="10" presetClass="entr" presetSubtype="0" fill="hold" grpId="0" nodeType="afterEffect">
                                  <p:stCondLst>
                                    <p:cond delay="0"/>
                                  </p:stCondLst>
                                  <p:childTnLst>
                                    <p:set>
                                      <p:cBhvr>
                                        <p:cTn id="62" dur="1" fill="hold">
                                          <p:stCondLst>
                                            <p:cond delay="0"/>
                                          </p:stCondLst>
                                        </p:cTn>
                                        <p:tgtEl>
                                          <p:spTgt spid="47139"/>
                                        </p:tgtEl>
                                        <p:attrNameLst>
                                          <p:attrName>style.visibility</p:attrName>
                                        </p:attrNameLst>
                                      </p:cBhvr>
                                      <p:to>
                                        <p:strVal val="visible"/>
                                      </p:to>
                                    </p:set>
                                    <p:animEffect transition="in" filter="fade">
                                      <p:cBhvr>
                                        <p:cTn id="63" dur="500"/>
                                        <p:tgtEl>
                                          <p:spTgt spid="471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145"/>
                                        </p:tgtEl>
                                        <p:attrNameLst>
                                          <p:attrName>style.visibility</p:attrName>
                                        </p:attrNameLst>
                                      </p:cBhvr>
                                      <p:to>
                                        <p:strVal val="visible"/>
                                      </p:to>
                                    </p:set>
                                    <p:animEffect transition="in" filter="fade">
                                      <p:cBhvr>
                                        <p:cTn id="66" dur="500"/>
                                        <p:tgtEl>
                                          <p:spTgt spid="47145"/>
                                        </p:tgtEl>
                                      </p:cBhvr>
                                    </p:animEffect>
                                  </p:childTnLst>
                                </p:cTn>
                              </p:par>
                            </p:childTnLst>
                          </p:cTn>
                        </p:par>
                        <p:par>
                          <p:cTn id="67" fill="hold">
                            <p:stCondLst>
                              <p:cond delay="13500"/>
                            </p:stCondLst>
                            <p:childTnLst>
                              <p:par>
                                <p:cTn id="68" presetID="10" presetClass="entr" presetSubtype="0" fill="hold" grpId="0" nodeType="afterEffect">
                                  <p:stCondLst>
                                    <p:cond delay="0"/>
                                  </p:stCondLst>
                                  <p:childTnLst>
                                    <p:set>
                                      <p:cBhvr>
                                        <p:cTn id="69" dur="1" fill="hold">
                                          <p:stCondLst>
                                            <p:cond delay="0"/>
                                          </p:stCondLst>
                                        </p:cTn>
                                        <p:tgtEl>
                                          <p:spTgt spid="47144"/>
                                        </p:tgtEl>
                                        <p:attrNameLst>
                                          <p:attrName>style.visibility</p:attrName>
                                        </p:attrNameLst>
                                      </p:cBhvr>
                                      <p:to>
                                        <p:strVal val="visible"/>
                                      </p:to>
                                    </p:set>
                                    <p:animEffect transition="in" filter="fade">
                                      <p:cBhvr>
                                        <p:cTn id="70" dur="2000"/>
                                        <p:tgtEl>
                                          <p:spTgt spid="47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animBg="1"/>
      <p:bldP spid="47108" grpId="0" animBg="1"/>
      <p:bldP spid="47110" grpId="0" animBg="1"/>
      <p:bldP spid="47111" grpId="0" animBg="1"/>
      <p:bldP spid="47112" grpId="0" animBg="1"/>
      <p:bldP spid="47137" grpId="0" animBg="1"/>
      <p:bldP spid="47138" grpId="0" animBg="1"/>
      <p:bldP spid="47139" grpId="0" animBg="1"/>
      <p:bldP spid="47140" grpId="0" animBg="1"/>
      <p:bldP spid="47141" grpId="0" animBg="1"/>
      <p:bldP spid="47142" grpId="0" animBg="1"/>
      <p:bldP spid="47143" grpId="0" animBg="1"/>
      <p:bldP spid="47144" grpId="0" animBg="1"/>
      <p:bldP spid="47145" grpId="0" animBg="1"/>
      <p:bldP spid="47146" grpId="0" animBg="1"/>
      <p:bldP spid="47147" grpId="0" animBg="1"/>
      <p:bldP spid="471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323528" y="4748238"/>
            <a:ext cx="1580257" cy="542482"/>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bg1"/>
                </a:solidFill>
                <a:effectLst/>
                <a:latin typeface="+mj-lt"/>
              </a:rPr>
              <a:t>ANSI/TIA/EIA-607</a:t>
            </a:r>
            <a:endParaRPr kumimoji="0" lang="es-ES" sz="1600" b="1"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48131" name="AutoShape 3"/>
          <p:cNvSpPr>
            <a:spLocks noChangeArrowheads="1"/>
          </p:cNvSpPr>
          <p:nvPr/>
        </p:nvSpPr>
        <p:spPr bwMode="auto">
          <a:xfrm>
            <a:off x="2246685" y="4777958"/>
            <a:ext cx="6141739" cy="725487"/>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600" b="0" i="0" u="none" strike="noStrike" cap="none" normalizeH="0" baseline="0" dirty="0" smtClean="0">
                <a:ln>
                  <a:noFill/>
                </a:ln>
                <a:solidFill>
                  <a:schemeClr val="bg1"/>
                </a:solidFill>
                <a:effectLst/>
                <a:latin typeface="+mj-lt"/>
              </a:rPr>
              <a:t>Estándar de Requisitos de Conexión a Tierra y Conexión de Telecomunicaciones para Edificios Comerciales.</a:t>
            </a:r>
          </a:p>
        </p:txBody>
      </p:sp>
      <p:sp>
        <p:nvSpPr>
          <p:cNvPr id="48132" name="AutoShape 4"/>
          <p:cNvSpPr>
            <a:spLocks noChangeArrowheads="1"/>
          </p:cNvSpPr>
          <p:nvPr/>
        </p:nvSpPr>
        <p:spPr bwMode="auto">
          <a:xfrm rot="16200000">
            <a:off x="1949822" y="4882733"/>
            <a:ext cx="250825" cy="342900"/>
          </a:xfrm>
          <a:prstGeom prst="downArrow">
            <a:avLst>
              <a:gd name="adj1" fmla="val 50000"/>
              <a:gd name="adj2" fmla="val 34177"/>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10" name="AutoShape 24"/>
          <p:cNvSpPr>
            <a:spLocks noChangeArrowheads="1"/>
          </p:cNvSpPr>
          <p:nvPr/>
        </p:nvSpPr>
        <p:spPr bwMode="auto">
          <a:xfrm>
            <a:off x="251520" y="2492896"/>
            <a:ext cx="1623690" cy="864096"/>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bg1"/>
                </a:solidFill>
                <a:effectLst/>
                <a:latin typeface="+mj-lt"/>
              </a:rPr>
              <a:t>ANSI/TIA/EIA-570-A</a:t>
            </a:r>
            <a:endParaRPr kumimoji="0" lang="es-ES" sz="1600" b="1"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11" name="AutoShape 25"/>
          <p:cNvSpPr>
            <a:spLocks noChangeArrowheads="1"/>
          </p:cNvSpPr>
          <p:nvPr/>
        </p:nvSpPr>
        <p:spPr bwMode="auto">
          <a:xfrm>
            <a:off x="2195736" y="2708920"/>
            <a:ext cx="6170314" cy="539750"/>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600" b="0" i="0" u="none" strike="noStrike" cap="none" normalizeH="0" baseline="0" dirty="0" smtClean="0">
                <a:ln>
                  <a:noFill/>
                </a:ln>
                <a:solidFill>
                  <a:schemeClr val="bg1"/>
                </a:solidFill>
                <a:effectLst/>
                <a:latin typeface="+mj-lt"/>
              </a:rPr>
              <a:t>Estándar de cableado para telecomunicaciones residenciales y pequeñas empresas.</a:t>
            </a:r>
          </a:p>
        </p:txBody>
      </p:sp>
      <p:sp>
        <p:nvSpPr>
          <p:cNvPr id="12" name="AutoShape 26"/>
          <p:cNvSpPr>
            <a:spLocks noChangeArrowheads="1"/>
          </p:cNvSpPr>
          <p:nvPr/>
        </p:nvSpPr>
        <p:spPr bwMode="auto">
          <a:xfrm rot="16200000">
            <a:off x="1922041" y="2734098"/>
            <a:ext cx="249238" cy="342900"/>
          </a:xfrm>
          <a:prstGeom prst="downArrow">
            <a:avLst>
              <a:gd name="adj1" fmla="val 50000"/>
              <a:gd name="adj2" fmla="val 34395"/>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13" name="AutoShape 27"/>
          <p:cNvSpPr>
            <a:spLocks noChangeArrowheads="1"/>
          </p:cNvSpPr>
          <p:nvPr/>
        </p:nvSpPr>
        <p:spPr bwMode="auto">
          <a:xfrm>
            <a:off x="251520" y="3573016"/>
            <a:ext cx="1622103" cy="815182"/>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bg1"/>
                </a:solidFill>
                <a:effectLst/>
                <a:latin typeface="+mj-lt"/>
              </a:rPr>
              <a:t>ANSI/TIA/EIA-606</a:t>
            </a:r>
            <a:endParaRPr kumimoji="0" lang="es-ES" sz="1600" b="1" i="0" u="none" strike="noStrike" cap="none" normalizeH="0" baseline="0" dirty="0" smtClean="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latin typeface="+mj-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14" name="AutoShape 28"/>
          <p:cNvSpPr>
            <a:spLocks noChangeArrowheads="1"/>
          </p:cNvSpPr>
          <p:nvPr/>
        </p:nvSpPr>
        <p:spPr bwMode="auto">
          <a:xfrm>
            <a:off x="2218110" y="3573017"/>
            <a:ext cx="6170314" cy="962025"/>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600" b="0" i="0" u="none" strike="noStrike" cap="none" normalizeH="0" baseline="0" dirty="0" smtClean="0">
                <a:ln>
                  <a:noFill/>
                </a:ln>
                <a:solidFill>
                  <a:schemeClr val="bg1"/>
                </a:solidFill>
                <a:effectLst/>
                <a:latin typeface="+mj-lt"/>
              </a:rPr>
              <a:t>Estándar de Administración para la Infraestructura de Telecomunicaciones de Edificios Comerciales e incluye estándares para la rotulación del cableado.</a:t>
            </a:r>
          </a:p>
        </p:txBody>
      </p:sp>
      <p:sp>
        <p:nvSpPr>
          <p:cNvPr id="15" name="AutoShape 29"/>
          <p:cNvSpPr>
            <a:spLocks noChangeArrowheads="1"/>
          </p:cNvSpPr>
          <p:nvPr/>
        </p:nvSpPr>
        <p:spPr bwMode="auto">
          <a:xfrm rot="16200000">
            <a:off x="1922041" y="3742086"/>
            <a:ext cx="249238" cy="342900"/>
          </a:xfrm>
          <a:prstGeom prst="downArrow">
            <a:avLst>
              <a:gd name="adj1" fmla="val 50000"/>
              <a:gd name="adj2" fmla="val 34395"/>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16" name="AutoShape 30"/>
          <p:cNvSpPr>
            <a:spLocks noChangeArrowheads="1"/>
          </p:cNvSpPr>
          <p:nvPr/>
        </p:nvSpPr>
        <p:spPr bwMode="auto">
          <a:xfrm>
            <a:off x="251520" y="1484784"/>
            <a:ext cx="1595115" cy="648072"/>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smtClean="0">
                <a:ln>
                  <a:noFill/>
                </a:ln>
                <a:solidFill>
                  <a:schemeClr val="bg1"/>
                </a:solidFill>
                <a:effectLst/>
                <a:latin typeface="+mj-lt"/>
              </a:rPr>
              <a:t>ANSI/TIA/EIA-569-A</a:t>
            </a:r>
            <a:endParaRPr kumimoji="0" lang="es-AR" sz="1600" b="0" i="0" u="none" strike="noStrike" cap="none" normalizeH="0" baseline="0" dirty="0" smtClean="0">
              <a:ln>
                <a:noFill/>
              </a:ln>
              <a:solidFill>
                <a:schemeClr val="bg1"/>
              </a:solidFill>
              <a:effectLst/>
              <a:latin typeface="+mj-lt"/>
            </a:endParaRPr>
          </a:p>
        </p:txBody>
      </p:sp>
      <p:sp>
        <p:nvSpPr>
          <p:cNvPr id="17" name="AutoShape 31"/>
          <p:cNvSpPr>
            <a:spLocks noChangeArrowheads="1"/>
          </p:cNvSpPr>
          <p:nvPr/>
        </p:nvSpPr>
        <p:spPr bwMode="auto">
          <a:xfrm>
            <a:off x="2195736" y="1412776"/>
            <a:ext cx="6192688" cy="936104"/>
          </a:xfrm>
          <a:prstGeom prst="roundRect">
            <a:avLst>
              <a:gd name="adj" fmla="val 16667"/>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AR" sz="1600" b="0" i="0" u="none" strike="noStrike" cap="none" normalizeH="0" baseline="0" dirty="0" smtClean="0">
                <a:ln>
                  <a:noFill/>
                </a:ln>
                <a:solidFill>
                  <a:schemeClr val="bg1"/>
                </a:solidFill>
                <a:effectLst/>
                <a:latin typeface="+mj-lt"/>
              </a:rPr>
              <a:t>Estándares para Edificios Comerciales para recorridos y Espacios de Telecomunicaciones (</a:t>
            </a:r>
            <a:r>
              <a:rPr kumimoji="0" lang="es-AR" sz="1600" b="1" i="0" u="none" strike="noStrike" cap="none" normalizeH="0" baseline="0" dirty="0" smtClean="0">
                <a:ln>
                  <a:noFill/>
                </a:ln>
                <a:solidFill>
                  <a:schemeClr val="bg1"/>
                </a:solidFill>
                <a:effectLst/>
                <a:latin typeface="+mj-lt"/>
              </a:rPr>
              <a:t>Cómo </a:t>
            </a:r>
            <a:r>
              <a:rPr kumimoji="0" lang="es-AR" sz="1600" b="1" i="0" u="none" strike="noStrike" cap="none" normalizeH="0" baseline="0" dirty="0" err="1" smtClean="0">
                <a:ln>
                  <a:noFill/>
                </a:ln>
                <a:solidFill>
                  <a:schemeClr val="bg1"/>
                </a:solidFill>
                <a:effectLst/>
                <a:latin typeface="+mj-lt"/>
              </a:rPr>
              <a:t>enrutar</a:t>
            </a:r>
            <a:r>
              <a:rPr kumimoji="0" lang="es-AR" sz="1600" b="1" i="0" u="none" strike="noStrike" cap="none" normalizeH="0" baseline="0" dirty="0" smtClean="0">
                <a:ln>
                  <a:noFill/>
                </a:ln>
                <a:solidFill>
                  <a:schemeClr val="bg1"/>
                </a:solidFill>
                <a:effectLst/>
                <a:latin typeface="+mj-lt"/>
              </a:rPr>
              <a:t> el cableado).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600" b="0" i="0" u="none" strike="noStrike" cap="none" normalizeH="0" baseline="0" dirty="0" smtClean="0">
              <a:ln>
                <a:noFill/>
              </a:ln>
              <a:solidFill>
                <a:schemeClr val="bg1"/>
              </a:solidFill>
              <a:effectLst/>
              <a:latin typeface="+mj-lt"/>
            </a:endParaRPr>
          </a:p>
        </p:txBody>
      </p:sp>
      <p:sp>
        <p:nvSpPr>
          <p:cNvPr id="18" name="AutoShape 32"/>
          <p:cNvSpPr>
            <a:spLocks noChangeArrowheads="1"/>
          </p:cNvSpPr>
          <p:nvPr/>
        </p:nvSpPr>
        <p:spPr bwMode="auto">
          <a:xfrm rot="16200000">
            <a:off x="1883830" y="1676933"/>
            <a:ext cx="263775" cy="360041"/>
          </a:xfrm>
          <a:prstGeom prst="downArrow">
            <a:avLst>
              <a:gd name="adj1" fmla="val 50000"/>
              <a:gd name="adj2" fmla="val 34177"/>
            </a:avLst>
          </a:prstGeom>
          <a:solidFill>
            <a:srgbClr val="B6DDE8"/>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s-AR" sz="1600">
              <a:solidFill>
                <a:schemeClr val="bg1"/>
              </a:solidFill>
              <a:latin typeface="+mj-lt"/>
            </a:endParaRPr>
          </a:p>
        </p:txBody>
      </p:sp>
      <p:sp>
        <p:nvSpPr>
          <p:cNvPr id="20" name="2 Título"/>
          <p:cNvSpPr>
            <a:spLocks noGrp="1"/>
          </p:cNvSpPr>
          <p:nvPr>
            <p:ph type="title"/>
          </p:nvPr>
        </p:nvSpPr>
        <p:spPr>
          <a:xfrm>
            <a:off x="395536" y="260648"/>
            <a:ext cx="8229600" cy="1143000"/>
          </a:xfrm>
        </p:spPr>
        <p:txBody>
          <a:bodyPr>
            <a:normAutofit fontScale="90000"/>
          </a:bodyPr>
          <a:lstStyle/>
          <a:p>
            <a:r>
              <a:rPr lang="es-ES" dirty="0"/>
              <a:t>CABLEADO ESTRUCTURADO</a:t>
            </a:r>
            <a:r>
              <a:rPr lang="es-AR" dirty="0" smtClean="0"/>
              <a:t/>
            </a:r>
            <a:br>
              <a:rPr lang="es-AR" dirty="0" smtClean="0"/>
            </a:br>
            <a:r>
              <a:rPr lang="es-AR" u="sng" dirty="0" smtClean="0"/>
              <a:t>Estándares TIA/EIA</a:t>
            </a:r>
            <a:endParaRPr lang="es-A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48130"/>
                                        </p:tgtEl>
                                        <p:attrNameLst>
                                          <p:attrName>style.visibility</p:attrName>
                                        </p:attrNameLst>
                                      </p:cBhvr>
                                      <p:to>
                                        <p:strVal val="visible"/>
                                      </p:to>
                                    </p:set>
                                    <p:animEffect transition="in" filter="fade">
                                      <p:cBhvr>
                                        <p:cTn id="40" dur="500"/>
                                        <p:tgtEl>
                                          <p:spTgt spid="48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132"/>
                                        </p:tgtEl>
                                        <p:attrNameLst>
                                          <p:attrName>style.visibility</p:attrName>
                                        </p:attrNameLst>
                                      </p:cBhvr>
                                      <p:to>
                                        <p:strVal val="visible"/>
                                      </p:to>
                                    </p:set>
                                    <p:animEffect transition="in" filter="fade">
                                      <p:cBhvr>
                                        <p:cTn id="43" dur="500"/>
                                        <p:tgtEl>
                                          <p:spTgt spid="48132"/>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48131"/>
                                        </p:tgtEl>
                                        <p:attrNameLst>
                                          <p:attrName>style.visibility</p:attrName>
                                        </p:attrNameLst>
                                      </p:cBhvr>
                                      <p:to>
                                        <p:strVal val="visible"/>
                                      </p:to>
                                    </p:set>
                                    <p:animEffect transition="in" filter="fade">
                                      <p:cBhvr>
                                        <p:cTn id="47"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P spid="48132"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8 Marcador de contenido"/>
          <p:cNvGraphicFramePr>
            <a:graphicFrameLocks noGrp="1"/>
          </p:cNvGraphicFramePr>
          <p:nvPr>
            <p:ph idx="1"/>
            <p:extLst>
              <p:ext uri="{D42A27DB-BD31-4B8C-83A1-F6EECF244321}">
                <p14:modId xmlns:p14="http://schemas.microsoft.com/office/powerpoint/2010/main" xmlns="" val="3236295946"/>
              </p:ext>
            </p:extLst>
          </p:nvPr>
        </p:nvGraphicFramePr>
        <p:xfrm>
          <a:off x="35496" y="1208272"/>
          <a:ext cx="9036496" cy="3705487"/>
        </p:xfrm>
        <a:graphic>
          <a:graphicData uri="http://schemas.openxmlformats.org/drawingml/2006/table">
            <a:tbl>
              <a:tblPr firstRow="1" bandRow="1">
                <a:tableStyleId>{46F890A9-2807-4EBB-B81D-B2AA78EC7F39}</a:tableStyleId>
              </a:tblPr>
              <a:tblGrid>
                <a:gridCol w="2259124"/>
                <a:gridCol w="2259124"/>
                <a:gridCol w="1129562"/>
                <a:gridCol w="1129562"/>
                <a:gridCol w="2259124"/>
              </a:tblGrid>
              <a:tr h="325907">
                <a:tc rowSpan="10">
                  <a:txBody>
                    <a:bodyPr/>
                    <a:lstStyle/>
                    <a:p>
                      <a:endParaRPr lang="es-EC" dirty="0"/>
                    </a:p>
                  </a:txBody>
                  <a:tcPr/>
                </a:tc>
                <a:tc gridSpan="4">
                  <a:txBody>
                    <a:bodyPr/>
                    <a:lstStyle/>
                    <a:p>
                      <a:pPr algn="ctr">
                        <a:lnSpc>
                          <a:spcPct val="115000"/>
                        </a:lnSpc>
                        <a:spcAft>
                          <a:spcPts val="0"/>
                        </a:spcAft>
                      </a:pPr>
                      <a:r>
                        <a:rPr lang="es-EC" sz="1800" b="1" dirty="0">
                          <a:effectLst/>
                          <a:latin typeface="+mj-lt"/>
                          <a:ea typeface="Times New Roman"/>
                          <a:cs typeface="Times New Roman"/>
                        </a:rPr>
                        <a:t>Norma de cableado “568-A” </a:t>
                      </a:r>
                      <a:r>
                        <a:rPr lang="es-EC" sz="1800" b="1" dirty="0" smtClean="0">
                          <a:effectLst/>
                          <a:latin typeface="+mj-lt"/>
                          <a:ea typeface="Times New Roman"/>
                          <a:cs typeface="Times New Roman"/>
                        </a:rPr>
                        <a:t>Y </a:t>
                      </a:r>
                      <a:r>
                        <a:rPr kumimoji="0" lang="es-EC" sz="1800" b="1" kern="1200" dirty="0" smtClean="0">
                          <a:solidFill>
                            <a:schemeClr val="lt1"/>
                          </a:solidFill>
                          <a:effectLst/>
                          <a:latin typeface="+mn-lt"/>
                          <a:ea typeface="Times New Roman"/>
                          <a:cs typeface="Times New Roman"/>
                        </a:rPr>
                        <a:t>“568-B” </a:t>
                      </a:r>
                      <a:r>
                        <a:rPr lang="es-EC" sz="1800" b="1" dirty="0" smtClean="0">
                          <a:effectLst/>
                          <a:latin typeface="+mj-lt"/>
                          <a:ea typeface="Times New Roman"/>
                          <a:cs typeface="Times New Roman"/>
                        </a:rPr>
                        <a:t>(</a:t>
                      </a:r>
                      <a:r>
                        <a:rPr lang="es-EC" sz="1800" b="1" dirty="0">
                          <a:effectLst/>
                          <a:latin typeface="+mj-lt"/>
                          <a:ea typeface="Times New Roman"/>
                          <a:cs typeface="Times New Roman"/>
                        </a:rPr>
                        <a:t>Cable “Cruzado”)</a:t>
                      </a:r>
                      <a:endParaRPr lang="es-EC" sz="1800" dirty="0">
                        <a:effectLst/>
                        <a:latin typeface="+mj-lt"/>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91984">
                <a:tc vMerge="1">
                  <a:txBody>
                    <a:bodyPr/>
                    <a:lstStyle/>
                    <a:p>
                      <a:endParaRPr lang="es-EC" dirty="0"/>
                    </a:p>
                  </a:txBody>
                  <a:tcPr/>
                </a:tc>
                <a:tc>
                  <a:txBody>
                    <a:bodyPr/>
                    <a:lstStyle/>
                    <a:p>
                      <a:pPr algn="ctr">
                        <a:lnSpc>
                          <a:spcPct val="115000"/>
                        </a:lnSpc>
                        <a:spcAft>
                          <a:spcPts val="0"/>
                        </a:spcAft>
                      </a:pPr>
                      <a:r>
                        <a:rPr lang="es-EC" sz="1800" b="1" dirty="0">
                          <a:solidFill>
                            <a:srgbClr val="000000"/>
                          </a:solidFill>
                          <a:effectLst/>
                          <a:latin typeface="+mj-lt"/>
                          <a:ea typeface="Times New Roman"/>
                          <a:cs typeface="Times New Roman"/>
                        </a:rPr>
                        <a:t>Conector 1 </a:t>
                      </a:r>
                      <a:endParaRPr lang="es-EC" sz="1800" b="1" dirty="0" smtClean="0">
                        <a:solidFill>
                          <a:srgbClr val="000000"/>
                        </a:solidFill>
                        <a:effectLst/>
                        <a:latin typeface="+mj-lt"/>
                        <a:ea typeface="Times New Roman"/>
                        <a:cs typeface="Times New Roman"/>
                      </a:endParaRPr>
                    </a:p>
                    <a:p>
                      <a:pPr algn="ctr">
                        <a:lnSpc>
                          <a:spcPct val="115000"/>
                        </a:lnSpc>
                        <a:spcAft>
                          <a:spcPts val="0"/>
                        </a:spcAft>
                      </a:pPr>
                      <a:r>
                        <a:rPr lang="es-EC" sz="1800" b="1" dirty="0" smtClean="0">
                          <a:solidFill>
                            <a:srgbClr val="000000"/>
                          </a:solidFill>
                          <a:effectLst/>
                          <a:latin typeface="+mj-lt"/>
                          <a:ea typeface="Times New Roman"/>
                          <a:cs typeface="Times New Roman"/>
                        </a:rPr>
                        <a:t>(</a:t>
                      </a:r>
                      <a:r>
                        <a:rPr lang="es-EC" sz="1800" b="1" dirty="0">
                          <a:solidFill>
                            <a:srgbClr val="000000"/>
                          </a:solidFill>
                          <a:effectLst/>
                          <a:latin typeface="+mj-lt"/>
                          <a:ea typeface="Times New Roman"/>
                          <a:cs typeface="Times New Roman"/>
                        </a:rPr>
                        <a:t>568-B)</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b="1" dirty="0">
                          <a:solidFill>
                            <a:srgbClr val="000000"/>
                          </a:solidFill>
                          <a:effectLst/>
                          <a:latin typeface="+mj-lt"/>
                          <a:ea typeface="Times New Roman"/>
                          <a:cs typeface="Times New Roman"/>
                        </a:rPr>
                        <a:t> Nº Pin</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b="1" dirty="0">
                          <a:solidFill>
                            <a:srgbClr val="000000"/>
                          </a:solidFill>
                          <a:effectLst/>
                          <a:latin typeface="+mj-lt"/>
                          <a:ea typeface="Times New Roman"/>
                          <a:cs typeface="Times New Roman"/>
                        </a:rPr>
                        <a:t>Nº Pin</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b="1" dirty="0">
                          <a:solidFill>
                            <a:srgbClr val="000000"/>
                          </a:solidFill>
                          <a:effectLst/>
                          <a:latin typeface="+mj-lt"/>
                          <a:ea typeface="Times New Roman"/>
                          <a:cs typeface="Times New Roman"/>
                        </a:rPr>
                        <a:t>Conector 2 </a:t>
                      </a:r>
                      <a:endParaRPr lang="es-EC" sz="1800" b="1" dirty="0" smtClean="0">
                        <a:solidFill>
                          <a:srgbClr val="000000"/>
                        </a:solidFill>
                        <a:effectLst/>
                        <a:latin typeface="+mj-lt"/>
                        <a:ea typeface="Times New Roman"/>
                        <a:cs typeface="Times New Roman"/>
                      </a:endParaRPr>
                    </a:p>
                    <a:p>
                      <a:pPr algn="ctr">
                        <a:lnSpc>
                          <a:spcPct val="115000"/>
                        </a:lnSpc>
                        <a:spcAft>
                          <a:spcPts val="0"/>
                        </a:spcAft>
                      </a:pPr>
                      <a:r>
                        <a:rPr lang="es-EC" sz="1800" b="1" dirty="0" smtClean="0">
                          <a:solidFill>
                            <a:srgbClr val="000000"/>
                          </a:solidFill>
                          <a:effectLst/>
                          <a:latin typeface="+mj-lt"/>
                          <a:ea typeface="Times New Roman"/>
                          <a:cs typeface="Times New Roman"/>
                        </a:rPr>
                        <a:t>(</a:t>
                      </a:r>
                      <a:r>
                        <a:rPr lang="es-EC" sz="1800" b="1" dirty="0">
                          <a:solidFill>
                            <a:srgbClr val="000000"/>
                          </a:solidFill>
                          <a:effectLst/>
                          <a:latin typeface="+mj-lt"/>
                          <a:ea typeface="Times New Roman"/>
                          <a:cs typeface="Times New Roman"/>
                        </a:rPr>
                        <a:t>568-A)</a:t>
                      </a:r>
                      <a:endParaRPr lang="es-EC" sz="1800" dirty="0">
                        <a:effectLst/>
                        <a:latin typeface="+mj-lt"/>
                        <a:ea typeface="Calibri"/>
                        <a:cs typeface="Times New Roman"/>
                      </a:endParaRPr>
                    </a:p>
                  </a:txBody>
                  <a:tcPr marL="68580" marR="68580" marT="0" marB="0"/>
                </a:tc>
              </a:tr>
              <a:tr h="325907">
                <a:tc vMerge="1">
                  <a:txBody>
                    <a:bodyPr/>
                    <a:lstStyle/>
                    <a:p>
                      <a:endParaRPr lang="es-EC" dirty="0"/>
                    </a:p>
                  </a:txBody>
                  <a:tcPr/>
                </a:tc>
                <a:tc>
                  <a:txBody>
                    <a:bodyPr/>
                    <a:lstStyle/>
                    <a:p>
                      <a:pPr algn="ctr">
                        <a:lnSpc>
                          <a:spcPct val="115000"/>
                        </a:lnSpc>
                        <a:spcAft>
                          <a:spcPts val="0"/>
                        </a:spcAft>
                      </a:pPr>
                      <a:r>
                        <a:rPr lang="es-EC" sz="1800">
                          <a:effectLst/>
                          <a:latin typeface="+mj-lt"/>
                          <a:ea typeface="Times New Roman"/>
                          <a:cs typeface="Times New Roman"/>
                        </a:rPr>
                        <a:t>Blanco/Naranja</a:t>
                      </a:r>
                      <a:endParaRPr lang="es-EC" sz="180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1  </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a:effectLst/>
                          <a:latin typeface="+mj-lt"/>
                          <a:ea typeface="Times New Roman"/>
                          <a:cs typeface="Times New Roman"/>
                        </a:rPr>
                        <a:t>Pin 1</a:t>
                      </a:r>
                      <a:endParaRPr lang="es-EC" sz="180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a:effectLst/>
                          <a:latin typeface="Verdana"/>
                          <a:ea typeface="Times New Roman"/>
                          <a:cs typeface="Times New Roman"/>
                        </a:rPr>
                        <a:t>Blanco/Verde</a:t>
                      </a:r>
                      <a:endParaRPr lang="es-EC" sz="1800">
                        <a:effectLst/>
                        <a:latin typeface="Calibri"/>
                        <a:ea typeface="Calibri"/>
                        <a:cs typeface="Times New Roman"/>
                      </a:endParaRPr>
                    </a:p>
                  </a:txBody>
                  <a:tcPr marL="68580" marR="68580" marT="0" marB="0"/>
                </a:tc>
              </a:tr>
              <a:tr h="325907">
                <a:tc vMerge="1">
                  <a:txBody>
                    <a:bodyPr/>
                    <a:lstStyle/>
                    <a:p>
                      <a:endParaRPr lang="es-EC" dirty="0"/>
                    </a:p>
                  </a:txBody>
                  <a:tcPr/>
                </a:tc>
                <a:tc>
                  <a:txBody>
                    <a:bodyPr/>
                    <a:lstStyle/>
                    <a:p>
                      <a:pPr algn="ctr">
                        <a:lnSpc>
                          <a:spcPct val="115000"/>
                        </a:lnSpc>
                        <a:spcAft>
                          <a:spcPts val="0"/>
                        </a:spcAft>
                      </a:pPr>
                      <a:r>
                        <a:rPr lang="es-EC" sz="1800">
                          <a:effectLst/>
                          <a:latin typeface="+mj-lt"/>
                          <a:ea typeface="Times New Roman"/>
                          <a:cs typeface="Times New Roman"/>
                        </a:rPr>
                        <a:t>Naranja</a:t>
                      </a:r>
                      <a:endParaRPr lang="es-EC" sz="180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2  </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2</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a:effectLst/>
                          <a:latin typeface="Verdana"/>
                          <a:ea typeface="Times New Roman"/>
                          <a:cs typeface="Times New Roman"/>
                        </a:rPr>
                        <a:t>Verde</a:t>
                      </a:r>
                      <a:endParaRPr lang="es-EC" sz="1800">
                        <a:effectLst/>
                        <a:latin typeface="Calibri"/>
                        <a:ea typeface="Calibri"/>
                        <a:cs typeface="Times New Roman"/>
                      </a:endParaRPr>
                    </a:p>
                  </a:txBody>
                  <a:tcPr marL="68580" marR="68580" marT="0" marB="0"/>
                </a:tc>
              </a:tr>
              <a:tr h="325907">
                <a:tc vMerge="1">
                  <a:txBody>
                    <a:bodyPr/>
                    <a:lstStyle/>
                    <a:p>
                      <a:endParaRPr lang="es-EC" dirty="0"/>
                    </a:p>
                  </a:txBody>
                  <a:tcPr/>
                </a:tc>
                <a:tc>
                  <a:txBody>
                    <a:bodyPr/>
                    <a:lstStyle/>
                    <a:p>
                      <a:pPr algn="ctr">
                        <a:lnSpc>
                          <a:spcPct val="115000"/>
                        </a:lnSpc>
                        <a:spcAft>
                          <a:spcPts val="0"/>
                        </a:spcAft>
                      </a:pPr>
                      <a:r>
                        <a:rPr lang="es-EC" sz="1800">
                          <a:effectLst/>
                          <a:latin typeface="+mj-lt"/>
                          <a:ea typeface="Times New Roman"/>
                          <a:cs typeface="Times New Roman"/>
                        </a:rPr>
                        <a:t>Blanco/Verde</a:t>
                      </a:r>
                      <a:endParaRPr lang="es-EC" sz="180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3 </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3</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a:effectLst/>
                          <a:latin typeface="Verdana"/>
                          <a:ea typeface="Times New Roman"/>
                          <a:cs typeface="Times New Roman"/>
                        </a:rPr>
                        <a:t>Blanco/Naranja</a:t>
                      </a:r>
                      <a:endParaRPr lang="es-EC" sz="1800">
                        <a:effectLst/>
                        <a:latin typeface="Calibri"/>
                        <a:ea typeface="Calibri"/>
                        <a:cs typeface="Times New Roman"/>
                      </a:endParaRPr>
                    </a:p>
                  </a:txBody>
                  <a:tcPr marL="68580" marR="68580" marT="0" marB="0"/>
                </a:tc>
              </a:tr>
              <a:tr h="325907">
                <a:tc vMerge="1">
                  <a:txBody>
                    <a:bodyPr/>
                    <a:lstStyle/>
                    <a:p>
                      <a:endParaRPr lang="es-EC" dirty="0"/>
                    </a:p>
                  </a:txBody>
                  <a:tcPr/>
                </a:tc>
                <a:tc>
                  <a:txBody>
                    <a:bodyPr/>
                    <a:lstStyle/>
                    <a:p>
                      <a:pPr algn="ctr">
                        <a:lnSpc>
                          <a:spcPct val="115000"/>
                        </a:lnSpc>
                        <a:spcAft>
                          <a:spcPts val="0"/>
                        </a:spcAft>
                      </a:pPr>
                      <a:r>
                        <a:rPr lang="es-EC" sz="1800">
                          <a:effectLst/>
                          <a:latin typeface="+mj-lt"/>
                          <a:ea typeface="Times New Roman"/>
                          <a:cs typeface="Times New Roman"/>
                        </a:rPr>
                        <a:t>Azul</a:t>
                      </a:r>
                      <a:endParaRPr lang="es-EC" sz="180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4  </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4</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a:effectLst/>
                          <a:latin typeface="Verdana"/>
                          <a:ea typeface="Times New Roman"/>
                          <a:cs typeface="Times New Roman"/>
                        </a:rPr>
                        <a:t>Azul</a:t>
                      </a:r>
                      <a:endParaRPr lang="es-EC" sz="1800">
                        <a:effectLst/>
                        <a:latin typeface="Calibri"/>
                        <a:ea typeface="Calibri"/>
                        <a:cs typeface="Times New Roman"/>
                      </a:endParaRPr>
                    </a:p>
                  </a:txBody>
                  <a:tcPr marL="68580" marR="68580" marT="0" marB="0"/>
                </a:tc>
              </a:tr>
              <a:tr h="345992">
                <a:tc vMerge="1">
                  <a:txBody>
                    <a:bodyPr/>
                    <a:lstStyle/>
                    <a:p>
                      <a:endParaRPr lang="es-EC" dirty="0"/>
                    </a:p>
                  </a:txBody>
                  <a:tcPr/>
                </a:tc>
                <a:tc>
                  <a:txBody>
                    <a:bodyPr/>
                    <a:lstStyle/>
                    <a:p>
                      <a:pPr algn="ctr">
                        <a:lnSpc>
                          <a:spcPct val="115000"/>
                        </a:lnSpc>
                        <a:spcAft>
                          <a:spcPts val="0"/>
                        </a:spcAft>
                      </a:pPr>
                      <a:r>
                        <a:rPr lang="es-EC" sz="1800">
                          <a:effectLst/>
                          <a:latin typeface="+mj-lt"/>
                          <a:ea typeface="Times New Roman"/>
                          <a:cs typeface="Times New Roman"/>
                        </a:rPr>
                        <a:t>Blanco/Azul</a:t>
                      </a:r>
                      <a:endParaRPr lang="es-EC" sz="180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5  </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5</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a:effectLst/>
                          <a:latin typeface="Verdana"/>
                          <a:ea typeface="Times New Roman"/>
                          <a:cs typeface="Times New Roman"/>
                        </a:rPr>
                        <a:t>Blanco/Azul</a:t>
                      </a:r>
                      <a:endParaRPr lang="es-EC" sz="1800">
                        <a:effectLst/>
                        <a:latin typeface="Calibri"/>
                        <a:ea typeface="Calibri"/>
                        <a:cs typeface="Times New Roman"/>
                      </a:endParaRPr>
                    </a:p>
                  </a:txBody>
                  <a:tcPr marL="68580" marR="68580" marT="0" marB="0"/>
                </a:tc>
              </a:tr>
              <a:tr h="345992">
                <a:tc vMerge="1">
                  <a:txBody>
                    <a:bodyPr/>
                    <a:lstStyle/>
                    <a:p>
                      <a:endParaRPr lang="es-EC" dirty="0"/>
                    </a:p>
                  </a:txBody>
                  <a:tcPr/>
                </a:tc>
                <a:tc>
                  <a:txBody>
                    <a:bodyPr/>
                    <a:lstStyle/>
                    <a:p>
                      <a:pPr algn="ctr">
                        <a:lnSpc>
                          <a:spcPct val="115000"/>
                        </a:lnSpc>
                        <a:spcAft>
                          <a:spcPts val="0"/>
                        </a:spcAft>
                      </a:pPr>
                      <a:r>
                        <a:rPr lang="es-EC" sz="1800">
                          <a:effectLst/>
                          <a:latin typeface="+mj-lt"/>
                          <a:ea typeface="Times New Roman"/>
                          <a:cs typeface="Times New Roman"/>
                        </a:rPr>
                        <a:t>Verde</a:t>
                      </a:r>
                      <a:endParaRPr lang="es-EC" sz="180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6  </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6</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a:effectLst/>
                          <a:latin typeface="Verdana"/>
                          <a:ea typeface="Times New Roman"/>
                          <a:cs typeface="Times New Roman"/>
                        </a:rPr>
                        <a:t>Naranja</a:t>
                      </a:r>
                      <a:endParaRPr lang="es-EC" sz="1800">
                        <a:effectLst/>
                        <a:latin typeface="Calibri"/>
                        <a:ea typeface="Calibri"/>
                        <a:cs typeface="Times New Roman"/>
                      </a:endParaRPr>
                    </a:p>
                  </a:txBody>
                  <a:tcPr marL="68580" marR="68580" marT="0" marB="0"/>
                </a:tc>
              </a:tr>
              <a:tr h="345992">
                <a:tc vMerge="1">
                  <a:txBody>
                    <a:bodyPr/>
                    <a:lstStyle/>
                    <a:p>
                      <a:endParaRPr lang="es-EC" dirty="0"/>
                    </a:p>
                  </a:txBody>
                  <a:tcPr/>
                </a:tc>
                <a:tc>
                  <a:txBody>
                    <a:bodyPr/>
                    <a:lstStyle/>
                    <a:p>
                      <a:pPr algn="ctr">
                        <a:lnSpc>
                          <a:spcPct val="115000"/>
                        </a:lnSpc>
                        <a:spcAft>
                          <a:spcPts val="0"/>
                        </a:spcAft>
                      </a:pPr>
                      <a:r>
                        <a:rPr lang="es-EC" sz="1800">
                          <a:effectLst/>
                          <a:latin typeface="+mj-lt"/>
                          <a:ea typeface="Times New Roman"/>
                          <a:cs typeface="Times New Roman"/>
                        </a:rPr>
                        <a:t>Blanco/Marrón</a:t>
                      </a:r>
                      <a:endParaRPr lang="es-EC" sz="180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7  </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7</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a:effectLst/>
                          <a:latin typeface="Verdana"/>
                          <a:ea typeface="Times New Roman"/>
                          <a:cs typeface="Times New Roman"/>
                        </a:rPr>
                        <a:t>Blanco/Marrón</a:t>
                      </a:r>
                      <a:endParaRPr lang="es-EC" sz="1800">
                        <a:effectLst/>
                        <a:latin typeface="Calibri"/>
                        <a:ea typeface="Calibri"/>
                        <a:cs typeface="Times New Roman"/>
                      </a:endParaRPr>
                    </a:p>
                  </a:txBody>
                  <a:tcPr marL="68580" marR="68580" marT="0" marB="0"/>
                </a:tc>
              </a:tr>
              <a:tr h="345992">
                <a:tc vMerge="1">
                  <a:txBody>
                    <a:bodyPr/>
                    <a:lstStyle/>
                    <a:p>
                      <a:endParaRPr lang="es-EC" dirty="0"/>
                    </a:p>
                  </a:txBody>
                  <a:tcPr/>
                </a:tc>
                <a:tc>
                  <a:txBody>
                    <a:bodyPr/>
                    <a:lstStyle/>
                    <a:p>
                      <a:pPr algn="ctr">
                        <a:lnSpc>
                          <a:spcPct val="115000"/>
                        </a:lnSpc>
                        <a:spcAft>
                          <a:spcPts val="0"/>
                        </a:spcAft>
                      </a:pPr>
                      <a:r>
                        <a:rPr lang="es-EC" sz="1800" dirty="0">
                          <a:effectLst/>
                          <a:latin typeface="+mj-lt"/>
                          <a:ea typeface="Times New Roman"/>
                          <a:cs typeface="Times New Roman"/>
                        </a:rPr>
                        <a:t>Marrón</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8  </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mj-lt"/>
                          <a:ea typeface="Times New Roman"/>
                          <a:cs typeface="Times New Roman"/>
                        </a:rPr>
                        <a:t>Pin 8</a:t>
                      </a:r>
                      <a:endParaRPr lang="es-EC" sz="1800" dirty="0">
                        <a:effectLst/>
                        <a:latin typeface="+mj-lt"/>
                        <a:ea typeface="Calibri"/>
                        <a:cs typeface="Times New Roman"/>
                      </a:endParaRPr>
                    </a:p>
                  </a:txBody>
                  <a:tcPr marL="68580" marR="68580" marT="0" marB="0"/>
                </a:tc>
                <a:tc>
                  <a:txBody>
                    <a:bodyPr/>
                    <a:lstStyle/>
                    <a:p>
                      <a:pPr algn="ctr">
                        <a:lnSpc>
                          <a:spcPct val="115000"/>
                        </a:lnSpc>
                        <a:spcAft>
                          <a:spcPts val="0"/>
                        </a:spcAft>
                      </a:pPr>
                      <a:r>
                        <a:rPr lang="es-EC" sz="1800" dirty="0">
                          <a:effectLst/>
                          <a:latin typeface="Verdana"/>
                          <a:ea typeface="Times New Roman"/>
                          <a:cs typeface="Times New Roman"/>
                        </a:rPr>
                        <a:t>Marrón</a:t>
                      </a:r>
                      <a:endParaRPr lang="es-EC" sz="1800" dirty="0">
                        <a:effectLst/>
                        <a:latin typeface="Calibri"/>
                        <a:ea typeface="Calibri"/>
                        <a:cs typeface="Times New Roman"/>
                      </a:endParaRPr>
                    </a:p>
                  </a:txBody>
                  <a:tcPr marL="68580" marR="68580" marT="0" marB="0"/>
                </a:tc>
              </a:tr>
            </a:tbl>
          </a:graphicData>
        </a:graphic>
      </p:graphicFrame>
      <p:pic>
        <p:nvPicPr>
          <p:cNvPr id="5" name="0 Imagen"/>
          <p:cNvPicPr/>
          <p:nvPr/>
        </p:nvPicPr>
        <p:blipFill>
          <a:blip r:embed="rId3" cstate="print">
            <a:extLst>
              <a:ext uri="{28A0092B-C50C-407E-A947-70E740481C1C}">
                <a14:useLocalDpi xmlns:a14="http://schemas.microsoft.com/office/drawing/2010/main" xmlns="" val="0"/>
              </a:ext>
            </a:extLst>
          </a:blip>
          <a:stretch>
            <a:fillRect/>
          </a:stretch>
        </p:blipFill>
        <p:spPr>
          <a:xfrm>
            <a:off x="285428" y="1196752"/>
            <a:ext cx="1334244" cy="2376264"/>
          </a:xfrm>
          <a:prstGeom prst="rect">
            <a:avLst/>
          </a:prstGeom>
        </p:spPr>
      </p:pic>
      <p:pic>
        <p:nvPicPr>
          <p:cNvPr id="6" name="0 Imagen"/>
          <p:cNvPicPr/>
          <p:nvPr/>
        </p:nvPicPr>
        <p:blipFill>
          <a:blip r:embed="rId4" cstate="print">
            <a:extLst>
              <a:ext uri="{28A0092B-C50C-407E-A947-70E740481C1C}">
                <a14:useLocalDpi xmlns:a14="http://schemas.microsoft.com/office/drawing/2010/main" xmlns="" val="0"/>
              </a:ext>
            </a:extLst>
          </a:blip>
          <a:stretch>
            <a:fillRect/>
          </a:stretch>
        </p:blipFill>
        <p:spPr>
          <a:xfrm>
            <a:off x="285428" y="3573016"/>
            <a:ext cx="1334244" cy="1656184"/>
          </a:xfrm>
          <a:prstGeom prst="rect">
            <a:avLst/>
          </a:prstGeom>
        </p:spPr>
      </p:pic>
      <p:pic>
        <p:nvPicPr>
          <p:cNvPr id="7" name="0 Imagen"/>
          <p:cNvPicPr/>
          <p:nvPr/>
        </p:nvPicPr>
        <p:blipFill>
          <a:blip r:embed="rId5" cstate="print">
            <a:extLst>
              <a:ext uri="{28A0092B-C50C-407E-A947-70E740481C1C}">
                <a14:useLocalDpi xmlns:a14="http://schemas.microsoft.com/office/drawing/2010/main" xmlns="" val="0"/>
              </a:ext>
            </a:extLst>
          </a:blip>
          <a:stretch>
            <a:fillRect/>
          </a:stretch>
        </p:blipFill>
        <p:spPr>
          <a:xfrm>
            <a:off x="35496" y="5229200"/>
            <a:ext cx="2232248" cy="1512168"/>
          </a:xfrm>
          <a:prstGeom prst="rect">
            <a:avLst/>
          </a:prstGeom>
        </p:spPr>
      </p:pic>
      <p:sp>
        <p:nvSpPr>
          <p:cNvPr id="8" name="2 Título"/>
          <p:cNvSpPr>
            <a:spLocks noGrp="1"/>
          </p:cNvSpPr>
          <p:nvPr>
            <p:ph type="title"/>
          </p:nvPr>
        </p:nvSpPr>
        <p:spPr>
          <a:xfrm>
            <a:off x="446856" y="-27384"/>
            <a:ext cx="8229600" cy="1143000"/>
          </a:xfrm>
        </p:spPr>
        <p:txBody>
          <a:bodyPr>
            <a:normAutofit/>
          </a:bodyPr>
          <a:lstStyle/>
          <a:p>
            <a:r>
              <a:rPr lang="es-ES" dirty="0"/>
              <a:t>CABLEADO ESTRUCTURADO</a:t>
            </a:r>
            <a:r>
              <a:rPr lang="es-AR" dirty="0" smtClean="0"/>
              <a:t/>
            </a:r>
            <a:br>
              <a:rPr lang="es-AR" dirty="0" smtClean="0"/>
            </a:br>
            <a:r>
              <a:rPr lang="es-EC" sz="2700" dirty="0">
                <a:effectLst/>
              </a:rPr>
              <a:t>Código de colores para  conectores RJ45 </a:t>
            </a:r>
            <a:endParaRPr lang="es-AR" sz="2700" u="sng" dirty="0"/>
          </a:p>
        </p:txBody>
      </p:sp>
    </p:spTree>
    <p:extLst>
      <p:ext uri="{BB962C8B-B14F-4D97-AF65-F5344CB8AC3E}">
        <p14:creationId xmlns:p14="http://schemas.microsoft.com/office/powerpoint/2010/main" xmlns="" val="15618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extLst>
              <p:ext uri="{D42A27DB-BD31-4B8C-83A1-F6EECF244321}">
                <p14:modId xmlns:p14="http://schemas.microsoft.com/office/powerpoint/2010/main" xmlns="" val="2268350930"/>
              </p:ext>
            </p:extLst>
          </p:nvPr>
        </p:nvGraphicFramePr>
        <p:xfrm>
          <a:off x="35496" y="984392"/>
          <a:ext cx="9036496" cy="3803904"/>
        </p:xfrm>
        <a:graphic>
          <a:graphicData uri="http://schemas.openxmlformats.org/drawingml/2006/table">
            <a:tbl>
              <a:tblPr firstRow="1" bandRow="1">
                <a:tableStyleId>{46F890A9-2807-4EBB-B81D-B2AA78EC7F39}</a:tableStyleId>
              </a:tblPr>
              <a:tblGrid>
                <a:gridCol w="2259124"/>
                <a:gridCol w="2259124"/>
                <a:gridCol w="2259124"/>
                <a:gridCol w="2259124"/>
              </a:tblGrid>
              <a:tr h="348922">
                <a:tc rowSpan="10">
                  <a:txBody>
                    <a:bodyPr/>
                    <a:lstStyle/>
                    <a:p>
                      <a:endParaRPr lang="es-EC" dirty="0"/>
                    </a:p>
                  </a:txBody>
                  <a:tcPr/>
                </a:tc>
                <a:tc gridSpan="3">
                  <a:txBody>
                    <a:bodyPr/>
                    <a:lstStyle/>
                    <a:p>
                      <a:pPr algn="ctr"/>
                      <a:r>
                        <a:rPr kumimoji="0" lang="es-EC" sz="1800" kern="1200" dirty="0" smtClean="0">
                          <a:effectLst/>
                        </a:rPr>
                        <a:t>Cable Directo</a:t>
                      </a:r>
                      <a:endParaRPr lang="es-EC" sz="1800" dirty="0"/>
                    </a:p>
                  </a:txBody>
                  <a:tcPr/>
                </a:tc>
                <a:tc hMerge="1">
                  <a:txBody>
                    <a:bodyPr/>
                    <a:lstStyle/>
                    <a:p>
                      <a:endParaRPr lang="es-EC" dirty="0"/>
                    </a:p>
                  </a:txBody>
                  <a:tcPr/>
                </a:tc>
                <a:tc hMerge="1">
                  <a:txBody>
                    <a:bodyPr/>
                    <a:lstStyle/>
                    <a:p>
                      <a:endParaRPr lang="es-EC" dirty="0"/>
                    </a:p>
                  </a:txBody>
                  <a:tcPr/>
                </a:tc>
              </a:tr>
              <a:tr h="872305">
                <a:tc vMerge="1">
                  <a:txBody>
                    <a:bodyPr/>
                    <a:lstStyle/>
                    <a:p>
                      <a:endParaRPr lang="es-EC" dirty="0"/>
                    </a:p>
                  </a:txBody>
                  <a:tcPr/>
                </a:tc>
                <a:tc>
                  <a:txBody>
                    <a:bodyPr/>
                    <a:lstStyle/>
                    <a:p>
                      <a:pPr algn="ctr"/>
                      <a:r>
                        <a:rPr kumimoji="0" lang="es-EC" sz="1800" b="1" kern="1200" dirty="0" smtClean="0">
                          <a:effectLst/>
                        </a:rPr>
                        <a:t>Conector 1</a:t>
                      </a:r>
                      <a:endParaRPr lang="es-EC" sz="1800" b="1" dirty="0"/>
                    </a:p>
                  </a:txBody>
                  <a:tcPr/>
                </a:tc>
                <a:tc>
                  <a:txBody>
                    <a:bodyPr/>
                    <a:lstStyle/>
                    <a:p>
                      <a:pPr algn="ctr"/>
                      <a:r>
                        <a:rPr kumimoji="0" lang="es-EC" sz="1800" b="1" kern="1200" dirty="0" smtClean="0">
                          <a:effectLst/>
                        </a:rPr>
                        <a:t> Nº </a:t>
                      </a:r>
                    </a:p>
                    <a:p>
                      <a:pPr algn="ctr"/>
                      <a:r>
                        <a:rPr kumimoji="0" lang="es-EC" sz="1800" b="1" kern="1200" dirty="0" smtClean="0">
                          <a:effectLst/>
                        </a:rPr>
                        <a:t>Pin  ⇦⇨</a:t>
                      </a:r>
                      <a:r>
                        <a:rPr kumimoji="0" lang="es-EC" sz="1800" b="1" kern="1200" baseline="0" dirty="0" smtClean="0">
                          <a:effectLst/>
                          <a:sym typeface="Wingdings" pitchFamily="2" charset="2"/>
                        </a:rPr>
                        <a:t> </a:t>
                      </a:r>
                      <a:r>
                        <a:rPr kumimoji="0" lang="es-EC" sz="1800" b="1" kern="1200" dirty="0" smtClean="0">
                          <a:effectLst/>
                        </a:rPr>
                        <a:t>Nº </a:t>
                      </a:r>
                    </a:p>
                    <a:p>
                      <a:pPr algn="ctr"/>
                      <a:r>
                        <a:rPr kumimoji="0" lang="es-EC" sz="1800" b="1" kern="1200" dirty="0" smtClean="0">
                          <a:effectLst/>
                        </a:rPr>
                        <a:t>Pin</a:t>
                      </a:r>
                      <a:endParaRPr lang="es-EC" sz="1800" b="1" dirty="0"/>
                    </a:p>
                  </a:txBody>
                  <a:tcPr/>
                </a:tc>
                <a:tc>
                  <a:txBody>
                    <a:bodyPr/>
                    <a:lstStyle/>
                    <a:p>
                      <a:pPr algn="ctr"/>
                      <a:r>
                        <a:rPr kumimoji="0" lang="es-EC" sz="1800" b="1" kern="1200" dirty="0" smtClean="0">
                          <a:effectLst/>
                        </a:rPr>
                        <a:t>Conector 2</a:t>
                      </a:r>
                      <a:endParaRPr lang="es-EC" sz="1800" b="1" dirty="0"/>
                    </a:p>
                  </a:txBody>
                  <a:tcPr/>
                </a:tc>
              </a:tr>
              <a:tr h="291132">
                <a:tc vMerge="1">
                  <a:txBody>
                    <a:bodyPr/>
                    <a:lstStyle/>
                    <a:p>
                      <a:endParaRPr lang="es-EC" dirty="0"/>
                    </a:p>
                  </a:txBody>
                  <a:tcPr/>
                </a:tc>
                <a:tc>
                  <a:txBody>
                    <a:bodyPr/>
                    <a:lstStyle/>
                    <a:p>
                      <a:pPr algn="ctr">
                        <a:lnSpc>
                          <a:spcPct val="115000"/>
                        </a:lnSpc>
                        <a:spcAft>
                          <a:spcPts val="0"/>
                        </a:spcAft>
                      </a:pPr>
                      <a:r>
                        <a:rPr lang="es-EC" sz="1800" dirty="0">
                          <a:effectLst/>
                        </a:rPr>
                        <a:t>Blanco/Naranja</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Pin </a:t>
                      </a:r>
                      <a:r>
                        <a:rPr lang="es-EC" sz="1800" dirty="0" smtClean="0">
                          <a:effectLst/>
                        </a:rPr>
                        <a:t>1   a   Pin </a:t>
                      </a:r>
                      <a:r>
                        <a:rPr lang="es-EC" sz="1800" dirty="0">
                          <a:effectLst/>
                        </a:rPr>
                        <a:t>1</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Blanco/Naranja</a:t>
                      </a:r>
                      <a:endParaRPr lang="es-EC" sz="1800" dirty="0">
                        <a:effectLst/>
                        <a:latin typeface="Calibri"/>
                        <a:ea typeface="Calibri"/>
                        <a:cs typeface="Times New Roman"/>
                      </a:endParaRPr>
                    </a:p>
                  </a:txBody>
                  <a:tcPr marL="68580" marR="68580" marT="0" marB="0"/>
                </a:tc>
              </a:tr>
              <a:tr h="291132">
                <a:tc vMerge="1">
                  <a:txBody>
                    <a:bodyPr/>
                    <a:lstStyle/>
                    <a:p>
                      <a:endParaRPr lang="es-EC" dirty="0"/>
                    </a:p>
                  </a:txBody>
                  <a:tcPr/>
                </a:tc>
                <a:tc>
                  <a:txBody>
                    <a:bodyPr/>
                    <a:lstStyle/>
                    <a:p>
                      <a:pPr algn="ctr">
                        <a:lnSpc>
                          <a:spcPct val="115000"/>
                        </a:lnSpc>
                        <a:spcAft>
                          <a:spcPts val="0"/>
                        </a:spcAft>
                      </a:pPr>
                      <a:r>
                        <a:rPr lang="es-EC" sz="1800" dirty="0">
                          <a:effectLst/>
                        </a:rPr>
                        <a:t>Naranja</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Pin </a:t>
                      </a:r>
                      <a:r>
                        <a:rPr lang="es-EC" sz="1800" dirty="0" smtClean="0">
                          <a:effectLst/>
                        </a:rPr>
                        <a:t>2   a   Pin </a:t>
                      </a:r>
                      <a:r>
                        <a:rPr lang="es-EC" sz="1800" dirty="0">
                          <a:effectLst/>
                        </a:rPr>
                        <a:t>2</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Naranja</a:t>
                      </a:r>
                      <a:endParaRPr lang="es-EC" sz="1800">
                        <a:effectLst/>
                        <a:latin typeface="Calibri"/>
                        <a:ea typeface="Calibri"/>
                        <a:cs typeface="Times New Roman"/>
                      </a:endParaRPr>
                    </a:p>
                  </a:txBody>
                  <a:tcPr marL="68580" marR="68580" marT="0" marB="0"/>
                </a:tc>
              </a:tr>
              <a:tr h="291132">
                <a:tc vMerge="1">
                  <a:txBody>
                    <a:bodyPr/>
                    <a:lstStyle/>
                    <a:p>
                      <a:endParaRPr lang="es-EC" dirty="0"/>
                    </a:p>
                  </a:txBody>
                  <a:tcPr/>
                </a:tc>
                <a:tc>
                  <a:txBody>
                    <a:bodyPr/>
                    <a:lstStyle/>
                    <a:p>
                      <a:pPr algn="ctr">
                        <a:lnSpc>
                          <a:spcPct val="115000"/>
                        </a:lnSpc>
                        <a:spcAft>
                          <a:spcPts val="0"/>
                        </a:spcAft>
                      </a:pPr>
                      <a:r>
                        <a:rPr lang="es-EC" sz="1800" dirty="0">
                          <a:effectLst/>
                        </a:rPr>
                        <a:t>Blanco/Verde</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Pin </a:t>
                      </a:r>
                      <a:r>
                        <a:rPr lang="es-EC" sz="1800" dirty="0" smtClean="0">
                          <a:effectLst/>
                        </a:rPr>
                        <a:t>3   a   Pin </a:t>
                      </a:r>
                      <a:r>
                        <a:rPr lang="es-EC" sz="1800" dirty="0">
                          <a:effectLst/>
                        </a:rPr>
                        <a:t>3</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Blanco/Verde</a:t>
                      </a:r>
                      <a:endParaRPr lang="es-EC" sz="1800">
                        <a:effectLst/>
                        <a:latin typeface="Calibri"/>
                        <a:ea typeface="Calibri"/>
                        <a:cs typeface="Times New Roman"/>
                      </a:endParaRPr>
                    </a:p>
                  </a:txBody>
                  <a:tcPr marL="68580" marR="68580" marT="0" marB="0"/>
                </a:tc>
              </a:tr>
              <a:tr h="291132">
                <a:tc vMerge="1">
                  <a:txBody>
                    <a:bodyPr/>
                    <a:lstStyle/>
                    <a:p>
                      <a:endParaRPr lang="es-EC" dirty="0"/>
                    </a:p>
                  </a:txBody>
                  <a:tcPr/>
                </a:tc>
                <a:tc>
                  <a:txBody>
                    <a:bodyPr/>
                    <a:lstStyle/>
                    <a:p>
                      <a:pPr algn="ctr">
                        <a:lnSpc>
                          <a:spcPct val="115000"/>
                        </a:lnSpc>
                        <a:spcAft>
                          <a:spcPts val="0"/>
                        </a:spcAft>
                      </a:pPr>
                      <a:r>
                        <a:rPr lang="es-EC" sz="1800" dirty="0">
                          <a:effectLst/>
                        </a:rPr>
                        <a:t>Azul</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Pin </a:t>
                      </a:r>
                      <a:r>
                        <a:rPr lang="es-EC" sz="1800" dirty="0" smtClean="0">
                          <a:effectLst/>
                        </a:rPr>
                        <a:t>4   a   Pin </a:t>
                      </a:r>
                      <a:r>
                        <a:rPr lang="es-EC" sz="1800" dirty="0">
                          <a:effectLst/>
                        </a:rPr>
                        <a:t>4</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Azul</a:t>
                      </a:r>
                      <a:endParaRPr lang="es-EC" sz="1800">
                        <a:effectLst/>
                        <a:latin typeface="Calibri"/>
                        <a:ea typeface="Calibri"/>
                        <a:cs typeface="Times New Roman"/>
                      </a:endParaRPr>
                    </a:p>
                  </a:txBody>
                  <a:tcPr marL="68580" marR="68580" marT="0" marB="0"/>
                </a:tc>
              </a:tr>
              <a:tr h="291132">
                <a:tc vMerge="1">
                  <a:txBody>
                    <a:bodyPr/>
                    <a:lstStyle/>
                    <a:p>
                      <a:endParaRPr lang="es-EC" dirty="0"/>
                    </a:p>
                  </a:txBody>
                  <a:tcPr/>
                </a:tc>
                <a:tc>
                  <a:txBody>
                    <a:bodyPr/>
                    <a:lstStyle/>
                    <a:p>
                      <a:pPr algn="ctr">
                        <a:lnSpc>
                          <a:spcPct val="115000"/>
                        </a:lnSpc>
                        <a:spcAft>
                          <a:spcPts val="0"/>
                        </a:spcAft>
                      </a:pPr>
                      <a:r>
                        <a:rPr lang="es-EC" sz="1800" dirty="0">
                          <a:effectLst/>
                        </a:rPr>
                        <a:t>Blanco/Azul</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Pin </a:t>
                      </a:r>
                      <a:r>
                        <a:rPr lang="es-EC" sz="1800" dirty="0" smtClean="0">
                          <a:effectLst/>
                        </a:rPr>
                        <a:t>5   a   Pin </a:t>
                      </a:r>
                      <a:r>
                        <a:rPr lang="es-EC" sz="1800" dirty="0">
                          <a:effectLst/>
                        </a:rPr>
                        <a:t>5</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Blanco/Azul</a:t>
                      </a:r>
                      <a:endParaRPr lang="es-EC" sz="1800">
                        <a:effectLst/>
                        <a:latin typeface="Calibri"/>
                        <a:ea typeface="Calibri"/>
                        <a:cs typeface="Times New Roman"/>
                      </a:endParaRPr>
                    </a:p>
                  </a:txBody>
                  <a:tcPr marL="68580" marR="68580" marT="0" marB="0"/>
                </a:tc>
              </a:tr>
              <a:tr h="291132">
                <a:tc vMerge="1">
                  <a:txBody>
                    <a:bodyPr/>
                    <a:lstStyle/>
                    <a:p>
                      <a:endParaRPr lang="es-EC" dirty="0"/>
                    </a:p>
                  </a:txBody>
                  <a:tcPr/>
                </a:tc>
                <a:tc>
                  <a:txBody>
                    <a:bodyPr/>
                    <a:lstStyle/>
                    <a:p>
                      <a:pPr algn="ctr">
                        <a:lnSpc>
                          <a:spcPct val="115000"/>
                        </a:lnSpc>
                        <a:spcAft>
                          <a:spcPts val="0"/>
                        </a:spcAft>
                      </a:pPr>
                      <a:r>
                        <a:rPr lang="es-EC" sz="1800" dirty="0">
                          <a:effectLst/>
                        </a:rPr>
                        <a:t>Verde</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Pin </a:t>
                      </a:r>
                      <a:r>
                        <a:rPr lang="es-EC" sz="1800" dirty="0" smtClean="0">
                          <a:effectLst/>
                        </a:rPr>
                        <a:t>6   a   Pin </a:t>
                      </a:r>
                      <a:r>
                        <a:rPr lang="es-EC" sz="1800" dirty="0">
                          <a:effectLst/>
                        </a:rPr>
                        <a:t>6</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Verde</a:t>
                      </a:r>
                      <a:endParaRPr lang="es-EC" sz="1800" dirty="0">
                        <a:effectLst/>
                        <a:latin typeface="Calibri"/>
                        <a:ea typeface="Calibri"/>
                        <a:cs typeface="Times New Roman"/>
                      </a:endParaRPr>
                    </a:p>
                  </a:txBody>
                  <a:tcPr marL="68580" marR="68580" marT="0" marB="0"/>
                </a:tc>
              </a:tr>
              <a:tr h="291132">
                <a:tc vMerge="1">
                  <a:txBody>
                    <a:bodyPr/>
                    <a:lstStyle/>
                    <a:p>
                      <a:endParaRPr lang="es-EC" dirty="0"/>
                    </a:p>
                  </a:txBody>
                  <a:tcPr/>
                </a:tc>
                <a:tc>
                  <a:txBody>
                    <a:bodyPr/>
                    <a:lstStyle/>
                    <a:p>
                      <a:pPr algn="ctr">
                        <a:lnSpc>
                          <a:spcPct val="115000"/>
                        </a:lnSpc>
                        <a:spcAft>
                          <a:spcPts val="0"/>
                        </a:spcAft>
                      </a:pPr>
                      <a:r>
                        <a:rPr lang="es-EC" sz="1800" dirty="0">
                          <a:effectLst/>
                        </a:rPr>
                        <a:t>Blanco/Marrón</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Pin </a:t>
                      </a:r>
                      <a:r>
                        <a:rPr lang="es-EC" sz="1800" dirty="0" smtClean="0">
                          <a:effectLst/>
                        </a:rPr>
                        <a:t>7   a   Pin </a:t>
                      </a:r>
                      <a:r>
                        <a:rPr lang="es-EC" sz="1800" dirty="0">
                          <a:effectLst/>
                        </a:rPr>
                        <a:t>7</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Blanco/Marrón</a:t>
                      </a:r>
                      <a:endParaRPr lang="es-EC" sz="1800" dirty="0">
                        <a:effectLst/>
                        <a:latin typeface="Calibri"/>
                        <a:ea typeface="Calibri"/>
                        <a:cs typeface="Times New Roman"/>
                      </a:endParaRPr>
                    </a:p>
                  </a:txBody>
                  <a:tcPr marL="68580" marR="68580" marT="0" marB="0"/>
                </a:tc>
              </a:tr>
              <a:tr h="291132">
                <a:tc vMerge="1">
                  <a:txBody>
                    <a:bodyPr/>
                    <a:lstStyle/>
                    <a:p>
                      <a:endParaRPr lang="es-EC" dirty="0"/>
                    </a:p>
                  </a:txBody>
                  <a:tcPr/>
                </a:tc>
                <a:tc>
                  <a:txBody>
                    <a:bodyPr/>
                    <a:lstStyle/>
                    <a:p>
                      <a:pPr algn="ctr">
                        <a:lnSpc>
                          <a:spcPct val="115000"/>
                        </a:lnSpc>
                        <a:spcAft>
                          <a:spcPts val="0"/>
                        </a:spcAft>
                      </a:pPr>
                      <a:r>
                        <a:rPr lang="es-EC" sz="1800" dirty="0">
                          <a:effectLst/>
                        </a:rPr>
                        <a:t>Marrón</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Pin </a:t>
                      </a:r>
                      <a:r>
                        <a:rPr lang="es-EC" sz="1800" dirty="0" smtClean="0">
                          <a:effectLst/>
                        </a:rPr>
                        <a:t>8   a   Pin </a:t>
                      </a:r>
                      <a:r>
                        <a:rPr lang="es-EC" sz="1800" dirty="0">
                          <a:effectLst/>
                        </a:rPr>
                        <a:t>8</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Marrón</a:t>
                      </a:r>
                      <a:endParaRPr lang="es-EC" sz="1800" dirty="0">
                        <a:effectLst/>
                        <a:latin typeface="Calibri"/>
                        <a:ea typeface="Calibri"/>
                        <a:cs typeface="Times New Roman"/>
                      </a:endParaRPr>
                    </a:p>
                  </a:txBody>
                  <a:tcPr marL="68580" marR="68580" marT="0" marB="0"/>
                </a:tc>
              </a:tr>
            </a:tbl>
          </a:graphicData>
        </a:graphic>
      </p:graphicFrame>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1" y="1052736"/>
            <a:ext cx="1422966"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0 Imag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3573016"/>
            <a:ext cx="1422967" cy="165618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descr="http://www2.configurarequipos.com/imgdocumentos/codigocolorescablesred/3.gif"/>
          <p:cNvSpPr>
            <a:spLocks noChangeAspect="1" noChangeArrowheads="1"/>
          </p:cNvSpPr>
          <p:nvPr/>
        </p:nvSpPr>
        <p:spPr bwMode="auto">
          <a:xfrm>
            <a:off x="3952875" y="11001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es-EC"/>
          </a:p>
        </p:txBody>
      </p:sp>
      <p:pic>
        <p:nvPicPr>
          <p:cNvPr id="10" name="0 Imag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95" y="5157192"/>
            <a:ext cx="2304257" cy="153187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2 Título"/>
          <p:cNvSpPr>
            <a:spLocks noGrp="1"/>
          </p:cNvSpPr>
          <p:nvPr>
            <p:ph type="title"/>
          </p:nvPr>
        </p:nvSpPr>
        <p:spPr>
          <a:xfrm>
            <a:off x="285720" y="0"/>
            <a:ext cx="8229600" cy="1143000"/>
          </a:xfrm>
        </p:spPr>
        <p:txBody>
          <a:bodyPr>
            <a:normAutofit fontScale="90000"/>
          </a:bodyPr>
          <a:lstStyle/>
          <a:p>
            <a:r>
              <a:rPr lang="es-ES" dirty="0"/>
              <a:t>CABLEADO ESTRUCTURADO</a:t>
            </a:r>
            <a:r>
              <a:rPr lang="es-AR" dirty="0" smtClean="0"/>
              <a:t/>
            </a:r>
            <a:br>
              <a:rPr lang="es-AR" dirty="0" smtClean="0"/>
            </a:br>
            <a:r>
              <a:rPr lang="es-EC" sz="3100" dirty="0">
                <a:effectLst/>
              </a:rPr>
              <a:t>Código de colores para  </a:t>
            </a:r>
            <a:r>
              <a:rPr lang="es-EC" sz="3100" dirty="0" smtClean="0">
                <a:effectLst/>
              </a:rPr>
              <a:t>conectores RJ45 </a:t>
            </a:r>
            <a:endParaRPr lang="es-AR" sz="3100" u="sng" dirty="0"/>
          </a:p>
        </p:txBody>
      </p:sp>
    </p:spTree>
    <p:extLst>
      <p:ext uri="{BB962C8B-B14F-4D97-AF65-F5344CB8AC3E}">
        <p14:creationId xmlns:p14="http://schemas.microsoft.com/office/powerpoint/2010/main" xmlns="" val="23778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500"/>
                                        <p:tgtEl>
                                          <p:spTgt spid="205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44624"/>
            <a:ext cx="8686800" cy="1143000"/>
          </a:xfrm>
        </p:spPr>
        <p:txBody>
          <a:bodyPr>
            <a:normAutofit/>
          </a:bodyPr>
          <a:lstStyle/>
          <a:p>
            <a:r>
              <a:rPr lang="es-AR" dirty="0" smtClean="0">
                <a:effectLst/>
              </a:rPr>
              <a:t>CABLEADO ESTRUCTURADO</a:t>
            </a:r>
            <a:endParaRPr lang="es-AR" dirty="0">
              <a:effectLst/>
            </a:endParaRPr>
          </a:p>
        </p:txBody>
      </p:sp>
      <p:sp>
        <p:nvSpPr>
          <p:cNvPr id="4" name="3 Forma libre"/>
          <p:cNvSpPr/>
          <p:nvPr/>
        </p:nvSpPr>
        <p:spPr>
          <a:xfrm>
            <a:off x="107504" y="1124744"/>
            <a:ext cx="5184576" cy="605759"/>
          </a:xfrm>
          <a:custGeom>
            <a:avLst/>
            <a:gdLst>
              <a:gd name="connsiteX0" fmla="*/ 0 w 5581854"/>
              <a:gd name="connsiteY0" fmla="*/ 100962 h 605759"/>
              <a:gd name="connsiteX1" fmla="*/ 100962 w 5581854"/>
              <a:gd name="connsiteY1" fmla="*/ 0 h 605759"/>
              <a:gd name="connsiteX2" fmla="*/ 5480892 w 5581854"/>
              <a:gd name="connsiteY2" fmla="*/ 0 h 605759"/>
              <a:gd name="connsiteX3" fmla="*/ 5581854 w 5581854"/>
              <a:gd name="connsiteY3" fmla="*/ 100962 h 605759"/>
              <a:gd name="connsiteX4" fmla="*/ 5581854 w 5581854"/>
              <a:gd name="connsiteY4" fmla="*/ 504797 h 605759"/>
              <a:gd name="connsiteX5" fmla="*/ 5480892 w 5581854"/>
              <a:gd name="connsiteY5" fmla="*/ 605759 h 605759"/>
              <a:gd name="connsiteX6" fmla="*/ 100962 w 5581854"/>
              <a:gd name="connsiteY6" fmla="*/ 605759 h 605759"/>
              <a:gd name="connsiteX7" fmla="*/ 0 w 5581854"/>
              <a:gd name="connsiteY7" fmla="*/ 504797 h 605759"/>
              <a:gd name="connsiteX8" fmla="*/ 0 w 5581854"/>
              <a:gd name="connsiteY8" fmla="*/ 100962 h 6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854" h="605759">
                <a:moveTo>
                  <a:pt x="0" y="100962"/>
                </a:moveTo>
                <a:cubicBezTo>
                  <a:pt x="0" y="45202"/>
                  <a:pt x="45202" y="0"/>
                  <a:pt x="100962" y="0"/>
                </a:cubicBezTo>
                <a:lnTo>
                  <a:pt x="5480892" y="0"/>
                </a:lnTo>
                <a:cubicBezTo>
                  <a:pt x="5536652" y="0"/>
                  <a:pt x="5581854" y="45202"/>
                  <a:pt x="5581854" y="100962"/>
                </a:cubicBezTo>
                <a:lnTo>
                  <a:pt x="5581854" y="504797"/>
                </a:lnTo>
                <a:cubicBezTo>
                  <a:pt x="5581854" y="560557"/>
                  <a:pt x="5536652" y="605759"/>
                  <a:pt x="5480892" y="605759"/>
                </a:cubicBezTo>
                <a:lnTo>
                  <a:pt x="100962" y="605759"/>
                </a:lnTo>
                <a:cubicBezTo>
                  <a:pt x="45202" y="605759"/>
                  <a:pt x="0" y="560557"/>
                  <a:pt x="0" y="504797"/>
                </a:cubicBezTo>
                <a:lnTo>
                  <a:pt x="0" y="1009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11" tIns="121011" rIns="121011" bIns="121011" numCol="1" spcCol="1270" anchor="ctr" anchorCtr="0">
            <a:noAutofit/>
          </a:bodyPr>
          <a:lstStyle/>
          <a:p>
            <a:pPr lvl="0" algn="l" defTabSz="1066800">
              <a:lnSpc>
                <a:spcPct val="90000"/>
              </a:lnSpc>
              <a:spcBef>
                <a:spcPct val="0"/>
              </a:spcBef>
              <a:spcAft>
                <a:spcPct val="35000"/>
              </a:spcAft>
            </a:pPr>
            <a:r>
              <a:rPr lang="es-EC" sz="2400" kern="1200" dirty="0" smtClean="0">
                <a:latin typeface="+mj-lt"/>
                <a:cs typeface="Arial" pitchFamily="34" charset="0"/>
              </a:rPr>
              <a:t>1) Instalaciones de Entrada.</a:t>
            </a:r>
            <a:endParaRPr lang="es-AR" sz="2400" kern="1200" dirty="0">
              <a:latin typeface="+mj-lt"/>
              <a:cs typeface="Arial" pitchFamily="34" charset="0"/>
            </a:endParaRPr>
          </a:p>
        </p:txBody>
      </p:sp>
      <p:sp>
        <p:nvSpPr>
          <p:cNvPr id="7" name="6 Forma libre"/>
          <p:cNvSpPr/>
          <p:nvPr/>
        </p:nvSpPr>
        <p:spPr>
          <a:xfrm>
            <a:off x="107504" y="1897921"/>
            <a:ext cx="5184576" cy="605759"/>
          </a:xfrm>
          <a:custGeom>
            <a:avLst/>
            <a:gdLst>
              <a:gd name="connsiteX0" fmla="*/ 0 w 5581854"/>
              <a:gd name="connsiteY0" fmla="*/ 100962 h 605759"/>
              <a:gd name="connsiteX1" fmla="*/ 100962 w 5581854"/>
              <a:gd name="connsiteY1" fmla="*/ 0 h 605759"/>
              <a:gd name="connsiteX2" fmla="*/ 5480892 w 5581854"/>
              <a:gd name="connsiteY2" fmla="*/ 0 h 605759"/>
              <a:gd name="connsiteX3" fmla="*/ 5581854 w 5581854"/>
              <a:gd name="connsiteY3" fmla="*/ 100962 h 605759"/>
              <a:gd name="connsiteX4" fmla="*/ 5581854 w 5581854"/>
              <a:gd name="connsiteY4" fmla="*/ 504797 h 605759"/>
              <a:gd name="connsiteX5" fmla="*/ 5480892 w 5581854"/>
              <a:gd name="connsiteY5" fmla="*/ 605759 h 605759"/>
              <a:gd name="connsiteX6" fmla="*/ 100962 w 5581854"/>
              <a:gd name="connsiteY6" fmla="*/ 605759 h 605759"/>
              <a:gd name="connsiteX7" fmla="*/ 0 w 5581854"/>
              <a:gd name="connsiteY7" fmla="*/ 504797 h 605759"/>
              <a:gd name="connsiteX8" fmla="*/ 0 w 5581854"/>
              <a:gd name="connsiteY8" fmla="*/ 100962 h 6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854" h="605759">
                <a:moveTo>
                  <a:pt x="0" y="100962"/>
                </a:moveTo>
                <a:cubicBezTo>
                  <a:pt x="0" y="45202"/>
                  <a:pt x="45202" y="0"/>
                  <a:pt x="100962" y="0"/>
                </a:cubicBezTo>
                <a:lnTo>
                  <a:pt x="5480892" y="0"/>
                </a:lnTo>
                <a:cubicBezTo>
                  <a:pt x="5536652" y="0"/>
                  <a:pt x="5581854" y="45202"/>
                  <a:pt x="5581854" y="100962"/>
                </a:cubicBezTo>
                <a:lnTo>
                  <a:pt x="5581854" y="504797"/>
                </a:lnTo>
                <a:cubicBezTo>
                  <a:pt x="5581854" y="560557"/>
                  <a:pt x="5536652" y="605759"/>
                  <a:pt x="5480892" y="605759"/>
                </a:cubicBezTo>
                <a:lnTo>
                  <a:pt x="100962" y="605759"/>
                </a:lnTo>
                <a:cubicBezTo>
                  <a:pt x="45202" y="605759"/>
                  <a:pt x="0" y="560557"/>
                  <a:pt x="0" y="504797"/>
                </a:cubicBezTo>
                <a:lnTo>
                  <a:pt x="0" y="1009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11" tIns="121011" rIns="121011" bIns="121011" numCol="1" spcCol="1270" anchor="ctr" anchorCtr="0">
            <a:noAutofit/>
          </a:bodyPr>
          <a:lstStyle/>
          <a:p>
            <a:pPr lvl="0" algn="l" defTabSz="1066800">
              <a:lnSpc>
                <a:spcPct val="90000"/>
              </a:lnSpc>
              <a:spcBef>
                <a:spcPct val="0"/>
              </a:spcBef>
              <a:spcAft>
                <a:spcPct val="35000"/>
              </a:spcAft>
            </a:pPr>
            <a:r>
              <a:rPr lang="es-EC" sz="2400" kern="1200" dirty="0" smtClean="0">
                <a:latin typeface="+mj-lt"/>
                <a:cs typeface="Arial" pitchFamily="34" charset="0"/>
              </a:rPr>
              <a:t>2) Sala de Equipos.</a:t>
            </a:r>
            <a:endParaRPr lang="es-AR" sz="2400" kern="1200" dirty="0">
              <a:latin typeface="+mj-lt"/>
              <a:cs typeface="Arial" pitchFamily="34" charset="0"/>
            </a:endParaRPr>
          </a:p>
        </p:txBody>
      </p:sp>
      <p:sp>
        <p:nvSpPr>
          <p:cNvPr id="8" name="7 Forma libre"/>
          <p:cNvSpPr/>
          <p:nvPr/>
        </p:nvSpPr>
        <p:spPr>
          <a:xfrm>
            <a:off x="107504" y="2671097"/>
            <a:ext cx="5184576" cy="761094"/>
          </a:xfrm>
          <a:custGeom>
            <a:avLst/>
            <a:gdLst>
              <a:gd name="connsiteX0" fmla="*/ 0 w 5581854"/>
              <a:gd name="connsiteY0" fmla="*/ 126852 h 761094"/>
              <a:gd name="connsiteX1" fmla="*/ 126852 w 5581854"/>
              <a:gd name="connsiteY1" fmla="*/ 0 h 761094"/>
              <a:gd name="connsiteX2" fmla="*/ 5455002 w 5581854"/>
              <a:gd name="connsiteY2" fmla="*/ 0 h 761094"/>
              <a:gd name="connsiteX3" fmla="*/ 5581854 w 5581854"/>
              <a:gd name="connsiteY3" fmla="*/ 126852 h 761094"/>
              <a:gd name="connsiteX4" fmla="*/ 5581854 w 5581854"/>
              <a:gd name="connsiteY4" fmla="*/ 634242 h 761094"/>
              <a:gd name="connsiteX5" fmla="*/ 5455002 w 5581854"/>
              <a:gd name="connsiteY5" fmla="*/ 761094 h 761094"/>
              <a:gd name="connsiteX6" fmla="*/ 126852 w 5581854"/>
              <a:gd name="connsiteY6" fmla="*/ 761094 h 761094"/>
              <a:gd name="connsiteX7" fmla="*/ 0 w 5581854"/>
              <a:gd name="connsiteY7" fmla="*/ 634242 h 761094"/>
              <a:gd name="connsiteX8" fmla="*/ 0 w 5581854"/>
              <a:gd name="connsiteY8" fmla="*/ 126852 h 76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854" h="761094">
                <a:moveTo>
                  <a:pt x="0" y="126852"/>
                </a:moveTo>
                <a:cubicBezTo>
                  <a:pt x="0" y="56794"/>
                  <a:pt x="56794" y="0"/>
                  <a:pt x="126852" y="0"/>
                </a:cubicBezTo>
                <a:lnTo>
                  <a:pt x="5455002" y="0"/>
                </a:lnTo>
                <a:cubicBezTo>
                  <a:pt x="5525060" y="0"/>
                  <a:pt x="5581854" y="56794"/>
                  <a:pt x="5581854" y="126852"/>
                </a:cubicBezTo>
                <a:lnTo>
                  <a:pt x="5581854" y="634242"/>
                </a:lnTo>
                <a:cubicBezTo>
                  <a:pt x="5581854" y="704300"/>
                  <a:pt x="5525060" y="761094"/>
                  <a:pt x="5455002" y="761094"/>
                </a:cubicBezTo>
                <a:lnTo>
                  <a:pt x="126852" y="761094"/>
                </a:lnTo>
                <a:cubicBezTo>
                  <a:pt x="56794" y="761094"/>
                  <a:pt x="0" y="704300"/>
                  <a:pt x="0" y="634242"/>
                </a:cubicBezTo>
                <a:lnTo>
                  <a:pt x="0" y="1268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594" tIns="128594" rIns="128594" bIns="128594" numCol="1" spcCol="1270" anchor="ctr" anchorCtr="0">
            <a:noAutofit/>
          </a:bodyPr>
          <a:lstStyle/>
          <a:p>
            <a:pPr lvl="0" algn="l" defTabSz="1066800">
              <a:lnSpc>
                <a:spcPct val="90000"/>
              </a:lnSpc>
              <a:spcBef>
                <a:spcPct val="0"/>
              </a:spcBef>
              <a:spcAft>
                <a:spcPct val="35000"/>
              </a:spcAft>
            </a:pPr>
            <a:r>
              <a:rPr lang="es-EC" sz="2400" kern="1200" dirty="0" smtClean="0">
                <a:latin typeface="+mj-lt"/>
                <a:cs typeface="Arial" pitchFamily="34" charset="0"/>
              </a:rPr>
              <a:t>3) Canalizaciones Verticales (“Back-</a:t>
            </a:r>
            <a:r>
              <a:rPr lang="es-EC" sz="2400" kern="1200" dirty="0" err="1" smtClean="0">
                <a:latin typeface="+mj-lt"/>
                <a:cs typeface="Arial" pitchFamily="34" charset="0"/>
              </a:rPr>
              <a:t>bone</a:t>
            </a:r>
            <a:r>
              <a:rPr lang="es-EC" sz="2400" kern="1200" dirty="0" smtClean="0">
                <a:latin typeface="+mj-lt"/>
                <a:cs typeface="Arial" pitchFamily="34" charset="0"/>
              </a:rPr>
              <a:t>”).</a:t>
            </a:r>
            <a:endParaRPr lang="es-AR" sz="2400" kern="1200" dirty="0">
              <a:latin typeface="+mj-lt"/>
              <a:cs typeface="Arial" pitchFamily="34" charset="0"/>
            </a:endParaRPr>
          </a:p>
        </p:txBody>
      </p:sp>
      <p:sp>
        <p:nvSpPr>
          <p:cNvPr id="9" name="8 Forma libre"/>
          <p:cNvSpPr/>
          <p:nvPr/>
        </p:nvSpPr>
        <p:spPr>
          <a:xfrm>
            <a:off x="107504" y="3670240"/>
            <a:ext cx="5184576" cy="605759"/>
          </a:xfrm>
          <a:custGeom>
            <a:avLst/>
            <a:gdLst>
              <a:gd name="connsiteX0" fmla="*/ 0 w 5581854"/>
              <a:gd name="connsiteY0" fmla="*/ 100962 h 605759"/>
              <a:gd name="connsiteX1" fmla="*/ 100962 w 5581854"/>
              <a:gd name="connsiteY1" fmla="*/ 0 h 605759"/>
              <a:gd name="connsiteX2" fmla="*/ 5480892 w 5581854"/>
              <a:gd name="connsiteY2" fmla="*/ 0 h 605759"/>
              <a:gd name="connsiteX3" fmla="*/ 5581854 w 5581854"/>
              <a:gd name="connsiteY3" fmla="*/ 100962 h 605759"/>
              <a:gd name="connsiteX4" fmla="*/ 5581854 w 5581854"/>
              <a:gd name="connsiteY4" fmla="*/ 504797 h 605759"/>
              <a:gd name="connsiteX5" fmla="*/ 5480892 w 5581854"/>
              <a:gd name="connsiteY5" fmla="*/ 605759 h 605759"/>
              <a:gd name="connsiteX6" fmla="*/ 100962 w 5581854"/>
              <a:gd name="connsiteY6" fmla="*/ 605759 h 605759"/>
              <a:gd name="connsiteX7" fmla="*/ 0 w 5581854"/>
              <a:gd name="connsiteY7" fmla="*/ 504797 h 605759"/>
              <a:gd name="connsiteX8" fmla="*/ 0 w 5581854"/>
              <a:gd name="connsiteY8" fmla="*/ 100962 h 6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854" h="605759">
                <a:moveTo>
                  <a:pt x="0" y="100962"/>
                </a:moveTo>
                <a:cubicBezTo>
                  <a:pt x="0" y="45202"/>
                  <a:pt x="45202" y="0"/>
                  <a:pt x="100962" y="0"/>
                </a:cubicBezTo>
                <a:lnTo>
                  <a:pt x="5480892" y="0"/>
                </a:lnTo>
                <a:cubicBezTo>
                  <a:pt x="5536652" y="0"/>
                  <a:pt x="5581854" y="45202"/>
                  <a:pt x="5581854" y="100962"/>
                </a:cubicBezTo>
                <a:lnTo>
                  <a:pt x="5581854" y="504797"/>
                </a:lnTo>
                <a:cubicBezTo>
                  <a:pt x="5581854" y="560557"/>
                  <a:pt x="5536652" y="605759"/>
                  <a:pt x="5480892" y="605759"/>
                </a:cubicBezTo>
                <a:lnTo>
                  <a:pt x="100962" y="605759"/>
                </a:lnTo>
                <a:cubicBezTo>
                  <a:pt x="45202" y="605759"/>
                  <a:pt x="0" y="560557"/>
                  <a:pt x="0" y="504797"/>
                </a:cubicBezTo>
                <a:lnTo>
                  <a:pt x="0" y="1009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11" tIns="121011" rIns="121011" bIns="121011" numCol="1" spcCol="1270" anchor="ctr" anchorCtr="0">
            <a:noAutofit/>
          </a:bodyPr>
          <a:lstStyle/>
          <a:p>
            <a:pPr lvl="0" algn="l" defTabSz="1066800">
              <a:lnSpc>
                <a:spcPct val="90000"/>
              </a:lnSpc>
              <a:spcBef>
                <a:spcPct val="0"/>
              </a:spcBef>
              <a:spcAft>
                <a:spcPct val="35000"/>
              </a:spcAft>
            </a:pPr>
            <a:r>
              <a:rPr lang="es-EC" sz="2400" kern="1200" dirty="0" smtClean="0">
                <a:latin typeface="+mj-lt"/>
                <a:cs typeface="Arial" pitchFamily="34" charset="0"/>
              </a:rPr>
              <a:t>4) Armarios de Telecomunicaciones.</a:t>
            </a:r>
            <a:endParaRPr lang="es-AR" sz="2400" kern="1200" dirty="0">
              <a:latin typeface="+mj-lt"/>
              <a:cs typeface="Arial" pitchFamily="34" charset="0"/>
            </a:endParaRPr>
          </a:p>
        </p:txBody>
      </p:sp>
      <p:sp>
        <p:nvSpPr>
          <p:cNvPr id="10" name="9 Forma libre"/>
          <p:cNvSpPr/>
          <p:nvPr/>
        </p:nvSpPr>
        <p:spPr>
          <a:xfrm>
            <a:off x="107504" y="4443416"/>
            <a:ext cx="5184576" cy="605759"/>
          </a:xfrm>
          <a:custGeom>
            <a:avLst/>
            <a:gdLst>
              <a:gd name="connsiteX0" fmla="*/ 0 w 5581854"/>
              <a:gd name="connsiteY0" fmla="*/ 100962 h 605759"/>
              <a:gd name="connsiteX1" fmla="*/ 100962 w 5581854"/>
              <a:gd name="connsiteY1" fmla="*/ 0 h 605759"/>
              <a:gd name="connsiteX2" fmla="*/ 5480892 w 5581854"/>
              <a:gd name="connsiteY2" fmla="*/ 0 h 605759"/>
              <a:gd name="connsiteX3" fmla="*/ 5581854 w 5581854"/>
              <a:gd name="connsiteY3" fmla="*/ 100962 h 605759"/>
              <a:gd name="connsiteX4" fmla="*/ 5581854 w 5581854"/>
              <a:gd name="connsiteY4" fmla="*/ 504797 h 605759"/>
              <a:gd name="connsiteX5" fmla="*/ 5480892 w 5581854"/>
              <a:gd name="connsiteY5" fmla="*/ 605759 h 605759"/>
              <a:gd name="connsiteX6" fmla="*/ 100962 w 5581854"/>
              <a:gd name="connsiteY6" fmla="*/ 605759 h 605759"/>
              <a:gd name="connsiteX7" fmla="*/ 0 w 5581854"/>
              <a:gd name="connsiteY7" fmla="*/ 504797 h 605759"/>
              <a:gd name="connsiteX8" fmla="*/ 0 w 5581854"/>
              <a:gd name="connsiteY8" fmla="*/ 100962 h 6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854" h="605759">
                <a:moveTo>
                  <a:pt x="0" y="100962"/>
                </a:moveTo>
                <a:cubicBezTo>
                  <a:pt x="0" y="45202"/>
                  <a:pt x="45202" y="0"/>
                  <a:pt x="100962" y="0"/>
                </a:cubicBezTo>
                <a:lnTo>
                  <a:pt x="5480892" y="0"/>
                </a:lnTo>
                <a:cubicBezTo>
                  <a:pt x="5536652" y="0"/>
                  <a:pt x="5581854" y="45202"/>
                  <a:pt x="5581854" y="100962"/>
                </a:cubicBezTo>
                <a:lnTo>
                  <a:pt x="5581854" y="504797"/>
                </a:lnTo>
                <a:cubicBezTo>
                  <a:pt x="5581854" y="560557"/>
                  <a:pt x="5536652" y="605759"/>
                  <a:pt x="5480892" y="605759"/>
                </a:cubicBezTo>
                <a:lnTo>
                  <a:pt x="100962" y="605759"/>
                </a:lnTo>
                <a:cubicBezTo>
                  <a:pt x="45202" y="605759"/>
                  <a:pt x="0" y="560557"/>
                  <a:pt x="0" y="504797"/>
                </a:cubicBezTo>
                <a:lnTo>
                  <a:pt x="0" y="1009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11" tIns="121011" rIns="121011" bIns="121011" numCol="1" spcCol="1270" anchor="ctr" anchorCtr="0">
            <a:noAutofit/>
          </a:bodyPr>
          <a:lstStyle/>
          <a:p>
            <a:pPr lvl="0" algn="l" defTabSz="1066800">
              <a:lnSpc>
                <a:spcPct val="90000"/>
              </a:lnSpc>
              <a:spcBef>
                <a:spcPct val="0"/>
              </a:spcBef>
              <a:spcAft>
                <a:spcPct val="35000"/>
              </a:spcAft>
            </a:pPr>
            <a:r>
              <a:rPr lang="es-EC" sz="2400" kern="1200" dirty="0" smtClean="0">
                <a:latin typeface="+mj-lt"/>
                <a:cs typeface="Arial" pitchFamily="34" charset="0"/>
              </a:rPr>
              <a:t>5) Canalizaciones horizontales.</a:t>
            </a:r>
            <a:endParaRPr lang="es-AR" sz="2400" kern="1200" dirty="0">
              <a:latin typeface="+mj-lt"/>
              <a:cs typeface="Arial" pitchFamily="34" charset="0"/>
            </a:endParaRPr>
          </a:p>
        </p:txBody>
      </p:sp>
      <p:sp>
        <p:nvSpPr>
          <p:cNvPr id="11" name="10 Forma libre"/>
          <p:cNvSpPr/>
          <p:nvPr/>
        </p:nvSpPr>
        <p:spPr>
          <a:xfrm>
            <a:off x="107504" y="5216592"/>
            <a:ext cx="5184576" cy="605759"/>
          </a:xfrm>
          <a:custGeom>
            <a:avLst/>
            <a:gdLst>
              <a:gd name="connsiteX0" fmla="*/ 0 w 5581854"/>
              <a:gd name="connsiteY0" fmla="*/ 100962 h 605759"/>
              <a:gd name="connsiteX1" fmla="*/ 100962 w 5581854"/>
              <a:gd name="connsiteY1" fmla="*/ 0 h 605759"/>
              <a:gd name="connsiteX2" fmla="*/ 5480892 w 5581854"/>
              <a:gd name="connsiteY2" fmla="*/ 0 h 605759"/>
              <a:gd name="connsiteX3" fmla="*/ 5581854 w 5581854"/>
              <a:gd name="connsiteY3" fmla="*/ 100962 h 605759"/>
              <a:gd name="connsiteX4" fmla="*/ 5581854 w 5581854"/>
              <a:gd name="connsiteY4" fmla="*/ 504797 h 605759"/>
              <a:gd name="connsiteX5" fmla="*/ 5480892 w 5581854"/>
              <a:gd name="connsiteY5" fmla="*/ 605759 h 605759"/>
              <a:gd name="connsiteX6" fmla="*/ 100962 w 5581854"/>
              <a:gd name="connsiteY6" fmla="*/ 605759 h 605759"/>
              <a:gd name="connsiteX7" fmla="*/ 0 w 5581854"/>
              <a:gd name="connsiteY7" fmla="*/ 504797 h 605759"/>
              <a:gd name="connsiteX8" fmla="*/ 0 w 5581854"/>
              <a:gd name="connsiteY8" fmla="*/ 100962 h 6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854" h="605759">
                <a:moveTo>
                  <a:pt x="0" y="100962"/>
                </a:moveTo>
                <a:cubicBezTo>
                  <a:pt x="0" y="45202"/>
                  <a:pt x="45202" y="0"/>
                  <a:pt x="100962" y="0"/>
                </a:cubicBezTo>
                <a:lnTo>
                  <a:pt x="5480892" y="0"/>
                </a:lnTo>
                <a:cubicBezTo>
                  <a:pt x="5536652" y="0"/>
                  <a:pt x="5581854" y="45202"/>
                  <a:pt x="5581854" y="100962"/>
                </a:cubicBezTo>
                <a:lnTo>
                  <a:pt x="5581854" y="504797"/>
                </a:lnTo>
                <a:cubicBezTo>
                  <a:pt x="5581854" y="560557"/>
                  <a:pt x="5536652" y="605759"/>
                  <a:pt x="5480892" y="605759"/>
                </a:cubicBezTo>
                <a:lnTo>
                  <a:pt x="100962" y="605759"/>
                </a:lnTo>
                <a:cubicBezTo>
                  <a:pt x="45202" y="605759"/>
                  <a:pt x="0" y="560557"/>
                  <a:pt x="0" y="504797"/>
                </a:cubicBezTo>
                <a:lnTo>
                  <a:pt x="0" y="1009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11" tIns="121011" rIns="121011" bIns="121011" numCol="1" spcCol="1270" anchor="ctr" anchorCtr="0">
            <a:noAutofit/>
          </a:bodyPr>
          <a:lstStyle/>
          <a:p>
            <a:pPr lvl="0" algn="l" defTabSz="1066800">
              <a:lnSpc>
                <a:spcPct val="90000"/>
              </a:lnSpc>
              <a:spcBef>
                <a:spcPct val="0"/>
              </a:spcBef>
              <a:spcAft>
                <a:spcPct val="35000"/>
              </a:spcAft>
            </a:pPr>
            <a:r>
              <a:rPr lang="es-EC" sz="2400" kern="1200" dirty="0" smtClean="0">
                <a:latin typeface="+mj-lt"/>
                <a:cs typeface="Arial" pitchFamily="34" charset="0"/>
              </a:rPr>
              <a:t>6) Áreas de trabajo.</a:t>
            </a:r>
            <a:endParaRPr lang="es-AR" sz="2400" kern="1200" dirty="0">
              <a:latin typeface="+mj-lt"/>
              <a:cs typeface="Arial" pitchFamily="34" charset="0"/>
            </a:endParaRPr>
          </a:p>
        </p:txBody>
      </p:sp>
      <p:sp>
        <p:nvSpPr>
          <p:cNvPr id="12" name="11 Forma libre"/>
          <p:cNvSpPr/>
          <p:nvPr/>
        </p:nvSpPr>
        <p:spPr>
          <a:xfrm>
            <a:off x="107504" y="5989775"/>
            <a:ext cx="5184576" cy="605759"/>
          </a:xfrm>
          <a:custGeom>
            <a:avLst/>
            <a:gdLst>
              <a:gd name="connsiteX0" fmla="*/ 0 w 5581854"/>
              <a:gd name="connsiteY0" fmla="*/ 100962 h 605759"/>
              <a:gd name="connsiteX1" fmla="*/ 100962 w 5581854"/>
              <a:gd name="connsiteY1" fmla="*/ 0 h 605759"/>
              <a:gd name="connsiteX2" fmla="*/ 5480892 w 5581854"/>
              <a:gd name="connsiteY2" fmla="*/ 0 h 605759"/>
              <a:gd name="connsiteX3" fmla="*/ 5581854 w 5581854"/>
              <a:gd name="connsiteY3" fmla="*/ 100962 h 605759"/>
              <a:gd name="connsiteX4" fmla="*/ 5581854 w 5581854"/>
              <a:gd name="connsiteY4" fmla="*/ 504797 h 605759"/>
              <a:gd name="connsiteX5" fmla="*/ 5480892 w 5581854"/>
              <a:gd name="connsiteY5" fmla="*/ 605759 h 605759"/>
              <a:gd name="connsiteX6" fmla="*/ 100962 w 5581854"/>
              <a:gd name="connsiteY6" fmla="*/ 605759 h 605759"/>
              <a:gd name="connsiteX7" fmla="*/ 0 w 5581854"/>
              <a:gd name="connsiteY7" fmla="*/ 504797 h 605759"/>
              <a:gd name="connsiteX8" fmla="*/ 0 w 5581854"/>
              <a:gd name="connsiteY8" fmla="*/ 100962 h 60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854" h="605759">
                <a:moveTo>
                  <a:pt x="0" y="100962"/>
                </a:moveTo>
                <a:cubicBezTo>
                  <a:pt x="0" y="45202"/>
                  <a:pt x="45202" y="0"/>
                  <a:pt x="100962" y="0"/>
                </a:cubicBezTo>
                <a:lnTo>
                  <a:pt x="5480892" y="0"/>
                </a:lnTo>
                <a:cubicBezTo>
                  <a:pt x="5536652" y="0"/>
                  <a:pt x="5581854" y="45202"/>
                  <a:pt x="5581854" y="100962"/>
                </a:cubicBezTo>
                <a:lnTo>
                  <a:pt x="5581854" y="504797"/>
                </a:lnTo>
                <a:cubicBezTo>
                  <a:pt x="5581854" y="560557"/>
                  <a:pt x="5536652" y="605759"/>
                  <a:pt x="5480892" y="605759"/>
                </a:cubicBezTo>
                <a:lnTo>
                  <a:pt x="100962" y="605759"/>
                </a:lnTo>
                <a:cubicBezTo>
                  <a:pt x="45202" y="605759"/>
                  <a:pt x="0" y="560557"/>
                  <a:pt x="0" y="504797"/>
                </a:cubicBezTo>
                <a:lnTo>
                  <a:pt x="0" y="1009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011" tIns="121011" rIns="121011" bIns="121011" numCol="1" spcCol="1270" anchor="ctr" anchorCtr="0">
            <a:noAutofit/>
          </a:bodyPr>
          <a:lstStyle/>
          <a:p>
            <a:pPr lvl="0" algn="l" defTabSz="1066800">
              <a:lnSpc>
                <a:spcPct val="90000"/>
              </a:lnSpc>
              <a:spcBef>
                <a:spcPct val="0"/>
              </a:spcBef>
              <a:spcAft>
                <a:spcPct val="35000"/>
              </a:spcAft>
            </a:pPr>
            <a:r>
              <a:rPr lang="es-EC" sz="2400" kern="1200" dirty="0" smtClean="0">
                <a:latin typeface="+mj-lt"/>
                <a:cs typeface="Arial" pitchFamily="34" charset="0"/>
              </a:rPr>
              <a:t>7) Sistemas de puesta a tierra.</a:t>
            </a:r>
            <a:endParaRPr lang="es-AR" sz="2400" kern="1200" dirty="0">
              <a:latin typeface="+mj-lt"/>
              <a:cs typeface="Arial" pitchFamily="34" charset="0"/>
            </a:endParaRPr>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1048688"/>
            <a:ext cx="5040560" cy="5620672"/>
          </a:xfrm>
          <a:prstGeom prst="rect">
            <a:avLst/>
          </a:prstGeom>
        </p:spPr>
      </p:pic>
      <p:sp>
        <p:nvSpPr>
          <p:cNvPr id="23" name="22 Elipse"/>
          <p:cNvSpPr/>
          <p:nvPr/>
        </p:nvSpPr>
        <p:spPr>
          <a:xfrm>
            <a:off x="8316416" y="4221088"/>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chemeClr val="bg1"/>
                </a:solidFill>
              </a:rPr>
              <a:t>7</a:t>
            </a:r>
            <a:endParaRPr lang="es-EC" sz="4000" b="1" dirty="0">
              <a:solidFill>
                <a:schemeClr val="bg1"/>
              </a:solidFill>
            </a:endParaRPr>
          </a:p>
        </p:txBody>
      </p:sp>
      <p:sp>
        <p:nvSpPr>
          <p:cNvPr id="24" name="23 Elipse"/>
          <p:cNvSpPr/>
          <p:nvPr/>
        </p:nvSpPr>
        <p:spPr>
          <a:xfrm>
            <a:off x="8497670" y="2763612"/>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chemeClr val="bg1"/>
                </a:solidFill>
              </a:rPr>
              <a:t>5</a:t>
            </a:r>
            <a:endParaRPr lang="es-EC" sz="4000" b="1" dirty="0">
              <a:solidFill>
                <a:schemeClr val="bg1"/>
              </a:solidFill>
            </a:endParaRPr>
          </a:p>
        </p:txBody>
      </p:sp>
      <p:sp>
        <p:nvSpPr>
          <p:cNvPr id="25" name="24 Elipse"/>
          <p:cNvSpPr/>
          <p:nvPr/>
        </p:nvSpPr>
        <p:spPr>
          <a:xfrm>
            <a:off x="6372200" y="2831659"/>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chemeClr val="bg1"/>
                </a:solidFill>
              </a:rPr>
              <a:t>4</a:t>
            </a:r>
            <a:endParaRPr lang="es-EC" sz="4000" b="1" dirty="0">
              <a:solidFill>
                <a:schemeClr val="bg1"/>
              </a:solidFill>
            </a:endParaRPr>
          </a:p>
        </p:txBody>
      </p:sp>
      <p:sp>
        <p:nvSpPr>
          <p:cNvPr id="26" name="25 Elipse"/>
          <p:cNvSpPr/>
          <p:nvPr/>
        </p:nvSpPr>
        <p:spPr>
          <a:xfrm>
            <a:off x="5364088" y="3861048"/>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chemeClr val="bg1"/>
                </a:solidFill>
              </a:rPr>
              <a:t>3</a:t>
            </a:r>
            <a:endParaRPr lang="es-EC" sz="4000" b="1" dirty="0">
              <a:solidFill>
                <a:schemeClr val="bg1"/>
              </a:solidFill>
            </a:endParaRPr>
          </a:p>
        </p:txBody>
      </p:sp>
      <p:sp>
        <p:nvSpPr>
          <p:cNvPr id="27" name="26 Elipse"/>
          <p:cNvSpPr/>
          <p:nvPr/>
        </p:nvSpPr>
        <p:spPr>
          <a:xfrm>
            <a:off x="6228184" y="5301208"/>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chemeClr val="bg1"/>
                </a:solidFill>
              </a:rPr>
              <a:t>2</a:t>
            </a:r>
            <a:endParaRPr lang="es-EC" sz="4000" b="1" dirty="0">
              <a:solidFill>
                <a:schemeClr val="bg1"/>
              </a:solidFill>
            </a:endParaRPr>
          </a:p>
        </p:txBody>
      </p:sp>
      <p:sp>
        <p:nvSpPr>
          <p:cNvPr id="28" name="27 Elipse"/>
          <p:cNvSpPr/>
          <p:nvPr/>
        </p:nvSpPr>
        <p:spPr>
          <a:xfrm>
            <a:off x="7380312" y="5985436"/>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a:solidFill>
                  <a:schemeClr val="bg1"/>
                </a:solidFill>
              </a:rPr>
              <a:t>1</a:t>
            </a:r>
          </a:p>
        </p:txBody>
      </p:sp>
      <p:sp>
        <p:nvSpPr>
          <p:cNvPr id="29" name="28 Elipse"/>
          <p:cNvSpPr/>
          <p:nvPr/>
        </p:nvSpPr>
        <p:spPr>
          <a:xfrm>
            <a:off x="6769478" y="1750189"/>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chemeClr val="bg1"/>
                </a:solidFill>
              </a:rPr>
              <a:t>6</a:t>
            </a:r>
            <a:endParaRPr lang="es-EC"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000"/>
                                        <p:tgtEl>
                                          <p:spTgt spid="28"/>
                                        </p:tgtEl>
                                      </p:cBhvr>
                                    </p:animEffect>
                                  </p:childTnLst>
                                </p:cTn>
                              </p:par>
                            </p:childTnLst>
                          </p:cTn>
                        </p:par>
                        <p:par>
                          <p:cTn id="16" fill="hold">
                            <p:stCondLst>
                              <p:cond delay="5000"/>
                            </p:stCondLst>
                            <p:childTnLst>
                              <p:par>
                                <p:cTn id="17" presetID="3" presetClass="exit" presetSubtype="10" fill="hold" grpId="1" nodeType="afterEffect">
                                  <p:stCondLst>
                                    <p:cond delay="0"/>
                                  </p:stCondLst>
                                  <p:childTnLst>
                                    <p:animEffect transition="out" filter="blinds(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childTnLst>
                          </p:cTn>
                        </p:par>
                        <p:par>
                          <p:cTn id="28" fill="hold">
                            <p:stCondLst>
                              <p:cond delay="8500"/>
                            </p:stCondLst>
                            <p:childTnLst>
                              <p:par>
                                <p:cTn id="29" presetID="3" presetClass="exit" presetSubtype="10" fill="hold" grpId="1" nodeType="afterEffect">
                                  <p:stCondLst>
                                    <p:cond delay="0"/>
                                  </p:stCondLst>
                                  <p:childTnLst>
                                    <p:animEffect transition="out" filter="blinds(horizontal)">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par>
                          <p:cTn id="32" fill="hold">
                            <p:stCondLst>
                              <p:cond delay="9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childTnLst>
                          </p:cTn>
                        </p:par>
                        <p:par>
                          <p:cTn id="40" fill="hold">
                            <p:stCondLst>
                              <p:cond delay="12000"/>
                            </p:stCondLst>
                            <p:childTnLst>
                              <p:par>
                                <p:cTn id="41" presetID="3" presetClass="exit" presetSubtype="10" fill="hold" grpId="1" nodeType="afterEffect">
                                  <p:stCondLst>
                                    <p:cond delay="0"/>
                                  </p:stCondLst>
                                  <p:childTnLst>
                                    <p:animEffect transition="out" filter="blinds(horizontal)">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par>
                          <p:cTn id="44" fill="hold">
                            <p:stCondLst>
                              <p:cond delay="12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childTnLst>
                                </p:cTn>
                              </p:par>
                            </p:childTnLst>
                          </p:cTn>
                        </p:par>
                        <p:par>
                          <p:cTn id="48" fill="hold">
                            <p:stCondLst>
                              <p:cond delay="135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childTnLst>
                                </p:cTn>
                              </p:par>
                            </p:childTnLst>
                          </p:cTn>
                        </p:par>
                        <p:par>
                          <p:cTn id="52" fill="hold">
                            <p:stCondLst>
                              <p:cond delay="15500"/>
                            </p:stCondLst>
                            <p:childTnLst>
                              <p:par>
                                <p:cTn id="53" presetID="3" presetClass="exit" presetSubtype="10" fill="hold" grpId="1" nodeType="afterEffect">
                                  <p:stCondLst>
                                    <p:cond delay="0"/>
                                  </p:stCondLst>
                                  <p:childTnLst>
                                    <p:animEffect transition="out" filter="blinds(horizontal)">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par>
                          <p:cTn id="56" fill="hold">
                            <p:stCondLst>
                              <p:cond delay="160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childTnLst>
                                </p:cTn>
                              </p:par>
                            </p:childTnLst>
                          </p:cTn>
                        </p:par>
                        <p:par>
                          <p:cTn id="60" fill="hold">
                            <p:stCondLst>
                              <p:cond delay="170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2000"/>
                                        <p:tgtEl>
                                          <p:spTgt spid="24"/>
                                        </p:tgtEl>
                                      </p:cBhvr>
                                    </p:animEffect>
                                  </p:childTnLst>
                                </p:cTn>
                              </p:par>
                            </p:childTnLst>
                          </p:cTn>
                        </p:par>
                        <p:par>
                          <p:cTn id="64" fill="hold">
                            <p:stCondLst>
                              <p:cond delay="19000"/>
                            </p:stCondLst>
                            <p:childTnLst>
                              <p:par>
                                <p:cTn id="65" presetID="3" presetClass="exit" presetSubtype="10" fill="hold" grpId="1" nodeType="afterEffect">
                                  <p:stCondLst>
                                    <p:cond delay="0"/>
                                  </p:stCondLst>
                                  <p:childTnLst>
                                    <p:animEffect transition="out" filter="blinds(horizontal)">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par>
                          <p:cTn id="68" fill="hold">
                            <p:stCondLst>
                              <p:cond delay="19500"/>
                            </p:stCondLst>
                            <p:childTnLst>
                              <p:par>
                                <p:cTn id="69" presetID="10"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childTnLst>
                                </p:cTn>
                              </p:par>
                            </p:childTnLst>
                          </p:cTn>
                        </p:par>
                        <p:par>
                          <p:cTn id="72" fill="hold">
                            <p:stCondLst>
                              <p:cond delay="205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2000"/>
                                        <p:tgtEl>
                                          <p:spTgt spid="29"/>
                                        </p:tgtEl>
                                      </p:cBhvr>
                                    </p:animEffect>
                                  </p:childTnLst>
                                </p:cTn>
                              </p:par>
                            </p:childTnLst>
                          </p:cTn>
                        </p:par>
                        <p:par>
                          <p:cTn id="76" fill="hold">
                            <p:stCondLst>
                              <p:cond delay="22500"/>
                            </p:stCondLst>
                            <p:childTnLst>
                              <p:par>
                                <p:cTn id="77" presetID="3" presetClass="exit" presetSubtype="10" fill="hold" grpId="1" nodeType="afterEffect">
                                  <p:stCondLst>
                                    <p:cond delay="0"/>
                                  </p:stCondLst>
                                  <p:childTnLst>
                                    <p:animEffect transition="out" filter="blinds(horizontal)">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par>
                          <p:cTn id="80" fill="hold">
                            <p:stCondLst>
                              <p:cond delay="23000"/>
                            </p:stCondLst>
                            <p:childTnLst>
                              <p:par>
                                <p:cTn id="81" presetID="10"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childTnLst>
                                </p:cTn>
                              </p:par>
                            </p:childTnLst>
                          </p:cTn>
                        </p:par>
                        <p:par>
                          <p:cTn id="84" fill="hold">
                            <p:stCondLst>
                              <p:cond delay="2400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2000"/>
                                        <p:tgtEl>
                                          <p:spTgt spid="23"/>
                                        </p:tgtEl>
                                      </p:cBhvr>
                                    </p:animEffect>
                                  </p:childTnLst>
                                </p:cTn>
                              </p:par>
                            </p:childTnLst>
                          </p:cTn>
                        </p:par>
                        <p:par>
                          <p:cTn id="88" fill="hold">
                            <p:stCondLst>
                              <p:cond delay="26000"/>
                            </p:stCondLst>
                            <p:childTnLst>
                              <p:par>
                                <p:cTn id="89" presetID="3" presetClass="exit" presetSubtype="10" fill="hold" grpId="1" nodeType="afterEffect">
                                  <p:stCondLst>
                                    <p:cond delay="0"/>
                                  </p:stCondLst>
                                  <p:childTnLst>
                                    <p:animEffect transition="out" filter="blinds(horizontal)">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lvl="0" algn="just">
              <a:buNone/>
            </a:pPr>
            <a:r>
              <a:rPr lang="es-EC" sz="2400" b="1" dirty="0" smtClean="0">
                <a:latin typeface="+mj-lt"/>
                <a:cs typeface="Arial" pitchFamily="34" charset="0"/>
              </a:rPr>
              <a:t>Consisten: </a:t>
            </a:r>
          </a:p>
          <a:p>
            <a:pPr lvl="0" algn="just">
              <a:buNone/>
            </a:pPr>
            <a:endParaRPr lang="es-EC" sz="2400" dirty="0" smtClean="0">
              <a:latin typeface="+mj-lt"/>
              <a:cs typeface="Arial" pitchFamily="34" charset="0"/>
            </a:endParaRPr>
          </a:p>
          <a:p>
            <a:pPr algn="just">
              <a:buFont typeface="Wingdings" pitchFamily="2" charset="2"/>
              <a:buChar char="Ø"/>
            </a:pPr>
            <a:r>
              <a:rPr lang="es-EC" sz="2400" dirty="0" err="1" smtClean="0">
                <a:cs typeface="Arial" pitchFamily="34" charset="0"/>
              </a:rPr>
              <a:t>Router</a:t>
            </a:r>
            <a:endParaRPr lang="es-EC" sz="2400" dirty="0">
              <a:cs typeface="Arial" pitchFamily="34" charset="0"/>
            </a:endParaRPr>
          </a:p>
          <a:p>
            <a:pPr lvl="0" algn="just">
              <a:buNone/>
            </a:pPr>
            <a:endParaRPr lang="es-EC" sz="2400" dirty="0" smtClean="0">
              <a:latin typeface="+mj-lt"/>
              <a:cs typeface="Arial" pitchFamily="34" charset="0"/>
            </a:endParaRPr>
          </a:p>
          <a:p>
            <a:pPr lvl="0" algn="just"/>
            <a:r>
              <a:rPr lang="es-EC" sz="2400" dirty="0" err="1" smtClean="0">
                <a:latin typeface="+mj-lt"/>
                <a:cs typeface="Arial" pitchFamily="34" charset="0"/>
              </a:rPr>
              <a:t>Switch</a:t>
            </a:r>
            <a:endParaRPr lang="es-EC" sz="2400" dirty="0" smtClean="0">
              <a:latin typeface="+mj-lt"/>
              <a:cs typeface="Arial" pitchFamily="34" charset="0"/>
            </a:endParaRPr>
          </a:p>
          <a:p>
            <a:pPr marL="109728" lvl="0" indent="0" algn="just">
              <a:buNone/>
            </a:pPr>
            <a:endParaRPr lang="es-AR" sz="2400" dirty="0" smtClean="0">
              <a:latin typeface="+mj-lt"/>
              <a:cs typeface="Arial" pitchFamily="34" charset="0"/>
            </a:endParaRPr>
          </a:p>
          <a:p>
            <a:pPr algn="just"/>
            <a:r>
              <a:rPr lang="es-EC" sz="2400" dirty="0" smtClean="0">
                <a:latin typeface="+mj-lt"/>
                <a:cs typeface="Arial" pitchFamily="34" charset="0"/>
              </a:rPr>
              <a:t>Gateway</a:t>
            </a:r>
          </a:p>
          <a:p>
            <a:pPr algn="just"/>
            <a:endParaRPr lang="es-EC" sz="2400" dirty="0" smtClean="0">
              <a:latin typeface="+mj-lt"/>
              <a:cs typeface="Arial" pitchFamily="34" charset="0"/>
            </a:endParaRPr>
          </a:p>
          <a:p>
            <a:pPr lvl="0" algn="just"/>
            <a:r>
              <a:rPr lang="es-ES" sz="2400" dirty="0" smtClean="0">
                <a:latin typeface="+mj-lt"/>
                <a:cs typeface="Arial" pitchFamily="34" charset="0"/>
              </a:rPr>
              <a:t>Tarjeta de Red</a:t>
            </a:r>
            <a:endParaRPr lang="es-AR" sz="2400" dirty="0" smtClean="0">
              <a:latin typeface="+mj-lt"/>
              <a:cs typeface="Arial" pitchFamily="34" charset="0"/>
            </a:endParaRPr>
          </a:p>
          <a:p>
            <a:pPr algn="just">
              <a:buNone/>
            </a:pPr>
            <a:endParaRPr lang="es-ES" sz="2400" dirty="0">
              <a:latin typeface="Arial" pitchFamily="34" charset="0"/>
              <a:cs typeface="Arial" pitchFamily="34" charset="0"/>
            </a:endParaRPr>
          </a:p>
        </p:txBody>
      </p:sp>
      <p:sp>
        <p:nvSpPr>
          <p:cNvPr id="4" name="3 Marcador de contenido"/>
          <p:cNvSpPr>
            <a:spLocks noGrp="1"/>
          </p:cNvSpPr>
          <p:nvPr>
            <p:ph sz="half" idx="2"/>
          </p:nvPr>
        </p:nvSpPr>
        <p:spPr>
          <a:xfrm>
            <a:off x="4648200" y="2276872"/>
            <a:ext cx="4038600" cy="4035904"/>
          </a:xfrm>
        </p:spPr>
        <p:txBody>
          <a:bodyPr>
            <a:normAutofit/>
          </a:bodyPr>
          <a:lstStyle/>
          <a:p>
            <a:r>
              <a:rPr lang="es-EC" sz="2400" dirty="0" smtClean="0"/>
              <a:t>Repetidor</a:t>
            </a:r>
          </a:p>
          <a:p>
            <a:endParaRPr lang="es-EC" sz="2400" dirty="0">
              <a:cs typeface="Arial" pitchFamily="34" charset="0"/>
            </a:endParaRPr>
          </a:p>
          <a:p>
            <a:r>
              <a:rPr lang="es-EC" sz="2400" dirty="0"/>
              <a:t>Hub</a:t>
            </a:r>
            <a:endParaRPr lang="es-EC" sz="2400" dirty="0">
              <a:cs typeface="Arial" pitchFamily="34" charset="0"/>
            </a:endParaRPr>
          </a:p>
          <a:p>
            <a:endParaRPr lang="es-EC" sz="2400" dirty="0" smtClean="0"/>
          </a:p>
          <a:p>
            <a:r>
              <a:rPr lang="es-EC" sz="2400" dirty="0"/>
              <a:t>Puente o Bridge</a:t>
            </a:r>
          </a:p>
        </p:txBody>
      </p:sp>
      <p:sp>
        <p:nvSpPr>
          <p:cNvPr id="2" name="Title 1"/>
          <p:cNvSpPr>
            <a:spLocks noGrp="1"/>
          </p:cNvSpPr>
          <p:nvPr>
            <p:ph type="title"/>
          </p:nvPr>
        </p:nvSpPr>
        <p:spPr/>
        <p:txBody>
          <a:bodyPr>
            <a:normAutofit/>
          </a:bodyPr>
          <a:lstStyle/>
          <a:p>
            <a:r>
              <a:rPr lang="es-ES" dirty="0" smtClean="0"/>
              <a:t>ELEMENTOS ACTIVOS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down)">
                                      <p:cBhvr>
                                        <p:cTn id="23" dur="500"/>
                                        <p:tgtEl>
                                          <p:spTgt spid="3">
                                            <p:txEl>
                                              <p:pRg st="8" end="8"/>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down)">
                                      <p:cBhvr>
                                        <p:cTn id="31" dur="500"/>
                                        <p:tgtEl>
                                          <p:spTgt spid="4">
                                            <p:txEl>
                                              <p:pRg st="2" end="2"/>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down)">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635670"/>
          </a:xfrm>
        </p:spPr>
        <p:txBody>
          <a:bodyPr>
            <a:normAutofit/>
          </a:bodyPr>
          <a:lstStyle/>
          <a:p>
            <a:pPr algn="ctr"/>
            <a:r>
              <a:rPr lang="es-EC" sz="3200" dirty="0" smtClean="0">
                <a:solidFill>
                  <a:schemeClr val="tx1"/>
                </a:solidFill>
                <a:latin typeface="Times New Roman" pitchFamily="18" charset="0"/>
                <a:cs typeface="Times New Roman" pitchFamily="18" charset="0"/>
              </a:rPr>
              <a:t>SWITCH</a:t>
            </a:r>
            <a:endParaRPr lang="es-EC" sz="3200" dirty="0">
              <a:solidFill>
                <a:schemeClr val="tx1"/>
              </a:solidFill>
              <a:latin typeface="Times New Roman" pitchFamily="18" charset="0"/>
              <a:cs typeface="Times New Roman" pitchFamily="18" charset="0"/>
            </a:endParaRPr>
          </a:p>
        </p:txBody>
      </p:sp>
      <p:sp>
        <p:nvSpPr>
          <p:cNvPr id="5" name="4 Marcador de texto"/>
          <p:cNvSpPr>
            <a:spLocks noGrp="1"/>
          </p:cNvSpPr>
          <p:nvPr>
            <p:ph type="body" sz="half" idx="2"/>
          </p:nvPr>
        </p:nvSpPr>
        <p:spPr>
          <a:xfrm>
            <a:off x="467544" y="898177"/>
            <a:ext cx="3960440" cy="5771183"/>
          </a:xfrm>
        </p:spPr>
        <p:txBody>
          <a:bodyPr>
            <a:normAutofit fontScale="92500" lnSpcReduction="20000"/>
          </a:bodyPr>
          <a:lstStyle/>
          <a:p>
            <a:pPr algn="just"/>
            <a:r>
              <a:rPr lang="es-EC" sz="2200" dirty="0">
                <a:latin typeface="+mj-lt"/>
                <a:cs typeface="Times New Roman" pitchFamily="18" charset="0"/>
              </a:rPr>
              <a:t>Es un dispositivo de interconexión usado para preservar el ancho de banda en la red al utilizar la </a:t>
            </a:r>
            <a:r>
              <a:rPr lang="es-EC" sz="2200" dirty="0" smtClean="0">
                <a:latin typeface="+mj-lt"/>
                <a:cs typeface="Times New Roman" pitchFamily="18" charset="0"/>
              </a:rPr>
              <a:t>segmentación</a:t>
            </a:r>
          </a:p>
          <a:p>
            <a:pPr marL="285750" indent="-285750" algn="just">
              <a:buFont typeface="Arial" pitchFamily="34" charset="0"/>
              <a:buChar char="•"/>
            </a:pPr>
            <a:endParaRPr lang="es-EC" sz="2200" dirty="0">
              <a:latin typeface="+mj-lt"/>
              <a:cs typeface="Times New Roman" pitchFamily="18" charset="0"/>
            </a:endParaRPr>
          </a:p>
          <a:p>
            <a:pPr algn="just"/>
            <a:r>
              <a:rPr lang="es-EC" sz="2200" b="1" dirty="0" smtClean="0">
                <a:latin typeface="+mj-lt"/>
                <a:cs typeface="Times New Roman" pitchFamily="18" charset="0"/>
              </a:rPr>
              <a:t>CARACTERISTICAS</a:t>
            </a:r>
          </a:p>
          <a:p>
            <a:pPr marL="285750" indent="-285750" algn="just">
              <a:buFont typeface="Arial" pitchFamily="34" charset="0"/>
              <a:buChar char="•"/>
            </a:pPr>
            <a:endParaRPr lang="es-EC" sz="2200" dirty="0" smtClean="0">
              <a:latin typeface="+mj-lt"/>
              <a:cs typeface="Times New Roman" pitchFamily="18" charset="0"/>
            </a:endParaRPr>
          </a:p>
          <a:p>
            <a:pPr marL="342900" lvl="0" indent="-342900" algn="just">
              <a:buFont typeface="Wingdings" pitchFamily="2" charset="2"/>
              <a:buChar char="Ø"/>
            </a:pPr>
            <a:r>
              <a:rPr lang="es-EC" sz="2200" dirty="0">
                <a:latin typeface="+mj-lt"/>
                <a:cs typeface="Times New Roman" pitchFamily="18" charset="0"/>
              </a:rPr>
              <a:t>Pueden trabajar en capa 2, 3 </a:t>
            </a:r>
            <a:r>
              <a:rPr lang="es-EC" sz="2200" dirty="0" smtClean="0">
                <a:latin typeface="+mj-lt"/>
                <a:cs typeface="Times New Roman" pitchFamily="18" charset="0"/>
              </a:rPr>
              <a:t> </a:t>
            </a:r>
            <a:r>
              <a:rPr lang="es-EC" sz="2200" dirty="0">
                <a:latin typeface="+mj-lt"/>
                <a:cs typeface="Times New Roman" pitchFamily="18" charset="0"/>
              </a:rPr>
              <a:t>del modelo OSI</a:t>
            </a:r>
            <a:r>
              <a:rPr lang="es-EC" sz="2200" dirty="0" smtClean="0">
                <a:latin typeface="+mj-lt"/>
                <a:cs typeface="Times New Roman" pitchFamily="18" charset="0"/>
              </a:rPr>
              <a:t>.</a:t>
            </a:r>
          </a:p>
          <a:p>
            <a:pPr marL="342900" lvl="0" indent="-342900" algn="just">
              <a:buFont typeface="Wingdings" pitchFamily="2" charset="2"/>
              <a:buChar char="Ø"/>
            </a:pPr>
            <a:endParaRPr lang="es-EC" sz="2200" dirty="0">
              <a:latin typeface="+mj-lt"/>
              <a:cs typeface="Times New Roman" pitchFamily="18" charset="0"/>
            </a:endParaRPr>
          </a:p>
          <a:p>
            <a:pPr marL="342900" lvl="0" indent="-342900" algn="just">
              <a:buFont typeface="Wingdings" pitchFamily="2" charset="2"/>
              <a:buChar char="Ø"/>
            </a:pPr>
            <a:r>
              <a:rPr lang="es-EC" sz="2200" dirty="0">
                <a:latin typeface="+mj-lt"/>
                <a:cs typeface="Times New Roman" pitchFamily="18" charset="0"/>
              </a:rPr>
              <a:t>Puede unir </a:t>
            </a:r>
            <a:r>
              <a:rPr lang="es-EC" sz="2200" dirty="0" err="1">
                <a:latin typeface="+mj-lt"/>
                <a:cs typeface="Times New Roman" pitchFamily="18" charset="0"/>
              </a:rPr>
              <a:t>LAN’s</a:t>
            </a:r>
            <a:r>
              <a:rPr lang="es-EC" sz="2200" dirty="0">
                <a:latin typeface="+mj-lt"/>
                <a:cs typeface="Times New Roman" pitchFamily="18" charset="0"/>
              </a:rPr>
              <a:t> de distintas o igual tecnología</a:t>
            </a:r>
            <a:r>
              <a:rPr lang="es-EC" sz="2200" dirty="0" smtClean="0">
                <a:latin typeface="+mj-lt"/>
                <a:cs typeface="Times New Roman" pitchFamily="18" charset="0"/>
              </a:rPr>
              <a:t>.</a:t>
            </a:r>
          </a:p>
          <a:p>
            <a:pPr marL="342900" lvl="0" indent="-342900" algn="just">
              <a:buFont typeface="Wingdings" pitchFamily="2" charset="2"/>
              <a:buChar char="Ø"/>
            </a:pPr>
            <a:endParaRPr lang="es-EC" sz="2200" dirty="0" smtClean="0">
              <a:latin typeface="+mj-lt"/>
              <a:cs typeface="Times New Roman" pitchFamily="18" charset="0"/>
            </a:endParaRPr>
          </a:p>
          <a:p>
            <a:pPr marL="342900" lvl="0" indent="-342900" algn="just">
              <a:buFont typeface="Wingdings" pitchFamily="2" charset="2"/>
              <a:buChar char="Ø"/>
            </a:pPr>
            <a:r>
              <a:rPr lang="es-EC" sz="2200" dirty="0">
                <a:latin typeface="+mj-lt"/>
                <a:cs typeface="Times New Roman" pitchFamily="18" charset="0"/>
              </a:rPr>
              <a:t>Segmenta dominios de colisión. </a:t>
            </a:r>
            <a:endParaRPr lang="es-EC" sz="2200" dirty="0" smtClean="0">
              <a:latin typeface="+mj-lt"/>
              <a:cs typeface="Times New Roman" pitchFamily="18" charset="0"/>
            </a:endParaRPr>
          </a:p>
          <a:p>
            <a:pPr marL="342900" lvl="0" indent="-342900" algn="just">
              <a:buFont typeface="Wingdings" pitchFamily="2" charset="2"/>
              <a:buChar char="Ø"/>
            </a:pPr>
            <a:endParaRPr lang="es-EC" sz="2200" dirty="0">
              <a:latin typeface="+mj-lt"/>
              <a:cs typeface="Times New Roman" pitchFamily="18" charset="0"/>
            </a:endParaRPr>
          </a:p>
          <a:p>
            <a:pPr marL="342900" lvl="0" indent="-342900" algn="just">
              <a:buFont typeface="Wingdings" pitchFamily="2" charset="2"/>
              <a:buChar char="Ø"/>
            </a:pPr>
            <a:r>
              <a:rPr lang="es-EC" sz="2200" dirty="0">
                <a:latin typeface="+mj-lt"/>
                <a:cs typeface="Times New Roman" pitchFamily="18" charset="0"/>
              </a:rPr>
              <a:t>Resuelve problemas de</a:t>
            </a:r>
            <a:br>
              <a:rPr lang="es-EC" sz="2200" dirty="0">
                <a:latin typeface="+mj-lt"/>
                <a:cs typeface="Times New Roman" pitchFamily="18" charset="0"/>
              </a:rPr>
            </a:br>
            <a:r>
              <a:rPr lang="es-EC" sz="2200" dirty="0">
                <a:latin typeface="+mj-lt"/>
                <a:cs typeface="Times New Roman" pitchFamily="18" charset="0"/>
              </a:rPr>
              <a:t>rendimiento en la red, debido a anchos de banda pequeños.</a:t>
            </a:r>
          </a:p>
          <a:p>
            <a:pPr lvl="0"/>
            <a:endParaRPr lang="es-EC" dirty="0"/>
          </a:p>
          <a:p>
            <a:pPr marL="285750" indent="-285750">
              <a:buFont typeface="Arial" pitchFamily="34" charset="0"/>
              <a:buChar char="•"/>
            </a:pPr>
            <a:endParaRPr lang="es-EC" dirty="0"/>
          </a:p>
          <a:p>
            <a:pPr marL="285750" indent="-285750">
              <a:buFont typeface="Arial" pitchFamily="34" charset="0"/>
              <a:buChar char="•"/>
            </a:pPr>
            <a:endParaRPr lang="es-EC" dirty="0"/>
          </a:p>
          <a:p>
            <a:endParaRPr lang="es-EC" dirty="0" smtClean="0"/>
          </a:p>
          <a:p>
            <a:endParaRPr lang="es-EC" dirty="0"/>
          </a:p>
        </p:txBody>
      </p:sp>
      <p:pic>
        <p:nvPicPr>
          <p:cNvPr id="7" name="6 Imagen" descr="http://t2.gstatic.com/images?q=tbn:ANd9GcT9iSBL49nyYrZcpui5aTmpRh5g5ElduS47gqmvumtBE79Y1IrX2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13984" y="1844824"/>
            <a:ext cx="3574440" cy="4248472"/>
          </a:xfrm>
          <a:prstGeom prst="rect">
            <a:avLst/>
          </a:prstGeom>
          <a:noFill/>
          <a:ln>
            <a:noFill/>
          </a:ln>
        </p:spPr>
      </p:pic>
    </p:spTree>
    <p:extLst>
      <p:ext uri="{BB962C8B-B14F-4D97-AF65-F5344CB8AC3E}">
        <p14:creationId xmlns:p14="http://schemas.microsoft.com/office/powerpoint/2010/main" xmlns="" val="36418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1000"/>
                                        <p:tgtEl>
                                          <p:spTgt spid="5">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1000"/>
                                        <p:tgtEl>
                                          <p:spTgt spid="5">
                                            <p:txEl>
                                              <p:pRg st="2" end="2"/>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1000"/>
                                        <p:tgtEl>
                                          <p:spTgt spid="5">
                                            <p:txEl>
                                              <p:pRg st="4" end="4"/>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ipe(up)">
                                      <p:cBhvr>
                                        <p:cTn id="23" dur="1000"/>
                                        <p:tgtEl>
                                          <p:spTgt spid="5">
                                            <p:txEl>
                                              <p:pRg st="6" end="6"/>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up)">
                                      <p:cBhvr>
                                        <p:cTn id="27" dur="1000"/>
                                        <p:tgtEl>
                                          <p:spTgt spid="5">
                                            <p:txEl>
                                              <p:pRg st="8" end="8"/>
                                            </p:txEl>
                                          </p:spTgt>
                                        </p:tgtEl>
                                      </p:cBhvr>
                                    </p:animEffect>
                                  </p:childTnLst>
                                </p:cTn>
                              </p:par>
                            </p:childTnLst>
                          </p:cTn>
                        </p:par>
                        <p:par>
                          <p:cTn id="28" fill="hold">
                            <p:stCondLst>
                              <p:cond delay="5500"/>
                            </p:stCondLst>
                            <p:childTnLst>
                              <p:par>
                                <p:cTn id="29" presetID="22" presetClass="entr" presetSubtype="1" fill="hold" grpId="0" nodeType="after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wipe(up)">
                                      <p:cBhvr>
                                        <p:cTn id="31"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3008313" cy="635670"/>
          </a:xfrm>
        </p:spPr>
        <p:txBody>
          <a:bodyPr>
            <a:normAutofit/>
          </a:bodyPr>
          <a:lstStyle/>
          <a:p>
            <a:pPr algn="ctr"/>
            <a:r>
              <a:rPr lang="es-EC" sz="3200" dirty="0" smtClean="0">
                <a:solidFill>
                  <a:schemeClr val="tx1"/>
                </a:solidFill>
                <a:latin typeface="Times New Roman" pitchFamily="18" charset="0"/>
                <a:cs typeface="Times New Roman" pitchFamily="18" charset="0"/>
              </a:rPr>
              <a:t>ROUTER</a:t>
            </a:r>
            <a:endParaRPr lang="es-EC" sz="3200" dirty="0">
              <a:solidFill>
                <a:schemeClr val="tx1"/>
              </a:solidFill>
              <a:latin typeface="Times New Roman" pitchFamily="18" charset="0"/>
              <a:cs typeface="Times New Roman" pitchFamily="18" charset="0"/>
            </a:endParaRPr>
          </a:p>
        </p:txBody>
      </p:sp>
      <p:sp>
        <p:nvSpPr>
          <p:cNvPr id="6" name="5 Marcador de texto"/>
          <p:cNvSpPr>
            <a:spLocks noGrp="1"/>
          </p:cNvSpPr>
          <p:nvPr>
            <p:ph type="body" sz="half" idx="2"/>
          </p:nvPr>
        </p:nvSpPr>
        <p:spPr>
          <a:xfrm>
            <a:off x="457200" y="836712"/>
            <a:ext cx="3898776" cy="5832648"/>
          </a:xfrm>
        </p:spPr>
        <p:txBody>
          <a:bodyPr>
            <a:normAutofit fontScale="70000" lnSpcReduction="20000"/>
          </a:bodyPr>
          <a:lstStyle/>
          <a:p>
            <a:pPr algn="just"/>
            <a:endParaRPr lang="es-EC" sz="3300" dirty="0" smtClean="0">
              <a:latin typeface="+mj-lt"/>
              <a:cs typeface="Times New Roman" pitchFamily="18" charset="0"/>
            </a:endParaRPr>
          </a:p>
          <a:p>
            <a:pPr algn="just"/>
            <a:r>
              <a:rPr lang="es-EC" sz="3300" dirty="0" smtClean="0">
                <a:latin typeface="+mj-lt"/>
                <a:cs typeface="Times New Roman" pitchFamily="18" charset="0"/>
              </a:rPr>
              <a:t>Es </a:t>
            </a:r>
            <a:r>
              <a:rPr lang="es-EC" sz="3300" dirty="0">
                <a:latin typeface="+mj-lt"/>
                <a:cs typeface="Times New Roman" pitchFamily="18" charset="0"/>
              </a:rPr>
              <a:t>un dispositivo diseñado para segmentar la red,  limitar tráfico de </a:t>
            </a:r>
            <a:r>
              <a:rPr lang="es-EC" sz="3300" dirty="0" err="1">
                <a:latin typeface="+mj-lt"/>
                <a:cs typeface="Times New Roman" pitchFamily="18" charset="0"/>
              </a:rPr>
              <a:t>broadcast</a:t>
            </a:r>
            <a:r>
              <a:rPr lang="es-EC" sz="3300" dirty="0">
                <a:latin typeface="+mj-lt"/>
                <a:cs typeface="Times New Roman" pitchFamily="18" charset="0"/>
              </a:rPr>
              <a:t> </a:t>
            </a:r>
            <a:endParaRPr lang="es-EC" sz="3300" dirty="0" smtClean="0">
              <a:latin typeface="+mj-lt"/>
              <a:cs typeface="Times New Roman" pitchFamily="18" charset="0"/>
            </a:endParaRPr>
          </a:p>
          <a:p>
            <a:pPr algn="just"/>
            <a:endParaRPr lang="es-EC" sz="3300" dirty="0">
              <a:latin typeface="+mj-lt"/>
              <a:cs typeface="Times New Roman" pitchFamily="18" charset="0"/>
            </a:endParaRPr>
          </a:p>
          <a:p>
            <a:pPr algn="just"/>
            <a:r>
              <a:rPr lang="es-EC" sz="3300" b="1" dirty="0">
                <a:latin typeface="+mj-lt"/>
                <a:cs typeface="Times New Roman" pitchFamily="18" charset="0"/>
              </a:rPr>
              <a:t>Características</a:t>
            </a:r>
            <a:r>
              <a:rPr lang="es-EC" sz="3300" b="1" dirty="0" smtClean="0">
                <a:latin typeface="+mj-lt"/>
                <a:cs typeface="Times New Roman" pitchFamily="18" charset="0"/>
              </a:rPr>
              <a:t>.</a:t>
            </a:r>
          </a:p>
          <a:p>
            <a:pPr algn="just"/>
            <a:endParaRPr lang="es-EC" sz="3300" dirty="0">
              <a:latin typeface="+mj-lt"/>
              <a:cs typeface="Times New Roman" pitchFamily="18" charset="0"/>
            </a:endParaRPr>
          </a:p>
          <a:p>
            <a:pPr marL="457200" lvl="0" indent="-457200" algn="just">
              <a:buFont typeface="Wingdings" pitchFamily="2" charset="2"/>
              <a:buChar char="Ø"/>
            </a:pPr>
            <a:r>
              <a:rPr lang="es-EC" sz="3300" dirty="0" smtClean="0">
                <a:latin typeface="+mj-lt"/>
                <a:cs typeface="Times New Roman" pitchFamily="18" charset="0"/>
              </a:rPr>
              <a:t>Trabaja en la capa de red del modelo OSI.</a:t>
            </a:r>
          </a:p>
          <a:p>
            <a:pPr marL="457200" lvl="0" indent="-457200" algn="just"/>
            <a:endParaRPr lang="es-EC" sz="3300" dirty="0" smtClean="0">
              <a:latin typeface="+mj-lt"/>
              <a:cs typeface="Times New Roman" pitchFamily="18" charset="0"/>
            </a:endParaRPr>
          </a:p>
          <a:p>
            <a:pPr marL="457200" lvl="0" indent="-457200" algn="just">
              <a:buFont typeface="Wingdings" pitchFamily="2" charset="2"/>
              <a:buChar char="Ø"/>
            </a:pPr>
            <a:r>
              <a:rPr lang="es-EC" sz="3300" dirty="0" smtClean="0">
                <a:latin typeface="+mj-lt"/>
                <a:cs typeface="Times New Roman" pitchFamily="18" charset="0"/>
              </a:rPr>
              <a:t>Utilizan </a:t>
            </a:r>
            <a:r>
              <a:rPr lang="es-EC" sz="3300" dirty="0">
                <a:latin typeface="+mj-lt"/>
                <a:cs typeface="Times New Roman" pitchFamily="18" charset="0"/>
              </a:rPr>
              <a:t>algoritmos específicos de ruteo para determinar la mejor ruta que deben tomar los paquetes entre 2 o más dispositivos en la red.</a:t>
            </a:r>
          </a:p>
          <a:p>
            <a:pPr marL="457200" indent="-457200" algn="just">
              <a:buFont typeface="Wingdings" pitchFamily="2" charset="2"/>
              <a:buChar char="Ø"/>
            </a:pPr>
            <a:endParaRPr lang="es-EC" sz="3300" dirty="0" smtClean="0">
              <a:latin typeface="+mj-lt"/>
              <a:cs typeface="Times New Roman" pitchFamily="18" charset="0"/>
            </a:endParaRPr>
          </a:p>
          <a:p>
            <a:endParaRPr lang="es-EC" dirty="0"/>
          </a:p>
        </p:txBody>
      </p:sp>
      <p:pic>
        <p:nvPicPr>
          <p:cNvPr id="8" name="7 Imagen" descr="http://t3.gstatic.com/images?q=tbn:ANd9GcQrf4ACBU_RB1iR7UiQIbgowN1wVeAScDtfGRIwf8nuBwaoSLu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988840"/>
            <a:ext cx="3888432" cy="4176464"/>
          </a:xfrm>
          <a:prstGeom prst="rect">
            <a:avLst/>
          </a:prstGeom>
          <a:noFill/>
          <a:ln>
            <a:noFill/>
          </a:ln>
        </p:spPr>
      </p:pic>
    </p:spTree>
    <p:extLst>
      <p:ext uri="{BB962C8B-B14F-4D97-AF65-F5344CB8AC3E}">
        <p14:creationId xmlns:p14="http://schemas.microsoft.com/office/powerpoint/2010/main" xmlns="" val="324957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1000"/>
                                        <p:tgtEl>
                                          <p:spTgt spid="6">
                                            <p:txEl>
                                              <p:pRg st="1" end="1"/>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up)">
                                      <p:cBhvr>
                                        <p:cTn id="15" dur="1000"/>
                                        <p:tgtEl>
                                          <p:spTgt spid="6">
                                            <p:txEl>
                                              <p:pRg st="3" end="3"/>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up)">
                                      <p:cBhvr>
                                        <p:cTn id="19" dur="1000"/>
                                        <p:tgtEl>
                                          <p:spTgt spid="6">
                                            <p:txEl>
                                              <p:pRg st="5" end="5"/>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wipe(up)">
                                      <p:cBhvr>
                                        <p:cTn id="23"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635670"/>
          </a:xfrm>
        </p:spPr>
        <p:txBody>
          <a:bodyPr>
            <a:normAutofit/>
          </a:bodyPr>
          <a:lstStyle/>
          <a:p>
            <a:pPr algn="ctr"/>
            <a:r>
              <a:rPr lang="es-EC" sz="3200" dirty="0" smtClean="0">
                <a:solidFill>
                  <a:schemeClr val="tx1"/>
                </a:solidFill>
                <a:latin typeface="Times New Roman" pitchFamily="18" charset="0"/>
                <a:cs typeface="Times New Roman" pitchFamily="18" charset="0"/>
              </a:rPr>
              <a:t>GATEWAY</a:t>
            </a:r>
            <a:endParaRPr lang="es-EC" sz="3200" dirty="0">
              <a:solidFill>
                <a:schemeClr val="tx1"/>
              </a:solidFill>
              <a:latin typeface="Times New Roman" pitchFamily="18" charset="0"/>
              <a:cs typeface="Times New Roman" pitchFamily="18" charset="0"/>
            </a:endParaRPr>
          </a:p>
        </p:txBody>
      </p:sp>
      <p:sp>
        <p:nvSpPr>
          <p:cNvPr id="4" name="3 Marcador de texto"/>
          <p:cNvSpPr>
            <a:spLocks noGrp="1"/>
          </p:cNvSpPr>
          <p:nvPr>
            <p:ph type="body" sz="half" idx="2"/>
          </p:nvPr>
        </p:nvSpPr>
        <p:spPr>
          <a:xfrm>
            <a:off x="457200" y="908720"/>
            <a:ext cx="3970784" cy="5616624"/>
          </a:xfrm>
        </p:spPr>
        <p:txBody>
          <a:bodyPr>
            <a:normAutofit fontScale="92500" lnSpcReduction="20000"/>
          </a:bodyPr>
          <a:lstStyle/>
          <a:p>
            <a:pPr algn="just"/>
            <a:r>
              <a:rPr lang="es-EC" sz="2200" dirty="0">
                <a:latin typeface="+mj-lt"/>
                <a:cs typeface="Times New Roman" pitchFamily="18" charset="0"/>
              </a:rPr>
              <a:t>Es un dispositivo que permite conectar dos redes con protocolos y arquitecturas </a:t>
            </a:r>
            <a:r>
              <a:rPr lang="es-EC" sz="2200" dirty="0" smtClean="0">
                <a:latin typeface="+mj-lt"/>
                <a:cs typeface="Times New Roman" pitchFamily="18" charset="0"/>
              </a:rPr>
              <a:t>diferentes</a:t>
            </a:r>
          </a:p>
          <a:p>
            <a:pPr algn="just"/>
            <a:endParaRPr lang="es-EC" sz="2200" dirty="0">
              <a:latin typeface="+mj-lt"/>
              <a:cs typeface="Times New Roman" pitchFamily="18" charset="0"/>
            </a:endParaRPr>
          </a:p>
          <a:p>
            <a:pPr algn="just"/>
            <a:r>
              <a:rPr lang="es-EC" sz="2200" b="1" dirty="0">
                <a:latin typeface="+mj-lt"/>
                <a:cs typeface="Times New Roman" pitchFamily="18" charset="0"/>
              </a:rPr>
              <a:t>Características</a:t>
            </a:r>
            <a:r>
              <a:rPr lang="es-EC" sz="2200" b="1" dirty="0" smtClean="0">
                <a:latin typeface="+mj-lt"/>
                <a:cs typeface="Times New Roman" pitchFamily="18" charset="0"/>
              </a:rPr>
              <a:t>.</a:t>
            </a:r>
          </a:p>
          <a:p>
            <a:pPr algn="just"/>
            <a:endParaRPr lang="es-EC" sz="2200" dirty="0">
              <a:latin typeface="+mj-lt"/>
              <a:cs typeface="Times New Roman" pitchFamily="18" charset="0"/>
            </a:endParaRPr>
          </a:p>
          <a:p>
            <a:pPr marL="342900" lvl="0" indent="-342900" algn="just">
              <a:buFont typeface="Wingdings" pitchFamily="2" charset="2"/>
              <a:buChar char="Ø"/>
            </a:pPr>
            <a:r>
              <a:rPr lang="es-EC" sz="2200" dirty="0">
                <a:latin typeface="+mj-lt"/>
                <a:cs typeface="Times New Roman" pitchFamily="18" charset="0"/>
              </a:rPr>
              <a:t>Trabaja en las capas  de transporte, sesión, presentación, aplicación  del modelo OSI</a:t>
            </a:r>
            <a:r>
              <a:rPr lang="es-EC" sz="2200" dirty="0" smtClean="0">
                <a:latin typeface="+mj-lt"/>
                <a:cs typeface="Times New Roman" pitchFamily="18" charset="0"/>
              </a:rPr>
              <a:t>.</a:t>
            </a:r>
          </a:p>
          <a:p>
            <a:pPr marL="342900" lvl="0" indent="-342900" algn="just">
              <a:buFont typeface="Wingdings" pitchFamily="2" charset="2"/>
              <a:buChar char="Ø"/>
            </a:pPr>
            <a:endParaRPr lang="es-EC" sz="2200" dirty="0">
              <a:latin typeface="+mj-lt"/>
              <a:cs typeface="Times New Roman" pitchFamily="18" charset="0"/>
            </a:endParaRPr>
          </a:p>
          <a:p>
            <a:pPr marL="342900" lvl="0" indent="-342900" algn="just">
              <a:buFont typeface="Wingdings" pitchFamily="2" charset="2"/>
              <a:buChar char="Ø"/>
            </a:pPr>
            <a:r>
              <a:rPr lang="es-EC" sz="2200" dirty="0">
                <a:latin typeface="+mj-lt"/>
                <a:cs typeface="Times New Roman" pitchFamily="18" charset="0"/>
              </a:rPr>
              <a:t>Es usada muy a menudo para dar acceso a </a:t>
            </a:r>
            <a:r>
              <a:rPr lang="es-EC" sz="2200" dirty="0" smtClean="0">
                <a:latin typeface="+mj-lt"/>
                <a:cs typeface="Times New Roman" pitchFamily="18" charset="0"/>
              </a:rPr>
              <a:t>Internet</a:t>
            </a:r>
          </a:p>
          <a:p>
            <a:pPr marL="342900" lvl="0" indent="-342900" algn="just">
              <a:buFont typeface="Wingdings" pitchFamily="2" charset="2"/>
              <a:buChar char="Ø"/>
            </a:pPr>
            <a:endParaRPr lang="es-EC" sz="2200" dirty="0">
              <a:latin typeface="+mj-lt"/>
              <a:cs typeface="Times New Roman" pitchFamily="18" charset="0"/>
            </a:endParaRPr>
          </a:p>
          <a:p>
            <a:pPr marL="342900" lvl="0" indent="-342900" algn="just">
              <a:buFont typeface="Wingdings" pitchFamily="2" charset="2"/>
              <a:buChar char="Ø"/>
            </a:pPr>
            <a:r>
              <a:rPr lang="es-EC" sz="2200" dirty="0">
                <a:latin typeface="+mj-lt"/>
                <a:cs typeface="Times New Roman" pitchFamily="18" charset="0"/>
              </a:rPr>
              <a:t>Aseguran que los datos de una red que transporta sean compatibles con los de la otra red.</a:t>
            </a:r>
          </a:p>
          <a:p>
            <a:endParaRPr lang="es-EC" sz="1800" dirty="0">
              <a:latin typeface="Times New Roman" pitchFamily="18" charset="0"/>
              <a:cs typeface="Times New Roman" pitchFamily="18" charset="0"/>
            </a:endParaRPr>
          </a:p>
        </p:txBody>
      </p:sp>
      <p:pic>
        <p:nvPicPr>
          <p:cNvPr id="5" name="4 Imagen" descr="http://t1.gstatic.com/images?q=tbn:ANd9GcRKnyJPIwBEoFkjFiz-pQPDJ5nSh_GNNTnwwnzTXB07Gzwd27Qp"/>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2564904"/>
            <a:ext cx="3960440" cy="3600400"/>
          </a:xfrm>
          <a:prstGeom prst="rect">
            <a:avLst/>
          </a:prstGeom>
          <a:noFill/>
          <a:ln>
            <a:noFill/>
          </a:ln>
        </p:spPr>
      </p:pic>
    </p:spTree>
    <p:extLst>
      <p:ext uri="{BB962C8B-B14F-4D97-AF65-F5344CB8AC3E}">
        <p14:creationId xmlns:p14="http://schemas.microsoft.com/office/powerpoint/2010/main" xmlns="" val="97111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1000"/>
                                        <p:tgtEl>
                                          <p:spTgt spid="4">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1000"/>
                                        <p:tgtEl>
                                          <p:spTgt spid="4">
                                            <p:txEl>
                                              <p:pRg st="2" end="2"/>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up)">
                                      <p:cBhvr>
                                        <p:cTn id="19" dur="1000"/>
                                        <p:tgtEl>
                                          <p:spTgt spid="4">
                                            <p:txEl>
                                              <p:pRg st="4" end="4"/>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up)">
                                      <p:cBhvr>
                                        <p:cTn id="23" dur="1000"/>
                                        <p:tgtEl>
                                          <p:spTgt spid="4">
                                            <p:txEl>
                                              <p:pRg st="6" end="6"/>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up)">
                                      <p:cBhvr>
                                        <p:cTn id="2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83752">
              <a:srgbClr val="D7DDF0"/>
            </a:gs>
            <a:gs pos="65848">
              <a:srgbClr val="B2D0F1"/>
            </a:gs>
            <a:gs pos="76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sz="4800" b="1" dirty="0" smtClean="0">
                <a:solidFill>
                  <a:schemeClr val="bg1"/>
                </a:solidFill>
                <a:latin typeface="Times New Roman" pitchFamily="18" charset="0"/>
                <a:cs typeface="Times New Roman" pitchFamily="18" charset="0"/>
              </a:rPr>
              <a:t>INTRODUCCIÓN</a:t>
            </a:r>
            <a:endParaRPr lang="es-EC" sz="4800" b="1" dirty="0">
              <a:solidFill>
                <a:schemeClr val="bg1"/>
              </a:solidFill>
              <a:latin typeface="Times New Roman" pitchFamily="18" charset="0"/>
              <a:cs typeface="Times New Roman" pitchFamily="18" charset="0"/>
            </a:endParaRPr>
          </a:p>
        </p:txBody>
      </p:sp>
      <p:sp>
        <p:nvSpPr>
          <p:cNvPr id="5" name="4 Subtítulo"/>
          <p:cNvSpPr>
            <a:spLocks noGrp="1"/>
          </p:cNvSpPr>
          <p:nvPr>
            <p:ph type="subTitle" idx="1"/>
          </p:nvPr>
        </p:nvSpPr>
        <p:spPr/>
        <p:txBody>
          <a:bodyPr/>
          <a:lstStyle/>
          <a:p>
            <a:endParaRPr lang="es-CR" b="1" dirty="0" smtClean="0">
              <a:solidFill>
                <a:schemeClr val="bg1"/>
              </a:solidFill>
              <a:latin typeface="Times New Roman" pitchFamily="18" charset="0"/>
              <a:cs typeface="Times New Roman" pitchFamily="18" charset="0"/>
            </a:endParaRPr>
          </a:p>
          <a:p>
            <a:endParaRPr lang="es-CR" b="1" dirty="0" smtClean="0">
              <a:solidFill>
                <a:schemeClr val="bg1"/>
              </a:solidFill>
              <a:latin typeface="Times New Roman" pitchFamily="18" charset="0"/>
              <a:cs typeface="Times New Roman" pitchFamily="18" charset="0"/>
            </a:endParaRPr>
          </a:p>
          <a:p>
            <a:endParaRPr lang="es-EC" b="1" dirty="0">
              <a:solidFill>
                <a:schemeClr val="bg1"/>
              </a:solidFill>
              <a:latin typeface="Times New Roman" pitchFamily="18" charset="0"/>
              <a:cs typeface="Times New Roman" pitchFamily="18" charset="0"/>
            </a:endParaRPr>
          </a:p>
          <a:p>
            <a:endParaRPr lang="es-EC" dirty="0">
              <a:solidFill>
                <a:schemeClr val="bg1"/>
              </a:solidFill>
            </a:endParaRPr>
          </a:p>
        </p:txBody>
      </p:sp>
    </p:spTree>
    <p:extLst>
      <p:ext uri="{BB962C8B-B14F-4D97-AF65-F5344CB8AC3E}">
        <p14:creationId xmlns:p14="http://schemas.microsoft.com/office/powerpoint/2010/main" xmlns="" val="2608255218"/>
      </p:ext>
    </p:extLst>
  </p:cSld>
  <p:clrMapOvr>
    <a:masterClrMapping/>
  </p:clrMapOvr>
  <p:transition advClick="0" advTm="2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898776" cy="635670"/>
          </a:xfrm>
        </p:spPr>
        <p:txBody>
          <a:bodyPr>
            <a:normAutofit/>
          </a:bodyPr>
          <a:lstStyle/>
          <a:p>
            <a:r>
              <a:rPr lang="es-EC" sz="3200" dirty="0" smtClean="0">
                <a:solidFill>
                  <a:schemeClr val="tx1"/>
                </a:solidFill>
                <a:latin typeface="Times New Roman" pitchFamily="18" charset="0"/>
                <a:cs typeface="Times New Roman" pitchFamily="18" charset="0"/>
              </a:rPr>
              <a:t>TARJETA DE RED</a:t>
            </a:r>
            <a:endParaRPr lang="es-EC" sz="3200" dirty="0">
              <a:solidFill>
                <a:schemeClr val="tx1"/>
              </a:solidFill>
              <a:latin typeface="Times New Roman" pitchFamily="18" charset="0"/>
              <a:cs typeface="Times New Roman" pitchFamily="18" charset="0"/>
            </a:endParaRPr>
          </a:p>
        </p:txBody>
      </p:sp>
      <p:sp>
        <p:nvSpPr>
          <p:cNvPr id="4" name="3 Marcador de texto"/>
          <p:cNvSpPr>
            <a:spLocks noGrp="1"/>
          </p:cNvSpPr>
          <p:nvPr>
            <p:ph type="body" sz="half" idx="2"/>
          </p:nvPr>
        </p:nvSpPr>
        <p:spPr>
          <a:xfrm>
            <a:off x="457200" y="764704"/>
            <a:ext cx="3898776" cy="5616624"/>
          </a:xfrm>
        </p:spPr>
        <p:txBody>
          <a:bodyPr>
            <a:noAutofit/>
          </a:bodyPr>
          <a:lstStyle/>
          <a:p>
            <a:pPr algn="just"/>
            <a:endParaRPr lang="es-EC" sz="1800" dirty="0" smtClean="0">
              <a:latin typeface="+mj-lt"/>
              <a:cs typeface="Times New Roman" pitchFamily="18" charset="0"/>
            </a:endParaRPr>
          </a:p>
          <a:p>
            <a:pPr algn="just"/>
            <a:r>
              <a:rPr lang="es-EC" sz="1800" dirty="0" smtClean="0">
                <a:latin typeface="+mj-lt"/>
                <a:cs typeface="Times New Roman" pitchFamily="18" charset="0"/>
              </a:rPr>
              <a:t>Se </a:t>
            </a:r>
            <a:r>
              <a:rPr lang="es-EC" sz="1800" dirty="0">
                <a:latin typeface="+mj-lt"/>
                <a:cs typeface="Times New Roman" pitchFamily="18" charset="0"/>
              </a:rPr>
              <a:t>llama también  adaptador de red o  Tarjeta de interfaz de red NIC,</a:t>
            </a:r>
          </a:p>
          <a:p>
            <a:pPr algn="just"/>
            <a:r>
              <a:rPr lang="es-EC" sz="1800" dirty="0">
                <a:latin typeface="+mj-lt"/>
                <a:cs typeface="Times New Roman" pitchFamily="18" charset="0"/>
              </a:rPr>
              <a:t>Se encarga de servir como interfaz de Ethernet entre el medio físico  y el </a:t>
            </a:r>
            <a:r>
              <a:rPr lang="es-EC" sz="1800" dirty="0" smtClean="0">
                <a:latin typeface="+mj-lt"/>
                <a:cs typeface="Times New Roman" pitchFamily="18" charset="0"/>
              </a:rPr>
              <a:t>equipo</a:t>
            </a:r>
          </a:p>
          <a:p>
            <a:pPr algn="just"/>
            <a:endParaRPr lang="es-EC" sz="1800" dirty="0">
              <a:latin typeface="+mj-lt"/>
              <a:cs typeface="Times New Roman" pitchFamily="18" charset="0"/>
            </a:endParaRPr>
          </a:p>
          <a:p>
            <a:pPr algn="just"/>
            <a:r>
              <a:rPr lang="es-EC" sz="1800" b="1" dirty="0">
                <a:latin typeface="+mj-lt"/>
                <a:cs typeface="Times New Roman" pitchFamily="18" charset="0"/>
              </a:rPr>
              <a:t>Características.</a:t>
            </a:r>
            <a:endParaRPr lang="es-EC" sz="1800" dirty="0">
              <a:latin typeface="+mj-lt"/>
              <a:cs typeface="Times New Roman" pitchFamily="18" charset="0"/>
            </a:endParaRPr>
          </a:p>
          <a:p>
            <a:pPr algn="just"/>
            <a:endParaRPr lang="es-EC" sz="1800" dirty="0" smtClean="0">
              <a:latin typeface="+mj-lt"/>
              <a:cs typeface="Times New Roman" pitchFamily="18" charset="0"/>
            </a:endParaRPr>
          </a:p>
          <a:p>
            <a:pPr marL="285750" lvl="0" indent="-285750" algn="just">
              <a:buFont typeface="Wingdings" pitchFamily="2" charset="2"/>
              <a:buChar char="Ø"/>
            </a:pPr>
            <a:r>
              <a:rPr lang="es-EC" sz="1800" dirty="0">
                <a:latin typeface="+mj-lt"/>
                <a:cs typeface="Times New Roman" pitchFamily="18" charset="0"/>
              </a:rPr>
              <a:t>Conecta un dispositivo host al medio de red</a:t>
            </a:r>
            <a:r>
              <a:rPr lang="es-EC" sz="1800" dirty="0" smtClean="0">
                <a:latin typeface="+mj-lt"/>
                <a:cs typeface="Times New Roman" pitchFamily="18" charset="0"/>
              </a:rPr>
              <a:t>.</a:t>
            </a:r>
          </a:p>
          <a:p>
            <a:pPr marL="285750" lvl="0" indent="-285750" algn="just">
              <a:buFont typeface="Wingdings" pitchFamily="2" charset="2"/>
              <a:buChar char="Ø"/>
            </a:pPr>
            <a:endParaRPr lang="es-EC" sz="1800" dirty="0">
              <a:latin typeface="+mj-lt"/>
              <a:cs typeface="Times New Roman" pitchFamily="18" charset="0"/>
            </a:endParaRPr>
          </a:p>
          <a:p>
            <a:pPr marL="285750" lvl="0" indent="-285750" algn="just">
              <a:buFont typeface="Wingdings" pitchFamily="2" charset="2"/>
              <a:buChar char="Ø"/>
            </a:pPr>
            <a:r>
              <a:rPr lang="es-EC" sz="1800" dirty="0">
                <a:latin typeface="+mj-lt"/>
                <a:cs typeface="Times New Roman" pitchFamily="18" charset="0"/>
              </a:rPr>
              <a:t>Trabaja en la capa enlace de datos</a:t>
            </a:r>
            <a:r>
              <a:rPr lang="es-EC" sz="1800" dirty="0" smtClean="0">
                <a:latin typeface="+mj-lt"/>
                <a:cs typeface="Times New Roman" pitchFamily="18" charset="0"/>
              </a:rPr>
              <a:t>.</a:t>
            </a:r>
          </a:p>
          <a:p>
            <a:pPr marL="285750" lvl="0" indent="-285750" algn="just">
              <a:buFont typeface="Wingdings" pitchFamily="2" charset="2"/>
              <a:buChar char="Ø"/>
            </a:pPr>
            <a:endParaRPr lang="es-EC" sz="1800" dirty="0">
              <a:latin typeface="+mj-lt"/>
              <a:cs typeface="Times New Roman" pitchFamily="18" charset="0"/>
            </a:endParaRPr>
          </a:p>
          <a:p>
            <a:pPr marL="285750" lvl="0" indent="-285750" algn="just">
              <a:buFont typeface="Wingdings" pitchFamily="2" charset="2"/>
              <a:buChar char="Ø"/>
            </a:pPr>
            <a:r>
              <a:rPr lang="es-EC" sz="1800" dirty="0">
                <a:latin typeface="+mj-lt"/>
                <a:cs typeface="Times New Roman" pitchFamily="18" charset="0"/>
              </a:rPr>
              <a:t>Tiene un número de identificación único de 48 bits(dirección MAC</a:t>
            </a:r>
            <a:r>
              <a:rPr lang="es-EC" sz="1800" dirty="0" smtClean="0">
                <a:latin typeface="+mj-lt"/>
                <a:cs typeface="Times New Roman" pitchFamily="18" charset="0"/>
              </a:rPr>
              <a:t>).</a:t>
            </a:r>
            <a:endParaRPr lang="es-EC" sz="1800" dirty="0">
              <a:latin typeface="+mj-lt"/>
              <a:cs typeface="Times New Roman" pitchFamily="18" charset="0"/>
            </a:endParaRPr>
          </a:p>
        </p:txBody>
      </p:sp>
      <p:pic>
        <p:nvPicPr>
          <p:cNvPr id="7" name="6 Marcador de contenido" descr="http://upload.wikimedia.org/wikipedia/commons/thumb/9/9e/Network_card.jpg/300px-Network_card.jp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8680" y="1783556"/>
            <a:ext cx="3987775" cy="2941588"/>
          </a:xfrm>
          <a:prstGeom prst="rect">
            <a:avLst/>
          </a:prstGeom>
          <a:noFill/>
          <a:ln>
            <a:noFill/>
          </a:ln>
        </p:spPr>
      </p:pic>
    </p:spTree>
    <p:extLst>
      <p:ext uri="{BB962C8B-B14F-4D97-AF65-F5344CB8AC3E}">
        <p14:creationId xmlns:p14="http://schemas.microsoft.com/office/powerpoint/2010/main" xmlns="" val="18143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1000"/>
                                        <p:tgtEl>
                                          <p:spTgt spid="4">
                                            <p:txEl>
                                              <p:pRg st="1" end="1"/>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1000"/>
                                        <p:tgtEl>
                                          <p:spTgt spid="4">
                                            <p:txEl>
                                              <p:pRg st="2" end="2"/>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up)">
                                      <p:cBhvr>
                                        <p:cTn id="19" dur="1000"/>
                                        <p:tgtEl>
                                          <p:spTgt spid="4">
                                            <p:txEl>
                                              <p:pRg st="4" end="4"/>
                                            </p:txEl>
                                          </p:spTgt>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up)">
                                      <p:cBhvr>
                                        <p:cTn id="23" dur="1000"/>
                                        <p:tgtEl>
                                          <p:spTgt spid="4">
                                            <p:txEl>
                                              <p:pRg st="6" end="6"/>
                                            </p:txEl>
                                          </p:spTgt>
                                        </p:tgtEl>
                                      </p:cBhvr>
                                    </p:animEffect>
                                  </p:childTnLst>
                                </p:cTn>
                              </p:par>
                            </p:childTnLst>
                          </p:cTn>
                        </p:par>
                        <p:par>
                          <p:cTn id="24" fill="hold">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up)">
                                      <p:cBhvr>
                                        <p:cTn id="27" dur="1000"/>
                                        <p:tgtEl>
                                          <p:spTgt spid="4">
                                            <p:txEl>
                                              <p:pRg st="8" end="8"/>
                                            </p:txEl>
                                          </p:spTgt>
                                        </p:tgtEl>
                                      </p:cBhvr>
                                    </p:animEffect>
                                  </p:childTnLst>
                                </p:cTn>
                              </p:par>
                            </p:childTnLst>
                          </p:cTn>
                        </p:par>
                        <p:par>
                          <p:cTn id="28" fill="hold">
                            <p:stCondLst>
                              <p:cond delay="5500"/>
                            </p:stCondLst>
                            <p:childTnLst>
                              <p:par>
                                <p:cTn id="29" presetID="22" presetClass="entr" presetSubtype="1" fill="hold" grpId="0" nodeType="after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wipe(up)">
                                      <p:cBhvr>
                                        <p:cTn id="31"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3733622"/>
          </a:xfrm>
        </p:spPr>
        <p:txBody>
          <a:bodyPr>
            <a:noAutofit/>
          </a:bodyPr>
          <a:lstStyle/>
          <a:p>
            <a:pPr lvl="0" algn="just">
              <a:buNone/>
            </a:pPr>
            <a:endParaRPr lang="es-EC" sz="2000" dirty="0" smtClean="0">
              <a:latin typeface="Arial" pitchFamily="34" charset="0"/>
              <a:cs typeface="Arial" pitchFamily="34" charset="0"/>
            </a:endParaRPr>
          </a:p>
          <a:p>
            <a:pPr lvl="0" algn="just"/>
            <a:r>
              <a:rPr lang="es-EC" sz="2400" dirty="0" err="1" smtClean="0">
                <a:latin typeface="+mj-lt"/>
                <a:cs typeface="Arial" pitchFamily="34" charset="0"/>
              </a:rPr>
              <a:t>Patch</a:t>
            </a:r>
            <a:r>
              <a:rPr lang="es-EC" sz="2400" dirty="0" smtClean="0">
                <a:latin typeface="+mj-lt"/>
                <a:cs typeface="Arial" pitchFamily="34" charset="0"/>
              </a:rPr>
              <a:t> Panel</a:t>
            </a:r>
          </a:p>
          <a:p>
            <a:pPr lvl="0" algn="just"/>
            <a:endParaRPr lang="es-EC" sz="2400" dirty="0">
              <a:latin typeface="+mj-lt"/>
              <a:cs typeface="Arial" pitchFamily="34" charset="0"/>
            </a:endParaRPr>
          </a:p>
          <a:p>
            <a:pPr lvl="0" algn="just"/>
            <a:r>
              <a:rPr lang="es-EC" sz="2400" dirty="0">
                <a:latin typeface="+mj-lt"/>
              </a:rPr>
              <a:t>Rack de </a:t>
            </a:r>
            <a:r>
              <a:rPr lang="es-EC" sz="2400" dirty="0" smtClean="0">
                <a:latin typeface="+mj-lt"/>
              </a:rPr>
              <a:t>Comunicaciones</a:t>
            </a:r>
          </a:p>
          <a:p>
            <a:pPr lvl="0" algn="just"/>
            <a:endParaRPr lang="es-EC" sz="2400" dirty="0">
              <a:latin typeface="+mj-lt"/>
              <a:cs typeface="Arial" pitchFamily="34" charset="0"/>
            </a:endParaRPr>
          </a:p>
          <a:p>
            <a:pPr lvl="0" algn="just"/>
            <a:r>
              <a:rPr lang="es-EC" sz="2400" dirty="0" err="1">
                <a:latin typeface="+mj-lt"/>
              </a:rPr>
              <a:t>Patch</a:t>
            </a:r>
            <a:r>
              <a:rPr lang="es-EC" sz="2400" dirty="0">
                <a:latin typeface="+mj-lt"/>
              </a:rPr>
              <a:t> </a:t>
            </a:r>
            <a:r>
              <a:rPr lang="es-EC" sz="2400" dirty="0" err="1" smtClean="0">
                <a:latin typeface="+mj-lt"/>
              </a:rPr>
              <a:t>cord</a:t>
            </a:r>
            <a:endParaRPr lang="es-EC" sz="2400" dirty="0" smtClean="0">
              <a:latin typeface="+mj-lt"/>
            </a:endParaRPr>
          </a:p>
          <a:p>
            <a:pPr lvl="0" algn="just"/>
            <a:endParaRPr lang="es-EC" sz="2400" dirty="0">
              <a:latin typeface="+mj-lt"/>
              <a:cs typeface="Arial" pitchFamily="34" charset="0"/>
            </a:endParaRPr>
          </a:p>
          <a:p>
            <a:pPr lvl="0" algn="just"/>
            <a:r>
              <a:rPr lang="es-EC" sz="2400" dirty="0" smtClean="0">
                <a:latin typeface="+mj-lt"/>
              </a:rPr>
              <a:t>Jack</a:t>
            </a:r>
          </a:p>
          <a:p>
            <a:pPr lvl="0" algn="just"/>
            <a:endParaRPr lang="es-EC" sz="2400" dirty="0">
              <a:latin typeface="+mj-lt"/>
              <a:cs typeface="Arial" pitchFamily="34" charset="0"/>
            </a:endParaRPr>
          </a:p>
          <a:p>
            <a:pPr lvl="0" algn="just"/>
            <a:r>
              <a:rPr lang="es-EC" sz="2400" dirty="0" smtClean="0">
                <a:latin typeface="+mj-lt"/>
              </a:rPr>
              <a:t>Rj45</a:t>
            </a:r>
          </a:p>
          <a:p>
            <a:pPr lvl="0" algn="just"/>
            <a:endParaRPr lang="es-EC" sz="2400" dirty="0">
              <a:latin typeface="+mj-lt"/>
              <a:cs typeface="Arial" pitchFamily="34" charset="0"/>
            </a:endParaRPr>
          </a:p>
          <a:p>
            <a:pPr lvl="0" algn="just"/>
            <a:r>
              <a:rPr lang="es-EC" sz="2400" dirty="0">
                <a:latin typeface="+mj-lt"/>
              </a:rPr>
              <a:t>Fibra  óptica.</a:t>
            </a:r>
            <a:endParaRPr lang="es-EC" sz="2400" dirty="0" smtClean="0">
              <a:latin typeface="+mj-lt"/>
              <a:cs typeface="Arial" pitchFamily="34" charset="0"/>
            </a:endParaRPr>
          </a:p>
          <a:p>
            <a:pPr lvl="0" algn="just"/>
            <a:endParaRPr lang="es-AR" sz="2400" dirty="0" smtClean="0">
              <a:latin typeface="Arial" pitchFamily="34" charset="0"/>
              <a:cs typeface="Arial" pitchFamily="34" charset="0"/>
            </a:endParaRPr>
          </a:p>
          <a:p>
            <a:pPr algn="just">
              <a:buNone/>
            </a:pPr>
            <a:endParaRPr lang="es-ES" sz="2400" dirty="0">
              <a:latin typeface="Arial" pitchFamily="34" charset="0"/>
              <a:cs typeface="Arial" pitchFamily="34" charset="0"/>
            </a:endParaRPr>
          </a:p>
        </p:txBody>
      </p:sp>
      <p:sp>
        <p:nvSpPr>
          <p:cNvPr id="2" name="Title 1"/>
          <p:cNvSpPr>
            <a:spLocks noGrp="1"/>
          </p:cNvSpPr>
          <p:nvPr>
            <p:ph type="title"/>
          </p:nvPr>
        </p:nvSpPr>
        <p:spPr>
          <a:xfrm>
            <a:off x="179512" y="274638"/>
            <a:ext cx="8784976" cy="1143000"/>
          </a:xfrm>
        </p:spPr>
        <p:txBody>
          <a:bodyPr>
            <a:normAutofit/>
          </a:bodyPr>
          <a:lstStyle/>
          <a:p>
            <a:r>
              <a:rPr lang="es-ES" dirty="0" smtClean="0"/>
              <a:t>ELEMENTOS PASIVOS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down)">
                                      <p:cBhvr>
                                        <p:cTn id="11" dur="500"/>
                                        <p:tgtEl>
                                          <p:spTgt spid="3">
                                            <p:txEl>
                                              <p:pRg st="3" end="3"/>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down)">
                                      <p:cBhvr>
                                        <p:cTn id="19" dur="500"/>
                                        <p:tgtEl>
                                          <p:spTgt spid="3">
                                            <p:txEl>
                                              <p:pRg st="7" end="7"/>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down)">
                                      <p:cBhvr>
                                        <p:cTn id="23" dur="500"/>
                                        <p:tgtEl>
                                          <p:spTgt spid="3">
                                            <p:txEl>
                                              <p:pRg st="9" end="9"/>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down)">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3970784" cy="635670"/>
          </a:xfrm>
        </p:spPr>
        <p:txBody>
          <a:bodyPr>
            <a:normAutofit/>
          </a:bodyPr>
          <a:lstStyle/>
          <a:p>
            <a:pPr algn="ctr"/>
            <a:r>
              <a:rPr lang="es-EC" sz="3200" dirty="0" smtClean="0">
                <a:solidFill>
                  <a:schemeClr val="tx1"/>
                </a:solidFill>
                <a:latin typeface="Times New Roman" pitchFamily="18" charset="0"/>
                <a:cs typeface="Times New Roman" pitchFamily="18" charset="0"/>
              </a:rPr>
              <a:t>PATCH PANEL</a:t>
            </a:r>
            <a:endParaRPr lang="es-EC" sz="3200" dirty="0">
              <a:solidFill>
                <a:schemeClr val="tx1"/>
              </a:solidFill>
              <a:latin typeface="Times New Roman" pitchFamily="18" charset="0"/>
              <a:cs typeface="Times New Roman" pitchFamily="18" charset="0"/>
            </a:endParaRPr>
          </a:p>
        </p:txBody>
      </p:sp>
      <p:sp>
        <p:nvSpPr>
          <p:cNvPr id="6" name="5 Marcador de texto"/>
          <p:cNvSpPr>
            <a:spLocks noGrp="1"/>
          </p:cNvSpPr>
          <p:nvPr>
            <p:ph type="body" sz="half" idx="2"/>
          </p:nvPr>
        </p:nvSpPr>
        <p:spPr>
          <a:xfrm>
            <a:off x="457200" y="980728"/>
            <a:ext cx="3970784" cy="5616624"/>
          </a:xfrm>
        </p:spPr>
        <p:txBody>
          <a:bodyPr>
            <a:noAutofit/>
          </a:bodyPr>
          <a:lstStyle/>
          <a:p>
            <a:pPr algn="just"/>
            <a:r>
              <a:rPr lang="es-EC" sz="2000" dirty="0">
                <a:cs typeface="Times New Roman" pitchFamily="18" charset="0"/>
              </a:rPr>
              <a:t>Es un arreglo de conectores hembra RJ 45, se los ubica en un rack de comunicaciones</a:t>
            </a:r>
            <a:r>
              <a:rPr lang="es-EC" sz="2000" dirty="0" smtClean="0">
                <a:cs typeface="Times New Roman" pitchFamily="18" charset="0"/>
              </a:rPr>
              <a:t>.</a:t>
            </a:r>
          </a:p>
          <a:p>
            <a:pPr algn="just"/>
            <a:endParaRPr lang="es-EC" sz="2000" dirty="0">
              <a:cs typeface="Times New Roman" pitchFamily="18" charset="0"/>
            </a:endParaRPr>
          </a:p>
          <a:p>
            <a:pPr algn="just"/>
            <a:r>
              <a:rPr lang="es-EC" sz="2000" b="1" dirty="0">
                <a:cs typeface="Times New Roman" pitchFamily="18" charset="0"/>
              </a:rPr>
              <a:t>Características</a:t>
            </a:r>
            <a:r>
              <a:rPr lang="es-EC" sz="2000" b="1" dirty="0" smtClean="0">
                <a:cs typeface="Times New Roman" pitchFamily="18" charset="0"/>
              </a:rPr>
              <a:t>.</a:t>
            </a:r>
          </a:p>
          <a:p>
            <a:pPr algn="just"/>
            <a:endParaRPr lang="es-EC" sz="2000" dirty="0">
              <a:cs typeface="Times New Roman" pitchFamily="18" charset="0"/>
            </a:endParaRPr>
          </a:p>
          <a:p>
            <a:pPr marL="342900" lvl="0" indent="-342900" algn="just">
              <a:buFont typeface="Wingdings" pitchFamily="2" charset="2"/>
              <a:buChar char="Ø"/>
            </a:pPr>
            <a:r>
              <a:rPr lang="es-EC" sz="2000" dirty="0">
                <a:cs typeface="Times New Roman" pitchFamily="18" charset="0"/>
              </a:rPr>
              <a:t>Se encarga de recibir todos los cables de una red</a:t>
            </a:r>
            <a:r>
              <a:rPr lang="es-EC" sz="2000" dirty="0" smtClean="0">
                <a:cs typeface="Times New Roman" pitchFamily="18" charset="0"/>
              </a:rPr>
              <a:t>.</a:t>
            </a:r>
          </a:p>
          <a:p>
            <a:pPr marL="342900" lvl="0" indent="-342900" algn="just">
              <a:buFont typeface="Wingdings" pitchFamily="2" charset="2"/>
              <a:buChar char="Ø"/>
            </a:pPr>
            <a:endParaRPr lang="es-EC" sz="2000" dirty="0">
              <a:cs typeface="Times New Roman" pitchFamily="18" charset="0"/>
            </a:endParaRPr>
          </a:p>
          <a:p>
            <a:pPr marL="342900" lvl="0" indent="-342900" algn="just">
              <a:buFont typeface="Wingdings" pitchFamily="2" charset="2"/>
              <a:buChar char="Ø"/>
            </a:pPr>
            <a:r>
              <a:rPr lang="es-EC" sz="2000" dirty="0">
                <a:cs typeface="Times New Roman" pitchFamily="18" charset="0"/>
              </a:rPr>
              <a:t>Permite organizar las conexiones de red.</a:t>
            </a:r>
          </a:p>
          <a:p>
            <a:pPr marL="342900" indent="-342900" algn="just"/>
            <a:endParaRPr lang="es-EC" sz="2000" dirty="0" smtClean="0">
              <a:cs typeface="Times New Roman" pitchFamily="18" charset="0"/>
            </a:endParaRPr>
          </a:p>
          <a:p>
            <a:pPr marL="342900" indent="-342900" algn="just">
              <a:buFont typeface="Wingdings" pitchFamily="2" charset="2"/>
              <a:buChar char="Ø"/>
            </a:pPr>
            <a:r>
              <a:rPr lang="es-EC" sz="2000" dirty="0" smtClean="0">
                <a:cs typeface="Times New Roman" pitchFamily="18" charset="0"/>
              </a:rPr>
              <a:t>Tienen </a:t>
            </a:r>
            <a:r>
              <a:rPr lang="es-EC" sz="2000" dirty="0">
                <a:cs typeface="Times New Roman" pitchFamily="18" charset="0"/>
              </a:rPr>
              <a:t>capacidades de 12 a 96 puertos.</a:t>
            </a:r>
          </a:p>
        </p:txBody>
      </p:sp>
      <p:pic>
        <p:nvPicPr>
          <p:cNvPr id="7" name="29 Imagen" descr="Sin.png"/>
          <p:cNvPicPr>
            <a:picLocks noGrp="1"/>
          </p:cNvPicPr>
          <p:nvPr>
            <p:ph idx="1"/>
          </p:nvPr>
        </p:nvPicPr>
        <p:blipFill>
          <a:blip r:embed="rId2" cstate="print"/>
          <a:stretch>
            <a:fillRect/>
          </a:stretch>
        </p:blipFill>
        <p:spPr>
          <a:xfrm>
            <a:off x="4788024" y="1484784"/>
            <a:ext cx="3960440" cy="3528392"/>
          </a:xfrm>
          <a:prstGeom prst="rect">
            <a:avLst/>
          </a:prstGeom>
        </p:spPr>
      </p:pic>
    </p:spTree>
    <p:extLst>
      <p:ext uri="{BB962C8B-B14F-4D97-AF65-F5344CB8AC3E}">
        <p14:creationId xmlns:p14="http://schemas.microsoft.com/office/powerpoint/2010/main" xmlns="" val="209730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wipe(down)">
                                      <p:cBhvr>
                                        <p:cTn id="23" dur="500"/>
                                        <p:tgtEl>
                                          <p:spTgt spid="6">
                                            <p:txEl>
                                              <p:pRg st="6" end="6"/>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down)">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970784" cy="635670"/>
          </a:xfrm>
        </p:spPr>
        <p:txBody>
          <a:bodyPr>
            <a:noAutofit/>
          </a:bodyPr>
          <a:lstStyle/>
          <a:p>
            <a:pPr algn="ctr"/>
            <a:r>
              <a:rPr lang="es-EC" sz="2400" dirty="0" smtClean="0">
                <a:solidFill>
                  <a:schemeClr val="tx1"/>
                </a:solidFill>
                <a:cs typeface="Times New Roman" pitchFamily="18" charset="0"/>
              </a:rPr>
              <a:t>RACK DE COMUNICACIONES</a:t>
            </a:r>
            <a:endParaRPr lang="es-EC" sz="2400" dirty="0">
              <a:solidFill>
                <a:schemeClr val="tx1"/>
              </a:solidFill>
              <a:cs typeface="Times New Roman" pitchFamily="18" charset="0"/>
            </a:endParaRPr>
          </a:p>
        </p:txBody>
      </p:sp>
      <p:sp>
        <p:nvSpPr>
          <p:cNvPr id="4" name="3 Marcador de texto"/>
          <p:cNvSpPr>
            <a:spLocks noGrp="1"/>
          </p:cNvSpPr>
          <p:nvPr>
            <p:ph type="body" sz="half" idx="2"/>
          </p:nvPr>
        </p:nvSpPr>
        <p:spPr>
          <a:xfrm>
            <a:off x="467544" y="1149352"/>
            <a:ext cx="3970784" cy="5688632"/>
          </a:xfrm>
        </p:spPr>
        <p:txBody>
          <a:bodyPr>
            <a:normAutofit/>
          </a:bodyPr>
          <a:lstStyle/>
          <a:p>
            <a:pPr algn="just"/>
            <a:r>
              <a:rPr lang="es-EC" sz="2000" dirty="0">
                <a:latin typeface="+mj-lt"/>
                <a:cs typeface="Times New Roman" pitchFamily="18" charset="0"/>
              </a:rPr>
              <a:t>Son también llamados bastidores, gabinetes o armarios, permiten alojar en su interior todos los equipos de comunicaciones.</a:t>
            </a:r>
            <a:endParaRPr lang="es-EC" sz="2000" dirty="0" smtClean="0">
              <a:latin typeface="+mj-lt"/>
              <a:cs typeface="Times New Roman" pitchFamily="18" charset="0"/>
            </a:endParaRPr>
          </a:p>
          <a:p>
            <a:pPr algn="just"/>
            <a:endParaRPr lang="es-EC" sz="2000" dirty="0">
              <a:latin typeface="+mj-lt"/>
              <a:cs typeface="Times New Roman" pitchFamily="18" charset="0"/>
            </a:endParaRPr>
          </a:p>
          <a:p>
            <a:pPr algn="just"/>
            <a:r>
              <a:rPr lang="es-EC" sz="2000" b="1" dirty="0">
                <a:latin typeface="+mj-lt"/>
                <a:cs typeface="Times New Roman" pitchFamily="18" charset="0"/>
              </a:rPr>
              <a:t>Características.</a:t>
            </a:r>
            <a:endParaRPr lang="es-EC" sz="2000" dirty="0">
              <a:latin typeface="+mj-lt"/>
              <a:cs typeface="Times New Roman" pitchFamily="18" charset="0"/>
            </a:endParaRPr>
          </a:p>
          <a:p>
            <a:pPr algn="just"/>
            <a:endParaRPr lang="es-EC" sz="2000" dirty="0" smtClean="0">
              <a:latin typeface="+mj-lt"/>
              <a:cs typeface="Times New Roman" pitchFamily="18" charset="0"/>
            </a:endParaRPr>
          </a:p>
          <a:p>
            <a:pPr marL="342900" indent="-342900" algn="just">
              <a:buFont typeface="Wingdings" pitchFamily="2" charset="2"/>
              <a:buChar char="Ø"/>
            </a:pPr>
            <a:r>
              <a:rPr lang="es-EC" sz="2000" dirty="0">
                <a:latin typeface="+mj-lt"/>
                <a:cs typeface="Times New Roman" pitchFamily="18" charset="0"/>
              </a:rPr>
              <a:t>Permite instalar el </a:t>
            </a:r>
            <a:r>
              <a:rPr lang="es-EC" sz="2000" dirty="0" err="1">
                <a:latin typeface="+mj-lt"/>
                <a:cs typeface="Times New Roman" pitchFamily="18" charset="0"/>
              </a:rPr>
              <a:t>patch</a:t>
            </a:r>
            <a:r>
              <a:rPr lang="es-EC" sz="2000" dirty="0">
                <a:latin typeface="+mj-lt"/>
                <a:cs typeface="Times New Roman" pitchFamily="18" charset="0"/>
              </a:rPr>
              <a:t> panel y los equipos activos</a:t>
            </a:r>
            <a:r>
              <a:rPr lang="es-EC" sz="2000" dirty="0" smtClean="0">
                <a:latin typeface="+mj-lt"/>
                <a:cs typeface="Times New Roman" pitchFamily="18" charset="0"/>
              </a:rPr>
              <a:t>.</a:t>
            </a:r>
          </a:p>
          <a:p>
            <a:pPr marL="342900" indent="-342900" algn="just">
              <a:buFont typeface="Wingdings" pitchFamily="2" charset="2"/>
              <a:buChar char="Ø"/>
            </a:pPr>
            <a:endParaRPr lang="es-EC" sz="2000" dirty="0">
              <a:latin typeface="+mj-lt"/>
              <a:cs typeface="Times New Roman" pitchFamily="18" charset="0"/>
            </a:endParaRPr>
          </a:p>
          <a:p>
            <a:pPr marL="342900" indent="-342900" algn="just">
              <a:buFont typeface="Wingdings" pitchFamily="2" charset="2"/>
              <a:buChar char="Ø"/>
            </a:pPr>
            <a:r>
              <a:rPr lang="es-EC" sz="2000" dirty="0">
                <a:latin typeface="+mj-lt"/>
                <a:cs typeface="Times New Roman" pitchFamily="18" charset="0"/>
              </a:rPr>
              <a:t>Su costo varía de acuerdo al modelo: abierto con separación de 19”, cerrados con puerta panorámica, modelos para sujetar en la pared.</a:t>
            </a:r>
          </a:p>
        </p:txBody>
      </p:sp>
      <p:pic>
        <p:nvPicPr>
          <p:cNvPr id="10" name="9 Imagen" descr="http://t0.gstatic.com/images?q=tbn:ANd9GcRyFsr4mbZb_EQKtq_TQsFynEzcV3wm4UlPIrcm8niAuTa6xJ9X"/>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8508" y="3501008"/>
            <a:ext cx="2955900" cy="2664296"/>
          </a:xfrm>
          <a:prstGeom prst="rect">
            <a:avLst/>
          </a:prstGeom>
          <a:noFill/>
          <a:ln>
            <a:noFill/>
          </a:ln>
        </p:spPr>
      </p:pic>
      <p:pic>
        <p:nvPicPr>
          <p:cNvPr id="11" name="10 Imagen" descr="http://t1.gstatic.com/images?q=tbn:ANd9GcSywx56tMD2dgKzPObexieTfIBm-luevpDXkR5UN9qVJm587A6Q"/>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7326" y="559346"/>
            <a:ext cx="3533105" cy="2941662"/>
          </a:xfrm>
          <a:prstGeom prst="rect">
            <a:avLst/>
          </a:prstGeom>
          <a:noFill/>
          <a:ln>
            <a:noFill/>
          </a:ln>
        </p:spPr>
      </p:pic>
    </p:spTree>
    <p:extLst>
      <p:ext uri="{BB962C8B-B14F-4D97-AF65-F5344CB8AC3E}">
        <p14:creationId xmlns:p14="http://schemas.microsoft.com/office/powerpoint/2010/main" xmlns="" val="36430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wipe(down)">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970784" cy="635670"/>
          </a:xfrm>
        </p:spPr>
        <p:txBody>
          <a:bodyPr>
            <a:normAutofit/>
          </a:bodyPr>
          <a:lstStyle/>
          <a:p>
            <a:pPr algn="ctr"/>
            <a:r>
              <a:rPr lang="es-EC" sz="2600" dirty="0" smtClean="0">
                <a:solidFill>
                  <a:schemeClr val="tx1"/>
                </a:solidFill>
                <a:cs typeface="Times New Roman" pitchFamily="18" charset="0"/>
              </a:rPr>
              <a:t>PATCH CORD</a:t>
            </a:r>
            <a:endParaRPr lang="es-EC" sz="2600" dirty="0">
              <a:solidFill>
                <a:schemeClr val="tx1"/>
              </a:solidFill>
              <a:cs typeface="Times New Roman" pitchFamily="18" charset="0"/>
            </a:endParaRPr>
          </a:p>
        </p:txBody>
      </p:sp>
      <p:sp>
        <p:nvSpPr>
          <p:cNvPr id="4" name="3 Marcador de texto"/>
          <p:cNvSpPr>
            <a:spLocks noGrp="1"/>
          </p:cNvSpPr>
          <p:nvPr>
            <p:ph type="body" sz="half" idx="2"/>
          </p:nvPr>
        </p:nvSpPr>
        <p:spPr>
          <a:xfrm>
            <a:off x="457200" y="908720"/>
            <a:ext cx="3970784" cy="5217443"/>
          </a:xfrm>
        </p:spPr>
        <p:txBody>
          <a:bodyPr/>
          <a:lstStyle/>
          <a:p>
            <a:pPr algn="just"/>
            <a:r>
              <a:rPr lang="es-EC" sz="2000" dirty="0"/>
              <a:t>Es un medio que permite conectar dispositivos entre sí</a:t>
            </a:r>
            <a:r>
              <a:rPr lang="es-EC" sz="2000" dirty="0" smtClean="0"/>
              <a:t>.</a:t>
            </a:r>
          </a:p>
          <a:p>
            <a:pPr algn="just"/>
            <a:endParaRPr lang="es-EC" sz="2000" dirty="0"/>
          </a:p>
          <a:p>
            <a:pPr algn="just"/>
            <a:r>
              <a:rPr lang="es-EC" sz="2000" b="1" dirty="0"/>
              <a:t>Características.</a:t>
            </a:r>
            <a:endParaRPr lang="es-EC" sz="2000" dirty="0"/>
          </a:p>
          <a:p>
            <a:pPr algn="just"/>
            <a:endParaRPr lang="es-EC" sz="2000" dirty="0" smtClean="0"/>
          </a:p>
          <a:p>
            <a:pPr marL="342900" lvl="0" indent="-342900" algn="just">
              <a:buFont typeface="Wingdings" pitchFamily="2" charset="2"/>
              <a:buChar char="Ø"/>
            </a:pPr>
            <a:r>
              <a:rPr lang="es-EC" sz="2000" dirty="0"/>
              <a:t>Hay diferentes tipos: STP,UTP.</a:t>
            </a:r>
          </a:p>
          <a:p>
            <a:pPr marL="342900" lvl="0" indent="-342900" algn="just">
              <a:buFont typeface="Wingdings" pitchFamily="2" charset="2"/>
              <a:buChar char="Ø"/>
            </a:pPr>
            <a:r>
              <a:rPr lang="es-EC" sz="2000" dirty="0"/>
              <a:t>Su conector dependerá de su uso.</a:t>
            </a:r>
          </a:p>
          <a:p>
            <a:pPr marL="342900" lvl="0" indent="-342900" algn="just">
              <a:buFont typeface="Wingdings" pitchFamily="2" charset="2"/>
              <a:buChar char="Ø"/>
            </a:pPr>
            <a:r>
              <a:rPr lang="es-EC" sz="2000" dirty="0"/>
              <a:t>Hay distintos colores del capuchón protector de goma (blanco, gris, negro, amarillo, naranja, rojo, verde y azul).</a:t>
            </a:r>
          </a:p>
          <a:p>
            <a:endParaRPr lang="es-EC" dirty="0"/>
          </a:p>
        </p:txBody>
      </p:sp>
      <p:pic>
        <p:nvPicPr>
          <p:cNvPr id="5" name="4 Imagen" descr="http://www.compritas.com/shop/images/categories/patchcord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44558" y="683534"/>
            <a:ext cx="2059890" cy="1593338"/>
          </a:xfrm>
          <a:prstGeom prst="rect">
            <a:avLst/>
          </a:prstGeom>
          <a:noFill/>
          <a:ln>
            <a:noFill/>
          </a:ln>
        </p:spPr>
      </p:pic>
      <p:pic>
        <p:nvPicPr>
          <p:cNvPr id="6" name="5 Imagen" descr="http://t2.gstatic.com/images?q=tbn:ANd9GcQAts_UJn8RAj5KO34KSq9yXm-PNsNA15bn8JbpFyHoD3wv7VrU"/>
          <p:cNvPicPr/>
          <p:nvPr/>
        </p:nvPicPr>
        <p:blipFill>
          <a:blip r:embed="rId3" cstate="print"/>
          <a:srcRect/>
          <a:stretch>
            <a:fillRect/>
          </a:stretch>
        </p:blipFill>
        <p:spPr bwMode="auto">
          <a:xfrm>
            <a:off x="4698206" y="690519"/>
            <a:ext cx="1746002" cy="1578853"/>
          </a:xfrm>
          <a:prstGeom prst="rect">
            <a:avLst/>
          </a:prstGeom>
          <a:noFill/>
          <a:ln w="9525">
            <a:noFill/>
            <a:miter lim="800000"/>
            <a:headEnd/>
            <a:tailEnd/>
          </a:ln>
        </p:spPr>
      </p:pic>
      <p:pic>
        <p:nvPicPr>
          <p:cNvPr id="7" name="6 Imagen" descr="http://www.samuraiitguy.com/wp-content/uploads/2009/07/twisted-pair-utp-stp-300x140.jpg"/>
          <p:cNvPicPr/>
          <p:nvPr/>
        </p:nvPicPr>
        <p:blipFill>
          <a:blip r:embed="rId4" cstate="print"/>
          <a:srcRect/>
          <a:stretch>
            <a:fillRect/>
          </a:stretch>
        </p:blipFill>
        <p:spPr bwMode="auto">
          <a:xfrm>
            <a:off x="4698206" y="2924944"/>
            <a:ext cx="3906242" cy="1584176"/>
          </a:xfrm>
          <a:prstGeom prst="rect">
            <a:avLst/>
          </a:prstGeom>
          <a:noFill/>
          <a:ln w="9525">
            <a:noFill/>
            <a:miter lim="800000"/>
            <a:headEnd/>
            <a:tailEnd/>
          </a:ln>
        </p:spPr>
      </p:pic>
    </p:spTree>
    <p:extLst>
      <p:ext uri="{BB962C8B-B14F-4D97-AF65-F5344CB8AC3E}">
        <p14:creationId xmlns:p14="http://schemas.microsoft.com/office/powerpoint/2010/main" xmlns="" val="115550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down)">
                                      <p:cBhvr>
                                        <p:cTn id="21" dur="500"/>
                                        <p:tgtEl>
                                          <p:spTgt spid="4">
                                            <p:txEl>
                                              <p:pRg st="2" end="2"/>
                                            </p:txEl>
                                          </p:spTgt>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down)">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pPr algn="ctr"/>
            <a:r>
              <a:rPr lang="es-ES" dirty="0" smtClean="0"/>
              <a:t>Categorías de Cable UTP</a:t>
            </a:r>
            <a:endParaRPr lang="es-ES" dirty="0"/>
          </a:p>
        </p:txBody>
      </p:sp>
      <p:graphicFrame>
        <p:nvGraphicFramePr>
          <p:cNvPr id="9" name="8 Tabla"/>
          <p:cNvGraphicFramePr>
            <a:graphicFrameLocks noGrp="1"/>
          </p:cNvGraphicFramePr>
          <p:nvPr/>
        </p:nvGraphicFramePr>
        <p:xfrm>
          <a:off x="251520" y="1188720"/>
          <a:ext cx="8424936" cy="5647982"/>
        </p:xfrm>
        <a:graphic>
          <a:graphicData uri="http://schemas.openxmlformats.org/drawingml/2006/table">
            <a:tbl>
              <a:tblPr firstRow="1" bandRow="1">
                <a:tableStyleId>{5C22544A-7EE6-4342-B048-85BDC9FD1C3A}</a:tableStyleId>
              </a:tblPr>
              <a:tblGrid>
                <a:gridCol w="1855032"/>
                <a:gridCol w="1766212"/>
                <a:gridCol w="1921477"/>
                <a:gridCol w="2882215"/>
              </a:tblGrid>
              <a:tr h="618782">
                <a:tc>
                  <a:txBody>
                    <a:bodyPr/>
                    <a:lstStyle/>
                    <a:p>
                      <a:r>
                        <a:rPr lang="es-AR" dirty="0" smtClean="0"/>
                        <a:t>Categoría</a:t>
                      </a:r>
                      <a:endParaRPr lang="es-AR" dirty="0"/>
                    </a:p>
                  </a:txBody>
                  <a:tcPr/>
                </a:tc>
                <a:tc>
                  <a:txBody>
                    <a:bodyPr/>
                    <a:lstStyle/>
                    <a:p>
                      <a:r>
                        <a:rPr lang="es-AR" dirty="0" smtClean="0"/>
                        <a:t>Velocidad</a:t>
                      </a:r>
                      <a:endParaRPr lang="es-AR" dirty="0"/>
                    </a:p>
                  </a:txBody>
                  <a:tcPr/>
                </a:tc>
                <a:tc>
                  <a:txBody>
                    <a:bodyPr/>
                    <a:lstStyle/>
                    <a:p>
                      <a:r>
                        <a:rPr lang="es-AR" dirty="0" smtClean="0"/>
                        <a:t>Ancho</a:t>
                      </a:r>
                      <a:r>
                        <a:rPr lang="es-AR" baseline="0" dirty="0" smtClean="0"/>
                        <a:t> de Banda</a:t>
                      </a:r>
                      <a:endParaRPr lang="es-AR" dirty="0"/>
                    </a:p>
                  </a:txBody>
                  <a:tcPr/>
                </a:tc>
                <a:tc>
                  <a:txBody>
                    <a:bodyPr/>
                    <a:lstStyle/>
                    <a:p>
                      <a:r>
                        <a:rPr lang="es-AR" dirty="0" smtClean="0"/>
                        <a:t>Descripción</a:t>
                      </a:r>
                      <a:endParaRPr lang="es-AR" dirty="0"/>
                    </a:p>
                  </a:txBody>
                  <a:tcPr/>
                </a:tc>
              </a:tr>
              <a:tr h="353590">
                <a:tc>
                  <a:txBody>
                    <a:bodyPr/>
                    <a:lstStyle/>
                    <a:p>
                      <a:r>
                        <a:rPr lang="es-AR" dirty="0" smtClean="0"/>
                        <a:t>Categoría</a:t>
                      </a:r>
                      <a:r>
                        <a:rPr lang="es-AR" baseline="0" dirty="0" smtClean="0"/>
                        <a:t> 1</a:t>
                      </a:r>
                      <a:endParaRPr lang="es-AR" dirty="0"/>
                    </a:p>
                  </a:txBody>
                  <a:tcPr/>
                </a:tc>
                <a:tc>
                  <a:txBody>
                    <a:bodyPr/>
                    <a:lstStyle/>
                    <a:p>
                      <a:endParaRPr lang="es-AR" dirty="0"/>
                    </a:p>
                  </a:txBody>
                  <a:tcPr/>
                </a:tc>
                <a:tc>
                  <a:txBody>
                    <a:bodyPr/>
                    <a:lstStyle/>
                    <a:p>
                      <a:endParaRPr lang="es-AR" dirty="0"/>
                    </a:p>
                  </a:txBody>
                  <a:tcPr/>
                </a:tc>
                <a:tc>
                  <a:txBody>
                    <a:bodyPr/>
                    <a:lstStyle/>
                    <a:p>
                      <a:r>
                        <a:rPr lang="es-AR" dirty="0" err="1" smtClean="0"/>
                        <a:t>Tx</a:t>
                      </a:r>
                      <a:r>
                        <a:rPr lang="es-AR" baseline="0" dirty="0" smtClean="0"/>
                        <a:t> voz </a:t>
                      </a:r>
                      <a:endParaRPr lang="es-AR" dirty="0"/>
                    </a:p>
                  </a:txBody>
                  <a:tcPr/>
                </a:tc>
              </a:tr>
              <a:tr h="353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Categoría</a:t>
                      </a:r>
                      <a:r>
                        <a:rPr lang="es-AR" baseline="0" dirty="0" smtClean="0"/>
                        <a:t> 2</a:t>
                      </a:r>
                      <a:endParaRPr lang="es-AR" dirty="0" smtClean="0"/>
                    </a:p>
                  </a:txBody>
                  <a:tcPr/>
                </a:tc>
                <a:tc>
                  <a:txBody>
                    <a:bodyPr/>
                    <a:lstStyle/>
                    <a:p>
                      <a:r>
                        <a:rPr kumimoji="0" lang="es-ES" sz="1800" kern="1200" dirty="0" smtClean="0">
                          <a:solidFill>
                            <a:schemeClr val="dk1"/>
                          </a:solidFill>
                          <a:latin typeface="+mn-lt"/>
                          <a:ea typeface="+mn-ea"/>
                          <a:cs typeface="+mn-cs"/>
                        </a:rPr>
                        <a:t>4 </a:t>
                      </a:r>
                      <a:r>
                        <a:rPr kumimoji="0" lang="es-ES" sz="1800" kern="1200" dirty="0" err="1" smtClean="0">
                          <a:solidFill>
                            <a:schemeClr val="dk1"/>
                          </a:solidFill>
                          <a:latin typeface="+mn-lt"/>
                          <a:ea typeface="+mn-ea"/>
                          <a:cs typeface="+mn-cs"/>
                        </a:rPr>
                        <a:t>Mbps.</a:t>
                      </a:r>
                      <a:endParaRPr lang="es-AR" dirty="0"/>
                    </a:p>
                  </a:txBody>
                  <a:tcPr/>
                </a:tc>
                <a:tc>
                  <a:txBody>
                    <a:bodyPr/>
                    <a:lstStyle/>
                    <a:p>
                      <a:endParaRPr lang="es-AR" dirty="0"/>
                    </a:p>
                  </a:txBody>
                  <a:tcPr/>
                </a:tc>
                <a:tc>
                  <a:txBody>
                    <a:bodyPr/>
                    <a:lstStyle/>
                    <a:p>
                      <a:r>
                        <a:rPr lang="es-AR" dirty="0" err="1" smtClean="0"/>
                        <a:t>Tx</a:t>
                      </a:r>
                      <a:r>
                        <a:rPr lang="es-AR" baseline="0" dirty="0" smtClean="0"/>
                        <a:t> voz y datos</a:t>
                      </a:r>
                      <a:endParaRPr lang="es-AR" dirty="0"/>
                    </a:p>
                  </a:txBody>
                  <a:tcPr/>
                </a:tc>
              </a:tr>
              <a:tr h="353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Categoría</a:t>
                      </a:r>
                      <a:r>
                        <a:rPr lang="es-AR" baseline="0" dirty="0" smtClean="0"/>
                        <a:t> 3</a:t>
                      </a:r>
                      <a:endParaRPr lang="es-AR" dirty="0" smtClean="0"/>
                    </a:p>
                  </a:txBody>
                  <a:tcPr/>
                </a:tc>
                <a:tc>
                  <a:txBody>
                    <a:bodyPr/>
                    <a:lstStyle/>
                    <a:p>
                      <a:r>
                        <a:rPr kumimoji="0" lang="es-ES" sz="1800" kern="1200" dirty="0" smtClean="0">
                          <a:solidFill>
                            <a:schemeClr val="dk1"/>
                          </a:solidFill>
                          <a:latin typeface="+mn-lt"/>
                          <a:ea typeface="+mn-ea"/>
                          <a:cs typeface="+mn-cs"/>
                        </a:rPr>
                        <a:t>10 Mbps</a:t>
                      </a:r>
                      <a:endParaRPr lang="es-AR" dirty="0"/>
                    </a:p>
                  </a:txBody>
                  <a:tcPr/>
                </a:tc>
                <a:tc>
                  <a:txBody>
                    <a:bodyPr/>
                    <a:lstStyle/>
                    <a:p>
                      <a:r>
                        <a:rPr kumimoji="0" lang="es-ES" sz="1800" kern="1200" dirty="0" smtClean="0">
                          <a:solidFill>
                            <a:schemeClr val="dk1"/>
                          </a:solidFill>
                          <a:latin typeface="+mn-lt"/>
                          <a:ea typeface="+mn-ea"/>
                          <a:cs typeface="+mn-cs"/>
                        </a:rPr>
                        <a:t>16 MHz </a:t>
                      </a:r>
                      <a:endParaRPr lang="es-AR" dirty="0"/>
                    </a:p>
                  </a:txBody>
                  <a:tcPr/>
                </a:tc>
                <a:tc>
                  <a:txBody>
                    <a:bodyPr/>
                    <a:lstStyle/>
                    <a:p>
                      <a:endParaRPr lang="es-AR" dirty="0"/>
                    </a:p>
                  </a:txBody>
                  <a:tcPr/>
                </a:tc>
              </a:tr>
              <a:tr h="353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Categoría</a:t>
                      </a:r>
                      <a:r>
                        <a:rPr lang="es-AR" baseline="0" dirty="0" smtClean="0"/>
                        <a:t> 4</a:t>
                      </a:r>
                      <a:endParaRPr lang="es-AR" dirty="0" smtClean="0"/>
                    </a:p>
                  </a:txBody>
                  <a:tcPr/>
                </a:tc>
                <a:tc>
                  <a:txBody>
                    <a:bodyPr/>
                    <a:lstStyle/>
                    <a:p>
                      <a:r>
                        <a:rPr kumimoji="0" lang="es-ES" sz="1800" kern="1200" dirty="0" smtClean="0">
                          <a:solidFill>
                            <a:schemeClr val="dk1"/>
                          </a:solidFill>
                          <a:latin typeface="+mn-lt"/>
                          <a:ea typeface="+mn-ea"/>
                          <a:cs typeface="+mn-cs"/>
                        </a:rPr>
                        <a:t>16 Mbps</a:t>
                      </a:r>
                      <a:endParaRPr lang="es-AR" dirty="0"/>
                    </a:p>
                  </a:txBody>
                  <a:tcPr/>
                </a:tc>
                <a:tc>
                  <a:txBody>
                    <a:bodyPr/>
                    <a:lstStyle/>
                    <a:p>
                      <a:r>
                        <a:rPr kumimoji="0" lang="es-ES" sz="1800" kern="1200" dirty="0" smtClean="0">
                          <a:solidFill>
                            <a:schemeClr val="dk1"/>
                          </a:solidFill>
                          <a:latin typeface="+mn-lt"/>
                          <a:ea typeface="+mn-ea"/>
                          <a:cs typeface="+mn-cs"/>
                        </a:rPr>
                        <a:t> 20 MHz</a:t>
                      </a:r>
                      <a:endParaRPr lang="es-AR" dirty="0"/>
                    </a:p>
                  </a:txBody>
                  <a:tcPr/>
                </a:tc>
                <a:tc>
                  <a:txBody>
                    <a:bodyPr/>
                    <a:lstStyle/>
                    <a:p>
                      <a:endParaRPr lang="es-AR" dirty="0"/>
                    </a:p>
                  </a:txBody>
                  <a:tcPr/>
                </a:tc>
              </a:tr>
              <a:tr h="883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Categoría</a:t>
                      </a:r>
                      <a:r>
                        <a:rPr lang="es-AR" baseline="0" dirty="0" smtClean="0"/>
                        <a:t> 5</a:t>
                      </a:r>
                      <a:endParaRPr lang="es-AR" dirty="0" smtClean="0"/>
                    </a:p>
                  </a:txBody>
                  <a:tcPr/>
                </a:tc>
                <a:tc>
                  <a:txBody>
                    <a:bodyPr/>
                    <a:lstStyle/>
                    <a:p>
                      <a:r>
                        <a:rPr kumimoji="0" lang="es-ES" sz="1800" kern="1200" dirty="0" smtClean="0">
                          <a:solidFill>
                            <a:schemeClr val="dk1"/>
                          </a:solidFill>
                          <a:latin typeface="+mn-lt"/>
                          <a:ea typeface="+mn-ea"/>
                          <a:cs typeface="+mn-cs"/>
                        </a:rPr>
                        <a:t>100 Mbps</a:t>
                      </a:r>
                      <a:endParaRPr lang="es-AR" dirty="0"/>
                    </a:p>
                  </a:txBody>
                  <a:tcPr/>
                </a:tc>
                <a:tc>
                  <a:txBody>
                    <a:bodyPr/>
                    <a:lstStyle/>
                    <a:p>
                      <a:r>
                        <a:rPr kumimoji="0" lang="es-ES" sz="1800" kern="1200" dirty="0" smtClean="0">
                          <a:solidFill>
                            <a:schemeClr val="dk1"/>
                          </a:solidFill>
                          <a:latin typeface="+mn-lt"/>
                          <a:ea typeface="+mn-ea"/>
                          <a:cs typeface="+mn-cs"/>
                        </a:rPr>
                        <a:t>100 MHz </a:t>
                      </a:r>
                      <a:endParaRPr lang="es-AR" dirty="0"/>
                    </a:p>
                  </a:txBody>
                  <a:tcPr/>
                </a:tc>
                <a:tc>
                  <a:txBody>
                    <a:bodyPr/>
                    <a:lstStyle/>
                    <a:p>
                      <a:r>
                        <a:rPr kumimoji="0" lang="en-US" sz="1800" kern="1200" dirty="0" err="1" smtClean="0">
                          <a:solidFill>
                            <a:schemeClr val="dk1"/>
                          </a:solidFill>
                          <a:latin typeface="+mn-lt"/>
                          <a:ea typeface="+mn-ea"/>
                          <a:cs typeface="+mn-cs"/>
                        </a:rPr>
                        <a:t>redes</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ethernet</a:t>
                      </a:r>
                      <a:r>
                        <a:rPr kumimoji="0" lang="en-US" sz="1800" kern="1200" dirty="0" smtClean="0">
                          <a:solidFill>
                            <a:schemeClr val="dk1"/>
                          </a:solidFill>
                          <a:latin typeface="+mn-lt"/>
                          <a:ea typeface="+mn-ea"/>
                          <a:cs typeface="+mn-cs"/>
                        </a:rPr>
                        <a:t>, fast </a:t>
                      </a:r>
                      <a:r>
                        <a:rPr kumimoji="0" lang="en-US" sz="1800" kern="1200" dirty="0" err="1" smtClean="0">
                          <a:solidFill>
                            <a:schemeClr val="dk1"/>
                          </a:solidFill>
                          <a:latin typeface="+mn-lt"/>
                          <a:ea typeface="+mn-ea"/>
                          <a:cs typeface="+mn-cs"/>
                        </a:rPr>
                        <a:t>ethernet</a:t>
                      </a:r>
                      <a:r>
                        <a:rPr kumimoji="0" lang="en-US" sz="1800" kern="1200" dirty="0" smtClean="0">
                          <a:solidFill>
                            <a:schemeClr val="dk1"/>
                          </a:solidFill>
                          <a:latin typeface="+mn-lt"/>
                          <a:ea typeface="+mn-ea"/>
                          <a:cs typeface="+mn-cs"/>
                        </a:rPr>
                        <a:t> y gigabit </a:t>
                      </a:r>
                      <a:r>
                        <a:rPr kumimoji="0" lang="en-US" sz="1800" kern="1200" dirty="0" err="1" smtClean="0">
                          <a:solidFill>
                            <a:schemeClr val="dk1"/>
                          </a:solidFill>
                          <a:latin typeface="+mn-lt"/>
                          <a:ea typeface="+mn-ea"/>
                          <a:cs typeface="+mn-cs"/>
                        </a:rPr>
                        <a:t>ethernet</a:t>
                      </a:r>
                      <a:r>
                        <a:rPr kumimoji="0" lang="en-US" sz="1800" kern="1200" dirty="0" smtClean="0">
                          <a:solidFill>
                            <a:schemeClr val="dk1"/>
                          </a:solidFill>
                          <a:latin typeface="+mn-lt"/>
                          <a:ea typeface="+mn-ea"/>
                          <a:cs typeface="+mn-cs"/>
                        </a:rPr>
                        <a:t> </a:t>
                      </a:r>
                      <a:endParaRPr lang="es-AR" dirty="0"/>
                    </a:p>
                  </a:txBody>
                  <a:tcPr/>
                </a:tc>
              </a:tr>
              <a:tr h="61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Categoría</a:t>
                      </a:r>
                      <a:r>
                        <a:rPr lang="es-AR" baseline="0" dirty="0" smtClean="0"/>
                        <a:t> 5E</a:t>
                      </a:r>
                      <a:endParaRPr lang="es-A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kern="1200" dirty="0" smtClean="0">
                          <a:solidFill>
                            <a:schemeClr val="dk1"/>
                          </a:solidFill>
                          <a:latin typeface="+mn-lt"/>
                          <a:ea typeface="+mn-ea"/>
                          <a:cs typeface="+mn-cs"/>
                        </a:rPr>
                        <a:t>100 Mbps</a:t>
                      </a:r>
                      <a:endParaRPr lang="es-AR" dirty="0" smtClean="0"/>
                    </a:p>
                    <a:p>
                      <a:endParaRPr lang="es-AR" dirty="0"/>
                    </a:p>
                  </a:txBody>
                  <a:tcPr/>
                </a:tc>
                <a:tc>
                  <a:txBody>
                    <a:bodyPr/>
                    <a:lstStyle/>
                    <a:p>
                      <a:r>
                        <a:rPr kumimoji="0" lang="es-ES" sz="1800" kern="1200" dirty="0" smtClean="0">
                          <a:solidFill>
                            <a:schemeClr val="dk1"/>
                          </a:solidFill>
                          <a:latin typeface="+mn-lt"/>
                          <a:ea typeface="+mn-ea"/>
                          <a:cs typeface="+mn-cs"/>
                        </a:rPr>
                        <a:t>100 MHz </a:t>
                      </a:r>
                      <a:endParaRPr lang="es-AR" dirty="0"/>
                    </a:p>
                  </a:txBody>
                  <a:tcPr/>
                </a:tc>
                <a:tc>
                  <a:txBody>
                    <a:bodyPr/>
                    <a:lstStyle/>
                    <a:p>
                      <a:r>
                        <a:rPr kumimoji="0" lang="en-US" sz="1800" kern="1200" dirty="0" smtClean="0">
                          <a:solidFill>
                            <a:schemeClr val="dk1"/>
                          </a:solidFill>
                          <a:latin typeface="+mn-lt"/>
                          <a:ea typeface="+mn-ea"/>
                          <a:cs typeface="+mn-cs"/>
                        </a:rPr>
                        <a:t>fast </a:t>
                      </a:r>
                      <a:r>
                        <a:rPr kumimoji="0" lang="en-US" sz="1800" kern="1200" dirty="0" err="1" smtClean="0">
                          <a:solidFill>
                            <a:schemeClr val="dk1"/>
                          </a:solidFill>
                          <a:latin typeface="+mn-lt"/>
                          <a:ea typeface="+mn-ea"/>
                          <a:cs typeface="+mn-cs"/>
                        </a:rPr>
                        <a:t>ethernet</a:t>
                      </a:r>
                      <a:r>
                        <a:rPr kumimoji="0" lang="en-US" sz="1800" kern="1200" dirty="0" smtClean="0">
                          <a:solidFill>
                            <a:schemeClr val="dk1"/>
                          </a:solidFill>
                          <a:latin typeface="+mn-lt"/>
                          <a:ea typeface="+mn-ea"/>
                          <a:cs typeface="+mn-cs"/>
                        </a:rPr>
                        <a:t> y gigabit </a:t>
                      </a:r>
                      <a:r>
                        <a:rPr kumimoji="0" lang="en-US" sz="1800" kern="1200" dirty="0" err="1" smtClean="0">
                          <a:solidFill>
                            <a:schemeClr val="dk1"/>
                          </a:solidFill>
                          <a:latin typeface="+mn-lt"/>
                          <a:ea typeface="+mn-ea"/>
                          <a:cs typeface="+mn-cs"/>
                        </a:rPr>
                        <a:t>ethernet</a:t>
                      </a:r>
                      <a:r>
                        <a:rPr kumimoji="0" lang="en-US" sz="1800" kern="1200" dirty="0" smtClean="0">
                          <a:solidFill>
                            <a:schemeClr val="dk1"/>
                          </a:solidFill>
                          <a:latin typeface="+mn-lt"/>
                          <a:ea typeface="+mn-ea"/>
                          <a:cs typeface="+mn-cs"/>
                        </a:rPr>
                        <a:t> </a:t>
                      </a:r>
                      <a:endParaRPr lang="es-AR" dirty="0"/>
                    </a:p>
                  </a:txBody>
                  <a:tcPr/>
                </a:tc>
              </a:tr>
              <a:tr h="353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Categoría</a:t>
                      </a:r>
                      <a:r>
                        <a:rPr lang="es-AR" baseline="0" dirty="0" smtClean="0"/>
                        <a:t>  6</a:t>
                      </a:r>
                      <a:endParaRPr lang="es-AR" dirty="0" smtClean="0"/>
                    </a:p>
                  </a:txBody>
                  <a:tcPr/>
                </a:tc>
                <a:tc>
                  <a:txBody>
                    <a:bodyPr/>
                    <a:lstStyle/>
                    <a:p>
                      <a:r>
                        <a:rPr lang="es-AR" dirty="0" smtClean="0"/>
                        <a:t>1000 Mbps</a:t>
                      </a:r>
                      <a:endParaRPr lang="es-AR" dirty="0"/>
                    </a:p>
                  </a:txBody>
                  <a:tcPr/>
                </a:tc>
                <a:tc>
                  <a:txBody>
                    <a:bodyPr/>
                    <a:lstStyle/>
                    <a:p>
                      <a:r>
                        <a:rPr kumimoji="0" lang="es-ES" sz="1800" kern="1200" dirty="0" smtClean="0">
                          <a:solidFill>
                            <a:schemeClr val="dk1"/>
                          </a:solidFill>
                          <a:latin typeface="+mn-lt"/>
                          <a:ea typeface="+mn-ea"/>
                          <a:cs typeface="+mn-cs"/>
                        </a:rPr>
                        <a:t>250 MHz </a:t>
                      </a:r>
                      <a:endParaRPr lang="es-AR" dirty="0"/>
                    </a:p>
                  </a:txBody>
                  <a:tcPr/>
                </a:tc>
                <a:tc>
                  <a:txBody>
                    <a:bodyPr/>
                    <a:lstStyle/>
                    <a:p>
                      <a:r>
                        <a:rPr kumimoji="0" lang="es-ES" sz="1800" kern="1200" dirty="0" err="1" smtClean="0">
                          <a:solidFill>
                            <a:schemeClr val="dk1"/>
                          </a:solidFill>
                          <a:latin typeface="+mn-lt"/>
                          <a:ea typeface="+mn-ea"/>
                          <a:cs typeface="+mn-cs"/>
                        </a:rPr>
                        <a:t>gigabit</a:t>
                      </a:r>
                      <a:r>
                        <a:rPr kumimoji="0" lang="es-ES" sz="1800" kern="1200" dirty="0" smtClean="0">
                          <a:solidFill>
                            <a:schemeClr val="dk1"/>
                          </a:solidFill>
                          <a:latin typeface="+mn-lt"/>
                          <a:ea typeface="+mn-ea"/>
                          <a:cs typeface="+mn-cs"/>
                        </a:rPr>
                        <a:t> </a:t>
                      </a:r>
                      <a:r>
                        <a:rPr kumimoji="0" lang="es-ES" sz="1800" kern="1200" dirty="0" err="1" smtClean="0">
                          <a:solidFill>
                            <a:schemeClr val="dk1"/>
                          </a:solidFill>
                          <a:latin typeface="+mn-lt"/>
                          <a:ea typeface="+mn-ea"/>
                          <a:cs typeface="+mn-cs"/>
                        </a:rPr>
                        <a:t>ethernet</a:t>
                      </a:r>
                      <a:r>
                        <a:rPr kumimoji="0" lang="es-ES" sz="1800" kern="1200" dirty="0" smtClean="0">
                          <a:solidFill>
                            <a:schemeClr val="dk1"/>
                          </a:solidFill>
                          <a:latin typeface="+mn-lt"/>
                          <a:ea typeface="+mn-ea"/>
                          <a:cs typeface="+mn-cs"/>
                        </a:rPr>
                        <a:t> </a:t>
                      </a:r>
                      <a:endParaRPr lang="es-AR" dirty="0"/>
                    </a:p>
                  </a:txBody>
                  <a:tcPr/>
                </a:tc>
              </a:tr>
              <a:tr h="353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Categoría</a:t>
                      </a:r>
                      <a:r>
                        <a:rPr lang="es-AR" baseline="0" dirty="0" smtClean="0"/>
                        <a:t>  6A</a:t>
                      </a:r>
                      <a:endParaRPr lang="es-AR" dirty="0" smtClean="0"/>
                    </a:p>
                  </a:txBody>
                  <a:tcPr/>
                </a:tc>
                <a:tc>
                  <a:txBody>
                    <a:bodyPr/>
                    <a:lstStyle/>
                    <a:p>
                      <a:r>
                        <a:rPr lang="es-AR" dirty="0" smtClean="0"/>
                        <a:t>10000 Mbps</a:t>
                      </a:r>
                      <a:endParaRPr lang="es-AR" dirty="0"/>
                    </a:p>
                  </a:txBody>
                  <a:tcPr/>
                </a:tc>
                <a:tc>
                  <a:txBody>
                    <a:bodyPr/>
                    <a:lstStyle/>
                    <a:p>
                      <a:r>
                        <a:rPr kumimoji="0" lang="es-ES" sz="1800" kern="1200" dirty="0" smtClean="0">
                          <a:solidFill>
                            <a:schemeClr val="dk1"/>
                          </a:solidFill>
                          <a:latin typeface="+mn-lt"/>
                          <a:ea typeface="+mn-ea"/>
                          <a:cs typeface="+mn-cs"/>
                        </a:rPr>
                        <a:t>500 MHz </a:t>
                      </a:r>
                      <a:endParaRPr lang="es-AR" dirty="0"/>
                    </a:p>
                  </a:txBody>
                  <a:tcPr/>
                </a:tc>
                <a:tc>
                  <a:txBody>
                    <a:bodyPr/>
                    <a:lstStyle/>
                    <a:p>
                      <a:r>
                        <a:rPr kumimoji="0" lang="es-ES" sz="1800" kern="1200" dirty="0" smtClean="0">
                          <a:solidFill>
                            <a:schemeClr val="dk1"/>
                          </a:solidFill>
                          <a:latin typeface="+mn-lt"/>
                          <a:ea typeface="+mn-ea"/>
                          <a:cs typeface="+mn-cs"/>
                        </a:rPr>
                        <a:t>10 </a:t>
                      </a:r>
                      <a:r>
                        <a:rPr kumimoji="0" lang="es-ES" sz="1800" kern="1200" dirty="0" err="1" smtClean="0">
                          <a:solidFill>
                            <a:schemeClr val="dk1"/>
                          </a:solidFill>
                          <a:latin typeface="+mn-lt"/>
                          <a:ea typeface="+mn-ea"/>
                          <a:cs typeface="+mn-cs"/>
                        </a:rPr>
                        <a:t>gigabit</a:t>
                      </a:r>
                      <a:r>
                        <a:rPr kumimoji="0" lang="es-ES" sz="1800" kern="1200" dirty="0" smtClean="0">
                          <a:solidFill>
                            <a:schemeClr val="dk1"/>
                          </a:solidFill>
                          <a:latin typeface="+mn-lt"/>
                          <a:ea typeface="+mn-ea"/>
                          <a:cs typeface="+mn-cs"/>
                        </a:rPr>
                        <a:t> </a:t>
                      </a:r>
                      <a:r>
                        <a:rPr kumimoji="0" lang="es-ES" sz="1800" kern="1200" dirty="0" err="1" smtClean="0">
                          <a:solidFill>
                            <a:schemeClr val="dk1"/>
                          </a:solidFill>
                          <a:latin typeface="+mn-lt"/>
                          <a:ea typeface="+mn-ea"/>
                          <a:cs typeface="+mn-cs"/>
                        </a:rPr>
                        <a:t>ethernet</a:t>
                      </a:r>
                      <a:r>
                        <a:rPr kumimoji="0" lang="es-ES" sz="1800" kern="1200" dirty="0" smtClean="0">
                          <a:solidFill>
                            <a:schemeClr val="dk1"/>
                          </a:solidFill>
                          <a:latin typeface="+mn-lt"/>
                          <a:ea typeface="+mn-ea"/>
                          <a:cs typeface="+mn-cs"/>
                        </a:rPr>
                        <a:t> </a:t>
                      </a:r>
                      <a:endParaRPr lang="es-AR" dirty="0"/>
                    </a:p>
                  </a:txBody>
                  <a:tcPr/>
                </a:tc>
              </a:tr>
              <a:tr h="61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Categoría</a:t>
                      </a:r>
                      <a:r>
                        <a:rPr lang="es-AR" baseline="0" dirty="0" smtClean="0"/>
                        <a:t>  7</a:t>
                      </a:r>
                      <a:endParaRPr lang="es-A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10000 Mbps</a:t>
                      </a:r>
                    </a:p>
                    <a:p>
                      <a:endParaRPr lang="es-AR" dirty="0"/>
                    </a:p>
                  </a:txBody>
                  <a:tcPr/>
                </a:tc>
                <a:tc>
                  <a:txBody>
                    <a:bodyPr/>
                    <a:lstStyle/>
                    <a:p>
                      <a:r>
                        <a:rPr kumimoji="0" lang="es-ES" sz="1800" kern="1200" dirty="0" smtClean="0">
                          <a:solidFill>
                            <a:schemeClr val="dk1"/>
                          </a:solidFill>
                          <a:latin typeface="+mn-lt"/>
                          <a:ea typeface="+mn-ea"/>
                          <a:cs typeface="+mn-cs"/>
                        </a:rPr>
                        <a:t>600 MHz</a:t>
                      </a:r>
                      <a:endParaRPr lang="es-AR" dirty="0"/>
                    </a:p>
                  </a:txBody>
                  <a:tcPr/>
                </a:tc>
                <a:tc>
                  <a:txBody>
                    <a:bodyPr/>
                    <a:lstStyle/>
                    <a:p>
                      <a:r>
                        <a:rPr kumimoji="0" lang="es-ES" sz="1800" kern="1200" dirty="0" smtClean="0">
                          <a:solidFill>
                            <a:schemeClr val="dk1"/>
                          </a:solidFill>
                          <a:latin typeface="+mn-lt"/>
                          <a:ea typeface="+mn-ea"/>
                          <a:cs typeface="+mn-cs"/>
                        </a:rPr>
                        <a:t>10 </a:t>
                      </a:r>
                      <a:r>
                        <a:rPr kumimoji="0" lang="es-ES" sz="1800" kern="1200" dirty="0" err="1" smtClean="0">
                          <a:solidFill>
                            <a:schemeClr val="dk1"/>
                          </a:solidFill>
                          <a:latin typeface="+mn-lt"/>
                          <a:ea typeface="+mn-ea"/>
                          <a:cs typeface="+mn-cs"/>
                        </a:rPr>
                        <a:t>gigabit</a:t>
                      </a:r>
                      <a:r>
                        <a:rPr kumimoji="0" lang="es-ES" sz="1800" kern="1200" dirty="0" smtClean="0">
                          <a:solidFill>
                            <a:schemeClr val="dk1"/>
                          </a:solidFill>
                          <a:latin typeface="+mn-lt"/>
                          <a:ea typeface="+mn-ea"/>
                          <a:cs typeface="+mn-cs"/>
                        </a:rPr>
                        <a:t> </a:t>
                      </a:r>
                      <a:r>
                        <a:rPr kumimoji="0" lang="es-ES" sz="1800" kern="1200" dirty="0" err="1" smtClean="0">
                          <a:solidFill>
                            <a:schemeClr val="dk1"/>
                          </a:solidFill>
                          <a:latin typeface="+mn-lt"/>
                          <a:ea typeface="+mn-ea"/>
                          <a:cs typeface="+mn-cs"/>
                        </a:rPr>
                        <a:t>ethernet</a:t>
                      </a:r>
                      <a:endParaRPr lang="es-AR" dirty="0"/>
                    </a:p>
                  </a:txBody>
                  <a:tcPr/>
                </a:tc>
              </a:tr>
              <a:tr h="618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mtClean="0"/>
                        <a:t>Categoría</a:t>
                      </a:r>
                      <a:r>
                        <a:rPr lang="es-AR" baseline="0" smtClean="0"/>
                        <a:t>  7A</a:t>
                      </a:r>
                      <a:endParaRPr lang="es-A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10000 Mbps</a:t>
                      </a:r>
                    </a:p>
                  </a:txBody>
                  <a:tcPr/>
                </a:tc>
                <a:tc>
                  <a:txBody>
                    <a:bodyPr/>
                    <a:lstStyle/>
                    <a:p>
                      <a:r>
                        <a:rPr kumimoji="0" lang="es-ES" sz="1800" kern="1200" dirty="0" smtClean="0">
                          <a:solidFill>
                            <a:schemeClr val="dk1"/>
                          </a:solidFill>
                          <a:latin typeface="+mn-lt"/>
                          <a:ea typeface="+mn-ea"/>
                          <a:cs typeface="+mn-cs"/>
                        </a:rPr>
                        <a:t>1000 </a:t>
                      </a:r>
                      <a:r>
                        <a:rPr kumimoji="0" lang="es-ES" sz="1800" kern="1200" dirty="0" err="1" smtClean="0">
                          <a:solidFill>
                            <a:schemeClr val="dk1"/>
                          </a:solidFill>
                          <a:latin typeface="+mn-lt"/>
                          <a:ea typeface="+mn-ea"/>
                          <a:cs typeface="+mn-cs"/>
                        </a:rPr>
                        <a:t>Mhz</a:t>
                      </a:r>
                      <a:endParaRPr lang="es-A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kern="1200" dirty="0" smtClean="0">
                          <a:solidFill>
                            <a:schemeClr val="dk1"/>
                          </a:solidFill>
                          <a:latin typeface="+mn-lt"/>
                          <a:ea typeface="+mn-ea"/>
                          <a:cs typeface="+mn-cs"/>
                        </a:rPr>
                        <a:t>10 </a:t>
                      </a:r>
                      <a:r>
                        <a:rPr kumimoji="0" lang="es-ES" sz="1800" kern="1200" dirty="0" err="1" smtClean="0">
                          <a:solidFill>
                            <a:schemeClr val="dk1"/>
                          </a:solidFill>
                          <a:latin typeface="+mn-lt"/>
                          <a:ea typeface="+mn-ea"/>
                          <a:cs typeface="+mn-cs"/>
                        </a:rPr>
                        <a:t>gigabit</a:t>
                      </a:r>
                      <a:r>
                        <a:rPr kumimoji="0" lang="es-ES" sz="1800" kern="1200" dirty="0" smtClean="0">
                          <a:solidFill>
                            <a:schemeClr val="dk1"/>
                          </a:solidFill>
                          <a:latin typeface="+mn-lt"/>
                          <a:ea typeface="+mn-ea"/>
                          <a:cs typeface="+mn-cs"/>
                        </a:rPr>
                        <a:t> </a:t>
                      </a:r>
                      <a:r>
                        <a:rPr kumimoji="0" lang="es-ES" sz="1800" kern="1200" dirty="0" err="1" smtClean="0">
                          <a:solidFill>
                            <a:schemeClr val="dk1"/>
                          </a:solidFill>
                          <a:latin typeface="+mn-lt"/>
                          <a:ea typeface="+mn-ea"/>
                          <a:cs typeface="+mn-cs"/>
                        </a:rPr>
                        <a:t>ethernet</a:t>
                      </a:r>
                      <a:endParaRPr lang="es-AR" dirty="0" smtClean="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pPr algn="ctr"/>
            <a:r>
              <a:rPr smtClean="0"/>
              <a:t>Clases de direcciones IP</a:t>
            </a:r>
            <a:endParaRPr lang="es-ES" dirty="0"/>
          </a:p>
        </p:txBody>
      </p:sp>
      <p:graphicFrame>
        <p:nvGraphicFramePr>
          <p:cNvPr id="6" name="5 Tabla"/>
          <p:cNvGraphicFramePr>
            <a:graphicFrameLocks noGrp="1"/>
          </p:cNvGraphicFramePr>
          <p:nvPr/>
        </p:nvGraphicFramePr>
        <p:xfrm>
          <a:off x="928662" y="1285860"/>
          <a:ext cx="7215240" cy="1857388"/>
        </p:xfrm>
        <a:graphic>
          <a:graphicData uri="http://schemas.openxmlformats.org/drawingml/2006/table">
            <a:tbl>
              <a:tblPr firstRow="1" bandRow="1">
                <a:tableStyleId>{5C22544A-7EE6-4342-B048-85BDC9FD1C3A}</a:tableStyleId>
              </a:tblPr>
              <a:tblGrid>
                <a:gridCol w="1803810"/>
                <a:gridCol w="1803810"/>
                <a:gridCol w="1803810"/>
                <a:gridCol w="1803810"/>
              </a:tblGrid>
              <a:tr h="370840">
                <a:tc>
                  <a:txBody>
                    <a:bodyPr/>
                    <a:lstStyle/>
                    <a:p>
                      <a:r>
                        <a:rPr lang="es-AR" dirty="0" smtClean="0"/>
                        <a:t>Clase</a:t>
                      </a:r>
                      <a:r>
                        <a:rPr lang="es-AR" baseline="0" dirty="0" smtClean="0"/>
                        <a:t> de dirección</a:t>
                      </a:r>
                      <a:endParaRPr lang="es-AR" dirty="0"/>
                    </a:p>
                  </a:txBody>
                  <a:tcPr/>
                </a:tc>
                <a:tc>
                  <a:txBody>
                    <a:bodyPr/>
                    <a:lstStyle/>
                    <a:p>
                      <a:r>
                        <a:rPr lang="es-AR" dirty="0" smtClean="0"/>
                        <a:t>Tamaño de red</a:t>
                      </a:r>
                      <a:endParaRPr lang="es-AR" dirty="0"/>
                    </a:p>
                  </a:txBody>
                  <a:tcPr/>
                </a:tc>
                <a:tc>
                  <a:txBody>
                    <a:bodyPr/>
                    <a:lstStyle/>
                    <a:p>
                      <a:r>
                        <a:rPr lang="es-AR" dirty="0" smtClean="0"/>
                        <a:t>Cantidad</a:t>
                      </a:r>
                      <a:r>
                        <a:rPr lang="es-AR" baseline="0" dirty="0" smtClean="0"/>
                        <a:t> de redes</a:t>
                      </a:r>
                      <a:endParaRPr lang="es-AR" dirty="0"/>
                    </a:p>
                  </a:txBody>
                  <a:tcPr/>
                </a:tc>
                <a:tc>
                  <a:txBody>
                    <a:bodyPr/>
                    <a:lstStyle/>
                    <a:p>
                      <a:r>
                        <a:rPr lang="es-AR" dirty="0" smtClean="0"/>
                        <a:t>Cantidad</a:t>
                      </a:r>
                      <a:r>
                        <a:rPr lang="es-AR" baseline="0" dirty="0" smtClean="0"/>
                        <a:t> de host por red</a:t>
                      </a:r>
                      <a:endParaRPr lang="es-AR" dirty="0"/>
                    </a:p>
                  </a:txBody>
                  <a:tcPr/>
                </a:tc>
              </a:tr>
              <a:tr h="370840">
                <a:tc>
                  <a:txBody>
                    <a:bodyPr/>
                    <a:lstStyle/>
                    <a:p>
                      <a:r>
                        <a:rPr lang="es-AR" dirty="0" smtClean="0"/>
                        <a:t>A</a:t>
                      </a:r>
                      <a:endParaRPr lang="es-AR" dirty="0"/>
                    </a:p>
                  </a:txBody>
                  <a:tcPr/>
                </a:tc>
                <a:tc>
                  <a:txBody>
                    <a:bodyPr/>
                    <a:lstStyle/>
                    <a:p>
                      <a:r>
                        <a:rPr lang="es-AR" dirty="0" smtClean="0"/>
                        <a:t>Grande</a:t>
                      </a:r>
                      <a:endParaRPr lang="es-AR" dirty="0"/>
                    </a:p>
                  </a:txBody>
                  <a:tcPr/>
                </a:tc>
                <a:tc>
                  <a:txBody>
                    <a:bodyPr/>
                    <a:lstStyle/>
                    <a:p>
                      <a:r>
                        <a:rPr lang="es-AR" dirty="0" smtClean="0"/>
                        <a:t>126</a:t>
                      </a:r>
                      <a:endParaRPr lang="es-AR" dirty="0"/>
                    </a:p>
                  </a:txBody>
                  <a:tcPr/>
                </a:tc>
                <a:tc>
                  <a:txBody>
                    <a:bodyPr/>
                    <a:lstStyle/>
                    <a:p>
                      <a:r>
                        <a:rPr lang="es-AR" dirty="0" smtClean="0"/>
                        <a:t>16’777.216</a:t>
                      </a:r>
                      <a:endParaRPr lang="es-AR" dirty="0"/>
                    </a:p>
                  </a:txBody>
                  <a:tcPr/>
                </a:tc>
              </a:tr>
              <a:tr h="370840">
                <a:tc>
                  <a:txBody>
                    <a:bodyPr/>
                    <a:lstStyle/>
                    <a:p>
                      <a:r>
                        <a:rPr lang="es-AR" dirty="0" smtClean="0"/>
                        <a:t>B</a:t>
                      </a:r>
                      <a:endParaRPr lang="es-AR" dirty="0"/>
                    </a:p>
                  </a:txBody>
                  <a:tcPr/>
                </a:tc>
                <a:tc>
                  <a:txBody>
                    <a:bodyPr/>
                    <a:lstStyle/>
                    <a:p>
                      <a:r>
                        <a:rPr lang="es-AR" dirty="0" smtClean="0"/>
                        <a:t>Mediana</a:t>
                      </a:r>
                      <a:endParaRPr lang="es-AR" dirty="0"/>
                    </a:p>
                  </a:txBody>
                  <a:tcPr/>
                </a:tc>
                <a:tc>
                  <a:txBody>
                    <a:bodyPr/>
                    <a:lstStyle/>
                    <a:p>
                      <a:r>
                        <a:rPr lang="es-AR" dirty="0" smtClean="0"/>
                        <a:t>16.384</a:t>
                      </a:r>
                      <a:endParaRPr lang="es-AR" dirty="0"/>
                    </a:p>
                  </a:txBody>
                  <a:tcPr/>
                </a:tc>
                <a:tc>
                  <a:txBody>
                    <a:bodyPr/>
                    <a:lstStyle/>
                    <a:p>
                      <a:r>
                        <a:rPr lang="es-AR" dirty="0" smtClean="0"/>
                        <a:t>65.535</a:t>
                      </a:r>
                      <a:endParaRPr lang="es-AR" dirty="0"/>
                    </a:p>
                  </a:txBody>
                  <a:tcPr/>
                </a:tc>
              </a:tr>
              <a:tr h="475628">
                <a:tc>
                  <a:txBody>
                    <a:bodyPr/>
                    <a:lstStyle/>
                    <a:p>
                      <a:r>
                        <a:rPr lang="es-AR" dirty="0" smtClean="0"/>
                        <a:t>C</a:t>
                      </a:r>
                      <a:endParaRPr lang="es-AR" dirty="0"/>
                    </a:p>
                  </a:txBody>
                  <a:tcPr/>
                </a:tc>
                <a:tc>
                  <a:txBody>
                    <a:bodyPr/>
                    <a:lstStyle/>
                    <a:p>
                      <a:r>
                        <a:rPr lang="es-AR" dirty="0" smtClean="0"/>
                        <a:t>Pequeña</a:t>
                      </a:r>
                      <a:endParaRPr lang="es-AR" dirty="0"/>
                    </a:p>
                  </a:txBody>
                  <a:tcPr/>
                </a:tc>
                <a:tc>
                  <a:txBody>
                    <a:bodyPr/>
                    <a:lstStyle/>
                    <a:p>
                      <a:r>
                        <a:rPr lang="es-AR" dirty="0" smtClean="0"/>
                        <a:t>2’097.152</a:t>
                      </a:r>
                      <a:endParaRPr lang="es-AR" dirty="0"/>
                    </a:p>
                  </a:txBody>
                  <a:tcPr/>
                </a:tc>
                <a:tc>
                  <a:txBody>
                    <a:bodyPr/>
                    <a:lstStyle/>
                    <a:p>
                      <a:r>
                        <a:rPr lang="es-AR" dirty="0" smtClean="0"/>
                        <a:t>254</a:t>
                      </a:r>
                      <a:endParaRPr lang="es-AR" dirty="0"/>
                    </a:p>
                  </a:txBody>
                  <a:tcPr/>
                </a:tc>
              </a:tr>
            </a:tbl>
          </a:graphicData>
        </a:graphic>
      </p:graphicFrame>
      <p:graphicFrame>
        <p:nvGraphicFramePr>
          <p:cNvPr id="9" name="8 Tabla"/>
          <p:cNvGraphicFramePr>
            <a:graphicFrameLocks noGrp="1"/>
          </p:cNvGraphicFramePr>
          <p:nvPr/>
        </p:nvGraphicFramePr>
        <p:xfrm>
          <a:off x="857224" y="3429000"/>
          <a:ext cx="7358116" cy="3102446"/>
        </p:xfrm>
        <a:graphic>
          <a:graphicData uri="http://schemas.openxmlformats.org/drawingml/2006/table">
            <a:tbl>
              <a:tblPr firstRow="1" bandRow="1">
                <a:tableStyleId>{5C22544A-7EE6-4342-B048-85BDC9FD1C3A}</a:tableStyleId>
              </a:tblPr>
              <a:tblGrid>
                <a:gridCol w="1839529"/>
                <a:gridCol w="1839529"/>
                <a:gridCol w="1839529"/>
                <a:gridCol w="1839529"/>
              </a:tblGrid>
              <a:tr h="887220">
                <a:tc>
                  <a:txBody>
                    <a:bodyPr/>
                    <a:lstStyle/>
                    <a:p>
                      <a:r>
                        <a:rPr lang="es-AR" dirty="0" smtClean="0"/>
                        <a:t>Clase de dirección</a:t>
                      </a:r>
                      <a:r>
                        <a:rPr lang="es-AR" baseline="0" dirty="0" smtClean="0"/>
                        <a:t> IP</a:t>
                      </a:r>
                      <a:endParaRPr lang="es-AR" dirty="0"/>
                    </a:p>
                  </a:txBody>
                  <a:tcPr/>
                </a:tc>
                <a:tc>
                  <a:txBody>
                    <a:bodyPr/>
                    <a:lstStyle/>
                    <a:p>
                      <a:r>
                        <a:rPr lang="es-AR" dirty="0" smtClean="0"/>
                        <a:t>Bits</a:t>
                      </a:r>
                      <a:r>
                        <a:rPr lang="es-AR" baseline="0" dirty="0" smtClean="0"/>
                        <a:t> de mayor peso</a:t>
                      </a:r>
                      <a:endParaRPr lang="es-AR" dirty="0"/>
                    </a:p>
                  </a:txBody>
                  <a:tcPr/>
                </a:tc>
                <a:tc>
                  <a:txBody>
                    <a:bodyPr/>
                    <a:lstStyle/>
                    <a:p>
                      <a:r>
                        <a:rPr lang="es-AR" dirty="0" smtClean="0"/>
                        <a:t>Primer intervalo de dirección de octeto</a:t>
                      </a:r>
                      <a:endParaRPr lang="es-AR" dirty="0"/>
                    </a:p>
                  </a:txBody>
                  <a:tcPr/>
                </a:tc>
                <a:tc>
                  <a:txBody>
                    <a:bodyPr/>
                    <a:lstStyle/>
                    <a:p>
                      <a:r>
                        <a:rPr lang="es-AR" dirty="0" smtClean="0"/>
                        <a:t>Número</a:t>
                      </a:r>
                      <a:r>
                        <a:rPr lang="es-AR" baseline="0" dirty="0" smtClean="0"/>
                        <a:t> de bits en la dirección de red</a:t>
                      </a:r>
                      <a:endParaRPr lang="es-AR" dirty="0"/>
                    </a:p>
                  </a:txBody>
                  <a:tcPr/>
                </a:tc>
              </a:tr>
              <a:tr h="272991">
                <a:tc>
                  <a:txBody>
                    <a:bodyPr/>
                    <a:lstStyle/>
                    <a:p>
                      <a:r>
                        <a:rPr lang="es-AR" dirty="0" smtClean="0"/>
                        <a:t>Clase</a:t>
                      </a:r>
                      <a:r>
                        <a:rPr lang="es-AR" baseline="0" dirty="0" smtClean="0"/>
                        <a:t> A</a:t>
                      </a:r>
                      <a:endParaRPr lang="es-AR" dirty="0"/>
                    </a:p>
                  </a:txBody>
                  <a:tcPr/>
                </a:tc>
                <a:tc>
                  <a:txBody>
                    <a:bodyPr/>
                    <a:lstStyle/>
                    <a:p>
                      <a:r>
                        <a:rPr lang="es-AR" dirty="0" smtClean="0"/>
                        <a:t>0</a:t>
                      </a:r>
                      <a:endParaRPr lang="es-AR" dirty="0"/>
                    </a:p>
                  </a:txBody>
                  <a:tcPr/>
                </a:tc>
                <a:tc>
                  <a:txBody>
                    <a:bodyPr/>
                    <a:lstStyle/>
                    <a:p>
                      <a:r>
                        <a:rPr lang="es-AR" dirty="0" smtClean="0"/>
                        <a:t>1-126</a:t>
                      </a:r>
                      <a:endParaRPr lang="es-AR" dirty="0"/>
                    </a:p>
                  </a:txBody>
                  <a:tcPr/>
                </a:tc>
                <a:tc>
                  <a:txBody>
                    <a:bodyPr/>
                    <a:lstStyle/>
                    <a:p>
                      <a:r>
                        <a:rPr lang="es-AR" dirty="0" smtClean="0"/>
                        <a:t>8</a:t>
                      </a:r>
                      <a:endParaRPr lang="es-AR" dirty="0"/>
                    </a:p>
                  </a:txBody>
                  <a:tcPr/>
                </a:tc>
              </a:tr>
              <a:tr h="272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Clase</a:t>
                      </a:r>
                      <a:r>
                        <a:rPr lang="es-AR" baseline="0" dirty="0" smtClean="0"/>
                        <a:t> B</a:t>
                      </a:r>
                      <a:endParaRPr lang="es-AR" dirty="0" smtClean="0"/>
                    </a:p>
                  </a:txBody>
                  <a:tcPr/>
                </a:tc>
                <a:tc>
                  <a:txBody>
                    <a:bodyPr/>
                    <a:lstStyle/>
                    <a:p>
                      <a:r>
                        <a:rPr lang="es-AR" dirty="0" smtClean="0"/>
                        <a:t>10</a:t>
                      </a:r>
                      <a:endParaRPr lang="es-AR" dirty="0"/>
                    </a:p>
                  </a:txBody>
                  <a:tcPr/>
                </a:tc>
                <a:tc>
                  <a:txBody>
                    <a:bodyPr/>
                    <a:lstStyle/>
                    <a:p>
                      <a:r>
                        <a:rPr lang="es-AR" dirty="0" smtClean="0"/>
                        <a:t>128-191</a:t>
                      </a:r>
                      <a:endParaRPr lang="es-AR" dirty="0"/>
                    </a:p>
                  </a:txBody>
                  <a:tcPr/>
                </a:tc>
                <a:tc>
                  <a:txBody>
                    <a:bodyPr/>
                    <a:lstStyle/>
                    <a:p>
                      <a:r>
                        <a:rPr lang="es-AR" dirty="0" smtClean="0"/>
                        <a:t>16</a:t>
                      </a:r>
                      <a:endParaRPr lang="es-AR" dirty="0"/>
                    </a:p>
                  </a:txBody>
                  <a:tcPr/>
                </a:tc>
              </a:tr>
              <a:tr h="2729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Clase</a:t>
                      </a:r>
                      <a:r>
                        <a:rPr lang="es-AR" baseline="0" dirty="0" smtClean="0"/>
                        <a:t> C</a:t>
                      </a:r>
                      <a:endParaRPr lang="es-AR" dirty="0" smtClean="0"/>
                    </a:p>
                  </a:txBody>
                  <a:tcPr/>
                </a:tc>
                <a:tc>
                  <a:txBody>
                    <a:bodyPr/>
                    <a:lstStyle/>
                    <a:p>
                      <a:r>
                        <a:rPr lang="es-AR" dirty="0" smtClean="0"/>
                        <a:t>110</a:t>
                      </a:r>
                      <a:endParaRPr lang="es-AR" dirty="0"/>
                    </a:p>
                  </a:txBody>
                  <a:tcPr/>
                </a:tc>
                <a:tc>
                  <a:txBody>
                    <a:bodyPr/>
                    <a:lstStyle/>
                    <a:p>
                      <a:r>
                        <a:rPr lang="es-AR" dirty="0" smtClean="0"/>
                        <a:t>192-223</a:t>
                      </a:r>
                      <a:endParaRPr lang="es-AR" dirty="0"/>
                    </a:p>
                  </a:txBody>
                  <a:tcPr/>
                </a:tc>
                <a:tc>
                  <a:txBody>
                    <a:bodyPr/>
                    <a:lstStyle/>
                    <a:p>
                      <a:r>
                        <a:rPr lang="es-AR" dirty="0" smtClean="0"/>
                        <a:t>24</a:t>
                      </a:r>
                      <a:endParaRPr lang="es-AR" dirty="0"/>
                    </a:p>
                  </a:txBody>
                  <a:tcPr/>
                </a:tc>
              </a:tr>
              <a:tr h="408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Clase</a:t>
                      </a:r>
                      <a:r>
                        <a:rPr lang="es-AR" baseline="0" dirty="0" smtClean="0"/>
                        <a:t> D</a:t>
                      </a:r>
                      <a:endParaRPr lang="es-AR" dirty="0" smtClean="0"/>
                    </a:p>
                  </a:txBody>
                  <a:tcPr/>
                </a:tc>
                <a:tc>
                  <a:txBody>
                    <a:bodyPr/>
                    <a:lstStyle/>
                    <a:p>
                      <a:r>
                        <a:rPr lang="es-AR" dirty="0" smtClean="0"/>
                        <a:t>1110</a:t>
                      </a:r>
                      <a:endParaRPr lang="es-AR" dirty="0"/>
                    </a:p>
                  </a:txBody>
                  <a:tcPr/>
                </a:tc>
                <a:tc>
                  <a:txBody>
                    <a:bodyPr/>
                    <a:lstStyle/>
                    <a:p>
                      <a:r>
                        <a:rPr lang="es-AR" dirty="0" smtClean="0"/>
                        <a:t>224-239</a:t>
                      </a:r>
                      <a:endParaRPr lang="es-AR" dirty="0"/>
                    </a:p>
                  </a:txBody>
                  <a:tcPr/>
                </a:tc>
                <a:tc>
                  <a:txBody>
                    <a:bodyPr/>
                    <a:lstStyle/>
                    <a:p>
                      <a:r>
                        <a:rPr lang="es-AR" dirty="0" smtClean="0"/>
                        <a:t>28</a:t>
                      </a:r>
                      <a:endParaRPr lang="es-AR" dirty="0"/>
                    </a:p>
                  </a:txBody>
                  <a:tcPr/>
                </a:tc>
              </a:tr>
              <a:tr h="4082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Clase</a:t>
                      </a:r>
                      <a:r>
                        <a:rPr lang="es-AR" baseline="0" dirty="0" smtClean="0"/>
                        <a:t> E</a:t>
                      </a:r>
                      <a:endParaRPr lang="es-AR" dirty="0" smtClean="0"/>
                    </a:p>
                  </a:txBody>
                  <a:tcPr/>
                </a:tc>
                <a:tc>
                  <a:txBody>
                    <a:bodyPr/>
                    <a:lstStyle/>
                    <a:p>
                      <a:r>
                        <a:rPr lang="es-AR" dirty="0" smtClean="0"/>
                        <a:t>1111</a:t>
                      </a:r>
                      <a:endParaRPr lang="es-AR" dirty="0"/>
                    </a:p>
                  </a:txBody>
                  <a:tcPr/>
                </a:tc>
                <a:tc>
                  <a:txBody>
                    <a:bodyPr/>
                    <a:lstStyle/>
                    <a:p>
                      <a:r>
                        <a:rPr lang="es-AR" dirty="0" smtClean="0"/>
                        <a:t>240-255</a:t>
                      </a:r>
                      <a:endParaRPr lang="es-AR" dirty="0"/>
                    </a:p>
                  </a:txBody>
                  <a:tcPr/>
                </a:tc>
                <a:tc>
                  <a:txBody>
                    <a:bodyPr/>
                    <a:lstStyle/>
                    <a:p>
                      <a:endParaRPr lang="es-AR"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a:bodyPr>
          <a:lstStyle/>
          <a:p>
            <a:pPr algn="ctr"/>
            <a:r>
              <a:rPr lang="es-AR" dirty="0" smtClean="0"/>
              <a:t>Clases de direcciones IP</a:t>
            </a:r>
            <a:endParaRPr lang="es-ES" dirty="0"/>
          </a:p>
        </p:txBody>
      </p:sp>
      <p:sp>
        <p:nvSpPr>
          <p:cNvPr id="7" name="6 Rectángulo redondeado"/>
          <p:cNvSpPr/>
          <p:nvPr/>
        </p:nvSpPr>
        <p:spPr>
          <a:xfrm>
            <a:off x="1714480" y="207167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Red</a:t>
            </a:r>
            <a:endParaRPr lang="es-AR" dirty="0"/>
          </a:p>
        </p:txBody>
      </p:sp>
      <p:sp>
        <p:nvSpPr>
          <p:cNvPr id="8" name="7 Rectángulo redondeado"/>
          <p:cNvSpPr/>
          <p:nvPr/>
        </p:nvSpPr>
        <p:spPr>
          <a:xfrm>
            <a:off x="3428992" y="207167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Host</a:t>
            </a:r>
            <a:endParaRPr lang="es-AR" dirty="0"/>
          </a:p>
        </p:txBody>
      </p:sp>
      <p:sp>
        <p:nvSpPr>
          <p:cNvPr id="10" name="9 Rectángulo redondeado"/>
          <p:cNvSpPr/>
          <p:nvPr/>
        </p:nvSpPr>
        <p:spPr>
          <a:xfrm>
            <a:off x="5143504" y="207167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Host</a:t>
            </a:r>
            <a:endParaRPr lang="es-AR" dirty="0"/>
          </a:p>
        </p:txBody>
      </p:sp>
      <p:sp>
        <p:nvSpPr>
          <p:cNvPr id="11" name="10 Rectángulo redondeado"/>
          <p:cNvSpPr/>
          <p:nvPr/>
        </p:nvSpPr>
        <p:spPr>
          <a:xfrm>
            <a:off x="6858016" y="207167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Host</a:t>
            </a:r>
            <a:endParaRPr lang="es-AR" dirty="0"/>
          </a:p>
        </p:txBody>
      </p:sp>
      <p:cxnSp>
        <p:nvCxnSpPr>
          <p:cNvPr id="13" name="12 Conector recto de flecha"/>
          <p:cNvCxnSpPr/>
          <p:nvPr/>
        </p:nvCxnSpPr>
        <p:spPr>
          <a:xfrm>
            <a:off x="3428992" y="1714488"/>
            <a:ext cx="18573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10800000">
            <a:off x="6715140" y="1714488"/>
            <a:ext cx="17145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143504" y="1571612"/>
            <a:ext cx="1428760" cy="369332"/>
          </a:xfrm>
          <a:prstGeom prst="rect">
            <a:avLst/>
          </a:prstGeom>
          <a:noFill/>
        </p:spPr>
        <p:txBody>
          <a:bodyPr wrap="square" rtlCol="0">
            <a:spAutoFit/>
          </a:bodyPr>
          <a:lstStyle/>
          <a:p>
            <a:pPr algn="ctr"/>
            <a:r>
              <a:rPr lang="es-AR" dirty="0" smtClean="0"/>
              <a:t>24 bits</a:t>
            </a:r>
            <a:endParaRPr lang="es-AR" dirty="0"/>
          </a:p>
        </p:txBody>
      </p:sp>
      <p:sp>
        <p:nvSpPr>
          <p:cNvPr id="17" name="16 CuadroTexto"/>
          <p:cNvSpPr txBox="1"/>
          <p:nvPr/>
        </p:nvSpPr>
        <p:spPr>
          <a:xfrm>
            <a:off x="214282" y="1928802"/>
            <a:ext cx="1428760" cy="369332"/>
          </a:xfrm>
          <a:prstGeom prst="rect">
            <a:avLst/>
          </a:prstGeom>
          <a:noFill/>
        </p:spPr>
        <p:txBody>
          <a:bodyPr wrap="square" rtlCol="0">
            <a:spAutoFit/>
          </a:bodyPr>
          <a:lstStyle/>
          <a:p>
            <a:r>
              <a:rPr lang="es-AR" b="1" dirty="0" smtClean="0"/>
              <a:t>CLASE A:</a:t>
            </a:r>
            <a:endParaRPr lang="es-AR" b="1" dirty="0"/>
          </a:p>
        </p:txBody>
      </p:sp>
      <p:sp>
        <p:nvSpPr>
          <p:cNvPr id="21" name="20 CuadroTexto"/>
          <p:cNvSpPr txBox="1"/>
          <p:nvPr/>
        </p:nvSpPr>
        <p:spPr>
          <a:xfrm>
            <a:off x="285720" y="2357430"/>
            <a:ext cx="1571636" cy="369332"/>
          </a:xfrm>
          <a:prstGeom prst="rect">
            <a:avLst/>
          </a:prstGeom>
          <a:noFill/>
        </p:spPr>
        <p:txBody>
          <a:bodyPr wrap="square" rtlCol="0">
            <a:spAutoFit/>
          </a:bodyPr>
          <a:lstStyle/>
          <a:p>
            <a:r>
              <a:rPr lang="es-AR" dirty="0" smtClean="0"/>
              <a:t>1-126</a:t>
            </a:r>
            <a:endParaRPr lang="es-AR" dirty="0"/>
          </a:p>
        </p:txBody>
      </p:sp>
      <p:sp>
        <p:nvSpPr>
          <p:cNvPr id="22" name="21 Rectángulo redondeado"/>
          <p:cNvSpPr/>
          <p:nvPr/>
        </p:nvSpPr>
        <p:spPr>
          <a:xfrm>
            <a:off x="1866880" y="341685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Red</a:t>
            </a:r>
            <a:endParaRPr lang="es-AR" dirty="0"/>
          </a:p>
        </p:txBody>
      </p:sp>
      <p:sp>
        <p:nvSpPr>
          <p:cNvPr id="23" name="22 Rectángulo redondeado"/>
          <p:cNvSpPr/>
          <p:nvPr/>
        </p:nvSpPr>
        <p:spPr>
          <a:xfrm>
            <a:off x="3581392" y="341685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Red</a:t>
            </a:r>
            <a:endParaRPr lang="es-AR" dirty="0"/>
          </a:p>
        </p:txBody>
      </p:sp>
      <p:sp>
        <p:nvSpPr>
          <p:cNvPr id="24" name="23 Rectángulo redondeado"/>
          <p:cNvSpPr/>
          <p:nvPr/>
        </p:nvSpPr>
        <p:spPr>
          <a:xfrm>
            <a:off x="5295904" y="341685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Host</a:t>
            </a:r>
            <a:endParaRPr lang="es-AR" dirty="0"/>
          </a:p>
        </p:txBody>
      </p:sp>
      <p:sp>
        <p:nvSpPr>
          <p:cNvPr id="25" name="24 Rectángulo redondeado"/>
          <p:cNvSpPr/>
          <p:nvPr/>
        </p:nvSpPr>
        <p:spPr>
          <a:xfrm>
            <a:off x="7010416" y="3416858"/>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Host</a:t>
            </a:r>
            <a:endParaRPr lang="es-AR" dirty="0"/>
          </a:p>
        </p:txBody>
      </p:sp>
      <p:cxnSp>
        <p:nvCxnSpPr>
          <p:cNvPr id="26" name="25 Conector recto de flecha"/>
          <p:cNvCxnSpPr/>
          <p:nvPr/>
        </p:nvCxnSpPr>
        <p:spPr>
          <a:xfrm flipV="1">
            <a:off x="5357818" y="3000372"/>
            <a:ext cx="938218" cy="10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endCxn id="28" idx="3"/>
          </p:cNvCxnSpPr>
          <p:nvPr/>
        </p:nvCxnSpPr>
        <p:spPr>
          <a:xfrm rot="10800000" flipV="1">
            <a:off x="7572396" y="3030020"/>
            <a:ext cx="928694" cy="12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6143636" y="2857496"/>
            <a:ext cx="1428760" cy="369332"/>
          </a:xfrm>
          <a:prstGeom prst="rect">
            <a:avLst/>
          </a:prstGeom>
          <a:noFill/>
        </p:spPr>
        <p:txBody>
          <a:bodyPr wrap="square" rtlCol="0">
            <a:spAutoFit/>
          </a:bodyPr>
          <a:lstStyle/>
          <a:p>
            <a:pPr algn="ctr"/>
            <a:r>
              <a:rPr lang="es-AR" dirty="0" smtClean="0"/>
              <a:t>16 bits</a:t>
            </a:r>
            <a:endParaRPr lang="es-AR" dirty="0"/>
          </a:p>
        </p:txBody>
      </p:sp>
      <p:sp>
        <p:nvSpPr>
          <p:cNvPr id="29" name="28 CuadroTexto"/>
          <p:cNvSpPr txBox="1"/>
          <p:nvPr/>
        </p:nvSpPr>
        <p:spPr>
          <a:xfrm>
            <a:off x="366682" y="3273982"/>
            <a:ext cx="1428760" cy="369332"/>
          </a:xfrm>
          <a:prstGeom prst="rect">
            <a:avLst/>
          </a:prstGeom>
          <a:noFill/>
        </p:spPr>
        <p:txBody>
          <a:bodyPr wrap="square" rtlCol="0">
            <a:spAutoFit/>
          </a:bodyPr>
          <a:lstStyle/>
          <a:p>
            <a:r>
              <a:rPr lang="es-AR" b="1" dirty="0" smtClean="0"/>
              <a:t>CLASE B:</a:t>
            </a:r>
            <a:endParaRPr lang="es-AR" b="1" dirty="0"/>
          </a:p>
        </p:txBody>
      </p:sp>
      <p:sp>
        <p:nvSpPr>
          <p:cNvPr id="30" name="29 CuadroTexto"/>
          <p:cNvSpPr txBox="1"/>
          <p:nvPr/>
        </p:nvSpPr>
        <p:spPr>
          <a:xfrm>
            <a:off x="214282" y="3714752"/>
            <a:ext cx="1571636" cy="369332"/>
          </a:xfrm>
          <a:prstGeom prst="rect">
            <a:avLst/>
          </a:prstGeom>
          <a:noFill/>
        </p:spPr>
        <p:txBody>
          <a:bodyPr wrap="square" rtlCol="0">
            <a:spAutoFit/>
          </a:bodyPr>
          <a:lstStyle/>
          <a:p>
            <a:r>
              <a:rPr lang="es-AR" dirty="0" smtClean="0"/>
              <a:t>128-191</a:t>
            </a:r>
            <a:endParaRPr lang="es-AR" dirty="0"/>
          </a:p>
        </p:txBody>
      </p:sp>
      <p:sp>
        <p:nvSpPr>
          <p:cNvPr id="39" name="38 Rectángulo redondeado"/>
          <p:cNvSpPr/>
          <p:nvPr/>
        </p:nvSpPr>
        <p:spPr>
          <a:xfrm>
            <a:off x="2019280" y="4690600"/>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Red</a:t>
            </a:r>
            <a:endParaRPr lang="es-AR" dirty="0"/>
          </a:p>
        </p:txBody>
      </p:sp>
      <p:sp>
        <p:nvSpPr>
          <p:cNvPr id="40" name="39 Rectángulo redondeado"/>
          <p:cNvSpPr/>
          <p:nvPr/>
        </p:nvSpPr>
        <p:spPr>
          <a:xfrm>
            <a:off x="3733792" y="4690600"/>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Red</a:t>
            </a:r>
            <a:endParaRPr lang="es-AR" dirty="0"/>
          </a:p>
        </p:txBody>
      </p:sp>
      <p:sp>
        <p:nvSpPr>
          <p:cNvPr id="41" name="40 Rectángulo redondeado"/>
          <p:cNvSpPr/>
          <p:nvPr/>
        </p:nvSpPr>
        <p:spPr>
          <a:xfrm>
            <a:off x="5448304" y="4690600"/>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Red</a:t>
            </a:r>
            <a:endParaRPr lang="es-AR" dirty="0"/>
          </a:p>
        </p:txBody>
      </p:sp>
      <p:sp>
        <p:nvSpPr>
          <p:cNvPr id="42" name="41 Rectángulo redondeado"/>
          <p:cNvSpPr/>
          <p:nvPr/>
        </p:nvSpPr>
        <p:spPr>
          <a:xfrm>
            <a:off x="7162816" y="4690600"/>
            <a:ext cx="164307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Host</a:t>
            </a:r>
            <a:endParaRPr lang="es-AR" dirty="0"/>
          </a:p>
        </p:txBody>
      </p:sp>
      <p:cxnSp>
        <p:nvCxnSpPr>
          <p:cNvPr id="43" name="42 Conector recto de flecha"/>
          <p:cNvCxnSpPr/>
          <p:nvPr/>
        </p:nvCxnSpPr>
        <p:spPr>
          <a:xfrm flipV="1">
            <a:off x="7267596" y="4274114"/>
            <a:ext cx="376238" cy="12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rot="10800000">
            <a:off x="8572528" y="4286256"/>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7572396" y="4143380"/>
            <a:ext cx="1071570" cy="369332"/>
          </a:xfrm>
          <a:prstGeom prst="rect">
            <a:avLst/>
          </a:prstGeom>
          <a:noFill/>
        </p:spPr>
        <p:txBody>
          <a:bodyPr wrap="square" rtlCol="0">
            <a:spAutoFit/>
          </a:bodyPr>
          <a:lstStyle/>
          <a:p>
            <a:pPr algn="ctr"/>
            <a:r>
              <a:rPr lang="es-AR" dirty="0" smtClean="0"/>
              <a:t>8 bits</a:t>
            </a:r>
            <a:endParaRPr lang="es-AR" dirty="0"/>
          </a:p>
        </p:txBody>
      </p:sp>
      <p:sp>
        <p:nvSpPr>
          <p:cNvPr id="46" name="45 CuadroTexto"/>
          <p:cNvSpPr txBox="1"/>
          <p:nvPr/>
        </p:nvSpPr>
        <p:spPr>
          <a:xfrm>
            <a:off x="357158" y="4500570"/>
            <a:ext cx="1428760" cy="369332"/>
          </a:xfrm>
          <a:prstGeom prst="rect">
            <a:avLst/>
          </a:prstGeom>
          <a:noFill/>
        </p:spPr>
        <p:txBody>
          <a:bodyPr wrap="square" rtlCol="0">
            <a:spAutoFit/>
          </a:bodyPr>
          <a:lstStyle/>
          <a:p>
            <a:r>
              <a:rPr lang="es-AR" b="1" dirty="0" smtClean="0"/>
              <a:t>CLASE C:</a:t>
            </a:r>
            <a:endParaRPr lang="es-AR" b="1" dirty="0"/>
          </a:p>
        </p:txBody>
      </p:sp>
      <p:sp>
        <p:nvSpPr>
          <p:cNvPr id="47" name="46 CuadroTexto"/>
          <p:cNvSpPr txBox="1"/>
          <p:nvPr/>
        </p:nvSpPr>
        <p:spPr>
          <a:xfrm>
            <a:off x="366682" y="4988494"/>
            <a:ext cx="1571636" cy="369332"/>
          </a:xfrm>
          <a:prstGeom prst="rect">
            <a:avLst/>
          </a:prstGeom>
          <a:noFill/>
        </p:spPr>
        <p:txBody>
          <a:bodyPr wrap="square" rtlCol="0">
            <a:spAutoFit/>
          </a:bodyPr>
          <a:lstStyle/>
          <a:p>
            <a:r>
              <a:rPr lang="es-AR" dirty="0" smtClean="0"/>
              <a:t>192-223</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1000"/>
                                        <p:tgtEl>
                                          <p:spTgt spid="21">
                                            <p:txEl>
                                              <p:pRg st="0" end="0"/>
                                            </p:txEl>
                                          </p:spTgt>
                                        </p:tgtEl>
                                      </p:cBhvr>
                                    </p:animEffect>
                                  </p:childTnLst>
                                </p:cTn>
                              </p:par>
                            </p:childTnLst>
                          </p:cTn>
                        </p:par>
                        <p:par>
                          <p:cTn id="12" fill="hold">
                            <p:stCondLst>
                              <p:cond delay="2000"/>
                            </p:stCondLst>
                            <p:childTnLst>
                              <p:par>
                                <p:cTn id="13" presetID="15"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500"/>
                            </p:stCondLst>
                            <p:childTnLst>
                              <p:par>
                                <p:cTn id="20" presetID="1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000"/>
                            </p:stCondLst>
                            <p:childTnLst>
                              <p:par>
                                <p:cTn id="27" presetID="15"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3500"/>
                            </p:stCondLst>
                            <p:childTnLst>
                              <p:par>
                                <p:cTn id="34" presetID="15"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 calcmode="lin" valueType="num">
                                      <p:cBhvr>
                                        <p:cTn id="38"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9" dur="5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animEffect transition="in" filter="fade">
                                      <p:cBhvr>
                                        <p:cTn id="55" dur="1000"/>
                                        <p:tgtEl>
                                          <p:spTgt spid="29">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animEffect transition="in" filter="fade">
                                      <p:cBhvr>
                                        <p:cTn id="59" dur="1000"/>
                                        <p:tgtEl>
                                          <p:spTgt spid="30">
                                            <p:txEl>
                                              <p:pRg st="0" end="0"/>
                                            </p:txEl>
                                          </p:spTgt>
                                        </p:tgtEl>
                                      </p:cBhvr>
                                    </p:animEffect>
                                  </p:childTnLst>
                                </p:cTn>
                              </p:par>
                            </p:childTnLst>
                          </p:cTn>
                        </p:par>
                        <p:par>
                          <p:cTn id="60" fill="hold">
                            <p:stCondLst>
                              <p:cond delay="7500"/>
                            </p:stCondLst>
                            <p:childTnLst>
                              <p:par>
                                <p:cTn id="61" presetID="15"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fltVal val="0"/>
                                          </p:val>
                                        </p:tav>
                                        <p:tav tm="100000">
                                          <p:val>
                                            <p:strVal val="#ppt_h"/>
                                          </p:val>
                                        </p:tav>
                                      </p:tavLst>
                                    </p:anim>
                                    <p:anim calcmode="lin" valueType="num">
                                      <p:cBhvr>
                                        <p:cTn id="65" dur="5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6" dur="5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8000"/>
                            </p:stCondLst>
                            <p:childTnLst>
                              <p:par>
                                <p:cTn id="68" presetID="15"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 calcmode="lin" valueType="num">
                                      <p:cBhvr>
                                        <p:cTn id="72"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73" dur="5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8500"/>
                            </p:stCondLst>
                            <p:childTnLst>
                              <p:par>
                                <p:cTn id="75" presetID="15"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 calcmode="lin" valueType="num">
                                      <p:cBhvr>
                                        <p:cTn id="79" dur="500" fill="hold"/>
                                        <p:tgtEl>
                                          <p:spTgt spid="24"/>
                                        </p:tgtEl>
                                        <p:attrNameLst>
                                          <p:attrName>ppt_x</p:attrName>
                                        </p:attrNameLst>
                                      </p:cBhvr>
                                      <p:tavLst>
                                        <p:tav tm="0" fmla="#ppt_x+(cos(-2*pi*(1-$))*-#ppt_x-sin(-2*pi*(1-$))*(1-#ppt_y))*(1-$)">
                                          <p:val>
                                            <p:fltVal val="0"/>
                                          </p:val>
                                        </p:tav>
                                        <p:tav tm="100000">
                                          <p:val>
                                            <p:fltVal val="1"/>
                                          </p:val>
                                        </p:tav>
                                      </p:tavLst>
                                    </p:anim>
                                    <p:anim calcmode="lin" valueType="num">
                                      <p:cBhvr>
                                        <p:cTn id="80" dur="5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9000"/>
                            </p:stCondLst>
                            <p:childTnLst>
                              <p:par>
                                <p:cTn id="82" presetID="15"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 calcmode="lin" valueType="num">
                                      <p:cBhvr>
                                        <p:cTn id="86" dur="500" fill="hold"/>
                                        <p:tgtEl>
                                          <p:spTgt spid="25"/>
                                        </p:tgtEl>
                                        <p:attrNameLst>
                                          <p:attrName>ppt_x</p:attrName>
                                        </p:attrNameLst>
                                      </p:cBhvr>
                                      <p:tavLst>
                                        <p:tav tm="0" fmla="#ppt_x+(cos(-2*pi*(1-$))*-#ppt_x-sin(-2*pi*(1-$))*(1-#ppt_y))*(1-$)">
                                          <p:val>
                                            <p:fltVal val="0"/>
                                          </p:val>
                                        </p:tav>
                                        <p:tav tm="100000">
                                          <p:val>
                                            <p:fltVal val="1"/>
                                          </p:val>
                                        </p:tav>
                                      </p:tavLst>
                                    </p:anim>
                                    <p:anim calcmode="lin" valueType="num">
                                      <p:cBhvr>
                                        <p:cTn id="87" dur="5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88" fill="hold">
                            <p:stCondLst>
                              <p:cond delay="9500"/>
                            </p:stCondLst>
                            <p:childTnLst>
                              <p:par>
                                <p:cTn id="89" presetID="10" presetClass="entr" presetSubtype="0"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par>
                          <p:cTn id="92" fill="hold">
                            <p:stCondLst>
                              <p:cond delay="10000"/>
                            </p:stCondLst>
                            <p:childTnLst>
                              <p:par>
                                <p:cTn id="93" presetID="10" presetClass="entr" presetSubtype="0" fill="hold"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par>
                          <p:cTn id="100" fill="hold">
                            <p:stCondLst>
                              <p:cond delay="11000"/>
                            </p:stCondLst>
                            <p:childTnLst>
                              <p:par>
                                <p:cTn id="101" presetID="10" presetClass="entr" presetSubtype="0" fill="hold" grpId="0" nodeType="afterEffect">
                                  <p:stCondLst>
                                    <p:cond delay="0"/>
                                  </p:stCondLst>
                                  <p:childTnLst>
                                    <p:set>
                                      <p:cBhvr>
                                        <p:cTn id="102" dur="1" fill="hold">
                                          <p:stCondLst>
                                            <p:cond delay="0"/>
                                          </p:stCondLst>
                                        </p:cTn>
                                        <p:tgtEl>
                                          <p:spTgt spid="46">
                                            <p:txEl>
                                              <p:pRg st="0" end="0"/>
                                            </p:txEl>
                                          </p:spTgt>
                                        </p:tgtEl>
                                        <p:attrNameLst>
                                          <p:attrName>style.visibility</p:attrName>
                                        </p:attrNameLst>
                                      </p:cBhvr>
                                      <p:to>
                                        <p:strVal val="visible"/>
                                      </p:to>
                                    </p:set>
                                    <p:animEffect transition="in" filter="fade">
                                      <p:cBhvr>
                                        <p:cTn id="103" dur="2000"/>
                                        <p:tgtEl>
                                          <p:spTgt spid="46">
                                            <p:txEl>
                                              <p:pRg st="0" end="0"/>
                                            </p:txEl>
                                          </p:spTgt>
                                        </p:tgtEl>
                                      </p:cBhvr>
                                    </p:animEffect>
                                  </p:childTnLst>
                                </p:cTn>
                              </p:par>
                            </p:childTnLst>
                          </p:cTn>
                        </p:par>
                        <p:par>
                          <p:cTn id="104" fill="hold">
                            <p:stCondLst>
                              <p:cond delay="13000"/>
                            </p:stCondLst>
                            <p:childTnLst>
                              <p:par>
                                <p:cTn id="105" presetID="10" presetClass="entr" presetSubtype="0" fill="hold" grpId="0" nodeType="afterEffect">
                                  <p:stCondLst>
                                    <p:cond delay="0"/>
                                  </p:stCondLst>
                                  <p:childTnLst>
                                    <p:set>
                                      <p:cBhvr>
                                        <p:cTn id="106" dur="1" fill="hold">
                                          <p:stCondLst>
                                            <p:cond delay="0"/>
                                          </p:stCondLst>
                                        </p:cTn>
                                        <p:tgtEl>
                                          <p:spTgt spid="47">
                                            <p:txEl>
                                              <p:pRg st="0" end="0"/>
                                            </p:txEl>
                                          </p:spTgt>
                                        </p:tgtEl>
                                        <p:attrNameLst>
                                          <p:attrName>style.visibility</p:attrName>
                                        </p:attrNameLst>
                                      </p:cBhvr>
                                      <p:to>
                                        <p:strVal val="visible"/>
                                      </p:to>
                                    </p:set>
                                    <p:animEffect transition="in" filter="fade">
                                      <p:cBhvr>
                                        <p:cTn id="107" dur="1000"/>
                                        <p:tgtEl>
                                          <p:spTgt spid="47">
                                            <p:txEl>
                                              <p:pRg st="0" end="0"/>
                                            </p:txEl>
                                          </p:spTgt>
                                        </p:tgtEl>
                                      </p:cBhvr>
                                    </p:animEffect>
                                  </p:childTnLst>
                                </p:cTn>
                              </p:par>
                            </p:childTnLst>
                          </p:cTn>
                        </p:par>
                        <p:par>
                          <p:cTn id="108" fill="hold">
                            <p:stCondLst>
                              <p:cond delay="14000"/>
                            </p:stCondLst>
                            <p:childTnLst>
                              <p:par>
                                <p:cTn id="109" presetID="15" presetClass="entr" presetSubtype="0"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 calcmode="lin" valueType="num">
                                      <p:cBhvr>
                                        <p:cTn id="113" dur="5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14" dur="5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115" fill="hold">
                            <p:stCondLst>
                              <p:cond delay="14500"/>
                            </p:stCondLst>
                            <p:childTnLst>
                              <p:par>
                                <p:cTn id="116" presetID="15" presetClass="entr" presetSubtype="0" fill="hold" grpId="0" nodeType="afterEffect">
                                  <p:stCondLst>
                                    <p:cond delay="0"/>
                                  </p:stCondLst>
                                  <p:childTnLst>
                                    <p:set>
                                      <p:cBhvr>
                                        <p:cTn id="117" dur="1" fill="hold">
                                          <p:stCondLst>
                                            <p:cond delay="0"/>
                                          </p:stCondLst>
                                        </p:cTn>
                                        <p:tgtEl>
                                          <p:spTgt spid="40"/>
                                        </p:tgtEl>
                                        <p:attrNameLst>
                                          <p:attrName>style.visibility</p:attrName>
                                        </p:attrNameLst>
                                      </p:cBhvr>
                                      <p:to>
                                        <p:strVal val="visible"/>
                                      </p:to>
                                    </p:set>
                                    <p:anim calcmode="lin" valueType="num">
                                      <p:cBhvr>
                                        <p:cTn id="118" dur="500" fill="hold"/>
                                        <p:tgtEl>
                                          <p:spTgt spid="40"/>
                                        </p:tgtEl>
                                        <p:attrNameLst>
                                          <p:attrName>ppt_w</p:attrName>
                                        </p:attrNameLst>
                                      </p:cBhvr>
                                      <p:tavLst>
                                        <p:tav tm="0">
                                          <p:val>
                                            <p:fltVal val="0"/>
                                          </p:val>
                                        </p:tav>
                                        <p:tav tm="100000">
                                          <p:val>
                                            <p:strVal val="#ppt_w"/>
                                          </p:val>
                                        </p:tav>
                                      </p:tavLst>
                                    </p:anim>
                                    <p:anim calcmode="lin" valueType="num">
                                      <p:cBhvr>
                                        <p:cTn id="119" dur="500" fill="hold"/>
                                        <p:tgtEl>
                                          <p:spTgt spid="40"/>
                                        </p:tgtEl>
                                        <p:attrNameLst>
                                          <p:attrName>ppt_h</p:attrName>
                                        </p:attrNameLst>
                                      </p:cBhvr>
                                      <p:tavLst>
                                        <p:tav tm="0">
                                          <p:val>
                                            <p:fltVal val="0"/>
                                          </p:val>
                                        </p:tav>
                                        <p:tav tm="100000">
                                          <p:val>
                                            <p:strVal val="#ppt_h"/>
                                          </p:val>
                                        </p:tav>
                                      </p:tavLst>
                                    </p:anim>
                                    <p:anim calcmode="lin" valueType="num">
                                      <p:cBhvr>
                                        <p:cTn id="120" dur="5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21" dur="5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122" fill="hold">
                            <p:stCondLst>
                              <p:cond delay="15000"/>
                            </p:stCondLst>
                            <p:childTnLst>
                              <p:par>
                                <p:cTn id="123" presetID="15" presetClass="entr" presetSubtype="0" fill="hold" grpId="0" nodeType="after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p:cTn id="125" dur="500" fill="hold"/>
                                        <p:tgtEl>
                                          <p:spTgt spid="41"/>
                                        </p:tgtEl>
                                        <p:attrNameLst>
                                          <p:attrName>ppt_w</p:attrName>
                                        </p:attrNameLst>
                                      </p:cBhvr>
                                      <p:tavLst>
                                        <p:tav tm="0">
                                          <p:val>
                                            <p:fltVal val="0"/>
                                          </p:val>
                                        </p:tav>
                                        <p:tav tm="100000">
                                          <p:val>
                                            <p:strVal val="#ppt_w"/>
                                          </p:val>
                                        </p:tav>
                                      </p:tavLst>
                                    </p:anim>
                                    <p:anim calcmode="lin" valueType="num">
                                      <p:cBhvr>
                                        <p:cTn id="126" dur="500" fill="hold"/>
                                        <p:tgtEl>
                                          <p:spTgt spid="41"/>
                                        </p:tgtEl>
                                        <p:attrNameLst>
                                          <p:attrName>ppt_h</p:attrName>
                                        </p:attrNameLst>
                                      </p:cBhvr>
                                      <p:tavLst>
                                        <p:tav tm="0">
                                          <p:val>
                                            <p:fltVal val="0"/>
                                          </p:val>
                                        </p:tav>
                                        <p:tav tm="100000">
                                          <p:val>
                                            <p:strVal val="#ppt_h"/>
                                          </p:val>
                                        </p:tav>
                                      </p:tavLst>
                                    </p:anim>
                                    <p:anim calcmode="lin" valueType="num">
                                      <p:cBhvr>
                                        <p:cTn id="127" dur="500" fill="hold"/>
                                        <p:tgtEl>
                                          <p:spTgt spid="41"/>
                                        </p:tgtEl>
                                        <p:attrNameLst>
                                          <p:attrName>ppt_x</p:attrName>
                                        </p:attrNameLst>
                                      </p:cBhvr>
                                      <p:tavLst>
                                        <p:tav tm="0" fmla="#ppt_x+(cos(-2*pi*(1-$))*-#ppt_x-sin(-2*pi*(1-$))*(1-#ppt_y))*(1-$)">
                                          <p:val>
                                            <p:fltVal val="0"/>
                                          </p:val>
                                        </p:tav>
                                        <p:tav tm="100000">
                                          <p:val>
                                            <p:fltVal val="1"/>
                                          </p:val>
                                        </p:tav>
                                      </p:tavLst>
                                    </p:anim>
                                    <p:anim calcmode="lin" valueType="num">
                                      <p:cBhvr>
                                        <p:cTn id="128" dur="5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129" fill="hold">
                            <p:stCondLst>
                              <p:cond delay="15500"/>
                            </p:stCondLst>
                            <p:childTnLst>
                              <p:par>
                                <p:cTn id="130" presetID="15" presetClass="entr" presetSubtype="0" fill="hold" grpId="0" nodeType="afterEffect">
                                  <p:stCondLst>
                                    <p:cond delay="0"/>
                                  </p:stCondLst>
                                  <p:childTnLst>
                                    <p:set>
                                      <p:cBhvr>
                                        <p:cTn id="131" dur="1" fill="hold">
                                          <p:stCondLst>
                                            <p:cond delay="0"/>
                                          </p:stCondLst>
                                        </p:cTn>
                                        <p:tgtEl>
                                          <p:spTgt spid="42"/>
                                        </p:tgtEl>
                                        <p:attrNameLst>
                                          <p:attrName>style.visibility</p:attrName>
                                        </p:attrNameLst>
                                      </p:cBhvr>
                                      <p:to>
                                        <p:strVal val="visible"/>
                                      </p:to>
                                    </p:set>
                                    <p:anim calcmode="lin" valueType="num">
                                      <p:cBhvr>
                                        <p:cTn id="132" dur="500" fill="hold"/>
                                        <p:tgtEl>
                                          <p:spTgt spid="42"/>
                                        </p:tgtEl>
                                        <p:attrNameLst>
                                          <p:attrName>ppt_w</p:attrName>
                                        </p:attrNameLst>
                                      </p:cBhvr>
                                      <p:tavLst>
                                        <p:tav tm="0">
                                          <p:val>
                                            <p:fltVal val="0"/>
                                          </p:val>
                                        </p:tav>
                                        <p:tav tm="100000">
                                          <p:val>
                                            <p:strVal val="#ppt_w"/>
                                          </p:val>
                                        </p:tav>
                                      </p:tavLst>
                                    </p:anim>
                                    <p:anim calcmode="lin" valueType="num">
                                      <p:cBhvr>
                                        <p:cTn id="133" dur="500" fill="hold"/>
                                        <p:tgtEl>
                                          <p:spTgt spid="42"/>
                                        </p:tgtEl>
                                        <p:attrNameLst>
                                          <p:attrName>ppt_h</p:attrName>
                                        </p:attrNameLst>
                                      </p:cBhvr>
                                      <p:tavLst>
                                        <p:tav tm="0">
                                          <p:val>
                                            <p:fltVal val="0"/>
                                          </p:val>
                                        </p:tav>
                                        <p:tav tm="100000">
                                          <p:val>
                                            <p:strVal val="#ppt_h"/>
                                          </p:val>
                                        </p:tav>
                                      </p:tavLst>
                                    </p:anim>
                                    <p:anim calcmode="lin" valueType="num">
                                      <p:cBhvr>
                                        <p:cTn id="134" dur="5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35" dur="5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36" fill="hold">
                            <p:stCondLst>
                              <p:cond delay="16000"/>
                            </p:stCondLst>
                            <p:childTnLst>
                              <p:par>
                                <p:cTn id="137" presetID="10" presetClass="entr" presetSubtype="0" fill="hold"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par>
                          <p:cTn id="140" fill="hold">
                            <p:stCondLst>
                              <p:cond delay="16500"/>
                            </p:stCondLst>
                            <p:childTnLst>
                              <p:par>
                                <p:cTn id="141" presetID="10" presetClass="entr" presetSubtype="0" fill="hold"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500"/>
                                        <p:tgtEl>
                                          <p:spTgt spid="44"/>
                                        </p:tgtEl>
                                      </p:cBhvr>
                                    </p:animEffect>
                                  </p:childTnLst>
                                </p:cTn>
                              </p:par>
                            </p:childTnLst>
                          </p:cTn>
                        </p:par>
                        <p:par>
                          <p:cTn id="144" fill="hold">
                            <p:stCondLst>
                              <p:cond delay="170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6" grpId="0"/>
      <p:bldP spid="17" grpId="0" build="p"/>
      <p:bldP spid="21" grpId="0" build="p"/>
      <p:bldP spid="22" grpId="0" animBg="1"/>
      <p:bldP spid="23" grpId="0" animBg="1"/>
      <p:bldP spid="24" grpId="0" animBg="1"/>
      <p:bldP spid="25" grpId="0" animBg="1"/>
      <p:bldP spid="28" grpId="0"/>
      <p:bldP spid="29" grpId="0" build="p"/>
      <p:bldP spid="30" grpId="0" build="p"/>
      <p:bldP spid="39" grpId="0" animBg="1"/>
      <p:bldP spid="40" grpId="0" animBg="1"/>
      <p:bldP spid="41" grpId="0" animBg="1"/>
      <p:bldP spid="42" grpId="0" animBg="1"/>
      <p:bldP spid="45" grpId="0"/>
      <p:bldP spid="46" grpId="0" build="p"/>
      <p:bldP spid="4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LA ORGANIZACIÓN</a:t>
            </a:r>
            <a:endParaRPr lang="es-ES" dirty="0"/>
          </a:p>
        </p:txBody>
      </p:sp>
      <p:pic>
        <p:nvPicPr>
          <p:cNvPr id="6" name="5 Imagen" descr="J:\HEROES DEL CENEPA MAPA1.JPG"/>
          <p:cNvPicPr/>
          <p:nvPr/>
        </p:nvPicPr>
        <p:blipFill>
          <a:blip r:embed="rId3" cstate="print"/>
          <a:srcRect/>
          <a:stretch>
            <a:fillRect/>
          </a:stretch>
        </p:blipFill>
        <p:spPr bwMode="auto">
          <a:xfrm>
            <a:off x="428596" y="1357298"/>
            <a:ext cx="3952875" cy="2900708"/>
          </a:xfrm>
          <a:prstGeom prst="rect">
            <a:avLst/>
          </a:prstGeom>
          <a:noFill/>
          <a:ln w="9525">
            <a:noFill/>
            <a:miter lim="800000"/>
            <a:headEnd/>
            <a:tailEnd/>
          </a:ln>
        </p:spPr>
      </p:pic>
      <p:sp>
        <p:nvSpPr>
          <p:cNvPr id="7" name="6 Rectángulo redondeado"/>
          <p:cNvSpPr/>
          <p:nvPr/>
        </p:nvSpPr>
        <p:spPr>
          <a:xfrm>
            <a:off x="5572132" y="1357298"/>
            <a:ext cx="3143272"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Arial" pitchFamily="34" charset="0"/>
                <a:cs typeface="Arial" pitchFamily="34" charset="0"/>
              </a:rPr>
              <a:t>Formar profesionales en las diversas carreras con capacidad de liderazgo, pensamiento crítico y alta conciencia ciudadana que contribuya al desarrollo integral del Ecuador.</a:t>
            </a:r>
            <a:endParaRPr lang="es-AR" dirty="0" smtClean="0">
              <a:latin typeface="Arial" pitchFamily="34" charset="0"/>
              <a:cs typeface="Arial" pitchFamily="34" charset="0"/>
            </a:endParaRPr>
          </a:p>
          <a:p>
            <a:pPr algn="ctr"/>
            <a:endParaRPr lang="es-AR" dirty="0"/>
          </a:p>
        </p:txBody>
      </p:sp>
      <p:sp>
        <p:nvSpPr>
          <p:cNvPr id="8" name="7 CuadroTexto"/>
          <p:cNvSpPr txBox="1"/>
          <p:nvPr/>
        </p:nvSpPr>
        <p:spPr>
          <a:xfrm>
            <a:off x="4429124" y="1428736"/>
            <a:ext cx="989373" cy="369332"/>
          </a:xfrm>
          <a:prstGeom prst="rect">
            <a:avLst/>
          </a:prstGeom>
          <a:noFill/>
        </p:spPr>
        <p:txBody>
          <a:bodyPr wrap="none" rtlCol="0">
            <a:spAutoFit/>
          </a:bodyPr>
          <a:lstStyle/>
          <a:p>
            <a:r>
              <a:rPr lang="es-AR" dirty="0" smtClean="0"/>
              <a:t>MISIÓN</a:t>
            </a:r>
            <a:endParaRPr lang="es-AR" dirty="0"/>
          </a:p>
        </p:txBody>
      </p:sp>
      <p:sp>
        <p:nvSpPr>
          <p:cNvPr id="9" name="8 Rectángulo redondeado"/>
          <p:cNvSpPr/>
          <p:nvPr/>
        </p:nvSpPr>
        <p:spPr>
          <a:xfrm>
            <a:off x="5572132" y="3929066"/>
            <a:ext cx="3143272" cy="2428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smtClean="0">
                <a:latin typeface="Arial" pitchFamily="34" charset="0"/>
                <a:cs typeface="Arial" pitchFamily="34" charset="0"/>
              </a:rPr>
              <a:t>Formar profesionales de excelencia que incidan en el desarrollo del país dentro de un marco de valores éticos cívicos y de servicio a la sociedad.</a:t>
            </a:r>
            <a:endParaRPr lang="es-AR" dirty="0" smtClean="0">
              <a:latin typeface="Arial" pitchFamily="34" charset="0"/>
              <a:cs typeface="Arial" pitchFamily="34" charset="0"/>
            </a:endParaRPr>
          </a:p>
          <a:p>
            <a:pPr algn="ctr"/>
            <a:endParaRPr lang="es-AR" dirty="0"/>
          </a:p>
        </p:txBody>
      </p:sp>
      <p:sp>
        <p:nvSpPr>
          <p:cNvPr id="10" name="9 CuadroTexto"/>
          <p:cNvSpPr txBox="1"/>
          <p:nvPr/>
        </p:nvSpPr>
        <p:spPr>
          <a:xfrm>
            <a:off x="4429124" y="4429132"/>
            <a:ext cx="941283" cy="369332"/>
          </a:xfrm>
          <a:prstGeom prst="rect">
            <a:avLst/>
          </a:prstGeom>
          <a:noFill/>
        </p:spPr>
        <p:txBody>
          <a:bodyPr wrap="none" rtlCol="0">
            <a:spAutoFit/>
          </a:bodyPr>
          <a:lstStyle/>
          <a:p>
            <a:r>
              <a:rPr lang="es-AR" dirty="0" smtClean="0"/>
              <a:t>VISIÓN</a:t>
            </a:r>
            <a:endParaRPr lang="es-AR" dirty="0"/>
          </a:p>
        </p:txBody>
      </p:sp>
      <p:sp>
        <p:nvSpPr>
          <p:cNvPr id="11" name="10 CuadroTexto"/>
          <p:cNvSpPr txBox="1"/>
          <p:nvPr/>
        </p:nvSpPr>
        <p:spPr>
          <a:xfrm>
            <a:off x="642910" y="4500570"/>
            <a:ext cx="3470822" cy="369332"/>
          </a:xfrm>
          <a:prstGeom prst="rect">
            <a:avLst/>
          </a:prstGeom>
          <a:noFill/>
        </p:spPr>
        <p:txBody>
          <a:bodyPr wrap="none" rtlCol="0">
            <a:spAutoFit/>
          </a:bodyPr>
          <a:lstStyle/>
          <a:p>
            <a:r>
              <a:rPr lang="es-AR" dirty="0" smtClean="0"/>
              <a:t>Fundada en </a:t>
            </a:r>
            <a:r>
              <a:rPr lang="es-EC" dirty="0" smtClean="0"/>
              <a:t>agosto de 1996.</a:t>
            </a:r>
            <a:r>
              <a:rPr lang="es-AR" dirty="0" smtClean="0"/>
              <a:t> </a:t>
            </a: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3.jpg"/>
          <p:cNvPicPr>
            <a:picLocks noGrp="1" noChangeAspect="1"/>
          </p:cNvPicPr>
          <p:nvPr>
            <p:ph idx="1"/>
          </p:nvPr>
        </p:nvPicPr>
        <p:blipFill>
          <a:blip r:embed="rId2" cstate="print"/>
          <a:stretch>
            <a:fillRect/>
          </a:stretch>
        </p:blipFill>
        <p:spPr>
          <a:xfrm rot="16200000">
            <a:off x="1201319" y="-977179"/>
            <a:ext cx="6669359" cy="9000997"/>
          </a:xfrm>
        </p:spPr>
      </p:pic>
      <p:sp>
        <p:nvSpPr>
          <p:cNvPr id="3" name="2 CuadroTexto"/>
          <p:cNvSpPr txBox="1"/>
          <p:nvPr/>
        </p:nvSpPr>
        <p:spPr>
          <a:xfrm>
            <a:off x="4357686" y="714356"/>
            <a:ext cx="2357454" cy="461665"/>
          </a:xfrm>
          <a:prstGeom prst="rect">
            <a:avLst/>
          </a:prstGeom>
          <a:noFill/>
        </p:spPr>
        <p:txBody>
          <a:bodyPr wrap="square" rtlCol="0">
            <a:spAutoFit/>
          </a:bodyPr>
          <a:lstStyle/>
          <a:p>
            <a:r>
              <a:rPr lang="es-ES" sz="2400" b="1" dirty="0" smtClean="0">
                <a:solidFill>
                  <a:schemeClr val="bg1"/>
                </a:solidFill>
              </a:rPr>
              <a:t>PLANTA ALTA</a:t>
            </a:r>
            <a:endParaRPr lang="es-E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165"/>
            <a:ext cx="8229600" cy="1143000"/>
          </a:xfrm>
        </p:spPr>
        <p:txBody>
          <a:bodyPr>
            <a:normAutofit/>
          </a:bodyPr>
          <a:lstStyle/>
          <a:p>
            <a:r>
              <a:rPr lang="es-EC" b="1" dirty="0" smtClean="0">
                <a:latin typeface="Times New Roman" pitchFamily="18" charset="0"/>
                <a:cs typeface="Times New Roman" pitchFamily="18" charset="0"/>
              </a:rPr>
              <a:t>DESCRIPCIÓN DEL PROBLEMA</a:t>
            </a:r>
            <a:endParaRPr lang="es-EC" b="1"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fontScale="85000" lnSpcReduction="10000"/>
          </a:bodyPr>
          <a:lstStyle/>
          <a:p>
            <a:pPr marL="457200" indent="-457200" algn="just">
              <a:buFont typeface="Wingdings" pitchFamily="2" charset="2"/>
              <a:buChar char="Ø"/>
            </a:pPr>
            <a:r>
              <a:rPr lang="es-EC" sz="3100" dirty="0">
                <a:cs typeface="Arial" pitchFamily="34" charset="0"/>
              </a:rPr>
              <a:t>Examinar  la red de datos que se encuentra implementada en la Escuela Héroes del Cenepa, evaluarla y realizar  una actualización en su diseño. </a:t>
            </a:r>
          </a:p>
          <a:p>
            <a:pPr marL="457200" indent="-457200" algn="just">
              <a:buFont typeface="Wingdings" pitchFamily="2" charset="2"/>
              <a:buChar char="Ø"/>
            </a:pPr>
            <a:endParaRPr lang="es-EC" sz="3100" dirty="0">
              <a:cs typeface="Arial" pitchFamily="34" charset="0"/>
            </a:endParaRPr>
          </a:p>
          <a:p>
            <a:pPr marL="457200" indent="-457200" algn="just">
              <a:buFont typeface="Wingdings" pitchFamily="2" charset="2"/>
              <a:buChar char="Ø"/>
            </a:pPr>
            <a:r>
              <a:rPr lang="es-EC" sz="3100" dirty="0">
                <a:cs typeface="Arial" pitchFamily="34" charset="0"/>
              </a:rPr>
              <a:t>Lo que se quiere lograr es que todas las dependencias tengan acceso a la  red, integrar a esta red las dependencias que lo requieran y no tengan acceso, </a:t>
            </a:r>
            <a:r>
              <a:rPr lang="es-EC" sz="3100" dirty="0" smtClean="0">
                <a:cs typeface="Arial" pitchFamily="34" charset="0"/>
              </a:rPr>
              <a:t> </a:t>
            </a:r>
            <a:r>
              <a:rPr lang="es-EC" sz="3100" dirty="0">
                <a:cs typeface="Arial" pitchFamily="34" charset="0"/>
              </a:rPr>
              <a:t>permitir que  los usuarios </a:t>
            </a:r>
            <a:r>
              <a:rPr lang="es-EC" sz="3100" dirty="0" smtClean="0">
                <a:cs typeface="Arial" pitchFamily="34" charset="0"/>
              </a:rPr>
              <a:t>aprovechen </a:t>
            </a:r>
            <a:r>
              <a:rPr lang="es-EC" sz="3100" dirty="0">
                <a:cs typeface="Arial" pitchFamily="34" charset="0"/>
              </a:rPr>
              <a:t>los recursos cuando lo requieran, y </a:t>
            </a:r>
            <a:r>
              <a:rPr lang="es-EC" sz="3100" dirty="0" smtClean="0">
                <a:cs typeface="Arial" pitchFamily="34" charset="0"/>
              </a:rPr>
              <a:t> </a:t>
            </a:r>
            <a:r>
              <a:rPr lang="es-EC" sz="3100" dirty="0">
                <a:cs typeface="Arial" pitchFamily="34" charset="0"/>
              </a:rPr>
              <a:t>cuenten con acceso a internet de forma permanente con fines </a:t>
            </a:r>
            <a:r>
              <a:rPr lang="es-EC" sz="3100" dirty="0" smtClean="0">
                <a:cs typeface="Arial" pitchFamily="34" charset="0"/>
              </a:rPr>
              <a:t>investigativos.</a:t>
            </a:r>
            <a:endParaRPr lang="es-EC" sz="3100" dirty="0">
              <a:cs typeface="Arial" pitchFamily="34" charset="0"/>
            </a:endParaRPr>
          </a:p>
          <a:p>
            <a:pPr marL="0" indent="0">
              <a:buNone/>
            </a:pPr>
            <a:endParaRPr lang="es-EC" dirty="0"/>
          </a:p>
        </p:txBody>
      </p:sp>
    </p:spTree>
    <p:extLst>
      <p:ext uri="{BB962C8B-B14F-4D97-AF65-F5344CB8AC3E}">
        <p14:creationId xmlns:p14="http://schemas.microsoft.com/office/powerpoint/2010/main" xmlns="" val="2962683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jpg"/>
          <p:cNvPicPr>
            <a:picLocks noGrp="1" noChangeAspect="1"/>
          </p:cNvPicPr>
          <p:nvPr>
            <p:ph idx="1"/>
          </p:nvPr>
        </p:nvPicPr>
        <p:blipFill>
          <a:blip r:embed="rId2" cstate="print"/>
          <a:stretch>
            <a:fillRect/>
          </a:stretch>
        </p:blipFill>
        <p:spPr>
          <a:xfrm>
            <a:off x="179512" y="188640"/>
            <a:ext cx="8784976" cy="6480720"/>
          </a:xfrm>
        </p:spPr>
      </p:pic>
      <p:sp>
        <p:nvSpPr>
          <p:cNvPr id="3" name="2 Rectángulo"/>
          <p:cNvSpPr/>
          <p:nvPr/>
        </p:nvSpPr>
        <p:spPr>
          <a:xfrm>
            <a:off x="5940152" y="2708920"/>
            <a:ext cx="2165978" cy="461665"/>
          </a:xfrm>
          <a:prstGeom prst="rect">
            <a:avLst/>
          </a:prstGeom>
        </p:spPr>
        <p:txBody>
          <a:bodyPr wrap="none">
            <a:spAutoFit/>
          </a:bodyPr>
          <a:lstStyle/>
          <a:p>
            <a:r>
              <a:rPr lang="es-ES" sz="2400" b="1" dirty="0" smtClean="0">
                <a:solidFill>
                  <a:schemeClr val="bg1"/>
                </a:solidFill>
              </a:rPr>
              <a:t>PLANTA BAJA</a:t>
            </a:r>
            <a:endParaRPr lang="es-E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1.jpg"/>
          <p:cNvPicPr>
            <a:picLocks noGrp="1" noChangeAspect="1"/>
          </p:cNvPicPr>
          <p:nvPr>
            <p:ph idx="1"/>
          </p:nvPr>
        </p:nvPicPr>
        <p:blipFill>
          <a:blip r:embed="rId2" cstate="print"/>
          <a:stretch>
            <a:fillRect/>
          </a:stretch>
        </p:blipFill>
        <p:spPr>
          <a:xfrm>
            <a:off x="179512" y="0"/>
            <a:ext cx="8712968" cy="6552728"/>
          </a:xfrm>
        </p:spPr>
      </p:pic>
      <p:sp>
        <p:nvSpPr>
          <p:cNvPr id="3" name="2 Rectángulo"/>
          <p:cNvSpPr/>
          <p:nvPr/>
        </p:nvSpPr>
        <p:spPr>
          <a:xfrm>
            <a:off x="3131840" y="2708920"/>
            <a:ext cx="2553904" cy="461665"/>
          </a:xfrm>
          <a:prstGeom prst="rect">
            <a:avLst/>
          </a:prstGeom>
        </p:spPr>
        <p:txBody>
          <a:bodyPr wrap="none">
            <a:spAutoFit/>
          </a:bodyPr>
          <a:lstStyle/>
          <a:p>
            <a:r>
              <a:rPr lang="es-ES" sz="2400" b="1" dirty="0" smtClean="0">
                <a:solidFill>
                  <a:schemeClr val="bg1"/>
                </a:solidFill>
              </a:rPr>
              <a:t>PATIO INFERIOR</a:t>
            </a:r>
            <a:endParaRPr lang="es-E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83752">
              <a:srgbClr val="D7DDF0"/>
            </a:gs>
            <a:gs pos="65848">
              <a:srgbClr val="B2D0F1"/>
            </a:gs>
            <a:gs pos="76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EC" dirty="0" smtClean="0">
                <a:solidFill>
                  <a:schemeClr val="bg1"/>
                </a:solidFill>
                <a:latin typeface="Times New Roman" pitchFamily="18" charset="0"/>
                <a:cs typeface="Times New Roman" pitchFamily="18" charset="0"/>
              </a:rPr>
              <a:t>ANÁLISIS DE LA ESCUELA  HÉROES DEL CENEPA</a:t>
            </a:r>
            <a:endParaRPr lang="es-EC" dirty="0">
              <a:solidFill>
                <a:schemeClr val="bg1"/>
              </a:solidFill>
            </a:endParaRPr>
          </a:p>
        </p:txBody>
      </p:sp>
    </p:spTree>
    <p:extLst>
      <p:ext uri="{BB962C8B-B14F-4D97-AF65-F5344CB8AC3E}">
        <p14:creationId xmlns:p14="http://schemas.microsoft.com/office/powerpoint/2010/main" xmlns="" val="13697258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b="1" dirty="0" smtClean="0">
                <a:latin typeface="Times New Roman" pitchFamily="18" charset="0"/>
                <a:cs typeface="Times New Roman" pitchFamily="18" charset="0"/>
              </a:rPr>
              <a:t>SITUACIÓN ACTUAL</a:t>
            </a:r>
            <a:endParaRPr lang="es-EC" b="1" dirty="0">
              <a:latin typeface="Times New Roman" pitchFamily="18" charset="0"/>
              <a:cs typeface="Times New Roman" pitchFamily="18" charset="0"/>
            </a:endParaRPr>
          </a:p>
        </p:txBody>
      </p:sp>
      <p:sp>
        <p:nvSpPr>
          <p:cNvPr id="3" name="2 Marcador de contenido"/>
          <p:cNvSpPr>
            <a:spLocks noGrp="1"/>
          </p:cNvSpPr>
          <p:nvPr>
            <p:ph idx="1"/>
          </p:nvPr>
        </p:nvSpPr>
        <p:spPr>
          <a:xfrm>
            <a:off x="457200" y="1268760"/>
            <a:ext cx="8229600" cy="4857403"/>
          </a:xfrm>
        </p:spPr>
        <p:txBody>
          <a:bodyPr>
            <a:normAutofit/>
          </a:bodyPr>
          <a:lstStyle/>
          <a:p>
            <a:pPr marL="0" indent="0" algn="just"/>
            <a:r>
              <a:rPr lang="es-AR" sz="2400" dirty="0" smtClean="0"/>
              <a:t>La </a:t>
            </a:r>
            <a:r>
              <a:rPr lang="es-AR" sz="2400" dirty="0"/>
              <a:t>estructura general del cableado se basa en una distribución jerárquica de tipo “estrella</a:t>
            </a:r>
            <a:r>
              <a:rPr lang="es-AR" sz="2400" dirty="0" smtClean="0"/>
              <a:t>”.</a:t>
            </a:r>
          </a:p>
          <a:p>
            <a:pPr marL="0" indent="0" algn="just"/>
            <a:endParaRPr lang="es-AR" sz="2400" dirty="0" smtClean="0"/>
          </a:p>
          <a:p>
            <a:pPr marL="0" indent="0" algn="just"/>
            <a:r>
              <a:rPr lang="es-AR" sz="2400" dirty="0" smtClean="0"/>
              <a:t>El </a:t>
            </a:r>
            <a:r>
              <a:rPr lang="es-AR" sz="2400" dirty="0"/>
              <a:t>cableado hacia las “áreas de trabajo” parte de un punto central, generalmente la “Sala de Equipos” de la escuela, aquí se ubica el Distribuidor o Repartidor principal </a:t>
            </a:r>
            <a:r>
              <a:rPr lang="es-AR" sz="2400" dirty="0" smtClean="0"/>
              <a:t>de cableado </a:t>
            </a:r>
            <a:r>
              <a:rPr lang="es-AR" sz="2400" dirty="0"/>
              <a:t>del edificio, partiendo de  éste distribuidor principal para llegar hasta las áreas de trabajo, el cableado pasa por un Distribuidor o Repartidor secundario y llega hasta las estaciones de trabajo (</a:t>
            </a:r>
            <a:r>
              <a:rPr lang="es-AR" sz="2400" dirty="0" err="1"/>
              <a:t>Pc’s</a:t>
            </a:r>
            <a:r>
              <a:rPr lang="es-AR" sz="2400" dirty="0"/>
              <a:t>).</a:t>
            </a:r>
            <a:endParaRPr lang="es-EC" sz="2400" dirty="0"/>
          </a:p>
          <a:p>
            <a:endParaRPr lang="es-EC" sz="2400" dirty="0" smtClean="0"/>
          </a:p>
          <a:p>
            <a:endParaRPr lang="es-EC" sz="2400" dirty="0"/>
          </a:p>
        </p:txBody>
      </p:sp>
    </p:spTree>
    <p:extLst>
      <p:ext uri="{BB962C8B-B14F-4D97-AF65-F5344CB8AC3E}">
        <p14:creationId xmlns:p14="http://schemas.microsoft.com/office/powerpoint/2010/main" xmlns="" val="14727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8"/>
            <a:ext cx="8229600" cy="994122"/>
          </a:xfrm>
        </p:spPr>
        <p:txBody>
          <a:bodyPr>
            <a:normAutofit/>
          </a:bodyPr>
          <a:lstStyle/>
          <a:p>
            <a:r>
              <a:rPr lang="es-EC" sz="2800" dirty="0"/>
              <a:t>Descripción y características de Equipos </a:t>
            </a:r>
            <a:r>
              <a:rPr lang="es-EC" sz="2800" dirty="0" smtClean="0"/>
              <a:t>Activos de la </a:t>
            </a:r>
            <a:r>
              <a:rPr lang="es-EC" sz="2800" dirty="0"/>
              <a:t>Escuela </a:t>
            </a:r>
            <a:r>
              <a:rPr lang="es-EC" sz="2800" dirty="0" smtClean="0"/>
              <a:t>“Héroes del </a:t>
            </a:r>
            <a:r>
              <a:rPr lang="es-EC" sz="2800" dirty="0"/>
              <a:t>C</a:t>
            </a:r>
            <a:r>
              <a:rPr lang="es-EC" sz="2800" dirty="0" smtClean="0"/>
              <a:t>enepa”</a:t>
            </a:r>
            <a:endParaRPr lang="es-EC" sz="2800" dirty="0"/>
          </a:p>
        </p:txBody>
      </p:sp>
      <p:graphicFrame>
        <p:nvGraphicFramePr>
          <p:cNvPr id="5" name="4 Marcador de contenido"/>
          <p:cNvGraphicFramePr>
            <a:graphicFrameLocks noGrp="1"/>
          </p:cNvGraphicFramePr>
          <p:nvPr>
            <p:ph idx="4294967295"/>
            <p:extLst>
              <p:ext uri="{D42A27DB-BD31-4B8C-83A1-F6EECF244321}">
                <p14:modId xmlns:p14="http://schemas.microsoft.com/office/powerpoint/2010/main" xmlns="" val="2752674328"/>
              </p:ext>
            </p:extLst>
          </p:nvPr>
        </p:nvGraphicFramePr>
        <p:xfrm>
          <a:off x="393794" y="1357298"/>
          <a:ext cx="8750206" cy="5067778"/>
        </p:xfrm>
        <a:graphic>
          <a:graphicData uri="http://schemas.openxmlformats.org/drawingml/2006/table">
            <a:tbl>
              <a:tblPr firstRow="1" bandRow="1">
                <a:tableStyleId>{46F890A9-2807-4EBB-B81D-B2AA78EC7F39}</a:tableStyleId>
              </a:tblPr>
              <a:tblGrid>
                <a:gridCol w="1677844"/>
                <a:gridCol w="1571668"/>
                <a:gridCol w="1322520"/>
                <a:gridCol w="1297854"/>
                <a:gridCol w="1440160"/>
                <a:gridCol w="1440160"/>
              </a:tblGrid>
              <a:tr h="571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lt1"/>
                        </a:solidFill>
                        <a:effectLst/>
                        <a:latin typeface="Times New Roman" pitchFamily="18" charset="0"/>
                        <a:ea typeface="+mn-ea"/>
                        <a:cs typeface="Times New Roman" pitchFamily="18" charset="0"/>
                      </a:endParaRPr>
                    </a:p>
                  </a:txBody>
                  <a:tcPr vert="vert27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kern="1200" dirty="0" smtClean="0">
                          <a:effectLst/>
                        </a:rPr>
                        <a:t>3Com </a:t>
                      </a:r>
                      <a:r>
                        <a:rPr lang="es-EC" sz="1600" kern="1200" dirty="0" err="1" smtClean="0">
                          <a:effectLst/>
                        </a:rPr>
                        <a:t>SuperStack</a:t>
                      </a:r>
                      <a:r>
                        <a:rPr lang="es-EC" sz="1600" kern="1200" dirty="0" smtClean="0">
                          <a:effectLst/>
                        </a:rPr>
                        <a:t> II Switch 1100 24 puertos</a:t>
                      </a:r>
                      <a:endParaRPr lang="es-EC" sz="1600" b="1" kern="1200" dirty="0" smtClean="0">
                        <a:solidFill>
                          <a:schemeClr val="lt1"/>
                        </a:solidFill>
                        <a:effectLst/>
                        <a:latin typeface="Times New Roman" pitchFamily="18" charset="0"/>
                        <a:ea typeface="+mn-ea"/>
                        <a:cs typeface="Times New Roman" pitchFamily="18" charset="0"/>
                      </a:endParaRPr>
                    </a:p>
                  </a:txBody>
                  <a:tcPr/>
                </a:tc>
                <a:tc>
                  <a:txBody>
                    <a:bodyPr/>
                    <a:lstStyle/>
                    <a:p>
                      <a:r>
                        <a:rPr lang="es-EC" sz="1600" kern="1200" dirty="0" smtClean="0">
                          <a:effectLst/>
                        </a:rPr>
                        <a:t>3Com </a:t>
                      </a:r>
                      <a:r>
                        <a:rPr lang="es-EC" sz="1600" kern="1200" dirty="0" err="1" smtClean="0">
                          <a:effectLst/>
                        </a:rPr>
                        <a:t>SuperStack</a:t>
                      </a:r>
                      <a:r>
                        <a:rPr lang="es-EC" sz="1600" kern="1200" dirty="0" smtClean="0">
                          <a:effectLst/>
                        </a:rPr>
                        <a:t> 3 </a:t>
                      </a:r>
                      <a:r>
                        <a:rPr lang="es-EC" sz="1600" kern="1200" dirty="0" err="1" smtClean="0">
                          <a:effectLst/>
                        </a:rPr>
                        <a:t>Switch</a:t>
                      </a:r>
                      <a:r>
                        <a:rPr lang="es-EC" sz="1600" kern="1200" dirty="0" smtClean="0">
                          <a:effectLst/>
                        </a:rPr>
                        <a:t> 4228G     28 puertos</a:t>
                      </a:r>
                      <a:endParaRPr lang="es-EC" sz="1600" dirty="0">
                        <a:latin typeface="Times New Roman" pitchFamily="18" charset="0"/>
                        <a:cs typeface="Times New Roman" pitchFamily="18" charset="0"/>
                      </a:endParaRPr>
                    </a:p>
                  </a:txBody>
                  <a:tcPr/>
                </a:tc>
                <a:tc>
                  <a:txBody>
                    <a:bodyPr/>
                    <a:lstStyle/>
                    <a:p>
                      <a:r>
                        <a:rPr lang="es-EC" sz="1600" kern="1200" dirty="0" smtClean="0">
                          <a:effectLst/>
                        </a:rPr>
                        <a:t>3Com Switch 4500 – </a:t>
                      </a:r>
                      <a:r>
                        <a:rPr kumimoji="0" lang="es-ES" sz="1600" b="1" kern="1200" dirty="0" smtClean="0">
                          <a:solidFill>
                            <a:schemeClr val="lt1"/>
                          </a:solidFill>
                          <a:effectLst/>
                          <a:latin typeface="+mn-lt"/>
                          <a:ea typeface="+mn-ea"/>
                          <a:cs typeface="+mn-cs"/>
                        </a:rPr>
                        <a:t>Conmutador</a:t>
                      </a:r>
                      <a:endParaRPr lang="es-EC" sz="1600" kern="1200" dirty="0" smtClean="0">
                        <a:effectLst/>
                      </a:endParaRPr>
                    </a:p>
                    <a:p>
                      <a:r>
                        <a:rPr lang="es-EC" sz="1600" kern="1200" dirty="0" smtClean="0">
                          <a:effectLst/>
                        </a:rPr>
                        <a:t>48 puertos</a:t>
                      </a:r>
                      <a:endParaRPr lang="es-EC" sz="1600" dirty="0">
                        <a:latin typeface="Times New Roman" pitchFamily="18" charset="0"/>
                        <a:cs typeface="Times New Roman" pitchFamily="18" charset="0"/>
                      </a:endParaRPr>
                    </a:p>
                  </a:txBody>
                  <a:tcPr/>
                </a:tc>
                <a:tc>
                  <a:txBody>
                    <a:bodyPr/>
                    <a:lstStyle/>
                    <a:p>
                      <a:r>
                        <a:rPr lang="es-EC" sz="1600" kern="1200" dirty="0" smtClean="0">
                          <a:effectLst/>
                        </a:rPr>
                        <a:t>3Com  </a:t>
                      </a:r>
                      <a:r>
                        <a:rPr lang="es-EC" sz="1600" kern="1200" dirty="0" err="1" smtClean="0">
                          <a:effectLst/>
                        </a:rPr>
                        <a:t>SuperStack</a:t>
                      </a:r>
                      <a:r>
                        <a:rPr lang="es-EC" sz="1600" kern="1200" dirty="0" smtClean="0">
                          <a:effectLst/>
                        </a:rPr>
                        <a:t> 4</a:t>
                      </a:r>
                      <a:r>
                        <a:rPr lang="es-EC" sz="1600" kern="1200" baseline="0" dirty="0" smtClean="0">
                          <a:effectLst/>
                        </a:rPr>
                        <a:t> </a:t>
                      </a:r>
                      <a:r>
                        <a:rPr lang="es-EC" sz="1600" kern="1200" dirty="0" err="1" smtClean="0">
                          <a:effectLst/>
                        </a:rPr>
                        <a:t>Switch</a:t>
                      </a:r>
                      <a:r>
                        <a:rPr lang="es-EC" sz="1600" kern="1200" dirty="0" smtClean="0">
                          <a:effectLst/>
                        </a:rPr>
                        <a:t> 5500 - 52 puertos.</a:t>
                      </a:r>
                      <a:endParaRPr lang="es-EC" sz="1600" dirty="0">
                        <a:latin typeface="Times New Roman" pitchFamily="18" charset="0"/>
                        <a:cs typeface="Times New Roman" pitchFamily="18" charset="0"/>
                      </a:endParaRPr>
                    </a:p>
                  </a:txBody>
                  <a:tcPr/>
                </a:tc>
                <a:tc>
                  <a:txBody>
                    <a:bodyPr/>
                    <a:lstStyle/>
                    <a:p>
                      <a:r>
                        <a:rPr lang="es-EC" sz="1600" kern="1200" dirty="0" smtClean="0">
                          <a:effectLst/>
                        </a:rPr>
                        <a:t>3Com Switch 4500 - 26 puertos</a:t>
                      </a:r>
                      <a:endParaRPr lang="es-EC" sz="1600" dirty="0">
                        <a:latin typeface="Times New Roman" pitchFamily="18" charset="0"/>
                        <a:cs typeface="Times New Roman" pitchFamily="18" charset="0"/>
                      </a:endParaRPr>
                    </a:p>
                  </a:txBody>
                  <a:tcPr/>
                </a:tc>
              </a:tr>
              <a:tr h="390876">
                <a:tc>
                  <a:txBody>
                    <a:bodyPr/>
                    <a:lstStyle/>
                    <a:p>
                      <a:r>
                        <a:rPr lang="es-EC" b="1" dirty="0" smtClean="0"/>
                        <a:t>LAYER</a:t>
                      </a:r>
                      <a:endParaRPr lang="es-EC" b="1"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es-EC" sz="1600" dirty="0" err="1" smtClean="0"/>
                        <a:t>Layer</a:t>
                      </a:r>
                      <a:r>
                        <a:rPr lang="es-EC" sz="1600" baseline="0" dirty="0" smtClean="0"/>
                        <a:t> </a:t>
                      </a:r>
                      <a:r>
                        <a:rPr lang="es-EC" sz="1600" dirty="0" smtClean="0"/>
                        <a:t>3</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en-US" sz="1600" dirty="0" smtClean="0"/>
                        <a:t> Layer</a:t>
                      </a:r>
                      <a:r>
                        <a:rPr lang="en-US" sz="1600" baseline="0" dirty="0" smtClean="0"/>
                        <a:t> 2</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es-EC" sz="1600" kern="1200" dirty="0" err="1" smtClean="0">
                          <a:effectLst/>
                        </a:rPr>
                        <a:t>Layer</a:t>
                      </a:r>
                      <a:r>
                        <a:rPr lang="es-EC" sz="1600" kern="1200" baseline="0" dirty="0" smtClean="0">
                          <a:effectLst/>
                        </a:rPr>
                        <a:t> 2 y </a:t>
                      </a:r>
                      <a:r>
                        <a:rPr lang="es-EC" sz="1600" kern="1200" dirty="0" smtClean="0">
                          <a:effectLst/>
                        </a:rPr>
                        <a:t>3</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es-EC" sz="1600" kern="1200" dirty="0" err="1" smtClean="0">
                          <a:effectLst/>
                        </a:rPr>
                        <a:t>Layer</a:t>
                      </a:r>
                      <a:r>
                        <a:rPr lang="es-EC" sz="1600" kern="1200" dirty="0" smtClean="0">
                          <a:effectLst/>
                        </a:rPr>
                        <a:t> 3</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600" kern="1200" dirty="0" err="1" smtClean="0">
                          <a:effectLst/>
                        </a:rPr>
                        <a:t>Layer</a:t>
                      </a:r>
                      <a:r>
                        <a:rPr lang="es-EC" sz="1600" kern="1200" dirty="0" smtClean="0">
                          <a:effectLst/>
                        </a:rPr>
                        <a:t> 2 y 3.</a:t>
                      </a:r>
                      <a:endParaRPr lang="es-EC" sz="1600" kern="1200" dirty="0" smtClean="0">
                        <a:solidFill>
                          <a:schemeClr val="lt1"/>
                        </a:solidFill>
                        <a:effectLst/>
                        <a:latin typeface="Times New Roman" pitchFamily="18" charset="0"/>
                        <a:ea typeface="+mn-ea"/>
                        <a:cs typeface="Times New Roman" pitchFamily="18" charset="0"/>
                      </a:endParaRPr>
                    </a:p>
                  </a:txBody>
                  <a:tcPr>
                    <a:solidFill>
                      <a:schemeClr val="accent2">
                        <a:lumMod val="20000"/>
                        <a:lumOff val="80000"/>
                      </a:schemeClr>
                    </a:solidFill>
                  </a:tcPr>
                </a:tc>
              </a:tr>
              <a:tr h="1211378">
                <a:tc>
                  <a:txBody>
                    <a:bodyPr/>
                    <a:lstStyle/>
                    <a:p>
                      <a:endParaRPr lang="es-EC" sz="1800" b="1" kern="1200" dirty="0" smtClean="0">
                        <a:effectLst/>
                      </a:endParaRPr>
                    </a:p>
                    <a:p>
                      <a:r>
                        <a:rPr lang="es-EC" sz="1800" b="1" kern="1200" dirty="0" smtClean="0">
                          <a:effectLst/>
                        </a:rPr>
                        <a:t>Cantidad de puertos:</a:t>
                      </a:r>
                      <a:endParaRPr lang="es-EC" b="1" dirty="0">
                        <a:latin typeface="Times New Roman" pitchFamily="18" charset="0"/>
                        <a:cs typeface="Times New Roman" pitchFamily="18" charset="0"/>
                      </a:endParaRPr>
                    </a:p>
                  </a:txBody>
                  <a:tcPr>
                    <a:solidFill>
                      <a:schemeClr val="accent2">
                        <a:lumMod val="20000"/>
                        <a:lumOff val="80000"/>
                      </a:schemeClr>
                    </a:solidFill>
                  </a:tcPr>
                </a:tc>
                <a:tc>
                  <a:txBody>
                    <a:bodyPr/>
                    <a:lstStyle/>
                    <a:p>
                      <a:pPr algn="l"/>
                      <a:r>
                        <a:rPr lang="fr-FR" sz="1600" dirty="0" smtClean="0">
                          <a:effectLst/>
                        </a:rPr>
                        <a:t>24 </a:t>
                      </a:r>
                      <a:r>
                        <a:rPr lang="fr-FR" sz="1600" dirty="0" err="1" smtClean="0">
                          <a:effectLst/>
                        </a:rPr>
                        <a:t>Puertos</a:t>
                      </a:r>
                      <a:r>
                        <a:rPr lang="fr-FR" sz="1600" dirty="0" smtClean="0">
                          <a:effectLst/>
                        </a:rPr>
                        <a:t> Ethernet 10 Base T, 2 </a:t>
                      </a:r>
                      <a:r>
                        <a:rPr lang="fr-FR" sz="1600" dirty="0" err="1" smtClean="0">
                          <a:effectLst/>
                        </a:rPr>
                        <a:t>Fast</a:t>
                      </a:r>
                      <a:r>
                        <a:rPr lang="fr-FR" sz="1600" dirty="0" smtClean="0">
                          <a:effectLst/>
                        </a:rPr>
                        <a:t> Ethernet auto-</a:t>
                      </a:r>
                      <a:r>
                        <a:rPr lang="fr-FR" sz="1600" dirty="0" err="1" smtClean="0">
                          <a:effectLst/>
                        </a:rPr>
                        <a:t>negociación</a:t>
                      </a:r>
                      <a:r>
                        <a:rPr lang="fr-FR" sz="1600" dirty="0" smtClean="0">
                          <a:effectLst/>
                        </a:rPr>
                        <a:t> 10BASE-T/ 100BASE-TX</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pPr algn="l"/>
                      <a:r>
                        <a:rPr lang="es-EC" sz="1600" dirty="0" smtClean="0"/>
                        <a:t>24 Puertos 10Base-T/ 100Base-TX,2</a:t>
                      </a:r>
                      <a:r>
                        <a:rPr kumimoji="0" lang="es-AR" sz="1600" b="0" i="0" kern="1200" dirty="0" smtClean="0">
                          <a:solidFill>
                            <a:schemeClr val="dk1"/>
                          </a:solidFill>
                          <a:latin typeface="+mn-lt"/>
                          <a:ea typeface="+mn-ea"/>
                          <a:cs typeface="+mn-cs"/>
                        </a:rPr>
                        <a:t> puertos 10/100/ 1000 y 2 GBIC</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pPr algn="l"/>
                      <a:endParaRPr lang="en-US" sz="1600" kern="1200" dirty="0" smtClean="0">
                        <a:effectLst/>
                      </a:endParaRPr>
                    </a:p>
                    <a:p>
                      <a:pPr algn="l"/>
                      <a:endParaRPr lang="en-US" sz="1600" kern="1200" dirty="0" smtClean="0">
                        <a:effectLst/>
                      </a:endParaRPr>
                    </a:p>
                    <a:p>
                      <a:pPr algn="l"/>
                      <a:r>
                        <a:rPr lang="en-US" sz="1600" kern="1200" dirty="0" smtClean="0">
                          <a:effectLst/>
                        </a:rPr>
                        <a:t>48 </a:t>
                      </a:r>
                      <a:r>
                        <a:rPr lang="en-US" sz="1600" kern="1200" dirty="0" err="1" smtClean="0">
                          <a:effectLst/>
                        </a:rPr>
                        <a:t>puertos</a:t>
                      </a:r>
                      <a:r>
                        <a:rPr lang="en-US" sz="1600" kern="1200" dirty="0" smtClean="0">
                          <a:effectLst/>
                        </a:rPr>
                        <a:t> 10Base-T/</a:t>
                      </a:r>
                      <a:r>
                        <a:rPr lang="en-US" sz="1600" kern="1200" baseline="0" dirty="0" smtClean="0">
                          <a:effectLst/>
                        </a:rPr>
                        <a:t> </a:t>
                      </a:r>
                      <a:r>
                        <a:rPr lang="en-US" sz="1600" kern="1200" dirty="0" smtClean="0">
                          <a:effectLst/>
                        </a:rPr>
                        <a:t>100Base-TX</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pPr algn="l"/>
                      <a:endParaRPr lang="en-US" sz="1600" kern="1200" dirty="0" smtClean="0">
                        <a:effectLst/>
                      </a:endParaRPr>
                    </a:p>
                    <a:p>
                      <a:pPr algn="l"/>
                      <a:endParaRPr lang="en-US" sz="1600" kern="1200" dirty="0" smtClean="0">
                        <a:effectLst/>
                      </a:endParaRPr>
                    </a:p>
                    <a:p>
                      <a:pPr algn="l"/>
                      <a:r>
                        <a:rPr lang="en-US" sz="1600" kern="1200" dirty="0" smtClean="0">
                          <a:effectLst/>
                        </a:rPr>
                        <a:t>52 </a:t>
                      </a:r>
                      <a:r>
                        <a:rPr lang="en-US" sz="1600" kern="1200" dirty="0" err="1" smtClean="0">
                          <a:effectLst/>
                        </a:rPr>
                        <a:t>puertos</a:t>
                      </a:r>
                      <a:r>
                        <a:rPr lang="en-US" sz="1600" kern="1200" dirty="0" smtClean="0">
                          <a:effectLst/>
                        </a:rPr>
                        <a:t> 10Base-T/</a:t>
                      </a:r>
                      <a:r>
                        <a:rPr lang="en-US" sz="1600" kern="1200" baseline="0" dirty="0" smtClean="0">
                          <a:effectLst/>
                        </a:rPr>
                        <a:t> </a:t>
                      </a:r>
                      <a:r>
                        <a:rPr lang="en-US" sz="1600" kern="1200" dirty="0" smtClean="0">
                          <a:effectLst/>
                        </a:rPr>
                        <a:t>100Base-TX</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pPr algn="l"/>
                      <a:endParaRPr lang="es-EC" sz="1600" kern="1200" dirty="0" smtClean="0">
                        <a:effectLst/>
                      </a:endParaRPr>
                    </a:p>
                    <a:p>
                      <a:pPr algn="l"/>
                      <a:endParaRPr lang="es-EC" sz="1600" kern="1200" dirty="0" smtClean="0">
                        <a:effectLst/>
                      </a:endParaRPr>
                    </a:p>
                    <a:p>
                      <a:pPr algn="l"/>
                      <a:r>
                        <a:rPr lang="es-EC" sz="1600" kern="1200" dirty="0" smtClean="0">
                          <a:effectLst/>
                        </a:rPr>
                        <a:t>24 puertos 10/100 y dos puertos Gigabit </a:t>
                      </a:r>
                      <a:endParaRPr lang="es-EC" sz="1600" dirty="0">
                        <a:latin typeface="Times New Roman" pitchFamily="18" charset="0"/>
                        <a:cs typeface="Times New Roman" pitchFamily="18" charset="0"/>
                      </a:endParaRPr>
                    </a:p>
                  </a:txBody>
                  <a:tcPr>
                    <a:solidFill>
                      <a:schemeClr val="accent2">
                        <a:lumMod val="20000"/>
                        <a:lumOff val="80000"/>
                      </a:schemeClr>
                    </a:solidFill>
                  </a:tcPr>
                </a:tc>
              </a:tr>
              <a:tr h="1080262">
                <a:tc>
                  <a:txBody>
                    <a:bodyPr/>
                    <a:lstStyle/>
                    <a:p>
                      <a:r>
                        <a:rPr lang="es-EC" sz="1800" b="1" kern="1200" dirty="0" smtClean="0">
                          <a:effectLst/>
                        </a:rPr>
                        <a:t>Velocidad de transferencia de datos:</a:t>
                      </a:r>
                      <a:endParaRPr lang="es-EC" b="1" dirty="0">
                        <a:latin typeface="Times New Roman" pitchFamily="18" charset="0"/>
                        <a:cs typeface="Times New Roman" pitchFamily="18" charset="0"/>
                      </a:endParaRPr>
                    </a:p>
                  </a:txBody>
                  <a:tcPr>
                    <a:solidFill>
                      <a:schemeClr val="accent2">
                        <a:lumMod val="20000"/>
                        <a:lumOff val="80000"/>
                      </a:schemeClr>
                    </a:solidFill>
                  </a:tcPr>
                </a:tc>
                <a:tc>
                  <a:txBody>
                    <a:bodyPr/>
                    <a:lstStyle/>
                    <a:p>
                      <a:endParaRPr lang="es-EC" sz="1600" kern="1200" dirty="0" smtClean="0">
                        <a:effectLst/>
                      </a:endParaRPr>
                    </a:p>
                    <a:p>
                      <a:r>
                        <a:rPr lang="es-EC" sz="1600" kern="1200" dirty="0" smtClean="0">
                          <a:effectLst/>
                        </a:rPr>
                        <a:t>10/100 Mbps  </a:t>
                      </a:r>
                      <a:endParaRPr lang="es-EC" sz="1600" dirty="0"/>
                    </a:p>
                  </a:txBody>
                  <a:tcPr>
                    <a:solidFill>
                      <a:schemeClr val="accent2">
                        <a:lumMod val="20000"/>
                        <a:lumOff val="80000"/>
                      </a:schemeClr>
                    </a:solidFill>
                  </a:tcPr>
                </a:tc>
                <a:tc>
                  <a:txBody>
                    <a:bodyPr/>
                    <a:lstStyle/>
                    <a:p>
                      <a:endParaRPr lang="es-EC" sz="1600" dirty="0" smtClean="0"/>
                    </a:p>
                    <a:p>
                      <a:r>
                        <a:rPr lang="es-EC" sz="1600" dirty="0" smtClean="0"/>
                        <a:t>100 Mbps</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endParaRPr lang="es-EC"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600" kern="1200" dirty="0" smtClean="0">
                          <a:effectLst/>
                        </a:rPr>
                        <a:t>100 Mbps</a:t>
                      </a:r>
                      <a:endParaRPr lang="es-EC" sz="1600" dirty="0" smtClean="0"/>
                    </a:p>
                    <a:p>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endParaRPr lang="es-ES" sz="1600" kern="1200" dirty="0" smtClean="0">
                        <a:effectLst/>
                      </a:endParaRPr>
                    </a:p>
                    <a:p>
                      <a:r>
                        <a:rPr lang="es-ES" sz="1600" kern="1200" dirty="0" smtClean="0">
                          <a:effectLst/>
                        </a:rPr>
                        <a:t>100 Mbps</a:t>
                      </a:r>
                      <a:endParaRPr lang="es-EC" sz="1600" dirty="0">
                        <a:latin typeface="Times New Roman" pitchFamily="18" charset="0"/>
                        <a:cs typeface="Times New Roman" pitchFamily="18" charset="0"/>
                      </a:endParaRPr>
                    </a:p>
                  </a:txBody>
                  <a:tcPr>
                    <a:solidFill>
                      <a:schemeClr val="accent2">
                        <a:lumMod val="20000"/>
                        <a:lumOff val="80000"/>
                      </a:schemeClr>
                    </a:solidFill>
                  </a:tcPr>
                </a:tc>
                <a:tc>
                  <a:txBody>
                    <a:bodyPr/>
                    <a:lstStyle/>
                    <a:p>
                      <a:r>
                        <a:rPr lang="es-EC" sz="1600" kern="1200" dirty="0" smtClean="0">
                          <a:effectLst/>
                        </a:rPr>
                        <a:t>10/100 Mbps apilable</a:t>
                      </a:r>
                      <a:endParaRPr lang="es-EC" sz="1600" dirty="0">
                        <a:latin typeface="Times New Roman" pitchFamily="18" charset="0"/>
                        <a:cs typeface="Times New Roman" pitchFamily="18" charset="0"/>
                      </a:endParaRPr>
                    </a:p>
                  </a:txBody>
                  <a:tcPr>
                    <a:solidFill>
                      <a:schemeClr val="accent2">
                        <a:lumMod val="20000"/>
                        <a:lumOff val="80000"/>
                      </a:schemeClr>
                    </a:solidFill>
                  </a:tcPr>
                </a:tc>
              </a:tr>
            </a:tbl>
          </a:graphicData>
        </a:graphic>
      </p:graphicFrame>
      <p:sp>
        <p:nvSpPr>
          <p:cNvPr id="4" name="3 CuadroTexto"/>
          <p:cNvSpPr txBox="1"/>
          <p:nvPr/>
        </p:nvSpPr>
        <p:spPr>
          <a:xfrm rot="19619073">
            <a:off x="196138" y="1657704"/>
            <a:ext cx="2251911" cy="338554"/>
          </a:xfrm>
          <a:prstGeom prst="rect">
            <a:avLst/>
          </a:prstGeom>
          <a:noFill/>
        </p:spPr>
        <p:txBody>
          <a:bodyPr wrap="square" rtlCol="0">
            <a:spAutoFit/>
          </a:bodyPr>
          <a:lstStyle/>
          <a:p>
            <a:r>
              <a:rPr lang="es-EC" sz="1600" b="1" dirty="0" smtClean="0"/>
              <a:t>CARACTERISTICAS</a:t>
            </a:r>
            <a:endParaRPr lang="es-EC" sz="1600" b="1" dirty="0"/>
          </a:p>
        </p:txBody>
      </p:sp>
    </p:spTree>
    <p:extLst>
      <p:ext uri="{BB962C8B-B14F-4D97-AF65-F5344CB8AC3E}">
        <p14:creationId xmlns:p14="http://schemas.microsoft.com/office/powerpoint/2010/main" xmlns="" val="3300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xmlns="" val="2857378448"/>
              </p:ext>
            </p:extLst>
          </p:nvPr>
        </p:nvGraphicFramePr>
        <p:xfrm>
          <a:off x="599728" y="1124744"/>
          <a:ext cx="854427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CuadroTexto"/>
          <p:cNvSpPr txBox="1"/>
          <p:nvPr/>
        </p:nvSpPr>
        <p:spPr>
          <a:xfrm>
            <a:off x="365770" y="272842"/>
            <a:ext cx="8424936" cy="707886"/>
          </a:xfrm>
          <a:prstGeom prst="rect">
            <a:avLst/>
          </a:prstGeom>
          <a:noFill/>
        </p:spPr>
        <p:txBody>
          <a:bodyPr wrap="square" rtlCol="0">
            <a:spAutoFit/>
          </a:bodyPr>
          <a:lstStyle/>
          <a:p>
            <a:pPr algn="ctr"/>
            <a:r>
              <a:rPr lang="es-EC" sz="4000" b="1" dirty="0" smtClean="0">
                <a:latin typeface="Times New Roman" pitchFamily="18" charset="0"/>
                <a:cs typeface="Times New Roman" pitchFamily="18" charset="0"/>
              </a:rPr>
              <a:t>Cuarto </a:t>
            </a:r>
            <a:r>
              <a:rPr lang="es-EC" sz="4000" b="1" dirty="0">
                <a:latin typeface="Times New Roman" pitchFamily="18" charset="0"/>
                <a:cs typeface="Times New Roman" pitchFamily="18" charset="0"/>
              </a:rPr>
              <a:t>de Telecomunicaciones</a:t>
            </a:r>
            <a:r>
              <a:rPr lang="es-EC" sz="3200" b="1" dirty="0">
                <a:latin typeface="Times New Roman" pitchFamily="18" charset="0"/>
                <a:cs typeface="Times New Roman" pitchFamily="18" charset="0"/>
              </a:rPr>
              <a:t> </a:t>
            </a:r>
          </a:p>
        </p:txBody>
      </p:sp>
      <p:sp>
        <p:nvSpPr>
          <p:cNvPr id="3" name="2 CuadroTexto"/>
          <p:cNvSpPr txBox="1"/>
          <p:nvPr/>
        </p:nvSpPr>
        <p:spPr>
          <a:xfrm>
            <a:off x="971600" y="2060848"/>
            <a:ext cx="2880320" cy="369332"/>
          </a:xfrm>
          <a:prstGeom prst="rect">
            <a:avLst/>
          </a:prstGeom>
          <a:noFill/>
        </p:spPr>
        <p:txBody>
          <a:bodyPr wrap="square" rtlCol="0">
            <a:spAutoFit/>
          </a:bodyPr>
          <a:lstStyle/>
          <a:p>
            <a:r>
              <a:rPr lang="es-EC" dirty="0" smtClean="0">
                <a:solidFill>
                  <a:schemeClr val="bg1"/>
                </a:solidFill>
              </a:rPr>
              <a:t>3 Elementos</a:t>
            </a:r>
            <a:endParaRPr lang="es-EC" dirty="0">
              <a:solidFill>
                <a:schemeClr val="bg1"/>
              </a:solidFill>
            </a:endParaRPr>
          </a:p>
        </p:txBody>
      </p:sp>
      <p:sp>
        <p:nvSpPr>
          <p:cNvPr id="6" name="5 CuadroTexto"/>
          <p:cNvSpPr txBox="1"/>
          <p:nvPr/>
        </p:nvSpPr>
        <p:spPr>
          <a:xfrm>
            <a:off x="5220072" y="2132856"/>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Tree>
    <p:extLst>
      <p:ext uri="{BB962C8B-B14F-4D97-AF65-F5344CB8AC3E}">
        <p14:creationId xmlns:p14="http://schemas.microsoft.com/office/powerpoint/2010/main" xmlns="" val="4812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ESIS DEFINITIVA\TRABAJO TESIS\TESIS COMPLETA CON FORMATO\PRESENTACIÓN\fotos e imagenes\RAC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546" y="1556792"/>
            <a:ext cx="3680421" cy="425381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Título"/>
          <p:cNvSpPr txBox="1">
            <a:spLocks noGrp="1"/>
          </p:cNvSpPr>
          <p:nvPr>
            <p:ph type="title"/>
          </p:nvPr>
        </p:nvSpPr>
        <p:spPr>
          <a:xfrm>
            <a:off x="457200" y="492195"/>
            <a:ext cx="8229600" cy="707886"/>
          </a:xfrm>
          <a:prstGeom prst="rect">
            <a:avLst/>
          </a:prstGeom>
          <a:noFill/>
        </p:spPr>
        <p:txBody>
          <a:bodyPr wrap="square" rtlCol="0">
            <a:spAutoFit/>
          </a:bodyPr>
          <a:lstStyle/>
          <a:p>
            <a:pPr algn="ctr"/>
            <a:r>
              <a:rPr lang="es-EC" sz="4000" b="1" dirty="0" smtClean="0">
                <a:latin typeface="Times New Roman" pitchFamily="18" charset="0"/>
                <a:cs typeface="Times New Roman" pitchFamily="18" charset="0"/>
              </a:rPr>
              <a:t>Cuarto </a:t>
            </a:r>
            <a:r>
              <a:rPr lang="es-EC" sz="4000" b="1" dirty="0">
                <a:latin typeface="Times New Roman" pitchFamily="18" charset="0"/>
                <a:cs typeface="Times New Roman" pitchFamily="18" charset="0"/>
              </a:rPr>
              <a:t>de Telecomunicaciones</a:t>
            </a:r>
            <a:r>
              <a:rPr lang="es-EC" sz="3200" b="1" dirty="0">
                <a:latin typeface="Times New Roman" pitchFamily="18" charset="0"/>
                <a:cs typeface="Times New Roman" pitchFamily="18" charset="0"/>
              </a:rPr>
              <a:t> </a:t>
            </a:r>
          </a:p>
        </p:txBody>
      </p:sp>
      <p:pic>
        <p:nvPicPr>
          <p:cNvPr id="1027" name="Picture 3" descr="D:\TESIS DEFINITIVA\TRABAJO TESIS\TESIS COMPLETA CON FORMATO\PRESENTACIÓN\fotos e imagenes\RACK1.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3447" y="1583698"/>
            <a:ext cx="4338993" cy="4221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979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Times New Roman" pitchFamily="18" charset="0"/>
                <a:cs typeface="Times New Roman" pitchFamily="18" charset="0"/>
              </a:rPr>
              <a:t>Departamento Administrativo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772879681"/>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5292080" y="2132856"/>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7" name="6 CuadroTexto"/>
          <p:cNvSpPr txBox="1"/>
          <p:nvPr/>
        </p:nvSpPr>
        <p:spPr>
          <a:xfrm>
            <a:off x="969144" y="2132856"/>
            <a:ext cx="2808312" cy="369332"/>
          </a:xfrm>
          <a:prstGeom prst="rect">
            <a:avLst/>
          </a:prstGeom>
          <a:noFill/>
        </p:spPr>
        <p:txBody>
          <a:bodyPr wrap="square" rtlCol="0">
            <a:spAutoFit/>
          </a:bodyPr>
          <a:lstStyle/>
          <a:p>
            <a:r>
              <a:rPr lang="es-EC" dirty="0">
                <a:solidFill>
                  <a:schemeClr val="bg1"/>
                </a:solidFill>
              </a:rPr>
              <a:t>1</a:t>
            </a:r>
            <a:r>
              <a:rPr lang="es-EC" dirty="0" smtClean="0">
                <a:solidFill>
                  <a:schemeClr val="bg1"/>
                </a:solidFill>
              </a:rPr>
              <a:t> Elementos</a:t>
            </a:r>
            <a:endParaRPr lang="es-EC" dirty="0">
              <a:solidFill>
                <a:schemeClr val="bg1"/>
              </a:solidFill>
            </a:endParaRPr>
          </a:p>
        </p:txBody>
      </p:sp>
      <p:pic>
        <p:nvPicPr>
          <p:cNvPr id="1027" name="Picture 3" descr="D:\TESIS DEFINITIVA\TRABAJO TESIS\CAP 2\FOTOS SITUACION ACTUAL\DSC0705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92080" y="4005064"/>
            <a:ext cx="3384376" cy="253828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TESIS DEFINITIVA\TRABAJO TESIS\CAP 2\FOTOS SITUACION ACTUAL\DSC07053.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1560" y="3573016"/>
            <a:ext cx="3611893" cy="2708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57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Times New Roman" pitchFamily="18" charset="0"/>
                <a:cs typeface="Times New Roman" pitchFamily="18" charset="0"/>
              </a:rPr>
              <a:t>Biblioteca</a:t>
            </a: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xmlns="" val="3344514025"/>
              </p:ext>
            </p:extLst>
          </p:nvPr>
        </p:nvGraphicFramePr>
        <p:xfrm>
          <a:off x="457200"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D:\TESIS I CAPITULO\TESIS I CAPITULO\fotos\Biblioteca\DSC07070.JPG"/>
          <p:cNvPicPr/>
          <p:nvPr/>
        </p:nvPicPr>
        <p:blipFill>
          <a:blip r:embed="rId7" cstate="print"/>
          <a:srcRect/>
          <a:stretch>
            <a:fillRect/>
          </a:stretch>
        </p:blipFill>
        <p:spPr bwMode="auto">
          <a:xfrm>
            <a:off x="683568" y="3861048"/>
            <a:ext cx="3528392" cy="2448272"/>
          </a:xfrm>
          <a:prstGeom prst="rect">
            <a:avLst/>
          </a:prstGeom>
          <a:noFill/>
          <a:ln w="9525">
            <a:noFill/>
            <a:miter lim="800000"/>
            <a:headEnd/>
            <a:tailEnd/>
          </a:ln>
        </p:spPr>
      </p:pic>
      <p:sp>
        <p:nvSpPr>
          <p:cNvPr id="6" name="5 CuadroTexto"/>
          <p:cNvSpPr txBox="1"/>
          <p:nvPr/>
        </p:nvSpPr>
        <p:spPr>
          <a:xfrm>
            <a:off x="5292080" y="2339588"/>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8" name="7 CuadroTexto"/>
          <p:cNvSpPr txBox="1"/>
          <p:nvPr/>
        </p:nvSpPr>
        <p:spPr>
          <a:xfrm>
            <a:off x="973088" y="2339588"/>
            <a:ext cx="2808312" cy="369332"/>
          </a:xfrm>
          <a:prstGeom prst="rect">
            <a:avLst/>
          </a:prstGeom>
          <a:noFill/>
        </p:spPr>
        <p:txBody>
          <a:bodyPr wrap="square" rtlCol="0">
            <a:spAutoFit/>
          </a:bodyPr>
          <a:lstStyle/>
          <a:p>
            <a:r>
              <a:rPr lang="es-EC" dirty="0">
                <a:solidFill>
                  <a:schemeClr val="bg1"/>
                </a:solidFill>
              </a:rPr>
              <a:t>1</a:t>
            </a:r>
            <a:r>
              <a:rPr lang="es-EC" dirty="0" smtClean="0">
                <a:solidFill>
                  <a:schemeClr val="bg1"/>
                </a:solidFill>
              </a:rPr>
              <a:t> Elementos</a:t>
            </a:r>
            <a:endParaRPr lang="es-EC" dirty="0">
              <a:solidFill>
                <a:schemeClr val="bg1"/>
              </a:solidFill>
            </a:endParaRPr>
          </a:p>
        </p:txBody>
      </p:sp>
    </p:spTree>
    <p:extLst>
      <p:ext uri="{BB962C8B-B14F-4D97-AF65-F5344CB8AC3E}">
        <p14:creationId xmlns:p14="http://schemas.microsoft.com/office/powerpoint/2010/main" xmlns="" val="167120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Times New Roman" pitchFamily="18" charset="0"/>
                <a:cs typeface="Times New Roman" pitchFamily="18" charset="0"/>
              </a:rPr>
              <a:t>Centro de Comercio </a:t>
            </a: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xmlns="" val="2826664932"/>
              </p:ext>
            </p:extLst>
          </p:nvPr>
        </p:nvGraphicFramePr>
        <p:xfrm>
          <a:off x="457200"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D:\TESIS I CAPITULO\TESIS I CAPITULO\fotos\PREVENCIÓN DTC\DSC07144.JPG"/>
          <p:cNvPicPr/>
          <p:nvPr/>
        </p:nvPicPr>
        <p:blipFill>
          <a:blip r:embed="rId7" cstate="print"/>
          <a:srcRect/>
          <a:stretch>
            <a:fillRect/>
          </a:stretch>
        </p:blipFill>
        <p:spPr bwMode="auto">
          <a:xfrm>
            <a:off x="683568" y="3861048"/>
            <a:ext cx="3600400" cy="2448272"/>
          </a:xfrm>
          <a:prstGeom prst="rect">
            <a:avLst/>
          </a:prstGeom>
          <a:noFill/>
          <a:ln w="9525">
            <a:noFill/>
            <a:miter lim="800000"/>
            <a:headEnd/>
            <a:tailEnd/>
          </a:ln>
        </p:spPr>
      </p:pic>
      <p:sp>
        <p:nvSpPr>
          <p:cNvPr id="6" name="5 CuadroTexto"/>
          <p:cNvSpPr txBox="1"/>
          <p:nvPr/>
        </p:nvSpPr>
        <p:spPr>
          <a:xfrm>
            <a:off x="5292080" y="2348880"/>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8" name="7 CuadroTexto"/>
          <p:cNvSpPr txBox="1"/>
          <p:nvPr/>
        </p:nvSpPr>
        <p:spPr>
          <a:xfrm>
            <a:off x="971600" y="2348880"/>
            <a:ext cx="2808312" cy="369332"/>
          </a:xfrm>
          <a:prstGeom prst="rect">
            <a:avLst/>
          </a:prstGeom>
          <a:noFill/>
        </p:spPr>
        <p:txBody>
          <a:bodyPr wrap="square" rtlCol="0">
            <a:spAutoFit/>
          </a:bodyPr>
          <a:lstStyle/>
          <a:p>
            <a:r>
              <a:rPr lang="es-EC" dirty="0">
                <a:solidFill>
                  <a:schemeClr val="bg1"/>
                </a:solidFill>
              </a:rPr>
              <a:t>1</a:t>
            </a:r>
            <a:r>
              <a:rPr lang="es-EC" dirty="0" smtClean="0">
                <a:solidFill>
                  <a:schemeClr val="bg1"/>
                </a:solidFill>
              </a:rPr>
              <a:t> Elementos</a:t>
            </a:r>
            <a:endParaRPr lang="es-EC" dirty="0">
              <a:solidFill>
                <a:schemeClr val="bg1"/>
              </a:solidFill>
            </a:endParaRPr>
          </a:p>
        </p:txBody>
      </p:sp>
    </p:spTree>
    <p:extLst>
      <p:ext uri="{BB962C8B-B14F-4D97-AF65-F5344CB8AC3E}">
        <p14:creationId xmlns:p14="http://schemas.microsoft.com/office/powerpoint/2010/main" xmlns="" val="27006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5073427"/>
          </a:xfrm>
        </p:spPr>
        <p:txBody>
          <a:bodyPr>
            <a:normAutofit fontScale="62500" lnSpcReduction="20000"/>
          </a:bodyPr>
          <a:lstStyle/>
          <a:p>
            <a:pPr lvl="0" algn="just">
              <a:buNone/>
            </a:pPr>
            <a:endParaRPr lang="es-EC" sz="5100" dirty="0">
              <a:latin typeface="+mj-lt"/>
              <a:cs typeface="Arial" pitchFamily="34" charset="0"/>
            </a:endParaRPr>
          </a:p>
          <a:p>
            <a:pPr lvl="0" algn="just">
              <a:buFont typeface="Wingdings" pitchFamily="2" charset="2"/>
              <a:buChar char="Ø"/>
            </a:pPr>
            <a:r>
              <a:rPr lang="es-EC" sz="5100" dirty="0" smtClean="0">
                <a:latin typeface="+mj-lt"/>
                <a:cs typeface="Arial" pitchFamily="34" charset="0"/>
              </a:rPr>
              <a:t>Evaluar </a:t>
            </a:r>
            <a:r>
              <a:rPr lang="es-EC" sz="5100" dirty="0">
                <a:latin typeface="+mj-lt"/>
                <a:cs typeface="Arial" pitchFamily="34" charset="0"/>
              </a:rPr>
              <a:t>la red existente a través de la topología implementada, los medios de transmisión utilizados y  los estándares de red</a:t>
            </a:r>
            <a:r>
              <a:rPr lang="es-EC" sz="5100" dirty="0" smtClean="0">
                <a:latin typeface="+mj-lt"/>
                <a:cs typeface="Arial" pitchFamily="34" charset="0"/>
              </a:rPr>
              <a:t>.</a:t>
            </a:r>
          </a:p>
          <a:p>
            <a:pPr lvl="0" algn="just">
              <a:buFont typeface="Wingdings" pitchFamily="2" charset="2"/>
              <a:buChar char="Ø"/>
            </a:pPr>
            <a:endParaRPr lang="es-EC" sz="5100" dirty="0">
              <a:latin typeface="+mj-lt"/>
              <a:cs typeface="Arial" pitchFamily="34" charset="0"/>
            </a:endParaRPr>
          </a:p>
          <a:p>
            <a:pPr lvl="0" algn="just">
              <a:buFont typeface="Wingdings" pitchFamily="2" charset="2"/>
              <a:buChar char="Ø"/>
            </a:pPr>
            <a:r>
              <a:rPr lang="es-EC" sz="5100" dirty="0" smtClean="0">
                <a:latin typeface="+mj-lt"/>
                <a:cs typeface="Arial" pitchFamily="34" charset="0"/>
              </a:rPr>
              <a:t>Reunir </a:t>
            </a:r>
            <a:r>
              <a:rPr lang="es-EC" sz="5100" dirty="0">
                <a:latin typeface="+mj-lt"/>
                <a:cs typeface="Arial" pitchFamily="34" charset="0"/>
              </a:rPr>
              <a:t>las necesidades de la red</a:t>
            </a:r>
            <a:r>
              <a:rPr lang="es-EC" sz="5100" dirty="0" smtClean="0">
                <a:latin typeface="+mj-lt"/>
                <a:cs typeface="Arial" pitchFamily="34" charset="0"/>
              </a:rPr>
              <a:t>.</a:t>
            </a:r>
          </a:p>
          <a:p>
            <a:pPr lvl="0" algn="just">
              <a:buFont typeface="Wingdings" pitchFamily="2" charset="2"/>
              <a:buChar char="Ø"/>
            </a:pPr>
            <a:endParaRPr lang="es-EC" sz="5100" dirty="0">
              <a:latin typeface="+mj-lt"/>
              <a:cs typeface="Arial" pitchFamily="34" charset="0"/>
            </a:endParaRPr>
          </a:p>
          <a:p>
            <a:pPr lvl="0" algn="just">
              <a:buFont typeface="Wingdings" pitchFamily="2" charset="2"/>
              <a:buChar char="Ø"/>
            </a:pPr>
            <a:r>
              <a:rPr lang="es-EC" sz="5100" dirty="0">
                <a:latin typeface="+mj-lt"/>
                <a:cs typeface="Arial" pitchFamily="34" charset="0"/>
              </a:rPr>
              <a:t>Identificar los lugares de la Escuela donde se requiere puntos de interconexión. </a:t>
            </a:r>
          </a:p>
          <a:p>
            <a:endParaRPr lang="es-EC" dirty="0">
              <a:latin typeface="+mj-lt"/>
            </a:endParaRPr>
          </a:p>
        </p:txBody>
      </p:sp>
      <p:sp>
        <p:nvSpPr>
          <p:cNvPr id="4" name="3 Título"/>
          <p:cNvSpPr>
            <a:spLocks noGrp="1"/>
          </p:cNvSpPr>
          <p:nvPr>
            <p:ph type="title"/>
          </p:nvPr>
        </p:nvSpPr>
        <p:spPr/>
        <p:txBody>
          <a:bodyPr/>
          <a:lstStyle/>
          <a:p>
            <a:r>
              <a:rPr lang="es-EC" dirty="0" smtClean="0"/>
              <a:t>ALCANCE</a:t>
            </a:r>
            <a:endParaRPr lang="es-EC" dirty="0"/>
          </a:p>
        </p:txBody>
      </p:sp>
    </p:spTree>
    <p:extLst>
      <p:ext uri="{BB962C8B-B14F-4D97-AF65-F5344CB8AC3E}">
        <p14:creationId xmlns:p14="http://schemas.microsoft.com/office/powerpoint/2010/main" xmlns="" val="4229991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000"/>
                                        <p:tgtEl>
                                          <p:spTgt spid="3">
                                            <p:txEl>
                                              <p:pRg st="1" end="1"/>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up)">
                                      <p:cBhvr>
                                        <p:cTn id="11" dur="2000"/>
                                        <p:tgtEl>
                                          <p:spTgt spid="3">
                                            <p:txEl>
                                              <p:pRg st="3" end="3"/>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up)">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Times New Roman" pitchFamily="18" charset="0"/>
                <a:cs typeface="Times New Roman" pitchFamily="18" charset="0"/>
              </a:rPr>
              <a:t>Departamento de Idiomas </a:t>
            </a:r>
          </a:p>
        </p:txBody>
      </p:sp>
      <p:graphicFrame>
        <p:nvGraphicFramePr>
          <p:cNvPr id="4" name="3 Marcador de contenido"/>
          <p:cNvGraphicFramePr>
            <a:graphicFrameLocks/>
          </p:cNvGraphicFramePr>
          <p:nvPr>
            <p:extLst>
              <p:ext uri="{D42A27DB-BD31-4B8C-83A1-F6EECF244321}">
                <p14:modId xmlns:p14="http://schemas.microsoft.com/office/powerpoint/2010/main" xmlns="" val="2920841467"/>
              </p:ext>
            </p:extLst>
          </p:nvPr>
        </p:nvGraphicFramePr>
        <p:xfrm>
          <a:off x="467544" y="142331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D:\TESIS I CAPITULO\TESIS I CAPITULO\fotos\IDIOMAS\DSC07133.JPG"/>
          <p:cNvPicPr/>
          <p:nvPr/>
        </p:nvPicPr>
        <p:blipFill>
          <a:blip r:embed="rId7" cstate="print"/>
          <a:srcRect/>
          <a:stretch>
            <a:fillRect/>
          </a:stretch>
        </p:blipFill>
        <p:spPr bwMode="auto">
          <a:xfrm>
            <a:off x="683568" y="3933056"/>
            <a:ext cx="3600400" cy="2394724"/>
          </a:xfrm>
          <a:prstGeom prst="rect">
            <a:avLst/>
          </a:prstGeom>
          <a:noFill/>
          <a:ln w="9525">
            <a:noFill/>
            <a:miter lim="800000"/>
            <a:headEnd/>
            <a:tailEnd/>
          </a:ln>
        </p:spPr>
      </p:pic>
      <p:sp>
        <p:nvSpPr>
          <p:cNvPr id="5" name="4 CuadroTexto"/>
          <p:cNvSpPr txBox="1"/>
          <p:nvPr/>
        </p:nvSpPr>
        <p:spPr>
          <a:xfrm>
            <a:off x="5292080" y="2348880"/>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6" name="5 CuadroTexto"/>
          <p:cNvSpPr txBox="1"/>
          <p:nvPr/>
        </p:nvSpPr>
        <p:spPr>
          <a:xfrm>
            <a:off x="971600" y="2348880"/>
            <a:ext cx="2808312" cy="369332"/>
          </a:xfrm>
          <a:prstGeom prst="rect">
            <a:avLst/>
          </a:prstGeom>
          <a:noFill/>
        </p:spPr>
        <p:txBody>
          <a:bodyPr wrap="square" rtlCol="0">
            <a:spAutoFit/>
          </a:bodyPr>
          <a:lstStyle/>
          <a:p>
            <a:r>
              <a:rPr lang="es-EC" dirty="0">
                <a:solidFill>
                  <a:schemeClr val="bg1"/>
                </a:solidFill>
              </a:rPr>
              <a:t>1</a:t>
            </a:r>
            <a:r>
              <a:rPr lang="es-EC" dirty="0" smtClean="0">
                <a:solidFill>
                  <a:schemeClr val="bg1"/>
                </a:solidFill>
              </a:rPr>
              <a:t> Elementos</a:t>
            </a:r>
            <a:endParaRPr lang="es-EC" dirty="0">
              <a:solidFill>
                <a:schemeClr val="bg1"/>
              </a:solidFill>
            </a:endParaRPr>
          </a:p>
        </p:txBody>
      </p:sp>
    </p:spTree>
    <p:extLst>
      <p:ext uri="{BB962C8B-B14F-4D97-AF65-F5344CB8AC3E}">
        <p14:creationId xmlns:p14="http://schemas.microsoft.com/office/powerpoint/2010/main" xmlns="" val="33997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922114"/>
          </a:xfrm>
        </p:spPr>
        <p:txBody>
          <a:bodyPr/>
          <a:lstStyle/>
          <a:p>
            <a:r>
              <a:rPr lang="es-EC" b="1" dirty="0">
                <a:latin typeface="Times New Roman" pitchFamily="18" charset="0"/>
                <a:cs typeface="Times New Roman" pitchFamily="18" charset="0"/>
              </a:rPr>
              <a:t>Oficina Laboratorios </a:t>
            </a: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xmlns="" val="1854351636"/>
              </p:ext>
            </p:extLst>
          </p:nvPr>
        </p:nvGraphicFramePr>
        <p:xfrm>
          <a:off x="428196"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292080" y="1907540"/>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8" name="7 CuadroTexto"/>
          <p:cNvSpPr txBox="1"/>
          <p:nvPr/>
        </p:nvSpPr>
        <p:spPr>
          <a:xfrm>
            <a:off x="971600" y="1907540"/>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pic>
        <p:nvPicPr>
          <p:cNvPr id="4" name="3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5400000">
            <a:off x="1990301" y="3916262"/>
            <a:ext cx="3075165" cy="2808312"/>
          </a:xfrm>
          <a:prstGeom prst="rect">
            <a:avLst/>
          </a:prstGeom>
        </p:spPr>
      </p:pic>
    </p:spTree>
    <p:extLst>
      <p:ext uri="{BB962C8B-B14F-4D97-AF65-F5344CB8AC3E}">
        <p14:creationId xmlns:p14="http://schemas.microsoft.com/office/powerpoint/2010/main" xmlns="" val="22336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5867" y="332656"/>
            <a:ext cx="8229600" cy="1143000"/>
          </a:xfrm>
        </p:spPr>
        <p:txBody>
          <a:bodyPr/>
          <a:lstStyle/>
          <a:p>
            <a:r>
              <a:rPr lang="es-EC" b="1" dirty="0">
                <a:latin typeface="Times New Roman" pitchFamily="18" charset="0"/>
                <a:cs typeface="Times New Roman" pitchFamily="18" charset="0"/>
              </a:rPr>
              <a:t>Laboratorio 2</a:t>
            </a:r>
            <a:endParaRPr lang="es-EC" dirty="0">
              <a:latin typeface="Times New Roman" pitchFamily="18" charset="0"/>
              <a:cs typeface="Times New Roman" pitchFamily="18" charset="0"/>
            </a:endParaRPr>
          </a:p>
        </p:txBody>
      </p:sp>
      <p:graphicFrame>
        <p:nvGraphicFramePr>
          <p:cNvPr id="4" name="3 Marcador de contenido"/>
          <p:cNvGraphicFramePr>
            <a:graphicFrameLocks/>
          </p:cNvGraphicFramePr>
          <p:nvPr>
            <p:extLst>
              <p:ext uri="{D42A27DB-BD31-4B8C-83A1-F6EECF244321}">
                <p14:modId xmlns:p14="http://schemas.microsoft.com/office/powerpoint/2010/main" xmlns="" val="400282423"/>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5292080" y="2339588"/>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7" name="6 CuadroTexto"/>
          <p:cNvSpPr txBox="1"/>
          <p:nvPr/>
        </p:nvSpPr>
        <p:spPr>
          <a:xfrm>
            <a:off x="971600" y="2339588"/>
            <a:ext cx="2808312" cy="369332"/>
          </a:xfrm>
          <a:prstGeom prst="rect">
            <a:avLst/>
          </a:prstGeom>
          <a:noFill/>
        </p:spPr>
        <p:txBody>
          <a:bodyPr wrap="square" rtlCol="0">
            <a:spAutoFit/>
          </a:bodyPr>
          <a:lstStyle/>
          <a:p>
            <a:r>
              <a:rPr lang="es-EC" dirty="0">
                <a:solidFill>
                  <a:schemeClr val="bg1"/>
                </a:solidFill>
              </a:rPr>
              <a:t>1</a:t>
            </a:r>
            <a:r>
              <a:rPr lang="es-EC" dirty="0" smtClean="0">
                <a:solidFill>
                  <a:schemeClr val="bg1"/>
                </a:solidFill>
              </a:rPr>
              <a:t> Elementos</a:t>
            </a:r>
            <a:endParaRPr lang="es-EC" dirty="0">
              <a:solidFill>
                <a:schemeClr val="bg1"/>
              </a:solidFill>
            </a:endParaRPr>
          </a:p>
        </p:txBody>
      </p:sp>
      <p:pic>
        <p:nvPicPr>
          <p:cNvPr id="8" name="7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916264" y="4149080"/>
            <a:ext cx="3559944" cy="2545090"/>
          </a:xfrm>
          <a:prstGeom prst="rect">
            <a:avLst/>
          </a:prstGeom>
        </p:spPr>
      </p:pic>
      <p:pic>
        <p:nvPicPr>
          <p:cNvPr id="1026" name="Picture 2" descr="I:\tesis ultima segun flash\fotos\LAB 2\DSC07142.JPG"/>
          <p:cNvPicPr>
            <a:picLocks noChangeAspect="1" noChangeArrowheads="1"/>
          </p:cNvPicPr>
          <p:nvPr/>
        </p:nvPicPr>
        <p:blipFill>
          <a:blip r:embed="rId8" cstate="print"/>
          <a:srcRect/>
          <a:stretch>
            <a:fillRect/>
          </a:stretch>
        </p:blipFill>
        <p:spPr bwMode="auto">
          <a:xfrm>
            <a:off x="395536" y="3789040"/>
            <a:ext cx="3816424" cy="2592288"/>
          </a:xfrm>
          <a:prstGeom prst="rect">
            <a:avLst/>
          </a:prstGeom>
          <a:noFill/>
        </p:spPr>
      </p:pic>
    </p:spTree>
    <p:extLst>
      <p:ext uri="{BB962C8B-B14F-4D97-AF65-F5344CB8AC3E}">
        <p14:creationId xmlns:p14="http://schemas.microsoft.com/office/powerpoint/2010/main" xmlns="" val="143702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Times New Roman" pitchFamily="18" charset="0"/>
                <a:cs typeface="Times New Roman" pitchFamily="18" charset="0"/>
              </a:rPr>
              <a:t>Laboratorio 3</a:t>
            </a:r>
            <a:endParaRPr lang="es-EC" dirty="0">
              <a:latin typeface="Times New Roman" pitchFamily="18" charset="0"/>
              <a:cs typeface="Times New Roman" pitchFamily="18" charset="0"/>
            </a:endParaRPr>
          </a:p>
        </p:txBody>
      </p:sp>
      <p:graphicFrame>
        <p:nvGraphicFramePr>
          <p:cNvPr id="5" name="3 Marcador de contenido"/>
          <p:cNvGraphicFramePr>
            <a:graphicFrameLocks noGrp="1"/>
          </p:cNvGraphicFramePr>
          <p:nvPr>
            <p:ph idx="1"/>
            <p:extLst>
              <p:ext uri="{D42A27DB-BD31-4B8C-83A1-F6EECF244321}">
                <p14:modId xmlns:p14="http://schemas.microsoft.com/office/powerpoint/2010/main" xmlns="" val="1709249054"/>
              </p:ext>
            </p:extLst>
          </p:nvPr>
        </p:nvGraphicFramePr>
        <p:xfrm>
          <a:off x="457200" y="12793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D:\TESIS DEFINITIVA\TRABAJO TESIS\TESIS COMPLETA CON FORMATO\PRESENTACIÓN\fotos e imagenes\LAB3.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96036" y="4401269"/>
            <a:ext cx="3600399" cy="18360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5292080" y="2204864"/>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7" name="6 CuadroTexto"/>
          <p:cNvSpPr txBox="1"/>
          <p:nvPr/>
        </p:nvSpPr>
        <p:spPr>
          <a:xfrm>
            <a:off x="962237" y="2204864"/>
            <a:ext cx="2808312" cy="369332"/>
          </a:xfrm>
          <a:prstGeom prst="rect">
            <a:avLst/>
          </a:prstGeom>
          <a:noFill/>
        </p:spPr>
        <p:txBody>
          <a:bodyPr wrap="square" rtlCol="0">
            <a:spAutoFit/>
          </a:bodyPr>
          <a:lstStyle/>
          <a:p>
            <a:r>
              <a:rPr lang="es-EC" dirty="0">
                <a:solidFill>
                  <a:schemeClr val="bg1"/>
                </a:solidFill>
              </a:rPr>
              <a:t>1</a:t>
            </a:r>
            <a:r>
              <a:rPr lang="es-EC" dirty="0" smtClean="0">
                <a:solidFill>
                  <a:schemeClr val="bg1"/>
                </a:solidFill>
              </a:rPr>
              <a:t> Elementos</a:t>
            </a:r>
            <a:endParaRPr lang="es-EC" dirty="0">
              <a:solidFill>
                <a:schemeClr val="bg1"/>
              </a:solidFill>
            </a:endParaRPr>
          </a:p>
        </p:txBody>
      </p:sp>
      <p:pic>
        <p:nvPicPr>
          <p:cNvPr id="3" name="2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5400000">
            <a:off x="787636" y="3973005"/>
            <a:ext cx="3199906" cy="2399929"/>
          </a:xfrm>
          <a:prstGeom prst="rect">
            <a:avLst/>
          </a:prstGeom>
        </p:spPr>
      </p:pic>
    </p:spTree>
    <p:extLst>
      <p:ext uri="{BB962C8B-B14F-4D97-AF65-F5344CB8AC3E}">
        <p14:creationId xmlns:p14="http://schemas.microsoft.com/office/powerpoint/2010/main" xmlns="" val="427255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Times New Roman" pitchFamily="18" charset="0"/>
                <a:cs typeface="Times New Roman" pitchFamily="18" charset="0"/>
              </a:rPr>
              <a:t>Laboratorio </a:t>
            </a:r>
            <a:r>
              <a:rPr lang="es-EC" b="1" dirty="0" smtClean="0">
                <a:latin typeface="Times New Roman" pitchFamily="18" charset="0"/>
                <a:cs typeface="Times New Roman" pitchFamily="18" charset="0"/>
              </a:rPr>
              <a:t>4 y 5 </a:t>
            </a:r>
            <a:endParaRPr lang="es-EC" b="1" dirty="0">
              <a:latin typeface="Times New Roman" pitchFamily="18" charset="0"/>
              <a:cs typeface="Times New Roman"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046393929"/>
              </p:ext>
            </p:extLst>
          </p:nvPr>
        </p:nvGraphicFramePr>
        <p:xfrm>
          <a:off x="457200"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D:\TESIS DEFINITIVA\TRABAJO TESIS\TESIS COMPLETA CON FORMATO\PRESENTACIÓN\fotos e imagenes\LAB5.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1560" y="3861048"/>
            <a:ext cx="3642688" cy="24319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5292080" y="2132856"/>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6" name="5 CuadroTexto"/>
          <p:cNvSpPr txBox="1"/>
          <p:nvPr/>
        </p:nvSpPr>
        <p:spPr>
          <a:xfrm>
            <a:off x="971601" y="2132856"/>
            <a:ext cx="2808312" cy="369332"/>
          </a:xfrm>
          <a:prstGeom prst="rect">
            <a:avLst/>
          </a:prstGeom>
          <a:noFill/>
        </p:spPr>
        <p:txBody>
          <a:bodyPr wrap="square" rtlCol="0">
            <a:spAutoFit/>
          </a:bodyPr>
          <a:lstStyle/>
          <a:p>
            <a:r>
              <a:rPr lang="es-EC" dirty="0">
                <a:solidFill>
                  <a:schemeClr val="bg1"/>
                </a:solidFill>
              </a:rPr>
              <a:t>1</a:t>
            </a:r>
            <a:r>
              <a:rPr lang="es-EC" dirty="0" smtClean="0">
                <a:solidFill>
                  <a:schemeClr val="bg1"/>
                </a:solidFill>
              </a:rPr>
              <a:t> Elementos</a:t>
            </a:r>
            <a:endParaRPr lang="es-EC" dirty="0">
              <a:solidFill>
                <a:schemeClr val="bg1"/>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74892" y="4077072"/>
            <a:ext cx="3642688" cy="2453935"/>
          </a:xfrm>
          <a:prstGeom prst="rect">
            <a:avLst/>
          </a:prstGeom>
        </p:spPr>
      </p:pic>
    </p:spTree>
    <p:extLst>
      <p:ext uri="{BB962C8B-B14F-4D97-AF65-F5344CB8AC3E}">
        <p14:creationId xmlns:p14="http://schemas.microsoft.com/office/powerpoint/2010/main" xmlns="" val="81156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Times New Roman" pitchFamily="18" charset="0"/>
                <a:cs typeface="Times New Roman" pitchFamily="18" charset="0"/>
              </a:rPr>
              <a:t>Laboratorio Multimedia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427443477"/>
              </p:ext>
            </p:extLst>
          </p:nvPr>
        </p:nvGraphicFramePr>
        <p:xfrm>
          <a:off x="457200" y="142331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D:\TESIS DEFINITIVA\TRABAJO TESIS\TESIS COMPLETA CON FORMATO\PRESENTACIÓN\fotos e imagenes\MULTIMEDIA.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3528" y="3429000"/>
            <a:ext cx="4176464"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5292080" y="2339588"/>
            <a:ext cx="2808312" cy="369332"/>
          </a:xfrm>
          <a:prstGeom prst="rect">
            <a:avLst/>
          </a:prstGeom>
          <a:noFill/>
        </p:spPr>
        <p:txBody>
          <a:bodyPr wrap="square" rtlCol="0">
            <a:spAutoFit/>
          </a:bodyPr>
          <a:lstStyle/>
          <a:p>
            <a:r>
              <a:rPr lang="es-EC" dirty="0" smtClean="0">
                <a:solidFill>
                  <a:schemeClr val="bg1"/>
                </a:solidFill>
              </a:rPr>
              <a:t>2 Elementos</a:t>
            </a:r>
            <a:endParaRPr lang="es-EC" dirty="0">
              <a:solidFill>
                <a:schemeClr val="bg1"/>
              </a:solidFill>
            </a:endParaRPr>
          </a:p>
        </p:txBody>
      </p:sp>
      <p:sp>
        <p:nvSpPr>
          <p:cNvPr id="6" name="5 CuadroTexto"/>
          <p:cNvSpPr txBox="1"/>
          <p:nvPr/>
        </p:nvSpPr>
        <p:spPr>
          <a:xfrm>
            <a:off x="961431" y="2339588"/>
            <a:ext cx="2808312" cy="369332"/>
          </a:xfrm>
          <a:prstGeom prst="rect">
            <a:avLst/>
          </a:prstGeom>
          <a:noFill/>
        </p:spPr>
        <p:txBody>
          <a:bodyPr wrap="square" rtlCol="0">
            <a:spAutoFit/>
          </a:bodyPr>
          <a:lstStyle/>
          <a:p>
            <a:r>
              <a:rPr lang="es-EC" dirty="0">
                <a:solidFill>
                  <a:schemeClr val="bg1"/>
                </a:solidFill>
              </a:rPr>
              <a:t>0</a:t>
            </a:r>
            <a:r>
              <a:rPr lang="es-EC" dirty="0" smtClean="0">
                <a:solidFill>
                  <a:schemeClr val="bg1"/>
                </a:solidFill>
              </a:rPr>
              <a:t> Elementos</a:t>
            </a:r>
            <a:endParaRPr lang="es-EC" dirty="0">
              <a:solidFill>
                <a:schemeClr val="bg1"/>
              </a:solidFill>
            </a:endParaRPr>
          </a:p>
        </p:txBody>
      </p:sp>
    </p:spTree>
    <p:extLst>
      <p:ext uri="{BB962C8B-B14F-4D97-AF65-F5344CB8AC3E}">
        <p14:creationId xmlns:p14="http://schemas.microsoft.com/office/powerpoint/2010/main" xmlns="" val="155110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1" name="4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28973" y="727223"/>
            <a:ext cx="2232593" cy="1474193"/>
          </a:xfrm>
          <a:prstGeom prst="rect">
            <a:avLst/>
          </a:prstGeom>
        </p:spPr>
      </p:pic>
      <p:pic>
        <p:nvPicPr>
          <p:cNvPr id="42" name="3 Marcador de contenido"/>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062" y="561449"/>
            <a:ext cx="1628966" cy="2190055"/>
          </a:xfrm>
        </p:spPr>
      </p:pic>
      <p:pic>
        <p:nvPicPr>
          <p:cNvPr id="43" name="4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30499" y="2080029"/>
            <a:ext cx="2110123" cy="1504687"/>
          </a:xfrm>
          <a:prstGeom prst="rect">
            <a:avLst/>
          </a:prstGeom>
        </p:spPr>
      </p:pic>
      <p:pic>
        <p:nvPicPr>
          <p:cNvPr id="44" name="43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75972" y="2762104"/>
            <a:ext cx="635877" cy="864141"/>
          </a:xfrm>
          <a:prstGeom prst="rect">
            <a:avLst/>
          </a:prstGeom>
        </p:spPr>
      </p:pic>
      <p:pic>
        <p:nvPicPr>
          <p:cNvPr id="45" name="44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6902" y="3786596"/>
            <a:ext cx="1789894" cy="1503511"/>
          </a:xfrm>
          <a:prstGeom prst="rect">
            <a:avLst/>
          </a:prstGeom>
        </p:spPr>
      </p:pic>
      <p:pic>
        <p:nvPicPr>
          <p:cNvPr id="46" name="45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285561" y="4050337"/>
            <a:ext cx="1278322" cy="1530622"/>
          </a:xfrm>
          <a:prstGeom prst="rect">
            <a:avLst/>
          </a:prstGeom>
        </p:spPr>
      </p:pic>
      <p:pic>
        <p:nvPicPr>
          <p:cNvPr id="47" name="4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43101" y="5541344"/>
            <a:ext cx="2268659" cy="1200024"/>
          </a:xfrm>
          <a:prstGeom prst="rect">
            <a:avLst/>
          </a:prstGeom>
        </p:spPr>
      </p:pic>
      <p:pic>
        <p:nvPicPr>
          <p:cNvPr id="48" name="47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763688" y="39378"/>
            <a:ext cx="1332783" cy="811259"/>
          </a:xfrm>
          <a:prstGeom prst="rect">
            <a:avLst/>
          </a:prstGeom>
        </p:spPr>
      </p:pic>
      <p:pic>
        <p:nvPicPr>
          <p:cNvPr id="49" name="48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414967" y="188640"/>
            <a:ext cx="1709411" cy="1275680"/>
          </a:xfrm>
          <a:prstGeom prst="rect">
            <a:avLst/>
          </a:prstGeom>
        </p:spPr>
      </p:pic>
      <p:pic>
        <p:nvPicPr>
          <p:cNvPr id="50" name="49 Imagen"/>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848486" y="2145374"/>
            <a:ext cx="1955762" cy="1346174"/>
          </a:xfrm>
          <a:prstGeom prst="rect">
            <a:avLst/>
          </a:prstGeom>
        </p:spPr>
      </p:pic>
      <p:pic>
        <p:nvPicPr>
          <p:cNvPr id="51" name="50 Imagen"/>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876256" y="1952773"/>
            <a:ext cx="1446916" cy="1597463"/>
          </a:xfrm>
          <a:prstGeom prst="rect">
            <a:avLst/>
          </a:prstGeom>
        </p:spPr>
      </p:pic>
      <p:pic>
        <p:nvPicPr>
          <p:cNvPr id="52" name="51 Imagen"/>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355976" y="3924828"/>
            <a:ext cx="2164537" cy="1965291"/>
          </a:xfrm>
          <a:prstGeom prst="rect">
            <a:avLst/>
          </a:prstGeom>
        </p:spPr>
      </p:pic>
      <p:pic>
        <p:nvPicPr>
          <p:cNvPr id="57" name="56 Imagen"/>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092280" y="4000237"/>
            <a:ext cx="2002417" cy="1329038"/>
          </a:xfrm>
          <a:prstGeom prst="rect">
            <a:avLst/>
          </a:prstGeom>
        </p:spPr>
      </p:pic>
      <p:pic>
        <p:nvPicPr>
          <p:cNvPr id="58" name="57 Imagen"/>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6300192" y="5532756"/>
            <a:ext cx="2202770" cy="1325244"/>
          </a:xfrm>
          <a:prstGeom prst="rect">
            <a:avLst/>
          </a:prstGeom>
        </p:spPr>
      </p:pic>
      <p:cxnSp>
        <p:nvCxnSpPr>
          <p:cNvPr id="59" name="58 Conector recto"/>
          <p:cNvCxnSpPr/>
          <p:nvPr/>
        </p:nvCxnSpPr>
        <p:spPr>
          <a:xfrm>
            <a:off x="683568" y="1556792"/>
            <a:ext cx="0" cy="5027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a:off x="539552" y="2276872"/>
            <a:ext cx="0" cy="6480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689478" y="3260680"/>
            <a:ext cx="0" cy="6480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a:off x="971600" y="3040829"/>
            <a:ext cx="0" cy="964235"/>
          </a:xfrm>
          <a:prstGeom prst="line">
            <a:avLst/>
          </a:prstGeom>
          <a:ln w="31750">
            <a:solidFill>
              <a:srgbClr val="1D03DD"/>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flipH="1">
            <a:off x="971600" y="3040829"/>
            <a:ext cx="936104" cy="0"/>
          </a:xfrm>
          <a:prstGeom prst="line">
            <a:avLst/>
          </a:prstGeom>
          <a:ln w="31750">
            <a:solidFill>
              <a:srgbClr val="1D03DD"/>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a:off x="971600" y="3933056"/>
            <a:ext cx="165618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flipH="1">
            <a:off x="791191" y="3645024"/>
            <a:ext cx="277269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H="1">
            <a:off x="3945270" y="1772816"/>
            <a:ext cx="4154" cy="1071987"/>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69" name="68 Conector recto"/>
          <p:cNvCxnSpPr/>
          <p:nvPr/>
        </p:nvCxnSpPr>
        <p:spPr>
          <a:xfrm>
            <a:off x="5868144" y="1010764"/>
            <a:ext cx="0" cy="1696804"/>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791191" y="3645024"/>
            <a:ext cx="0" cy="20188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flipH="1">
            <a:off x="3563888" y="1700808"/>
            <a:ext cx="6" cy="194421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a:off x="2627784" y="3936266"/>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3945270" y="2844803"/>
            <a:ext cx="1706850" cy="0"/>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a:off x="3707904" y="1772816"/>
            <a:ext cx="4155" cy="460851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flipH="1">
            <a:off x="3712060" y="6381328"/>
            <a:ext cx="3689517"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flipH="1">
            <a:off x="5868144" y="1010764"/>
            <a:ext cx="1224137"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a:off x="7956376" y="3789040"/>
            <a:ext cx="0" cy="895888"/>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3707904" y="4797152"/>
            <a:ext cx="1730340"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3" name="82 Conector recto"/>
          <p:cNvCxnSpPr/>
          <p:nvPr/>
        </p:nvCxnSpPr>
        <p:spPr>
          <a:xfrm>
            <a:off x="3707904" y="3789040"/>
            <a:ext cx="4248472"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a:off x="2444941" y="362692"/>
            <a:ext cx="126296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a:off x="3707904" y="362692"/>
            <a:ext cx="0" cy="11941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flipV="1">
            <a:off x="6012160" y="2636912"/>
            <a:ext cx="1224136" cy="2196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a:off x="6012160" y="2636912"/>
            <a:ext cx="0" cy="19546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7544312" y="4453081"/>
            <a:ext cx="772104" cy="200055"/>
          </a:xfrm>
          <a:prstGeom prst="rect">
            <a:avLst/>
          </a:prstGeom>
          <a:noFill/>
        </p:spPr>
        <p:txBody>
          <a:bodyPr wrap="square" rtlCol="0">
            <a:spAutoFit/>
          </a:bodyPr>
          <a:lstStyle/>
          <a:p>
            <a:r>
              <a:rPr lang="es-EC" sz="700" b="1" dirty="0" smtClean="0">
                <a:solidFill>
                  <a:schemeClr val="bg1"/>
                </a:solidFill>
              </a:rPr>
              <a:t>10.5.0.121</a:t>
            </a:r>
            <a:endParaRPr lang="es-EC" sz="700" b="1" dirty="0">
              <a:solidFill>
                <a:schemeClr val="bg1"/>
              </a:solidFill>
            </a:endParaRPr>
          </a:p>
        </p:txBody>
      </p:sp>
      <p:sp>
        <p:nvSpPr>
          <p:cNvPr id="89" name="88 CuadroTexto"/>
          <p:cNvSpPr txBox="1"/>
          <p:nvPr/>
        </p:nvSpPr>
        <p:spPr>
          <a:xfrm>
            <a:off x="487528" y="2636912"/>
            <a:ext cx="772104" cy="200055"/>
          </a:xfrm>
          <a:prstGeom prst="rect">
            <a:avLst/>
          </a:prstGeom>
          <a:noFill/>
        </p:spPr>
        <p:txBody>
          <a:bodyPr wrap="square" rtlCol="0">
            <a:spAutoFit/>
          </a:bodyPr>
          <a:lstStyle/>
          <a:p>
            <a:r>
              <a:rPr lang="es-EC" sz="700" b="1" dirty="0" smtClean="0">
                <a:solidFill>
                  <a:schemeClr val="bg1"/>
                </a:solidFill>
              </a:rPr>
              <a:t>10.10.15.1</a:t>
            </a:r>
            <a:endParaRPr lang="es-EC" sz="700" b="1" dirty="0">
              <a:solidFill>
                <a:schemeClr val="bg1"/>
              </a:solidFill>
            </a:endParaRPr>
          </a:p>
        </p:txBody>
      </p:sp>
      <p:sp>
        <p:nvSpPr>
          <p:cNvPr id="90" name="89 CuadroTexto"/>
          <p:cNvSpPr txBox="1"/>
          <p:nvPr/>
        </p:nvSpPr>
        <p:spPr>
          <a:xfrm>
            <a:off x="2143712" y="2924944"/>
            <a:ext cx="772104" cy="200055"/>
          </a:xfrm>
          <a:prstGeom prst="rect">
            <a:avLst/>
          </a:prstGeom>
          <a:noFill/>
        </p:spPr>
        <p:txBody>
          <a:bodyPr wrap="square" rtlCol="0">
            <a:spAutoFit/>
          </a:bodyPr>
          <a:lstStyle/>
          <a:p>
            <a:r>
              <a:rPr lang="es-EC" sz="700" b="1" dirty="0" smtClean="0">
                <a:solidFill>
                  <a:schemeClr val="bg1"/>
                </a:solidFill>
              </a:rPr>
              <a:t>10.5.4.13</a:t>
            </a:r>
            <a:endParaRPr lang="es-EC" sz="700" b="1" dirty="0">
              <a:solidFill>
                <a:schemeClr val="bg1"/>
              </a:solidFill>
            </a:endParaRPr>
          </a:p>
        </p:txBody>
      </p:sp>
      <p:sp>
        <p:nvSpPr>
          <p:cNvPr id="91" name="90 CuadroTexto"/>
          <p:cNvSpPr txBox="1"/>
          <p:nvPr/>
        </p:nvSpPr>
        <p:spPr>
          <a:xfrm>
            <a:off x="5076056" y="2708920"/>
            <a:ext cx="772104" cy="200055"/>
          </a:xfrm>
          <a:prstGeom prst="rect">
            <a:avLst/>
          </a:prstGeom>
          <a:noFill/>
        </p:spPr>
        <p:txBody>
          <a:bodyPr wrap="square" rtlCol="0">
            <a:spAutoFit/>
          </a:bodyPr>
          <a:lstStyle/>
          <a:p>
            <a:r>
              <a:rPr lang="es-EC" sz="700" b="1" dirty="0" smtClean="0">
                <a:solidFill>
                  <a:schemeClr val="bg1"/>
                </a:solidFill>
              </a:rPr>
              <a:t>10.5.3.22</a:t>
            </a:r>
            <a:endParaRPr lang="es-EC" sz="700" b="1" dirty="0">
              <a:solidFill>
                <a:schemeClr val="bg1"/>
              </a:solidFill>
            </a:endParaRPr>
          </a:p>
        </p:txBody>
      </p:sp>
      <p:sp>
        <p:nvSpPr>
          <p:cNvPr id="92" name="91 CuadroTexto"/>
          <p:cNvSpPr txBox="1"/>
          <p:nvPr/>
        </p:nvSpPr>
        <p:spPr>
          <a:xfrm>
            <a:off x="6536200" y="2652881"/>
            <a:ext cx="772104" cy="200055"/>
          </a:xfrm>
          <a:prstGeom prst="rect">
            <a:avLst/>
          </a:prstGeom>
          <a:noFill/>
        </p:spPr>
        <p:txBody>
          <a:bodyPr wrap="square" rtlCol="0">
            <a:spAutoFit/>
          </a:bodyPr>
          <a:lstStyle/>
          <a:p>
            <a:r>
              <a:rPr lang="es-EC" sz="700" b="1" dirty="0" smtClean="0">
                <a:solidFill>
                  <a:schemeClr val="bg1"/>
                </a:solidFill>
              </a:rPr>
              <a:t>10.5.3.38</a:t>
            </a:r>
            <a:endParaRPr lang="es-EC" sz="700" b="1" dirty="0">
              <a:solidFill>
                <a:schemeClr val="bg1"/>
              </a:solidFill>
            </a:endParaRPr>
          </a:p>
        </p:txBody>
      </p:sp>
      <p:sp>
        <p:nvSpPr>
          <p:cNvPr id="93" name="92 CuadroTexto"/>
          <p:cNvSpPr txBox="1"/>
          <p:nvPr/>
        </p:nvSpPr>
        <p:spPr>
          <a:xfrm>
            <a:off x="-36512" y="3861048"/>
            <a:ext cx="772104" cy="200055"/>
          </a:xfrm>
          <a:prstGeom prst="rect">
            <a:avLst/>
          </a:prstGeom>
          <a:noFill/>
        </p:spPr>
        <p:txBody>
          <a:bodyPr wrap="square" rtlCol="0">
            <a:spAutoFit/>
          </a:bodyPr>
          <a:lstStyle/>
          <a:p>
            <a:r>
              <a:rPr lang="es-EC" sz="700" b="1" dirty="0" smtClean="0">
                <a:solidFill>
                  <a:schemeClr val="bg1"/>
                </a:solidFill>
              </a:rPr>
              <a:t>10.5.0.120</a:t>
            </a:r>
            <a:endParaRPr lang="es-EC" sz="700" b="1" dirty="0">
              <a:solidFill>
                <a:schemeClr val="bg1"/>
              </a:solidFill>
            </a:endParaRPr>
          </a:p>
        </p:txBody>
      </p:sp>
      <p:sp>
        <p:nvSpPr>
          <p:cNvPr id="94" name="93 CuadroTexto"/>
          <p:cNvSpPr txBox="1"/>
          <p:nvPr/>
        </p:nvSpPr>
        <p:spPr>
          <a:xfrm>
            <a:off x="2935800" y="1716777"/>
            <a:ext cx="772104" cy="200055"/>
          </a:xfrm>
          <a:prstGeom prst="rect">
            <a:avLst/>
          </a:prstGeom>
          <a:noFill/>
        </p:spPr>
        <p:txBody>
          <a:bodyPr wrap="square" rtlCol="0">
            <a:spAutoFit/>
          </a:bodyPr>
          <a:lstStyle/>
          <a:p>
            <a:r>
              <a:rPr lang="es-EC" sz="700" b="1" dirty="0" smtClean="0">
                <a:solidFill>
                  <a:schemeClr val="bg1"/>
                </a:solidFill>
              </a:rPr>
              <a:t>10.5.0.123</a:t>
            </a:r>
            <a:endParaRPr lang="es-EC" sz="700" b="1" dirty="0">
              <a:solidFill>
                <a:schemeClr val="bg1"/>
              </a:solidFill>
            </a:endParaRPr>
          </a:p>
        </p:txBody>
      </p:sp>
      <p:sp>
        <p:nvSpPr>
          <p:cNvPr id="95" name="94 CuadroTexto"/>
          <p:cNvSpPr txBox="1"/>
          <p:nvPr/>
        </p:nvSpPr>
        <p:spPr>
          <a:xfrm>
            <a:off x="7308304" y="6037257"/>
            <a:ext cx="691911" cy="200055"/>
          </a:xfrm>
          <a:prstGeom prst="rect">
            <a:avLst/>
          </a:prstGeom>
          <a:noFill/>
        </p:spPr>
        <p:txBody>
          <a:bodyPr wrap="square" rtlCol="0">
            <a:spAutoFit/>
          </a:bodyPr>
          <a:lstStyle/>
          <a:p>
            <a:r>
              <a:rPr lang="es-EC" sz="700" b="1" dirty="0" smtClean="0">
                <a:solidFill>
                  <a:schemeClr val="bg1"/>
                </a:solidFill>
              </a:rPr>
              <a:t>10.5.0.122</a:t>
            </a:r>
            <a:endParaRPr lang="es-EC" sz="700" b="1" dirty="0">
              <a:solidFill>
                <a:schemeClr val="bg1"/>
              </a:solidFill>
            </a:endParaRPr>
          </a:p>
        </p:txBody>
      </p:sp>
    </p:spTree>
    <p:extLst>
      <p:ext uri="{BB962C8B-B14F-4D97-AF65-F5344CB8AC3E}">
        <p14:creationId xmlns:p14="http://schemas.microsoft.com/office/powerpoint/2010/main" xmlns="" val="10683504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par>
                                <p:cTn id="27" presetID="10"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500"/>
                                        <p:tgtEl>
                                          <p:spTgt spid="90"/>
                                        </p:tgtEl>
                                      </p:cBhvr>
                                    </p:animEffect>
                                  </p:childTnLst>
                                </p:cTn>
                              </p:par>
                              <p:par>
                                <p:cTn id="60" presetID="10"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10" presetClass="entr" presetSubtype="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par>
                                <p:cTn id="71" presetID="10"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fade">
                                      <p:cBhvr>
                                        <p:cTn id="76" dur="500"/>
                                        <p:tgtEl>
                                          <p:spTgt spid="94"/>
                                        </p:tgtEl>
                                      </p:cBhvr>
                                    </p:animEffect>
                                  </p:childTnLst>
                                </p:cTn>
                              </p:par>
                              <p:par>
                                <p:cTn id="77" presetID="10"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nodeType="with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par>
                                <p:cTn id="91" presetID="10" presetClass="entr" presetSubtype="0" fill="hold"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par>
                                <p:cTn id="99" presetID="10" presetClass="entr" presetSubtype="0" fill="hold" nodeType="with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500"/>
                                        <p:tgtEl>
                                          <p:spTgt spid="79"/>
                                        </p:tgtEl>
                                      </p:cBhvr>
                                    </p:animEffect>
                                  </p:childTnLst>
                                </p:cTn>
                              </p:par>
                              <p:par>
                                <p:cTn id="102" presetID="10" presetClass="entr" presetSubtype="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fade">
                                      <p:cBhvr>
                                        <p:cTn id="109" dur="500"/>
                                        <p:tgtEl>
                                          <p:spTgt spid="87"/>
                                        </p:tgtEl>
                                      </p:cBhvr>
                                    </p:animEffect>
                                  </p:childTnLst>
                                </p:cTn>
                              </p:par>
                              <p:par>
                                <p:cTn id="110" presetID="10" presetClass="entr" presetSubtype="0" fill="hold"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500"/>
                                        <p:tgtEl>
                                          <p:spTgt spid="8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2"/>
                                        </p:tgtEl>
                                        <p:attrNameLst>
                                          <p:attrName>style.visibility</p:attrName>
                                        </p:attrNameLst>
                                      </p:cBhvr>
                                      <p:to>
                                        <p:strVal val="visible"/>
                                      </p:to>
                                    </p:set>
                                    <p:animEffect transition="in" filter="fade">
                                      <p:cBhvr>
                                        <p:cTn id="115" dur="500"/>
                                        <p:tgtEl>
                                          <p:spTgt spid="92"/>
                                        </p:tgtEl>
                                      </p:cBhvr>
                                    </p:animEffect>
                                  </p:childTnLst>
                                </p:cTn>
                              </p:par>
                              <p:par>
                                <p:cTn id="116" presetID="10" presetClass="entr" presetSubtype="0"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fade">
                                      <p:cBhvr>
                                        <p:cTn id="118" dur="500"/>
                                        <p:tgtEl>
                                          <p:spTgt spid="5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500"/>
                                        <p:tgtEl>
                                          <p:spTgt spid="75"/>
                                        </p:tgtEl>
                                      </p:cBhvr>
                                    </p:animEffect>
                                  </p:childTnLst>
                                </p:cTn>
                              </p:par>
                              <p:par>
                                <p:cTn id="124" presetID="10" presetClass="entr" presetSubtype="0" fill="hold" nodeType="withEffect">
                                  <p:stCondLst>
                                    <p:cond delay="0"/>
                                  </p:stCondLst>
                                  <p:childTnLst>
                                    <p:set>
                                      <p:cBhvr>
                                        <p:cTn id="125" dur="1" fill="hold">
                                          <p:stCondLst>
                                            <p:cond delay="0"/>
                                          </p:stCondLst>
                                        </p:cTn>
                                        <p:tgtEl>
                                          <p:spTgt spid="78"/>
                                        </p:tgtEl>
                                        <p:attrNameLst>
                                          <p:attrName>style.visibility</p:attrName>
                                        </p:attrNameLst>
                                      </p:cBhvr>
                                      <p:to>
                                        <p:strVal val="visible"/>
                                      </p:to>
                                    </p:set>
                                    <p:animEffect transition="in" filter="fade">
                                      <p:cBhvr>
                                        <p:cTn id="126" dur="500"/>
                                        <p:tgtEl>
                                          <p:spTgt spid="7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5"/>
                                        </p:tgtEl>
                                        <p:attrNameLst>
                                          <p:attrName>style.visibility</p:attrName>
                                        </p:attrNameLst>
                                      </p:cBhvr>
                                      <p:to>
                                        <p:strVal val="visible"/>
                                      </p:to>
                                    </p:set>
                                    <p:animEffect transition="in" filter="fade">
                                      <p:cBhvr>
                                        <p:cTn id="129" dur="500"/>
                                        <p:tgtEl>
                                          <p:spTgt spid="95"/>
                                        </p:tgtEl>
                                      </p:cBhvr>
                                    </p:animEffect>
                                  </p:childTnLst>
                                </p:cTn>
                              </p:par>
                              <p:par>
                                <p:cTn id="130" presetID="10" presetClass="entr" presetSubtype="0" fill="hold"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par>
                                <p:cTn id="138" presetID="10" presetClass="entr" presetSubtype="0" fill="hold" nodeType="withEffect">
                                  <p:stCondLst>
                                    <p:cond delay="0"/>
                                  </p:stCondLst>
                                  <p:childTnLst>
                                    <p:set>
                                      <p:cBhvr>
                                        <p:cTn id="139" dur="1" fill="hold">
                                          <p:stCondLst>
                                            <p:cond delay="0"/>
                                          </p:stCondLst>
                                        </p:cTn>
                                        <p:tgtEl>
                                          <p:spTgt spid="81"/>
                                        </p:tgtEl>
                                        <p:attrNameLst>
                                          <p:attrName>style.visibility</p:attrName>
                                        </p:attrNameLst>
                                      </p:cBhvr>
                                      <p:to>
                                        <p:strVal val="visible"/>
                                      </p:to>
                                    </p:set>
                                    <p:animEffect transition="in" filter="fade">
                                      <p:cBhvr>
                                        <p:cTn id="140" dur="500"/>
                                        <p:tgtEl>
                                          <p:spTgt spid="8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fade">
                                      <p:cBhvr>
                                        <p:cTn id="143" dur="500"/>
                                        <p:tgtEl>
                                          <p:spTgt spid="88"/>
                                        </p:tgtEl>
                                      </p:cBhvr>
                                    </p:animEffect>
                                  </p:childTnLst>
                                </p:cTn>
                              </p:par>
                              <p:par>
                                <p:cTn id="144" presetID="10" presetClass="entr" presetSubtype="0" fill="hold" nodeType="with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fade">
                                      <p:cBhvr>
                                        <p:cTn id="146" dur="500"/>
                                        <p:tgtEl>
                                          <p:spTgt spid="5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500"/>
                                        <p:tgtEl>
                                          <p:spTgt spid="82"/>
                                        </p:tgtEl>
                                      </p:cBhvr>
                                    </p:animEffect>
                                  </p:childTnLst>
                                </p:cTn>
                              </p:par>
                              <p:par>
                                <p:cTn id="152" presetID="10" presetClass="entr" presetSubtype="0" fill="hold" nodeType="with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fade">
                                      <p:cBhvr>
                                        <p:cTn id="154" dur="500"/>
                                        <p:tgtEl>
                                          <p:spTgt spid="5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fade">
                                      <p:cBhvr>
                                        <p:cTn id="159" dur="500"/>
                                        <p:tgtEl>
                                          <p:spTgt spid="85"/>
                                        </p:tgtEl>
                                      </p:cBhvr>
                                    </p:animEffect>
                                  </p:childTnLst>
                                </p:cTn>
                              </p:par>
                              <p:par>
                                <p:cTn id="160" presetID="10" presetClass="entr" presetSubtype="0"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Effect transition="in" filter="fade">
                                      <p:cBhvr>
                                        <p:cTn id="162" dur="500"/>
                                        <p:tgtEl>
                                          <p:spTgt spid="84"/>
                                        </p:tgtEl>
                                      </p:cBhvr>
                                    </p:animEffect>
                                  </p:childTnLst>
                                </p:cTn>
                              </p:par>
                              <p:par>
                                <p:cTn id="163" presetID="10" presetClass="entr" presetSubtype="0" fill="hold" nodeType="with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fade">
                                      <p:cBhvr>
                                        <p:cTn id="16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dirty="0" smtClean="0"/>
              <a:t>SITUACIÓN ACTUAL</a:t>
            </a:r>
            <a:endParaRPr lang="es-EC" u="sng" dirty="0"/>
          </a:p>
        </p:txBody>
      </p:sp>
      <p:sp>
        <p:nvSpPr>
          <p:cNvPr id="5" name="4 Marcador de contenido"/>
          <p:cNvSpPr>
            <a:spLocks noGrp="1"/>
          </p:cNvSpPr>
          <p:nvPr>
            <p:ph idx="1"/>
          </p:nvPr>
        </p:nvSpPr>
        <p:spPr>
          <a:xfrm>
            <a:off x="179512" y="1556792"/>
            <a:ext cx="8229600" cy="5102027"/>
          </a:xfrm>
          <a:noFill/>
        </p:spPr>
        <p:txBody>
          <a:bodyPr>
            <a:noAutofit/>
          </a:bodyPr>
          <a:lstStyle/>
          <a:p>
            <a:pPr>
              <a:buNone/>
            </a:pPr>
            <a:r>
              <a:rPr lang="es-EC" sz="1600" dirty="0" smtClean="0">
                <a:cs typeface="Arial" pitchFamily="34" charset="0"/>
              </a:rPr>
              <a:t>Existen diferentes tipos de software para establecer estadísticas del tráfico de una red de datos:</a:t>
            </a:r>
          </a:p>
          <a:p>
            <a:pPr lvl="2">
              <a:buClr>
                <a:schemeClr val="accent1"/>
              </a:buClr>
              <a:buFont typeface="Wingdings" pitchFamily="2" charset="2"/>
              <a:buChar char="Ø"/>
            </a:pPr>
            <a:r>
              <a:rPr lang="es-EC" sz="1600" dirty="0" err="1" smtClean="0">
                <a:cs typeface="Arial" pitchFamily="34" charset="0"/>
              </a:rPr>
              <a:t>Colasoft</a:t>
            </a:r>
            <a:endParaRPr lang="es-EC" sz="1600" dirty="0" smtClean="0">
              <a:cs typeface="Arial" pitchFamily="34" charset="0"/>
            </a:endParaRPr>
          </a:p>
          <a:p>
            <a:pPr lvl="2">
              <a:buClr>
                <a:schemeClr val="accent1"/>
              </a:buClr>
              <a:buFont typeface="Wingdings" pitchFamily="2" charset="2"/>
              <a:buChar char="Ø"/>
            </a:pPr>
            <a:r>
              <a:rPr lang="es-EC" sz="1600" dirty="0" err="1" smtClean="0">
                <a:cs typeface="Arial" pitchFamily="34" charset="0"/>
              </a:rPr>
              <a:t>What’s</a:t>
            </a:r>
            <a:r>
              <a:rPr lang="es-EC" sz="1600" dirty="0" smtClean="0">
                <a:cs typeface="Arial" pitchFamily="34" charset="0"/>
              </a:rPr>
              <a:t> up</a:t>
            </a:r>
          </a:p>
          <a:p>
            <a:pPr lvl="2">
              <a:buClr>
                <a:schemeClr val="accent1"/>
              </a:buClr>
              <a:buFont typeface="Wingdings" pitchFamily="2" charset="2"/>
              <a:buChar char="Ø"/>
            </a:pPr>
            <a:r>
              <a:rPr lang="es-EC" sz="1600" dirty="0" err="1" smtClean="0">
                <a:cs typeface="Arial" pitchFamily="34" charset="0"/>
              </a:rPr>
              <a:t>Wireshark</a:t>
            </a:r>
            <a:endParaRPr lang="es-EC" sz="1600" dirty="0" smtClean="0">
              <a:cs typeface="Arial" pitchFamily="34" charset="0"/>
            </a:endParaRPr>
          </a:p>
          <a:p>
            <a:pPr marL="365760" lvl="2" indent="-256032">
              <a:spcBef>
                <a:spcPts val="400"/>
              </a:spcBef>
              <a:buClr>
                <a:schemeClr val="accent1"/>
              </a:buClr>
              <a:buSzPct val="68000"/>
              <a:buNone/>
            </a:pPr>
            <a:endParaRPr lang="es-EC" sz="1600" dirty="0" smtClean="0"/>
          </a:p>
          <a:p>
            <a:pPr marL="365760" lvl="2" indent="-256032">
              <a:spcBef>
                <a:spcPts val="400"/>
              </a:spcBef>
              <a:buClr>
                <a:schemeClr val="accent1"/>
              </a:buClr>
              <a:buSzPct val="68000"/>
              <a:buNone/>
            </a:pPr>
            <a:r>
              <a:rPr lang="es-EC" sz="1600" dirty="0" smtClean="0"/>
              <a:t>Se utilizó el software  </a:t>
            </a:r>
            <a:r>
              <a:rPr lang="es-EC" sz="1600" dirty="0" err="1" smtClean="0"/>
              <a:t>Colasoft</a:t>
            </a:r>
            <a:r>
              <a:rPr lang="es-EC" sz="1600" dirty="0" smtClean="0"/>
              <a:t> </a:t>
            </a:r>
            <a:r>
              <a:rPr lang="es-EC" sz="1600" dirty="0" err="1" smtClean="0"/>
              <a:t>Capsa</a:t>
            </a:r>
            <a:r>
              <a:rPr lang="es-EC" sz="1600" dirty="0" smtClean="0"/>
              <a:t> Network </a:t>
            </a:r>
            <a:r>
              <a:rPr lang="es-EC" sz="1600" dirty="0" err="1" smtClean="0"/>
              <a:t>Analyzer</a:t>
            </a:r>
            <a:r>
              <a:rPr lang="es-EC" sz="1600" dirty="0" smtClean="0"/>
              <a:t> 7 Free.</a:t>
            </a:r>
          </a:p>
          <a:p>
            <a:pPr>
              <a:buNone/>
            </a:pPr>
            <a:endParaRPr lang="es-EC" sz="1600" u="sng" dirty="0" smtClean="0"/>
          </a:p>
          <a:p>
            <a:pPr>
              <a:buNone/>
            </a:pPr>
            <a:r>
              <a:rPr lang="es-EC" sz="1600" u="sng" dirty="0" smtClean="0"/>
              <a:t>Características</a:t>
            </a:r>
          </a:p>
          <a:p>
            <a:pPr>
              <a:buFont typeface="Wingdings" pitchFamily="2" charset="2"/>
              <a:buChar char="Ø"/>
            </a:pPr>
            <a:r>
              <a:rPr lang="es-EC" sz="1600" dirty="0" smtClean="0"/>
              <a:t>Herramienta gratuita</a:t>
            </a:r>
          </a:p>
          <a:p>
            <a:pPr>
              <a:buFont typeface="Wingdings" pitchFamily="2" charset="2"/>
              <a:buChar char="Ø"/>
            </a:pPr>
            <a:r>
              <a:rPr lang="es-EC" sz="1600" dirty="0" smtClean="0"/>
              <a:t>Tiene interfaces amigables</a:t>
            </a:r>
          </a:p>
          <a:p>
            <a:pPr marL="365760" lvl="1" indent="-256032">
              <a:spcBef>
                <a:spcPts val="400"/>
              </a:spcBef>
              <a:buSzPct val="68000"/>
              <a:buFont typeface="Wingdings" pitchFamily="2" charset="2"/>
              <a:buChar char="Ø"/>
            </a:pPr>
            <a:r>
              <a:rPr lang="es-EC" sz="1600" dirty="0" smtClean="0"/>
              <a:t>Monitoriza y analiza todo el tráfico  de la red</a:t>
            </a:r>
            <a:endParaRPr lang="es-ES" sz="1600" dirty="0" smtClean="0"/>
          </a:p>
          <a:p>
            <a:pPr>
              <a:buFont typeface="Wingdings" pitchFamily="2" charset="2"/>
              <a:buChar char="Ø"/>
            </a:pPr>
            <a:r>
              <a:rPr lang="es-EC" sz="1600" dirty="0" smtClean="0"/>
              <a:t>Captura los paquetes TCP/IP en tiempo real</a:t>
            </a:r>
          </a:p>
          <a:p>
            <a:pPr>
              <a:buFont typeface="Wingdings" pitchFamily="2" charset="2"/>
              <a:buChar char="Ø"/>
            </a:pPr>
            <a:r>
              <a:rPr lang="es-EC" sz="1600" dirty="0" smtClean="0"/>
              <a:t>Realiza un seguimiento 7x24</a:t>
            </a:r>
            <a:endParaRPr lang="es-ES" sz="1600" dirty="0" smtClean="0"/>
          </a:p>
          <a:p>
            <a:pPr>
              <a:buFont typeface="Wingdings" pitchFamily="2" charset="2"/>
              <a:buChar char="Ø"/>
            </a:pPr>
            <a:r>
              <a:rPr lang="es-EC" sz="1600" dirty="0" smtClean="0"/>
              <a:t>Realiza un análisis de protocolos </a:t>
            </a:r>
            <a:endParaRPr lang="es-ES" sz="1600" dirty="0" smtClean="0"/>
          </a:p>
          <a:p>
            <a:pPr>
              <a:buFont typeface="Wingdings" pitchFamily="2" charset="2"/>
              <a:buChar char="Ø"/>
            </a:pPr>
            <a:r>
              <a:rPr lang="es-EC" sz="1600" dirty="0" smtClean="0"/>
              <a:t>Analiza los datos estadísticamente</a:t>
            </a:r>
          </a:p>
          <a:p>
            <a:pPr>
              <a:buFont typeface="Wingdings" pitchFamily="2" charset="2"/>
              <a:buChar char="Ø"/>
            </a:pPr>
            <a:r>
              <a:rPr lang="es-EC" sz="1600" dirty="0" smtClean="0"/>
              <a:t>Genera reportes</a:t>
            </a:r>
          </a:p>
          <a:p>
            <a:endParaRPr lang="es-ES" sz="2000" dirty="0"/>
          </a:p>
        </p:txBody>
      </p:sp>
    </p:spTree>
    <p:extLst>
      <p:ext uri="{BB962C8B-B14F-4D97-AF65-F5344CB8AC3E}">
        <p14:creationId xmlns:p14="http://schemas.microsoft.com/office/powerpoint/2010/main" xmlns="" val="2618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wipe(down)">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wipe(down)">
                                      <p:cBhvr>
                                        <p:cTn id="24" dur="500"/>
                                        <p:tgtEl>
                                          <p:spTgt spid="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wipe(down)">
                                      <p:cBhvr>
                                        <p:cTn id="29" dur="500"/>
                                        <p:tgtEl>
                                          <p:spTgt spid="5">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ipe(down)">
                                      <p:cBhvr>
                                        <p:cTn id="34" dur="500"/>
                                        <p:tgtEl>
                                          <p:spTgt spid="5">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ipe(down)">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wipe(down)">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wipe(down)">
                                      <p:cBhvr>
                                        <p:cTn id="47" dur="500"/>
                                        <p:tgtEl>
                                          <p:spTgt spid="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wipe(down)">
                                      <p:cBhvr>
                                        <p:cTn id="52" dur="500"/>
                                        <p:tgtEl>
                                          <p:spTgt spid="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animEffect transition="in" filter="wipe(down)">
                                      <p:cBhvr>
                                        <p:cTn id="57" dur="500"/>
                                        <p:tgtEl>
                                          <p:spTgt spid="5">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xEl>
                                              <p:pRg st="15" end="15"/>
                                            </p:txEl>
                                          </p:spTgt>
                                        </p:tgtEl>
                                        <p:attrNameLst>
                                          <p:attrName>style.visibility</p:attrName>
                                        </p:attrNameLst>
                                      </p:cBhvr>
                                      <p:to>
                                        <p:strVal val="visible"/>
                                      </p:to>
                                    </p:set>
                                    <p:animEffect transition="in" filter="wipe(down)">
                                      <p:cBhvr>
                                        <p:cTn id="6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SITUACIÓN ACTUAL</a:t>
            </a:r>
            <a:br>
              <a:rPr lang="es-EC" dirty="0" smtClean="0"/>
            </a:br>
            <a:r>
              <a:rPr lang="es-EC" dirty="0" smtClean="0"/>
              <a:t>Estadísticas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u="sng" dirty="0" smtClean="0"/>
              <a:t>Administrativos</a:t>
            </a:r>
            <a:endParaRPr lang="es-EC" dirty="0"/>
          </a:p>
        </p:txBody>
      </p:sp>
    </p:spTree>
    <p:extLst>
      <p:ext uri="{BB962C8B-B14F-4D97-AF65-F5344CB8AC3E}">
        <p14:creationId xmlns:p14="http://schemas.microsoft.com/office/powerpoint/2010/main" xmlns="" val="2932967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SITUACIÓN ACTUAL</a:t>
            </a:r>
            <a:br>
              <a:rPr lang="es-EC" dirty="0" smtClean="0"/>
            </a:br>
            <a:r>
              <a:rPr lang="es-EC" dirty="0" smtClean="0"/>
              <a:t>Estadísticas</a:t>
            </a:r>
            <a:br>
              <a:rPr lang="es-EC" dirty="0" smtClean="0"/>
            </a:br>
            <a:r>
              <a:rPr lang="es-EC" u="sng" dirty="0" smtClean="0"/>
              <a:t>Tráfico de red administrativos</a:t>
            </a:r>
            <a:endParaRPr lang="es-EC" dirty="0"/>
          </a:p>
        </p:txBody>
      </p:sp>
      <p:pic>
        <p:nvPicPr>
          <p:cNvPr id="4" name="3 Imagen"/>
          <p:cNvPicPr/>
          <p:nvPr/>
        </p:nvPicPr>
        <p:blipFill>
          <a:blip r:embed="rId2" cstate="print"/>
          <a:srcRect/>
          <a:stretch>
            <a:fillRect/>
          </a:stretch>
        </p:blipFill>
        <p:spPr bwMode="auto">
          <a:xfrm>
            <a:off x="1115616" y="2492896"/>
            <a:ext cx="7214668" cy="3063854"/>
          </a:xfrm>
          <a:prstGeom prst="rect">
            <a:avLst/>
          </a:prstGeom>
          <a:noFill/>
          <a:ln w="9525">
            <a:noFill/>
            <a:miter lim="800000"/>
            <a:headEnd/>
            <a:tailEnd/>
          </a:ln>
        </p:spPr>
      </p:pic>
    </p:spTree>
    <p:extLst>
      <p:ext uri="{BB962C8B-B14F-4D97-AF65-F5344CB8AC3E}">
        <p14:creationId xmlns:p14="http://schemas.microsoft.com/office/powerpoint/2010/main" xmlns="" val="29329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25000" lnSpcReduction="20000"/>
          </a:bodyPr>
          <a:lstStyle/>
          <a:p>
            <a:pPr lvl="0" algn="just">
              <a:buNone/>
            </a:pPr>
            <a:endParaRPr lang="es-EC" sz="9600" dirty="0">
              <a:latin typeface="+mj-lt"/>
              <a:cs typeface="Arial" pitchFamily="34" charset="0"/>
            </a:endParaRPr>
          </a:p>
          <a:p>
            <a:pPr lvl="0" algn="just">
              <a:buFont typeface="Wingdings" pitchFamily="2" charset="2"/>
              <a:buChar char="Ø"/>
            </a:pPr>
            <a:r>
              <a:rPr lang="es-EC" sz="9600" dirty="0">
                <a:latin typeface="+mj-lt"/>
                <a:cs typeface="Arial" pitchFamily="34" charset="0"/>
              </a:rPr>
              <a:t>Realizar el plano de la Escuela para poder esquematizar el cableado. </a:t>
            </a:r>
            <a:endParaRPr lang="es-EC" sz="9600" dirty="0" smtClean="0">
              <a:latin typeface="+mj-lt"/>
              <a:cs typeface="Arial" pitchFamily="34" charset="0"/>
            </a:endParaRPr>
          </a:p>
          <a:p>
            <a:pPr lvl="0" algn="just">
              <a:buNone/>
            </a:pPr>
            <a:endParaRPr lang="es-EC" sz="9600" dirty="0" smtClean="0">
              <a:latin typeface="+mj-lt"/>
              <a:cs typeface="Arial" pitchFamily="34" charset="0"/>
            </a:endParaRPr>
          </a:p>
          <a:p>
            <a:pPr lvl="0" algn="just">
              <a:buFont typeface="Wingdings" pitchFamily="2" charset="2"/>
              <a:buChar char="Ø"/>
            </a:pPr>
            <a:r>
              <a:rPr lang="es-ES" sz="9600" dirty="0" smtClean="0">
                <a:latin typeface="+mj-lt"/>
                <a:cs typeface="Arial" pitchFamily="34" charset="0"/>
              </a:rPr>
              <a:t>Realizar </a:t>
            </a:r>
            <a:r>
              <a:rPr lang="es-EC" sz="9600" dirty="0" smtClean="0">
                <a:latin typeface="+mj-lt"/>
                <a:cs typeface="Arial" pitchFamily="34" charset="0"/>
              </a:rPr>
              <a:t>una </a:t>
            </a:r>
            <a:r>
              <a:rPr lang="es-EC" sz="9600" dirty="0">
                <a:latin typeface="+mj-lt"/>
                <a:cs typeface="Arial" pitchFamily="34" charset="0"/>
              </a:rPr>
              <a:t>evaluación del funcionamiento de  los dispositivos de interconexión  que serán necesarios para el diseño de la red. </a:t>
            </a:r>
            <a:endParaRPr lang="es-EC" sz="9600" dirty="0" smtClean="0">
              <a:latin typeface="+mj-lt"/>
              <a:cs typeface="Arial" pitchFamily="34" charset="0"/>
            </a:endParaRPr>
          </a:p>
          <a:p>
            <a:pPr lvl="0" algn="just">
              <a:buFont typeface="Wingdings" pitchFamily="2" charset="2"/>
              <a:buChar char="Ø"/>
            </a:pPr>
            <a:endParaRPr lang="es-EC" sz="9600" dirty="0">
              <a:latin typeface="+mj-lt"/>
              <a:cs typeface="Arial" pitchFamily="34" charset="0"/>
            </a:endParaRPr>
          </a:p>
          <a:p>
            <a:pPr lvl="0" algn="just">
              <a:buFont typeface="Wingdings" pitchFamily="2" charset="2"/>
              <a:buChar char="Ø"/>
            </a:pPr>
            <a:r>
              <a:rPr lang="es-EC" sz="9600" dirty="0">
                <a:latin typeface="+mj-lt"/>
                <a:cs typeface="Arial" pitchFamily="34" charset="0"/>
              </a:rPr>
              <a:t>Identificar la ubicación que deberán tener los dispositivos de interconexión</a:t>
            </a:r>
            <a:r>
              <a:rPr lang="es-EC" sz="9600" dirty="0" smtClean="0">
                <a:latin typeface="+mj-lt"/>
                <a:cs typeface="Arial" pitchFamily="34" charset="0"/>
              </a:rPr>
              <a:t>.</a:t>
            </a:r>
          </a:p>
          <a:p>
            <a:pPr lvl="0" algn="just">
              <a:buFont typeface="Wingdings" pitchFamily="2" charset="2"/>
              <a:buChar char="Ø"/>
            </a:pPr>
            <a:endParaRPr lang="es-EC" sz="9600" dirty="0">
              <a:latin typeface="+mj-lt"/>
              <a:cs typeface="Arial" pitchFamily="34" charset="0"/>
            </a:endParaRPr>
          </a:p>
          <a:p>
            <a:pPr lvl="0" algn="just">
              <a:buFont typeface="Wingdings" pitchFamily="2" charset="2"/>
              <a:buChar char="Ø"/>
            </a:pPr>
            <a:r>
              <a:rPr lang="es-EC" sz="9600" dirty="0" smtClean="0">
                <a:latin typeface="+mj-lt"/>
                <a:cs typeface="Arial" pitchFamily="34" charset="0"/>
              </a:rPr>
              <a:t>Evaluar </a:t>
            </a:r>
            <a:r>
              <a:rPr lang="es-EC" sz="9600" dirty="0">
                <a:latin typeface="+mj-lt"/>
                <a:cs typeface="Arial" pitchFamily="34" charset="0"/>
              </a:rPr>
              <a:t>la ubicación donde  </a:t>
            </a:r>
            <a:r>
              <a:rPr lang="es-EC" sz="9600" dirty="0" smtClean="0">
                <a:latin typeface="+mj-lt"/>
                <a:cs typeface="Arial" pitchFamily="34" charset="0"/>
              </a:rPr>
              <a:t>funcionará </a:t>
            </a:r>
            <a:r>
              <a:rPr lang="es-EC" sz="9600" dirty="0">
                <a:latin typeface="+mj-lt"/>
                <a:cs typeface="Arial" pitchFamily="34" charset="0"/>
              </a:rPr>
              <a:t>el Cuarto de Comunicaciones.</a:t>
            </a:r>
          </a:p>
          <a:p>
            <a:endParaRPr lang="es-EC" dirty="0">
              <a:latin typeface="+mj-lt"/>
            </a:endParaRPr>
          </a:p>
        </p:txBody>
      </p:sp>
      <p:sp>
        <p:nvSpPr>
          <p:cNvPr id="3" name="2 Título"/>
          <p:cNvSpPr>
            <a:spLocks noGrp="1"/>
          </p:cNvSpPr>
          <p:nvPr>
            <p:ph type="title"/>
          </p:nvPr>
        </p:nvSpPr>
        <p:spPr/>
        <p:txBody>
          <a:bodyPr/>
          <a:lstStyle/>
          <a:p>
            <a:r>
              <a:rPr lang="es-EC" dirty="0"/>
              <a:t>ALCANCE</a:t>
            </a:r>
          </a:p>
        </p:txBody>
      </p:sp>
    </p:spTree>
    <p:extLst>
      <p:ext uri="{BB962C8B-B14F-4D97-AF65-F5344CB8AC3E}">
        <p14:creationId xmlns:p14="http://schemas.microsoft.com/office/powerpoint/2010/main" xmlns="" val="590184572"/>
      </p:ext>
    </p:extLst>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up)">
                                      <p:cBhvr>
                                        <p:cTn id="7" dur="2000"/>
                                        <p:tgtEl>
                                          <p:spTgt spid="2">
                                            <p:txEl>
                                              <p:pRg st="1" end="1"/>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wipe(up)">
                                      <p:cBhvr>
                                        <p:cTn id="11" dur="2000"/>
                                        <p:tgtEl>
                                          <p:spTgt spid="2">
                                            <p:txEl>
                                              <p:pRg st="3" end="3"/>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up)">
                                      <p:cBhvr>
                                        <p:cTn id="15" dur="2000"/>
                                        <p:tgtEl>
                                          <p:spTgt spid="2">
                                            <p:txEl>
                                              <p:pRg st="5" end="5"/>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wipe(up)">
                                      <p:cBhvr>
                                        <p:cTn id="19"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 </a:t>
            </a:r>
            <a:r>
              <a:rPr lang="es-EC" dirty="0" smtClean="0">
                <a:effectLst/>
              </a:rPr>
              <a:t/>
            </a:r>
            <a:br>
              <a:rPr lang="es-EC" dirty="0" smtClean="0">
                <a:effectLst/>
              </a:rPr>
            </a:br>
            <a:r>
              <a:rPr lang="es-EC" u="sng" dirty="0" smtClean="0">
                <a:effectLst/>
              </a:rPr>
              <a:t>Total </a:t>
            </a:r>
            <a:r>
              <a:rPr lang="es-EC" u="sng" dirty="0">
                <a:effectLst/>
              </a:rPr>
              <a:t>de tráfico por </a:t>
            </a:r>
            <a:r>
              <a:rPr lang="es-EC" u="sng" dirty="0" smtClean="0">
                <a:effectLst/>
              </a:rPr>
              <a:t>bytes</a:t>
            </a:r>
            <a:endParaRPr lang="es-EC" u="sng" dirty="0"/>
          </a:p>
        </p:txBody>
      </p:sp>
      <p:pic>
        <p:nvPicPr>
          <p:cNvPr id="8" name="7 Imagen" descr="I:\tesis ultima segun flash\ULTIMASOS GRAFICOS COLASOFT\ADMINISTRATIVOS\Global - Total.png"/>
          <p:cNvPicPr/>
          <p:nvPr/>
        </p:nvPicPr>
        <p:blipFill>
          <a:blip r:embed="rId2" cstate="print"/>
          <a:srcRect/>
          <a:stretch>
            <a:fillRect/>
          </a:stretch>
        </p:blipFill>
        <p:spPr bwMode="auto">
          <a:xfrm>
            <a:off x="1785918" y="1357298"/>
            <a:ext cx="5612130" cy="2577401"/>
          </a:xfrm>
          <a:prstGeom prst="rect">
            <a:avLst/>
          </a:prstGeom>
          <a:noFill/>
          <a:ln w="9525">
            <a:noFill/>
            <a:miter lim="800000"/>
            <a:headEnd/>
            <a:tailEnd/>
          </a:ln>
        </p:spPr>
      </p:pic>
      <p:pic>
        <p:nvPicPr>
          <p:cNvPr id="9" name="8 Imagen" descr="I:\tesis ultima segun flash\ULTIMASOS GRAFICOS COLASOFT\ADMINISTRATIVOS\Global - Total,Broadcast,Multicast,Average Size.png"/>
          <p:cNvPicPr/>
          <p:nvPr/>
        </p:nvPicPr>
        <p:blipFill>
          <a:blip r:embed="rId3" cstate="print"/>
          <a:srcRect/>
          <a:stretch>
            <a:fillRect/>
          </a:stretch>
        </p:blipFill>
        <p:spPr bwMode="auto">
          <a:xfrm>
            <a:off x="1785918" y="4071942"/>
            <a:ext cx="5612130" cy="2619375"/>
          </a:xfrm>
          <a:prstGeom prst="rect">
            <a:avLst/>
          </a:prstGeom>
          <a:noFill/>
          <a:ln w="9525">
            <a:noFill/>
            <a:miter lim="800000"/>
            <a:headEnd/>
            <a:tailEnd/>
          </a:ln>
        </p:spPr>
      </p:pic>
    </p:spTree>
    <p:extLst>
      <p:ext uri="{BB962C8B-B14F-4D97-AF65-F5344CB8AC3E}">
        <p14:creationId xmlns:p14="http://schemas.microsoft.com/office/powerpoint/2010/main" xmlns="" val="11574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SITUACIÓN ACTUAL </a:t>
            </a:r>
            <a:r>
              <a:rPr lang="es-EC" dirty="0" smtClean="0">
                <a:effectLst/>
              </a:rPr>
              <a:t/>
            </a:r>
            <a:br>
              <a:rPr lang="es-EC" dirty="0" smtClean="0">
                <a:effectLst/>
              </a:rPr>
            </a:br>
            <a:r>
              <a:rPr lang="es-EC" u="sng" dirty="0" smtClean="0">
                <a:effectLst/>
              </a:rPr>
              <a:t>Protocolos de aplicación más usados</a:t>
            </a:r>
            <a:endParaRPr lang="es-EC" u="sng" dirty="0"/>
          </a:p>
        </p:txBody>
      </p:sp>
      <p:pic>
        <p:nvPicPr>
          <p:cNvPr id="6" name="5 Imagen" descr="I:\tesis ultima segun flash\ULTIMASOS GRAFICOS COLASOFT\ADMINISTRATIVOS\Global - Top Application Protocols.png"/>
          <p:cNvPicPr/>
          <p:nvPr/>
        </p:nvPicPr>
        <p:blipFill>
          <a:blip r:embed="rId2" cstate="print"/>
          <a:srcRect/>
          <a:stretch>
            <a:fillRect/>
          </a:stretch>
        </p:blipFill>
        <p:spPr bwMode="auto">
          <a:xfrm>
            <a:off x="1857356" y="1928802"/>
            <a:ext cx="5553976" cy="2340000"/>
          </a:xfrm>
          <a:prstGeom prst="rect">
            <a:avLst/>
          </a:prstGeom>
          <a:noFill/>
          <a:ln w="9525">
            <a:noFill/>
            <a:miter lim="800000"/>
            <a:headEnd/>
            <a:tailEnd/>
          </a:ln>
        </p:spPr>
      </p:pic>
      <p:pic>
        <p:nvPicPr>
          <p:cNvPr id="7" name="6 Imagen" descr="I:\tesis ultima segun flash\ULTIMASOS GRAFICOS COLASOFT\ADMINISTRATIVOS\Global - Top Application Protocols pastel.png"/>
          <p:cNvPicPr/>
          <p:nvPr/>
        </p:nvPicPr>
        <p:blipFill>
          <a:blip r:embed="rId3" cstate="print"/>
          <a:srcRect/>
          <a:stretch>
            <a:fillRect/>
          </a:stretch>
        </p:blipFill>
        <p:spPr bwMode="auto">
          <a:xfrm>
            <a:off x="1857356" y="4329360"/>
            <a:ext cx="5572164" cy="2340000"/>
          </a:xfrm>
          <a:prstGeom prst="rect">
            <a:avLst/>
          </a:prstGeom>
          <a:noFill/>
          <a:ln w="9525">
            <a:noFill/>
            <a:miter lim="800000"/>
            <a:headEnd/>
            <a:tailEnd/>
          </a:ln>
        </p:spPr>
      </p:pic>
    </p:spTree>
    <p:extLst>
      <p:ext uri="{BB962C8B-B14F-4D97-AF65-F5344CB8AC3E}">
        <p14:creationId xmlns:p14="http://schemas.microsoft.com/office/powerpoint/2010/main" xmlns="" val="11574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a:t>
            </a:r>
            <a:r>
              <a:rPr lang="es-EC" dirty="0" smtClean="0">
                <a:effectLst/>
              </a:rPr>
              <a:t> </a:t>
            </a:r>
            <a:r>
              <a:rPr lang="es-EC" sz="3000" dirty="0" smtClean="0">
                <a:effectLst/>
              </a:rPr>
              <a:t/>
            </a:r>
            <a:br>
              <a:rPr lang="es-EC" sz="3000" dirty="0" smtClean="0">
                <a:effectLst/>
              </a:rPr>
            </a:br>
            <a:r>
              <a:rPr lang="es-EC" sz="3000" u="sng" dirty="0" smtClean="0">
                <a:effectLst/>
              </a:rPr>
              <a:t>Direcciones IP más usadas </a:t>
            </a:r>
            <a:r>
              <a:rPr lang="es-EC" sz="3000" u="sng" dirty="0">
                <a:effectLst/>
              </a:rPr>
              <a:t>por total de tráfico.</a:t>
            </a:r>
          </a:p>
        </p:txBody>
      </p:sp>
      <p:pic>
        <p:nvPicPr>
          <p:cNvPr id="7" name="6 Imagen" descr="I:\tesis ultima segun flash\ULTIMASOS GRAFICOS COLASOFT\ADMINISTRATIVOS\Global - Top IP Address by Total Traffic.png"/>
          <p:cNvPicPr/>
          <p:nvPr/>
        </p:nvPicPr>
        <p:blipFill>
          <a:blip r:embed="rId2" cstate="print"/>
          <a:srcRect/>
          <a:stretch>
            <a:fillRect/>
          </a:stretch>
        </p:blipFill>
        <p:spPr bwMode="auto">
          <a:xfrm>
            <a:off x="1907704" y="1362428"/>
            <a:ext cx="5643602" cy="2714644"/>
          </a:xfrm>
          <a:prstGeom prst="rect">
            <a:avLst/>
          </a:prstGeom>
          <a:noFill/>
          <a:ln w="9525">
            <a:noFill/>
            <a:miter lim="800000"/>
            <a:headEnd/>
            <a:tailEnd/>
          </a:ln>
        </p:spPr>
      </p:pic>
      <p:pic>
        <p:nvPicPr>
          <p:cNvPr id="8" name="7 Imagen" descr="I:\tesis ultima segun flash\ULTIMASOS GRAFICOS COLASOFT\ADMINISTRATIVOS\Global - Top IP Address by Total Traffic pastel.png"/>
          <p:cNvPicPr/>
          <p:nvPr/>
        </p:nvPicPr>
        <p:blipFill>
          <a:blip r:embed="rId3" cstate="print"/>
          <a:srcRect/>
          <a:stretch>
            <a:fillRect/>
          </a:stretch>
        </p:blipFill>
        <p:spPr bwMode="auto">
          <a:xfrm>
            <a:off x="1925944" y="4150568"/>
            <a:ext cx="5643602" cy="2590800"/>
          </a:xfrm>
          <a:prstGeom prst="rect">
            <a:avLst/>
          </a:prstGeom>
          <a:noFill/>
          <a:ln w="9525">
            <a:noFill/>
            <a:miter lim="800000"/>
            <a:headEnd/>
            <a:tailEnd/>
          </a:ln>
        </p:spPr>
      </p:pic>
    </p:spTree>
    <p:extLst>
      <p:ext uri="{BB962C8B-B14F-4D97-AF65-F5344CB8AC3E}">
        <p14:creationId xmlns:p14="http://schemas.microsoft.com/office/powerpoint/2010/main" xmlns="" val="38311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a:t>
            </a:r>
            <a:r>
              <a:rPr lang="es-EC" dirty="0" smtClean="0">
                <a:effectLst/>
              </a:rPr>
              <a:t> </a:t>
            </a:r>
            <a:r>
              <a:rPr lang="es-EC" sz="3000" dirty="0" smtClean="0">
                <a:effectLst/>
              </a:rPr>
              <a:t/>
            </a:r>
            <a:br>
              <a:rPr lang="es-EC" sz="3000" dirty="0" smtClean="0">
                <a:effectLst/>
              </a:rPr>
            </a:br>
            <a:r>
              <a:rPr lang="es-EC" sz="3000" u="sng" dirty="0" smtClean="0">
                <a:effectLst/>
              </a:rPr>
              <a:t>Direcciones IP más usadas </a:t>
            </a:r>
            <a:r>
              <a:rPr lang="es-EC" sz="3000" u="sng" dirty="0">
                <a:effectLst/>
              </a:rPr>
              <a:t>por total de tráfico.</a:t>
            </a:r>
          </a:p>
        </p:txBody>
      </p:sp>
      <p:pic>
        <p:nvPicPr>
          <p:cNvPr id="5" name="4 Imagen"/>
          <p:cNvPicPr/>
          <p:nvPr/>
        </p:nvPicPr>
        <p:blipFill>
          <a:blip r:embed="rId2" cstate="print"/>
          <a:srcRect/>
          <a:stretch>
            <a:fillRect/>
          </a:stretch>
        </p:blipFill>
        <p:spPr bwMode="auto">
          <a:xfrm>
            <a:off x="1285852" y="1714488"/>
            <a:ext cx="6786610" cy="3071834"/>
          </a:xfrm>
          <a:prstGeom prst="rect">
            <a:avLst/>
          </a:prstGeom>
          <a:noFill/>
          <a:ln w="9525">
            <a:noFill/>
            <a:miter lim="800000"/>
            <a:headEnd/>
            <a:tailEnd/>
          </a:ln>
        </p:spPr>
      </p:pic>
    </p:spTree>
    <p:extLst>
      <p:ext uri="{BB962C8B-B14F-4D97-AF65-F5344CB8AC3E}">
        <p14:creationId xmlns:p14="http://schemas.microsoft.com/office/powerpoint/2010/main" xmlns="" val="38311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SITUACIÓN ACTUAL</a:t>
            </a:r>
            <a:br>
              <a:rPr lang="es-EC" dirty="0" smtClean="0"/>
            </a:br>
            <a:r>
              <a:rPr lang="es-EC" dirty="0" smtClean="0"/>
              <a:t>Estadísticas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u="sng" dirty="0" smtClean="0"/>
              <a:t>Biblioteca</a:t>
            </a:r>
            <a:endParaRPr lang="es-EC" dirty="0"/>
          </a:p>
        </p:txBody>
      </p:sp>
    </p:spTree>
    <p:extLst>
      <p:ext uri="{BB962C8B-B14F-4D97-AF65-F5344CB8AC3E}">
        <p14:creationId xmlns:p14="http://schemas.microsoft.com/office/powerpoint/2010/main" xmlns="" val="29329677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SITUACIÓN ACTUAL</a:t>
            </a:r>
            <a:br>
              <a:rPr lang="es-EC" dirty="0" smtClean="0"/>
            </a:br>
            <a:r>
              <a:rPr lang="es-EC" dirty="0" smtClean="0"/>
              <a:t>Estadísticas</a:t>
            </a:r>
            <a:br>
              <a:rPr lang="es-EC" dirty="0" smtClean="0"/>
            </a:br>
            <a:r>
              <a:rPr lang="es-EC" u="sng" dirty="0" smtClean="0"/>
              <a:t>Tráfico de red Biblioteca</a:t>
            </a:r>
            <a:endParaRPr lang="es-EC" dirty="0"/>
          </a:p>
        </p:txBody>
      </p:sp>
      <p:pic>
        <p:nvPicPr>
          <p:cNvPr id="4" name="3 Imagen"/>
          <p:cNvPicPr/>
          <p:nvPr/>
        </p:nvPicPr>
        <p:blipFill>
          <a:blip r:embed="rId2" cstate="print"/>
          <a:srcRect/>
          <a:stretch>
            <a:fillRect/>
          </a:stretch>
        </p:blipFill>
        <p:spPr bwMode="auto">
          <a:xfrm>
            <a:off x="1115616" y="2204864"/>
            <a:ext cx="7056784" cy="2952328"/>
          </a:xfrm>
          <a:prstGeom prst="rect">
            <a:avLst/>
          </a:prstGeom>
          <a:noFill/>
          <a:ln w="9525">
            <a:noFill/>
            <a:miter lim="800000"/>
            <a:headEnd/>
            <a:tailEnd/>
          </a:ln>
        </p:spPr>
      </p:pic>
    </p:spTree>
    <p:extLst>
      <p:ext uri="{BB962C8B-B14F-4D97-AF65-F5344CB8AC3E}">
        <p14:creationId xmlns:p14="http://schemas.microsoft.com/office/powerpoint/2010/main" xmlns="" val="29329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 </a:t>
            </a:r>
            <a:r>
              <a:rPr lang="es-EC" dirty="0" smtClean="0">
                <a:effectLst/>
              </a:rPr>
              <a:t/>
            </a:r>
            <a:br>
              <a:rPr lang="es-EC" dirty="0" smtClean="0">
                <a:effectLst/>
              </a:rPr>
            </a:br>
            <a:r>
              <a:rPr lang="es-EC" u="sng" dirty="0" smtClean="0">
                <a:effectLst/>
              </a:rPr>
              <a:t>Total </a:t>
            </a:r>
            <a:r>
              <a:rPr lang="es-EC" u="sng" dirty="0">
                <a:effectLst/>
              </a:rPr>
              <a:t>de tráfico por </a:t>
            </a:r>
            <a:r>
              <a:rPr lang="es-EC" u="sng" dirty="0" smtClean="0">
                <a:effectLst/>
              </a:rPr>
              <a:t>bytes</a:t>
            </a:r>
            <a:endParaRPr lang="es-EC" u="sng" dirty="0"/>
          </a:p>
        </p:txBody>
      </p:sp>
      <p:pic>
        <p:nvPicPr>
          <p:cNvPr id="4" name="3 Imagen" descr="I:\tesis ultima segun flash\ULTIMASOS GRAFICOS COLASOFT\BIBLIOTECA\Global - Total.png"/>
          <p:cNvPicPr/>
          <p:nvPr/>
        </p:nvPicPr>
        <p:blipFill>
          <a:blip r:embed="rId2" cstate="print"/>
          <a:srcRect/>
          <a:stretch>
            <a:fillRect/>
          </a:stretch>
        </p:blipFill>
        <p:spPr bwMode="auto">
          <a:xfrm>
            <a:off x="1763688" y="1412776"/>
            <a:ext cx="5616624" cy="2567595"/>
          </a:xfrm>
          <a:prstGeom prst="rect">
            <a:avLst/>
          </a:prstGeom>
          <a:noFill/>
          <a:ln w="9525">
            <a:noFill/>
            <a:miter lim="800000"/>
            <a:headEnd/>
            <a:tailEnd/>
          </a:ln>
        </p:spPr>
      </p:pic>
      <p:pic>
        <p:nvPicPr>
          <p:cNvPr id="5" name="4 Imagen" descr="I:\tesis ultima segun flash\ULTIMASOS GRAFICOS COLASOFT\BIBLIOTECA\Global - Total,Broadcast,Multicast,Average Size.png"/>
          <p:cNvPicPr/>
          <p:nvPr/>
        </p:nvPicPr>
        <p:blipFill>
          <a:blip r:embed="rId3" cstate="print"/>
          <a:srcRect/>
          <a:stretch>
            <a:fillRect/>
          </a:stretch>
        </p:blipFill>
        <p:spPr bwMode="auto">
          <a:xfrm>
            <a:off x="1763688" y="4209052"/>
            <a:ext cx="5616624" cy="2460308"/>
          </a:xfrm>
          <a:prstGeom prst="rect">
            <a:avLst/>
          </a:prstGeom>
          <a:noFill/>
          <a:ln w="9525">
            <a:noFill/>
            <a:miter lim="800000"/>
            <a:headEnd/>
            <a:tailEnd/>
          </a:ln>
        </p:spPr>
      </p:pic>
    </p:spTree>
    <p:extLst>
      <p:ext uri="{BB962C8B-B14F-4D97-AF65-F5344CB8AC3E}">
        <p14:creationId xmlns:p14="http://schemas.microsoft.com/office/powerpoint/2010/main" xmlns="" val="11574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SITUACIÓN ACTUAL </a:t>
            </a:r>
            <a:r>
              <a:rPr lang="es-EC" dirty="0" smtClean="0">
                <a:effectLst/>
              </a:rPr>
              <a:t/>
            </a:r>
            <a:br>
              <a:rPr lang="es-EC" dirty="0" smtClean="0">
                <a:effectLst/>
              </a:rPr>
            </a:br>
            <a:r>
              <a:rPr lang="es-EC" u="sng" dirty="0" smtClean="0">
                <a:effectLst/>
              </a:rPr>
              <a:t>Protocolos de aplicación más usados</a:t>
            </a:r>
            <a:endParaRPr lang="es-EC" u="sng" dirty="0"/>
          </a:p>
        </p:txBody>
      </p:sp>
      <p:pic>
        <p:nvPicPr>
          <p:cNvPr id="4" name="3 Imagen" descr="I:\tesis ultima segun flash\ULTIMASOS GRAFICOS COLASOFT\BIBLIOTECA\Global - Top Application Protocols.png"/>
          <p:cNvPicPr/>
          <p:nvPr/>
        </p:nvPicPr>
        <p:blipFill>
          <a:blip r:embed="rId2" cstate="print"/>
          <a:srcRect/>
          <a:stretch>
            <a:fillRect/>
          </a:stretch>
        </p:blipFill>
        <p:spPr bwMode="auto">
          <a:xfrm>
            <a:off x="1835696" y="1944217"/>
            <a:ext cx="5329258" cy="2393198"/>
          </a:xfrm>
          <a:prstGeom prst="rect">
            <a:avLst/>
          </a:prstGeom>
          <a:noFill/>
          <a:ln w="9525">
            <a:noFill/>
            <a:miter lim="800000"/>
            <a:headEnd/>
            <a:tailEnd/>
          </a:ln>
        </p:spPr>
      </p:pic>
      <p:pic>
        <p:nvPicPr>
          <p:cNvPr id="6" name="5 Imagen" descr="I:\tesis ultima segun flash\ULTIMASOS GRAFICOS COLASOFT\BIBLIOTECA\Global - Top Application Protocols pastel.png"/>
          <p:cNvPicPr/>
          <p:nvPr/>
        </p:nvPicPr>
        <p:blipFill>
          <a:blip r:embed="rId3" cstate="print"/>
          <a:srcRect/>
          <a:stretch>
            <a:fillRect/>
          </a:stretch>
        </p:blipFill>
        <p:spPr bwMode="auto">
          <a:xfrm>
            <a:off x="1835696" y="4365104"/>
            <a:ext cx="5328592" cy="2348879"/>
          </a:xfrm>
          <a:prstGeom prst="rect">
            <a:avLst/>
          </a:prstGeom>
          <a:noFill/>
          <a:ln w="9525">
            <a:noFill/>
            <a:miter lim="800000"/>
            <a:headEnd/>
            <a:tailEnd/>
          </a:ln>
        </p:spPr>
      </p:pic>
    </p:spTree>
    <p:extLst>
      <p:ext uri="{BB962C8B-B14F-4D97-AF65-F5344CB8AC3E}">
        <p14:creationId xmlns:p14="http://schemas.microsoft.com/office/powerpoint/2010/main" xmlns="" val="11574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a:t>
            </a:r>
            <a:r>
              <a:rPr lang="es-EC" dirty="0" smtClean="0">
                <a:effectLst/>
              </a:rPr>
              <a:t> </a:t>
            </a:r>
            <a:r>
              <a:rPr lang="es-EC" sz="3000" dirty="0" smtClean="0">
                <a:effectLst/>
              </a:rPr>
              <a:t/>
            </a:r>
            <a:br>
              <a:rPr lang="es-EC" sz="3000" dirty="0" smtClean="0">
                <a:effectLst/>
              </a:rPr>
            </a:br>
            <a:r>
              <a:rPr lang="es-EC" sz="3000" u="sng" dirty="0" smtClean="0">
                <a:effectLst/>
              </a:rPr>
              <a:t>Direcciones IP más usadas </a:t>
            </a:r>
            <a:r>
              <a:rPr lang="es-EC" sz="3000" u="sng" dirty="0">
                <a:effectLst/>
              </a:rPr>
              <a:t>por total de tráfico.</a:t>
            </a:r>
          </a:p>
        </p:txBody>
      </p:sp>
      <p:pic>
        <p:nvPicPr>
          <p:cNvPr id="4" name="3 Imagen" descr="I:\tesis ultima segun flash\ULTIMASOS GRAFICOS COLASOFT\BIBLIOTECA\Global - Top IP Address by Total Traffic.png"/>
          <p:cNvPicPr/>
          <p:nvPr/>
        </p:nvPicPr>
        <p:blipFill>
          <a:blip r:embed="rId2" cstate="print"/>
          <a:stretch>
            <a:fillRect/>
          </a:stretch>
        </p:blipFill>
        <p:spPr bwMode="auto">
          <a:xfrm>
            <a:off x="1872000" y="1340768"/>
            <a:ext cx="5508796" cy="2626369"/>
          </a:xfrm>
          <a:prstGeom prst="rect">
            <a:avLst/>
          </a:prstGeom>
          <a:noFill/>
          <a:ln w="9525">
            <a:noFill/>
            <a:miter lim="800000"/>
            <a:headEnd/>
            <a:tailEnd/>
          </a:ln>
        </p:spPr>
      </p:pic>
      <p:pic>
        <p:nvPicPr>
          <p:cNvPr id="5" name="4 Imagen" descr="I:\tesis ultima segun flash\ULTIMASOS GRAFICOS COLASOFT\BIBLIOTECA\Global - Top IP Address by Total Traffic pastel.png"/>
          <p:cNvPicPr/>
          <p:nvPr/>
        </p:nvPicPr>
        <p:blipFill>
          <a:blip r:embed="rId3" cstate="print"/>
          <a:srcRect/>
          <a:stretch>
            <a:fillRect/>
          </a:stretch>
        </p:blipFill>
        <p:spPr bwMode="auto">
          <a:xfrm>
            <a:off x="1908304" y="4042991"/>
            <a:ext cx="5472008" cy="2626369"/>
          </a:xfrm>
          <a:prstGeom prst="rect">
            <a:avLst/>
          </a:prstGeom>
          <a:noFill/>
          <a:ln w="9525">
            <a:noFill/>
            <a:miter lim="800000"/>
            <a:headEnd/>
            <a:tailEnd/>
          </a:ln>
        </p:spPr>
      </p:pic>
    </p:spTree>
    <p:extLst>
      <p:ext uri="{BB962C8B-B14F-4D97-AF65-F5344CB8AC3E}">
        <p14:creationId xmlns:p14="http://schemas.microsoft.com/office/powerpoint/2010/main" xmlns="" val="38311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a:t>
            </a:r>
            <a:r>
              <a:rPr lang="es-EC" dirty="0" smtClean="0">
                <a:effectLst/>
              </a:rPr>
              <a:t> </a:t>
            </a:r>
            <a:r>
              <a:rPr lang="es-EC" sz="3000" dirty="0" smtClean="0">
                <a:effectLst/>
              </a:rPr>
              <a:t/>
            </a:r>
            <a:br>
              <a:rPr lang="es-EC" sz="3000" dirty="0" smtClean="0">
                <a:effectLst/>
              </a:rPr>
            </a:br>
            <a:r>
              <a:rPr lang="es-EC" sz="3000" u="sng" dirty="0" smtClean="0">
                <a:effectLst/>
              </a:rPr>
              <a:t>Direcciones IP más usadas </a:t>
            </a:r>
            <a:r>
              <a:rPr lang="es-EC" sz="3000" u="sng" dirty="0">
                <a:effectLst/>
              </a:rPr>
              <a:t>por total de tráfico.</a:t>
            </a:r>
          </a:p>
        </p:txBody>
      </p:sp>
      <p:pic>
        <p:nvPicPr>
          <p:cNvPr id="4" name="3 Imagen"/>
          <p:cNvPicPr/>
          <p:nvPr/>
        </p:nvPicPr>
        <p:blipFill>
          <a:blip r:embed="rId2" cstate="print"/>
          <a:srcRect/>
          <a:stretch>
            <a:fillRect/>
          </a:stretch>
        </p:blipFill>
        <p:spPr bwMode="auto">
          <a:xfrm>
            <a:off x="1331640" y="1700808"/>
            <a:ext cx="6768752" cy="3240360"/>
          </a:xfrm>
          <a:prstGeom prst="rect">
            <a:avLst/>
          </a:prstGeom>
          <a:noFill/>
          <a:ln w="9525">
            <a:noFill/>
            <a:miter lim="800000"/>
            <a:headEnd/>
            <a:tailEnd/>
          </a:ln>
        </p:spPr>
      </p:pic>
    </p:spTree>
    <p:extLst>
      <p:ext uri="{BB962C8B-B14F-4D97-AF65-F5344CB8AC3E}">
        <p14:creationId xmlns:p14="http://schemas.microsoft.com/office/powerpoint/2010/main" xmlns="" val="38311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634082"/>
          </a:xfrm>
        </p:spPr>
        <p:txBody>
          <a:bodyPr>
            <a:normAutofit fontScale="90000"/>
          </a:bodyPr>
          <a:lstStyle/>
          <a:p>
            <a:r>
              <a:rPr lang="es-EC" dirty="0" smtClean="0"/>
              <a:t>JUSTIFICACIÓN</a:t>
            </a:r>
            <a:endParaRPr lang="es-EC" dirty="0"/>
          </a:p>
        </p:txBody>
      </p:sp>
      <p:sp>
        <p:nvSpPr>
          <p:cNvPr id="3" name="2 Marcador de contenido"/>
          <p:cNvSpPr>
            <a:spLocks noGrp="1"/>
          </p:cNvSpPr>
          <p:nvPr>
            <p:ph idx="1"/>
          </p:nvPr>
        </p:nvSpPr>
        <p:spPr>
          <a:xfrm>
            <a:off x="467544" y="1052736"/>
            <a:ext cx="8229600" cy="5256584"/>
          </a:xfrm>
        </p:spPr>
        <p:txBody>
          <a:bodyPr>
            <a:normAutofit/>
          </a:bodyPr>
          <a:lstStyle/>
          <a:p>
            <a:pPr marL="457200" indent="-457200" algn="just">
              <a:buFont typeface="Wingdings" pitchFamily="2" charset="2"/>
              <a:buChar char="Ø"/>
            </a:pPr>
            <a:r>
              <a:rPr lang="es-EC" sz="3200" dirty="0"/>
              <a:t>En la Escuela Héroes del Cenepa se ha visto la necesidad de hacer un análisis de la red de datos implementada, con la finalidad de corregir algunos desfases y </a:t>
            </a:r>
            <a:r>
              <a:rPr lang="es-EC" sz="3200" dirty="0" smtClean="0"/>
              <a:t>problemas </a:t>
            </a:r>
            <a:r>
              <a:rPr lang="es-EC" sz="3200" dirty="0"/>
              <a:t>que </a:t>
            </a:r>
            <a:r>
              <a:rPr lang="es-EC" sz="3200" dirty="0" smtClean="0"/>
              <a:t>no se </a:t>
            </a:r>
            <a:r>
              <a:rPr lang="es-EC" sz="3200" dirty="0"/>
              <a:t>pudo </a:t>
            </a:r>
            <a:r>
              <a:rPr lang="es-EC" sz="3200" dirty="0" smtClean="0"/>
              <a:t>detectar </a:t>
            </a:r>
            <a:r>
              <a:rPr lang="es-EC" sz="3200" dirty="0"/>
              <a:t>al momento de implementar esta red ó </a:t>
            </a:r>
            <a:r>
              <a:rPr lang="es-EC" sz="3200" dirty="0" smtClean="0"/>
              <a:t>inconvenientes </a:t>
            </a:r>
            <a:r>
              <a:rPr lang="es-EC" sz="3200" dirty="0"/>
              <a:t>que con el tiempo y el uso de los equipos y cables se pudieron presentar.</a:t>
            </a:r>
          </a:p>
          <a:p>
            <a:pPr marL="0" indent="0" algn="just">
              <a:buNone/>
            </a:pPr>
            <a:endParaRPr lang="es-EC" dirty="0"/>
          </a:p>
        </p:txBody>
      </p:sp>
    </p:spTree>
    <p:extLst>
      <p:ext uri="{BB962C8B-B14F-4D97-AF65-F5344CB8AC3E}">
        <p14:creationId xmlns:p14="http://schemas.microsoft.com/office/powerpoint/2010/main" xmlns="" val="317108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dirty="0" smtClean="0"/>
              <a:t> SITUACIÓN ACTUAL</a:t>
            </a:r>
            <a:br>
              <a:rPr lang="es-EC" dirty="0" smtClean="0"/>
            </a:br>
            <a:r>
              <a:rPr lang="es-EC" dirty="0" smtClean="0"/>
              <a:t>Estadísticas </a:t>
            </a:r>
            <a:br>
              <a:rPr lang="es-EC" dirty="0" smtClean="0"/>
            </a:br>
            <a:r>
              <a:rPr lang="es-EC" dirty="0" smtClean="0"/>
              <a:t/>
            </a:r>
            <a:br>
              <a:rPr lang="es-EC" dirty="0" smtClean="0"/>
            </a:br>
            <a:r>
              <a:rPr lang="es-EC" dirty="0" smtClean="0"/>
              <a:t/>
            </a:r>
            <a:br>
              <a:rPr lang="es-EC" dirty="0" smtClean="0"/>
            </a:br>
            <a:r>
              <a:rPr lang="es-EC" dirty="0" smtClean="0"/>
              <a:t/>
            </a:r>
            <a:br>
              <a:rPr lang="es-EC" dirty="0" smtClean="0"/>
            </a:br>
            <a:r>
              <a:rPr lang="es-EC" u="sng" dirty="0" smtClean="0"/>
              <a:t>LABORATORIOS</a:t>
            </a:r>
            <a:endParaRPr lang="es-EC" dirty="0"/>
          </a:p>
        </p:txBody>
      </p:sp>
    </p:spTree>
    <p:extLst>
      <p:ext uri="{BB962C8B-B14F-4D97-AF65-F5344CB8AC3E}">
        <p14:creationId xmlns:p14="http://schemas.microsoft.com/office/powerpoint/2010/main" xmlns="" val="29329677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SITUACIÓN ACTUAL</a:t>
            </a:r>
            <a:br>
              <a:rPr lang="es-EC" dirty="0" smtClean="0"/>
            </a:br>
            <a:r>
              <a:rPr lang="es-EC" dirty="0" smtClean="0"/>
              <a:t>Estadísticas</a:t>
            </a:r>
            <a:br>
              <a:rPr lang="es-EC" dirty="0" smtClean="0"/>
            </a:br>
            <a:r>
              <a:rPr lang="es-EC" u="sng" dirty="0" smtClean="0"/>
              <a:t>Tráfico de red Laboratorios</a:t>
            </a:r>
            <a:endParaRPr lang="es-EC" dirty="0"/>
          </a:p>
        </p:txBody>
      </p:sp>
      <p:pic>
        <p:nvPicPr>
          <p:cNvPr id="5" name="4 Imagen"/>
          <p:cNvPicPr/>
          <p:nvPr/>
        </p:nvPicPr>
        <p:blipFill>
          <a:blip r:embed="rId2" cstate="print"/>
          <a:srcRect/>
          <a:stretch>
            <a:fillRect/>
          </a:stretch>
        </p:blipFill>
        <p:spPr bwMode="auto">
          <a:xfrm>
            <a:off x="971600" y="2420888"/>
            <a:ext cx="7272808" cy="3024336"/>
          </a:xfrm>
          <a:prstGeom prst="rect">
            <a:avLst/>
          </a:prstGeom>
          <a:noFill/>
          <a:ln w="9525">
            <a:noFill/>
            <a:miter lim="800000"/>
            <a:headEnd/>
            <a:tailEnd/>
          </a:ln>
        </p:spPr>
      </p:pic>
    </p:spTree>
    <p:extLst>
      <p:ext uri="{BB962C8B-B14F-4D97-AF65-F5344CB8AC3E}">
        <p14:creationId xmlns:p14="http://schemas.microsoft.com/office/powerpoint/2010/main" xmlns="" val="29329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 </a:t>
            </a:r>
            <a:r>
              <a:rPr lang="es-EC" dirty="0" smtClean="0">
                <a:effectLst/>
              </a:rPr>
              <a:t/>
            </a:r>
            <a:br>
              <a:rPr lang="es-EC" dirty="0" smtClean="0">
                <a:effectLst/>
              </a:rPr>
            </a:br>
            <a:r>
              <a:rPr lang="es-EC" u="sng" dirty="0" smtClean="0">
                <a:effectLst/>
              </a:rPr>
              <a:t>Total </a:t>
            </a:r>
            <a:r>
              <a:rPr lang="es-EC" u="sng" dirty="0">
                <a:effectLst/>
              </a:rPr>
              <a:t>de tráfico por </a:t>
            </a:r>
            <a:r>
              <a:rPr lang="es-EC" u="sng" dirty="0" smtClean="0">
                <a:effectLst/>
              </a:rPr>
              <a:t>bytes</a:t>
            </a:r>
            <a:endParaRPr lang="es-EC" u="sng" dirty="0"/>
          </a:p>
        </p:txBody>
      </p:sp>
      <p:pic>
        <p:nvPicPr>
          <p:cNvPr id="5" name="4 Imagen" descr="I:\tesis ultima segun flash\ULTIMASOS GRAFICOS COLASOFT\LABORATORIOS\Global - Total.png"/>
          <p:cNvPicPr/>
          <p:nvPr/>
        </p:nvPicPr>
        <p:blipFill>
          <a:blip r:embed="rId2" cstate="print"/>
          <a:srcRect/>
          <a:stretch>
            <a:fillRect/>
          </a:stretch>
        </p:blipFill>
        <p:spPr bwMode="auto">
          <a:xfrm>
            <a:off x="1475655" y="1412776"/>
            <a:ext cx="6187733" cy="2476765"/>
          </a:xfrm>
          <a:prstGeom prst="rect">
            <a:avLst/>
          </a:prstGeom>
          <a:noFill/>
          <a:ln w="9525">
            <a:noFill/>
            <a:miter lim="800000"/>
            <a:headEnd/>
            <a:tailEnd/>
          </a:ln>
        </p:spPr>
      </p:pic>
      <p:pic>
        <p:nvPicPr>
          <p:cNvPr id="6" name="5 Imagen" descr="I:\tesis ultima segun flash\ULTIMASOS GRAFICOS COLASOFT\LABORATORIOS\Global - Total,Broadcast,Multicast,Average Size.png"/>
          <p:cNvPicPr/>
          <p:nvPr/>
        </p:nvPicPr>
        <p:blipFill>
          <a:blip r:embed="rId3" cstate="print"/>
          <a:srcRect/>
          <a:stretch>
            <a:fillRect/>
          </a:stretch>
        </p:blipFill>
        <p:spPr bwMode="auto">
          <a:xfrm>
            <a:off x="1475656" y="4005064"/>
            <a:ext cx="6192688" cy="2664296"/>
          </a:xfrm>
          <a:prstGeom prst="rect">
            <a:avLst/>
          </a:prstGeom>
          <a:noFill/>
          <a:ln w="9525">
            <a:noFill/>
            <a:miter lim="800000"/>
            <a:headEnd/>
            <a:tailEnd/>
          </a:ln>
        </p:spPr>
      </p:pic>
    </p:spTree>
    <p:extLst>
      <p:ext uri="{BB962C8B-B14F-4D97-AF65-F5344CB8AC3E}">
        <p14:creationId xmlns:p14="http://schemas.microsoft.com/office/powerpoint/2010/main" xmlns="" val="11574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
            </a:r>
            <a:br>
              <a:rPr lang="es-EC" dirty="0" smtClean="0"/>
            </a:br>
            <a:r>
              <a:rPr lang="es-EC" dirty="0" smtClean="0"/>
              <a:t>SITUACIÓN ACTUAL </a:t>
            </a:r>
            <a:r>
              <a:rPr lang="es-EC" dirty="0" smtClean="0">
                <a:effectLst/>
              </a:rPr>
              <a:t/>
            </a:r>
            <a:br>
              <a:rPr lang="es-EC" dirty="0" smtClean="0">
                <a:effectLst/>
              </a:rPr>
            </a:br>
            <a:r>
              <a:rPr lang="es-EC" u="sng" dirty="0" smtClean="0">
                <a:effectLst/>
              </a:rPr>
              <a:t>Protocolos de aplicación más usados</a:t>
            </a:r>
            <a:endParaRPr lang="es-EC" u="sng" dirty="0"/>
          </a:p>
        </p:txBody>
      </p:sp>
      <p:pic>
        <p:nvPicPr>
          <p:cNvPr id="5" name="4 Imagen" descr="I:\tesis ultima segun flash\ULTIMASOS GRAFICOS COLASOFT\LABORATORIOS\Global - Top Application Protocols.png"/>
          <p:cNvPicPr/>
          <p:nvPr/>
        </p:nvPicPr>
        <p:blipFill>
          <a:blip r:embed="rId2" cstate="print"/>
          <a:srcRect/>
          <a:stretch>
            <a:fillRect/>
          </a:stretch>
        </p:blipFill>
        <p:spPr bwMode="auto">
          <a:xfrm>
            <a:off x="1872000" y="1944216"/>
            <a:ext cx="5400600" cy="2310887"/>
          </a:xfrm>
          <a:prstGeom prst="rect">
            <a:avLst/>
          </a:prstGeom>
          <a:noFill/>
          <a:ln w="9525">
            <a:noFill/>
            <a:miter lim="800000"/>
            <a:headEnd/>
            <a:tailEnd/>
          </a:ln>
        </p:spPr>
      </p:pic>
      <p:pic>
        <p:nvPicPr>
          <p:cNvPr id="8" name="7 Imagen" descr="I:\tesis ultima segun flash\ULTIMASOS GRAFICOS COLASOFT\LABORATORIOS\Global - Top Application Protocols pastel.png"/>
          <p:cNvPicPr/>
          <p:nvPr/>
        </p:nvPicPr>
        <p:blipFill>
          <a:blip r:embed="rId3" cstate="print"/>
          <a:srcRect/>
          <a:stretch>
            <a:fillRect/>
          </a:stretch>
        </p:blipFill>
        <p:spPr bwMode="auto">
          <a:xfrm>
            <a:off x="1907704" y="4437112"/>
            <a:ext cx="5400600" cy="2200845"/>
          </a:xfrm>
          <a:prstGeom prst="rect">
            <a:avLst/>
          </a:prstGeom>
          <a:noFill/>
          <a:ln w="9525">
            <a:noFill/>
            <a:miter lim="800000"/>
            <a:headEnd/>
            <a:tailEnd/>
          </a:ln>
        </p:spPr>
      </p:pic>
    </p:spTree>
    <p:extLst>
      <p:ext uri="{BB962C8B-B14F-4D97-AF65-F5344CB8AC3E}">
        <p14:creationId xmlns:p14="http://schemas.microsoft.com/office/powerpoint/2010/main" xmlns="" val="11574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a:t>
            </a:r>
            <a:r>
              <a:rPr lang="es-EC" dirty="0" smtClean="0">
                <a:effectLst/>
              </a:rPr>
              <a:t> </a:t>
            </a:r>
            <a:r>
              <a:rPr lang="es-EC" sz="3000" dirty="0" smtClean="0">
                <a:effectLst/>
              </a:rPr>
              <a:t/>
            </a:r>
            <a:br>
              <a:rPr lang="es-EC" sz="3000" dirty="0" smtClean="0">
                <a:effectLst/>
              </a:rPr>
            </a:br>
            <a:r>
              <a:rPr lang="es-EC" sz="3000" u="sng" dirty="0" smtClean="0">
                <a:effectLst/>
              </a:rPr>
              <a:t>Direcciones IP más usadas </a:t>
            </a:r>
            <a:r>
              <a:rPr lang="es-EC" sz="3000" u="sng" dirty="0">
                <a:effectLst/>
              </a:rPr>
              <a:t>por total de tráfico.</a:t>
            </a:r>
          </a:p>
        </p:txBody>
      </p:sp>
      <p:pic>
        <p:nvPicPr>
          <p:cNvPr id="5" name="4 Imagen" descr="I:\tesis ultima segun flash\ULTIMASOS GRAFICOS COLASOFT\LABORATORIOS\Global - Top IP Address by Total Traffic.png"/>
          <p:cNvPicPr/>
          <p:nvPr/>
        </p:nvPicPr>
        <p:blipFill>
          <a:blip r:embed="rId2" cstate="print"/>
          <a:srcRect/>
          <a:stretch>
            <a:fillRect/>
          </a:stretch>
        </p:blipFill>
        <p:spPr bwMode="auto">
          <a:xfrm>
            <a:off x="1871662" y="1484784"/>
            <a:ext cx="5472608" cy="2518314"/>
          </a:xfrm>
          <a:prstGeom prst="rect">
            <a:avLst/>
          </a:prstGeom>
          <a:noFill/>
          <a:ln w="9525">
            <a:noFill/>
            <a:miter lim="800000"/>
            <a:headEnd/>
            <a:tailEnd/>
          </a:ln>
        </p:spPr>
      </p:pic>
      <p:pic>
        <p:nvPicPr>
          <p:cNvPr id="6" name="5 Imagen" descr="I:\tesis ultima segun flash\ULTIMASOS GRAFICOS COLASOFT\LABORATORIOS\Global - Top IP Address by Total Traffic pastel.png"/>
          <p:cNvPicPr/>
          <p:nvPr/>
        </p:nvPicPr>
        <p:blipFill>
          <a:blip r:embed="rId3" cstate="print"/>
          <a:srcRect/>
          <a:stretch>
            <a:fillRect/>
          </a:stretch>
        </p:blipFill>
        <p:spPr bwMode="auto">
          <a:xfrm>
            <a:off x="1907704" y="4148907"/>
            <a:ext cx="5472608" cy="2592461"/>
          </a:xfrm>
          <a:prstGeom prst="rect">
            <a:avLst/>
          </a:prstGeom>
          <a:noFill/>
          <a:ln w="9525">
            <a:noFill/>
            <a:miter lim="800000"/>
            <a:headEnd/>
            <a:tailEnd/>
          </a:ln>
        </p:spPr>
      </p:pic>
    </p:spTree>
    <p:extLst>
      <p:ext uri="{BB962C8B-B14F-4D97-AF65-F5344CB8AC3E}">
        <p14:creationId xmlns:p14="http://schemas.microsoft.com/office/powerpoint/2010/main" xmlns="" val="38311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C" dirty="0" smtClean="0"/>
              <a:t>SITUACIÓN ACTUAL</a:t>
            </a:r>
            <a:r>
              <a:rPr lang="es-EC" dirty="0" smtClean="0">
                <a:effectLst/>
              </a:rPr>
              <a:t> </a:t>
            </a:r>
            <a:r>
              <a:rPr lang="es-EC" sz="3000" dirty="0" smtClean="0">
                <a:effectLst/>
              </a:rPr>
              <a:t/>
            </a:r>
            <a:br>
              <a:rPr lang="es-EC" sz="3000" dirty="0" smtClean="0">
                <a:effectLst/>
              </a:rPr>
            </a:br>
            <a:r>
              <a:rPr lang="es-EC" sz="3000" u="sng" dirty="0" smtClean="0">
                <a:effectLst/>
              </a:rPr>
              <a:t>Direcciones IP más usadas </a:t>
            </a:r>
            <a:r>
              <a:rPr lang="es-EC" sz="3000" u="sng" dirty="0">
                <a:effectLst/>
              </a:rPr>
              <a:t>por total de tráfico.</a:t>
            </a:r>
          </a:p>
        </p:txBody>
      </p:sp>
      <p:pic>
        <p:nvPicPr>
          <p:cNvPr id="4" name="3 Imagen"/>
          <p:cNvPicPr/>
          <p:nvPr/>
        </p:nvPicPr>
        <p:blipFill>
          <a:blip r:embed="rId2" cstate="print"/>
          <a:srcRect/>
          <a:stretch>
            <a:fillRect/>
          </a:stretch>
        </p:blipFill>
        <p:spPr bwMode="auto">
          <a:xfrm>
            <a:off x="1403648" y="1772816"/>
            <a:ext cx="6480720" cy="3384376"/>
          </a:xfrm>
          <a:prstGeom prst="rect">
            <a:avLst/>
          </a:prstGeom>
          <a:noFill/>
          <a:ln w="9525">
            <a:noFill/>
            <a:miter lim="800000"/>
            <a:headEnd/>
            <a:tailEnd/>
          </a:ln>
        </p:spPr>
      </p:pic>
    </p:spTree>
    <p:extLst>
      <p:ext uri="{BB962C8B-B14F-4D97-AF65-F5344CB8AC3E}">
        <p14:creationId xmlns:p14="http://schemas.microsoft.com/office/powerpoint/2010/main" xmlns="" val="383117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274638"/>
            <a:ext cx="8678768" cy="1143000"/>
          </a:xfrm>
        </p:spPr>
        <p:txBody>
          <a:bodyPr>
            <a:normAutofit/>
          </a:bodyPr>
          <a:lstStyle/>
          <a:p>
            <a:r>
              <a:rPr lang="es-EC" dirty="0" smtClean="0"/>
              <a:t>SITUACIÓN PROPUESTA</a:t>
            </a:r>
            <a:endParaRPr lang="es-EC" dirty="0"/>
          </a:p>
        </p:txBody>
      </p:sp>
      <p:sp>
        <p:nvSpPr>
          <p:cNvPr id="6" name="5 Forma libre"/>
          <p:cNvSpPr/>
          <p:nvPr/>
        </p:nvSpPr>
        <p:spPr>
          <a:xfrm>
            <a:off x="611557" y="1772872"/>
            <a:ext cx="3378750" cy="2027250"/>
          </a:xfrm>
          <a:custGeom>
            <a:avLst/>
            <a:gdLst>
              <a:gd name="connsiteX0" fmla="*/ 0 w 3378750"/>
              <a:gd name="connsiteY0" fmla="*/ 0 h 2027250"/>
              <a:gd name="connsiteX1" fmla="*/ 3378750 w 3378750"/>
              <a:gd name="connsiteY1" fmla="*/ 0 h 2027250"/>
              <a:gd name="connsiteX2" fmla="*/ 3378750 w 3378750"/>
              <a:gd name="connsiteY2" fmla="*/ 2027250 h 2027250"/>
              <a:gd name="connsiteX3" fmla="*/ 0 w 3378750"/>
              <a:gd name="connsiteY3" fmla="*/ 2027250 h 2027250"/>
              <a:gd name="connsiteX4" fmla="*/ 0 w 3378750"/>
              <a:gd name="connsiteY4" fmla="*/ 0 h 202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750" h="2027250">
                <a:moveTo>
                  <a:pt x="0" y="0"/>
                </a:moveTo>
                <a:lnTo>
                  <a:pt x="3378750" y="0"/>
                </a:lnTo>
                <a:lnTo>
                  <a:pt x="3378750" y="2027250"/>
                </a:lnTo>
                <a:lnTo>
                  <a:pt x="0" y="20272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mj-lt"/>
                <a:cs typeface="Arial" pitchFamily="34" charset="0"/>
              </a:rPr>
              <a:t>Mejor ubicación física de los </a:t>
            </a:r>
            <a:r>
              <a:rPr lang="es-EC" sz="2000" kern="1200" dirty="0" err="1" smtClean="0">
                <a:latin typeface="+mj-lt"/>
                <a:cs typeface="Arial" pitchFamily="34" charset="0"/>
              </a:rPr>
              <a:t>switch</a:t>
            </a:r>
            <a:endParaRPr lang="es-EC" sz="2000" kern="1200" dirty="0">
              <a:latin typeface="+mj-lt"/>
              <a:cs typeface="Arial" pitchFamily="34" charset="0"/>
            </a:endParaRPr>
          </a:p>
        </p:txBody>
      </p:sp>
      <p:sp>
        <p:nvSpPr>
          <p:cNvPr id="9" name="8 Forma libre"/>
          <p:cNvSpPr/>
          <p:nvPr/>
        </p:nvSpPr>
        <p:spPr>
          <a:xfrm>
            <a:off x="4355989" y="1772872"/>
            <a:ext cx="3378750" cy="2027250"/>
          </a:xfrm>
          <a:custGeom>
            <a:avLst/>
            <a:gdLst>
              <a:gd name="connsiteX0" fmla="*/ 0 w 3378750"/>
              <a:gd name="connsiteY0" fmla="*/ 0 h 2027250"/>
              <a:gd name="connsiteX1" fmla="*/ 3378750 w 3378750"/>
              <a:gd name="connsiteY1" fmla="*/ 0 h 2027250"/>
              <a:gd name="connsiteX2" fmla="*/ 3378750 w 3378750"/>
              <a:gd name="connsiteY2" fmla="*/ 2027250 h 2027250"/>
              <a:gd name="connsiteX3" fmla="*/ 0 w 3378750"/>
              <a:gd name="connsiteY3" fmla="*/ 2027250 h 2027250"/>
              <a:gd name="connsiteX4" fmla="*/ 0 w 3378750"/>
              <a:gd name="connsiteY4" fmla="*/ 0 h 202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750" h="2027250">
                <a:moveTo>
                  <a:pt x="0" y="0"/>
                </a:moveTo>
                <a:lnTo>
                  <a:pt x="3378750" y="0"/>
                </a:lnTo>
                <a:lnTo>
                  <a:pt x="3378750" y="2027250"/>
                </a:lnTo>
                <a:lnTo>
                  <a:pt x="0" y="20272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mn-lt"/>
                <a:cs typeface="Arial" pitchFamily="34" charset="0"/>
              </a:rPr>
              <a:t>La unificación de las dos oficinas.</a:t>
            </a:r>
          </a:p>
          <a:p>
            <a:pPr lvl="0" algn="ctr" defTabSz="889000">
              <a:lnSpc>
                <a:spcPct val="90000"/>
              </a:lnSpc>
              <a:spcBef>
                <a:spcPct val="0"/>
              </a:spcBef>
              <a:spcAft>
                <a:spcPct val="35000"/>
              </a:spcAft>
            </a:pPr>
            <a:r>
              <a:rPr lang="es-EC" sz="2000" kern="1200" dirty="0" smtClean="0">
                <a:latin typeface="+mn-lt"/>
                <a:cs typeface="Arial" pitchFamily="34" charset="0"/>
              </a:rPr>
              <a:t>3Com </a:t>
            </a:r>
            <a:r>
              <a:rPr lang="es-EC" sz="2000" kern="1200" dirty="0" err="1" smtClean="0">
                <a:latin typeface="+mn-lt"/>
                <a:cs typeface="Arial" pitchFamily="34" charset="0"/>
              </a:rPr>
              <a:t>SuperStack</a:t>
            </a:r>
            <a:r>
              <a:rPr lang="es-EC" sz="2000" kern="1200" dirty="0" smtClean="0">
                <a:latin typeface="+mn-lt"/>
                <a:cs typeface="Arial" pitchFamily="34" charset="0"/>
              </a:rPr>
              <a:t> 3 4500 26 PT(L3)</a:t>
            </a:r>
            <a:endParaRPr lang="es-EC" sz="2000" kern="1200" dirty="0">
              <a:latin typeface="+mn-lt"/>
              <a:cs typeface="Arial" pitchFamily="34" charset="0"/>
            </a:endParaRPr>
          </a:p>
        </p:txBody>
      </p:sp>
      <p:sp>
        <p:nvSpPr>
          <p:cNvPr id="10" name="9 Forma libre"/>
          <p:cNvSpPr/>
          <p:nvPr/>
        </p:nvSpPr>
        <p:spPr>
          <a:xfrm>
            <a:off x="469615" y="4137997"/>
            <a:ext cx="3378750" cy="2027250"/>
          </a:xfrm>
          <a:custGeom>
            <a:avLst/>
            <a:gdLst>
              <a:gd name="connsiteX0" fmla="*/ 0 w 3378750"/>
              <a:gd name="connsiteY0" fmla="*/ 0 h 2027250"/>
              <a:gd name="connsiteX1" fmla="*/ 3378750 w 3378750"/>
              <a:gd name="connsiteY1" fmla="*/ 0 h 2027250"/>
              <a:gd name="connsiteX2" fmla="*/ 3378750 w 3378750"/>
              <a:gd name="connsiteY2" fmla="*/ 2027250 h 2027250"/>
              <a:gd name="connsiteX3" fmla="*/ 0 w 3378750"/>
              <a:gd name="connsiteY3" fmla="*/ 2027250 h 2027250"/>
              <a:gd name="connsiteX4" fmla="*/ 0 w 3378750"/>
              <a:gd name="connsiteY4" fmla="*/ 0 h 202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750" h="2027250">
                <a:moveTo>
                  <a:pt x="0" y="0"/>
                </a:moveTo>
                <a:lnTo>
                  <a:pt x="3378750" y="0"/>
                </a:lnTo>
                <a:lnTo>
                  <a:pt x="3378750" y="2027250"/>
                </a:lnTo>
                <a:lnTo>
                  <a:pt x="0" y="20272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err="1" smtClean="0">
                <a:latin typeface="+mn-lt"/>
                <a:cs typeface="Arial" pitchFamily="34" charset="0"/>
              </a:rPr>
              <a:t>Switch</a:t>
            </a:r>
            <a:r>
              <a:rPr lang="es-EC" sz="2000" kern="1200" dirty="0" smtClean="0">
                <a:latin typeface="+mn-lt"/>
                <a:cs typeface="Arial" pitchFamily="34" charset="0"/>
              </a:rPr>
              <a:t> central  3Com </a:t>
            </a:r>
            <a:r>
              <a:rPr lang="es-EC" sz="2000" kern="1200" dirty="0" err="1" smtClean="0">
                <a:latin typeface="+mn-lt"/>
                <a:cs typeface="Arial" pitchFamily="34" charset="0"/>
              </a:rPr>
              <a:t>SuperStack</a:t>
            </a:r>
            <a:r>
              <a:rPr lang="es-EC" sz="2000" kern="1200" dirty="0" smtClean="0">
                <a:latin typeface="+mn-lt"/>
                <a:cs typeface="Arial" pitchFamily="34" charset="0"/>
              </a:rPr>
              <a:t> 4 5500 52 PT(L3)</a:t>
            </a:r>
            <a:endParaRPr lang="es-EC" sz="2000" kern="1200" dirty="0">
              <a:latin typeface="+mn-lt"/>
              <a:cs typeface="Arial" pitchFamily="34" charset="0"/>
            </a:endParaRPr>
          </a:p>
        </p:txBody>
      </p:sp>
      <p:sp>
        <p:nvSpPr>
          <p:cNvPr id="11" name="10 Forma libre"/>
          <p:cNvSpPr/>
          <p:nvPr/>
        </p:nvSpPr>
        <p:spPr>
          <a:xfrm>
            <a:off x="4188313" y="4137997"/>
            <a:ext cx="4344126" cy="2027250"/>
          </a:xfrm>
          <a:custGeom>
            <a:avLst/>
            <a:gdLst>
              <a:gd name="connsiteX0" fmla="*/ 0 w 4344126"/>
              <a:gd name="connsiteY0" fmla="*/ 0 h 2027250"/>
              <a:gd name="connsiteX1" fmla="*/ 4344126 w 4344126"/>
              <a:gd name="connsiteY1" fmla="*/ 0 h 2027250"/>
              <a:gd name="connsiteX2" fmla="*/ 4344126 w 4344126"/>
              <a:gd name="connsiteY2" fmla="*/ 2027250 h 2027250"/>
              <a:gd name="connsiteX3" fmla="*/ 0 w 4344126"/>
              <a:gd name="connsiteY3" fmla="*/ 2027250 h 2027250"/>
              <a:gd name="connsiteX4" fmla="*/ 0 w 4344126"/>
              <a:gd name="connsiteY4" fmla="*/ 0 h 202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4126" h="2027250">
                <a:moveTo>
                  <a:pt x="0" y="0"/>
                </a:moveTo>
                <a:lnTo>
                  <a:pt x="4344126" y="0"/>
                </a:lnTo>
                <a:lnTo>
                  <a:pt x="4344126" y="2027250"/>
                </a:lnTo>
                <a:lnTo>
                  <a:pt x="0" y="20272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r>
              <a:rPr lang="es-EC" sz="2000" dirty="0" smtClean="0"/>
              <a:t>Colocar un </a:t>
            </a:r>
            <a:r>
              <a:rPr lang="es-EC" sz="2000" dirty="0" err="1" smtClean="0"/>
              <a:t>Switch</a:t>
            </a:r>
            <a:r>
              <a:rPr lang="es-EC" sz="2000" dirty="0" smtClean="0"/>
              <a:t> 3com 4500 26PT en el laboratorio multimedia, para unirlo a la red de la Escuela.</a:t>
            </a:r>
            <a:endParaRPr lang="es-EC" sz="2000" dirty="0"/>
          </a:p>
        </p:txBody>
      </p:sp>
      <p:sp>
        <p:nvSpPr>
          <p:cNvPr id="8" name="7 CuadroTexto"/>
          <p:cNvSpPr txBox="1"/>
          <p:nvPr/>
        </p:nvSpPr>
        <p:spPr>
          <a:xfrm>
            <a:off x="179512" y="1340768"/>
            <a:ext cx="3823483" cy="646331"/>
          </a:xfrm>
          <a:prstGeom prst="rect">
            <a:avLst/>
          </a:prstGeom>
          <a:noFill/>
        </p:spPr>
        <p:txBody>
          <a:bodyPr wrap="none" rtlCol="0">
            <a:spAutoFit/>
          </a:bodyPr>
          <a:lstStyle/>
          <a:p>
            <a:r>
              <a:rPr lang="es-EC" dirty="0" smtClean="0">
                <a:latin typeface="Arial" pitchFamily="34" charset="0"/>
                <a:cs typeface="Arial" pitchFamily="34" charset="0"/>
              </a:rPr>
              <a:t>En el diseño propuesto se muestra</a:t>
            </a:r>
            <a:r>
              <a:rPr lang="es-EC" dirty="0" smtClean="0"/>
              <a:t>:</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274638"/>
            <a:ext cx="8678768" cy="1143000"/>
          </a:xfrm>
        </p:spPr>
        <p:txBody>
          <a:bodyPr>
            <a:normAutofit/>
          </a:bodyPr>
          <a:lstStyle/>
          <a:p>
            <a:r>
              <a:rPr lang="es-EC" dirty="0" smtClean="0"/>
              <a:t>SITUACIÓN PROPUESTA</a:t>
            </a:r>
            <a:endParaRPr lang="es-EC" dirty="0"/>
          </a:p>
        </p:txBody>
      </p:sp>
      <p:sp>
        <p:nvSpPr>
          <p:cNvPr id="6" name="5 Forma libre"/>
          <p:cNvSpPr/>
          <p:nvPr/>
        </p:nvSpPr>
        <p:spPr>
          <a:xfrm>
            <a:off x="755576" y="2852936"/>
            <a:ext cx="3378750" cy="2027250"/>
          </a:xfrm>
          <a:custGeom>
            <a:avLst/>
            <a:gdLst>
              <a:gd name="connsiteX0" fmla="*/ 0 w 3378750"/>
              <a:gd name="connsiteY0" fmla="*/ 0 h 2027250"/>
              <a:gd name="connsiteX1" fmla="*/ 3378750 w 3378750"/>
              <a:gd name="connsiteY1" fmla="*/ 0 h 2027250"/>
              <a:gd name="connsiteX2" fmla="*/ 3378750 w 3378750"/>
              <a:gd name="connsiteY2" fmla="*/ 2027250 h 2027250"/>
              <a:gd name="connsiteX3" fmla="*/ 0 w 3378750"/>
              <a:gd name="connsiteY3" fmla="*/ 2027250 h 2027250"/>
              <a:gd name="connsiteX4" fmla="*/ 0 w 3378750"/>
              <a:gd name="connsiteY4" fmla="*/ 0 h 202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750" h="2027250">
                <a:moveTo>
                  <a:pt x="0" y="0"/>
                </a:moveTo>
                <a:lnTo>
                  <a:pt x="3378750" y="0"/>
                </a:lnTo>
                <a:lnTo>
                  <a:pt x="3378750" y="2027250"/>
                </a:lnTo>
                <a:lnTo>
                  <a:pt x="0" y="20272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mj-lt"/>
                <a:cs typeface="Arial" pitchFamily="34" charset="0"/>
              </a:rPr>
              <a:t>Colocar un </a:t>
            </a:r>
            <a:r>
              <a:rPr lang="es-EC" sz="2000" dirty="0" err="1" smtClean="0">
                <a:latin typeface="+mj-lt"/>
                <a:cs typeface="Arial" pitchFamily="34" charset="0"/>
              </a:rPr>
              <a:t>R</a:t>
            </a:r>
            <a:r>
              <a:rPr lang="es-EC" sz="2000" kern="1200" dirty="0" err="1" smtClean="0">
                <a:latin typeface="+mj-lt"/>
                <a:cs typeface="Arial" pitchFamily="34" charset="0"/>
              </a:rPr>
              <a:t>outer</a:t>
            </a:r>
            <a:r>
              <a:rPr lang="es-EC" sz="2000" kern="1200" dirty="0" smtClean="0">
                <a:latin typeface="+mj-lt"/>
                <a:cs typeface="Arial" pitchFamily="34" charset="0"/>
              </a:rPr>
              <a:t> Cisco de la serie 2500 o superior</a:t>
            </a:r>
            <a:endParaRPr lang="es-EC" sz="2000" kern="1200" dirty="0">
              <a:latin typeface="+mj-lt"/>
              <a:cs typeface="Arial" pitchFamily="34" charset="0"/>
            </a:endParaRPr>
          </a:p>
        </p:txBody>
      </p:sp>
      <p:sp>
        <p:nvSpPr>
          <p:cNvPr id="9" name="8 Forma libre"/>
          <p:cNvSpPr/>
          <p:nvPr/>
        </p:nvSpPr>
        <p:spPr>
          <a:xfrm>
            <a:off x="4644008" y="2852936"/>
            <a:ext cx="3378750" cy="2027250"/>
          </a:xfrm>
          <a:custGeom>
            <a:avLst/>
            <a:gdLst>
              <a:gd name="connsiteX0" fmla="*/ 0 w 3378750"/>
              <a:gd name="connsiteY0" fmla="*/ 0 h 2027250"/>
              <a:gd name="connsiteX1" fmla="*/ 3378750 w 3378750"/>
              <a:gd name="connsiteY1" fmla="*/ 0 h 2027250"/>
              <a:gd name="connsiteX2" fmla="*/ 3378750 w 3378750"/>
              <a:gd name="connsiteY2" fmla="*/ 2027250 h 2027250"/>
              <a:gd name="connsiteX3" fmla="*/ 0 w 3378750"/>
              <a:gd name="connsiteY3" fmla="*/ 2027250 h 2027250"/>
              <a:gd name="connsiteX4" fmla="*/ 0 w 3378750"/>
              <a:gd name="connsiteY4" fmla="*/ 0 h 2027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750" h="2027250">
                <a:moveTo>
                  <a:pt x="0" y="0"/>
                </a:moveTo>
                <a:lnTo>
                  <a:pt x="3378750" y="0"/>
                </a:lnTo>
                <a:lnTo>
                  <a:pt x="3378750" y="2027250"/>
                </a:lnTo>
                <a:lnTo>
                  <a:pt x="0" y="20272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dirty="0" smtClean="0">
                <a:cs typeface="Arial" pitchFamily="34" charset="0"/>
              </a:rPr>
              <a:t>Adicionar telefonía IP al área administrativa, idiomas, centro de comercio y biblioteca</a:t>
            </a:r>
            <a:endParaRPr lang="es-EC" sz="2000" kern="1200" dirty="0">
              <a:latin typeface="+mn-lt"/>
              <a:cs typeface="Arial" pitchFamily="34" charset="0"/>
            </a:endParaRPr>
          </a:p>
        </p:txBody>
      </p:sp>
      <p:sp>
        <p:nvSpPr>
          <p:cNvPr id="8" name="7 CuadroTexto"/>
          <p:cNvSpPr txBox="1"/>
          <p:nvPr/>
        </p:nvSpPr>
        <p:spPr>
          <a:xfrm>
            <a:off x="179512" y="1340768"/>
            <a:ext cx="3823483" cy="646331"/>
          </a:xfrm>
          <a:prstGeom prst="rect">
            <a:avLst/>
          </a:prstGeom>
          <a:noFill/>
        </p:spPr>
        <p:txBody>
          <a:bodyPr wrap="none" rtlCol="0">
            <a:spAutoFit/>
          </a:bodyPr>
          <a:lstStyle/>
          <a:p>
            <a:r>
              <a:rPr lang="es-EC" dirty="0" smtClean="0">
                <a:latin typeface="Arial" pitchFamily="34" charset="0"/>
                <a:cs typeface="Arial" pitchFamily="34" charset="0"/>
              </a:rPr>
              <a:t>En el diseño propuesto se muestra</a:t>
            </a:r>
            <a:r>
              <a:rPr lang="es-EC" dirty="0" smtClean="0"/>
              <a:t>:</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269776"/>
            <a:ext cx="8507288" cy="1143000"/>
          </a:xfrm>
        </p:spPr>
        <p:txBody>
          <a:bodyPr>
            <a:normAutofit/>
          </a:bodyPr>
          <a:lstStyle/>
          <a:p>
            <a:r>
              <a:rPr lang="es-EC" dirty="0" smtClean="0"/>
              <a:t>SITUACIÓN PROPUESTA</a:t>
            </a:r>
            <a:endParaRPr lang="es-EC" dirty="0"/>
          </a:p>
        </p:txBody>
      </p:sp>
      <p:sp>
        <p:nvSpPr>
          <p:cNvPr id="8" name="7 Forma libre"/>
          <p:cNvSpPr/>
          <p:nvPr/>
        </p:nvSpPr>
        <p:spPr>
          <a:xfrm>
            <a:off x="1148922" y="1142984"/>
            <a:ext cx="6494912" cy="1056978"/>
          </a:xfrm>
          <a:custGeom>
            <a:avLst/>
            <a:gdLst>
              <a:gd name="connsiteX0" fmla="*/ 0 w 6126074"/>
              <a:gd name="connsiteY0" fmla="*/ 0 h 802962"/>
              <a:gd name="connsiteX1" fmla="*/ 6126074 w 6126074"/>
              <a:gd name="connsiteY1" fmla="*/ 0 h 802962"/>
              <a:gd name="connsiteX2" fmla="*/ 6126074 w 6126074"/>
              <a:gd name="connsiteY2" fmla="*/ 802962 h 802962"/>
              <a:gd name="connsiteX3" fmla="*/ 0 w 6126074"/>
              <a:gd name="connsiteY3" fmla="*/ 802962 h 802962"/>
              <a:gd name="connsiteX4" fmla="*/ 0 w 6126074"/>
              <a:gd name="connsiteY4" fmla="*/ 0 h 80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6074" h="802962">
                <a:moveTo>
                  <a:pt x="0" y="0"/>
                </a:moveTo>
                <a:lnTo>
                  <a:pt x="6126074" y="0"/>
                </a:lnTo>
                <a:lnTo>
                  <a:pt x="6126074" y="802962"/>
                </a:lnTo>
                <a:lnTo>
                  <a:pt x="0" y="80296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mj-lt"/>
                <a:cs typeface="Arial" pitchFamily="34" charset="0"/>
              </a:rPr>
              <a:t>Implementar un </a:t>
            </a:r>
            <a:r>
              <a:rPr lang="es-EC" sz="2000" kern="1200" dirty="0" err="1" smtClean="0">
                <a:latin typeface="+mj-lt"/>
                <a:cs typeface="Arial" pitchFamily="34" charset="0"/>
              </a:rPr>
              <a:t>Switch</a:t>
            </a:r>
            <a:r>
              <a:rPr lang="es-EC" sz="2000" kern="1200" dirty="0" smtClean="0">
                <a:latin typeface="+mj-lt"/>
                <a:cs typeface="Arial" pitchFamily="34" charset="0"/>
              </a:rPr>
              <a:t> 3com 4500 26PT </a:t>
            </a:r>
            <a:r>
              <a:rPr lang="es-EC" sz="2000" dirty="0" smtClean="0">
                <a:latin typeface="+mj-lt"/>
                <a:cs typeface="Arial" pitchFamily="34" charset="0"/>
              </a:rPr>
              <a:t> que se conecte al </a:t>
            </a:r>
            <a:r>
              <a:rPr lang="es-EC" sz="2000" dirty="0" err="1" smtClean="0">
                <a:latin typeface="+mj-lt"/>
                <a:cs typeface="Arial" pitchFamily="34" charset="0"/>
              </a:rPr>
              <a:t>switch</a:t>
            </a:r>
            <a:r>
              <a:rPr lang="es-EC" sz="2000" dirty="0" smtClean="0">
                <a:latin typeface="+mj-lt"/>
                <a:cs typeface="Arial" pitchFamily="34" charset="0"/>
              </a:rPr>
              <a:t> central 3com 5500 para tener redundancia</a:t>
            </a:r>
            <a:endParaRPr lang="es-EC" sz="2000" kern="1200" dirty="0">
              <a:latin typeface="+mj-lt"/>
              <a:cs typeface="Arial" pitchFamily="34" charset="0"/>
            </a:endParaRPr>
          </a:p>
        </p:txBody>
      </p:sp>
      <p:sp>
        <p:nvSpPr>
          <p:cNvPr id="9" name="8 Forma libre"/>
          <p:cNvSpPr/>
          <p:nvPr/>
        </p:nvSpPr>
        <p:spPr>
          <a:xfrm>
            <a:off x="179512" y="3043224"/>
            <a:ext cx="2326625" cy="3122079"/>
          </a:xfrm>
          <a:custGeom>
            <a:avLst/>
            <a:gdLst>
              <a:gd name="connsiteX0" fmla="*/ 0 w 2326625"/>
              <a:gd name="connsiteY0" fmla="*/ 0 h 3122079"/>
              <a:gd name="connsiteX1" fmla="*/ 2326625 w 2326625"/>
              <a:gd name="connsiteY1" fmla="*/ 0 h 3122079"/>
              <a:gd name="connsiteX2" fmla="*/ 2326625 w 2326625"/>
              <a:gd name="connsiteY2" fmla="*/ 3122079 h 3122079"/>
              <a:gd name="connsiteX3" fmla="*/ 0 w 2326625"/>
              <a:gd name="connsiteY3" fmla="*/ 3122079 h 3122079"/>
              <a:gd name="connsiteX4" fmla="*/ 0 w 2326625"/>
              <a:gd name="connsiteY4" fmla="*/ 0 h 312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25" h="3122079">
                <a:moveTo>
                  <a:pt x="0" y="0"/>
                </a:moveTo>
                <a:lnTo>
                  <a:pt x="2326625" y="0"/>
                </a:lnTo>
                <a:lnTo>
                  <a:pt x="2326625" y="3122079"/>
                </a:lnTo>
                <a:lnTo>
                  <a:pt x="0" y="312207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latin typeface="+mj-lt"/>
                <a:cs typeface="Arial" pitchFamily="34" charset="0"/>
              </a:rPr>
              <a:t>Adicionar</a:t>
            </a:r>
          </a:p>
          <a:p>
            <a:pPr lvl="0" algn="l" defTabSz="889000">
              <a:lnSpc>
                <a:spcPct val="90000"/>
              </a:lnSpc>
              <a:spcBef>
                <a:spcPct val="0"/>
              </a:spcBef>
              <a:spcAft>
                <a:spcPct val="35000"/>
              </a:spcAft>
            </a:pPr>
            <a:r>
              <a:rPr lang="es-EC" sz="2000" kern="1200" dirty="0" smtClean="0">
                <a:latin typeface="+mj-lt"/>
                <a:cs typeface="Arial" pitchFamily="34" charset="0"/>
              </a:rPr>
              <a:t> </a:t>
            </a:r>
            <a:r>
              <a:rPr lang="es-EC" sz="2000" kern="1200" dirty="0" err="1" smtClean="0">
                <a:latin typeface="+mj-lt"/>
                <a:cs typeface="Arial" pitchFamily="34" charset="0"/>
              </a:rPr>
              <a:t>VLANs</a:t>
            </a:r>
            <a:r>
              <a:rPr lang="es-EC" sz="2000" kern="1200" dirty="0" smtClean="0">
                <a:latin typeface="+mj-lt"/>
                <a:cs typeface="Arial" pitchFamily="34" charset="0"/>
              </a:rPr>
              <a:t> :</a:t>
            </a:r>
          </a:p>
          <a:p>
            <a:pPr lvl="0" algn="l" defTabSz="889000">
              <a:lnSpc>
                <a:spcPct val="90000"/>
              </a:lnSpc>
              <a:spcBef>
                <a:spcPct val="0"/>
              </a:spcBef>
              <a:spcAft>
                <a:spcPct val="35000"/>
              </a:spcAft>
            </a:pPr>
            <a:r>
              <a:rPr lang="es-EC" sz="2000" kern="1200" dirty="0" smtClean="0">
                <a:latin typeface="+mj-lt"/>
                <a:cs typeface="Arial" pitchFamily="34" charset="0"/>
              </a:rPr>
              <a:t>Idiomas y </a:t>
            </a:r>
          </a:p>
          <a:p>
            <a:pPr lvl="0" algn="l" defTabSz="889000">
              <a:lnSpc>
                <a:spcPct val="90000"/>
              </a:lnSpc>
              <a:spcBef>
                <a:spcPct val="0"/>
              </a:spcBef>
              <a:spcAft>
                <a:spcPct val="35000"/>
              </a:spcAft>
            </a:pPr>
            <a:r>
              <a:rPr lang="es-EC" sz="2000" kern="1200" dirty="0" smtClean="0">
                <a:latin typeface="+mj-lt"/>
                <a:cs typeface="Arial" pitchFamily="34" charset="0"/>
              </a:rPr>
              <a:t>Centro de Comercio </a:t>
            </a:r>
            <a:endParaRPr lang="es-EC" sz="2000" kern="1200" dirty="0">
              <a:latin typeface="+mj-lt"/>
              <a:cs typeface="Arial" pitchFamily="34" charset="0"/>
            </a:endParaRPr>
          </a:p>
        </p:txBody>
      </p:sp>
      <p:grpSp>
        <p:nvGrpSpPr>
          <p:cNvPr id="2" name="1 Grupo"/>
          <p:cNvGrpSpPr/>
          <p:nvPr/>
        </p:nvGrpSpPr>
        <p:grpSpPr>
          <a:xfrm>
            <a:off x="2843808" y="2737359"/>
            <a:ext cx="5976664" cy="3399505"/>
            <a:chOff x="2843808" y="2737359"/>
            <a:chExt cx="5976664" cy="3399505"/>
          </a:xfrm>
        </p:grpSpPr>
        <p:sp>
          <p:nvSpPr>
            <p:cNvPr id="5" name="4 Rectángulo"/>
            <p:cNvSpPr/>
            <p:nvPr/>
          </p:nvSpPr>
          <p:spPr>
            <a:xfrm>
              <a:off x="2843808" y="2943999"/>
              <a:ext cx="5976664" cy="352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5 Forma libre"/>
            <p:cNvSpPr/>
            <p:nvPr/>
          </p:nvSpPr>
          <p:spPr>
            <a:xfrm>
              <a:off x="3142641" y="2737359"/>
              <a:ext cx="5399312" cy="413280"/>
            </a:xfrm>
            <a:custGeom>
              <a:avLst/>
              <a:gdLst>
                <a:gd name="connsiteX0" fmla="*/ 0 w 5399312"/>
                <a:gd name="connsiteY0" fmla="*/ 68881 h 413280"/>
                <a:gd name="connsiteX1" fmla="*/ 68881 w 5399312"/>
                <a:gd name="connsiteY1" fmla="*/ 0 h 413280"/>
                <a:gd name="connsiteX2" fmla="*/ 5330431 w 5399312"/>
                <a:gd name="connsiteY2" fmla="*/ 0 h 413280"/>
                <a:gd name="connsiteX3" fmla="*/ 5399312 w 5399312"/>
                <a:gd name="connsiteY3" fmla="*/ 68881 h 413280"/>
                <a:gd name="connsiteX4" fmla="*/ 5399312 w 5399312"/>
                <a:gd name="connsiteY4" fmla="*/ 344399 h 413280"/>
                <a:gd name="connsiteX5" fmla="*/ 5330431 w 5399312"/>
                <a:gd name="connsiteY5" fmla="*/ 413280 h 413280"/>
                <a:gd name="connsiteX6" fmla="*/ 68881 w 5399312"/>
                <a:gd name="connsiteY6" fmla="*/ 413280 h 413280"/>
                <a:gd name="connsiteX7" fmla="*/ 0 w 5399312"/>
                <a:gd name="connsiteY7" fmla="*/ 344399 h 413280"/>
                <a:gd name="connsiteX8" fmla="*/ 0 w 5399312"/>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9312" h="413280">
                  <a:moveTo>
                    <a:pt x="0" y="68881"/>
                  </a:moveTo>
                  <a:cubicBezTo>
                    <a:pt x="0" y="30839"/>
                    <a:pt x="30839" y="0"/>
                    <a:pt x="68881" y="0"/>
                  </a:cubicBezTo>
                  <a:lnTo>
                    <a:pt x="5330431" y="0"/>
                  </a:lnTo>
                  <a:cubicBezTo>
                    <a:pt x="5368473" y="0"/>
                    <a:pt x="5399312" y="30839"/>
                    <a:pt x="5399312" y="68881"/>
                  </a:cubicBezTo>
                  <a:lnTo>
                    <a:pt x="5399312" y="344399"/>
                  </a:lnTo>
                  <a:cubicBezTo>
                    <a:pt x="5399312" y="382441"/>
                    <a:pt x="5368473" y="413280"/>
                    <a:pt x="5330431" y="413280"/>
                  </a:cubicBezTo>
                  <a:lnTo>
                    <a:pt x="68881" y="413280"/>
                  </a:lnTo>
                  <a:cubicBezTo>
                    <a:pt x="30839" y="413280"/>
                    <a:pt x="0" y="382441"/>
                    <a:pt x="0" y="344399"/>
                  </a:cubicBezTo>
                  <a:lnTo>
                    <a:pt x="0" y="688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308" tIns="20175" rIns="178308" bIns="20175" numCol="1" spcCol="1270" anchor="ctr" anchorCtr="0">
              <a:noAutofit/>
            </a:bodyPr>
            <a:lstStyle/>
            <a:p>
              <a:pPr lvl="0" algn="l" defTabSz="800100">
                <a:lnSpc>
                  <a:spcPct val="90000"/>
                </a:lnSpc>
                <a:spcBef>
                  <a:spcPct val="0"/>
                </a:spcBef>
                <a:spcAft>
                  <a:spcPct val="35000"/>
                </a:spcAft>
              </a:pPr>
              <a:r>
                <a:rPr lang="es-EC" sz="1800" kern="1200" dirty="0" smtClean="0">
                  <a:latin typeface="+mn-lt"/>
                  <a:cs typeface="Arial" pitchFamily="34" charset="0"/>
                </a:rPr>
                <a:t>Agrupa a  los usuarios  por departamentos </a:t>
              </a:r>
              <a:endParaRPr lang="es-EC" sz="1800" kern="1200" dirty="0">
                <a:latin typeface="+mn-lt"/>
                <a:cs typeface="Arial" pitchFamily="34" charset="0"/>
              </a:endParaRPr>
            </a:p>
          </p:txBody>
        </p:sp>
        <p:sp>
          <p:nvSpPr>
            <p:cNvPr id="7" name="6 Rectángulo"/>
            <p:cNvSpPr/>
            <p:nvPr/>
          </p:nvSpPr>
          <p:spPr>
            <a:xfrm>
              <a:off x="2843808" y="3705738"/>
              <a:ext cx="5976664" cy="352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9 Forma libre"/>
            <p:cNvSpPr/>
            <p:nvPr/>
          </p:nvSpPr>
          <p:spPr>
            <a:xfrm>
              <a:off x="3142641" y="3372399"/>
              <a:ext cx="5544318" cy="539979"/>
            </a:xfrm>
            <a:custGeom>
              <a:avLst/>
              <a:gdLst>
                <a:gd name="connsiteX0" fmla="*/ 0 w 5544318"/>
                <a:gd name="connsiteY0" fmla="*/ 89998 h 539979"/>
                <a:gd name="connsiteX1" fmla="*/ 89998 w 5544318"/>
                <a:gd name="connsiteY1" fmla="*/ 0 h 539979"/>
                <a:gd name="connsiteX2" fmla="*/ 5454320 w 5544318"/>
                <a:gd name="connsiteY2" fmla="*/ 0 h 539979"/>
                <a:gd name="connsiteX3" fmla="*/ 5544318 w 5544318"/>
                <a:gd name="connsiteY3" fmla="*/ 89998 h 539979"/>
                <a:gd name="connsiteX4" fmla="*/ 5544318 w 5544318"/>
                <a:gd name="connsiteY4" fmla="*/ 449981 h 539979"/>
                <a:gd name="connsiteX5" fmla="*/ 5454320 w 5544318"/>
                <a:gd name="connsiteY5" fmla="*/ 539979 h 539979"/>
                <a:gd name="connsiteX6" fmla="*/ 89998 w 5544318"/>
                <a:gd name="connsiteY6" fmla="*/ 539979 h 539979"/>
                <a:gd name="connsiteX7" fmla="*/ 0 w 5544318"/>
                <a:gd name="connsiteY7" fmla="*/ 449981 h 539979"/>
                <a:gd name="connsiteX8" fmla="*/ 0 w 5544318"/>
                <a:gd name="connsiteY8" fmla="*/ 89998 h 5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4318" h="539979">
                  <a:moveTo>
                    <a:pt x="0" y="89998"/>
                  </a:moveTo>
                  <a:cubicBezTo>
                    <a:pt x="0" y="40293"/>
                    <a:pt x="40293" y="0"/>
                    <a:pt x="89998" y="0"/>
                  </a:cubicBezTo>
                  <a:lnTo>
                    <a:pt x="5454320" y="0"/>
                  </a:lnTo>
                  <a:cubicBezTo>
                    <a:pt x="5504025" y="0"/>
                    <a:pt x="5544318" y="40293"/>
                    <a:pt x="5544318" y="89998"/>
                  </a:cubicBezTo>
                  <a:lnTo>
                    <a:pt x="5544318" y="449981"/>
                  </a:lnTo>
                  <a:cubicBezTo>
                    <a:pt x="5544318" y="499686"/>
                    <a:pt x="5504025" y="539979"/>
                    <a:pt x="5454320" y="539979"/>
                  </a:cubicBezTo>
                  <a:lnTo>
                    <a:pt x="89998" y="539979"/>
                  </a:lnTo>
                  <a:cubicBezTo>
                    <a:pt x="40293" y="539979"/>
                    <a:pt x="0" y="499686"/>
                    <a:pt x="0" y="449981"/>
                  </a:cubicBezTo>
                  <a:lnTo>
                    <a:pt x="0" y="89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493" tIns="26360" rIns="184493" bIns="26360" numCol="1" spcCol="1270" anchor="ctr" anchorCtr="0">
              <a:noAutofit/>
            </a:bodyPr>
            <a:lstStyle/>
            <a:p>
              <a:pPr lvl="0" algn="l" defTabSz="800100">
                <a:lnSpc>
                  <a:spcPct val="90000"/>
                </a:lnSpc>
                <a:spcBef>
                  <a:spcPct val="0"/>
                </a:spcBef>
                <a:spcAft>
                  <a:spcPct val="35000"/>
                </a:spcAft>
              </a:pPr>
              <a:r>
                <a:rPr lang="es-EC" sz="1800" kern="1200" dirty="0" smtClean="0">
                  <a:latin typeface="+mn-lt"/>
                  <a:cs typeface="Arial" pitchFamily="34" charset="0"/>
                </a:rPr>
                <a:t>Se tiene una agrupación lógica de estaciones, servicios y dispositivos de red.</a:t>
              </a:r>
              <a:endParaRPr lang="es-EC" sz="1800" kern="1200" dirty="0">
                <a:latin typeface="+mn-lt"/>
                <a:cs typeface="Arial" pitchFamily="34" charset="0"/>
              </a:endParaRPr>
            </a:p>
          </p:txBody>
        </p:sp>
        <p:sp>
          <p:nvSpPr>
            <p:cNvPr id="12" name="11 Rectángulo"/>
            <p:cNvSpPr/>
            <p:nvPr/>
          </p:nvSpPr>
          <p:spPr>
            <a:xfrm>
              <a:off x="2843808" y="4513984"/>
              <a:ext cx="5976664" cy="352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12 Forma libre"/>
            <p:cNvSpPr/>
            <p:nvPr/>
          </p:nvSpPr>
          <p:spPr>
            <a:xfrm>
              <a:off x="3140306" y="4134138"/>
              <a:ext cx="5679661" cy="586485"/>
            </a:xfrm>
            <a:custGeom>
              <a:avLst/>
              <a:gdLst>
                <a:gd name="connsiteX0" fmla="*/ 0 w 5679661"/>
                <a:gd name="connsiteY0" fmla="*/ 97749 h 586485"/>
                <a:gd name="connsiteX1" fmla="*/ 97749 w 5679661"/>
                <a:gd name="connsiteY1" fmla="*/ 0 h 586485"/>
                <a:gd name="connsiteX2" fmla="*/ 5581912 w 5679661"/>
                <a:gd name="connsiteY2" fmla="*/ 0 h 586485"/>
                <a:gd name="connsiteX3" fmla="*/ 5679661 w 5679661"/>
                <a:gd name="connsiteY3" fmla="*/ 97749 h 586485"/>
                <a:gd name="connsiteX4" fmla="*/ 5679661 w 5679661"/>
                <a:gd name="connsiteY4" fmla="*/ 488736 h 586485"/>
                <a:gd name="connsiteX5" fmla="*/ 5581912 w 5679661"/>
                <a:gd name="connsiteY5" fmla="*/ 586485 h 586485"/>
                <a:gd name="connsiteX6" fmla="*/ 97749 w 5679661"/>
                <a:gd name="connsiteY6" fmla="*/ 586485 h 586485"/>
                <a:gd name="connsiteX7" fmla="*/ 0 w 5679661"/>
                <a:gd name="connsiteY7" fmla="*/ 488736 h 586485"/>
                <a:gd name="connsiteX8" fmla="*/ 0 w 5679661"/>
                <a:gd name="connsiteY8" fmla="*/ 97749 h 58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9661" h="586485">
                  <a:moveTo>
                    <a:pt x="0" y="97749"/>
                  </a:moveTo>
                  <a:cubicBezTo>
                    <a:pt x="0" y="43764"/>
                    <a:pt x="43764" y="0"/>
                    <a:pt x="97749" y="0"/>
                  </a:cubicBezTo>
                  <a:lnTo>
                    <a:pt x="5581912" y="0"/>
                  </a:lnTo>
                  <a:cubicBezTo>
                    <a:pt x="5635897" y="0"/>
                    <a:pt x="5679661" y="43764"/>
                    <a:pt x="5679661" y="97749"/>
                  </a:cubicBezTo>
                  <a:lnTo>
                    <a:pt x="5679661" y="488736"/>
                  </a:lnTo>
                  <a:cubicBezTo>
                    <a:pt x="5679661" y="542721"/>
                    <a:pt x="5635897" y="586485"/>
                    <a:pt x="5581912" y="586485"/>
                  </a:cubicBezTo>
                  <a:lnTo>
                    <a:pt x="97749" y="586485"/>
                  </a:lnTo>
                  <a:cubicBezTo>
                    <a:pt x="43764" y="586485"/>
                    <a:pt x="0" y="542721"/>
                    <a:pt x="0" y="488736"/>
                  </a:cubicBezTo>
                  <a:lnTo>
                    <a:pt x="0" y="977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763" tIns="28630" rIns="186763" bIns="28630" numCol="1" spcCol="1270" anchor="ctr" anchorCtr="0">
              <a:noAutofit/>
            </a:bodyPr>
            <a:lstStyle/>
            <a:p>
              <a:pPr lvl="0" algn="l" defTabSz="800100">
                <a:lnSpc>
                  <a:spcPct val="90000"/>
                </a:lnSpc>
                <a:spcBef>
                  <a:spcPct val="0"/>
                </a:spcBef>
                <a:spcAft>
                  <a:spcPct val="35000"/>
                </a:spcAft>
              </a:pPr>
              <a:r>
                <a:rPr lang="es-EC" sz="1800" kern="1200" dirty="0" smtClean="0">
                  <a:latin typeface="+mn-lt"/>
                  <a:cs typeface="Arial" pitchFamily="34" charset="0"/>
                </a:rPr>
                <a:t>Se facilita la administración</a:t>
              </a:r>
              <a:endParaRPr lang="es-EC" sz="1800" kern="1200" dirty="0">
                <a:latin typeface="+mn-lt"/>
                <a:cs typeface="Arial" pitchFamily="34" charset="0"/>
              </a:endParaRPr>
            </a:p>
          </p:txBody>
        </p:sp>
        <p:sp>
          <p:nvSpPr>
            <p:cNvPr id="14" name="13 Rectángulo"/>
            <p:cNvSpPr/>
            <p:nvPr/>
          </p:nvSpPr>
          <p:spPr>
            <a:xfrm>
              <a:off x="2843808" y="5149024"/>
              <a:ext cx="5976664" cy="352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14 Forma libre"/>
            <p:cNvSpPr/>
            <p:nvPr/>
          </p:nvSpPr>
          <p:spPr>
            <a:xfrm>
              <a:off x="3128341" y="4942384"/>
              <a:ext cx="5690665" cy="413280"/>
            </a:xfrm>
            <a:custGeom>
              <a:avLst/>
              <a:gdLst>
                <a:gd name="connsiteX0" fmla="*/ 0 w 5690665"/>
                <a:gd name="connsiteY0" fmla="*/ 68881 h 413280"/>
                <a:gd name="connsiteX1" fmla="*/ 68881 w 5690665"/>
                <a:gd name="connsiteY1" fmla="*/ 0 h 413280"/>
                <a:gd name="connsiteX2" fmla="*/ 5621784 w 5690665"/>
                <a:gd name="connsiteY2" fmla="*/ 0 h 413280"/>
                <a:gd name="connsiteX3" fmla="*/ 5690665 w 5690665"/>
                <a:gd name="connsiteY3" fmla="*/ 68881 h 413280"/>
                <a:gd name="connsiteX4" fmla="*/ 5690665 w 5690665"/>
                <a:gd name="connsiteY4" fmla="*/ 344399 h 413280"/>
                <a:gd name="connsiteX5" fmla="*/ 5621784 w 5690665"/>
                <a:gd name="connsiteY5" fmla="*/ 413280 h 413280"/>
                <a:gd name="connsiteX6" fmla="*/ 68881 w 5690665"/>
                <a:gd name="connsiteY6" fmla="*/ 413280 h 413280"/>
                <a:gd name="connsiteX7" fmla="*/ 0 w 5690665"/>
                <a:gd name="connsiteY7" fmla="*/ 344399 h 413280"/>
                <a:gd name="connsiteX8" fmla="*/ 0 w 5690665"/>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0665" h="413280">
                  <a:moveTo>
                    <a:pt x="0" y="68881"/>
                  </a:moveTo>
                  <a:cubicBezTo>
                    <a:pt x="0" y="30839"/>
                    <a:pt x="30839" y="0"/>
                    <a:pt x="68881" y="0"/>
                  </a:cubicBezTo>
                  <a:lnTo>
                    <a:pt x="5621784" y="0"/>
                  </a:lnTo>
                  <a:cubicBezTo>
                    <a:pt x="5659826" y="0"/>
                    <a:pt x="5690665" y="30839"/>
                    <a:pt x="5690665" y="68881"/>
                  </a:cubicBezTo>
                  <a:lnTo>
                    <a:pt x="5690665" y="344399"/>
                  </a:lnTo>
                  <a:cubicBezTo>
                    <a:pt x="5690665" y="382441"/>
                    <a:pt x="5659826" y="413280"/>
                    <a:pt x="5621784" y="413280"/>
                  </a:cubicBezTo>
                  <a:lnTo>
                    <a:pt x="68881" y="413280"/>
                  </a:lnTo>
                  <a:cubicBezTo>
                    <a:pt x="30839" y="413280"/>
                    <a:pt x="0" y="382441"/>
                    <a:pt x="0" y="344399"/>
                  </a:cubicBezTo>
                  <a:lnTo>
                    <a:pt x="0" y="688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308" tIns="20175" rIns="178308" bIns="20175" numCol="1" spcCol="1270" anchor="ctr" anchorCtr="0">
              <a:noAutofit/>
            </a:bodyPr>
            <a:lstStyle/>
            <a:p>
              <a:pPr lvl="0" algn="l" defTabSz="800100">
                <a:lnSpc>
                  <a:spcPct val="90000"/>
                </a:lnSpc>
                <a:spcBef>
                  <a:spcPct val="0"/>
                </a:spcBef>
                <a:spcAft>
                  <a:spcPct val="35000"/>
                </a:spcAft>
              </a:pPr>
              <a:r>
                <a:rPr lang="es-EC" sz="1800" kern="1200" dirty="0" smtClean="0">
                  <a:latin typeface="+mn-lt"/>
                  <a:cs typeface="Arial" pitchFamily="34" charset="0"/>
                </a:rPr>
                <a:t>Se controla fácilmente el tráfico de red.</a:t>
              </a:r>
              <a:endParaRPr lang="es-EC" sz="1800" kern="1200" dirty="0">
                <a:latin typeface="+mn-lt"/>
                <a:cs typeface="Arial" pitchFamily="34" charset="0"/>
              </a:endParaRPr>
            </a:p>
          </p:txBody>
        </p:sp>
        <p:sp>
          <p:nvSpPr>
            <p:cNvPr id="16" name="15 Rectángulo"/>
            <p:cNvSpPr/>
            <p:nvPr/>
          </p:nvSpPr>
          <p:spPr>
            <a:xfrm>
              <a:off x="2843808" y="5784064"/>
              <a:ext cx="5976664" cy="3528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16 Forma libre"/>
            <p:cNvSpPr/>
            <p:nvPr/>
          </p:nvSpPr>
          <p:spPr>
            <a:xfrm>
              <a:off x="3128341" y="5577424"/>
              <a:ext cx="5690665" cy="413280"/>
            </a:xfrm>
            <a:custGeom>
              <a:avLst/>
              <a:gdLst>
                <a:gd name="connsiteX0" fmla="*/ 0 w 5690665"/>
                <a:gd name="connsiteY0" fmla="*/ 68881 h 413280"/>
                <a:gd name="connsiteX1" fmla="*/ 68881 w 5690665"/>
                <a:gd name="connsiteY1" fmla="*/ 0 h 413280"/>
                <a:gd name="connsiteX2" fmla="*/ 5621784 w 5690665"/>
                <a:gd name="connsiteY2" fmla="*/ 0 h 413280"/>
                <a:gd name="connsiteX3" fmla="*/ 5690665 w 5690665"/>
                <a:gd name="connsiteY3" fmla="*/ 68881 h 413280"/>
                <a:gd name="connsiteX4" fmla="*/ 5690665 w 5690665"/>
                <a:gd name="connsiteY4" fmla="*/ 344399 h 413280"/>
                <a:gd name="connsiteX5" fmla="*/ 5621784 w 5690665"/>
                <a:gd name="connsiteY5" fmla="*/ 413280 h 413280"/>
                <a:gd name="connsiteX6" fmla="*/ 68881 w 5690665"/>
                <a:gd name="connsiteY6" fmla="*/ 413280 h 413280"/>
                <a:gd name="connsiteX7" fmla="*/ 0 w 5690665"/>
                <a:gd name="connsiteY7" fmla="*/ 344399 h 413280"/>
                <a:gd name="connsiteX8" fmla="*/ 0 w 5690665"/>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0665" h="413280">
                  <a:moveTo>
                    <a:pt x="0" y="68881"/>
                  </a:moveTo>
                  <a:cubicBezTo>
                    <a:pt x="0" y="30839"/>
                    <a:pt x="30839" y="0"/>
                    <a:pt x="68881" y="0"/>
                  </a:cubicBezTo>
                  <a:lnTo>
                    <a:pt x="5621784" y="0"/>
                  </a:lnTo>
                  <a:cubicBezTo>
                    <a:pt x="5659826" y="0"/>
                    <a:pt x="5690665" y="30839"/>
                    <a:pt x="5690665" y="68881"/>
                  </a:cubicBezTo>
                  <a:lnTo>
                    <a:pt x="5690665" y="344399"/>
                  </a:lnTo>
                  <a:cubicBezTo>
                    <a:pt x="5690665" y="382441"/>
                    <a:pt x="5659826" y="413280"/>
                    <a:pt x="5621784" y="413280"/>
                  </a:cubicBezTo>
                  <a:lnTo>
                    <a:pt x="68881" y="413280"/>
                  </a:lnTo>
                  <a:cubicBezTo>
                    <a:pt x="30839" y="413280"/>
                    <a:pt x="0" y="382441"/>
                    <a:pt x="0" y="344399"/>
                  </a:cubicBezTo>
                  <a:lnTo>
                    <a:pt x="0" y="688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308" tIns="20175" rIns="178308" bIns="20175" numCol="1" spcCol="1270" anchor="ctr" anchorCtr="0">
              <a:noAutofit/>
            </a:bodyPr>
            <a:lstStyle/>
            <a:p>
              <a:pPr lvl="0" algn="l" defTabSz="800100">
                <a:lnSpc>
                  <a:spcPct val="90000"/>
                </a:lnSpc>
                <a:spcBef>
                  <a:spcPct val="0"/>
                </a:spcBef>
                <a:spcAft>
                  <a:spcPct val="35000"/>
                </a:spcAft>
              </a:pPr>
              <a:r>
                <a:rPr lang="es-EC" sz="1800" kern="1200" dirty="0" smtClean="0">
                  <a:latin typeface="+mn-lt"/>
                  <a:cs typeface="Arial" pitchFamily="34" charset="0"/>
                </a:rPr>
                <a:t>Mejora la seguridad </a:t>
              </a:r>
              <a:endParaRPr lang="es-EC" sz="1800" kern="1200" dirty="0">
                <a:latin typeface="+mn-lt"/>
                <a:cs typeface="Arial" pitchFamily="34" charset="0"/>
              </a:endParaRPr>
            </a:p>
          </p:txBody>
        </p:sp>
      </p:grpSp>
      <p:cxnSp>
        <p:nvCxnSpPr>
          <p:cNvPr id="11" name="10 Conector curvado"/>
          <p:cNvCxnSpPr/>
          <p:nvPr/>
        </p:nvCxnSpPr>
        <p:spPr>
          <a:xfrm flipV="1">
            <a:off x="1547664" y="2996952"/>
            <a:ext cx="1296144" cy="1224136"/>
          </a:xfrm>
          <a:prstGeom prst="curvedConnector3">
            <a:avLst>
              <a:gd name="adj1" fmla="val 50000"/>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2" cstate="print"/>
          <a:srcRect/>
          <a:stretch>
            <a:fillRect/>
          </a:stretch>
        </p:blipFill>
        <p:spPr bwMode="auto">
          <a:xfrm>
            <a:off x="1763688" y="116632"/>
            <a:ext cx="2076450" cy="1085850"/>
          </a:xfrm>
          <a:prstGeom prst="rect">
            <a:avLst/>
          </a:prstGeom>
          <a:noFill/>
          <a:ln w="9525">
            <a:noFill/>
            <a:miter lim="800000"/>
            <a:headEnd/>
            <a:tailEnd/>
          </a:ln>
        </p:spPr>
      </p:pic>
      <p:pic>
        <p:nvPicPr>
          <p:cNvPr id="1035" name="Picture 11"/>
          <p:cNvPicPr>
            <a:picLocks noChangeAspect="1" noChangeArrowheads="1"/>
          </p:cNvPicPr>
          <p:nvPr/>
        </p:nvPicPr>
        <p:blipFill>
          <a:blip r:embed="rId3" cstate="print"/>
          <a:srcRect/>
          <a:stretch>
            <a:fillRect/>
          </a:stretch>
        </p:blipFill>
        <p:spPr bwMode="auto">
          <a:xfrm>
            <a:off x="6948264" y="3429000"/>
            <a:ext cx="2047875" cy="1647825"/>
          </a:xfrm>
          <a:prstGeom prst="rect">
            <a:avLst/>
          </a:prstGeom>
          <a:noFill/>
          <a:ln w="9525">
            <a:noFill/>
            <a:miter lim="800000"/>
            <a:headEnd/>
            <a:tailEnd/>
          </a:ln>
        </p:spPr>
      </p:pic>
      <p:pic>
        <p:nvPicPr>
          <p:cNvPr id="1034" name="Picture 10"/>
          <p:cNvPicPr>
            <a:picLocks noChangeAspect="1" noChangeArrowheads="1"/>
          </p:cNvPicPr>
          <p:nvPr/>
        </p:nvPicPr>
        <p:blipFill>
          <a:blip r:embed="rId4" cstate="print"/>
          <a:srcRect/>
          <a:stretch>
            <a:fillRect/>
          </a:stretch>
        </p:blipFill>
        <p:spPr bwMode="auto">
          <a:xfrm>
            <a:off x="6566098" y="5078345"/>
            <a:ext cx="2038350" cy="1371600"/>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2811016" y="4855046"/>
            <a:ext cx="1905000" cy="1238250"/>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4719042" y="5665043"/>
            <a:ext cx="1581150" cy="107632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4932040" y="2420888"/>
            <a:ext cx="2066925" cy="168592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7069013" y="1039763"/>
            <a:ext cx="1895475" cy="1381125"/>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5076056" y="107851"/>
            <a:ext cx="1866900" cy="1304925"/>
          </a:xfrm>
          <a:prstGeom prst="rect">
            <a:avLst/>
          </a:prstGeom>
          <a:noFill/>
          <a:ln w="9525">
            <a:noFill/>
            <a:miter lim="800000"/>
            <a:headEnd/>
            <a:tailEnd/>
          </a:ln>
        </p:spPr>
      </p:pic>
      <p:pic>
        <p:nvPicPr>
          <p:cNvPr id="1028" name="Picture 4"/>
          <p:cNvPicPr>
            <a:picLocks noChangeAspect="1" noChangeArrowheads="1"/>
          </p:cNvPicPr>
          <p:nvPr/>
        </p:nvPicPr>
        <p:blipFill>
          <a:blip r:embed="rId10" cstate="print"/>
          <a:srcRect/>
          <a:stretch>
            <a:fillRect/>
          </a:stretch>
        </p:blipFill>
        <p:spPr bwMode="auto">
          <a:xfrm>
            <a:off x="3294881" y="2780928"/>
            <a:ext cx="1781175" cy="1257300"/>
          </a:xfrm>
          <a:prstGeom prst="rect">
            <a:avLst/>
          </a:prstGeom>
          <a:noFill/>
          <a:ln w="9525">
            <a:noFill/>
            <a:miter lim="800000"/>
            <a:headEnd/>
            <a:tailEnd/>
          </a:ln>
        </p:spPr>
      </p:pic>
      <p:pic>
        <p:nvPicPr>
          <p:cNvPr id="1027" name="Picture 3"/>
          <p:cNvPicPr>
            <a:picLocks noChangeAspect="1" noChangeArrowheads="1"/>
          </p:cNvPicPr>
          <p:nvPr/>
        </p:nvPicPr>
        <p:blipFill>
          <a:blip r:embed="rId11" cstate="print"/>
          <a:srcRect/>
          <a:stretch>
            <a:fillRect/>
          </a:stretch>
        </p:blipFill>
        <p:spPr bwMode="auto">
          <a:xfrm>
            <a:off x="3271639" y="836712"/>
            <a:ext cx="1876425" cy="1371600"/>
          </a:xfrm>
          <a:prstGeom prst="rect">
            <a:avLst/>
          </a:prstGeom>
          <a:noFill/>
          <a:ln w="9525">
            <a:noFill/>
            <a:miter lim="800000"/>
            <a:headEnd/>
            <a:tailEnd/>
          </a:ln>
        </p:spPr>
      </p:pic>
      <p:pic>
        <p:nvPicPr>
          <p:cNvPr id="1026" name="Picture 2"/>
          <p:cNvPicPr>
            <a:picLocks noChangeAspect="1" noChangeArrowheads="1"/>
          </p:cNvPicPr>
          <p:nvPr/>
        </p:nvPicPr>
        <p:blipFill>
          <a:blip r:embed="rId12" cstate="print"/>
          <a:srcRect/>
          <a:stretch>
            <a:fillRect/>
          </a:stretch>
        </p:blipFill>
        <p:spPr bwMode="auto">
          <a:xfrm>
            <a:off x="-3398" y="2636912"/>
            <a:ext cx="2343150" cy="2381250"/>
          </a:xfrm>
          <a:prstGeom prst="rect">
            <a:avLst/>
          </a:prstGeom>
          <a:noFill/>
          <a:ln w="9525">
            <a:noFill/>
            <a:miter lim="800000"/>
            <a:headEnd/>
            <a:tailEnd/>
          </a:ln>
        </p:spPr>
      </p:pic>
      <p:pic>
        <p:nvPicPr>
          <p:cNvPr id="19" name="18 Marcador de contenido"/>
          <p:cNvPicPr>
            <a:picLocks noGrp="1" noChangeAspect="1"/>
          </p:cNvPicPr>
          <p:nvPr>
            <p:ph idx="1"/>
          </p:nvPr>
        </p:nvPicPr>
        <p:blipFill>
          <a:blip r:embed="rId13" cstate="print">
            <a:extLst>
              <a:ext uri="{28A0092B-C50C-407E-A947-70E740481C1C}">
                <a14:useLocalDpi xmlns:a14="http://schemas.microsoft.com/office/drawing/2010/main" xmlns="" val="0"/>
              </a:ext>
            </a:extLst>
          </a:blip>
          <a:stretch>
            <a:fillRect/>
          </a:stretch>
        </p:blipFill>
        <p:spPr>
          <a:xfrm>
            <a:off x="35496" y="76286"/>
            <a:ext cx="1466850" cy="1984562"/>
          </a:xfrm>
        </p:spPr>
      </p:pic>
      <p:pic>
        <p:nvPicPr>
          <p:cNvPr id="20" name="19 Imagen"/>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128695" y="1484784"/>
            <a:ext cx="562985" cy="571144"/>
          </a:xfrm>
          <a:prstGeom prst="rect">
            <a:avLst/>
          </a:prstGeom>
        </p:spPr>
      </p:pic>
      <p:pic>
        <p:nvPicPr>
          <p:cNvPr id="22" name="21 Imagen"/>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973865" y="1772816"/>
            <a:ext cx="1080120" cy="1373176"/>
          </a:xfrm>
          <a:prstGeom prst="rect">
            <a:avLst/>
          </a:prstGeom>
        </p:spPr>
      </p:pic>
      <p:cxnSp>
        <p:nvCxnSpPr>
          <p:cNvPr id="38" name="37 Conector recto"/>
          <p:cNvCxnSpPr/>
          <p:nvPr/>
        </p:nvCxnSpPr>
        <p:spPr>
          <a:xfrm>
            <a:off x="2483768" y="934948"/>
            <a:ext cx="0" cy="135050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a:off x="5292080" y="836712"/>
            <a:ext cx="0" cy="165618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flipH="1">
            <a:off x="6793554" y="4725144"/>
            <a:ext cx="10694" cy="1217297"/>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5220072" y="3284984"/>
            <a:ext cx="2654" cy="100811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3131840" y="2708920"/>
            <a:ext cx="0" cy="864096"/>
          </a:xfrm>
          <a:prstGeom prst="line">
            <a:avLst/>
          </a:prstGeom>
          <a:ln w="31750">
            <a:solidFill>
              <a:srgbClr val="1D03DD"/>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2555776" y="2708920"/>
            <a:ext cx="0" cy="3528392"/>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5724128" y="1844824"/>
            <a:ext cx="13996" cy="79208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2673898" y="1556792"/>
            <a:ext cx="25894" cy="862014"/>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1475656" y="1844824"/>
            <a:ext cx="0" cy="5040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1259632" y="2564904"/>
            <a:ext cx="122413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1475656" y="2348880"/>
            <a:ext cx="7223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1259632" y="2564904"/>
            <a:ext cx="0" cy="93610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827584" y="1700808"/>
            <a:ext cx="504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539552" y="980728"/>
            <a:ext cx="0" cy="4833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a:off x="-756592" y="4126881"/>
            <a:ext cx="44397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V="1">
            <a:off x="-684584" y="4365104"/>
            <a:ext cx="492987" cy="172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a:off x="2699792" y="1556792"/>
            <a:ext cx="1512168" cy="0"/>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0" name="79 Conector recto"/>
          <p:cNvCxnSpPr/>
          <p:nvPr/>
        </p:nvCxnSpPr>
        <p:spPr>
          <a:xfrm>
            <a:off x="2843808" y="2636912"/>
            <a:ext cx="2880320"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a:off x="2555776" y="6237312"/>
            <a:ext cx="2160240"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3124797" y="3573016"/>
            <a:ext cx="945801" cy="0"/>
          </a:xfrm>
          <a:prstGeom prst="line">
            <a:avLst/>
          </a:prstGeom>
          <a:ln w="31750">
            <a:solidFill>
              <a:srgbClr val="1D03DD"/>
            </a:solidFill>
          </a:ln>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2555776" y="5489746"/>
            <a:ext cx="1224136"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a:off x="2555776" y="4293096"/>
            <a:ext cx="2664296"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98 Conector recto"/>
          <p:cNvCxnSpPr/>
          <p:nvPr/>
        </p:nvCxnSpPr>
        <p:spPr>
          <a:xfrm>
            <a:off x="5220072" y="3284984"/>
            <a:ext cx="648072"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a:off x="6793554" y="5951812"/>
            <a:ext cx="480025"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p:nvPr/>
        </p:nvCxnSpPr>
        <p:spPr>
          <a:xfrm>
            <a:off x="2555776" y="4725144"/>
            <a:ext cx="4248472"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2843808" y="2492896"/>
            <a:ext cx="2448272"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114 Conector recto"/>
          <p:cNvCxnSpPr/>
          <p:nvPr/>
        </p:nvCxnSpPr>
        <p:spPr>
          <a:xfrm>
            <a:off x="5292080" y="836712"/>
            <a:ext cx="72008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2555776" y="4581128"/>
            <a:ext cx="4317304"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6853018" y="4077072"/>
            <a:ext cx="959342"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a:off x="2762103" y="2708920"/>
            <a:ext cx="369737" cy="0"/>
          </a:xfrm>
          <a:prstGeom prst="line">
            <a:avLst/>
          </a:prstGeom>
          <a:ln w="31750">
            <a:solidFill>
              <a:srgbClr val="1D03DD"/>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p:nvPr/>
        </p:nvCxnSpPr>
        <p:spPr>
          <a:xfrm>
            <a:off x="6876256" y="4077072"/>
            <a:ext cx="0" cy="504056"/>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114" name="113 Elipse"/>
          <p:cNvSpPr/>
          <p:nvPr/>
        </p:nvSpPr>
        <p:spPr>
          <a:xfrm>
            <a:off x="107504" y="2492896"/>
            <a:ext cx="2232248" cy="2448272"/>
          </a:xfrm>
          <a:prstGeom prst="ellipse">
            <a:avLst/>
          </a:prstGeom>
          <a:noFill/>
          <a:ln cap="sq">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6" name="115 Conector recto"/>
          <p:cNvCxnSpPr/>
          <p:nvPr/>
        </p:nvCxnSpPr>
        <p:spPr>
          <a:xfrm flipH="1">
            <a:off x="5724128" y="1844824"/>
            <a:ext cx="2146244"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123" name="122 CuadroTexto"/>
          <p:cNvSpPr txBox="1"/>
          <p:nvPr/>
        </p:nvSpPr>
        <p:spPr>
          <a:xfrm>
            <a:off x="1259632" y="2708920"/>
            <a:ext cx="864096" cy="461665"/>
          </a:xfrm>
          <a:prstGeom prst="rect">
            <a:avLst/>
          </a:prstGeom>
          <a:noFill/>
        </p:spPr>
        <p:txBody>
          <a:bodyPr wrap="square" rtlCol="0">
            <a:spAutoFit/>
          </a:bodyPr>
          <a:lstStyle/>
          <a:p>
            <a:r>
              <a:rPr lang="es-EC" sz="1200" b="1" dirty="0" smtClean="0">
                <a:solidFill>
                  <a:srgbClr val="FF0000"/>
                </a:solidFill>
              </a:rPr>
              <a:t>DATA</a:t>
            </a:r>
          </a:p>
          <a:p>
            <a:r>
              <a:rPr lang="es-EC" sz="1200" b="1" dirty="0" smtClean="0">
                <a:solidFill>
                  <a:srgbClr val="FF0000"/>
                </a:solidFill>
              </a:rPr>
              <a:t>CENTER</a:t>
            </a:r>
            <a:endParaRPr lang="es-EC" sz="1200" b="1" dirty="0">
              <a:solidFill>
                <a:srgbClr val="FF0000"/>
              </a:solidFill>
            </a:endParaRPr>
          </a:p>
        </p:txBody>
      </p:sp>
      <p:sp>
        <p:nvSpPr>
          <p:cNvPr id="128" name="127 CuadroTexto"/>
          <p:cNvSpPr txBox="1"/>
          <p:nvPr/>
        </p:nvSpPr>
        <p:spPr>
          <a:xfrm>
            <a:off x="323528" y="2060848"/>
            <a:ext cx="772104" cy="215444"/>
          </a:xfrm>
          <a:prstGeom prst="rect">
            <a:avLst/>
          </a:prstGeom>
          <a:noFill/>
        </p:spPr>
        <p:txBody>
          <a:bodyPr wrap="square" rtlCol="0">
            <a:spAutoFit/>
          </a:bodyPr>
          <a:lstStyle/>
          <a:p>
            <a:r>
              <a:rPr lang="es-EC" sz="800" b="1" dirty="0" smtClean="0">
                <a:solidFill>
                  <a:schemeClr val="bg1"/>
                </a:solidFill>
              </a:rPr>
              <a:t>10.10.15.1</a:t>
            </a:r>
            <a:endParaRPr lang="es-EC" sz="800" b="1" dirty="0">
              <a:solidFill>
                <a:schemeClr val="bg1"/>
              </a:solidFill>
            </a:endParaRPr>
          </a:p>
        </p:txBody>
      </p:sp>
      <p:sp>
        <p:nvSpPr>
          <p:cNvPr id="129" name="128 CuadroTexto"/>
          <p:cNvSpPr txBox="1"/>
          <p:nvPr/>
        </p:nvSpPr>
        <p:spPr>
          <a:xfrm>
            <a:off x="755576" y="4149080"/>
            <a:ext cx="864096" cy="215444"/>
          </a:xfrm>
          <a:prstGeom prst="rect">
            <a:avLst/>
          </a:prstGeom>
          <a:noFill/>
        </p:spPr>
        <p:txBody>
          <a:bodyPr wrap="square" rtlCol="0">
            <a:spAutoFit/>
          </a:bodyPr>
          <a:lstStyle/>
          <a:p>
            <a:r>
              <a:rPr lang="es-EC" sz="800" b="1" dirty="0" smtClean="0">
                <a:solidFill>
                  <a:schemeClr val="bg1"/>
                </a:solidFill>
              </a:rPr>
              <a:t>10.5.7.0/24</a:t>
            </a:r>
            <a:endParaRPr lang="es-EC" sz="800" b="1" dirty="0">
              <a:solidFill>
                <a:schemeClr val="bg1"/>
              </a:solidFill>
            </a:endParaRPr>
          </a:p>
        </p:txBody>
      </p:sp>
      <p:sp>
        <p:nvSpPr>
          <p:cNvPr id="131" name="130 Rectángulo"/>
          <p:cNvSpPr/>
          <p:nvPr/>
        </p:nvSpPr>
        <p:spPr>
          <a:xfrm>
            <a:off x="0" y="5040560"/>
            <a:ext cx="2483768" cy="18174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C" sz="800" b="1" dirty="0" smtClean="0">
              <a:solidFill>
                <a:schemeClr val="bg1"/>
              </a:solidFill>
            </a:endParaRPr>
          </a:p>
          <a:p>
            <a:endParaRPr lang="es-EC" sz="800" b="1" dirty="0" smtClean="0">
              <a:solidFill>
                <a:schemeClr val="bg1"/>
              </a:solidFill>
            </a:endParaRPr>
          </a:p>
        </p:txBody>
      </p:sp>
      <p:cxnSp>
        <p:nvCxnSpPr>
          <p:cNvPr id="135" name="134 Conector recto"/>
          <p:cNvCxnSpPr/>
          <p:nvPr/>
        </p:nvCxnSpPr>
        <p:spPr>
          <a:xfrm>
            <a:off x="1547664" y="5178678"/>
            <a:ext cx="792088" cy="0"/>
          </a:xfrm>
          <a:prstGeom prst="line">
            <a:avLst/>
          </a:prstGeom>
          <a:ln w="444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38" name="137 Conector recto"/>
          <p:cNvCxnSpPr/>
          <p:nvPr/>
        </p:nvCxnSpPr>
        <p:spPr>
          <a:xfrm>
            <a:off x="1547664" y="5466710"/>
            <a:ext cx="792088" cy="0"/>
          </a:xfrm>
          <a:prstGeom prst="line">
            <a:avLst/>
          </a:prstGeom>
          <a:ln w="44450">
            <a:solidFill>
              <a:srgbClr val="1D03DD"/>
            </a:solidFill>
          </a:ln>
        </p:spPr>
        <p:style>
          <a:lnRef idx="1">
            <a:schemeClr val="accent1"/>
          </a:lnRef>
          <a:fillRef idx="0">
            <a:schemeClr val="accent1"/>
          </a:fillRef>
          <a:effectRef idx="0">
            <a:schemeClr val="accent1"/>
          </a:effectRef>
          <a:fontRef idx="minor">
            <a:schemeClr val="tx1"/>
          </a:fontRef>
        </p:style>
      </p:cxnSp>
      <p:cxnSp>
        <p:nvCxnSpPr>
          <p:cNvPr id="140" name="139 Conector recto"/>
          <p:cNvCxnSpPr/>
          <p:nvPr/>
        </p:nvCxnSpPr>
        <p:spPr>
          <a:xfrm>
            <a:off x="1547664" y="5754742"/>
            <a:ext cx="792088" cy="0"/>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sp>
        <p:nvSpPr>
          <p:cNvPr id="141" name="140 CuadroTexto"/>
          <p:cNvSpPr txBox="1"/>
          <p:nvPr/>
        </p:nvSpPr>
        <p:spPr>
          <a:xfrm>
            <a:off x="0" y="5661248"/>
            <a:ext cx="2483768" cy="338554"/>
          </a:xfrm>
          <a:prstGeom prst="rect">
            <a:avLst/>
          </a:prstGeom>
          <a:noFill/>
        </p:spPr>
        <p:txBody>
          <a:bodyPr wrap="square" rtlCol="0">
            <a:spAutoFit/>
          </a:bodyPr>
          <a:lstStyle/>
          <a:p>
            <a:endParaRPr lang="es-EC" sz="800" b="1" dirty="0" smtClean="0">
              <a:solidFill>
                <a:schemeClr val="bg1"/>
              </a:solidFill>
            </a:endParaRPr>
          </a:p>
          <a:p>
            <a:r>
              <a:rPr lang="es-EC" sz="800" b="1" dirty="0" smtClean="0">
                <a:solidFill>
                  <a:schemeClr val="bg1"/>
                </a:solidFill>
              </a:rPr>
              <a:t>VLAN  COMERCIO	                  10.5.3.0/24</a:t>
            </a:r>
          </a:p>
        </p:txBody>
      </p:sp>
      <p:cxnSp>
        <p:nvCxnSpPr>
          <p:cNvPr id="142" name="141 Conector recto"/>
          <p:cNvCxnSpPr/>
          <p:nvPr/>
        </p:nvCxnSpPr>
        <p:spPr>
          <a:xfrm>
            <a:off x="1547664" y="6021288"/>
            <a:ext cx="79208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143 Conector recto"/>
          <p:cNvCxnSpPr/>
          <p:nvPr/>
        </p:nvCxnSpPr>
        <p:spPr>
          <a:xfrm>
            <a:off x="1547664" y="6309320"/>
            <a:ext cx="792088" cy="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6" name="145 Conector recto"/>
          <p:cNvCxnSpPr/>
          <p:nvPr/>
        </p:nvCxnSpPr>
        <p:spPr>
          <a:xfrm>
            <a:off x="1547664" y="6597352"/>
            <a:ext cx="79208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47" name="146 CuadroTexto"/>
          <p:cNvSpPr txBox="1"/>
          <p:nvPr/>
        </p:nvSpPr>
        <p:spPr>
          <a:xfrm>
            <a:off x="0" y="5394702"/>
            <a:ext cx="2483768" cy="338554"/>
          </a:xfrm>
          <a:prstGeom prst="rect">
            <a:avLst/>
          </a:prstGeom>
          <a:noFill/>
        </p:spPr>
        <p:txBody>
          <a:bodyPr wrap="square" rtlCol="0">
            <a:spAutoFit/>
          </a:bodyPr>
          <a:lstStyle/>
          <a:p>
            <a:endParaRPr lang="es-EC" sz="800" b="1" dirty="0" smtClean="0">
              <a:solidFill>
                <a:schemeClr val="bg1"/>
              </a:solidFill>
            </a:endParaRPr>
          </a:p>
          <a:p>
            <a:r>
              <a:rPr lang="es-EC" sz="800" b="1" dirty="0" smtClean="0">
                <a:solidFill>
                  <a:schemeClr val="bg1"/>
                </a:solidFill>
              </a:rPr>
              <a:t>VLAN  BIBLIOTECA	                  10.5.4.0/24</a:t>
            </a:r>
          </a:p>
        </p:txBody>
      </p:sp>
      <p:sp>
        <p:nvSpPr>
          <p:cNvPr id="148" name="147 CuadroTexto"/>
          <p:cNvSpPr txBox="1"/>
          <p:nvPr/>
        </p:nvSpPr>
        <p:spPr>
          <a:xfrm>
            <a:off x="0" y="6258798"/>
            <a:ext cx="2555776" cy="338554"/>
          </a:xfrm>
          <a:prstGeom prst="rect">
            <a:avLst/>
          </a:prstGeom>
          <a:noFill/>
        </p:spPr>
        <p:txBody>
          <a:bodyPr wrap="square" rtlCol="0">
            <a:spAutoFit/>
          </a:bodyPr>
          <a:lstStyle/>
          <a:p>
            <a:endParaRPr lang="es-EC" sz="800" b="1" dirty="0" smtClean="0">
              <a:solidFill>
                <a:schemeClr val="bg1"/>
              </a:solidFill>
            </a:endParaRPr>
          </a:p>
          <a:p>
            <a:r>
              <a:rPr lang="es-EC" sz="800" b="1" dirty="0" smtClean="0">
                <a:solidFill>
                  <a:schemeClr val="bg1"/>
                </a:solidFill>
              </a:rPr>
              <a:t>VLAN  LABORATORIOS            10.5.5.0/24</a:t>
            </a:r>
          </a:p>
        </p:txBody>
      </p:sp>
      <p:sp>
        <p:nvSpPr>
          <p:cNvPr id="149" name="148 CuadroTexto"/>
          <p:cNvSpPr txBox="1"/>
          <p:nvPr/>
        </p:nvSpPr>
        <p:spPr>
          <a:xfrm>
            <a:off x="0" y="5949280"/>
            <a:ext cx="2555776" cy="338554"/>
          </a:xfrm>
          <a:prstGeom prst="rect">
            <a:avLst/>
          </a:prstGeom>
          <a:noFill/>
        </p:spPr>
        <p:txBody>
          <a:bodyPr wrap="square" rtlCol="0">
            <a:spAutoFit/>
          </a:bodyPr>
          <a:lstStyle/>
          <a:p>
            <a:endParaRPr lang="es-EC" sz="800" b="1" dirty="0" smtClean="0">
              <a:solidFill>
                <a:schemeClr val="bg1"/>
              </a:solidFill>
            </a:endParaRPr>
          </a:p>
          <a:p>
            <a:r>
              <a:rPr lang="es-EC" sz="800" b="1" dirty="0" smtClean="0">
                <a:solidFill>
                  <a:schemeClr val="bg1"/>
                </a:solidFill>
              </a:rPr>
              <a:t>VLAN  IDIOMAS	                  10.5.2.0/24</a:t>
            </a:r>
          </a:p>
        </p:txBody>
      </p:sp>
      <p:sp>
        <p:nvSpPr>
          <p:cNvPr id="150" name="149 CuadroTexto"/>
          <p:cNvSpPr txBox="1"/>
          <p:nvPr/>
        </p:nvSpPr>
        <p:spPr>
          <a:xfrm>
            <a:off x="0" y="6525344"/>
            <a:ext cx="2483768" cy="338554"/>
          </a:xfrm>
          <a:prstGeom prst="rect">
            <a:avLst/>
          </a:prstGeom>
          <a:noFill/>
        </p:spPr>
        <p:txBody>
          <a:bodyPr wrap="square" rtlCol="0">
            <a:spAutoFit/>
          </a:bodyPr>
          <a:lstStyle/>
          <a:p>
            <a:endParaRPr lang="es-EC" sz="800" b="1" dirty="0" smtClean="0">
              <a:solidFill>
                <a:schemeClr val="bg1"/>
              </a:solidFill>
            </a:endParaRPr>
          </a:p>
          <a:p>
            <a:r>
              <a:rPr lang="es-EC" sz="800" b="1" dirty="0" smtClean="0">
                <a:solidFill>
                  <a:schemeClr val="bg1"/>
                </a:solidFill>
              </a:rPr>
              <a:t>VLAN  PORTATILES                 10.5.6.0/24</a:t>
            </a:r>
          </a:p>
        </p:txBody>
      </p:sp>
      <p:sp>
        <p:nvSpPr>
          <p:cNvPr id="151" name="150 CuadroTexto"/>
          <p:cNvSpPr txBox="1"/>
          <p:nvPr/>
        </p:nvSpPr>
        <p:spPr>
          <a:xfrm>
            <a:off x="0" y="5085184"/>
            <a:ext cx="2483768" cy="338554"/>
          </a:xfrm>
          <a:prstGeom prst="rect">
            <a:avLst/>
          </a:prstGeom>
          <a:noFill/>
        </p:spPr>
        <p:txBody>
          <a:bodyPr wrap="square" rtlCol="0">
            <a:spAutoFit/>
          </a:bodyPr>
          <a:lstStyle/>
          <a:p>
            <a:endParaRPr lang="es-EC" sz="800" b="1" dirty="0" smtClean="0">
              <a:solidFill>
                <a:schemeClr val="bg1"/>
              </a:solidFill>
            </a:endParaRPr>
          </a:p>
          <a:p>
            <a:r>
              <a:rPr lang="es-EC" sz="800" b="1" dirty="0" smtClean="0">
                <a:solidFill>
                  <a:schemeClr val="bg1"/>
                </a:solidFill>
              </a:rPr>
              <a:t>VLAN  ADMINISTRATICIÓN       10.5.1.0/24</a:t>
            </a:r>
          </a:p>
        </p:txBody>
      </p:sp>
    </p:spTree>
    <p:extLst>
      <p:ext uri="{BB962C8B-B14F-4D97-AF65-F5344CB8AC3E}">
        <p14:creationId xmlns:p14="http://schemas.microsoft.com/office/powerpoint/2010/main" xmlns="" val="4535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500"/>
                                        <p:tgtEl>
                                          <p:spTgt spid="1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fade">
                                      <p:cBhvr>
                                        <p:cTn id="40" dur="500"/>
                                        <p:tgtEl>
                                          <p:spTgt spid="1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fade">
                                      <p:cBhvr>
                                        <p:cTn id="43" dur="500"/>
                                        <p:tgtEl>
                                          <p:spTgt spid="129"/>
                                        </p:tgtEl>
                                      </p:cBhvr>
                                    </p:animEffect>
                                  </p:childTnLst>
                                </p:cTn>
                              </p:par>
                              <p:par>
                                <p:cTn id="44" presetID="10"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500"/>
                                        <p:tgtEl>
                                          <p:spTgt spid="10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1"/>
                                        </p:tgtEl>
                                        <p:attrNameLst>
                                          <p:attrName>style.visibility</p:attrName>
                                        </p:attrNameLst>
                                      </p:cBhvr>
                                      <p:to>
                                        <p:strVal val="visible"/>
                                      </p:to>
                                    </p:set>
                                    <p:animEffect transition="in" filter="fade">
                                      <p:cBhvr>
                                        <p:cTn id="68" dur="500"/>
                                        <p:tgtEl>
                                          <p:spTgt spid="151"/>
                                        </p:tgtEl>
                                      </p:cBhvr>
                                    </p:animEffect>
                                  </p:childTnLst>
                                </p:cTn>
                              </p:par>
                              <p:par>
                                <p:cTn id="69" presetID="10" presetClass="entr" presetSubtype="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par>
                                <p:cTn id="72" presetID="10" presetClass="entr" presetSubtype="0" fill="hold" nodeType="withEffect">
                                  <p:stCondLst>
                                    <p:cond delay="0"/>
                                  </p:stCondLst>
                                  <p:childTnLst>
                                    <p:set>
                                      <p:cBhvr>
                                        <p:cTn id="73" dur="1" fill="hold">
                                          <p:stCondLst>
                                            <p:cond delay="0"/>
                                          </p:stCondLst>
                                        </p:cTn>
                                        <p:tgtEl>
                                          <p:spTgt spid="1027"/>
                                        </p:tgtEl>
                                        <p:attrNameLst>
                                          <p:attrName>style.visibility</p:attrName>
                                        </p:attrNameLst>
                                      </p:cBhvr>
                                      <p:to>
                                        <p:strVal val="visible"/>
                                      </p:to>
                                    </p:set>
                                    <p:animEffect transition="in" filter="fade">
                                      <p:cBhvr>
                                        <p:cTn id="74" dur="500"/>
                                        <p:tgtEl>
                                          <p:spTgt spid="10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500"/>
                                        <p:tgtEl>
                                          <p:spTgt spid="79"/>
                                        </p:tgtEl>
                                      </p:cBhvr>
                                    </p:animEffect>
                                  </p:childTnLst>
                                </p:cTn>
                              </p:par>
                              <p:par>
                                <p:cTn id="80" presetID="10" presetClass="entr" presetSubtype="0" fill="hold" nodeType="withEffect">
                                  <p:stCondLst>
                                    <p:cond delay="0"/>
                                  </p:stCondLst>
                                  <p:childTnLst>
                                    <p:set>
                                      <p:cBhvr>
                                        <p:cTn id="81" dur="1" fill="hold">
                                          <p:stCondLst>
                                            <p:cond delay="0"/>
                                          </p:stCondLst>
                                        </p:cTn>
                                        <p:tgtEl>
                                          <p:spTgt spid="138"/>
                                        </p:tgtEl>
                                        <p:attrNameLst>
                                          <p:attrName>style.visibility</p:attrName>
                                        </p:attrNameLst>
                                      </p:cBhvr>
                                      <p:to>
                                        <p:strVal val="visible"/>
                                      </p:to>
                                    </p:set>
                                    <p:animEffect transition="in" filter="fade">
                                      <p:cBhvr>
                                        <p:cTn id="82" dur="500"/>
                                        <p:tgtEl>
                                          <p:spTgt spid="1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7"/>
                                        </p:tgtEl>
                                        <p:attrNameLst>
                                          <p:attrName>style.visibility</p:attrName>
                                        </p:attrNameLst>
                                      </p:cBhvr>
                                      <p:to>
                                        <p:strVal val="visible"/>
                                      </p:to>
                                    </p:set>
                                    <p:animEffect transition="in" filter="fade">
                                      <p:cBhvr>
                                        <p:cTn id="85" dur="500"/>
                                        <p:tgtEl>
                                          <p:spTgt spid="147"/>
                                        </p:tgtEl>
                                      </p:cBhvr>
                                    </p:animEffect>
                                  </p:childTnLst>
                                </p:cTn>
                              </p:par>
                              <p:par>
                                <p:cTn id="86" presetID="10" presetClass="entr" presetSubtype="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10"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fade">
                                      <p:cBhvr>
                                        <p:cTn id="91" dur="500"/>
                                        <p:tgtEl>
                                          <p:spTgt spid="90"/>
                                        </p:tgtEl>
                                      </p:cBhvr>
                                    </p:animEffect>
                                  </p:childTnLst>
                                </p:cTn>
                              </p:par>
                              <p:par>
                                <p:cTn id="92" presetID="10" presetClass="entr" presetSubtype="0" fill="hold" nodeType="withEffect">
                                  <p:stCondLst>
                                    <p:cond delay="0"/>
                                  </p:stCondLst>
                                  <p:childTnLst>
                                    <p:set>
                                      <p:cBhvr>
                                        <p:cTn id="93" dur="1" fill="hold">
                                          <p:stCondLst>
                                            <p:cond delay="0"/>
                                          </p:stCondLst>
                                        </p:cTn>
                                        <p:tgtEl>
                                          <p:spTgt spid="1028"/>
                                        </p:tgtEl>
                                        <p:attrNameLst>
                                          <p:attrName>style.visibility</p:attrName>
                                        </p:attrNameLst>
                                      </p:cBhvr>
                                      <p:to>
                                        <p:strVal val="visible"/>
                                      </p:to>
                                    </p:set>
                                    <p:animEffect transition="in" filter="fade">
                                      <p:cBhvr>
                                        <p:cTn id="94" dur="500"/>
                                        <p:tgtEl>
                                          <p:spTgt spid="10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500"/>
                                        <p:tgtEl>
                                          <p:spTgt spid="80"/>
                                        </p:tgtEl>
                                      </p:cBhvr>
                                    </p:animEffect>
                                  </p:childTnLst>
                                </p:cTn>
                              </p:par>
                              <p:par>
                                <p:cTn id="100" presetID="10" presetClass="entr" presetSubtype="0" fill="hold"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par>
                                <p:cTn id="103" presetID="10" presetClass="entr" presetSubtype="0" fill="hold" nodeType="withEffect">
                                  <p:stCondLst>
                                    <p:cond delay="0"/>
                                  </p:stCondLst>
                                  <p:childTnLst>
                                    <p:set>
                                      <p:cBhvr>
                                        <p:cTn id="104" dur="1" fill="hold">
                                          <p:stCondLst>
                                            <p:cond delay="0"/>
                                          </p:stCondLst>
                                        </p:cTn>
                                        <p:tgtEl>
                                          <p:spTgt spid="140"/>
                                        </p:tgtEl>
                                        <p:attrNameLst>
                                          <p:attrName>style.visibility</p:attrName>
                                        </p:attrNameLst>
                                      </p:cBhvr>
                                      <p:to>
                                        <p:strVal val="visible"/>
                                      </p:to>
                                    </p:set>
                                    <p:animEffect transition="in" filter="fade">
                                      <p:cBhvr>
                                        <p:cTn id="105" dur="500"/>
                                        <p:tgtEl>
                                          <p:spTgt spid="14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41"/>
                                        </p:tgtEl>
                                        <p:attrNameLst>
                                          <p:attrName>style.visibility</p:attrName>
                                        </p:attrNameLst>
                                      </p:cBhvr>
                                      <p:to>
                                        <p:strVal val="visible"/>
                                      </p:to>
                                    </p:set>
                                    <p:animEffect transition="in" filter="fade">
                                      <p:cBhvr>
                                        <p:cTn id="108" dur="500"/>
                                        <p:tgtEl>
                                          <p:spTgt spid="141"/>
                                        </p:tgtEl>
                                      </p:cBhvr>
                                    </p:animEffect>
                                  </p:childTnLst>
                                </p:cTn>
                              </p:par>
                              <p:par>
                                <p:cTn id="109" presetID="10" presetClass="entr" presetSubtype="0" fill="hold" nodeType="withEffect">
                                  <p:stCondLst>
                                    <p:cond delay="0"/>
                                  </p:stCondLst>
                                  <p:childTnLst>
                                    <p:set>
                                      <p:cBhvr>
                                        <p:cTn id="110" dur="1" fill="hold">
                                          <p:stCondLst>
                                            <p:cond delay="0"/>
                                          </p:stCondLst>
                                        </p:cTn>
                                        <p:tgtEl>
                                          <p:spTgt spid="116"/>
                                        </p:tgtEl>
                                        <p:attrNameLst>
                                          <p:attrName>style.visibility</p:attrName>
                                        </p:attrNameLst>
                                      </p:cBhvr>
                                      <p:to>
                                        <p:strVal val="visible"/>
                                      </p:to>
                                    </p:set>
                                    <p:animEffect transition="in" filter="fade">
                                      <p:cBhvr>
                                        <p:cTn id="111" dur="500"/>
                                        <p:tgtEl>
                                          <p:spTgt spid="116"/>
                                        </p:tgtEl>
                                      </p:cBhvr>
                                    </p:animEffect>
                                  </p:childTnLst>
                                </p:cTn>
                              </p:par>
                              <p:par>
                                <p:cTn id="112" presetID="10" presetClass="entr" presetSubtype="0" fill="hold" nodeType="withEffect">
                                  <p:stCondLst>
                                    <p:cond delay="0"/>
                                  </p:stCondLst>
                                  <p:childTnLst>
                                    <p:set>
                                      <p:cBhvr>
                                        <p:cTn id="113" dur="1" fill="hold">
                                          <p:stCondLst>
                                            <p:cond delay="0"/>
                                          </p:stCondLst>
                                        </p:cTn>
                                        <p:tgtEl>
                                          <p:spTgt spid="1030"/>
                                        </p:tgtEl>
                                        <p:attrNameLst>
                                          <p:attrName>style.visibility</p:attrName>
                                        </p:attrNameLst>
                                      </p:cBhvr>
                                      <p:to>
                                        <p:strVal val="visible"/>
                                      </p:to>
                                    </p:set>
                                    <p:animEffect transition="in" filter="fade">
                                      <p:cBhvr>
                                        <p:cTn id="114" dur="500"/>
                                        <p:tgtEl>
                                          <p:spTgt spid="103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13"/>
                                        </p:tgtEl>
                                        <p:attrNameLst>
                                          <p:attrName>style.visibility</p:attrName>
                                        </p:attrNameLst>
                                      </p:cBhvr>
                                      <p:to>
                                        <p:strVal val="visible"/>
                                      </p:to>
                                    </p:set>
                                    <p:animEffect transition="in" filter="fade">
                                      <p:cBhvr>
                                        <p:cTn id="119" dur="500"/>
                                        <p:tgtEl>
                                          <p:spTgt spid="113"/>
                                        </p:tgtEl>
                                      </p:cBhvr>
                                    </p:animEffect>
                                  </p:childTnLst>
                                </p:cTn>
                              </p:par>
                              <p:par>
                                <p:cTn id="120" presetID="10" presetClass="entr" presetSubtype="0" fill="hold" nodeType="with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par>
                                <p:cTn id="123" presetID="10" presetClass="entr" presetSubtype="0" fill="hold" nodeType="withEffect">
                                  <p:stCondLst>
                                    <p:cond delay="0"/>
                                  </p:stCondLst>
                                  <p:childTnLst>
                                    <p:set>
                                      <p:cBhvr>
                                        <p:cTn id="124" dur="1" fill="hold">
                                          <p:stCondLst>
                                            <p:cond delay="0"/>
                                          </p:stCondLst>
                                        </p:cTn>
                                        <p:tgtEl>
                                          <p:spTgt spid="115"/>
                                        </p:tgtEl>
                                        <p:attrNameLst>
                                          <p:attrName>style.visibility</p:attrName>
                                        </p:attrNameLst>
                                      </p:cBhvr>
                                      <p:to>
                                        <p:strVal val="visible"/>
                                      </p:to>
                                    </p:set>
                                    <p:animEffect transition="in" filter="fade">
                                      <p:cBhvr>
                                        <p:cTn id="125" dur="500"/>
                                        <p:tgtEl>
                                          <p:spTgt spid="115"/>
                                        </p:tgtEl>
                                      </p:cBhvr>
                                    </p:animEffect>
                                  </p:childTnLst>
                                </p:cTn>
                              </p:par>
                              <p:par>
                                <p:cTn id="126" presetID="10" presetClass="entr" presetSubtype="0" fill="hold" nodeType="withEffect">
                                  <p:stCondLst>
                                    <p:cond delay="0"/>
                                  </p:stCondLst>
                                  <p:childTnLst>
                                    <p:set>
                                      <p:cBhvr>
                                        <p:cTn id="127" dur="1" fill="hold">
                                          <p:stCondLst>
                                            <p:cond delay="0"/>
                                          </p:stCondLst>
                                        </p:cTn>
                                        <p:tgtEl>
                                          <p:spTgt spid="142"/>
                                        </p:tgtEl>
                                        <p:attrNameLst>
                                          <p:attrName>style.visibility</p:attrName>
                                        </p:attrNameLst>
                                      </p:cBhvr>
                                      <p:to>
                                        <p:strVal val="visible"/>
                                      </p:to>
                                    </p:set>
                                    <p:animEffect transition="in" filter="fade">
                                      <p:cBhvr>
                                        <p:cTn id="128" dur="500"/>
                                        <p:tgtEl>
                                          <p:spTgt spid="14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49"/>
                                        </p:tgtEl>
                                        <p:attrNameLst>
                                          <p:attrName>style.visibility</p:attrName>
                                        </p:attrNameLst>
                                      </p:cBhvr>
                                      <p:to>
                                        <p:strVal val="visible"/>
                                      </p:to>
                                    </p:set>
                                    <p:animEffect transition="in" filter="fade">
                                      <p:cBhvr>
                                        <p:cTn id="131" dur="500"/>
                                        <p:tgtEl>
                                          <p:spTgt spid="149"/>
                                        </p:tgtEl>
                                      </p:cBhvr>
                                    </p:animEffect>
                                  </p:childTnLst>
                                </p:cTn>
                              </p:par>
                              <p:par>
                                <p:cTn id="132" presetID="10" presetClass="entr" presetSubtype="0" fill="hold" nodeType="withEffect">
                                  <p:stCondLst>
                                    <p:cond delay="0"/>
                                  </p:stCondLst>
                                  <p:childTnLst>
                                    <p:set>
                                      <p:cBhvr>
                                        <p:cTn id="133" dur="1" fill="hold">
                                          <p:stCondLst>
                                            <p:cond delay="0"/>
                                          </p:stCondLst>
                                        </p:cTn>
                                        <p:tgtEl>
                                          <p:spTgt spid="1029"/>
                                        </p:tgtEl>
                                        <p:attrNameLst>
                                          <p:attrName>style.visibility</p:attrName>
                                        </p:attrNameLst>
                                      </p:cBhvr>
                                      <p:to>
                                        <p:strVal val="visible"/>
                                      </p:to>
                                    </p:set>
                                    <p:animEffect transition="in" filter="fade">
                                      <p:cBhvr>
                                        <p:cTn id="134" dur="500"/>
                                        <p:tgtEl>
                                          <p:spTgt spid="102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par>
                                <p:cTn id="140" presetID="10" presetClass="entr" presetSubtype="0" fill="hold" nodeType="withEffect">
                                  <p:stCondLst>
                                    <p:cond delay="0"/>
                                  </p:stCondLst>
                                  <p:childTnLst>
                                    <p:set>
                                      <p:cBhvr>
                                        <p:cTn id="141" dur="1" fill="hold">
                                          <p:stCondLst>
                                            <p:cond delay="0"/>
                                          </p:stCondLst>
                                        </p:cTn>
                                        <p:tgtEl>
                                          <p:spTgt spid="86"/>
                                        </p:tgtEl>
                                        <p:attrNameLst>
                                          <p:attrName>style.visibility</p:attrName>
                                        </p:attrNameLst>
                                      </p:cBhvr>
                                      <p:to>
                                        <p:strVal val="visible"/>
                                      </p:to>
                                    </p:set>
                                    <p:animEffect transition="in" filter="fade">
                                      <p:cBhvr>
                                        <p:cTn id="142" dur="500"/>
                                        <p:tgtEl>
                                          <p:spTgt spid="86"/>
                                        </p:tgtEl>
                                      </p:cBhvr>
                                    </p:animEffect>
                                  </p:childTnLst>
                                </p:cTn>
                              </p:par>
                              <p:par>
                                <p:cTn id="143" presetID="10" presetClass="entr" presetSubtype="0" fill="hold" nodeType="withEffect">
                                  <p:stCondLst>
                                    <p:cond delay="0"/>
                                  </p:stCondLst>
                                  <p:childTnLst>
                                    <p:set>
                                      <p:cBhvr>
                                        <p:cTn id="144" dur="1" fill="hold">
                                          <p:stCondLst>
                                            <p:cond delay="0"/>
                                          </p:stCondLst>
                                        </p:cTn>
                                        <p:tgtEl>
                                          <p:spTgt spid="1032"/>
                                        </p:tgtEl>
                                        <p:attrNameLst>
                                          <p:attrName>style.visibility</p:attrName>
                                        </p:attrNameLst>
                                      </p:cBhvr>
                                      <p:to>
                                        <p:strVal val="visible"/>
                                      </p:to>
                                    </p:set>
                                    <p:animEffect transition="in" filter="fade">
                                      <p:cBhvr>
                                        <p:cTn id="145" dur="500"/>
                                        <p:tgtEl>
                                          <p:spTgt spid="1032"/>
                                        </p:tgtEl>
                                      </p:cBhvr>
                                    </p:animEffect>
                                  </p:childTnLst>
                                </p:cTn>
                              </p:par>
                              <p:par>
                                <p:cTn id="146" presetID="10" presetClass="entr" presetSubtype="0" fill="hold" nodeType="withEffect">
                                  <p:stCondLst>
                                    <p:cond delay="0"/>
                                  </p:stCondLst>
                                  <p:childTnLst>
                                    <p:set>
                                      <p:cBhvr>
                                        <p:cTn id="147" dur="1" fill="hold">
                                          <p:stCondLst>
                                            <p:cond delay="0"/>
                                          </p:stCondLst>
                                        </p:cTn>
                                        <p:tgtEl>
                                          <p:spTgt spid="144"/>
                                        </p:tgtEl>
                                        <p:attrNameLst>
                                          <p:attrName>style.visibility</p:attrName>
                                        </p:attrNameLst>
                                      </p:cBhvr>
                                      <p:to>
                                        <p:strVal val="visible"/>
                                      </p:to>
                                    </p:set>
                                    <p:animEffect transition="in" filter="fade">
                                      <p:cBhvr>
                                        <p:cTn id="148" dur="500"/>
                                        <p:tgtEl>
                                          <p:spTgt spid="14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8"/>
                                        </p:tgtEl>
                                        <p:attrNameLst>
                                          <p:attrName>style.visibility</p:attrName>
                                        </p:attrNameLst>
                                      </p:cBhvr>
                                      <p:to>
                                        <p:strVal val="visible"/>
                                      </p:to>
                                    </p:set>
                                    <p:animEffect transition="in" filter="fade">
                                      <p:cBhvr>
                                        <p:cTn id="151" dur="500"/>
                                        <p:tgtEl>
                                          <p:spTgt spid="14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94"/>
                                        </p:tgtEl>
                                        <p:attrNameLst>
                                          <p:attrName>style.visibility</p:attrName>
                                        </p:attrNameLst>
                                      </p:cBhvr>
                                      <p:to>
                                        <p:strVal val="visible"/>
                                      </p:to>
                                    </p:set>
                                    <p:animEffect transition="in" filter="fade">
                                      <p:cBhvr>
                                        <p:cTn id="156" dur="500"/>
                                        <p:tgtEl>
                                          <p:spTgt spid="94"/>
                                        </p:tgtEl>
                                      </p:cBhvr>
                                    </p:animEffect>
                                  </p:childTnLst>
                                </p:cTn>
                              </p:par>
                              <p:par>
                                <p:cTn id="157" presetID="10" presetClass="entr" presetSubtype="0" fill="hold" nodeType="withEffect">
                                  <p:stCondLst>
                                    <p:cond delay="0"/>
                                  </p:stCondLst>
                                  <p:childTnLst>
                                    <p:set>
                                      <p:cBhvr>
                                        <p:cTn id="158" dur="1" fill="hold">
                                          <p:stCondLst>
                                            <p:cond delay="0"/>
                                          </p:stCondLst>
                                        </p:cTn>
                                        <p:tgtEl>
                                          <p:spTgt spid="1033"/>
                                        </p:tgtEl>
                                        <p:attrNameLst>
                                          <p:attrName>style.visibility</p:attrName>
                                        </p:attrNameLst>
                                      </p:cBhvr>
                                      <p:to>
                                        <p:strVal val="visible"/>
                                      </p:to>
                                    </p:set>
                                    <p:animEffect transition="in" filter="fade">
                                      <p:cBhvr>
                                        <p:cTn id="159" dur="500"/>
                                        <p:tgtEl>
                                          <p:spTgt spid="1033"/>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104"/>
                                        </p:tgtEl>
                                        <p:attrNameLst>
                                          <p:attrName>style.visibility</p:attrName>
                                        </p:attrNameLst>
                                      </p:cBhvr>
                                      <p:to>
                                        <p:strVal val="visible"/>
                                      </p:to>
                                    </p:set>
                                    <p:animEffect transition="in" filter="fade">
                                      <p:cBhvr>
                                        <p:cTn id="164" dur="500"/>
                                        <p:tgtEl>
                                          <p:spTgt spid="104"/>
                                        </p:tgtEl>
                                      </p:cBhvr>
                                    </p:animEffect>
                                  </p:childTnLst>
                                </p:cTn>
                              </p:par>
                              <p:par>
                                <p:cTn id="165" presetID="10" presetClass="entr" presetSubtype="0" fill="hold" nodeType="with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par>
                                <p:cTn id="168" presetID="10" presetClass="entr" presetSubtype="0" fill="hold" nodeType="withEffect">
                                  <p:stCondLst>
                                    <p:cond delay="0"/>
                                  </p:stCondLst>
                                  <p:childTnLst>
                                    <p:set>
                                      <p:cBhvr>
                                        <p:cTn id="169" dur="1" fill="hold">
                                          <p:stCondLst>
                                            <p:cond delay="0"/>
                                          </p:stCondLst>
                                        </p:cTn>
                                        <p:tgtEl>
                                          <p:spTgt spid="103"/>
                                        </p:tgtEl>
                                        <p:attrNameLst>
                                          <p:attrName>style.visibility</p:attrName>
                                        </p:attrNameLst>
                                      </p:cBhvr>
                                      <p:to>
                                        <p:strVal val="visible"/>
                                      </p:to>
                                    </p:set>
                                    <p:animEffect transition="in" filter="fade">
                                      <p:cBhvr>
                                        <p:cTn id="170" dur="500"/>
                                        <p:tgtEl>
                                          <p:spTgt spid="103"/>
                                        </p:tgtEl>
                                      </p:cBhvr>
                                    </p:animEffect>
                                  </p:childTnLst>
                                </p:cTn>
                              </p:par>
                              <p:par>
                                <p:cTn id="171" presetID="10" presetClass="entr" presetSubtype="0" fill="hold" nodeType="withEffect">
                                  <p:stCondLst>
                                    <p:cond delay="0"/>
                                  </p:stCondLst>
                                  <p:childTnLst>
                                    <p:set>
                                      <p:cBhvr>
                                        <p:cTn id="172" dur="1" fill="hold">
                                          <p:stCondLst>
                                            <p:cond delay="0"/>
                                          </p:stCondLst>
                                        </p:cTn>
                                        <p:tgtEl>
                                          <p:spTgt spid="1034"/>
                                        </p:tgtEl>
                                        <p:attrNameLst>
                                          <p:attrName>style.visibility</p:attrName>
                                        </p:attrNameLst>
                                      </p:cBhvr>
                                      <p:to>
                                        <p:strVal val="visible"/>
                                      </p:to>
                                    </p:set>
                                    <p:animEffect transition="in" filter="fade">
                                      <p:cBhvr>
                                        <p:cTn id="173" dur="500"/>
                                        <p:tgtEl>
                                          <p:spTgt spid="1034"/>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3"/>
                                        </p:tgtEl>
                                        <p:attrNameLst>
                                          <p:attrName>style.visibility</p:attrName>
                                        </p:attrNameLst>
                                      </p:cBhvr>
                                      <p:to>
                                        <p:strVal val="visible"/>
                                      </p:to>
                                    </p:set>
                                    <p:animEffect transition="in" filter="fade">
                                      <p:cBhvr>
                                        <p:cTn id="178" dur="500"/>
                                        <p:tgtEl>
                                          <p:spTgt spid="53"/>
                                        </p:tgtEl>
                                      </p:cBhvr>
                                    </p:animEffect>
                                  </p:childTnLst>
                                </p:cTn>
                              </p:par>
                              <p:par>
                                <p:cTn id="179" presetID="10" presetClass="entr" presetSubtype="0" fill="hold" nodeType="withEffect">
                                  <p:stCondLst>
                                    <p:cond delay="0"/>
                                  </p:stCondLst>
                                  <p:childTnLst>
                                    <p:set>
                                      <p:cBhvr>
                                        <p:cTn id="180" dur="1" fill="hold">
                                          <p:stCondLst>
                                            <p:cond delay="0"/>
                                          </p:stCondLst>
                                        </p:cTn>
                                        <p:tgtEl>
                                          <p:spTgt spid="107"/>
                                        </p:tgtEl>
                                        <p:attrNameLst>
                                          <p:attrName>style.visibility</p:attrName>
                                        </p:attrNameLst>
                                      </p:cBhvr>
                                      <p:to>
                                        <p:strVal val="visible"/>
                                      </p:to>
                                    </p:set>
                                    <p:animEffect transition="in" filter="fade">
                                      <p:cBhvr>
                                        <p:cTn id="181" dur="500"/>
                                        <p:tgtEl>
                                          <p:spTgt spid="107"/>
                                        </p:tgtEl>
                                      </p:cBhvr>
                                    </p:animEffect>
                                  </p:childTnLst>
                                </p:cTn>
                              </p:par>
                              <p:par>
                                <p:cTn id="182" presetID="10" presetClass="entr" presetSubtype="0" fill="hold" nodeType="withEffect">
                                  <p:stCondLst>
                                    <p:cond delay="0"/>
                                  </p:stCondLst>
                                  <p:childTnLst>
                                    <p:set>
                                      <p:cBhvr>
                                        <p:cTn id="183" dur="1" fill="hold">
                                          <p:stCondLst>
                                            <p:cond delay="0"/>
                                          </p:stCondLst>
                                        </p:cTn>
                                        <p:tgtEl>
                                          <p:spTgt spid="71"/>
                                        </p:tgtEl>
                                        <p:attrNameLst>
                                          <p:attrName>style.visibility</p:attrName>
                                        </p:attrNameLst>
                                      </p:cBhvr>
                                      <p:to>
                                        <p:strVal val="visible"/>
                                      </p:to>
                                    </p:set>
                                    <p:animEffect transition="in" filter="fade">
                                      <p:cBhvr>
                                        <p:cTn id="184" dur="500"/>
                                        <p:tgtEl>
                                          <p:spTgt spid="71"/>
                                        </p:tgtEl>
                                      </p:cBhvr>
                                    </p:animEffect>
                                  </p:childTnLst>
                                </p:cTn>
                              </p:par>
                              <p:par>
                                <p:cTn id="185" presetID="10" presetClass="entr" presetSubtype="0" fill="hold" nodeType="withEffect">
                                  <p:stCondLst>
                                    <p:cond delay="0"/>
                                  </p:stCondLst>
                                  <p:childTnLst>
                                    <p:set>
                                      <p:cBhvr>
                                        <p:cTn id="186" dur="1" fill="hold">
                                          <p:stCondLst>
                                            <p:cond delay="0"/>
                                          </p:stCondLst>
                                        </p:cTn>
                                        <p:tgtEl>
                                          <p:spTgt spid="1035"/>
                                        </p:tgtEl>
                                        <p:attrNameLst>
                                          <p:attrName>style.visibility</p:attrName>
                                        </p:attrNameLst>
                                      </p:cBhvr>
                                      <p:to>
                                        <p:strVal val="visible"/>
                                      </p:to>
                                    </p:set>
                                    <p:animEffect transition="in" filter="fade">
                                      <p:cBhvr>
                                        <p:cTn id="187" dur="500"/>
                                        <p:tgtEl>
                                          <p:spTgt spid="1035"/>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96"/>
                                        </p:tgtEl>
                                        <p:attrNameLst>
                                          <p:attrName>style.visibility</p:attrName>
                                        </p:attrNameLst>
                                      </p:cBhvr>
                                      <p:to>
                                        <p:strVal val="visible"/>
                                      </p:to>
                                    </p:set>
                                    <p:animEffect transition="in" filter="fade">
                                      <p:cBhvr>
                                        <p:cTn id="192" dur="500"/>
                                        <p:tgtEl>
                                          <p:spTgt spid="96"/>
                                        </p:tgtEl>
                                      </p:cBhvr>
                                    </p:animEffect>
                                  </p:childTnLst>
                                </p:cTn>
                              </p:par>
                              <p:par>
                                <p:cTn id="193" presetID="10" presetClass="entr" presetSubtype="0" fill="hold" nodeType="withEffect">
                                  <p:stCondLst>
                                    <p:cond delay="0"/>
                                  </p:stCondLst>
                                  <p:childTnLst>
                                    <p:set>
                                      <p:cBhvr>
                                        <p:cTn id="194" dur="1" fill="hold">
                                          <p:stCondLst>
                                            <p:cond delay="0"/>
                                          </p:stCondLst>
                                        </p:cTn>
                                        <p:tgtEl>
                                          <p:spTgt spid="41"/>
                                        </p:tgtEl>
                                        <p:attrNameLst>
                                          <p:attrName>style.visibility</p:attrName>
                                        </p:attrNameLst>
                                      </p:cBhvr>
                                      <p:to>
                                        <p:strVal val="visible"/>
                                      </p:to>
                                    </p:set>
                                    <p:animEffect transition="in" filter="fade">
                                      <p:cBhvr>
                                        <p:cTn id="195" dur="500"/>
                                        <p:tgtEl>
                                          <p:spTgt spid="41"/>
                                        </p:tgtEl>
                                      </p:cBhvr>
                                    </p:animEffect>
                                  </p:childTnLst>
                                </p:cTn>
                              </p:par>
                              <p:par>
                                <p:cTn id="196" presetID="10" presetClass="entr" presetSubtype="0" fill="hold" nodeType="withEffect">
                                  <p:stCondLst>
                                    <p:cond delay="0"/>
                                  </p:stCondLst>
                                  <p:childTnLst>
                                    <p:set>
                                      <p:cBhvr>
                                        <p:cTn id="197" dur="1" fill="hold">
                                          <p:stCondLst>
                                            <p:cond delay="0"/>
                                          </p:stCondLst>
                                        </p:cTn>
                                        <p:tgtEl>
                                          <p:spTgt spid="99"/>
                                        </p:tgtEl>
                                        <p:attrNameLst>
                                          <p:attrName>style.visibility</p:attrName>
                                        </p:attrNameLst>
                                      </p:cBhvr>
                                      <p:to>
                                        <p:strVal val="visible"/>
                                      </p:to>
                                    </p:set>
                                    <p:animEffect transition="in" filter="fade">
                                      <p:cBhvr>
                                        <p:cTn id="198" dur="500"/>
                                        <p:tgtEl>
                                          <p:spTgt spid="99"/>
                                        </p:tgtEl>
                                      </p:cBhvr>
                                    </p:animEffect>
                                  </p:childTnLst>
                                </p:cTn>
                              </p:par>
                              <p:par>
                                <p:cTn id="199" presetID="10" presetClass="entr" presetSubtype="0" fill="hold" nodeType="withEffect">
                                  <p:stCondLst>
                                    <p:cond delay="0"/>
                                  </p:stCondLst>
                                  <p:childTnLst>
                                    <p:set>
                                      <p:cBhvr>
                                        <p:cTn id="200" dur="1" fill="hold">
                                          <p:stCondLst>
                                            <p:cond delay="0"/>
                                          </p:stCondLst>
                                        </p:cTn>
                                        <p:tgtEl>
                                          <p:spTgt spid="1031"/>
                                        </p:tgtEl>
                                        <p:attrNameLst>
                                          <p:attrName>style.visibility</p:attrName>
                                        </p:attrNameLst>
                                      </p:cBhvr>
                                      <p:to>
                                        <p:strVal val="visible"/>
                                      </p:to>
                                    </p:set>
                                    <p:animEffect transition="in" filter="fade">
                                      <p:cBhvr>
                                        <p:cTn id="201" dur="500"/>
                                        <p:tgtEl>
                                          <p:spTgt spid="1031"/>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1037"/>
                                        </p:tgtEl>
                                        <p:attrNameLst>
                                          <p:attrName>style.visibility</p:attrName>
                                        </p:attrNameLst>
                                      </p:cBhvr>
                                      <p:to>
                                        <p:strVal val="visible"/>
                                      </p:to>
                                    </p:set>
                                    <p:animEffect transition="in" filter="fade">
                                      <p:cBhvr>
                                        <p:cTn id="206" dur="500"/>
                                        <p:tgtEl>
                                          <p:spTgt spid="1037"/>
                                        </p:tgtEl>
                                      </p:cBhvr>
                                    </p:animEffect>
                                  </p:childTnLst>
                                </p:cTn>
                              </p:par>
                              <p:par>
                                <p:cTn id="207" presetID="10" presetClass="entr" presetSubtype="0" fill="hold" nodeType="withEffect">
                                  <p:stCondLst>
                                    <p:cond delay="0"/>
                                  </p:stCondLst>
                                  <p:childTnLst>
                                    <p:set>
                                      <p:cBhvr>
                                        <p:cTn id="208" dur="1" fill="hold">
                                          <p:stCondLst>
                                            <p:cond delay="0"/>
                                          </p:stCondLst>
                                        </p:cTn>
                                        <p:tgtEl>
                                          <p:spTgt spid="38"/>
                                        </p:tgtEl>
                                        <p:attrNameLst>
                                          <p:attrName>style.visibility</p:attrName>
                                        </p:attrNameLst>
                                      </p:cBhvr>
                                      <p:to>
                                        <p:strVal val="visible"/>
                                      </p:to>
                                    </p:set>
                                    <p:animEffect transition="in" filter="fade">
                                      <p:cBhvr>
                                        <p:cTn id="209" dur="500"/>
                                        <p:tgtEl>
                                          <p:spTgt spid="38"/>
                                        </p:tgtEl>
                                      </p:cBhvr>
                                    </p:animEffect>
                                  </p:childTnLst>
                                </p:cTn>
                              </p:par>
                              <p:par>
                                <p:cTn id="210" presetID="10" presetClass="entr" presetSubtype="0" fill="hold" nodeType="withEffect">
                                  <p:stCondLst>
                                    <p:cond delay="0"/>
                                  </p:stCondLst>
                                  <p:childTnLst>
                                    <p:set>
                                      <p:cBhvr>
                                        <p:cTn id="211" dur="1" fill="hold">
                                          <p:stCondLst>
                                            <p:cond delay="0"/>
                                          </p:stCondLst>
                                        </p:cTn>
                                        <p:tgtEl>
                                          <p:spTgt spid="146"/>
                                        </p:tgtEl>
                                        <p:attrNameLst>
                                          <p:attrName>style.visibility</p:attrName>
                                        </p:attrNameLst>
                                      </p:cBhvr>
                                      <p:to>
                                        <p:strVal val="visible"/>
                                      </p:to>
                                    </p:set>
                                    <p:animEffect transition="in" filter="fade">
                                      <p:cBhvr>
                                        <p:cTn id="212" dur="500"/>
                                        <p:tgtEl>
                                          <p:spTgt spid="146"/>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50"/>
                                        </p:tgtEl>
                                        <p:attrNameLst>
                                          <p:attrName>style.visibility</p:attrName>
                                        </p:attrNameLst>
                                      </p:cBhvr>
                                      <p:to>
                                        <p:strVal val="visible"/>
                                      </p:to>
                                    </p:set>
                                    <p:animEffect transition="in" filter="fade">
                                      <p:cBhvr>
                                        <p:cTn id="21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3" grpId="0"/>
      <p:bldP spid="128" grpId="0"/>
      <p:bldP spid="129" grpId="0"/>
      <p:bldP spid="131" grpId="0" animBg="1"/>
      <p:bldP spid="141" grpId="0"/>
      <p:bldP spid="147" grpId="0"/>
      <p:bldP spid="148" grpId="0"/>
      <p:bldP spid="149" grpId="0"/>
      <p:bldP spid="150" grpId="0"/>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C" dirty="0" smtClean="0"/>
              <a:t>JUSTIFICACIÓN</a:t>
            </a:r>
            <a:endParaRPr lang="es-EC" dirty="0"/>
          </a:p>
        </p:txBody>
      </p:sp>
      <p:sp>
        <p:nvSpPr>
          <p:cNvPr id="3" name="2 Marcador de contenido"/>
          <p:cNvSpPr>
            <a:spLocks noGrp="1"/>
          </p:cNvSpPr>
          <p:nvPr>
            <p:ph idx="1"/>
          </p:nvPr>
        </p:nvSpPr>
        <p:spPr>
          <a:xfrm>
            <a:off x="467544" y="1052736"/>
            <a:ext cx="8229600" cy="5256584"/>
          </a:xfrm>
        </p:spPr>
        <p:txBody>
          <a:bodyPr>
            <a:normAutofit lnSpcReduction="10000"/>
          </a:bodyPr>
          <a:lstStyle/>
          <a:p>
            <a:pPr marL="457200" indent="-457200" algn="just">
              <a:buNone/>
            </a:pPr>
            <a:endParaRPr lang="es-EC" dirty="0" smtClean="0"/>
          </a:p>
          <a:p>
            <a:pPr marL="457200" indent="-457200" algn="just">
              <a:buFont typeface="Wingdings" pitchFamily="2" charset="2"/>
              <a:buChar char="Ø"/>
            </a:pPr>
            <a:r>
              <a:rPr lang="es-EC" sz="3200" dirty="0" smtClean="0"/>
              <a:t>El </a:t>
            </a:r>
            <a:r>
              <a:rPr lang="es-EC" sz="3200" dirty="0"/>
              <a:t>cableado de los equipos no se encuentra debidamente identificado, por lo que se desconoce hacia dónde se dirige o a que switch está directamente conectado, </a:t>
            </a:r>
            <a:r>
              <a:rPr lang="es-EC" sz="3200" dirty="0" smtClean="0"/>
              <a:t>es </a:t>
            </a:r>
            <a:r>
              <a:rPr lang="es-EC" sz="3200" dirty="0"/>
              <a:t>necesario que los elementos de la red </a:t>
            </a:r>
            <a:r>
              <a:rPr lang="es-EC" sz="3200" dirty="0" smtClean="0"/>
              <a:t>se encuentren </a:t>
            </a:r>
            <a:r>
              <a:rPr lang="es-EC" sz="3200" dirty="0"/>
              <a:t>debidamente etiquetados,  para poder identificar rápidamente los problemas de conexión que se lleguen a </a:t>
            </a:r>
            <a:r>
              <a:rPr lang="es-EC" sz="3200" dirty="0" smtClean="0"/>
              <a:t>presentar.</a:t>
            </a:r>
            <a:endParaRPr lang="es-EC" sz="3200" dirty="0"/>
          </a:p>
        </p:txBody>
      </p:sp>
    </p:spTree>
    <p:extLst>
      <p:ext uri="{BB962C8B-B14F-4D97-AF65-F5344CB8AC3E}">
        <p14:creationId xmlns:p14="http://schemas.microsoft.com/office/powerpoint/2010/main" xmlns="" val="179062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83752">
              <a:srgbClr val="D7DDF0"/>
            </a:gs>
            <a:gs pos="65848">
              <a:srgbClr val="B2D0F1"/>
            </a:gs>
            <a:gs pos="76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dirty="0" smtClean="0">
                <a:solidFill>
                  <a:schemeClr val="bg1"/>
                </a:solidFill>
                <a:latin typeface="Times New Roman" pitchFamily="18" charset="0"/>
                <a:cs typeface="Times New Roman" pitchFamily="18" charset="0"/>
              </a:rPr>
              <a:t>CONLUSIONES Y RECOMENDACIONES</a:t>
            </a:r>
            <a:endParaRPr lang="es-EC" sz="4800" b="1" dirty="0">
              <a:solidFill>
                <a:schemeClr val="bg1"/>
              </a:solidFill>
              <a:latin typeface="Times New Roman" pitchFamily="18" charset="0"/>
              <a:cs typeface="Times New Roman" pitchFamily="18" charset="0"/>
            </a:endParaRPr>
          </a:p>
        </p:txBody>
      </p:sp>
      <p:sp>
        <p:nvSpPr>
          <p:cNvPr id="5" name="4 Subtítulo"/>
          <p:cNvSpPr>
            <a:spLocks noGrp="1"/>
          </p:cNvSpPr>
          <p:nvPr>
            <p:ph type="subTitle" idx="1"/>
          </p:nvPr>
        </p:nvSpPr>
        <p:spPr/>
        <p:txBody>
          <a:bodyPr/>
          <a:lstStyle/>
          <a:p>
            <a:endParaRPr lang="es-CR" b="1" dirty="0" smtClean="0">
              <a:solidFill>
                <a:schemeClr val="bg1"/>
              </a:solidFill>
              <a:latin typeface="Times New Roman" pitchFamily="18" charset="0"/>
              <a:cs typeface="Times New Roman" pitchFamily="18" charset="0"/>
            </a:endParaRPr>
          </a:p>
          <a:p>
            <a:endParaRPr lang="es-CR" b="1" dirty="0" smtClean="0">
              <a:solidFill>
                <a:schemeClr val="bg1"/>
              </a:solidFill>
              <a:latin typeface="Times New Roman" pitchFamily="18" charset="0"/>
              <a:cs typeface="Times New Roman" pitchFamily="18" charset="0"/>
            </a:endParaRPr>
          </a:p>
          <a:p>
            <a:endParaRPr lang="es-EC" b="1" dirty="0">
              <a:solidFill>
                <a:schemeClr val="bg1"/>
              </a:solidFill>
              <a:latin typeface="Times New Roman" pitchFamily="18" charset="0"/>
              <a:cs typeface="Times New Roman" pitchFamily="18" charset="0"/>
            </a:endParaRPr>
          </a:p>
          <a:p>
            <a:endParaRPr lang="es-EC" dirty="0">
              <a:solidFill>
                <a:schemeClr val="bg1"/>
              </a:solidFill>
            </a:endParaRPr>
          </a:p>
        </p:txBody>
      </p:sp>
    </p:spTree>
    <p:extLst>
      <p:ext uri="{BB962C8B-B14F-4D97-AF65-F5344CB8AC3E}">
        <p14:creationId xmlns:p14="http://schemas.microsoft.com/office/powerpoint/2010/main" xmlns="" val="26082552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4525963"/>
          </a:xfrm>
        </p:spPr>
        <p:txBody>
          <a:bodyPr>
            <a:normAutofit fontScale="47500" lnSpcReduction="20000"/>
          </a:bodyPr>
          <a:lstStyle/>
          <a:p>
            <a:pPr algn="just">
              <a:buNone/>
            </a:pPr>
            <a:endParaRPr lang="es-ES" sz="2400" dirty="0" smtClean="0">
              <a:latin typeface="Arial" pitchFamily="34" charset="0"/>
              <a:cs typeface="Arial" pitchFamily="34" charset="0"/>
            </a:endParaRPr>
          </a:p>
          <a:p>
            <a:pPr algn="just">
              <a:buNone/>
            </a:pPr>
            <a:endParaRPr lang="es-EC" sz="2800" dirty="0" smtClean="0">
              <a:latin typeface="+mj-lt"/>
              <a:cs typeface="Arial" pitchFamily="34" charset="0"/>
            </a:endParaRPr>
          </a:p>
          <a:p>
            <a:pPr algn="just">
              <a:buFont typeface="Wingdings" pitchFamily="2" charset="2"/>
              <a:buChar char="Ø"/>
            </a:pPr>
            <a:r>
              <a:rPr lang="es-EC" sz="3600" dirty="0" smtClean="0">
                <a:latin typeface="+mj-lt"/>
                <a:cs typeface="Arial" pitchFamily="34" charset="0"/>
              </a:rPr>
              <a:t>La infraestructura física de los cuartos donde se encuentran los servidores no esta unificado y no cumple con las normas establecidas para  un cuarto de telecomunicaciones</a:t>
            </a:r>
          </a:p>
          <a:p>
            <a:pPr algn="just">
              <a:buNone/>
            </a:pPr>
            <a:endParaRPr lang="es-EC" sz="3600" dirty="0" smtClean="0">
              <a:latin typeface="+mj-lt"/>
              <a:cs typeface="Arial" pitchFamily="34" charset="0"/>
            </a:endParaRPr>
          </a:p>
          <a:p>
            <a:pPr algn="just">
              <a:buFont typeface="Wingdings" pitchFamily="2" charset="2"/>
              <a:buChar char="Ø"/>
            </a:pPr>
            <a:r>
              <a:rPr lang="es-EC" sz="3600" dirty="0" smtClean="0">
                <a:latin typeface="+mj-lt"/>
                <a:cs typeface="Arial" pitchFamily="34" charset="0"/>
              </a:rPr>
              <a:t>La seguridad física de los equipos de comunicación y el acceso a ellos no esta restringido.</a:t>
            </a:r>
          </a:p>
          <a:p>
            <a:pPr algn="just">
              <a:buNone/>
            </a:pPr>
            <a:endParaRPr lang="es-EC" sz="3600" dirty="0" smtClean="0">
              <a:latin typeface="+mj-lt"/>
              <a:cs typeface="Arial" pitchFamily="34" charset="0"/>
            </a:endParaRPr>
          </a:p>
          <a:p>
            <a:pPr algn="just">
              <a:buFont typeface="Wingdings" pitchFamily="2" charset="2"/>
              <a:buChar char="Ø"/>
            </a:pPr>
            <a:r>
              <a:rPr lang="es-EC" sz="3600" dirty="0" smtClean="0">
                <a:latin typeface="+mj-lt"/>
                <a:cs typeface="Arial" pitchFamily="34" charset="0"/>
              </a:rPr>
              <a:t>El laboratorio Multimedia no se encuentra actualmente conectado a la red.</a:t>
            </a:r>
          </a:p>
          <a:p>
            <a:pPr algn="just">
              <a:buNone/>
            </a:pPr>
            <a:endParaRPr lang="es-EC" sz="3600" dirty="0" smtClean="0">
              <a:latin typeface="+mj-lt"/>
              <a:cs typeface="Arial" pitchFamily="34" charset="0"/>
            </a:endParaRPr>
          </a:p>
          <a:p>
            <a:pPr algn="just">
              <a:buFont typeface="Wingdings" pitchFamily="2" charset="2"/>
              <a:buChar char="Ø"/>
            </a:pPr>
            <a:r>
              <a:rPr lang="es-ES" sz="3600" dirty="0" smtClean="0">
                <a:cs typeface="Arial" pitchFamily="34" charset="0"/>
              </a:rPr>
              <a:t>El cableado horizontal no cumple con las normas de cableado estructurado</a:t>
            </a:r>
          </a:p>
          <a:p>
            <a:pPr algn="just">
              <a:buFont typeface="Wingdings" pitchFamily="2" charset="2"/>
              <a:buChar char="Ø"/>
            </a:pPr>
            <a:endParaRPr lang="es-ES" sz="3600" dirty="0" smtClean="0">
              <a:cs typeface="Arial" pitchFamily="34" charset="0"/>
            </a:endParaRPr>
          </a:p>
          <a:p>
            <a:pPr algn="just">
              <a:buFont typeface="Wingdings" pitchFamily="2" charset="2"/>
              <a:buChar char="Ø"/>
            </a:pPr>
            <a:r>
              <a:rPr lang="es-ES" sz="3600" dirty="0" smtClean="0">
                <a:cs typeface="Arial" pitchFamily="34" charset="0"/>
              </a:rPr>
              <a:t>El </a:t>
            </a:r>
            <a:r>
              <a:rPr lang="es-ES" sz="3600" dirty="0" err="1" smtClean="0">
                <a:cs typeface="Arial" pitchFamily="34" charset="0"/>
              </a:rPr>
              <a:t>switch</a:t>
            </a:r>
            <a:r>
              <a:rPr lang="es-ES" sz="3600" dirty="0" smtClean="0">
                <a:cs typeface="Arial" pitchFamily="34" charset="0"/>
              </a:rPr>
              <a:t> 3com </a:t>
            </a:r>
            <a:r>
              <a:rPr lang="es-ES" sz="3600" dirty="0" err="1" smtClean="0">
                <a:cs typeface="Arial" pitchFamily="34" charset="0"/>
              </a:rPr>
              <a:t>superStack</a:t>
            </a:r>
            <a:r>
              <a:rPr lang="es-ES" sz="3600" dirty="0" smtClean="0">
                <a:cs typeface="Arial" pitchFamily="34" charset="0"/>
              </a:rPr>
              <a:t> 3 4228G de 24PT L2 no es el indicado para el área administrativa, debido a que contiene a dos </a:t>
            </a:r>
            <a:r>
              <a:rPr lang="es-ES" sz="3600" dirty="0" err="1" smtClean="0">
                <a:cs typeface="Arial" pitchFamily="34" charset="0"/>
              </a:rPr>
              <a:t>switches</a:t>
            </a:r>
            <a:r>
              <a:rPr lang="es-ES" sz="3600" dirty="0" smtClean="0">
                <a:cs typeface="Arial" pitchFamily="34" charset="0"/>
              </a:rPr>
              <a:t> secundarios</a:t>
            </a:r>
          </a:p>
          <a:p>
            <a:pPr algn="just">
              <a:buFont typeface="Wingdings" pitchFamily="2" charset="2"/>
              <a:buChar char="Ø"/>
            </a:pPr>
            <a:endParaRPr lang="es-EC" sz="2800" dirty="0" smtClean="0">
              <a:latin typeface="+mj-lt"/>
              <a:cs typeface="Arial" pitchFamily="34" charset="0"/>
            </a:endParaRPr>
          </a:p>
          <a:p>
            <a:pPr algn="just"/>
            <a:r>
              <a:rPr lang="es-ES" sz="3600" dirty="0" smtClean="0">
                <a:cs typeface="Arial" pitchFamily="34" charset="0"/>
              </a:rPr>
              <a:t>Mediante el análisis realizado a la red, se reflejo que existe saturación debido a una gran demanda del uso del internet por parte de los usuarios.</a:t>
            </a:r>
          </a:p>
          <a:p>
            <a:pPr algn="just">
              <a:buNone/>
            </a:pPr>
            <a:endParaRPr lang="es-EC" sz="2800" dirty="0" smtClean="0">
              <a:latin typeface="+mj-lt"/>
              <a:cs typeface="Arial" pitchFamily="34" charset="0"/>
            </a:endParaRPr>
          </a:p>
          <a:p>
            <a:pPr>
              <a:buNone/>
            </a:pPr>
            <a:endParaRPr lang="es-EC" sz="2400" dirty="0" smtClean="0"/>
          </a:p>
          <a:p>
            <a:endParaRPr lang="es-ES" sz="2400" dirty="0" smtClean="0"/>
          </a:p>
          <a:p>
            <a:endParaRPr lang="es-ES" sz="2400" dirty="0" smtClean="0"/>
          </a:p>
          <a:p>
            <a:pPr>
              <a:buNone/>
            </a:pPr>
            <a:endParaRPr lang="es-ES" sz="2400" dirty="0"/>
          </a:p>
        </p:txBody>
      </p:sp>
      <p:sp>
        <p:nvSpPr>
          <p:cNvPr id="4" name="3 Título"/>
          <p:cNvSpPr>
            <a:spLocks noGrp="1"/>
          </p:cNvSpPr>
          <p:nvPr>
            <p:ph type="title"/>
          </p:nvPr>
        </p:nvSpPr>
        <p:spPr/>
        <p:txBody>
          <a:bodyPr/>
          <a:lstStyle/>
          <a:p>
            <a:r>
              <a:rPr lang="es-ES" dirty="0" smtClean="0"/>
              <a:t>CONCLUSIONES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up)">
                                      <p:cBhvr>
                                        <p:cTn id="11" dur="1000"/>
                                        <p:tgtEl>
                                          <p:spTgt spid="3">
                                            <p:txEl>
                                              <p:pRg st="4" end="4"/>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up)">
                                      <p:cBhvr>
                                        <p:cTn id="15" dur="1000"/>
                                        <p:tgtEl>
                                          <p:spTgt spid="3">
                                            <p:txEl>
                                              <p:pRg st="6" end="6"/>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up)">
                                      <p:cBhvr>
                                        <p:cTn id="19" dur="1000"/>
                                        <p:tgtEl>
                                          <p:spTgt spid="3">
                                            <p:txEl>
                                              <p:pRg st="8" end="8"/>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wipe(up)">
                                      <p:cBhvr>
                                        <p:cTn id="23" dur="1000"/>
                                        <p:tgtEl>
                                          <p:spTgt spid="3">
                                            <p:txEl>
                                              <p:pRg st="10" end="10"/>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wipe(up)">
                                      <p:cBhvr>
                                        <p:cTn id="27"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4525963"/>
          </a:xfrm>
        </p:spPr>
        <p:txBody>
          <a:bodyPr>
            <a:normAutofit fontScale="55000" lnSpcReduction="20000"/>
          </a:bodyPr>
          <a:lstStyle/>
          <a:p>
            <a:pPr algn="just">
              <a:buNone/>
            </a:pPr>
            <a:endParaRPr lang="es-ES" sz="2400" dirty="0" smtClean="0">
              <a:latin typeface="Arial" pitchFamily="34" charset="0"/>
              <a:cs typeface="Arial" pitchFamily="34" charset="0"/>
            </a:endParaRPr>
          </a:p>
          <a:p>
            <a:pPr algn="just">
              <a:buNone/>
            </a:pPr>
            <a:endParaRPr lang="es-EC" sz="2800" dirty="0" smtClean="0">
              <a:latin typeface="+mj-lt"/>
              <a:cs typeface="Arial" pitchFamily="34" charset="0"/>
            </a:endParaRPr>
          </a:p>
          <a:p>
            <a:pPr algn="just">
              <a:buFont typeface="Wingdings" pitchFamily="2" charset="2"/>
              <a:buChar char="Ø"/>
            </a:pPr>
            <a:r>
              <a:rPr lang="es-EC" sz="3600" dirty="0" smtClean="0">
                <a:latin typeface="+mj-lt"/>
                <a:cs typeface="Arial" pitchFamily="34" charset="0"/>
              </a:rPr>
              <a:t>Con los elementos disponibles de la red se realizó una reubicación de algunos elementos para que sean mejor aprovechados.</a:t>
            </a:r>
          </a:p>
          <a:p>
            <a:pPr algn="just">
              <a:buNone/>
            </a:pPr>
            <a:endParaRPr lang="es-EC" sz="3600" dirty="0" smtClean="0">
              <a:latin typeface="+mj-lt"/>
              <a:cs typeface="Arial" pitchFamily="34" charset="0"/>
            </a:endParaRPr>
          </a:p>
          <a:p>
            <a:pPr algn="just">
              <a:buFont typeface="Wingdings" pitchFamily="2" charset="2"/>
              <a:buChar char="Ø"/>
            </a:pPr>
            <a:r>
              <a:rPr lang="es-EC" sz="3600" dirty="0" smtClean="0">
                <a:latin typeface="+mj-lt"/>
                <a:cs typeface="Arial" pitchFamily="34" charset="0"/>
              </a:rPr>
              <a:t>Se mejoró la administración de los equipos de comunicación agrupándolos en un solo lugar.</a:t>
            </a:r>
          </a:p>
          <a:p>
            <a:pPr algn="just">
              <a:buNone/>
            </a:pPr>
            <a:endParaRPr lang="es-EC" sz="3600" dirty="0" smtClean="0">
              <a:latin typeface="+mj-lt"/>
              <a:cs typeface="Arial" pitchFamily="34" charset="0"/>
            </a:endParaRPr>
          </a:p>
          <a:p>
            <a:pPr algn="just">
              <a:buFont typeface="Wingdings" pitchFamily="2" charset="2"/>
              <a:buChar char="Ø"/>
            </a:pPr>
            <a:r>
              <a:rPr lang="es-EC" sz="3600" dirty="0" smtClean="0">
                <a:latin typeface="+mj-lt"/>
                <a:cs typeface="Arial" pitchFamily="34" charset="0"/>
              </a:rPr>
              <a:t>Se integró a la red de la escuela, un laboratorio sin conexión.</a:t>
            </a:r>
          </a:p>
          <a:p>
            <a:pPr algn="just">
              <a:buNone/>
            </a:pPr>
            <a:endParaRPr lang="es-EC" sz="3600" dirty="0" smtClean="0">
              <a:latin typeface="+mj-lt"/>
              <a:cs typeface="Arial" pitchFamily="34" charset="0"/>
            </a:endParaRPr>
          </a:p>
          <a:p>
            <a:pPr algn="just">
              <a:buFont typeface="Wingdings" pitchFamily="2" charset="2"/>
              <a:buChar char="Ø"/>
            </a:pPr>
            <a:r>
              <a:rPr lang="es-ES" sz="3600" dirty="0" smtClean="0">
                <a:cs typeface="Arial" pitchFamily="34" charset="0"/>
              </a:rPr>
              <a:t>Se mejoró la administración y la seguridad en la red añadiendo las </a:t>
            </a:r>
            <a:r>
              <a:rPr lang="es-ES" sz="3600" dirty="0" err="1" smtClean="0">
                <a:cs typeface="Arial" pitchFamily="34" charset="0"/>
              </a:rPr>
              <a:t>VLans</a:t>
            </a:r>
            <a:r>
              <a:rPr lang="es-ES" sz="3600" dirty="0" smtClean="0">
                <a:cs typeface="Arial" pitchFamily="34" charset="0"/>
              </a:rPr>
              <a:t> de comercio e idiomas.</a:t>
            </a:r>
          </a:p>
          <a:p>
            <a:pPr algn="just">
              <a:buFont typeface="Wingdings" pitchFamily="2" charset="2"/>
              <a:buChar char="Ø"/>
            </a:pPr>
            <a:endParaRPr lang="es-ES" sz="3600" dirty="0" smtClean="0">
              <a:cs typeface="Arial" pitchFamily="34" charset="0"/>
            </a:endParaRPr>
          </a:p>
          <a:p>
            <a:pPr algn="just">
              <a:buFont typeface="Wingdings" pitchFamily="2" charset="2"/>
              <a:buChar char="Ø"/>
            </a:pPr>
            <a:r>
              <a:rPr lang="es-ES" sz="3600" dirty="0" smtClean="0">
                <a:cs typeface="Arial" pitchFamily="34" charset="0"/>
              </a:rPr>
              <a:t>Se rediseñó la red para el área administrativa, biblioteca y laboratorios, mejorando el desempeño de la misma.</a:t>
            </a:r>
          </a:p>
          <a:p>
            <a:pPr algn="just">
              <a:buFont typeface="Wingdings" pitchFamily="2" charset="2"/>
              <a:buChar char="Ø"/>
            </a:pPr>
            <a:endParaRPr lang="es-EC" sz="2800" dirty="0" smtClean="0">
              <a:latin typeface="+mj-lt"/>
              <a:cs typeface="Arial" pitchFamily="34" charset="0"/>
            </a:endParaRPr>
          </a:p>
          <a:p>
            <a:pPr algn="just">
              <a:buNone/>
            </a:pPr>
            <a:endParaRPr lang="es-EC" sz="2800" dirty="0" smtClean="0">
              <a:latin typeface="+mj-lt"/>
              <a:cs typeface="Arial" pitchFamily="34" charset="0"/>
            </a:endParaRPr>
          </a:p>
          <a:p>
            <a:pPr>
              <a:buNone/>
            </a:pPr>
            <a:endParaRPr lang="es-EC" sz="2400" dirty="0" smtClean="0"/>
          </a:p>
          <a:p>
            <a:endParaRPr lang="es-ES" sz="2400" dirty="0" smtClean="0"/>
          </a:p>
          <a:p>
            <a:endParaRPr lang="es-ES" sz="2400" dirty="0" smtClean="0"/>
          </a:p>
          <a:p>
            <a:pPr>
              <a:buNone/>
            </a:pPr>
            <a:endParaRPr lang="es-ES" sz="2400" dirty="0"/>
          </a:p>
        </p:txBody>
      </p:sp>
      <p:sp>
        <p:nvSpPr>
          <p:cNvPr id="4" name="3 Título"/>
          <p:cNvSpPr>
            <a:spLocks noGrp="1"/>
          </p:cNvSpPr>
          <p:nvPr>
            <p:ph type="title"/>
          </p:nvPr>
        </p:nvSpPr>
        <p:spPr/>
        <p:txBody>
          <a:bodyPr/>
          <a:lstStyle/>
          <a:p>
            <a:r>
              <a:rPr lang="es-ES" dirty="0" smtClean="0"/>
              <a:t>CONCLUSIONES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up)">
                                      <p:cBhvr>
                                        <p:cTn id="11" dur="1000"/>
                                        <p:tgtEl>
                                          <p:spTgt spid="3">
                                            <p:txEl>
                                              <p:pRg st="4" end="4"/>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up)">
                                      <p:cBhvr>
                                        <p:cTn id="15" dur="1000"/>
                                        <p:tgtEl>
                                          <p:spTgt spid="3">
                                            <p:txEl>
                                              <p:pRg st="6" end="6"/>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up)">
                                      <p:cBhvr>
                                        <p:cTn id="19" dur="1000"/>
                                        <p:tgtEl>
                                          <p:spTgt spid="3">
                                            <p:txEl>
                                              <p:pRg st="8" end="8"/>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wipe(up)">
                                      <p:cBhvr>
                                        <p:cTn id="2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5044016"/>
          </a:xfrm>
        </p:spPr>
        <p:txBody>
          <a:bodyPr>
            <a:normAutofit/>
          </a:bodyPr>
          <a:lstStyle/>
          <a:p>
            <a:pPr algn="just"/>
            <a:r>
              <a:rPr lang="es-EC" sz="2500" dirty="0" smtClean="0">
                <a:latin typeface="+mj-lt"/>
                <a:cs typeface="Arial" pitchFamily="34" charset="0"/>
              </a:rPr>
              <a:t>Adecuar una oficina para los administradores de red</a:t>
            </a:r>
            <a:r>
              <a:rPr lang="es-ES" sz="2500" dirty="0" smtClean="0">
                <a:latin typeface="+mj-lt"/>
                <a:cs typeface="Arial" pitchFamily="34" charset="0"/>
              </a:rPr>
              <a:t>.</a:t>
            </a:r>
          </a:p>
          <a:p>
            <a:pPr algn="just">
              <a:buNone/>
            </a:pPr>
            <a:endParaRPr lang="es-ES" sz="2500" dirty="0" smtClean="0">
              <a:latin typeface="+mj-lt"/>
              <a:cs typeface="Arial" pitchFamily="34" charset="0"/>
            </a:endParaRPr>
          </a:p>
          <a:p>
            <a:pPr algn="just"/>
            <a:r>
              <a:rPr lang="es-EC" sz="2500" dirty="0" smtClean="0">
                <a:latin typeface="+mj-lt"/>
                <a:cs typeface="Arial" pitchFamily="34" charset="0"/>
              </a:rPr>
              <a:t>Equipar un lugar específico con los sistemas de electricidad, ventilación y seguridad para concentrar todos los equipos .</a:t>
            </a:r>
          </a:p>
          <a:p>
            <a:pPr algn="just"/>
            <a:endParaRPr lang="es-EC" sz="2500" dirty="0" smtClean="0">
              <a:latin typeface="+mj-lt"/>
              <a:cs typeface="Arial" pitchFamily="34" charset="0"/>
            </a:endParaRPr>
          </a:p>
          <a:p>
            <a:pPr algn="just"/>
            <a:r>
              <a:rPr lang="es-EC" sz="2500" dirty="0" smtClean="0">
                <a:latin typeface="+mj-lt"/>
                <a:cs typeface="Arial" pitchFamily="34" charset="0"/>
              </a:rPr>
              <a:t>Realizar manuales de configuración y administración de los elementos activos de la red.</a:t>
            </a:r>
          </a:p>
          <a:p>
            <a:endParaRPr lang="es-EC" sz="3200" dirty="0" smtClean="0"/>
          </a:p>
          <a:p>
            <a:pPr>
              <a:buNone/>
            </a:pPr>
            <a:endParaRPr lang="es-EC" sz="3200" dirty="0" smtClean="0"/>
          </a:p>
          <a:p>
            <a:endParaRPr lang="es-ES" dirty="0" smtClean="0"/>
          </a:p>
          <a:p>
            <a:endParaRPr lang="es-ES" dirty="0" smtClean="0"/>
          </a:p>
          <a:p>
            <a:pPr>
              <a:buNone/>
            </a:pPr>
            <a:endParaRPr lang="es-ES" dirty="0"/>
          </a:p>
        </p:txBody>
      </p:sp>
      <p:sp>
        <p:nvSpPr>
          <p:cNvPr id="2" name="Title 1"/>
          <p:cNvSpPr>
            <a:spLocks noGrp="1"/>
          </p:cNvSpPr>
          <p:nvPr>
            <p:ph type="title"/>
          </p:nvPr>
        </p:nvSpPr>
        <p:spPr>
          <a:xfrm>
            <a:off x="251520" y="274638"/>
            <a:ext cx="8640960" cy="1143000"/>
          </a:xfrm>
        </p:spPr>
        <p:txBody>
          <a:bodyPr>
            <a:normAutofit/>
          </a:bodyPr>
          <a:lstStyle/>
          <a:p>
            <a:r>
              <a:rPr lang="es-ES" dirty="0" smtClean="0"/>
              <a:t>RECOMENDACIONES.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5188032"/>
          </a:xfrm>
        </p:spPr>
        <p:txBody>
          <a:bodyPr>
            <a:normAutofit fontScale="85000" lnSpcReduction="20000"/>
          </a:bodyPr>
          <a:lstStyle/>
          <a:p>
            <a:pPr>
              <a:buNone/>
            </a:pPr>
            <a:endParaRPr lang="es-ES" sz="3200" dirty="0" smtClean="0">
              <a:latin typeface="Arial" pitchFamily="34" charset="0"/>
              <a:cs typeface="Arial" pitchFamily="34" charset="0"/>
            </a:endParaRPr>
          </a:p>
          <a:p>
            <a:pPr algn="just"/>
            <a:r>
              <a:rPr lang="es-EC" sz="3600" dirty="0" smtClean="0">
                <a:latin typeface="+mj-lt"/>
                <a:cs typeface="Arial" pitchFamily="34" charset="0"/>
              </a:rPr>
              <a:t>Dar mantenimiento preventivo a los servidores, computadores, generando bitácoras de manera frecuente.</a:t>
            </a:r>
          </a:p>
          <a:p>
            <a:pPr algn="just">
              <a:buNone/>
            </a:pPr>
            <a:endParaRPr lang="es-EC" sz="3600" dirty="0" smtClean="0">
              <a:latin typeface="+mj-lt"/>
              <a:cs typeface="Arial" pitchFamily="34" charset="0"/>
            </a:endParaRPr>
          </a:p>
          <a:p>
            <a:pPr algn="just"/>
            <a:r>
              <a:rPr lang="es-EC" sz="3600" dirty="0" smtClean="0">
                <a:latin typeface="+mj-lt"/>
                <a:cs typeface="Arial" pitchFamily="34" charset="0"/>
              </a:rPr>
              <a:t>Realizar  un Plan de Contingencias.</a:t>
            </a:r>
          </a:p>
          <a:p>
            <a:pPr algn="just"/>
            <a:endParaRPr lang="es-EC" sz="3600" dirty="0" smtClean="0">
              <a:latin typeface="+mj-lt"/>
              <a:cs typeface="Arial" pitchFamily="34" charset="0"/>
            </a:endParaRPr>
          </a:p>
          <a:p>
            <a:pPr algn="just"/>
            <a:r>
              <a:rPr lang="es-EC" sz="3600" dirty="0" smtClean="0">
                <a:latin typeface="+mj-lt"/>
                <a:cs typeface="Arial" pitchFamily="34" charset="0"/>
              </a:rPr>
              <a:t>Fomentar el  uso de redes inalámbricas (Equipos)</a:t>
            </a:r>
          </a:p>
          <a:p>
            <a:pPr marL="109728" indent="0" algn="just">
              <a:buNone/>
            </a:pPr>
            <a:endParaRPr lang="es-EC" sz="3600" dirty="0" smtClean="0">
              <a:latin typeface="+mj-lt"/>
              <a:cs typeface="Arial" pitchFamily="34" charset="0"/>
            </a:endParaRPr>
          </a:p>
          <a:p>
            <a:pPr algn="just"/>
            <a:r>
              <a:rPr lang="es-EC" sz="3600" dirty="0" smtClean="0">
                <a:latin typeface="+mj-lt"/>
                <a:cs typeface="Arial" pitchFamily="34" charset="0"/>
              </a:rPr>
              <a:t>Implementar un nuevo servicio de red como telefonía-IP.</a:t>
            </a:r>
          </a:p>
          <a:p>
            <a:pPr algn="just"/>
            <a:endParaRPr lang="es-EC" sz="3200" dirty="0" smtClean="0">
              <a:latin typeface="Arial" pitchFamily="34" charset="0"/>
              <a:cs typeface="Arial" pitchFamily="34" charset="0"/>
            </a:endParaRPr>
          </a:p>
          <a:p>
            <a:pPr>
              <a:buNone/>
            </a:pPr>
            <a:endParaRPr lang="es-EC" dirty="0" smtClean="0"/>
          </a:p>
          <a:p>
            <a:endParaRPr lang="es-ES" dirty="0" smtClean="0"/>
          </a:p>
          <a:p>
            <a:endParaRPr lang="es-ES" dirty="0" smtClean="0"/>
          </a:p>
          <a:p>
            <a:pPr>
              <a:buNone/>
            </a:pPr>
            <a:endParaRPr lang="es-ES" dirty="0"/>
          </a:p>
        </p:txBody>
      </p:sp>
      <p:sp>
        <p:nvSpPr>
          <p:cNvPr id="2" name="Title 1"/>
          <p:cNvSpPr>
            <a:spLocks noGrp="1"/>
          </p:cNvSpPr>
          <p:nvPr>
            <p:ph type="title"/>
          </p:nvPr>
        </p:nvSpPr>
        <p:spPr>
          <a:xfrm>
            <a:off x="251520" y="274638"/>
            <a:ext cx="8640960" cy="1143000"/>
          </a:xfrm>
        </p:spPr>
        <p:txBody>
          <a:bodyPr>
            <a:normAutofit/>
          </a:bodyPr>
          <a:lstStyle/>
          <a:p>
            <a:r>
              <a:rPr lang="es-ES" dirty="0" smtClean="0"/>
              <a:t>RECOMENDACIONES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83752">
              <a:srgbClr val="D7DDF0"/>
            </a:gs>
            <a:gs pos="65848">
              <a:srgbClr val="B2D0F1"/>
            </a:gs>
            <a:gs pos="76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EC" sz="4800" b="1" dirty="0" smtClean="0">
                <a:solidFill>
                  <a:schemeClr val="bg1"/>
                </a:solidFill>
                <a:latin typeface="Times New Roman" pitchFamily="18" charset="0"/>
                <a:cs typeface="Times New Roman" pitchFamily="18" charset="0"/>
              </a:rPr>
              <a:t>GRACIAS</a:t>
            </a:r>
            <a:endParaRPr lang="es-EC" sz="4800" b="1" dirty="0">
              <a:solidFill>
                <a:schemeClr val="bg1"/>
              </a:solidFill>
              <a:latin typeface="Times New Roman" pitchFamily="18" charset="0"/>
              <a:cs typeface="Times New Roman" pitchFamily="18" charset="0"/>
            </a:endParaRPr>
          </a:p>
        </p:txBody>
      </p:sp>
      <p:sp>
        <p:nvSpPr>
          <p:cNvPr id="5" name="4 Subtítulo"/>
          <p:cNvSpPr>
            <a:spLocks noGrp="1"/>
          </p:cNvSpPr>
          <p:nvPr>
            <p:ph type="subTitle" idx="1"/>
          </p:nvPr>
        </p:nvSpPr>
        <p:spPr/>
        <p:txBody>
          <a:bodyPr/>
          <a:lstStyle/>
          <a:p>
            <a:endParaRPr lang="es-CR" b="1" dirty="0" smtClean="0">
              <a:solidFill>
                <a:schemeClr val="bg1"/>
              </a:solidFill>
              <a:latin typeface="Times New Roman" pitchFamily="18" charset="0"/>
              <a:cs typeface="Times New Roman" pitchFamily="18" charset="0"/>
            </a:endParaRPr>
          </a:p>
          <a:p>
            <a:endParaRPr lang="es-CR" b="1" dirty="0" smtClean="0">
              <a:solidFill>
                <a:schemeClr val="bg1"/>
              </a:solidFill>
              <a:latin typeface="Times New Roman" pitchFamily="18" charset="0"/>
              <a:cs typeface="Times New Roman" pitchFamily="18" charset="0"/>
            </a:endParaRPr>
          </a:p>
          <a:p>
            <a:endParaRPr lang="es-EC" b="1" dirty="0">
              <a:solidFill>
                <a:schemeClr val="bg1"/>
              </a:solidFill>
              <a:latin typeface="Times New Roman" pitchFamily="18" charset="0"/>
              <a:cs typeface="Times New Roman" pitchFamily="18" charset="0"/>
            </a:endParaRPr>
          </a:p>
          <a:p>
            <a:endParaRPr lang="es-EC" dirty="0">
              <a:solidFill>
                <a:schemeClr val="bg1"/>
              </a:solidFill>
            </a:endParaRPr>
          </a:p>
        </p:txBody>
      </p:sp>
    </p:spTree>
    <p:extLst>
      <p:ext uri="{BB962C8B-B14F-4D97-AF65-F5344CB8AC3E}">
        <p14:creationId xmlns:p14="http://schemas.microsoft.com/office/powerpoint/2010/main" xmlns="" val="2608255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graphicFrame>
        <p:nvGraphicFramePr>
          <p:cNvPr id="4" name="3 Diagrama"/>
          <p:cNvGraphicFramePr/>
          <p:nvPr/>
        </p:nvGraphicFramePr>
        <p:xfrm>
          <a:off x="1524000" y="1397000"/>
          <a:ext cx="700844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2 Marcador de contenido"/>
          <p:cNvSpPr>
            <a:spLocks noGrp="1"/>
          </p:cNvSpPr>
          <p:nvPr>
            <p:ph idx="1"/>
          </p:nvPr>
        </p:nvSpPr>
        <p:spPr>
          <a:xfrm>
            <a:off x="683568" y="1412776"/>
            <a:ext cx="4464496" cy="720080"/>
          </a:xfrm>
        </p:spPr>
        <p:txBody>
          <a:bodyPr>
            <a:normAutofit fontScale="85000" lnSpcReduction="10000"/>
          </a:bodyPr>
          <a:lstStyle/>
          <a:p>
            <a:pPr marL="0" indent="0" algn="just">
              <a:buNone/>
            </a:pPr>
            <a:r>
              <a:rPr lang="es-EC" sz="4500" b="1" u="sng" dirty="0" smtClean="0"/>
              <a:t>Objetivo General</a:t>
            </a:r>
            <a:endParaRPr lang="es-EC" sz="4200" dirty="0"/>
          </a:p>
          <a:p>
            <a:endParaRPr lang="es-EC" dirty="0"/>
          </a:p>
        </p:txBody>
      </p:sp>
    </p:spTree>
    <p:extLst>
      <p:ext uri="{BB962C8B-B14F-4D97-AF65-F5344CB8AC3E}">
        <p14:creationId xmlns:p14="http://schemas.microsoft.com/office/powerpoint/2010/main" xmlns="" val="322942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3 - &amp;quot;INTRODUCCION&amp;quot;&quot;/&gt;&lt;property id=&quot;20307&quot; value=&quot;298&quot;/&gt;&lt;/object&gt;&lt;object type=&quot;3&quot; unique_id=&quot;10006&quot;&gt;&lt;property id=&quot;20148&quot; value=&quot;5&quot;/&gt;&lt;property id=&quot;20300&quot; value=&quot;Slide 4 - &amp;quot;DESCRIPCIÓN DEL PROBLEMA&amp;quot;&quot;/&gt;&lt;property id=&quot;20307&quot; value=&quot;299&quot;/&gt;&lt;/object&gt;&lt;object type=&quot;3&quot; unique_id=&quot;10007&quot;&gt;&lt;property id=&quot;20148&quot; value=&quot;5&quot;/&gt;&lt;property id=&quot;20300&quot; value=&quot;Slide 5 - &amp;quot;ALCANCE&amp;#x0D;&amp;#x0A;&amp;quot;&quot;/&gt;&lt;property id=&quot;20307&quot; value=&quot;300&quot;/&gt;&lt;/object&gt;&lt;object type=&quot;3&quot; unique_id=&quot;10008&quot;&gt;&lt;property id=&quot;20148&quot; value=&quot;5&quot;/&gt;&lt;property id=&quot;20300&quot; value=&quot;Slide 6 - &amp;quot;Justificación.&amp;quot;&quot;/&gt;&lt;property id=&quot;20307&quot; value=&quot;301&quot;/&gt;&lt;/object&gt;&lt;object type=&quot;3&quot; unique_id=&quot;10009&quot;&gt;&lt;property id=&quot;20148&quot; value=&quot;5&quot;/&gt;&lt;property id=&quot;20300&quot; value=&quot;Slide 7 - &amp;quot;Objetivos&amp;quot;&quot;/&gt;&lt;property id=&quot;20307&quot; value=&quot;302&quot;/&gt;&lt;/object&gt;&lt;object type=&quot;3&quot; unique_id=&quot;10010&quot;&gt;&lt;property id=&quot;20148&quot; value=&quot;5&quot;/&gt;&lt;property id=&quot;20300&quot; value=&quot;Slide 8&quot;/&gt;&lt;property id=&quot;20307&quot; value=&quot;303&quot;/&gt;&lt;/object&gt;&lt;object type=&quot;3&quot; unique_id=&quot;10011&quot;&gt;&lt;property id=&quot;20148&quot; value=&quot;5&quot;/&gt;&lt;property id=&quot;20300&quot; value=&quot;Slide 9 - &amp;quot;METODOLOGÍA&amp;quot;&quot;/&gt;&lt;property id=&quot;20307&quot; value=&quot;304&quot;/&gt;&lt;/object&gt;&lt;object type=&quot;3&quot; unique_id=&quot;10012&quot;&gt;&lt;property id=&quot;20148&quot; value=&quot;5&quot;/&gt;&lt;property id=&quot;20300&quot; value=&quot;Slide 10 - &amp;quot;METODOLOGÍA&amp;quot;&quot;/&gt;&lt;property id=&quot;20307&quot; value=&quot;306&quot;/&gt;&lt;/object&gt;&lt;object type=&quot;3&quot; unique_id=&quot;10013&quot;&gt;&lt;property id=&quot;20148&quot; value=&quot;5&quot;/&gt;&lt;property id=&quot;20300&quot; value=&quot;Slide 11 - &amp;quot;MARCO TEORICO&amp;quot;&quot;/&gt;&lt;property id=&quot;20307&quot; value=&quot;338&quot;/&gt;&lt;/object&gt;&lt;object type=&quot;3&quot; unique_id=&quot;10014&quot;&gt;&lt;property id=&quot;20148&quot; value=&quot;5&quot;/&gt;&lt;property id=&quot;20300&quot; value=&quot;Slide 12 - &amp;quot;CABLEADO ESTRUCTURADO&amp;quot;&quot;/&gt;&lt;property id=&quot;20307&quot; value=&quot;258&quot;/&gt;&lt;/object&gt;&lt;object type=&quot;3&quot; unique_id=&quot;10015&quot;&gt;&lt;property id=&quot;20148&quot; value=&quot;5&quot;/&gt;&lt;property id=&quot;20300&quot; value=&quot;Slide 13 - &amp;quot;CABLEADO ESTRUCTURADO&amp;quot;&quot;/&gt;&lt;property id=&quot;20307&quot; value=&quot;260&quot;/&gt;&lt;/object&gt;&lt;object type=&quot;3&quot; unique_id=&quot;10016&quot;&gt;&lt;property id=&quot;20148&quot; value=&quot;5&quot;/&gt;&lt;property id=&quot;20300&quot; value=&quot;Slide 14 - &amp;quot;CABLEADO ESTRUCTURADO&amp;#x0D;&amp;#x0A;Infraestructura&amp;quot;&quot;/&gt;&lt;property id=&quot;20307&quot; value=&quot;268&quot;/&gt;&lt;/object&gt;&lt;object type=&quot;3&quot; unique_id=&quot;10017&quot;&gt;&lt;property id=&quot;20148&quot; value=&quot;5&quot;/&gt;&lt;property id=&quot;20300&quot; value=&quot;Slide 15 - &amp;quot;Factores en un diseño de SCE:&amp;quot;&quot;/&gt;&lt;property id=&quot;20307&quot; value=&quot;270&quot;/&gt;&lt;/object&gt;&lt;object type=&quot;3&quot; unique_id=&quot;10018&quot;&gt;&lt;property id=&quot;20148&quot; value=&quot;5&quot;/&gt;&lt;property id=&quot;20300&quot; value=&quot;Slide 16 - &amp;quot;Estándares del Cableado Estructurado.&amp;quot;&quot;/&gt;&lt;property id=&quot;20307&quot; value=&quot;271&quot;/&gt;&lt;/object&gt;&lt;object type=&quot;3&quot; unique_id=&quot;10019&quot;&gt;&lt;property id=&quot;20148&quot; value=&quot;5&quot;/&gt;&lt;property id=&quot;20300&quot; value=&quot;Slide 17 - &amp;quot;Clasificación de Estándares.&amp;quot;&quot;/&gt;&lt;property id=&quot;20307&quot; value=&quot;272&quot;/&gt;&lt;/object&gt;&lt;object type=&quot;3&quot; unique_id=&quot;10020&quot;&gt;&lt;property id=&quot;20148&quot; value=&quot;5&quot;/&gt;&lt;property id=&quot;20300&quot; value=&quot;Slide 18 - &amp;quot;&amp;#x0D;&amp;#x0A;Evolución de los estándares de cableado. &amp;#x0D;&amp;#x0A;&amp;quot;&quot;/&gt;&lt;property id=&quot;20307&quot; value=&quot;269&quot;/&gt;&lt;/object&gt;&lt;object type=&quot;3&quot; unique_id=&quot;10021&quot;&gt;&lt;property id=&quot;20148&quot; value=&quot;5&quot;/&gt;&lt;property id=&quot;20300&quot; value=&quot;Slide 19 - &amp;quot;Evolución de los estándares de cableado. &amp;quot;&quot;/&gt;&lt;property id=&quot;20307&quot; value=&quot;295&quot;/&gt;&lt;/object&gt;&lt;object type=&quot;3&quot; unique_id=&quot;10022&quot;&gt;&lt;property id=&quot;20148&quot; value=&quot;5&quot;/&gt;&lt;property id=&quot;20300&quot; value=&quot;Slide 20 - &amp;quot;Comités de creación de estándares. &amp;quot;&quot;/&gt;&lt;property id=&quot;20307&quot; value=&quot;280&quot;/&gt;&lt;/object&gt;&lt;object type=&quot;3&quot; unique_id=&quot;10023&quot;&gt;&lt;property id=&quot;20148&quot; value=&quot;5&quot;/&gt;&lt;property id=&quot;20300&quot; value=&quot;Slide 21 - &amp;quot;Comités de creación de estándares. &amp;quot;&quot;/&gt;&lt;property id=&quot;20307&quot; value=&quot;273&quot;/&gt;&lt;/object&gt;&lt;object type=&quot;3&quot; unique_id=&quot;10024&quot;&gt;&lt;property id=&quot;20148&quot; value=&quot;5&quot;/&gt;&lt;property id=&quot;20300&quot; value=&quot;Slide 22 - &amp;quot;Estándares TIA/EIA&amp;quot;&quot;/&gt;&lt;property id=&quot;20307&quot; value=&quot;275&quot;/&gt;&lt;/object&gt;&lt;object type=&quot;3&quot; unique_id=&quot;10025&quot;&gt;&lt;property id=&quot;20148&quot; value=&quot;5&quot;/&gt;&lt;property id=&quot;20300&quot; value=&quot;Slide 23 - &amp;quot;Estándares TIA/EIA&amp;quot;&quot;/&gt;&lt;property id=&quot;20307&quot; value=&quot;276&quot;/&gt;&lt;/object&gt;&lt;object type=&quot;3&quot; unique_id=&quot;10026&quot;&gt;&lt;property id=&quot;20148&quot; value=&quot;5&quot;/&gt;&lt;property id=&quot;20300&quot; value=&quot;Slide 24 - &amp;quot;Reglas para cableado estructurado&amp;quot;&quot;/&gt;&lt;property id=&quot;20307&quot; value=&quot;277&quot;/&gt;&lt;/object&gt;&lt;object type=&quot;3&quot; unique_id=&quot;10027&quot;&gt;&lt;property id=&quot;20148&quot; value=&quot;5&quot;/&gt;&lt;property id=&quot;20300&quot; value=&quot;Slide 25 - &amp;quot;Elementos de cableado estructurado&amp;quot;&quot;/&gt;&lt;property id=&quot;20307&quot; value=&quot;278&quot;/&gt;&lt;/object&gt;&lt;object type=&quot;3&quot; unique_id=&quot;10028&quot;&gt;&lt;property id=&quot;20148&quot; value=&quot;5&quot;/&gt;&lt;property id=&quot;20300&quot; value=&quot;Slide 26 - &amp;quot;ELEMENTOS ACTIVOS&amp;quot;&quot;/&gt;&lt;property id=&quot;20307&quot; value=&quot;339&quot;/&gt;&lt;/object&gt;&lt;object type=&quot;3&quot; unique_id=&quot;10029&quot;&gt;&lt;property id=&quot;20148&quot; value=&quot;5&quot;/&gt;&lt;property id=&quot;20300&quot; value=&quot;Slide 27 - &amp;quot;SWITCH&amp;quot;&quot;/&gt;&lt;property id=&quot;20307&quot; value=&quot;340&quot;/&gt;&lt;/object&gt;&lt;object type=&quot;3&quot; unique_id=&quot;10030&quot;&gt;&lt;property id=&quot;20148&quot; value=&quot;5&quot;/&gt;&lt;property id=&quot;20300&quot; value=&quot;Slide 28 - &amp;quot;ROUTER&amp;quot;&quot;/&gt;&lt;property id=&quot;20307&quot; value=&quot;341&quot;/&gt;&lt;/object&gt;&lt;object type=&quot;3&quot; unique_id=&quot;10031&quot;&gt;&lt;property id=&quot;20148&quot; value=&quot;5&quot;/&gt;&lt;property id=&quot;20300&quot; value=&quot;Slide 29 - &amp;quot;GATEWAY&amp;quot;&quot;/&gt;&lt;property id=&quot;20307&quot; value=&quot;342&quot;/&gt;&lt;/object&gt;&lt;object type=&quot;3&quot; unique_id=&quot;10032&quot;&gt;&lt;property id=&quot;20148&quot; value=&quot;5&quot;/&gt;&lt;property id=&quot;20300&quot; value=&quot;Slide 30 - &amp;quot;TARJETA DE RED&amp;quot;&quot;/&gt;&lt;property id=&quot;20307&quot; value=&quot;343&quot;/&gt;&lt;/object&gt;&lt;object type=&quot;3&quot; unique_id=&quot;10033&quot;&gt;&lt;property id=&quot;20148&quot; value=&quot;5&quot;/&gt;&lt;property id=&quot;20300&quot; value=&quot;Slide 31 - &amp;quot;ELEMENTOS PASIVOS&amp;quot;&quot;/&gt;&lt;property id=&quot;20307&quot; value=&quot;344&quot;/&gt;&lt;/object&gt;&lt;object type=&quot;3&quot; unique_id=&quot;10034&quot;&gt;&lt;property id=&quot;20148&quot; value=&quot;5&quot;/&gt;&lt;property id=&quot;20300&quot; value=&quot;Slide 32 - &amp;quot;PATCH PANEL&amp;quot;&quot;/&gt;&lt;property id=&quot;20307&quot; value=&quot;345&quot;/&gt;&lt;/object&gt;&lt;object type=&quot;3&quot; unique_id=&quot;10035&quot;&gt;&lt;property id=&quot;20148&quot; value=&quot;5&quot;/&gt;&lt;property id=&quot;20300&quot; value=&quot;Slide 33 - &amp;quot;Rack de Comunicaciones&amp;quot;&quot;/&gt;&lt;property id=&quot;20307&quot; value=&quot;346&quot;/&gt;&lt;/object&gt;&lt;object type=&quot;3&quot; unique_id=&quot;10036&quot;&gt;&lt;property id=&quot;20148&quot; value=&quot;5&quot;/&gt;&lt;property id=&quot;20300&quot; value=&quot;Slide 34 - &amp;quot;PATCH CORD&amp;quot;&quot;/&gt;&lt;property id=&quot;20307&quot; value=&quot;347&quot;/&gt;&lt;/object&gt;&lt;object type=&quot;3&quot; unique_id=&quot;10037&quot;&gt;&lt;property id=&quot;20148&quot; value=&quot;5&quot;/&gt;&lt;property id=&quot;20300&quot; value=&quot;Slide 35 - &amp;quot;LA ORGANIZACION&amp;quot;&quot;/&gt;&lt;property id=&quot;20307&quot; value=&quot;259&quot;/&gt;&lt;/object&gt;&lt;object type=&quot;3&quot; unique_id=&quot;10038&quot;&gt;&lt;property id=&quot;20148&quot; value=&quot;5&quot;/&gt;&lt;property id=&quot;20300&quot; value=&quot;Slide 36&quot;/&gt;&lt;property id=&quot;20307&quot; value=&quot;282&quot;/&gt;&lt;/object&gt;&lt;object type=&quot;3&quot; unique_id=&quot;10039&quot;&gt;&lt;property id=&quot;20148&quot; value=&quot;5&quot;/&gt;&lt;property id=&quot;20300&quot; value=&quot;Slide 37&quot;/&gt;&lt;property id=&quot;20307&quot; value=&quot;283&quot;/&gt;&lt;/object&gt;&lt;object type=&quot;3&quot; unique_id=&quot;10040&quot;&gt;&lt;property id=&quot;20148&quot; value=&quot;5&quot;/&gt;&lt;property id=&quot;20300&quot; value=&quot;Slide 38&quot;/&gt;&lt;property id=&quot;20307&quot; value=&quot;284&quot;/&gt;&lt;/object&gt;&lt;object type=&quot;3&quot; unique_id=&quot;10041&quot;&gt;&lt;property id=&quot;20148&quot; value=&quot;5&quot;/&gt;&lt;property id=&quot;20300&quot; value=&quot;Slide 39 - &amp;quot;ANALISIS DEL SCE DE LA ESCUELA HEROES DEL CENEPA&amp;quot;&quot;/&gt;&lt;property id=&quot;20307&quot; value=&quot;307&quot;/&gt;&lt;/object&gt;&lt;object type=&quot;3&quot; unique_id=&quot;10042&quot;&gt;&lt;property id=&quot;20148&quot; value=&quot;5&quot;/&gt;&lt;property id=&quot;20300&quot; value=&quot;Slide 40 - &amp;quot;SITUACION ACTUAL&amp;quot;&quot;/&gt;&lt;property id=&quot;20307&quot; value=&quot;308&quot;/&gt;&lt;/object&gt;&lt;object type=&quot;3&quot; unique_id=&quot;10043&quot;&gt;&lt;property id=&quot;20148&quot; value=&quot;5&quot;/&gt;&lt;property id=&quot;20300&quot; value=&quot;Slide 41 - &amp;quot;Descripción y características de Equipos Activos de la Escuela “Héroes del Cenepa”&amp;quot;&quot;/&gt;&lt;property id=&quot;20307&quot; value=&quot;318&quot;/&gt;&lt;/object&gt;&lt;object type=&quot;3&quot; unique_id=&quot;10045&quot;&gt;&lt;property id=&quot;20148&quot; value=&quot;5&quot;/&gt;&lt;property id=&quot;20300&quot; value=&quot;Slide 43&quot;/&gt;&lt;property id=&quot;20307&quot; value=&quot;320&quot;/&gt;&lt;/object&gt;&lt;object type=&quot;3&quot; unique_id=&quot;10046&quot;&gt;&lt;property id=&quot;20148&quot; value=&quot;5&quot;/&gt;&lt;property id=&quot;20300&quot; value=&quot;Slide 44 - &amp;quot;Cuarto de Telecomunicaciones &amp;quot;&quot;/&gt;&lt;property id=&quot;20307&quot; value=&quot;321&quot;/&gt;&lt;/object&gt;&lt;object type=&quot;3&quot; unique_id=&quot;10047&quot;&gt;&lt;property id=&quot;20148&quot; value=&quot;5&quot;/&gt;&lt;property id=&quot;20300&quot; value=&quot;Slide 45 - &amp;quot;Departamento Administrativo &amp;quot;&quot;/&gt;&lt;property id=&quot;20307&quot; value=&quot;322&quot;/&gt;&lt;/object&gt;&lt;object type=&quot;3&quot; unique_id=&quot;10048&quot;&gt;&lt;property id=&quot;20148&quot; value=&quot;5&quot;/&gt;&lt;property id=&quot;20300&quot; value=&quot;Slide 46 - &amp;quot;Biblioteca&amp;quot;&quot;/&gt;&lt;property id=&quot;20307&quot; value=&quot;323&quot;/&gt;&lt;/object&gt;&lt;object type=&quot;3&quot; unique_id=&quot;10049&quot;&gt;&lt;property id=&quot;20148&quot; value=&quot;5&quot;/&gt;&lt;property id=&quot;20300&quot; value=&quot;Slide 47 - &amp;quot;Centro de Comercio &amp;quot;&quot;/&gt;&lt;property id=&quot;20307&quot; value=&quot;324&quot;/&gt;&lt;/object&gt;&lt;object type=&quot;3&quot; unique_id=&quot;10050&quot;&gt;&lt;property id=&quot;20148&quot; value=&quot;5&quot;/&gt;&lt;property id=&quot;20300&quot; value=&quot;Slide 48 - &amp;quot;Departamento de Idiomas &amp;quot;&quot;/&gt;&lt;property id=&quot;20307&quot; value=&quot;325&quot;/&gt;&lt;/object&gt;&lt;object type=&quot;3&quot; unique_id=&quot;10051&quot;&gt;&lt;property id=&quot;20148&quot; value=&quot;5&quot;/&gt;&lt;property id=&quot;20300&quot; value=&quot;Slide 49 - &amp;quot;Oficina Laboratorios &amp;quot;&quot;/&gt;&lt;property id=&quot;20307&quot; value=&quot;326&quot;/&gt;&lt;/object&gt;&lt;object type=&quot;3&quot; unique_id=&quot;10052&quot;&gt;&lt;property id=&quot;20148&quot; value=&quot;5&quot;/&gt;&lt;property id=&quot;20300&quot; value=&quot;Slide 50 - &amp;quot;Laboratorio 2&amp;quot;&quot;/&gt;&lt;property id=&quot;20307&quot; value=&quot;327&quot;/&gt;&lt;/object&gt;&lt;object type=&quot;3&quot; unique_id=&quot;10053&quot;&gt;&lt;property id=&quot;20148&quot; value=&quot;5&quot;/&gt;&lt;property id=&quot;20300&quot; value=&quot;Slide 51 - &amp;quot;Laboratorio 3&amp;quot;&quot;/&gt;&lt;property id=&quot;20307&quot; value=&quot;328&quot;/&gt;&lt;/object&gt;&lt;object type=&quot;3&quot; unique_id=&quot;10054&quot;&gt;&lt;property id=&quot;20148&quot; value=&quot;5&quot;/&gt;&lt;property id=&quot;20300&quot; value=&quot;Slide 52 - &amp;quot;Laboratorio 5 &amp;quot;&quot;/&gt;&lt;property id=&quot;20307&quot; value=&quot;329&quot;/&gt;&lt;/object&gt;&lt;object type=&quot;3&quot; unique_id=&quot;10055&quot;&gt;&lt;property id=&quot;20148&quot; value=&quot;5&quot;/&gt;&lt;property id=&quot;20300&quot; value=&quot;Slide 53 - &amp;quot;Laboratorio Multimedia &amp;quot;&quot;/&gt;&lt;property id=&quot;20307&quot; value=&quot;330&quot;/&gt;&lt;/object&gt;&lt;object type=&quot;3&quot; unique_id=&quot;10057&quot;&gt;&lt;property id=&quot;20148&quot; value=&quot;5&quot;/&gt;&lt;property id=&quot;20300&quot; value=&quot;Slide 54&quot;/&gt;&lt;property id=&quot;20307&quot; value=&quot;332&quot;/&gt;&lt;/object&gt;&lt;object type=&quot;3&quot; unique_id=&quot;10058&quot;&gt;&lt;property id=&quot;20148&quot; value=&quot;5&quot;/&gt;&lt;property id=&quot;20300&quot; value=&quot;Slide 56 - &amp;quot;Performance de la Red&amp;quot;&quot;/&gt;&lt;property id=&quot;20307&quot; value=&quot;333&quot;/&gt;&lt;/object&gt;&lt;object type=&quot;3&quot; unique_id=&quot;10059&quot;&gt;&lt;property id=&quot;20148&quot; value=&quot;5&quot;/&gt;&lt;property id=&quot;20300&quot; value=&quot;Slide 57 - &amp;quot;Tráfico de red&amp;quot;&quot;/&gt;&lt;property id=&quot;20307&quot; value=&quot;334&quot;/&gt;&lt;/object&gt;&lt;object type=&quot;3&quot; unique_id=&quot;10060&quot;&gt;&lt;property id=&quot;20148&quot; value=&quot;5&quot;/&gt;&lt;property id=&quot;20300&quot; value=&quot;Slide 58 - &amp;quot;Total de tráfico por bytes&amp;quot;&quot;/&gt;&lt;property id=&quot;20307&quot; value=&quot;335&quot;/&gt;&lt;/object&gt;&lt;object type=&quot;3&quot; unique_id=&quot;10061&quot;&gt;&lt;property id=&quot;20148&quot; value=&quot;5&quot;/&gt;&lt;property id=&quot;20300&quot; value=&quot;Slide 59 - &amp;quot;DIRECCIONES IP&amp;quot;&quot;/&gt;&lt;property id=&quot;20307&quot; value=&quot;348&quot;/&gt;&lt;/object&gt;&lt;object type=&quot;3&quot; unique_id=&quot;10062&quot;&gt;&lt;property id=&quot;20148&quot; value=&quot;5&quot;/&gt;&lt;property id=&quot;20300&quot; value=&quot;Slide 60 - &amp;quot;Top de direcciones IP por total de tráfico.&amp;quot;&quot;/&gt;&lt;property id=&quot;20307&quot; value=&quot;336&quot;/&gt;&lt;/object&gt;&lt;object type=&quot;3&quot; unique_id=&quot;10063&quot;&gt;&lt;property id=&quot;20148&quot; value=&quot;5&quot;/&gt;&lt;property id=&quot;20300&quot; value=&quot;Slide 62 - &amp;quot;FALTAN   REPORTES.&amp;quot;&quot;/&gt;&lt;property id=&quot;20307&quot; value=&quot;337&quot;/&gt;&lt;/object&gt;&lt;object type=&quot;3&quot; unique_id=&quot;10064&quot;&gt;&lt;property id=&quot;20148&quot; value=&quot;5&quot;/&gt;&lt;property id=&quot;20300&quot; value=&quot;Slide 63 - &amp;quot;SITUACION PROPUESTA&amp;quot;&quot;/&gt;&lt;property id=&quot;20307&quot; value=&quot;288&quot;/&gt;&lt;/object&gt;&lt;object type=&quot;3&quot; unique_id=&quot;10065&quot;&gt;&lt;property id=&quot;20148&quot; value=&quot;5&quot;/&gt;&lt;property id=&quot;20300&quot; value=&quot;Slide 64 - &amp;quot;CONSIDERACIONES&amp;quot;&quot;/&gt;&lt;property id=&quot;20307&quot; value=&quot;287&quot;/&gt;&lt;/object&gt;&lt;object type=&quot;3&quot; unique_id=&quot;10066&quot;&gt;&lt;property id=&quot;20148&quot; value=&quot;5&quot;/&gt;&lt;property id=&quot;20300&quot; value=&quot;Slide 65 - &amp;quot;CONSIDERACIONES&amp;quot;&quot;/&gt;&lt;property id=&quot;20307&quot; value=&quot;289&quot;/&gt;&lt;/object&gt;&lt;object type=&quot;3&quot; unique_id=&quot;10067&quot;&gt;&lt;property id=&quot;20148&quot; value=&quot;5&quot;/&gt;&lt;property id=&quot;20300&quot; value=&quot;Slide 66&quot;/&gt;&lt;property id=&quot;20307&quot; value=&quot;285&quot;/&gt;&lt;/object&gt;&lt;object type=&quot;3&quot; unique_id=&quot;10068&quot;&gt;&lt;property id=&quot;20148&quot; value=&quot;5&quot;/&gt;&lt;property id=&quot;20300&quot; value=&quot;Slide 67 - &amp;quot;CONCLUSIONES Y RECOMENDACIONES&amp;quot;&quot;/&gt;&lt;property id=&quot;20307&quot; value=&quot;349&quot;/&gt;&lt;/object&gt;&lt;object type=&quot;3&quot; unique_id=&quot;10069&quot;&gt;&lt;property id=&quot;20148&quot; value=&quot;5&quot;/&gt;&lt;property id=&quot;20300&quot; value=&quot;Slide 68 - &amp;quot;CONCLUSIONES&amp;quot;&quot;/&gt;&lt;property id=&quot;20307&quot; value=&quot;262&quot;/&gt;&lt;/object&gt;&lt;object type=&quot;3&quot; unique_id=&quot;10070&quot;&gt;&lt;property id=&quot;20148&quot; value=&quot;5&quot;/&gt;&lt;property id=&quot;20300&quot; value=&quot;Slide 69 - &amp;quot;CAPÍTULO V:&amp;#x0D;&amp;#x0A;CONCLUSIONES Y RECOMENDACIONES.&amp;quot;&quot;/&gt;&lt;property id=&quot;20307&quot; value=&quot;291&quot;/&gt;&lt;/object&gt;&lt;object type=&quot;3&quot; unique_id=&quot;10071&quot;&gt;&lt;property id=&quot;20148&quot; value=&quot;5&quot;/&gt;&lt;property id=&quot;20300&quot; value=&quot;Slide 70 - &amp;quot;RECOMENDACIONES&amp;quot;&quot;/&gt;&lt;property id=&quot;20307&quot; value=&quot;292&quot;/&gt;&lt;/object&gt;&lt;object type=&quot;3&quot; unique_id=&quot;10702&quot;&gt;&lt;property id=&quot;20148&quot; value=&quot;5&quot;/&gt;&lt;property id=&quot;20300&quot; value=&quot;Slide 2 - &amp;quot;AGENDA&amp;quot;&quot;/&gt;&lt;property id=&quot;20307&quot; value=&quot;350&quot;/&gt;&lt;/object&gt;&lt;object type=&quot;3&quot; unique_id=&quot;10703&quot;&gt;&lt;property id=&quot;20148&quot; value=&quot;5&quot;/&gt;&lt;property id=&quot;20300&quot; value=&quot;Slide 42 - &amp;quot;SITUACION ACTUAL&amp;#x0D;&amp;#x0A;Elementos pasivos y activos&amp;quot;&quot;/&gt;&lt;property id=&quot;20307&quot; value=&quot;351&quot;/&gt;&lt;/object&gt;&lt;object type=&quot;3&quot; unique_id=&quot;10704&quot;&gt;&lt;property id=&quot;20148&quot; value=&quot;5&quot;/&gt;&lt;property id=&quot;20300&quot; value=&quot;Slide 55 - &amp;quot;SITUACION ACTUAL&amp;#x0D;&amp;#x0A;Estadisticas&amp;quot;&quot;/&gt;&lt;property id=&quot;20307&quot; value=&quot;352&quot;/&gt;&lt;/object&gt;&lt;object type=&quot;3&quot; unique_id=&quot;10705&quot;&gt;&lt;property id=&quot;20148&quot; value=&quot;5&quot;/&gt;&lt;property id=&quot;20300&quot; value=&quot;Slide 61 - &amp;quot;ESTADISTICAS&amp;#x0D;&amp;#x0A;Distribución de Paquetes por Tamaño.&amp;quot;&quot;/&gt;&lt;property id=&quot;20307&quot; value=&quot;35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10220212">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8" ma:contentTypeDescription="Create a new document." ma:contentTypeScope="" ma:versionID="5eea76452d7eb073b41e4ecbec7235c0"/>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01BB670E-B009-4E2A-B3E5-AC5C80E685BD}">
  <ds:schemaRefs>
    <ds:schemaRef ds:uri="http://schemas.microsoft.com/sharepoint/v3/contenttype/forms"/>
  </ds:schemaRefs>
</ds:datastoreItem>
</file>

<file path=customXml/itemProps2.xml><?xml version="1.0" encoding="utf-8"?>
<ds:datastoreItem xmlns:ds="http://schemas.openxmlformats.org/officeDocument/2006/customXml" ds:itemID="{7AD5C927-3162-427A-AA44-619AFE80C8E9}">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727AD299-DE07-4AA6-A8A7-2E8F27B7D1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Couture</Template>
  <TotalTime>0</TotalTime>
  <Words>2859</Words>
  <Application>Microsoft Office PowerPoint</Application>
  <PresentationFormat>Presentación en pantalla (4:3)</PresentationFormat>
  <Paragraphs>748</Paragraphs>
  <Slides>85</Slides>
  <Notes>18</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TS010220212</vt:lpstr>
      <vt:lpstr>Diapositiva 1</vt:lpstr>
      <vt:lpstr>AGENDA</vt:lpstr>
      <vt:lpstr>INTRODUCCIÓN</vt:lpstr>
      <vt:lpstr>DESCRIPCIÓN DEL PROBLEMA</vt:lpstr>
      <vt:lpstr>ALCANCE</vt:lpstr>
      <vt:lpstr>ALCANCE</vt:lpstr>
      <vt:lpstr>JUSTIFICACIÓN</vt:lpstr>
      <vt:lpstr>JUSTIFICACIÓN</vt:lpstr>
      <vt:lpstr>OBJETIVOS</vt:lpstr>
      <vt:lpstr>Diapositiva 10</vt:lpstr>
      <vt:lpstr>METODOLOGÍA</vt:lpstr>
      <vt:lpstr>METODOLOGÍA</vt:lpstr>
      <vt:lpstr>MARCO TEORICO</vt:lpstr>
      <vt:lpstr>CABLEADO ESTRUCTURADO</vt:lpstr>
      <vt:lpstr>CABLEADO ESTRUCTURADO Infraestructura</vt:lpstr>
      <vt:lpstr>CABLEADO ESTRUCTURADO</vt:lpstr>
      <vt:lpstr>CABLEADO ESTRUCTURADO Factores</vt:lpstr>
      <vt:lpstr>CABLEADO ESTRUCTURADO Estándares</vt:lpstr>
      <vt:lpstr>CABLEADO ESTRUCTURADO Clasificacíon de Estándares </vt:lpstr>
      <vt:lpstr>CABLEADO ESTRUCTURADO Comités de Creación de Estándares </vt:lpstr>
      <vt:lpstr>CABLEADO ESTRUCTURADO Estándares TIA/EIA</vt:lpstr>
      <vt:lpstr>CABLEADO ESTRUCTURADO Estándares TIA/EIA</vt:lpstr>
      <vt:lpstr>CABLEADO ESTRUCTURADO Código de colores para  conectores RJ45 </vt:lpstr>
      <vt:lpstr>CABLEADO ESTRUCTURADO Código de colores para  conectores RJ45 </vt:lpstr>
      <vt:lpstr>CABLEADO ESTRUCTURADO</vt:lpstr>
      <vt:lpstr>ELEMENTOS ACTIVOS</vt:lpstr>
      <vt:lpstr>SWITCH</vt:lpstr>
      <vt:lpstr>ROUTER</vt:lpstr>
      <vt:lpstr>GATEWAY</vt:lpstr>
      <vt:lpstr>TARJETA DE RED</vt:lpstr>
      <vt:lpstr>ELEMENTOS PASIVOS</vt:lpstr>
      <vt:lpstr>PATCH PANEL</vt:lpstr>
      <vt:lpstr>RACK DE COMUNICACIONES</vt:lpstr>
      <vt:lpstr>PATCH CORD</vt:lpstr>
      <vt:lpstr>Categorías de Cable UTP</vt:lpstr>
      <vt:lpstr>Clases de direcciones IP</vt:lpstr>
      <vt:lpstr>Clases de direcciones IP</vt:lpstr>
      <vt:lpstr>LA ORGANIZACIÓN</vt:lpstr>
      <vt:lpstr>Diapositiva 39</vt:lpstr>
      <vt:lpstr>Diapositiva 40</vt:lpstr>
      <vt:lpstr>Diapositiva 41</vt:lpstr>
      <vt:lpstr>ANÁLISIS DE LA ESCUELA  HÉROES DEL CENEPA</vt:lpstr>
      <vt:lpstr>SITUACIÓN ACTUAL</vt:lpstr>
      <vt:lpstr>Descripción y características de Equipos Activos de la Escuela “Héroes del Cenepa”</vt:lpstr>
      <vt:lpstr>Diapositiva 45</vt:lpstr>
      <vt:lpstr>Cuarto de Telecomunicaciones </vt:lpstr>
      <vt:lpstr>Departamento Administrativo </vt:lpstr>
      <vt:lpstr>Biblioteca</vt:lpstr>
      <vt:lpstr>Centro de Comercio </vt:lpstr>
      <vt:lpstr>Departamento de Idiomas </vt:lpstr>
      <vt:lpstr>Oficina Laboratorios </vt:lpstr>
      <vt:lpstr>Laboratorio 2</vt:lpstr>
      <vt:lpstr>Laboratorio 3</vt:lpstr>
      <vt:lpstr>Laboratorio 4 y 5 </vt:lpstr>
      <vt:lpstr>Laboratorio Multimedia </vt:lpstr>
      <vt:lpstr>Diapositiva 56</vt:lpstr>
      <vt:lpstr>SITUACIÓN ACTUAL</vt:lpstr>
      <vt:lpstr>      SITUACIÓN ACTUAL Estadísticas     Administrativos</vt:lpstr>
      <vt:lpstr> SITUACIÓN ACTUAL Estadísticas Tráfico de red administrativos</vt:lpstr>
      <vt:lpstr>SITUACIÓN ACTUAL  Total de tráfico por bytes</vt:lpstr>
      <vt:lpstr> SITUACIÓN ACTUAL  Protocolos de aplicación más usados</vt:lpstr>
      <vt:lpstr>SITUACIÓN ACTUAL  Direcciones IP más usadas por total de tráfico.</vt:lpstr>
      <vt:lpstr>SITUACIÓN ACTUAL  Direcciones IP más usadas por total de tráfico.</vt:lpstr>
      <vt:lpstr>      SITUACIÓN ACTUAL Estadísticas     Biblioteca</vt:lpstr>
      <vt:lpstr> SITUACIÓN ACTUAL Estadísticas Tráfico de red Biblioteca</vt:lpstr>
      <vt:lpstr>SITUACIÓN ACTUAL  Total de tráfico por bytes</vt:lpstr>
      <vt:lpstr> SITUACIÓN ACTUAL  Protocolos de aplicación más usados</vt:lpstr>
      <vt:lpstr>SITUACIÓN ACTUAL  Direcciones IP más usadas por total de tráfico.</vt:lpstr>
      <vt:lpstr>SITUACIÓN ACTUAL  Direcciones IP más usadas por total de tráfico.</vt:lpstr>
      <vt:lpstr>      SITUACIÓN ACTUAL Estadísticas     LABORATORIOS</vt:lpstr>
      <vt:lpstr> SITUACIÓN ACTUAL Estadísticas Tráfico de red Laboratorios</vt:lpstr>
      <vt:lpstr>SITUACIÓN ACTUAL  Total de tráfico por bytes</vt:lpstr>
      <vt:lpstr> SITUACIÓN ACTUAL  Protocolos de aplicación más usados</vt:lpstr>
      <vt:lpstr>SITUACIÓN ACTUAL  Direcciones IP más usadas por total de tráfico.</vt:lpstr>
      <vt:lpstr>SITUACIÓN ACTUAL  Direcciones IP más usadas por total de tráfico.</vt:lpstr>
      <vt:lpstr>SITUACIÓN PROPUESTA</vt:lpstr>
      <vt:lpstr>SITUACIÓN PROPUESTA</vt:lpstr>
      <vt:lpstr>SITUACIÓN PROPUESTA</vt:lpstr>
      <vt:lpstr>Diapositiva 79</vt:lpstr>
      <vt:lpstr>CONLUSIONES Y RECOMENDACIONES</vt:lpstr>
      <vt:lpstr>CONCLUSIONES</vt:lpstr>
      <vt:lpstr>CONCLUSIONES</vt:lpstr>
      <vt:lpstr>RECOMENDACIONES.</vt:lpstr>
      <vt:lpstr>RECOMENDACIONES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2011-05-16T16:40:24Z</dcterms:created>
  <dcterms:modified xsi:type="dcterms:W3CDTF">2012-05-28T04:46:51Z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TC102202129990</vt:lpwstr>
  </property>
</Properties>
</file>