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5" r:id="rId3"/>
    <p:sldId id="316" r:id="rId4"/>
    <p:sldId id="281" r:id="rId5"/>
    <p:sldId id="282" r:id="rId6"/>
    <p:sldId id="283" r:id="rId7"/>
    <p:sldId id="259" r:id="rId8"/>
    <p:sldId id="266" r:id="rId9"/>
    <p:sldId id="284" r:id="rId10"/>
    <p:sldId id="260" r:id="rId11"/>
    <p:sldId id="277" r:id="rId12"/>
    <p:sldId id="263" r:id="rId13"/>
    <p:sldId id="278" r:id="rId14"/>
    <p:sldId id="265" r:id="rId15"/>
    <p:sldId id="279" r:id="rId16"/>
    <p:sldId id="276" r:id="rId17"/>
    <p:sldId id="280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7" r:id="rId48"/>
    <p:sldId id="318" r:id="rId49"/>
    <p:sldId id="314" r:id="rId50"/>
    <p:sldId id="319" r:id="rId51"/>
    <p:sldId id="320" r:id="rId52"/>
    <p:sldId id="321" r:id="rId53"/>
    <p:sldId id="323" r:id="rId54"/>
    <p:sldId id="324" r:id="rId55"/>
    <p:sldId id="325" r:id="rId56"/>
    <p:sldId id="268" r:id="rId5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99FA9-BFC1-4060-9C37-BDBE9851819F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39974C6-A6BE-4E71-BC6D-4DA5ECD97E18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Edad Antigua</a:t>
          </a:r>
          <a:endParaRPr lang="es-EC" dirty="0"/>
        </a:p>
      </dgm:t>
    </dgm:pt>
    <dgm:pt modelId="{24F8F44B-B692-4361-8539-D59F4F0096C6}" type="parTrans" cxnId="{148572F9-8D64-4C59-8195-6F8AEFB8FE94}">
      <dgm:prSet/>
      <dgm:spPr/>
      <dgm:t>
        <a:bodyPr/>
        <a:lstStyle/>
        <a:p>
          <a:endParaRPr lang="es-EC"/>
        </a:p>
      </dgm:t>
    </dgm:pt>
    <dgm:pt modelId="{236C8331-67E2-44E0-9FEE-AE49E9E83234}" type="sibTrans" cxnId="{148572F9-8D64-4C59-8195-6F8AEFB8FE94}">
      <dgm:prSet/>
      <dgm:spPr/>
      <dgm:t>
        <a:bodyPr/>
        <a:lstStyle/>
        <a:p>
          <a:endParaRPr lang="es-EC"/>
        </a:p>
      </dgm:t>
    </dgm:pt>
    <dgm:pt modelId="{D308E6FE-B511-4B70-AF83-832FCA28FAF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 Narrow" pitchFamily="34" charset="0"/>
            </a:rPr>
            <a:t>Surgió como un sentimiento de solidaridad ante los infortunios</a:t>
          </a:r>
          <a:endParaRPr lang="es-EC" dirty="0"/>
        </a:p>
      </dgm:t>
    </dgm:pt>
    <dgm:pt modelId="{54F16ED0-F965-4D7D-AC7D-B7BC9436413F}" type="parTrans" cxnId="{93132852-5902-4866-8647-61648575A1B6}">
      <dgm:prSet/>
      <dgm:spPr/>
      <dgm:t>
        <a:bodyPr/>
        <a:lstStyle/>
        <a:p>
          <a:endParaRPr lang="es-EC"/>
        </a:p>
      </dgm:t>
    </dgm:pt>
    <dgm:pt modelId="{B7CE320C-FADC-4F40-8387-0415F38A76E1}" type="sibTrans" cxnId="{93132852-5902-4866-8647-61648575A1B6}">
      <dgm:prSet/>
      <dgm:spPr/>
      <dgm:t>
        <a:bodyPr/>
        <a:lstStyle/>
        <a:p>
          <a:endParaRPr lang="es-EC"/>
        </a:p>
      </dgm:t>
    </dgm:pt>
    <dgm:pt modelId="{EE406062-FDDF-4F64-8004-F820DDFD902F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Edad Media (Hasta mediados del siglo XIV)</a:t>
          </a:r>
          <a:endParaRPr lang="es-EC" dirty="0"/>
        </a:p>
      </dgm:t>
    </dgm:pt>
    <dgm:pt modelId="{50B0959C-E7CD-4F0A-BE15-F328856A83EF}" type="parTrans" cxnId="{2C8E395C-0779-43D1-B9F3-54F0FE8DDB00}">
      <dgm:prSet/>
      <dgm:spPr/>
      <dgm:t>
        <a:bodyPr/>
        <a:lstStyle/>
        <a:p>
          <a:endParaRPr lang="es-EC"/>
        </a:p>
      </dgm:t>
    </dgm:pt>
    <dgm:pt modelId="{F52202EC-3168-4534-9D27-EDB19F283651}" type="sibTrans" cxnId="{2C8E395C-0779-43D1-B9F3-54F0FE8DDB00}">
      <dgm:prSet/>
      <dgm:spPr/>
      <dgm:t>
        <a:bodyPr/>
        <a:lstStyle/>
        <a:p>
          <a:endParaRPr lang="es-EC"/>
        </a:p>
      </dgm:t>
    </dgm:pt>
    <dgm:pt modelId="{B26D922C-A8B1-4D87-B032-2AD651D95A1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 Narrow" pitchFamily="34" charset="0"/>
            </a:rPr>
            <a:t>Surgen las denominadas “</a:t>
          </a:r>
          <a:r>
            <a:rPr lang="es-ES" dirty="0" err="1" smtClean="0">
              <a:solidFill>
                <a:schemeClr val="tx1"/>
              </a:solidFill>
              <a:latin typeface="Arial Narrow" pitchFamily="34" charset="0"/>
            </a:rPr>
            <a:t>guildas</a:t>
          </a:r>
          <a:r>
            <a:rPr lang="es-ES" dirty="0" smtClean="0">
              <a:solidFill>
                <a:schemeClr val="tx1"/>
              </a:solidFill>
              <a:latin typeface="Arial Narrow" pitchFamily="34" charset="0"/>
            </a:rPr>
            <a:t>”</a:t>
          </a:r>
          <a:endParaRPr lang="es-EC" dirty="0"/>
        </a:p>
      </dgm:t>
    </dgm:pt>
    <dgm:pt modelId="{F337D32C-F9B9-4E05-B87D-49212C924AAB}" type="parTrans" cxnId="{7347F9A1-86A0-4118-9BBD-D6BDC3BF2798}">
      <dgm:prSet/>
      <dgm:spPr/>
      <dgm:t>
        <a:bodyPr/>
        <a:lstStyle/>
        <a:p>
          <a:endParaRPr lang="es-EC"/>
        </a:p>
      </dgm:t>
    </dgm:pt>
    <dgm:pt modelId="{3231E12B-A194-44F4-975F-AF6162E1C74B}" type="sibTrans" cxnId="{7347F9A1-86A0-4118-9BBD-D6BDC3BF2798}">
      <dgm:prSet/>
      <dgm:spPr/>
      <dgm:t>
        <a:bodyPr/>
        <a:lstStyle/>
        <a:p>
          <a:endParaRPr lang="es-EC"/>
        </a:p>
      </dgm:t>
    </dgm:pt>
    <dgm:pt modelId="{8F4CD845-F160-4486-9728-013882B970C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Desde mediados del siglo XIV a fines del XVII</a:t>
          </a:r>
          <a:endParaRPr lang="es-EC" dirty="0"/>
        </a:p>
      </dgm:t>
    </dgm:pt>
    <dgm:pt modelId="{CB9A26A7-5B52-4464-A8F4-FB9343F019F9}" type="parTrans" cxnId="{B17D8E98-B378-4617-AE66-24C9D22B25D0}">
      <dgm:prSet/>
      <dgm:spPr/>
      <dgm:t>
        <a:bodyPr/>
        <a:lstStyle/>
        <a:p>
          <a:endParaRPr lang="es-EC"/>
        </a:p>
      </dgm:t>
    </dgm:pt>
    <dgm:pt modelId="{0A400911-602A-4E70-AD8B-0EAFA101143A}" type="sibTrans" cxnId="{B17D8E98-B378-4617-AE66-24C9D22B25D0}">
      <dgm:prSet/>
      <dgm:spPr/>
      <dgm:t>
        <a:bodyPr/>
        <a:lstStyle/>
        <a:p>
          <a:endParaRPr lang="es-EC"/>
        </a:p>
      </dgm:t>
    </dgm:pt>
    <dgm:pt modelId="{FE21F6ED-ADE3-42AC-BF64-ADEE45343CA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 Narrow" pitchFamily="34" charset="0"/>
            </a:rPr>
            <a:t>En 1668 se fundó en París la primera compañía de seguros por acciones, para el seguro marítimo</a:t>
          </a:r>
          <a:endParaRPr lang="es-EC" dirty="0"/>
        </a:p>
      </dgm:t>
    </dgm:pt>
    <dgm:pt modelId="{B0708516-5994-4483-9416-A7F2D7949BE4}" type="parTrans" cxnId="{C8419519-B4FA-4066-ADCD-E63A9064E1C5}">
      <dgm:prSet/>
      <dgm:spPr/>
      <dgm:t>
        <a:bodyPr/>
        <a:lstStyle/>
        <a:p>
          <a:endParaRPr lang="es-EC"/>
        </a:p>
      </dgm:t>
    </dgm:pt>
    <dgm:pt modelId="{633FF120-FD38-4EE2-A121-C591098C9935}" type="sibTrans" cxnId="{C8419519-B4FA-4066-ADCD-E63A9064E1C5}">
      <dgm:prSet/>
      <dgm:spPr/>
      <dgm:t>
        <a:bodyPr/>
        <a:lstStyle/>
        <a:p>
          <a:endParaRPr lang="es-EC"/>
        </a:p>
      </dgm:t>
    </dgm:pt>
    <dgm:pt modelId="{2C4426D8-9485-495A-B679-D2156FC03399}" type="pres">
      <dgm:prSet presAssocID="{F1A99FA9-BFC1-4060-9C37-BDBE985181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683B6E-9610-4B5A-995E-54B5FDE08B8F}" type="pres">
      <dgm:prSet presAssocID="{939974C6-A6BE-4E71-BC6D-4DA5ECD97E18}" presName="linNode" presStyleCnt="0"/>
      <dgm:spPr/>
    </dgm:pt>
    <dgm:pt modelId="{4F7366F7-E2A3-4763-B552-5A6FD887FABF}" type="pres">
      <dgm:prSet presAssocID="{939974C6-A6BE-4E71-BC6D-4DA5ECD97E1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B3E8BE-CBCE-4959-9D82-C428D2B69672}" type="pres">
      <dgm:prSet presAssocID="{939974C6-A6BE-4E71-BC6D-4DA5ECD97E1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6BD722-142A-4831-B3B6-B2D093187548}" type="pres">
      <dgm:prSet presAssocID="{236C8331-67E2-44E0-9FEE-AE49E9E83234}" presName="sp" presStyleCnt="0"/>
      <dgm:spPr/>
    </dgm:pt>
    <dgm:pt modelId="{40FD490D-60BF-494B-B803-8435E32F4F4B}" type="pres">
      <dgm:prSet presAssocID="{EE406062-FDDF-4F64-8004-F820DDFD902F}" presName="linNode" presStyleCnt="0"/>
      <dgm:spPr/>
    </dgm:pt>
    <dgm:pt modelId="{9DCAF438-3C03-4502-AAEB-F24BDB267624}" type="pres">
      <dgm:prSet presAssocID="{EE406062-FDDF-4F64-8004-F820DDFD902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20153F-4405-44F9-90B1-86DC939F6343}" type="pres">
      <dgm:prSet presAssocID="{EE406062-FDDF-4F64-8004-F820DDFD902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961EBE-4589-41C9-8786-57D2673C1EE7}" type="pres">
      <dgm:prSet presAssocID="{F52202EC-3168-4534-9D27-EDB19F283651}" presName="sp" presStyleCnt="0"/>
      <dgm:spPr/>
    </dgm:pt>
    <dgm:pt modelId="{BD4147A4-B9FD-4A71-85C4-6D55CD2963AA}" type="pres">
      <dgm:prSet presAssocID="{8F4CD845-F160-4486-9728-013882B970CD}" presName="linNode" presStyleCnt="0"/>
      <dgm:spPr/>
    </dgm:pt>
    <dgm:pt modelId="{19186655-7326-418F-8F53-2D1658545F85}" type="pres">
      <dgm:prSet presAssocID="{8F4CD845-F160-4486-9728-013882B970C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BD5883-3241-41A5-90AC-17E77978D6F9}" type="pres">
      <dgm:prSet presAssocID="{8F4CD845-F160-4486-9728-013882B970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8572F9-8D64-4C59-8195-6F8AEFB8FE94}" srcId="{F1A99FA9-BFC1-4060-9C37-BDBE9851819F}" destId="{939974C6-A6BE-4E71-BC6D-4DA5ECD97E18}" srcOrd="0" destOrd="0" parTransId="{24F8F44B-B692-4361-8539-D59F4F0096C6}" sibTransId="{236C8331-67E2-44E0-9FEE-AE49E9E83234}"/>
    <dgm:cxn modelId="{C477FFC0-878C-4135-9AFD-BA762BEE3891}" type="presOf" srcId="{D308E6FE-B511-4B70-AF83-832FCA28FAFA}" destId="{85B3E8BE-CBCE-4959-9D82-C428D2B69672}" srcOrd="0" destOrd="0" presId="urn:microsoft.com/office/officeart/2005/8/layout/vList5"/>
    <dgm:cxn modelId="{7347F9A1-86A0-4118-9BBD-D6BDC3BF2798}" srcId="{EE406062-FDDF-4F64-8004-F820DDFD902F}" destId="{B26D922C-A8B1-4D87-B032-2AD651D95A1C}" srcOrd="0" destOrd="0" parTransId="{F337D32C-F9B9-4E05-B87D-49212C924AAB}" sibTransId="{3231E12B-A194-44F4-975F-AF6162E1C74B}"/>
    <dgm:cxn modelId="{1E7A3F43-7C72-44B5-9BB5-FCB3E4F10CC7}" type="presOf" srcId="{EE406062-FDDF-4F64-8004-F820DDFD902F}" destId="{9DCAF438-3C03-4502-AAEB-F24BDB267624}" srcOrd="0" destOrd="0" presId="urn:microsoft.com/office/officeart/2005/8/layout/vList5"/>
    <dgm:cxn modelId="{93132852-5902-4866-8647-61648575A1B6}" srcId="{939974C6-A6BE-4E71-BC6D-4DA5ECD97E18}" destId="{D308E6FE-B511-4B70-AF83-832FCA28FAFA}" srcOrd="0" destOrd="0" parTransId="{54F16ED0-F965-4D7D-AC7D-B7BC9436413F}" sibTransId="{B7CE320C-FADC-4F40-8387-0415F38A76E1}"/>
    <dgm:cxn modelId="{C8419519-B4FA-4066-ADCD-E63A9064E1C5}" srcId="{8F4CD845-F160-4486-9728-013882B970CD}" destId="{FE21F6ED-ADE3-42AC-BF64-ADEE45343CAC}" srcOrd="0" destOrd="0" parTransId="{B0708516-5994-4483-9416-A7F2D7949BE4}" sibTransId="{633FF120-FD38-4EE2-A121-C591098C9935}"/>
    <dgm:cxn modelId="{2C8E395C-0779-43D1-B9F3-54F0FE8DDB00}" srcId="{F1A99FA9-BFC1-4060-9C37-BDBE9851819F}" destId="{EE406062-FDDF-4F64-8004-F820DDFD902F}" srcOrd="1" destOrd="0" parTransId="{50B0959C-E7CD-4F0A-BE15-F328856A83EF}" sibTransId="{F52202EC-3168-4534-9D27-EDB19F283651}"/>
    <dgm:cxn modelId="{5A24934B-4814-44BB-AE5A-4AF950E97D76}" type="presOf" srcId="{FE21F6ED-ADE3-42AC-BF64-ADEE45343CAC}" destId="{98BD5883-3241-41A5-90AC-17E77978D6F9}" srcOrd="0" destOrd="0" presId="urn:microsoft.com/office/officeart/2005/8/layout/vList5"/>
    <dgm:cxn modelId="{641CD8C7-B3AA-48ED-B403-FCBD622A84C1}" type="presOf" srcId="{939974C6-A6BE-4E71-BC6D-4DA5ECD97E18}" destId="{4F7366F7-E2A3-4763-B552-5A6FD887FABF}" srcOrd="0" destOrd="0" presId="urn:microsoft.com/office/officeart/2005/8/layout/vList5"/>
    <dgm:cxn modelId="{B17D8E98-B378-4617-AE66-24C9D22B25D0}" srcId="{F1A99FA9-BFC1-4060-9C37-BDBE9851819F}" destId="{8F4CD845-F160-4486-9728-013882B970CD}" srcOrd="2" destOrd="0" parTransId="{CB9A26A7-5B52-4464-A8F4-FB9343F019F9}" sibTransId="{0A400911-602A-4E70-AD8B-0EAFA101143A}"/>
    <dgm:cxn modelId="{2054BA6E-ED0F-4E71-B55B-E5215276179E}" type="presOf" srcId="{F1A99FA9-BFC1-4060-9C37-BDBE9851819F}" destId="{2C4426D8-9485-495A-B679-D2156FC03399}" srcOrd="0" destOrd="0" presId="urn:microsoft.com/office/officeart/2005/8/layout/vList5"/>
    <dgm:cxn modelId="{D7893E52-72AB-4232-B4C1-2037BA2AC5C0}" type="presOf" srcId="{B26D922C-A8B1-4D87-B032-2AD651D95A1C}" destId="{2F20153F-4405-44F9-90B1-86DC939F6343}" srcOrd="0" destOrd="0" presId="urn:microsoft.com/office/officeart/2005/8/layout/vList5"/>
    <dgm:cxn modelId="{C60CBB33-5B80-4332-9815-F08425EB955D}" type="presOf" srcId="{8F4CD845-F160-4486-9728-013882B970CD}" destId="{19186655-7326-418F-8F53-2D1658545F85}" srcOrd="0" destOrd="0" presId="urn:microsoft.com/office/officeart/2005/8/layout/vList5"/>
    <dgm:cxn modelId="{931D9832-F406-4793-896E-4580390747C7}" type="presParOf" srcId="{2C4426D8-9485-495A-B679-D2156FC03399}" destId="{AB683B6E-9610-4B5A-995E-54B5FDE08B8F}" srcOrd="0" destOrd="0" presId="urn:microsoft.com/office/officeart/2005/8/layout/vList5"/>
    <dgm:cxn modelId="{829D090B-FF94-4661-8EEC-69F0AA91DE62}" type="presParOf" srcId="{AB683B6E-9610-4B5A-995E-54B5FDE08B8F}" destId="{4F7366F7-E2A3-4763-B552-5A6FD887FABF}" srcOrd="0" destOrd="0" presId="urn:microsoft.com/office/officeart/2005/8/layout/vList5"/>
    <dgm:cxn modelId="{A54D0630-480E-4C7F-968C-F4FE54BC59FC}" type="presParOf" srcId="{AB683B6E-9610-4B5A-995E-54B5FDE08B8F}" destId="{85B3E8BE-CBCE-4959-9D82-C428D2B69672}" srcOrd="1" destOrd="0" presId="urn:microsoft.com/office/officeart/2005/8/layout/vList5"/>
    <dgm:cxn modelId="{A363BA44-A397-4E1B-8996-B64EBF80C263}" type="presParOf" srcId="{2C4426D8-9485-495A-B679-D2156FC03399}" destId="{DC6BD722-142A-4831-B3B6-B2D093187548}" srcOrd="1" destOrd="0" presId="urn:microsoft.com/office/officeart/2005/8/layout/vList5"/>
    <dgm:cxn modelId="{389E2624-22C6-4FF7-878E-BF9E1E586ECD}" type="presParOf" srcId="{2C4426D8-9485-495A-B679-D2156FC03399}" destId="{40FD490D-60BF-494B-B803-8435E32F4F4B}" srcOrd="2" destOrd="0" presId="urn:microsoft.com/office/officeart/2005/8/layout/vList5"/>
    <dgm:cxn modelId="{2ED29FD0-44F6-4490-8390-D71A8620DFE7}" type="presParOf" srcId="{40FD490D-60BF-494B-B803-8435E32F4F4B}" destId="{9DCAF438-3C03-4502-AAEB-F24BDB267624}" srcOrd="0" destOrd="0" presId="urn:microsoft.com/office/officeart/2005/8/layout/vList5"/>
    <dgm:cxn modelId="{F6319439-7E1E-401F-AA51-001767E8911C}" type="presParOf" srcId="{40FD490D-60BF-494B-B803-8435E32F4F4B}" destId="{2F20153F-4405-44F9-90B1-86DC939F6343}" srcOrd="1" destOrd="0" presId="urn:microsoft.com/office/officeart/2005/8/layout/vList5"/>
    <dgm:cxn modelId="{FD158820-1924-4E24-9AA4-649614F6E0B1}" type="presParOf" srcId="{2C4426D8-9485-495A-B679-D2156FC03399}" destId="{FE961EBE-4589-41C9-8786-57D2673C1EE7}" srcOrd="3" destOrd="0" presId="urn:microsoft.com/office/officeart/2005/8/layout/vList5"/>
    <dgm:cxn modelId="{DF2F7DFE-5E5A-45DA-AEAD-1CC5C7738117}" type="presParOf" srcId="{2C4426D8-9485-495A-B679-D2156FC03399}" destId="{BD4147A4-B9FD-4A71-85C4-6D55CD2963AA}" srcOrd="4" destOrd="0" presId="urn:microsoft.com/office/officeart/2005/8/layout/vList5"/>
    <dgm:cxn modelId="{E7BBE876-A94A-436B-80BA-4A593A5D8838}" type="presParOf" srcId="{BD4147A4-B9FD-4A71-85C4-6D55CD2963AA}" destId="{19186655-7326-418F-8F53-2D1658545F85}" srcOrd="0" destOrd="0" presId="urn:microsoft.com/office/officeart/2005/8/layout/vList5"/>
    <dgm:cxn modelId="{9592611A-4921-4D7A-804C-FEA1B7FB3B75}" type="presParOf" srcId="{BD4147A4-B9FD-4A71-85C4-6D55CD2963AA}" destId="{98BD5883-3241-41A5-90AC-17E77978D6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9F0688-02A2-46B9-B798-850AC456DBDA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37A5778-8F1D-4809-8A0F-FD7C1CFD0D46}">
      <dgm:prSet phldrT="[Texto]" custT="1"/>
      <dgm:spPr/>
      <dgm:t>
        <a:bodyPr/>
        <a:lstStyle/>
        <a:p>
          <a:pPr algn="l"/>
          <a:r>
            <a:rPr lang="es-EC" sz="1000" dirty="0" smtClean="0"/>
            <a:t>Buscar la transparencia, el respeto a los derechos de nuestros clientes, la rapidez en el cumplimiento de nuestras obligaciones, y el cumplimiento estricto de las leyes.</a:t>
          </a:r>
          <a:endParaRPr lang="es-EC" sz="1000" dirty="0"/>
        </a:p>
      </dgm:t>
    </dgm:pt>
    <dgm:pt modelId="{D1748551-EB7F-46B5-B60F-E3FA29EBE80A}" type="parTrans" cxnId="{590A5B67-E94D-4E52-8AA1-BCB00B772360}">
      <dgm:prSet/>
      <dgm:spPr/>
      <dgm:t>
        <a:bodyPr/>
        <a:lstStyle/>
        <a:p>
          <a:endParaRPr lang="es-EC"/>
        </a:p>
      </dgm:t>
    </dgm:pt>
    <dgm:pt modelId="{99237957-0F5C-49C1-926E-0E45036B4C5F}" type="sibTrans" cxnId="{590A5B67-E94D-4E52-8AA1-BCB00B772360}">
      <dgm:prSet/>
      <dgm:spPr/>
      <dgm:t>
        <a:bodyPr/>
        <a:lstStyle/>
        <a:p>
          <a:endParaRPr lang="es-EC"/>
        </a:p>
      </dgm:t>
    </dgm:pt>
    <dgm:pt modelId="{81F28291-A6F5-4A6E-9783-2E1FA9783653}">
      <dgm:prSet phldrT="[Texto]" custT="1"/>
      <dgm:spPr/>
      <dgm:t>
        <a:bodyPr/>
        <a:lstStyle/>
        <a:p>
          <a:pPr algn="l"/>
          <a:r>
            <a:rPr lang="es-EC" sz="1000" dirty="0" smtClean="0"/>
            <a:t>Brindar a nuestros clientes el mejor servicio, buscando la calidad, la eficacia y la eficiencia en todas y cada una de nuestras actuaciones y propuestas</a:t>
          </a:r>
          <a:endParaRPr lang="es-EC" sz="1000" dirty="0"/>
        </a:p>
      </dgm:t>
    </dgm:pt>
    <dgm:pt modelId="{2413AB05-7F48-40AB-A435-46E8B88CA58B}" type="parTrans" cxnId="{4571F268-3C43-46F8-92B1-8EEE8B51270A}">
      <dgm:prSet/>
      <dgm:spPr/>
      <dgm:t>
        <a:bodyPr/>
        <a:lstStyle/>
        <a:p>
          <a:endParaRPr lang="es-EC"/>
        </a:p>
      </dgm:t>
    </dgm:pt>
    <dgm:pt modelId="{8A17DBC5-82B9-4E32-B7A4-43E8B957E7C1}" type="sibTrans" cxnId="{4571F268-3C43-46F8-92B1-8EEE8B51270A}">
      <dgm:prSet/>
      <dgm:spPr/>
      <dgm:t>
        <a:bodyPr/>
        <a:lstStyle/>
        <a:p>
          <a:endParaRPr lang="es-EC"/>
        </a:p>
      </dgm:t>
    </dgm:pt>
    <dgm:pt modelId="{769C9358-900C-4B5E-B58C-3CACFF001B4A}">
      <dgm:prSet phldrT="[Texto]" custT="1"/>
      <dgm:spPr/>
      <dgm:t>
        <a:bodyPr/>
        <a:lstStyle/>
        <a:p>
          <a:pPr algn="l"/>
          <a:r>
            <a:rPr lang="es-EC" sz="1000" dirty="0" smtClean="0"/>
            <a:t>Tener clientes integrales, que nos confíen la cobertura de todos sus riesgos, ofreciéndoles una amplia oferta de productos, técnicas y servicios aseguradores.</a:t>
          </a:r>
          <a:endParaRPr lang="es-EC" sz="1000" dirty="0"/>
        </a:p>
      </dgm:t>
    </dgm:pt>
    <dgm:pt modelId="{124928B0-8E22-4A2F-8B66-EABC257AF73A}" type="parTrans" cxnId="{43DD30F8-9192-4875-A6BD-C8ED42BCEF35}">
      <dgm:prSet/>
      <dgm:spPr/>
      <dgm:t>
        <a:bodyPr/>
        <a:lstStyle/>
        <a:p>
          <a:endParaRPr lang="es-EC"/>
        </a:p>
      </dgm:t>
    </dgm:pt>
    <dgm:pt modelId="{FCB04D75-ED7F-4C19-9BE2-ADBF3FC9E912}" type="sibTrans" cxnId="{43DD30F8-9192-4875-A6BD-C8ED42BCEF35}">
      <dgm:prSet/>
      <dgm:spPr/>
      <dgm:t>
        <a:bodyPr/>
        <a:lstStyle/>
        <a:p>
          <a:endParaRPr lang="es-EC"/>
        </a:p>
      </dgm:t>
    </dgm:pt>
    <dgm:pt modelId="{37E6ACC3-3D92-4861-8D3A-FB895D68A4E0}">
      <dgm:prSet phldrT="[Texto]" custT="1"/>
      <dgm:spPr/>
      <dgm:t>
        <a:bodyPr/>
        <a:lstStyle/>
        <a:p>
          <a:pPr algn="l"/>
          <a:r>
            <a:rPr lang="es-EC" sz="1000" dirty="0" smtClean="0"/>
            <a:t>Ser líderes y punto de referencia del mercado asegurador ecuatoriano.</a:t>
          </a:r>
          <a:endParaRPr lang="es-EC" sz="1000" dirty="0"/>
        </a:p>
      </dgm:t>
    </dgm:pt>
    <dgm:pt modelId="{13649CEB-DAF0-430C-98BE-C4110DDB6D34}" type="parTrans" cxnId="{D66B88A7-A722-4EA8-BD89-1B7CF426381D}">
      <dgm:prSet/>
      <dgm:spPr/>
      <dgm:t>
        <a:bodyPr/>
        <a:lstStyle/>
        <a:p>
          <a:endParaRPr lang="es-EC"/>
        </a:p>
      </dgm:t>
    </dgm:pt>
    <dgm:pt modelId="{16F572A7-1CEF-4185-B61C-BEC279B91613}" type="sibTrans" cxnId="{D66B88A7-A722-4EA8-BD89-1B7CF426381D}">
      <dgm:prSet/>
      <dgm:spPr/>
      <dgm:t>
        <a:bodyPr/>
        <a:lstStyle/>
        <a:p>
          <a:endParaRPr lang="es-EC"/>
        </a:p>
      </dgm:t>
    </dgm:pt>
    <dgm:pt modelId="{7E46C3C6-A5CE-4985-9878-892454927EC9}">
      <dgm:prSet phldrT="[Texto]" custT="1"/>
      <dgm:spPr/>
      <dgm:t>
        <a:bodyPr/>
        <a:lstStyle/>
        <a:p>
          <a:pPr algn="l"/>
          <a:r>
            <a:rPr lang="es-EC" sz="1000" dirty="0" smtClean="0"/>
            <a:t>Buscar un crecimiento sostenido, basado en la profesionalidad y la rentabilidad de nuestras operaciones</a:t>
          </a:r>
          <a:r>
            <a:rPr lang="es-EC" sz="1000" b="1" dirty="0" smtClean="0"/>
            <a:t>.</a:t>
          </a:r>
          <a:endParaRPr lang="es-EC" sz="1000" dirty="0"/>
        </a:p>
      </dgm:t>
    </dgm:pt>
    <dgm:pt modelId="{E49EAF20-07A0-4E14-A514-7AF50B70905E}" type="parTrans" cxnId="{51F8E759-6BD7-4731-B0F5-2427B14E0CFE}">
      <dgm:prSet/>
      <dgm:spPr/>
      <dgm:t>
        <a:bodyPr/>
        <a:lstStyle/>
        <a:p>
          <a:endParaRPr lang="es-EC"/>
        </a:p>
      </dgm:t>
    </dgm:pt>
    <dgm:pt modelId="{C784245B-B3C8-4123-BD21-93B12817BB96}" type="sibTrans" cxnId="{51F8E759-6BD7-4731-B0F5-2427B14E0CFE}">
      <dgm:prSet/>
      <dgm:spPr/>
      <dgm:t>
        <a:bodyPr/>
        <a:lstStyle/>
        <a:p>
          <a:endParaRPr lang="es-EC"/>
        </a:p>
      </dgm:t>
    </dgm:pt>
    <dgm:pt modelId="{DE8693C1-7360-4214-B011-420AC1864A3C}">
      <dgm:prSet custT="1"/>
      <dgm:spPr/>
      <dgm:t>
        <a:bodyPr/>
        <a:lstStyle/>
        <a:p>
          <a:pPr algn="l"/>
          <a:r>
            <a:rPr lang="es-EC" sz="1000" smtClean="0"/>
            <a:t>Establecer alianzas estratégicas a largo plazo, ofreciendo flexibilidad, apoyo, experiencia y nuestra estructura para contribuir al desarrollo de sus operaciones</a:t>
          </a:r>
          <a:endParaRPr lang="es-EC" sz="1000"/>
        </a:p>
      </dgm:t>
    </dgm:pt>
    <dgm:pt modelId="{7DBC8304-684C-49D7-836F-D97524594E9F}" type="parTrans" cxnId="{114CCBEC-B76F-4354-8FE6-841FD0EE47E2}">
      <dgm:prSet/>
      <dgm:spPr/>
      <dgm:t>
        <a:bodyPr/>
        <a:lstStyle/>
        <a:p>
          <a:endParaRPr lang="es-EC"/>
        </a:p>
      </dgm:t>
    </dgm:pt>
    <dgm:pt modelId="{A8670ABC-B167-4C9A-A507-E12D1F4A2FCC}" type="sibTrans" cxnId="{114CCBEC-B76F-4354-8FE6-841FD0EE47E2}">
      <dgm:prSet/>
      <dgm:spPr/>
      <dgm:t>
        <a:bodyPr/>
        <a:lstStyle/>
        <a:p>
          <a:endParaRPr lang="es-EC"/>
        </a:p>
      </dgm:t>
    </dgm:pt>
    <dgm:pt modelId="{EA579B27-2868-429D-80F1-CE777A9EC54C}" type="pres">
      <dgm:prSet presAssocID="{F39F0688-02A2-46B9-B798-850AC456D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EB6E7F-50B2-4423-B012-21A6724D2477}" type="pres">
      <dgm:prSet presAssocID="{F39F0688-02A2-46B9-B798-850AC456DBDA}" presName="cycle" presStyleCnt="0"/>
      <dgm:spPr/>
    </dgm:pt>
    <dgm:pt modelId="{F3B816DC-2FAD-4AB4-98A4-4E7BB981997C}" type="pres">
      <dgm:prSet presAssocID="{137A5778-8F1D-4809-8A0F-FD7C1CFD0D4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3AACAE-09CE-4E01-A1D8-46BEBF94F51B}" type="pres">
      <dgm:prSet presAssocID="{99237957-0F5C-49C1-926E-0E45036B4C5F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582A3FA6-3A0C-4DE5-8021-7D8DAC7CF69B}" type="pres">
      <dgm:prSet presAssocID="{81F28291-A6F5-4A6E-9783-2E1FA9783653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E49E10-3F54-454F-9702-A62B519DE1F0}" type="pres">
      <dgm:prSet presAssocID="{769C9358-900C-4B5E-B58C-3CACFF001B4A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F00431-7CB7-4C83-B0D7-73332A197F88}" type="pres">
      <dgm:prSet presAssocID="{37E6ACC3-3D92-4861-8D3A-FB895D68A4E0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4636C0-3B28-451C-8092-BB70E1C9F3C2}" type="pres">
      <dgm:prSet presAssocID="{DE8693C1-7360-4214-B011-420AC1864A3C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24BBBB-3092-4D9F-B495-47018BADEAB6}" type="pres">
      <dgm:prSet presAssocID="{7E46C3C6-A5CE-4985-9878-892454927EC9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E02404-C2BF-469D-8199-99AEE01C1F21}" type="presOf" srcId="{F39F0688-02A2-46B9-B798-850AC456DBDA}" destId="{EA579B27-2868-429D-80F1-CE777A9EC54C}" srcOrd="0" destOrd="0" presId="urn:microsoft.com/office/officeart/2005/8/layout/cycle3"/>
    <dgm:cxn modelId="{51F8E759-6BD7-4731-B0F5-2427B14E0CFE}" srcId="{F39F0688-02A2-46B9-B798-850AC456DBDA}" destId="{7E46C3C6-A5CE-4985-9878-892454927EC9}" srcOrd="5" destOrd="0" parTransId="{E49EAF20-07A0-4E14-A514-7AF50B70905E}" sibTransId="{C784245B-B3C8-4123-BD21-93B12817BB96}"/>
    <dgm:cxn modelId="{9C2A0DDE-B9D9-4A8F-AF42-DEFB57F8C0A5}" type="presOf" srcId="{769C9358-900C-4B5E-B58C-3CACFF001B4A}" destId="{80E49E10-3F54-454F-9702-A62B519DE1F0}" srcOrd="0" destOrd="0" presId="urn:microsoft.com/office/officeart/2005/8/layout/cycle3"/>
    <dgm:cxn modelId="{26AA9DD9-97E3-487E-817A-774F91D3E63B}" type="presOf" srcId="{99237957-0F5C-49C1-926E-0E45036B4C5F}" destId="{493AACAE-09CE-4E01-A1D8-46BEBF94F51B}" srcOrd="0" destOrd="0" presId="urn:microsoft.com/office/officeart/2005/8/layout/cycle3"/>
    <dgm:cxn modelId="{590A5B67-E94D-4E52-8AA1-BCB00B772360}" srcId="{F39F0688-02A2-46B9-B798-850AC456DBDA}" destId="{137A5778-8F1D-4809-8A0F-FD7C1CFD0D46}" srcOrd="0" destOrd="0" parTransId="{D1748551-EB7F-46B5-B60F-E3FA29EBE80A}" sibTransId="{99237957-0F5C-49C1-926E-0E45036B4C5F}"/>
    <dgm:cxn modelId="{19C37D51-C408-4D53-B754-3936EAA76925}" type="presOf" srcId="{7E46C3C6-A5CE-4985-9878-892454927EC9}" destId="{D124BBBB-3092-4D9F-B495-47018BADEAB6}" srcOrd="0" destOrd="0" presId="urn:microsoft.com/office/officeart/2005/8/layout/cycle3"/>
    <dgm:cxn modelId="{43DD30F8-9192-4875-A6BD-C8ED42BCEF35}" srcId="{F39F0688-02A2-46B9-B798-850AC456DBDA}" destId="{769C9358-900C-4B5E-B58C-3CACFF001B4A}" srcOrd="2" destOrd="0" parTransId="{124928B0-8E22-4A2F-8B66-EABC257AF73A}" sibTransId="{FCB04D75-ED7F-4C19-9BE2-ADBF3FC9E912}"/>
    <dgm:cxn modelId="{49C40EF4-5C7C-4473-B13A-4C93AE0FF090}" type="presOf" srcId="{137A5778-8F1D-4809-8A0F-FD7C1CFD0D46}" destId="{F3B816DC-2FAD-4AB4-98A4-4E7BB981997C}" srcOrd="0" destOrd="0" presId="urn:microsoft.com/office/officeart/2005/8/layout/cycle3"/>
    <dgm:cxn modelId="{D66B88A7-A722-4EA8-BD89-1B7CF426381D}" srcId="{F39F0688-02A2-46B9-B798-850AC456DBDA}" destId="{37E6ACC3-3D92-4861-8D3A-FB895D68A4E0}" srcOrd="3" destOrd="0" parTransId="{13649CEB-DAF0-430C-98BE-C4110DDB6D34}" sibTransId="{16F572A7-1CEF-4185-B61C-BEC279B91613}"/>
    <dgm:cxn modelId="{3E8ECF1D-0632-42F2-9398-9D6C558473BA}" type="presOf" srcId="{37E6ACC3-3D92-4861-8D3A-FB895D68A4E0}" destId="{9DF00431-7CB7-4C83-B0D7-73332A197F88}" srcOrd="0" destOrd="0" presId="urn:microsoft.com/office/officeart/2005/8/layout/cycle3"/>
    <dgm:cxn modelId="{69CCD230-B130-491C-BCA4-54B2CA9CDB10}" type="presOf" srcId="{81F28291-A6F5-4A6E-9783-2E1FA9783653}" destId="{582A3FA6-3A0C-4DE5-8021-7D8DAC7CF69B}" srcOrd="0" destOrd="0" presId="urn:microsoft.com/office/officeart/2005/8/layout/cycle3"/>
    <dgm:cxn modelId="{4571F268-3C43-46F8-92B1-8EEE8B51270A}" srcId="{F39F0688-02A2-46B9-B798-850AC456DBDA}" destId="{81F28291-A6F5-4A6E-9783-2E1FA9783653}" srcOrd="1" destOrd="0" parTransId="{2413AB05-7F48-40AB-A435-46E8B88CA58B}" sibTransId="{8A17DBC5-82B9-4E32-B7A4-43E8B957E7C1}"/>
    <dgm:cxn modelId="{114CCBEC-B76F-4354-8FE6-841FD0EE47E2}" srcId="{F39F0688-02A2-46B9-B798-850AC456DBDA}" destId="{DE8693C1-7360-4214-B011-420AC1864A3C}" srcOrd="4" destOrd="0" parTransId="{7DBC8304-684C-49D7-836F-D97524594E9F}" sibTransId="{A8670ABC-B167-4C9A-A507-E12D1F4A2FCC}"/>
    <dgm:cxn modelId="{CEAB35FC-1BDC-44F4-BAF2-60A368D36044}" type="presOf" srcId="{DE8693C1-7360-4214-B011-420AC1864A3C}" destId="{534636C0-3B28-451C-8092-BB70E1C9F3C2}" srcOrd="0" destOrd="0" presId="urn:microsoft.com/office/officeart/2005/8/layout/cycle3"/>
    <dgm:cxn modelId="{A570C760-793B-4245-A185-523E27C43349}" type="presParOf" srcId="{EA579B27-2868-429D-80F1-CE777A9EC54C}" destId="{EDEB6E7F-50B2-4423-B012-21A6724D2477}" srcOrd="0" destOrd="0" presId="urn:microsoft.com/office/officeart/2005/8/layout/cycle3"/>
    <dgm:cxn modelId="{64ACDCEE-0F1B-4A35-AB44-BC6EFD86175B}" type="presParOf" srcId="{EDEB6E7F-50B2-4423-B012-21A6724D2477}" destId="{F3B816DC-2FAD-4AB4-98A4-4E7BB981997C}" srcOrd="0" destOrd="0" presId="urn:microsoft.com/office/officeart/2005/8/layout/cycle3"/>
    <dgm:cxn modelId="{70BCD62A-77F8-4B6A-91CA-74346F59B4F7}" type="presParOf" srcId="{EDEB6E7F-50B2-4423-B012-21A6724D2477}" destId="{493AACAE-09CE-4E01-A1D8-46BEBF94F51B}" srcOrd="1" destOrd="0" presId="urn:microsoft.com/office/officeart/2005/8/layout/cycle3"/>
    <dgm:cxn modelId="{AF17289F-B3EE-4673-90EE-620720650D63}" type="presParOf" srcId="{EDEB6E7F-50B2-4423-B012-21A6724D2477}" destId="{582A3FA6-3A0C-4DE5-8021-7D8DAC7CF69B}" srcOrd="2" destOrd="0" presId="urn:microsoft.com/office/officeart/2005/8/layout/cycle3"/>
    <dgm:cxn modelId="{3AFC1A7A-55DD-4022-8112-D80902639066}" type="presParOf" srcId="{EDEB6E7F-50B2-4423-B012-21A6724D2477}" destId="{80E49E10-3F54-454F-9702-A62B519DE1F0}" srcOrd="3" destOrd="0" presId="urn:microsoft.com/office/officeart/2005/8/layout/cycle3"/>
    <dgm:cxn modelId="{5CE61BBC-60A7-472C-B4AC-AD40DF226A76}" type="presParOf" srcId="{EDEB6E7F-50B2-4423-B012-21A6724D2477}" destId="{9DF00431-7CB7-4C83-B0D7-73332A197F88}" srcOrd="4" destOrd="0" presId="urn:microsoft.com/office/officeart/2005/8/layout/cycle3"/>
    <dgm:cxn modelId="{A4578CAE-274F-4D15-A20B-6B8FFCF5A4F0}" type="presParOf" srcId="{EDEB6E7F-50B2-4423-B012-21A6724D2477}" destId="{534636C0-3B28-451C-8092-BB70E1C9F3C2}" srcOrd="5" destOrd="0" presId="urn:microsoft.com/office/officeart/2005/8/layout/cycle3"/>
    <dgm:cxn modelId="{DF09A78B-20D0-4F0C-A1DA-96E9E2FA0A70}" type="presParOf" srcId="{EDEB6E7F-50B2-4423-B012-21A6724D2477}" destId="{D124BBBB-3092-4D9F-B495-47018BADEAB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646C72-C2C2-4095-83BA-F26CE10A6644}" type="doc">
      <dgm:prSet loTypeId="urn:microsoft.com/office/officeart/2005/8/layout/vList6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86AAF1A-37D0-42B2-A27F-BEC698401764}">
      <dgm:prSet phldrT="[Texto]"/>
      <dgm:spPr/>
      <dgm:t>
        <a:bodyPr/>
        <a:lstStyle/>
        <a:p>
          <a:r>
            <a:rPr lang="es-EC" dirty="0" smtClean="0"/>
            <a:t>Análisis Vertical </a:t>
          </a:r>
          <a:endParaRPr lang="es-EC" dirty="0"/>
        </a:p>
      </dgm:t>
    </dgm:pt>
    <dgm:pt modelId="{85804439-2DC7-438C-BE7B-96DB159D2353}" type="parTrans" cxnId="{97BCAA83-1678-4FC4-AB3C-3035EBE1F718}">
      <dgm:prSet/>
      <dgm:spPr/>
      <dgm:t>
        <a:bodyPr/>
        <a:lstStyle/>
        <a:p>
          <a:endParaRPr lang="es-EC"/>
        </a:p>
      </dgm:t>
    </dgm:pt>
    <dgm:pt modelId="{ADC917DB-9520-46ED-806B-3A0A2CE9464A}" type="sibTrans" cxnId="{97BCAA83-1678-4FC4-AB3C-3035EBE1F718}">
      <dgm:prSet/>
      <dgm:spPr/>
      <dgm:t>
        <a:bodyPr/>
        <a:lstStyle/>
        <a:p>
          <a:endParaRPr lang="es-EC"/>
        </a:p>
      </dgm:t>
    </dgm:pt>
    <dgm:pt modelId="{314C7B44-D2A2-495E-A55C-7BF71269C926}">
      <dgm:prSet phldrT="[Texto]"/>
      <dgm:spPr/>
      <dgm:t>
        <a:bodyPr/>
        <a:lstStyle/>
        <a:p>
          <a:r>
            <a:rPr lang="es-ES" dirty="0" smtClean="0"/>
            <a:t>Consiste en determinar el peso proporcional (en porcentaje) que tiene cada cuenta dentro del estado financiero analizado</a:t>
          </a:r>
          <a:endParaRPr lang="es-EC" dirty="0"/>
        </a:p>
      </dgm:t>
    </dgm:pt>
    <dgm:pt modelId="{805D736F-0AD6-4F5F-9A0B-5C656724E26A}" type="parTrans" cxnId="{9EB45EA8-841D-4B1C-BA9B-F56B57EC172C}">
      <dgm:prSet/>
      <dgm:spPr/>
      <dgm:t>
        <a:bodyPr/>
        <a:lstStyle/>
        <a:p>
          <a:endParaRPr lang="es-EC"/>
        </a:p>
      </dgm:t>
    </dgm:pt>
    <dgm:pt modelId="{20F339B9-6FD3-42F0-A6E2-D7F95C41ABDF}" type="sibTrans" cxnId="{9EB45EA8-841D-4B1C-BA9B-F56B57EC172C}">
      <dgm:prSet/>
      <dgm:spPr/>
      <dgm:t>
        <a:bodyPr/>
        <a:lstStyle/>
        <a:p>
          <a:endParaRPr lang="es-EC"/>
        </a:p>
      </dgm:t>
    </dgm:pt>
    <dgm:pt modelId="{8F9D5ACC-7787-4341-95E9-7B6A87B9CB03}">
      <dgm:prSet phldrT="[Texto]"/>
      <dgm:spPr/>
      <dgm:t>
        <a:bodyPr/>
        <a:lstStyle/>
        <a:p>
          <a:r>
            <a:rPr lang="es-EC" dirty="0" smtClean="0"/>
            <a:t>Análisis Horizontal</a:t>
          </a:r>
          <a:endParaRPr lang="es-EC" dirty="0"/>
        </a:p>
      </dgm:t>
    </dgm:pt>
    <dgm:pt modelId="{805732AF-111F-4BD2-B097-3D97E61B670B}" type="parTrans" cxnId="{8CAF3B3A-3305-4A9A-877C-57A5EF4F155F}">
      <dgm:prSet/>
      <dgm:spPr/>
      <dgm:t>
        <a:bodyPr/>
        <a:lstStyle/>
        <a:p>
          <a:endParaRPr lang="es-EC"/>
        </a:p>
      </dgm:t>
    </dgm:pt>
    <dgm:pt modelId="{22831B31-4C6A-4AAA-AC9B-CE3248BA5242}" type="sibTrans" cxnId="{8CAF3B3A-3305-4A9A-877C-57A5EF4F155F}">
      <dgm:prSet/>
      <dgm:spPr/>
      <dgm:t>
        <a:bodyPr/>
        <a:lstStyle/>
        <a:p>
          <a:endParaRPr lang="es-EC"/>
        </a:p>
      </dgm:t>
    </dgm:pt>
    <dgm:pt modelId="{977C687D-06D1-44A6-8A4B-D6DA2AA1412A}">
      <dgm:prSet phldrT="[Texto]"/>
      <dgm:spPr/>
      <dgm:t>
        <a:bodyPr/>
        <a:lstStyle/>
        <a:p>
          <a:r>
            <a:rPr lang="es-ES" dirty="0" smtClean="0"/>
            <a:t>Es la herramienta financiera que  busca  determinar la variación absoluta o relativa que haya sufrido cada cuenta de un estado financiero con respecto de un periodo, a otro anterior</a:t>
          </a:r>
          <a:endParaRPr lang="es-EC" dirty="0"/>
        </a:p>
      </dgm:t>
    </dgm:pt>
    <dgm:pt modelId="{A529D27C-C311-4D3A-BC60-059C85C79AE0}" type="parTrans" cxnId="{2D683F03-E1E2-43FC-8184-4DDAD58B7F7A}">
      <dgm:prSet/>
      <dgm:spPr/>
      <dgm:t>
        <a:bodyPr/>
        <a:lstStyle/>
        <a:p>
          <a:endParaRPr lang="es-EC"/>
        </a:p>
      </dgm:t>
    </dgm:pt>
    <dgm:pt modelId="{3D8A2626-624C-4771-A703-C5139AD9ADD0}" type="sibTrans" cxnId="{2D683F03-E1E2-43FC-8184-4DDAD58B7F7A}">
      <dgm:prSet/>
      <dgm:spPr/>
      <dgm:t>
        <a:bodyPr/>
        <a:lstStyle/>
        <a:p>
          <a:endParaRPr lang="es-EC"/>
        </a:p>
      </dgm:t>
    </dgm:pt>
    <dgm:pt modelId="{1358B1F4-B3E2-4586-B185-10BC273B5864}" type="pres">
      <dgm:prSet presAssocID="{B4646C72-C2C2-4095-83BA-F26CE10A66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57383BC-800A-4C58-9352-7A661DAB3BF3}" type="pres">
      <dgm:prSet presAssocID="{D86AAF1A-37D0-42B2-A27F-BEC698401764}" presName="linNode" presStyleCnt="0"/>
      <dgm:spPr/>
    </dgm:pt>
    <dgm:pt modelId="{C3FAC55E-F46C-4845-A70D-5B5493C090C2}" type="pres">
      <dgm:prSet presAssocID="{D86AAF1A-37D0-42B2-A27F-BEC69840176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2CCDE1-0B3B-4E3C-960A-88147D0C9474}" type="pres">
      <dgm:prSet presAssocID="{D86AAF1A-37D0-42B2-A27F-BEC69840176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EBBE6C-54AC-43FC-8FB6-7542AA3035DC}" type="pres">
      <dgm:prSet presAssocID="{ADC917DB-9520-46ED-806B-3A0A2CE9464A}" presName="spacing" presStyleCnt="0"/>
      <dgm:spPr/>
    </dgm:pt>
    <dgm:pt modelId="{B222A7FA-C5C1-490E-8DE2-D9262513E9EE}" type="pres">
      <dgm:prSet presAssocID="{8F9D5ACC-7787-4341-95E9-7B6A87B9CB03}" presName="linNode" presStyleCnt="0"/>
      <dgm:spPr/>
    </dgm:pt>
    <dgm:pt modelId="{EF5256BC-3653-4383-9232-5C7D7BE3EEC2}" type="pres">
      <dgm:prSet presAssocID="{8F9D5ACC-7787-4341-95E9-7B6A87B9CB0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A40472-BA25-4EC3-8F05-284CD37FFD8D}" type="pres">
      <dgm:prSet presAssocID="{8F9D5ACC-7787-4341-95E9-7B6A87B9CB0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4D8D02-5652-4CEC-A751-F20941D85AC5}" type="presOf" srcId="{314C7B44-D2A2-495E-A55C-7BF71269C926}" destId="{A42CCDE1-0B3B-4E3C-960A-88147D0C9474}" srcOrd="0" destOrd="0" presId="urn:microsoft.com/office/officeart/2005/8/layout/vList6"/>
    <dgm:cxn modelId="{2E317047-9F70-4B8D-8987-1BC1427823B2}" type="presOf" srcId="{977C687D-06D1-44A6-8A4B-D6DA2AA1412A}" destId="{72A40472-BA25-4EC3-8F05-284CD37FFD8D}" srcOrd="0" destOrd="0" presId="urn:microsoft.com/office/officeart/2005/8/layout/vList6"/>
    <dgm:cxn modelId="{23AB37B1-4D60-4DCC-B127-9A36B3DD4F56}" type="presOf" srcId="{D86AAF1A-37D0-42B2-A27F-BEC698401764}" destId="{C3FAC55E-F46C-4845-A70D-5B5493C090C2}" srcOrd="0" destOrd="0" presId="urn:microsoft.com/office/officeart/2005/8/layout/vList6"/>
    <dgm:cxn modelId="{8CAF3B3A-3305-4A9A-877C-57A5EF4F155F}" srcId="{B4646C72-C2C2-4095-83BA-F26CE10A6644}" destId="{8F9D5ACC-7787-4341-95E9-7B6A87B9CB03}" srcOrd="1" destOrd="0" parTransId="{805732AF-111F-4BD2-B097-3D97E61B670B}" sibTransId="{22831B31-4C6A-4AAA-AC9B-CE3248BA5242}"/>
    <dgm:cxn modelId="{97BCAA83-1678-4FC4-AB3C-3035EBE1F718}" srcId="{B4646C72-C2C2-4095-83BA-F26CE10A6644}" destId="{D86AAF1A-37D0-42B2-A27F-BEC698401764}" srcOrd="0" destOrd="0" parTransId="{85804439-2DC7-438C-BE7B-96DB159D2353}" sibTransId="{ADC917DB-9520-46ED-806B-3A0A2CE9464A}"/>
    <dgm:cxn modelId="{CAD41A54-9D39-4B8D-B329-7908BEC5C1B2}" type="presOf" srcId="{B4646C72-C2C2-4095-83BA-F26CE10A6644}" destId="{1358B1F4-B3E2-4586-B185-10BC273B5864}" srcOrd="0" destOrd="0" presId="urn:microsoft.com/office/officeart/2005/8/layout/vList6"/>
    <dgm:cxn modelId="{9EB45EA8-841D-4B1C-BA9B-F56B57EC172C}" srcId="{D86AAF1A-37D0-42B2-A27F-BEC698401764}" destId="{314C7B44-D2A2-495E-A55C-7BF71269C926}" srcOrd="0" destOrd="0" parTransId="{805D736F-0AD6-4F5F-9A0B-5C656724E26A}" sibTransId="{20F339B9-6FD3-42F0-A6E2-D7F95C41ABDF}"/>
    <dgm:cxn modelId="{BA78CD82-AF5B-483B-8111-A592E86C2B79}" type="presOf" srcId="{8F9D5ACC-7787-4341-95E9-7B6A87B9CB03}" destId="{EF5256BC-3653-4383-9232-5C7D7BE3EEC2}" srcOrd="0" destOrd="0" presId="urn:microsoft.com/office/officeart/2005/8/layout/vList6"/>
    <dgm:cxn modelId="{2D683F03-E1E2-43FC-8184-4DDAD58B7F7A}" srcId="{8F9D5ACC-7787-4341-95E9-7B6A87B9CB03}" destId="{977C687D-06D1-44A6-8A4B-D6DA2AA1412A}" srcOrd="0" destOrd="0" parTransId="{A529D27C-C311-4D3A-BC60-059C85C79AE0}" sibTransId="{3D8A2626-624C-4771-A703-C5139AD9ADD0}"/>
    <dgm:cxn modelId="{49109704-1669-485E-B76A-039321CF70E4}" type="presParOf" srcId="{1358B1F4-B3E2-4586-B185-10BC273B5864}" destId="{357383BC-800A-4C58-9352-7A661DAB3BF3}" srcOrd="0" destOrd="0" presId="urn:microsoft.com/office/officeart/2005/8/layout/vList6"/>
    <dgm:cxn modelId="{B63EE73C-E507-499F-BA11-D4FB90A36B15}" type="presParOf" srcId="{357383BC-800A-4C58-9352-7A661DAB3BF3}" destId="{C3FAC55E-F46C-4845-A70D-5B5493C090C2}" srcOrd="0" destOrd="0" presId="urn:microsoft.com/office/officeart/2005/8/layout/vList6"/>
    <dgm:cxn modelId="{AB04F5D3-00A2-4C2C-BC09-5BFE9DCAF693}" type="presParOf" srcId="{357383BC-800A-4C58-9352-7A661DAB3BF3}" destId="{A42CCDE1-0B3B-4E3C-960A-88147D0C9474}" srcOrd="1" destOrd="0" presId="urn:microsoft.com/office/officeart/2005/8/layout/vList6"/>
    <dgm:cxn modelId="{9B2BA49E-4B42-4711-B272-CD27A5FAE961}" type="presParOf" srcId="{1358B1F4-B3E2-4586-B185-10BC273B5864}" destId="{66EBBE6C-54AC-43FC-8FB6-7542AA3035DC}" srcOrd="1" destOrd="0" presId="urn:microsoft.com/office/officeart/2005/8/layout/vList6"/>
    <dgm:cxn modelId="{823BA547-6579-42F3-841A-2D5B7FAB4126}" type="presParOf" srcId="{1358B1F4-B3E2-4586-B185-10BC273B5864}" destId="{B222A7FA-C5C1-490E-8DE2-D9262513E9EE}" srcOrd="2" destOrd="0" presId="urn:microsoft.com/office/officeart/2005/8/layout/vList6"/>
    <dgm:cxn modelId="{B314F752-BBB2-41CB-8911-BD814D816F91}" type="presParOf" srcId="{B222A7FA-C5C1-490E-8DE2-D9262513E9EE}" destId="{EF5256BC-3653-4383-9232-5C7D7BE3EEC2}" srcOrd="0" destOrd="0" presId="urn:microsoft.com/office/officeart/2005/8/layout/vList6"/>
    <dgm:cxn modelId="{7EF70F32-AD65-48F9-AF6F-56C3BBA124A2}" type="presParOf" srcId="{B222A7FA-C5C1-490E-8DE2-D9262513E9EE}" destId="{72A40472-BA25-4EC3-8F05-284CD37FFD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08D95A-85D9-4E70-B915-C1AF09F3C43C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3310BE0-103E-41FA-85A9-A9916B912C28}">
      <dgm:prSet phldrT="[Texto]"/>
      <dgm:spPr/>
      <dgm:t>
        <a:bodyPr/>
        <a:lstStyle/>
        <a:p>
          <a:r>
            <a:rPr lang="es-ES" b="1" dirty="0" smtClean="0"/>
            <a:t>Método del Valor Sustancial</a:t>
          </a:r>
          <a:endParaRPr lang="es-EC" dirty="0"/>
        </a:p>
      </dgm:t>
    </dgm:pt>
    <dgm:pt modelId="{5674AC04-E796-4248-BA92-418BA7218F50}" type="parTrans" cxnId="{2B05983D-F4BF-41AE-816B-C13BC088D5F5}">
      <dgm:prSet/>
      <dgm:spPr/>
      <dgm:t>
        <a:bodyPr/>
        <a:lstStyle/>
        <a:p>
          <a:endParaRPr lang="es-EC"/>
        </a:p>
      </dgm:t>
    </dgm:pt>
    <dgm:pt modelId="{DC041F59-36B9-46DC-9CD0-4BE8788F9E0B}" type="sibTrans" cxnId="{2B05983D-F4BF-41AE-816B-C13BC088D5F5}">
      <dgm:prSet/>
      <dgm:spPr/>
      <dgm:t>
        <a:bodyPr/>
        <a:lstStyle/>
        <a:p>
          <a:endParaRPr lang="es-EC"/>
        </a:p>
      </dgm:t>
    </dgm:pt>
    <dgm:pt modelId="{C6E15E92-47FE-4F0C-85DF-6BE0829800A4}">
      <dgm:prSet phldrT="[Texto]"/>
      <dgm:spPr/>
      <dgm:t>
        <a:bodyPr/>
        <a:lstStyle/>
        <a:p>
          <a:r>
            <a:rPr lang="es-ES" dirty="0" smtClean="0"/>
            <a:t>Al valor real de los medios de producción, independientemente de la forma en que estén financiados</a:t>
          </a:r>
          <a:endParaRPr lang="es-EC" dirty="0"/>
        </a:p>
      </dgm:t>
    </dgm:pt>
    <dgm:pt modelId="{9558468E-17C1-43AC-8932-7732133451FD}" type="parTrans" cxnId="{E3981338-6140-4232-B949-FD567EF980FE}">
      <dgm:prSet/>
      <dgm:spPr/>
      <dgm:t>
        <a:bodyPr/>
        <a:lstStyle/>
        <a:p>
          <a:endParaRPr lang="es-EC"/>
        </a:p>
      </dgm:t>
    </dgm:pt>
    <dgm:pt modelId="{386D1416-3E20-4447-86FB-045324D205B9}" type="sibTrans" cxnId="{E3981338-6140-4232-B949-FD567EF980FE}">
      <dgm:prSet/>
      <dgm:spPr/>
      <dgm:t>
        <a:bodyPr/>
        <a:lstStyle/>
        <a:p>
          <a:endParaRPr lang="es-EC"/>
        </a:p>
      </dgm:t>
    </dgm:pt>
    <dgm:pt modelId="{AB05CE04-CBBC-4B8A-8477-87ACF825B6F6}">
      <dgm:prSet phldrT="[Texto]"/>
      <dgm:spPr/>
      <dgm:t>
        <a:bodyPr/>
        <a:lstStyle/>
        <a:p>
          <a:r>
            <a:rPr lang="es-ES" b="1" dirty="0" smtClean="0"/>
            <a:t>Beneficios Descontados</a:t>
          </a:r>
          <a:endParaRPr lang="es-EC" dirty="0"/>
        </a:p>
      </dgm:t>
    </dgm:pt>
    <dgm:pt modelId="{D46F91C6-EB4A-4DE9-9716-393C5F0B5BB6}" type="parTrans" cxnId="{44CFDCAD-C147-4F43-8DD9-56F1B33B76F5}">
      <dgm:prSet/>
      <dgm:spPr/>
      <dgm:t>
        <a:bodyPr/>
        <a:lstStyle/>
        <a:p>
          <a:endParaRPr lang="es-EC"/>
        </a:p>
      </dgm:t>
    </dgm:pt>
    <dgm:pt modelId="{18F4EBCC-F258-4CE4-A29D-448A9D12F984}" type="sibTrans" cxnId="{44CFDCAD-C147-4F43-8DD9-56F1B33B76F5}">
      <dgm:prSet/>
      <dgm:spPr/>
      <dgm:t>
        <a:bodyPr/>
        <a:lstStyle/>
        <a:p>
          <a:endParaRPr lang="es-EC"/>
        </a:p>
      </dgm:t>
    </dgm:pt>
    <dgm:pt modelId="{CAFD6D56-B829-43FA-9B8A-64DFAB18A3AF}">
      <dgm:prSet phldrT="[Texto]"/>
      <dgm:spPr/>
      <dgm:t>
        <a:bodyPr/>
        <a:lstStyle/>
        <a:p>
          <a:r>
            <a:rPr lang="es-ES" dirty="0" smtClean="0"/>
            <a:t>Se calcula el valor de una empresa descontando los beneficios que se esperan en el futuro</a:t>
          </a:r>
          <a:endParaRPr lang="es-EC" dirty="0"/>
        </a:p>
      </dgm:t>
    </dgm:pt>
    <dgm:pt modelId="{8D5DEB94-D06F-4863-8564-F408BEAEE935}" type="parTrans" cxnId="{E6C23CCA-4FE4-4F8B-A5B7-3E06B684C9E0}">
      <dgm:prSet/>
      <dgm:spPr/>
      <dgm:t>
        <a:bodyPr/>
        <a:lstStyle/>
        <a:p>
          <a:endParaRPr lang="es-EC"/>
        </a:p>
      </dgm:t>
    </dgm:pt>
    <dgm:pt modelId="{ED292B39-81AB-4BDF-8E36-1807A1368948}" type="sibTrans" cxnId="{E6C23CCA-4FE4-4F8B-A5B7-3E06B684C9E0}">
      <dgm:prSet/>
      <dgm:spPr/>
      <dgm:t>
        <a:bodyPr/>
        <a:lstStyle/>
        <a:p>
          <a:endParaRPr lang="es-EC"/>
        </a:p>
      </dgm:t>
    </dgm:pt>
    <dgm:pt modelId="{F0B78AE4-7F88-482A-B275-088B902103B3}">
      <dgm:prSet phldrT="[Texto]"/>
      <dgm:spPr/>
      <dgm:t>
        <a:bodyPr/>
        <a:lstStyle/>
        <a:p>
          <a:r>
            <a:rPr lang="es-ES" b="1" dirty="0" smtClean="0"/>
            <a:t>Valor medio</a:t>
          </a:r>
          <a:endParaRPr lang="es-EC" dirty="0"/>
        </a:p>
      </dgm:t>
    </dgm:pt>
    <dgm:pt modelId="{E1D3C313-4415-4E7A-86C2-D39F73DB218A}" type="parTrans" cxnId="{7ECABE62-4715-429D-84A3-047CE90668A8}">
      <dgm:prSet/>
      <dgm:spPr/>
      <dgm:t>
        <a:bodyPr/>
        <a:lstStyle/>
        <a:p>
          <a:endParaRPr lang="es-EC"/>
        </a:p>
      </dgm:t>
    </dgm:pt>
    <dgm:pt modelId="{28781CD0-D490-44D2-9983-AF6343F42E66}" type="sibTrans" cxnId="{7ECABE62-4715-429D-84A3-047CE90668A8}">
      <dgm:prSet/>
      <dgm:spPr/>
      <dgm:t>
        <a:bodyPr/>
        <a:lstStyle/>
        <a:p>
          <a:endParaRPr lang="es-EC"/>
        </a:p>
      </dgm:t>
    </dgm:pt>
    <dgm:pt modelId="{86DF91AA-C541-4042-A180-51561F1C0C2D}">
      <dgm:prSet phldrT="[Texto]"/>
      <dgm:spPr/>
      <dgm:t>
        <a:bodyPr/>
        <a:lstStyle/>
        <a:p>
          <a:r>
            <a:rPr lang="es-ES" dirty="0" smtClean="0"/>
            <a:t>el valor será algo entre el valor sustancial y los beneficios descontados</a:t>
          </a:r>
          <a:endParaRPr lang="es-EC" dirty="0"/>
        </a:p>
      </dgm:t>
    </dgm:pt>
    <dgm:pt modelId="{217B456F-9593-4013-BF99-ECA91DAA9F56}" type="parTrans" cxnId="{A21D8756-F8CC-4078-BC4C-D6E356BD6FC0}">
      <dgm:prSet/>
      <dgm:spPr/>
      <dgm:t>
        <a:bodyPr/>
        <a:lstStyle/>
        <a:p>
          <a:endParaRPr lang="es-EC"/>
        </a:p>
      </dgm:t>
    </dgm:pt>
    <dgm:pt modelId="{0357DAD9-C531-4F61-8C47-10E8B0E3850F}" type="sibTrans" cxnId="{A21D8756-F8CC-4078-BC4C-D6E356BD6FC0}">
      <dgm:prSet/>
      <dgm:spPr/>
      <dgm:t>
        <a:bodyPr/>
        <a:lstStyle/>
        <a:p>
          <a:endParaRPr lang="es-EC"/>
        </a:p>
      </dgm:t>
    </dgm:pt>
    <dgm:pt modelId="{C1EEF3F8-D621-4A15-8A62-B69ACE2653E4}" type="pres">
      <dgm:prSet presAssocID="{C008D95A-85D9-4E70-B915-C1AF09F3C4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6CCBB4-1EB3-4014-9E1B-33085F23694E}" type="pres">
      <dgm:prSet presAssocID="{53310BE0-103E-41FA-85A9-A9916B912C28}" presName="linNode" presStyleCnt="0"/>
      <dgm:spPr/>
    </dgm:pt>
    <dgm:pt modelId="{E5AB16C3-D653-428B-8BB9-5495CEFE5C99}" type="pres">
      <dgm:prSet presAssocID="{53310BE0-103E-41FA-85A9-A9916B912C2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A856A-6C76-4C7B-A16D-5084DF97349C}" type="pres">
      <dgm:prSet presAssocID="{53310BE0-103E-41FA-85A9-A9916B912C2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082003-752D-4706-A7A6-2B9F82690E26}" type="pres">
      <dgm:prSet presAssocID="{DC041F59-36B9-46DC-9CD0-4BE8788F9E0B}" presName="sp" presStyleCnt="0"/>
      <dgm:spPr/>
    </dgm:pt>
    <dgm:pt modelId="{EF8D4161-BDF8-46EC-98EA-376F626F8552}" type="pres">
      <dgm:prSet presAssocID="{AB05CE04-CBBC-4B8A-8477-87ACF825B6F6}" presName="linNode" presStyleCnt="0"/>
      <dgm:spPr/>
    </dgm:pt>
    <dgm:pt modelId="{8E500ECF-2ABB-48C6-87A3-88D59EA7B393}" type="pres">
      <dgm:prSet presAssocID="{AB05CE04-CBBC-4B8A-8477-87ACF825B6F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7B1BBD-C431-4E67-9763-BC3321C7CB5A}" type="pres">
      <dgm:prSet presAssocID="{AB05CE04-CBBC-4B8A-8477-87ACF825B6F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7AABDF-521F-4ED0-A55E-8A82EBA51036}" type="pres">
      <dgm:prSet presAssocID="{18F4EBCC-F258-4CE4-A29D-448A9D12F984}" presName="sp" presStyleCnt="0"/>
      <dgm:spPr/>
    </dgm:pt>
    <dgm:pt modelId="{245BA4F5-CC63-40D8-B284-AFAFBE5441E7}" type="pres">
      <dgm:prSet presAssocID="{F0B78AE4-7F88-482A-B275-088B902103B3}" presName="linNode" presStyleCnt="0"/>
      <dgm:spPr/>
    </dgm:pt>
    <dgm:pt modelId="{C0C4E88F-6641-436A-9ACF-282B79E0BCDB}" type="pres">
      <dgm:prSet presAssocID="{F0B78AE4-7F88-482A-B275-088B902103B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30CBBF-E9A1-49D7-8882-DAD0F5170677}" type="pres">
      <dgm:prSet presAssocID="{F0B78AE4-7F88-482A-B275-088B902103B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0D41F7-3B95-4FFE-B5EF-4462325A34F8}" type="presOf" srcId="{86DF91AA-C541-4042-A180-51561F1C0C2D}" destId="{F530CBBF-E9A1-49D7-8882-DAD0F5170677}" srcOrd="0" destOrd="0" presId="urn:microsoft.com/office/officeart/2005/8/layout/vList5"/>
    <dgm:cxn modelId="{C2411C3D-BD01-432B-8E78-C87317D60341}" type="presOf" srcId="{C6E15E92-47FE-4F0C-85DF-6BE0829800A4}" destId="{CB3A856A-6C76-4C7B-A16D-5084DF97349C}" srcOrd="0" destOrd="0" presId="urn:microsoft.com/office/officeart/2005/8/layout/vList5"/>
    <dgm:cxn modelId="{AD6350CD-06B7-4F63-ABB7-40EEBB08F80F}" type="presOf" srcId="{CAFD6D56-B829-43FA-9B8A-64DFAB18A3AF}" destId="{127B1BBD-C431-4E67-9763-BC3321C7CB5A}" srcOrd="0" destOrd="0" presId="urn:microsoft.com/office/officeart/2005/8/layout/vList5"/>
    <dgm:cxn modelId="{E6C23CCA-4FE4-4F8B-A5B7-3E06B684C9E0}" srcId="{AB05CE04-CBBC-4B8A-8477-87ACF825B6F6}" destId="{CAFD6D56-B829-43FA-9B8A-64DFAB18A3AF}" srcOrd="0" destOrd="0" parTransId="{8D5DEB94-D06F-4863-8564-F408BEAEE935}" sibTransId="{ED292B39-81AB-4BDF-8E36-1807A1368948}"/>
    <dgm:cxn modelId="{82879AAB-FBA5-468D-A497-8A30A30023B6}" type="presOf" srcId="{AB05CE04-CBBC-4B8A-8477-87ACF825B6F6}" destId="{8E500ECF-2ABB-48C6-87A3-88D59EA7B393}" srcOrd="0" destOrd="0" presId="urn:microsoft.com/office/officeart/2005/8/layout/vList5"/>
    <dgm:cxn modelId="{8A0523DB-26C2-48D7-9A81-D43D6EFE0E6F}" type="presOf" srcId="{C008D95A-85D9-4E70-B915-C1AF09F3C43C}" destId="{C1EEF3F8-D621-4A15-8A62-B69ACE2653E4}" srcOrd="0" destOrd="0" presId="urn:microsoft.com/office/officeart/2005/8/layout/vList5"/>
    <dgm:cxn modelId="{4D55FDC0-8023-47CE-BC7A-99B07422C12A}" type="presOf" srcId="{F0B78AE4-7F88-482A-B275-088B902103B3}" destId="{C0C4E88F-6641-436A-9ACF-282B79E0BCDB}" srcOrd="0" destOrd="0" presId="urn:microsoft.com/office/officeart/2005/8/layout/vList5"/>
    <dgm:cxn modelId="{A21D8756-F8CC-4078-BC4C-D6E356BD6FC0}" srcId="{F0B78AE4-7F88-482A-B275-088B902103B3}" destId="{86DF91AA-C541-4042-A180-51561F1C0C2D}" srcOrd="0" destOrd="0" parTransId="{217B456F-9593-4013-BF99-ECA91DAA9F56}" sibTransId="{0357DAD9-C531-4F61-8C47-10E8B0E3850F}"/>
    <dgm:cxn modelId="{E3981338-6140-4232-B949-FD567EF980FE}" srcId="{53310BE0-103E-41FA-85A9-A9916B912C28}" destId="{C6E15E92-47FE-4F0C-85DF-6BE0829800A4}" srcOrd="0" destOrd="0" parTransId="{9558468E-17C1-43AC-8932-7732133451FD}" sibTransId="{386D1416-3E20-4447-86FB-045324D205B9}"/>
    <dgm:cxn modelId="{44CFDCAD-C147-4F43-8DD9-56F1B33B76F5}" srcId="{C008D95A-85D9-4E70-B915-C1AF09F3C43C}" destId="{AB05CE04-CBBC-4B8A-8477-87ACF825B6F6}" srcOrd="1" destOrd="0" parTransId="{D46F91C6-EB4A-4DE9-9716-393C5F0B5BB6}" sibTransId="{18F4EBCC-F258-4CE4-A29D-448A9D12F984}"/>
    <dgm:cxn modelId="{DCC597E6-C3B5-4B23-9C50-DBED6079F493}" type="presOf" srcId="{53310BE0-103E-41FA-85A9-A9916B912C28}" destId="{E5AB16C3-D653-428B-8BB9-5495CEFE5C99}" srcOrd="0" destOrd="0" presId="urn:microsoft.com/office/officeart/2005/8/layout/vList5"/>
    <dgm:cxn modelId="{7ECABE62-4715-429D-84A3-047CE90668A8}" srcId="{C008D95A-85D9-4E70-B915-C1AF09F3C43C}" destId="{F0B78AE4-7F88-482A-B275-088B902103B3}" srcOrd="2" destOrd="0" parTransId="{E1D3C313-4415-4E7A-86C2-D39F73DB218A}" sibTransId="{28781CD0-D490-44D2-9983-AF6343F42E66}"/>
    <dgm:cxn modelId="{2B05983D-F4BF-41AE-816B-C13BC088D5F5}" srcId="{C008D95A-85D9-4E70-B915-C1AF09F3C43C}" destId="{53310BE0-103E-41FA-85A9-A9916B912C28}" srcOrd="0" destOrd="0" parTransId="{5674AC04-E796-4248-BA92-418BA7218F50}" sibTransId="{DC041F59-36B9-46DC-9CD0-4BE8788F9E0B}"/>
    <dgm:cxn modelId="{25693E3F-6B71-4B5A-AC90-9E121C8E365E}" type="presParOf" srcId="{C1EEF3F8-D621-4A15-8A62-B69ACE2653E4}" destId="{876CCBB4-1EB3-4014-9E1B-33085F23694E}" srcOrd="0" destOrd="0" presId="urn:microsoft.com/office/officeart/2005/8/layout/vList5"/>
    <dgm:cxn modelId="{9AAC0706-E544-4ADF-AC49-D1108FD6B868}" type="presParOf" srcId="{876CCBB4-1EB3-4014-9E1B-33085F23694E}" destId="{E5AB16C3-D653-428B-8BB9-5495CEFE5C99}" srcOrd="0" destOrd="0" presId="urn:microsoft.com/office/officeart/2005/8/layout/vList5"/>
    <dgm:cxn modelId="{A153F77D-8502-46C1-9304-0634CA50EA79}" type="presParOf" srcId="{876CCBB4-1EB3-4014-9E1B-33085F23694E}" destId="{CB3A856A-6C76-4C7B-A16D-5084DF97349C}" srcOrd="1" destOrd="0" presId="urn:microsoft.com/office/officeart/2005/8/layout/vList5"/>
    <dgm:cxn modelId="{E816969F-4DBE-40E4-AD72-39EBD559480D}" type="presParOf" srcId="{C1EEF3F8-D621-4A15-8A62-B69ACE2653E4}" destId="{8F082003-752D-4706-A7A6-2B9F82690E26}" srcOrd="1" destOrd="0" presId="urn:microsoft.com/office/officeart/2005/8/layout/vList5"/>
    <dgm:cxn modelId="{484CC1A3-1614-44D6-8399-F684326DCE03}" type="presParOf" srcId="{C1EEF3F8-D621-4A15-8A62-B69ACE2653E4}" destId="{EF8D4161-BDF8-46EC-98EA-376F626F8552}" srcOrd="2" destOrd="0" presId="urn:microsoft.com/office/officeart/2005/8/layout/vList5"/>
    <dgm:cxn modelId="{D938E69A-3317-4491-97DC-274021F4218B}" type="presParOf" srcId="{EF8D4161-BDF8-46EC-98EA-376F626F8552}" destId="{8E500ECF-2ABB-48C6-87A3-88D59EA7B393}" srcOrd="0" destOrd="0" presId="urn:microsoft.com/office/officeart/2005/8/layout/vList5"/>
    <dgm:cxn modelId="{6F830887-4C01-4622-9DAD-1D3E7F458678}" type="presParOf" srcId="{EF8D4161-BDF8-46EC-98EA-376F626F8552}" destId="{127B1BBD-C431-4E67-9763-BC3321C7CB5A}" srcOrd="1" destOrd="0" presId="urn:microsoft.com/office/officeart/2005/8/layout/vList5"/>
    <dgm:cxn modelId="{0759253B-EC01-4E9B-8761-66B3EC502974}" type="presParOf" srcId="{C1EEF3F8-D621-4A15-8A62-B69ACE2653E4}" destId="{8C7AABDF-521F-4ED0-A55E-8A82EBA51036}" srcOrd="3" destOrd="0" presId="urn:microsoft.com/office/officeart/2005/8/layout/vList5"/>
    <dgm:cxn modelId="{57148D9A-1022-4B26-9385-9071A127033A}" type="presParOf" srcId="{C1EEF3F8-D621-4A15-8A62-B69ACE2653E4}" destId="{245BA4F5-CC63-40D8-B284-AFAFBE5441E7}" srcOrd="4" destOrd="0" presId="urn:microsoft.com/office/officeart/2005/8/layout/vList5"/>
    <dgm:cxn modelId="{B2959358-E761-4F30-9288-89EB925D2872}" type="presParOf" srcId="{245BA4F5-CC63-40D8-B284-AFAFBE5441E7}" destId="{C0C4E88F-6641-436A-9ACF-282B79E0BCDB}" srcOrd="0" destOrd="0" presId="urn:microsoft.com/office/officeart/2005/8/layout/vList5"/>
    <dgm:cxn modelId="{07A5FA73-5D4D-42EC-8C8E-8C5846BCEA42}" type="presParOf" srcId="{245BA4F5-CC63-40D8-B284-AFAFBE5441E7}" destId="{F530CBBF-E9A1-49D7-8882-DAD0F51706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8007CE-924E-4D1C-8E26-C23279D4FD2E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EE2ABF3-2FC9-4E90-9269-6A4783AB1640}">
      <dgm:prSet phldrT="[Texto]"/>
      <dgm:spPr/>
      <dgm:t>
        <a:bodyPr/>
        <a:lstStyle/>
        <a:p>
          <a:r>
            <a:rPr lang="es-ES" b="1" dirty="0" smtClean="0"/>
            <a:t>Valor residual</a:t>
          </a:r>
          <a:endParaRPr lang="es-EC" dirty="0"/>
        </a:p>
      </dgm:t>
    </dgm:pt>
    <dgm:pt modelId="{DD46DDFF-BCDA-4697-9F29-102586B4772F}" type="parTrans" cxnId="{9D82BB29-8E84-4F93-9228-ADCFADF5DF4D}">
      <dgm:prSet/>
      <dgm:spPr/>
      <dgm:t>
        <a:bodyPr/>
        <a:lstStyle/>
        <a:p>
          <a:endParaRPr lang="es-EC"/>
        </a:p>
      </dgm:t>
    </dgm:pt>
    <dgm:pt modelId="{A5B034A3-B47B-4FD9-87CE-5833D9E8F5DC}" type="sibTrans" cxnId="{9D82BB29-8E84-4F93-9228-ADCFADF5DF4D}">
      <dgm:prSet/>
      <dgm:spPr/>
      <dgm:t>
        <a:bodyPr/>
        <a:lstStyle/>
        <a:p>
          <a:endParaRPr lang="es-EC"/>
        </a:p>
      </dgm:t>
    </dgm:pt>
    <dgm:pt modelId="{86372B08-BC53-4B61-9278-0438DCEE6D41}">
      <dgm:prSet phldrT="[Texto]"/>
      <dgm:spPr/>
      <dgm:t>
        <a:bodyPr/>
        <a:lstStyle/>
        <a:p>
          <a:r>
            <a:rPr lang="es-ES" dirty="0" smtClean="0"/>
            <a:t>Se puede definir como una renta perdura</a:t>
          </a:r>
          <a:endParaRPr lang="es-EC" dirty="0"/>
        </a:p>
      </dgm:t>
    </dgm:pt>
    <dgm:pt modelId="{E33CEE36-D79D-400E-8C8C-806D57C3ABC3}" type="parTrans" cxnId="{2B66BB72-579D-4D88-A3AF-D435E11C9C6D}">
      <dgm:prSet/>
      <dgm:spPr/>
      <dgm:t>
        <a:bodyPr/>
        <a:lstStyle/>
        <a:p>
          <a:endParaRPr lang="es-EC"/>
        </a:p>
      </dgm:t>
    </dgm:pt>
    <dgm:pt modelId="{76745EB2-DA39-40ED-828F-845A96A74F35}" type="sibTrans" cxnId="{2B66BB72-579D-4D88-A3AF-D435E11C9C6D}">
      <dgm:prSet/>
      <dgm:spPr/>
      <dgm:t>
        <a:bodyPr/>
        <a:lstStyle/>
        <a:p>
          <a:endParaRPr lang="es-EC"/>
        </a:p>
      </dgm:t>
    </dgm:pt>
    <dgm:pt modelId="{270F5114-BEA8-42DF-95AD-2AC4202FA9D1}">
      <dgm:prSet phldrT="[Texto]"/>
      <dgm:spPr/>
      <dgm:t>
        <a:bodyPr/>
        <a:lstStyle/>
        <a:p>
          <a:r>
            <a:rPr lang="es-ES" b="1" dirty="0" smtClean="0"/>
            <a:t>Descuento de flujo de caja libre </a:t>
          </a:r>
          <a:endParaRPr lang="es-EC" dirty="0"/>
        </a:p>
      </dgm:t>
    </dgm:pt>
    <dgm:pt modelId="{E8EF44F3-1BCB-4338-8A50-F297747F9183}" type="parTrans" cxnId="{EBD57B92-3B3C-4CAF-8E63-3735B991AA93}">
      <dgm:prSet/>
      <dgm:spPr/>
      <dgm:t>
        <a:bodyPr/>
        <a:lstStyle/>
        <a:p>
          <a:endParaRPr lang="es-EC"/>
        </a:p>
      </dgm:t>
    </dgm:pt>
    <dgm:pt modelId="{72FE8F9C-5404-4B35-BB6A-722C2A0659C1}" type="sibTrans" cxnId="{EBD57B92-3B3C-4CAF-8E63-3735B991AA93}">
      <dgm:prSet/>
      <dgm:spPr/>
      <dgm:t>
        <a:bodyPr/>
        <a:lstStyle/>
        <a:p>
          <a:endParaRPr lang="es-EC"/>
        </a:p>
      </dgm:t>
    </dgm:pt>
    <dgm:pt modelId="{D562CC95-D4AA-4FA2-B0A1-789B6F627942}">
      <dgm:prSet phldrT="[Texto]"/>
      <dgm:spPr/>
      <dgm:t>
        <a:bodyPr/>
        <a:lstStyle/>
        <a:p>
          <a:r>
            <a:rPr lang="es-ES" dirty="0" smtClean="0"/>
            <a:t>Mide lo que queda disponible en la empresa después de haber hecho frente a la reinversión de activos necesarios y a las necesidades operativas de fondos</a:t>
          </a:r>
          <a:endParaRPr lang="es-EC" dirty="0"/>
        </a:p>
      </dgm:t>
    </dgm:pt>
    <dgm:pt modelId="{A34430FB-CAF3-482A-9BA5-D67FD6C97739}" type="parTrans" cxnId="{6F2E45CA-D893-4199-9365-8B7FEF18C606}">
      <dgm:prSet/>
      <dgm:spPr/>
      <dgm:t>
        <a:bodyPr/>
        <a:lstStyle/>
        <a:p>
          <a:endParaRPr lang="es-EC"/>
        </a:p>
      </dgm:t>
    </dgm:pt>
    <dgm:pt modelId="{0A5E5A35-662E-4F9C-AB29-2D8602875498}" type="sibTrans" cxnId="{6F2E45CA-D893-4199-9365-8B7FEF18C606}">
      <dgm:prSet/>
      <dgm:spPr/>
      <dgm:t>
        <a:bodyPr/>
        <a:lstStyle/>
        <a:p>
          <a:endParaRPr lang="es-EC"/>
        </a:p>
      </dgm:t>
    </dgm:pt>
    <dgm:pt modelId="{0A52577F-E6B6-4946-BD61-4EA4CE57A042}" type="pres">
      <dgm:prSet presAssocID="{338007CE-924E-4D1C-8E26-C23279D4FD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FFE8814-3E4D-461F-AA9B-95772FCA4F64}" type="pres">
      <dgm:prSet presAssocID="{7EE2ABF3-2FC9-4E90-9269-6A4783AB1640}" presName="linNode" presStyleCnt="0"/>
      <dgm:spPr/>
    </dgm:pt>
    <dgm:pt modelId="{750D22A5-0954-417E-B739-43B441430684}" type="pres">
      <dgm:prSet presAssocID="{7EE2ABF3-2FC9-4E90-9269-6A4783AB164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C7BDC8-4F14-4574-9966-9197050BC86C}" type="pres">
      <dgm:prSet presAssocID="{7EE2ABF3-2FC9-4E90-9269-6A4783AB164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1B8937-314B-40B5-AAC0-78134187B08E}" type="pres">
      <dgm:prSet presAssocID="{A5B034A3-B47B-4FD9-87CE-5833D9E8F5DC}" presName="sp" presStyleCnt="0"/>
      <dgm:spPr/>
    </dgm:pt>
    <dgm:pt modelId="{03565C97-FC62-49AC-A78C-F6556ABE3EBD}" type="pres">
      <dgm:prSet presAssocID="{270F5114-BEA8-42DF-95AD-2AC4202FA9D1}" presName="linNode" presStyleCnt="0"/>
      <dgm:spPr/>
    </dgm:pt>
    <dgm:pt modelId="{3131637E-6A08-4679-A7C1-B0E011AFBB4F}" type="pres">
      <dgm:prSet presAssocID="{270F5114-BEA8-42DF-95AD-2AC4202FA9D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4D6A7C-A167-4896-B10B-4967B0DBCE40}" type="pres">
      <dgm:prSet presAssocID="{270F5114-BEA8-42DF-95AD-2AC4202FA9D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54BF83-53E5-4C7F-9B91-D825E3916405}" type="presOf" srcId="{86372B08-BC53-4B61-9278-0438DCEE6D41}" destId="{65C7BDC8-4F14-4574-9966-9197050BC86C}" srcOrd="0" destOrd="0" presId="urn:microsoft.com/office/officeart/2005/8/layout/vList5"/>
    <dgm:cxn modelId="{6F2E45CA-D893-4199-9365-8B7FEF18C606}" srcId="{270F5114-BEA8-42DF-95AD-2AC4202FA9D1}" destId="{D562CC95-D4AA-4FA2-B0A1-789B6F627942}" srcOrd="0" destOrd="0" parTransId="{A34430FB-CAF3-482A-9BA5-D67FD6C97739}" sibTransId="{0A5E5A35-662E-4F9C-AB29-2D8602875498}"/>
    <dgm:cxn modelId="{FE723BED-2E1A-4F09-A52B-DC3464383AC5}" type="presOf" srcId="{D562CC95-D4AA-4FA2-B0A1-789B6F627942}" destId="{C14D6A7C-A167-4896-B10B-4967B0DBCE40}" srcOrd="0" destOrd="0" presId="urn:microsoft.com/office/officeart/2005/8/layout/vList5"/>
    <dgm:cxn modelId="{9D82BB29-8E84-4F93-9228-ADCFADF5DF4D}" srcId="{338007CE-924E-4D1C-8E26-C23279D4FD2E}" destId="{7EE2ABF3-2FC9-4E90-9269-6A4783AB1640}" srcOrd="0" destOrd="0" parTransId="{DD46DDFF-BCDA-4697-9F29-102586B4772F}" sibTransId="{A5B034A3-B47B-4FD9-87CE-5833D9E8F5DC}"/>
    <dgm:cxn modelId="{34F9C9E3-E2A6-4601-B811-1112F35D3221}" type="presOf" srcId="{7EE2ABF3-2FC9-4E90-9269-6A4783AB1640}" destId="{750D22A5-0954-417E-B739-43B441430684}" srcOrd="0" destOrd="0" presId="urn:microsoft.com/office/officeart/2005/8/layout/vList5"/>
    <dgm:cxn modelId="{2B66BB72-579D-4D88-A3AF-D435E11C9C6D}" srcId="{7EE2ABF3-2FC9-4E90-9269-6A4783AB1640}" destId="{86372B08-BC53-4B61-9278-0438DCEE6D41}" srcOrd="0" destOrd="0" parTransId="{E33CEE36-D79D-400E-8C8C-806D57C3ABC3}" sibTransId="{76745EB2-DA39-40ED-828F-845A96A74F35}"/>
    <dgm:cxn modelId="{BEB10F2C-1C6D-4911-822F-8711D82B9D79}" type="presOf" srcId="{270F5114-BEA8-42DF-95AD-2AC4202FA9D1}" destId="{3131637E-6A08-4679-A7C1-B0E011AFBB4F}" srcOrd="0" destOrd="0" presId="urn:microsoft.com/office/officeart/2005/8/layout/vList5"/>
    <dgm:cxn modelId="{EBD57B92-3B3C-4CAF-8E63-3735B991AA93}" srcId="{338007CE-924E-4D1C-8E26-C23279D4FD2E}" destId="{270F5114-BEA8-42DF-95AD-2AC4202FA9D1}" srcOrd="1" destOrd="0" parTransId="{E8EF44F3-1BCB-4338-8A50-F297747F9183}" sibTransId="{72FE8F9C-5404-4B35-BB6A-722C2A0659C1}"/>
    <dgm:cxn modelId="{0F1E5C31-C9F3-4B2C-A662-82791B5A0C8E}" type="presOf" srcId="{338007CE-924E-4D1C-8E26-C23279D4FD2E}" destId="{0A52577F-E6B6-4946-BD61-4EA4CE57A042}" srcOrd="0" destOrd="0" presId="urn:microsoft.com/office/officeart/2005/8/layout/vList5"/>
    <dgm:cxn modelId="{DDD30FFC-A1E2-4502-ABDE-12F22A09FFE6}" type="presParOf" srcId="{0A52577F-E6B6-4946-BD61-4EA4CE57A042}" destId="{EFFE8814-3E4D-461F-AA9B-95772FCA4F64}" srcOrd="0" destOrd="0" presId="urn:microsoft.com/office/officeart/2005/8/layout/vList5"/>
    <dgm:cxn modelId="{BAE3A09A-8B69-4A2A-A676-0FF5B248B6E1}" type="presParOf" srcId="{EFFE8814-3E4D-461F-AA9B-95772FCA4F64}" destId="{750D22A5-0954-417E-B739-43B441430684}" srcOrd="0" destOrd="0" presId="urn:microsoft.com/office/officeart/2005/8/layout/vList5"/>
    <dgm:cxn modelId="{3B8151CA-6123-46DA-B067-7E8E4488BA45}" type="presParOf" srcId="{EFFE8814-3E4D-461F-AA9B-95772FCA4F64}" destId="{65C7BDC8-4F14-4574-9966-9197050BC86C}" srcOrd="1" destOrd="0" presId="urn:microsoft.com/office/officeart/2005/8/layout/vList5"/>
    <dgm:cxn modelId="{70573041-3B2E-42DD-8EFE-F2C4989FA1B8}" type="presParOf" srcId="{0A52577F-E6B6-4946-BD61-4EA4CE57A042}" destId="{331B8937-314B-40B5-AAC0-78134187B08E}" srcOrd="1" destOrd="0" presId="urn:microsoft.com/office/officeart/2005/8/layout/vList5"/>
    <dgm:cxn modelId="{DA9AA7B2-BA33-422F-A550-BBEB4428762E}" type="presParOf" srcId="{0A52577F-E6B6-4946-BD61-4EA4CE57A042}" destId="{03565C97-FC62-49AC-A78C-F6556ABE3EBD}" srcOrd="2" destOrd="0" presId="urn:microsoft.com/office/officeart/2005/8/layout/vList5"/>
    <dgm:cxn modelId="{E570BD34-C5B4-4103-AA29-2930D90C1B5E}" type="presParOf" srcId="{03565C97-FC62-49AC-A78C-F6556ABE3EBD}" destId="{3131637E-6A08-4679-A7C1-B0E011AFBB4F}" srcOrd="0" destOrd="0" presId="urn:microsoft.com/office/officeart/2005/8/layout/vList5"/>
    <dgm:cxn modelId="{7C40D751-1409-46B6-88D8-20D98A95390C}" type="presParOf" srcId="{03565C97-FC62-49AC-A78C-F6556ABE3EBD}" destId="{C14D6A7C-A167-4896-B10B-4967B0DBCE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4046DB-E4E1-4D21-A2E0-03CCD8F9EE2C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90A48C10-10B4-4F64-8AAA-5B8C9E3C1165}">
      <dgm:prSet phldrT="[Texto]"/>
      <dgm:spPr/>
      <dgm:t>
        <a:bodyPr/>
        <a:lstStyle/>
        <a:p>
          <a:r>
            <a:rPr lang="es-EC" dirty="0" smtClean="0"/>
            <a:t>Proyecciones Financieras</a:t>
          </a:r>
          <a:endParaRPr lang="es-EC" dirty="0"/>
        </a:p>
      </dgm:t>
    </dgm:pt>
    <dgm:pt modelId="{6F605E4C-4874-484F-B597-C503F9B05F7C}" type="parTrans" cxnId="{77B08CE0-ECCE-4B83-88D1-B045A1D7045C}">
      <dgm:prSet/>
      <dgm:spPr/>
      <dgm:t>
        <a:bodyPr/>
        <a:lstStyle/>
        <a:p>
          <a:endParaRPr lang="es-EC"/>
        </a:p>
      </dgm:t>
    </dgm:pt>
    <dgm:pt modelId="{037EDA24-011D-44D5-892F-BD18B5174A27}" type="sibTrans" cxnId="{77B08CE0-ECCE-4B83-88D1-B045A1D7045C}">
      <dgm:prSet/>
      <dgm:spPr/>
      <dgm:t>
        <a:bodyPr/>
        <a:lstStyle/>
        <a:p>
          <a:endParaRPr lang="es-EC"/>
        </a:p>
      </dgm:t>
    </dgm:pt>
    <dgm:pt modelId="{991F3BE6-EB1A-4809-813B-85463A513276}">
      <dgm:prSet phldrT="[Texto]"/>
      <dgm:spPr/>
      <dgm:t>
        <a:bodyPr/>
        <a:lstStyle/>
        <a:p>
          <a:r>
            <a:rPr lang="es-EC" dirty="0" smtClean="0"/>
            <a:t>Flujos de Caja</a:t>
          </a:r>
          <a:endParaRPr lang="es-EC" dirty="0"/>
        </a:p>
      </dgm:t>
    </dgm:pt>
    <dgm:pt modelId="{A4D0A2B2-8835-4E51-9E11-E4DA414B9C95}" type="parTrans" cxnId="{179B356D-375B-40CF-A5E1-113638C28EBC}">
      <dgm:prSet/>
      <dgm:spPr/>
      <dgm:t>
        <a:bodyPr/>
        <a:lstStyle/>
        <a:p>
          <a:endParaRPr lang="es-EC"/>
        </a:p>
      </dgm:t>
    </dgm:pt>
    <dgm:pt modelId="{E6E77BCF-F098-4D37-A60D-30244A210EF7}" type="sibTrans" cxnId="{179B356D-375B-40CF-A5E1-113638C28EBC}">
      <dgm:prSet/>
      <dgm:spPr/>
      <dgm:t>
        <a:bodyPr/>
        <a:lstStyle/>
        <a:p>
          <a:endParaRPr lang="es-EC"/>
        </a:p>
      </dgm:t>
    </dgm:pt>
    <dgm:pt modelId="{A6FF09A7-722F-4B17-A92E-5035B11CCE37}">
      <dgm:prSet phldrT="[Texto]"/>
      <dgm:spPr/>
      <dgm:t>
        <a:bodyPr/>
        <a:lstStyle/>
        <a:p>
          <a:r>
            <a:rPr lang="es-EC" dirty="0" smtClean="0"/>
            <a:t>Cálculo de la tasa de descuento</a:t>
          </a:r>
          <a:endParaRPr lang="es-EC" dirty="0"/>
        </a:p>
      </dgm:t>
    </dgm:pt>
    <dgm:pt modelId="{CE67F1B8-48FD-472A-A294-3F1942D282F5}" type="parTrans" cxnId="{D5BBBAFF-B994-4147-AE2C-3625F2568CB1}">
      <dgm:prSet/>
      <dgm:spPr/>
      <dgm:t>
        <a:bodyPr/>
        <a:lstStyle/>
        <a:p>
          <a:endParaRPr lang="es-EC"/>
        </a:p>
      </dgm:t>
    </dgm:pt>
    <dgm:pt modelId="{78362A39-9C9F-4186-9722-FEFFF0A0D936}" type="sibTrans" cxnId="{D5BBBAFF-B994-4147-AE2C-3625F2568CB1}">
      <dgm:prSet/>
      <dgm:spPr/>
      <dgm:t>
        <a:bodyPr/>
        <a:lstStyle/>
        <a:p>
          <a:endParaRPr lang="es-EC"/>
        </a:p>
      </dgm:t>
    </dgm:pt>
    <dgm:pt modelId="{54A633FB-44AE-460F-A261-85E33CCF0C20}">
      <dgm:prSet phldrT="[Texto]"/>
      <dgm:spPr/>
      <dgm:t>
        <a:bodyPr/>
        <a:lstStyle/>
        <a:p>
          <a:r>
            <a:rPr lang="es-EC" dirty="0" smtClean="0"/>
            <a:t>Aplicación de la tasa y estimación del valor residual</a:t>
          </a:r>
          <a:endParaRPr lang="es-EC" dirty="0"/>
        </a:p>
      </dgm:t>
    </dgm:pt>
    <dgm:pt modelId="{4A4FF931-0E33-467F-AAEF-5ACE92B7F1B3}" type="parTrans" cxnId="{8425D066-0B56-4C29-964B-002D12843D1A}">
      <dgm:prSet/>
      <dgm:spPr/>
      <dgm:t>
        <a:bodyPr/>
        <a:lstStyle/>
        <a:p>
          <a:endParaRPr lang="es-EC"/>
        </a:p>
      </dgm:t>
    </dgm:pt>
    <dgm:pt modelId="{A5602379-8BA3-4A3B-B2BB-3B23D25D0759}" type="sibTrans" cxnId="{8425D066-0B56-4C29-964B-002D12843D1A}">
      <dgm:prSet/>
      <dgm:spPr/>
      <dgm:t>
        <a:bodyPr/>
        <a:lstStyle/>
        <a:p>
          <a:endParaRPr lang="es-EC"/>
        </a:p>
      </dgm:t>
    </dgm:pt>
    <dgm:pt modelId="{345A6D64-A5E4-4194-8180-D7A33ED5494F}">
      <dgm:prSet phldrT="[Texto]"/>
      <dgm:spPr/>
      <dgm:t>
        <a:bodyPr/>
        <a:lstStyle/>
        <a:p>
          <a:r>
            <a:rPr lang="es-EC" dirty="0" smtClean="0"/>
            <a:t>Valor del Negocio</a:t>
          </a:r>
          <a:endParaRPr lang="es-EC" dirty="0"/>
        </a:p>
      </dgm:t>
    </dgm:pt>
    <dgm:pt modelId="{EB0254D0-8310-4BD0-AF4B-C341A1548714}" type="parTrans" cxnId="{52C84C8D-740F-456B-A927-E5C80DE794ED}">
      <dgm:prSet/>
      <dgm:spPr/>
      <dgm:t>
        <a:bodyPr/>
        <a:lstStyle/>
        <a:p>
          <a:endParaRPr lang="es-EC"/>
        </a:p>
      </dgm:t>
    </dgm:pt>
    <dgm:pt modelId="{A945EDFE-4BBA-46A6-9A24-E2C6FFCF405D}" type="sibTrans" cxnId="{52C84C8D-740F-456B-A927-E5C80DE794ED}">
      <dgm:prSet/>
      <dgm:spPr/>
      <dgm:t>
        <a:bodyPr/>
        <a:lstStyle/>
        <a:p>
          <a:endParaRPr lang="es-EC"/>
        </a:p>
      </dgm:t>
    </dgm:pt>
    <dgm:pt modelId="{5A6141F4-1822-4459-AEEC-BF15C9698DC4}" type="pres">
      <dgm:prSet presAssocID="{544046DB-E4E1-4D21-A2E0-03CCD8F9EE2C}" presName="CompostProcess" presStyleCnt="0">
        <dgm:presLayoutVars>
          <dgm:dir/>
          <dgm:resizeHandles val="exact"/>
        </dgm:presLayoutVars>
      </dgm:prSet>
      <dgm:spPr/>
    </dgm:pt>
    <dgm:pt modelId="{6CF3AF3D-4253-4BE6-AA8A-7D030E30FBF6}" type="pres">
      <dgm:prSet presAssocID="{544046DB-E4E1-4D21-A2E0-03CCD8F9EE2C}" presName="arrow" presStyleLbl="bgShp" presStyleIdx="0" presStyleCnt="1"/>
      <dgm:spPr/>
    </dgm:pt>
    <dgm:pt modelId="{35D76A74-F9CA-49F4-AC00-AFA02257CCE9}" type="pres">
      <dgm:prSet presAssocID="{544046DB-E4E1-4D21-A2E0-03CCD8F9EE2C}" presName="linearProcess" presStyleCnt="0"/>
      <dgm:spPr/>
    </dgm:pt>
    <dgm:pt modelId="{67C1341B-93FB-4AFE-95F8-76F98FD59784}" type="pres">
      <dgm:prSet presAssocID="{90A48C10-10B4-4F64-8AAA-5B8C9E3C116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758ADB-76BD-454C-BBE1-8D8CE032F482}" type="pres">
      <dgm:prSet presAssocID="{037EDA24-011D-44D5-892F-BD18B5174A27}" presName="sibTrans" presStyleCnt="0"/>
      <dgm:spPr/>
    </dgm:pt>
    <dgm:pt modelId="{1184DCB7-F212-47CE-A918-C1BAC025B801}" type="pres">
      <dgm:prSet presAssocID="{991F3BE6-EB1A-4809-813B-85463A51327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1A3B3C-25A4-4B27-A38E-8EC3B73C30CB}" type="pres">
      <dgm:prSet presAssocID="{E6E77BCF-F098-4D37-A60D-30244A210EF7}" presName="sibTrans" presStyleCnt="0"/>
      <dgm:spPr/>
    </dgm:pt>
    <dgm:pt modelId="{00F22086-C426-4888-9E95-8C4089E4705E}" type="pres">
      <dgm:prSet presAssocID="{A6FF09A7-722F-4B17-A92E-5035B11CCE3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A5BBDE-2A78-4FF8-9094-47686449EB38}" type="pres">
      <dgm:prSet presAssocID="{78362A39-9C9F-4186-9722-FEFFF0A0D936}" presName="sibTrans" presStyleCnt="0"/>
      <dgm:spPr/>
    </dgm:pt>
    <dgm:pt modelId="{9F3D3F12-8763-4BB5-9837-50B395194539}" type="pres">
      <dgm:prSet presAssocID="{54A633FB-44AE-460F-A261-85E33CCF0C2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65B3A5-6BF1-45BB-91E7-3DD71F691633}" type="pres">
      <dgm:prSet presAssocID="{A5602379-8BA3-4A3B-B2BB-3B23D25D0759}" presName="sibTrans" presStyleCnt="0"/>
      <dgm:spPr/>
    </dgm:pt>
    <dgm:pt modelId="{59FDDA34-D57F-4EDC-BE17-2E09CCE788B4}" type="pres">
      <dgm:prSet presAssocID="{345A6D64-A5E4-4194-8180-D7A33ED5494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BBBAFF-B994-4147-AE2C-3625F2568CB1}" srcId="{544046DB-E4E1-4D21-A2E0-03CCD8F9EE2C}" destId="{A6FF09A7-722F-4B17-A92E-5035B11CCE37}" srcOrd="2" destOrd="0" parTransId="{CE67F1B8-48FD-472A-A294-3F1942D282F5}" sibTransId="{78362A39-9C9F-4186-9722-FEFFF0A0D936}"/>
    <dgm:cxn modelId="{52C84C8D-740F-456B-A927-E5C80DE794ED}" srcId="{544046DB-E4E1-4D21-A2E0-03CCD8F9EE2C}" destId="{345A6D64-A5E4-4194-8180-D7A33ED5494F}" srcOrd="4" destOrd="0" parTransId="{EB0254D0-8310-4BD0-AF4B-C341A1548714}" sibTransId="{A945EDFE-4BBA-46A6-9A24-E2C6FFCF405D}"/>
    <dgm:cxn modelId="{179B356D-375B-40CF-A5E1-113638C28EBC}" srcId="{544046DB-E4E1-4D21-A2E0-03CCD8F9EE2C}" destId="{991F3BE6-EB1A-4809-813B-85463A513276}" srcOrd="1" destOrd="0" parTransId="{A4D0A2B2-8835-4E51-9E11-E4DA414B9C95}" sibTransId="{E6E77BCF-F098-4D37-A60D-30244A210EF7}"/>
    <dgm:cxn modelId="{D2D50DDD-7D6B-4D8C-9D8F-37F5D35217D5}" type="presOf" srcId="{90A48C10-10B4-4F64-8AAA-5B8C9E3C1165}" destId="{67C1341B-93FB-4AFE-95F8-76F98FD59784}" srcOrd="0" destOrd="0" presId="urn:microsoft.com/office/officeart/2005/8/layout/hProcess9"/>
    <dgm:cxn modelId="{995152D9-DF66-4070-81E8-E905B2F4ED14}" type="presOf" srcId="{544046DB-E4E1-4D21-A2E0-03CCD8F9EE2C}" destId="{5A6141F4-1822-4459-AEEC-BF15C9698DC4}" srcOrd="0" destOrd="0" presId="urn:microsoft.com/office/officeart/2005/8/layout/hProcess9"/>
    <dgm:cxn modelId="{DCEB8C2B-97F1-4883-8808-1AF4DD6CEE69}" type="presOf" srcId="{991F3BE6-EB1A-4809-813B-85463A513276}" destId="{1184DCB7-F212-47CE-A918-C1BAC025B801}" srcOrd="0" destOrd="0" presId="urn:microsoft.com/office/officeart/2005/8/layout/hProcess9"/>
    <dgm:cxn modelId="{8425D066-0B56-4C29-964B-002D12843D1A}" srcId="{544046DB-E4E1-4D21-A2E0-03CCD8F9EE2C}" destId="{54A633FB-44AE-460F-A261-85E33CCF0C20}" srcOrd="3" destOrd="0" parTransId="{4A4FF931-0E33-467F-AAEF-5ACE92B7F1B3}" sibTransId="{A5602379-8BA3-4A3B-B2BB-3B23D25D0759}"/>
    <dgm:cxn modelId="{C84C92F0-2531-4FA7-8D56-A0A840CC8CBC}" type="presOf" srcId="{345A6D64-A5E4-4194-8180-D7A33ED5494F}" destId="{59FDDA34-D57F-4EDC-BE17-2E09CCE788B4}" srcOrd="0" destOrd="0" presId="urn:microsoft.com/office/officeart/2005/8/layout/hProcess9"/>
    <dgm:cxn modelId="{FB8FDCBF-7C01-4F8B-82CE-EF68E36FCF26}" type="presOf" srcId="{A6FF09A7-722F-4B17-A92E-5035B11CCE37}" destId="{00F22086-C426-4888-9E95-8C4089E4705E}" srcOrd="0" destOrd="0" presId="urn:microsoft.com/office/officeart/2005/8/layout/hProcess9"/>
    <dgm:cxn modelId="{77B08CE0-ECCE-4B83-88D1-B045A1D7045C}" srcId="{544046DB-E4E1-4D21-A2E0-03CCD8F9EE2C}" destId="{90A48C10-10B4-4F64-8AAA-5B8C9E3C1165}" srcOrd="0" destOrd="0" parTransId="{6F605E4C-4874-484F-B597-C503F9B05F7C}" sibTransId="{037EDA24-011D-44D5-892F-BD18B5174A27}"/>
    <dgm:cxn modelId="{A2C39B88-2F59-4C62-9D3B-99FE87E815D7}" type="presOf" srcId="{54A633FB-44AE-460F-A261-85E33CCF0C20}" destId="{9F3D3F12-8763-4BB5-9837-50B395194539}" srcOrd="0" destOrd="0" presId="urn:microsoft.com/office/officeart/2005/8/layout/hProcess9"/>
    <dgm:cxn modelId="{36DFC401-6170-497D-AC68-EE2E4A4564BE}" type="presParOf" srcId="{5A6141F4-1822-4459-AEEC-BF15C9698DC4}" destId="{6CF3AF3D-4253-4BE6-AA8A-7D030E30FBF6}" srcOrd="0" destOrd="0" presId="urn:microsoft.com/office/officeart/2005/8/layout/hProcess9"/>
    <dgm:cxn modelId="{55115DA4-3ECB-43D9-9D94-4726788C4DD9}" type="presParOf" srcId="{5A6141F4-1822-4459-AEEC-BF15C9698DC4}" destId="{35D76A74-F9CA-49F4-AC00-AFA02257CCE9}" srcOrd="1" destOrd="0" presId="urn:microsoft.com/office/officeart/2005/8/layout/hProcess9"/>
    <dgm:cxn modelId="{929F20EF-6B94-42A6-B314-7D284EEB4189}" type="presParOf" srcId="{35D76A74-F9CA-49F4-AC00-AFA02257CCE9}" destId="{67C1341B-93FB-4AFE-95F8-76F98FD59784}" srcOrd="0" destOrd="0" presId="urn:microsoft.com/office/officeart/2005/8/layout/hProcess9"/>
    <dgm:cxn modelId="{AF226D93-D137-45C2-88B9-D681CF1E76E2}" type="presParOf" srcId="{35D76A74-F9CA-49F4-AC00-AFA02257CCE9}" destId="{15758ADB-76BD-454C-BBE1-8D8CE032F482}" srcOrd="1" destOrd="0" presId="urn:microsoft.com/office/officeart/2005/8/layout/hProcess9"/>
    <dgm:cxn modelId="{6DD8DEEB-7F0F-4FC4-AAAD-984F3E07FF64}" type="presParOf" srcId="{35D76A74-F9CA-49F4-AC00-AFA02257CCE9}" destId="{1184DCB7-F212-47CE-A918-C1BAC025B801}" srcOrd="2" destOrd="0" presId="urn:microsoft.com/office/officeart/2005/8/layout/hProcess9"/>
    <dgm:cxn modelId="{35BA21A7-B66B-40BF-8AA4-F869EB21472B}" type="presParOf" srcId="{35D76A74-F9CA-49F4-AC00-AFA02257CCE9}" destId="{A91A3B3C-25A4-4B27-A38E-8EC3B73C30CB}" srcOrd="3" destOrd="0" presId="urn:microsoft.com/office/officeart/2005/8/layout/hProcess9"/>
    <dgm:cxn modelId="{9F464B2A-0967-425C-8F82-D8A3400C2FC1}" type="presParOf" srcId="{35D76A74-F9CA-49F4-AC00-AFA02257CCE9}" destId="{00F22086-C426-4888-9E95-8C4089E4705E}" srcOrd="4" destOrd="0" presId="urn:microsoft.com/office/officeart/2005/8/layout/hProcess9"/>
    <dgm:cxn modelId="{3FEE743B-AE80-42A0-B1DC-EB75DB2EF2F1}" type="presParOf" srcId="{35D76A74-F9CA-49F4-AC00-AFA02257CCE9}" destId="{B7A5BBDE-2A78-4FF8-9094-47686449EB38}" srcOrd="5" destOrd="0" presId="urn:microsoft.com/office/officeart/2005/8/layout/hProcess9"/>
    <dgm:cxn modelId="{AB8B742D-C99D-450C-BFA3-E41D86463660}" type="presParOf" srcId="{35D76A74-F9CA-49F4-AC00-AFA02257CCE9}" destId="{9F3D3F12-8763-4BB5-9837-50B395194539}" srcOrd="6" destOrd="0" presId="urn:microsoft.com/office/officeart/2005/8/layout/hProcess9"/>
    <dgm:cxn modelId="{3A95E57E-13C3-4602-AED3-5B846A84C36F}" type="presParOf" srcId="{35D76A74-F9CA-49F4-AC00-AFA02257CCE9}" destId="{A965B3A5-6BF1-45BB-91E7-3DD71F691633}" srcOrd="7" destOrd="0" presId="urn:microsoft.com/office/officeart/2005/8/layout/hProcess9"/>
    <dgm:cxn modelId="{F68481D7-B882-4E9F-9633-4B626EB0D5A5}" type="presParOf" srcId="{35D76A74-F9CA-49F4-AC00-AFA02257CCE9}" destId="{59FDDA34-D57F-4EDC-BE17-2E09CCE788B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33C73F-0121-4EC3-9D02-08560BC910BD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B15E0BF-70CD-4178-A698-2EB9852015B8}">
      <dgm:prSet phldrT="[Texto]" custT="1"/>
      <dgm:spPr/>
      <dgm:t>
        <a:bodyPr/>
        <a:lstStyle/>
        <a:p>
          <a:pPr algn="ctr"/>
          <a:r>
            <a:rPr lang="es-EC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C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79B951-C191-4F94-96E8-66091517A5FC}" type="parTrans" cxnId="{1089A067-B671-4AB7-9297-C8CBB97FB4F7}">
      <dgm:prSet/>
      <dgm:spPr/>
      <dgm:t>
        <a:bodyPr/>
        <a:lstStyle/>
        <a:p>
          <a:pPr algn="just"/>
          <a:endParaRPr lang="es-EC" sz="1500"/>
        </a:p>
      </dgm:t>
    </dgm:pt>
    <dgm:pt modelId="{32CF6242-167D-4B99-B37B-C48C87FC6CEE}" type="sibTrans" cxnId="{1089A067-B671-4AB7-9297-C8CBB97FB4F7}">
      <dgm:prSet/>
      <dgm:spPr/>
      <dgm:t>
        <a:bodyPr/>
        <a:lstStyle/>
        <a:p>
          <a:pPr algn="just"/>
          <a:endParaRPr lang="es-EC" sz="1500"/>
        </a:p>
      </dgm:t>
    </dgm:pt>
    <dgm:pt modelId="{F29CE665-600D-437B-8D24-D0D3BF4C0973}">
      <dgm:prSet phldrT="[Texto]" custT="1"/>
      <dgm:spPr/>
      <dgm:t>
        <a:bodyPr/>
        <a:lstStyle/>
        <a:p>
          <a:pPr algn="just"/>
          <a:r>
            <a:rPr lang="es-EC" sz="1600" dirty="0" smtClean="0"/>
            <a:t>Alianza de Seguros ha crecido favorablemente gracias a las políticas emitidas por el gobierno y que en el año 2011 ha podido incrementar su producción por tener dentro de sus asegurados a la Policía Nacional pero aun así se encuentra con un patrimonio por debajo de la competencia ya que como la compañía creció el mercado también lo hizo; sin embargo le falta que realice un mejor manejo en el aspecto </a:t>
          </a:r>
          <a:r>
            <a:rPr lang="es-MX" sz="1600" dirty="0" smtClean="0"/>
            <a:t>de control de las áreas técnicas en las sucursales y la agilización de la atención a los reclamos de los clientes como también de la recuperación de la cartera</a:t>
          </a:r>
          <a:endParaRPr lang="es-EC" sz="1600" dirty="0"/>
        </a:p>
      </dgm:t>
    </dgm:pt>
    <dgm:pt modelId="{997CCE62-C9E7-48A8-80ED-851774E33A7F}" type="parTrans" cxnId="{BCED24F4-D83B-4770-94DC-201C69472BD8}">
      <dgm:prSet/>
      <dgm:spPr/>
      <dgm:t>
        <a:bodyPr/>
        <a:lstStyle/>
        <a:p>
          <a:pPr algn="just"/>
          <a:endParaRPr lang="es-EC" sz="1500"/>
        </a:p>
      </dgm:t>
    </dgm:pt>
    <dgm:pt modelId="{CB95F702-CE9F-45B3-B406-19C9DA920198}" type="sibTrans" cxnId="{BCED24F4-D83B-4770-94DC-201C69472BD8}">
      <dgm:prSet/>
      <dgm:spPr/>
      <dgm:t>
        <a:bodyPr/>
        <a:lstStyle/>
        <a:p>
          <a:pPr algn="just"/>
          <a:endParaRPr lang="es-EC" sz="1500"/>
        </a:p>
      </dgm:t>
    </dgm:pt>
    <dgm:pt modelId="{08735A54-E83C-41E3-8AD0-D3CCA08B7E86}">
      <dgm:prSet phldrT="[Texto]" custT="1"/>
      <dgm:spPr/>
      <dgm:t>
        <a:bodyPr/>
        <a:lstStyle/>
        <a:p>
          <a:pPr algn="ctr"/>
          <a:r>
            <a:rPr lang="es-EC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s-EC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53FAFD-E746-4445-B36A-6E80B80DCB5F}" type="parTrans" cxnId="{6AB2E1EC-DDEB-4D33-A909-8084971B36F0}">
      <dgm:prSet/>
      <dgm:spPr/>
      <dgm:t>
        <a:bodyPr/>
        <a:lstStyle/>
        <a:p>
          <a:pPr algn="just"/>
          <a:endParaRPr lang="es-EC" sz="1500"/>
        </a:p>
      </dgm:t>
    </dgm:pt>
    <dgm:pt modelId="{0785DE9F-3C4F-4A90-8321-0FF172614D3E}" type="sibTrans" cxnId="{6AB2E1EC-DDEB-4D33-A909-8084971B36F0}">
      <dgm:prSet/>
      <dgm:spPr/>
      <dgm:t>
        <a:bodyPr/>
        <a:lstStyle/>
        <a:p>
          <a:pPr algn="just"/>
          <a:endParaRPr lang="es-EC" sz="1500"/>
        </a:p>
      </dgm:t>
    </dgm:pt>
    <dgm:pt modelId="{0C8F1145-5727-41DC-9537-4C2199642DB7}">
      <dgm:prSet phldrT="[Texto]" custT="1"/>
      <dgm:spPr/>
      <dgm:t>
        <a:bodyPr/>
        <a:lstStyle/>
        <a:p>
          <a:pPr algn="just"/>
          <a:r>
            <a:rPr lang="es-EC" sz="1600" dirty="0" smtClean="0"/>
            <a:t>Con respecto a la situación actual que atraviesa la compañía de han identificado varias debilidades, como el no incursionar en el ramo de vida que es a donde se está inclinando la cultura aseguradora de los ecuatorianos, no contar con un paquete de productos para los clientes, </a:t>
          </a:r>
          <a:r>
            <a:rPr lang="es-MX" sz="1600" dirty="0" smtClean="0"/>
            <a:t>falta de publicidad para difundir el conocimiento de la empresa en el mercado y en cada región ya que es una de las estrategias para poder captar más mercado, desconocimiento de las necesidades de los clientes</a:t>
          </a:r>
          <a:endParaRPr lang="es-EC" sz="1600" dirty="0"/>
        </a:p>
      </dgm:t>
    </dgm:pt>
    <dgm:pt modelId="{DFEE2B4A-6506-40DD-8061-75F748BC1091}" type="parTrans" cxnId="{820F3757-5CA6-4744-A15B-946BD05929A7}">
      <dgm:prSet/>
      <dgm:spPr/>
      <dgm:t>
        <a:bodyPr/>
        <a:lstStyle/>
        <a:p>
          <a:pPr algn="just"/>
          <a:endParaRPr lang="es-EC" sz="1500"/>
        </a:p>
      </dgm:t>
    </dgm:pt>
    <dgm:pt modelId="{4D489CB0-49F1-4764-AAAE-1E40A082AC71}" type="sibTrans" cxnId="{820F3757-5CA6-4744-A15B-946BD05929A7}">
      <dgm:prSet/>
      <dgm:spPr/>
      <dgm:t>
        <a:bodyPr/>
        <a:lstStyle/>
        <a:p>
          <a:pPr algn="just"/>
          <a:endParaRPr lang="es-EC" sz="1500"/>
        </a:p>
      </dgm:t>
    </dgm:pt>
    <dgm:pt modelId="{7CF34A94-A822-4CB9-9517-EB0CC24694EB}" type="pres">
      <dgm:prSet presAssocID="{A333C73F-0121-4EC3-9D02-08560BC910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B19A6C-F0B4-46CE-895E-B9686C607376}" type="pres">
      <dgm:prSet presAssocID="{FB15E0BF-70CD-4178-A698-2EB9852015B8}" presName="composite" presStyleCnt="0"/>
      <dgm:spPr/>
    </dgm:pt>
    <dgm:pt modelId="{48054274-A5BF-4EC5-A1D3-855D0579F6E8}" type="pres">
      <dgm:prSet presAssocID="{FB15E0BF-70CD-4178-A698-2EB9852015B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D6777-2D26-42A2-98E0-56E849444DB9}" type="pres">
      <dgm:prSet presAssocID="{FB15E0BF-70CD-4178-A698-2EB9852015B8}" presName="descendantText" presStyleLbl="alignAcc1" presStyleIdx="0" presStyleCnt="2" custScaleY="1287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84248C-ACAB-4C38-82DF-E11E9E7B3F89}" type="pres">
      <dgm:prSet presAssocID="{32CF6242-167D-4B99-B37B-C48C87FC6CEE}" presName="sp" presStyleCnt="0"/>
      <dgm:spPr/>
    </dgm:pt>
    <dgm:pt modelId="{226AEAED-FE26-45A6-B2EE-3CE24CFDC428}" type="pres">
      <dgm:prSet presAssocID="{08735A54-E83C-41E3-8AD0-D3CCA08B7E86}" presName="composite" presStyleCnt="0"/>
      <dgm:spPr/>
    </dgm:pt>
    <dgm:pt modelId="{BBEA54D2-D310-48DA-92E0-4A0963868D35}" type="pres">
      <dgm:prSet presAssocID="{08735A54-E83C-41E3-8AD0-D3CCA08B7E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DBF8A-1DB5-49A8-A098-D28AE6006161}" type="pres">
      <dgm:prSet presAssocID="{08735A54-E83C-41E3-8AD0-D3CCA08B7E86}" presName="descendantText" presStyleLbl="alignAcc1" presStyleIdx="1" presStyleCnt="2" custScaleY="1275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9E7E9D-DC2A-4DE9-85E6-9C1351EB99B0}" type="presOf" srcId="{F29CE665-600D-437B-8D24-D0D3BF4C0973}" destId="{3E6D6777-2D26-42A2-98E0-56E849444DB9}" srcOrd="0" destOrd="0" presId="urn:microsoft.com/office/officeart/2005/8/layout/chevron2"/>
    <dgm:cxn modelId="{BCED24F4-D83B-4770-94DC-201C69472BD8}" srcId="{FB15E0BF-70CD-4178-A698-2EB9852015B8}" destId="{F29CE665-600D-437B-8D24-D0D3BF4C0973}" srcOrd="0" destOrd="0" parTransId="{997CCE62-C9E7-48A8-80ED-851774E33A7F}" sibTransId="{CB95F702-CE9F-45B3-B406-19C9DA920198}"/>
    <dgm:cxn modelId="{750C37FC-7FC3-48F9-BF17-6D140C727941}" type="presOf" srcId="{A333C73F-0121-4EC3-9D02-08560BC910BD}" destId="{7CF34A94-A822-4CB9-9517-EB0CC24694EB}" srcOrd="0" destOrd="0" presId="urn:microsoft.com/office/officeart/2005/8/layout/chevron2"/>
    <dgm:cxn modelId="{820F3757-5CA6-4744-A15B-946BD05929A7}" srcId="{08735A54-E83C-41E3-8AD0-D3CCA08B7E86}" destId="{0C8F1145-5727-41DC-9537-4C2199642DB7}" srcOrd="0" destOrd="0" parTransId="{DFEE2B4A-6506-40DD-8061-75F748BC1091}" sibTransId="{4D489CB0-49F1-4764-AAAE-1E40A082AC71}"/>
    <dgm:cxn modelId="{1089A067-B671-4AB7-9297-C8CBB97FB4F7}" srcId="{A333C73F-0121-4EC3-9D02-08560BC910BD}" destId="{FB15E0BF-70CD-4178-A698-2EB9852015B8}" srcOrd="0" destOrd="0" parTransId="{A879B951-C191-4F94-96E8-66091517A5FC}" sibTransId="{32CF6242-167D-4B99-B37B-C48C87FC6CEE}"/>
    <dgm:cxn modelId="{801B3313-0030-4360-807C-B0E5C00C3671}" type="presOf" srcId="{FB15E0BF-70CD-4178-A698-2EB9852015B8}" destId="{48054274-A5BF-4EC5-A1D3-855D0579F6E8}" srcOrd="0" destOrd="0" presId="urn:microsoft.com/office/officeart/2005/8/layout/chevron2"/>
    <dgm:cxn modelId="{B4A7BD99-72FF-4795-BE05-EFF27B063217}" type="presOf" srcId="{08735A54-E83C-41E3-8AD0-D3CCA08B7E86}" destId="{BBEA54D2-D310-48DA-92E0-4A0963868D35}" srcOrd="0" destOrd="0" presId="urn:microsoft.com/office/officeart/2005/8/layout/chevron2"/>
    <dgm:cxn modelId="{6AB2E1EC-DDEB-4D33-A909-8084971B36F0}" srcId="{A333C73F-0121-4EC3-9D02-08560BC910BD}" destId="{08735A54-E83C-41E3-8AD0-D3CCA08B7E86}" srcOrd="1" destOrd="0" parTransId="{FB53FAFD-E746-4445-B36A-6E80B80DCB5F}" sibTransId="{0785DE9F-3C4F-4A90-8321-0FF172614D3E}"/>
    <dgm:cxn modelId="{71C5EFCD-779C-46F1-A4E8-45C693C4199D}" type="presOf" srcId="{0C8F1145-5727-41DC-9537-4C2199642DB7}" destId="{775DBF8A-1DB5-49A8-A098-D28AE6006161}" srcOrd="0" destOrd="0" presId="urn:microsoft.com/office/officeart/2005/8/layout/chevron2"/>
    <dgm:cxn modelId="{24959E29-6767-483E-95E8-95A403164FFE}" type="presParOf" srcId="{7CF34A94-A822-4CB9-9517-EB0CC24694EB}" destId="{78B19A6C-F0B4-46CE-895E-B9686C607376}" srcOrd="0" destOrd="0" presId="urn:microsoft.com/office/officeart/2005/8/layout/chevron2"/>
    <dgm:cxn modelId="{BB2C3C20-8B27-45C6-8FEB-628F1EAE9C35}" type="presParOf" srcId="{78B19A6C-F0B4-46CE-895E-B9686C607376}" destId="{48054274-A5BF-4EC5-A1D3-855D0579F6E8}" srcOrd="0" destOrd="0" presId="urn:microsoft.com/office/officeart/2005/8/layout/chevron2"/>
    <dgm:cxn modelId="{69B57790-32A7-4E8C-9E88-545CDECD08A3}" type="presParOf" srcId="{78B19A6C-F0B4-46CE-895E-B9686C607376}" destId="{3E6D6777-2D26-42A2-98E0-56E849444DB9}" srcOrd="1" destOrd="0" presId="urn:microsoft.com/office/officeart/2005/8/layout/chevron2"/>
    <dgm:cxn modelId="{C7D834B1-BE19-449C-828C-D9C6F7AFBA96}" type="presParOf" srcId="{7CF34A94-A822-4CB9-9517-EB0CC24694EB}" destId="{F284248C-ACAB-4C38-82DF-E11E9E7B3F89}" srcOrd="1" destOrd="0" presId="urn:microsoft.com/office/officeart/2005/8/layout/chevron2"/>
    <dgm:cxn modelId="{29D57FF3-48F5-477E-BC2E-1FD84366A7AD}" type="presParOf" srcId="{7CF34A94-A822-4CB9-9517-EB0CC24694EB}" destId="{226AEAED-FE26-45A6-B2EE-3CE24CFDC428}" srcOrd="2" destOrd="0" presId="urn:microsoft.com/office/officeart/2005/8/layout/chevron2"/>
    <dgm:cxn modelId="{6083D8E8-BF85-4E60-BA48-97D2139362CF}" type="presParOf" srcId="{226AEAED-FE26-45A6-B2EE-3CE24CFDC428}" destId="{BBEA54D2-D310-48DA-92E0-4A0963868D35}" srcOrd="0" destOrd="0" presId="urn:microsoft.com/office/officeart/2005/8/layout/chevron2"/>
    <dgm:cxn modelId="{C3BF6976-D868-4AE6-9600-AD341C087C99}" type="presParOf" srcId="{226AEAED-FE26-45A6-B2EE-3CE24CFDC428}" destId="{775DBF8A-1DB5-49A8-A098-D28AE60061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33C73F-0121-4EC3-9D02-08560BC910BD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B15E0BF-70CD-4178-A698-2EB9852015B8}">
      <dgm:prSet phldrT="[Texto]" custT="1"/>
      <dgm:spPr/>
      <dgm:t>
        <a:bodyPr/>
        <a:lstStyle/>
        <a:p>
          <a:pPr algn="ctr"/>
          <a:r>
            <a:rPr lang="es-EC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s-EC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79B951-C191-4F94-96E8-66091517A5FC}" type="parTrans" cxnId="{1089A067-B671-4AB7-9297-C8CBB97FB4F7}">
      <dgm:prSet/>
      <dgm:spPr/>
      <dgm:t>
        <a:bodyPr/>
        <a:lstStyle/>
        <a:p>
          <a:pPr algn="just"/>
          <a:endParaRPr lang="es-EC" sz="1500"/>
        </a:p>
      </dgm:t>
    </dgm:pt>
    <dgm:pt modelId="{32CF6242-167D-4B99-B37B-C48C87FC6CEE}" type="sibTrans" cxnId="{1089A067-B671-4AB7-9297-C8CBB97FB4F7}">
      <dgm:prSet/>
      <dgm:spPr/>
      <dgm:t>
        <a:bodyPr/>
        <a:lstStyle/>
        <a:p>
          <a:pPr algn="just"/>
          <a:endParaRPr lang="es-EC" sz="1500"/>
        </a:p>
      </dgm:t>
    </dgm:pt>
    <dgm:pt modelId="{F29CE665-600D-437B-8D24-D0D3BF4C0973}">
      <dgm:prSet phldrT="[Texto]" custT="1"/>
      <dgm:spPr/>
      <dgm:t>
        <a:bodyPr/>
        <a:lstStyle/>
        <a:p>
          <a:pPr algn="just"/>
          <a:r>
            <a:rPr lang="es-EC" sz="1800" dirty="0" smtClean="0"/>
            <a:t>En cuanto a la situación financiera de Alianza Compañía de Seguros que reflejan los estados financieros y los índices financieros la compañía es una empresa sólida y sobretodo liquida ya que por el giro del negocio debe mantener dinero disponible para cubrir los siniestros que se le presenten y a más de eso tiene una buena administración de su dinero colocándolo en inversiones que le ayuden a generar nuevos ingresos para cubrir sus cuentas</a:t>
          </a:r>
          <a:endParaRPr lang="es-EC" sz="1800" dirty="0"/>
        </a:p>
      </dgm:t>
    </dgm:pt>
    <dgm:pt modelId="{997CCE62-C9E7-48A8-80ED-851774E33A7F}" type="parTrans" cxnId="{BCED24F4-D83B-4770-94DC-201C69472BD8}">
      <dgm:prSet/>
      <dgm:spPr/>
      <dgm:t>
        <a:bodyPr/>
        <a:lstStyle/>
        <a:p>
          <a:pPr algn="just"/>
          <a:endParaRPr lang="es-EC" sz="1500"/>
        </a:p>
      </dgm:t>
    </dgm:pt>
    <dgm:pt modelId="{CB95F702-CE9F-45B3-B406-19C9DA920198}" type="sibTrans" cxnId="{BCED24F4-D83B-4770-94DC-201C69472BD8}">
      <dgm:prSet/>
      <dgm:spPr/>
      <dgm:t>
        <a:bodyPr/>
        <a:lstStyle/>
        <a:p>
          <a:pPr algn="just"/>
          <a:endParaRPr lang="es-EC" sz="1500"/>
        </a:p>
      </dgm:t>
    </dgm:pt>
    <dgm:pt modelId="{08735A54-E83C-41E3-8AD0-D3CCA08B7E86}">
      <dgm:prSet phldrT="[Texto]" custT="1"/>
      <dgm:spPr/>
      <dgm:t>
        <a:bodyPr/>
        <a:lstStyle/>
        <a:p>
          <a:pPr algn="ctr"/>
          <a:r>
            <a:rPr lang="es-EC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s-EC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53FAFD-E746-4445-B36A-6E80B80DCB5F}" type="parTrans" cxnId="{6AB2E1EC-DDEB-4D33-A909-8084971B36F0}">
      <dgm:prSet/>
      <dgm:spPr/>
      <dgm:t>
        <a:bodyPr/>
        <a:lstStyle/>
        <a:p>
          <a:pPr algn="just"/>
          <a:endParaRPr lang="es-EC" sz="1500"/>
        </a:p>
      </dgm:t>
    </dgm:pt>
    <dgm:pt modelId="{0785DE9F-3C4F-4A90-8321-0FF172614D3E}" type="sibTrans" cxnId="{6AB2E1EC-DDEB-4D33-A909-8084971B36F0}">
      <dgm:prSet/>
      <dgm:spPr/>
      <dgm:t>
        <a:bodyPr/>
        <a:lstStyle/>
        <a:p>
          <a:pPr algn="just"/>
          <a:endParaRPr lang="es-EC" sz="1500"/>
        </a:p>
      </dgm:t>
    </dgm:pt>
    <dgm:pt modelId="{0C8F1145-5727-41DC-9537-4C2199642DB7}">
      <dgm:prSet phldrT="[Texto]" custT="1"/>
      <dgm:spPr/>
      <dgm:t>
        <a:bodyPr/>
        <a:lstStyle/>
        <a:p>
          <a:pPr algn="just"/>
          <a:r>
            <a:rPr lang="es-EC" sz="1800" dirty="0" smtClean="0"/>
            <a:t>La valoración de empresas se lo realizó en base al escenario realista que se obtuvo proyecciones lineales para obtener los flujos de caja futuros y es lo que la organización espera en un futuro, pero como el mercado es muy cambiante se realizó dos escenarios el optimista y el pesimista que cambian de acuerdo a los factores externos como los ingresos y la inflación y por ende la estimación del valor de Alianza de Seguros va a variar de acuerdo a estos dos factores.</a:t>
          </a:r>
          <a:endParaRPr lang="es-EC" sz="1800" dirty="0"/>
        </a:p>
      </dgm:t>
    </dgm:pt>
    <dgm:pt modelId="{DFEE2B4A-6506-40DD-8061-75F748BC1091}" type="parTrans" cxnId="{820F3757-5CA6-4744-A15B-946BD05929A7}">
      <dgm:prSet/>
      <dgm:spPr/>
      <dgm:t>
        <a:bodyPr/>
        <a:lstStyle/>
        <a:p>
          <a:pPr algn="just"/>
          <a:endParaRPr lang="es-EC" sz="1500"/>
        </a:p>
      </dgm:t>
    </dgm:pt>
    <dgm:pt modelId="{4D489CB0-49F1-4764-AAAE-1E40A082AC71}" type="sibTrans" cxnId="{820F3757-5CA6-4744-A15B-946BD05929A7}">
      <dgm:prSet/>
      <dgm:spPr/>
      <dgm:t>
        <a:bodyPr/>
        <a:lstStyle/>
        <a:p>
          <a:pPr algn="just"/>
          <a:endParaRPr lang="es-EC" sz="1500"/>
        </a:p>
      </dgm:t>
    </dgm:pt>
    <dgm:pt modelId="{7CF34A94-A822-4CB9-9517-EB0CC24694EB}" type="pres">
      <dgm:prSet presAssocID="{A333C73F-0121-4EC3-9D02-08560BC910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B19A6C-F0B4-46CE-895E-B9686C607376}" type="pres">
      <dgm:prSet presAssocID="{FB15E0BF-70CD-4178-A698-2EB9852015B8}" presName="composite" presStyleCnt="0"/>
      <dgm:spPr/>
    </dgm:pt>
    <dgm:pt modelId="{48054274-A5BF-4EC5-A1D3-855D0579F6E8}" type="pres">
      <dgm:prSet presAssocID="{FB15E0BF-70CD-4178-A698-2EB9852015B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D6777-2D26-42A2-98E0-56E849444DB9}" type="pres">
      <dgm:prSet presAssocID="{FB15E0BF-70CD-4178-A698-2EB9852015B8}" presName="descendantText" presStyleLbl="alignAcc1" presStyleIdx="0" presStyleCnt="2" custScaleY="1287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84248C-ACAB-4C38-82DF-E11E9E7B3F89}" type="pres">
      <dgm:prSet presAssocID="{32CF6242-167D-4B99-B37B-C48C87FC6CEE}" presName="sp" presStyleCnt="0"/>
      <dgm:spPr/>
    </dgm:pt>
    <dgm:pt modelId="{226AEAED-FE26-45A6-B2EE-3CE24CFDC428}" type="pres">
      <dgm:prSet presAssocID="{08735A54-E83C-41E3-8AD0-D3CCA08B7E86}" presName="composite" presStyleCnt="0"/>
      <dgm:spPr/>
    </dgm:pt>
    <dgm:pt modelId="{BBEA54D2-D310-48DA-92E0-4A0963868D35}" type="pres">
      <dgm:prSet presAssocID="{08735A54-E83C-41E3-8AD0-D3CCA08B7E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DBF8A-1DB5-49A8-A098-D28AE6006161}" type="pres">
      <dgm:prSet presAssocID="{08735A54-E83C-41E3-8AD0-D3CCA08B7E86}" presName="descendantText" presStyleLbl="alignAcc1" presStyleIdx="1" presStyleCnt="2" custScaleY="1275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89A067-B671-4AB7-9297-C8CBB97FB4F7}" srcId="{A333C73F-0121-4EC3-9D02-08560BC910BD}" destId="{FB15E0BF-70CD-4178-A698-2EB9852015B8}" srcOrd="0" destOrd="0" parTransId="{A879B951-C191-4F94-96E8-66091517A5FC}" sibTransId="{32CF6242-167D-4B99-B37B-C48C87FC6CEE}"/>
    <dgm:cxn modelId="{820F3757-5CA6-4744-A15B-946BD05929A7}" srcId="{08735A54-E83C-41E3-8AD0-D3CCA08B7E86}" destId="{0C8F1145-5727-41DC-9537-4C2199642DB7}" srcOrd="0" destOrd="0" parTransId="{DFEE2B4A-6506-40DD-8061-75F748BC1091}" sibTransId="{4D489CB0-49F1-4764-AAAE-1E40A082AC71}"/>
    <dgm:cxn modelId="{BCED24F4-D83B-4770-94DC-201C69472BD8}" srcId="{FB15E0BF-70CD-4178-A698-2EB9852015B8}" destId="{F29CE665-600D-437B-8D24-D0D3BF4C0973}" srcOrd="0" destOrd="0" parTransId="{997CCE62-C9E7-48A8-80ED-851774E33A7F}" sibTransId="{CB95F702-CE9F-45B3-B406-19C9DA920198}"/>
    <dgm:cxn modelId="{16757AF2-1AE8-45AF-849C-01B3EAE3C883}" type="presOf" srcId="{FB15E0BF-70CD-4178-A698-2EB9852015B8}" destId="{48054274-A5BF-4EC5-A1D3-855D0579F6E8}" srcOrd="0" destOrd="0" presId="urn:microsoft.com/office/officeart/2005/8/layout/chevron2"/>
    <dgm:cxn modelId="{F7714908-0F61-479F-A478-B0278784C828}" type="presOf" srcId="{F29CE665-600D-437B-8D24-D0D3BF4C0973}" destId="{3E6D6777-2D26-42A2-98E0-56E849444DB9}" srcOrd="0" destOrd="0" presId="urn:microsoft.com/office/officeart/2005/8/layout/chevron2"/>
    <dgm:cxn modelId="{0559B943-C706-4282-9276-300EF2D1A93E}" type="presOf" srcId="{A333C73F-0121-4EC3-9D02-08560BC910BD}" destId="{7CF34A94-A822-4CB9-9517-EB0CC24694EB}" srcOrd="0" destOrd="0" presId="urn:microsoft.com/office/officeart/2005/8/layout/chevron2"/>
    <dgm:cxn modelId="{227D24FB-25B2-4CF5-BF23-ECAD6FCC5F08}" type="presOf" srcId="{0C8F1145-5727-41DC-9537-4C2199642DB7}" destId="{775DBF8A-1DB5-49A8-A098-D28AE6006161}" srcOrd="0" destOrd="0" presId="urn:microsoft.com/office/officeart/2005/8/layout/chevron2"/>
    <dgm:cxn modelId="{FC437066-8C6A-4E5D-871C-0019A6EDC591}" type="presOf" srcId="{08735A54-E83C-41E3-8AD0-D3CCA08B7E86}" destId="{BBEA54D2-D310-48DA-92E0-4A0963868D35}" srcOrd="0" destOrd="0" presId="urn:microsoft.com/office/officeart/2005/8/layout/chevron2"/>
    <dgm:cxn modelId="{6AB2E1EC-DDEB-4D33-A909-8084971B36F0}" srcId="{A333C73F-0121-4EC3-9D02-08560BC910BD}" destId="{08735A54-E83C-41E3-8AD0-D3CCA08B7E86}" srcOrd="1" destOrd="0" parTransId="{FB53FAFD-E746-4445-B36A-6E80B80DCB5F}" sibTransId="{0785DE9F-3C4F-4A90-8321-0FF172614D3E}"/>
    <dgm:cxn modelId="{3907FC56-9809-4959-842E-CD23E8895346}" type="presParOf" srcId="{7CF34A94-A822-4CB9-9517-EB0CC24694EB}" destId="{78B19A6C-F0B4-46CE-895E-B9686C607376}" srcOrd="0" destOrd="0" presId="urn:microsoft.com/office/officeart/2005/8/layout/chevron2"/>
    <dgm:cxn modelId="{2E7A9834-68AA-4857-B37F-E70AF986AB8D}" type="presParOf" srcId="{78B19A6C-F0B4-46CE-895E-B9686C607376}" destId="{48054274-A5BF-4EC5-A1D3-855D0579F6E8}" srcOrd="0" destOrd="0" presId="urn:microsoft.com/office/officeart/2005/8/layout/chevron2"/>
    <dgm:cxn modelId="{61093262-2AD0-4739-8B39-328C00FB3241}" type="presParOf" srcId="{78B19A6C-F0B4-46CE-895E-B9686C607376}" destId="{3E6D6777-2D26-42A2-98E0-56E849444DB9}" srcOrd="1" destOrd="0" presId="urn:microsoft.com/office/officeart/2005/8/layout/chevron2"/>
    <dgm:cxn modelId="{C1E47C35-B17F-422B-87D1-38C65C8ED20A}" type="presParOf" srcId="{7CF34A94-A822-4CB9-9517-EB0CC24694EB}" destId="{F284248C-ACAB-4C38-82DF-E11E9E7B3F89}" srcOrd="1" destOrd="0" presId="urn:microsoft.com/office/officeart/2005/8/layout/chevron2"/>
    <dgm:cxn modelId="{AB88F826-324F-4B0D-9788-3141D0BEA999}" type="presParOf" srcId="{7CF34A94-A822-4CB9-9517-EB0CC24694EB}" destId="{226AEAED-FE26-45A6-B2EE-3CE24CFDC428}" srcOrd="2" destOrd="0" presId="urn:microsoft.com/office/officeart/2005/8/layout/chevron2"/>
    <dgm:cxn modelId="{231BAA63-AD16-43A6-8B6A-6959832DCB51}" type="presParOf" srcId="{226AEAED-FE26-45A6-B2EE-3CE24CFDC428}" destId="{BBEA54D2-D310-48DA-92E0-4A0963868D35}" srcOrd="0" destOrd="0" presId="urn:microsoft.com/office/officeart/2005/8/layout/chevron2"/>
    <dgm:cxn modelId="{EA52E9C3-08E4-4C96-B8B8-0B102A2B4A1D}" type="presParOf" srcId="{226AEAED-FE26-45A6-B2EE-3CE24CFDC428}" destId="{775DBF8A-1DB5-49A8-A098-D28AE60061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333C73F-0121-4EC3-9D02-08560BC910BD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B15E0BF-70CD-4178-A698-2EB9852015B8}">
      <dgm:prSet phldrT="[Texto]" custT="1"/>
      <dgm:spPr/>
      <dgm:t>
        <a:bodyPr/>
        <a:lstStyle/>
        <a:p>
          <a:pPr algn="ctr"/>
          <a:r>
            <a:rPr lang="es-EC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C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79B951-C191-4F94-96E8-66091517A5FC}" type="parTrans" cxnId="{1089A067-B671-4AB7-9297-C8CBB97FB4F7}">
      <dgm:prSet/>
      <dgm:spPr/>
      <dgm:t>
        <a:bodyPr/>
        <a:lstStyle/>
        <a:p>
          <a:pPr algn="just"/>
          <a:endParaRPr lang="es-EC" sz="1500"/>
        </a:p>
      </dgm:t>
    </dgm:pt>
    <dgm:pt modelId="{32CF6242-167D-4B99-B37B-C48C87FC6CEE}" type="sibTrans" cxnId="{1089A067-B671-4AB7-9297-C8CBB97FB4F7}">
      <dgm:prSet/>
      <dgm:spPr/>
      <dgm:t>
        <a:bodyPr/>
        <a:lstStyle/>
        <a:p>
          <a:pPr algn="just"/>
          <a:endParaRPr lang="es-EC" sz="1500"/>
        </a:p>
      </dgm:t>
    </dgm:pt>
    <dgm:pt modelId="{F29CE665-600D-437B-8D24-D0D3BF4C0973}">
      <dgm:prSet phldrT="[Texto]" custT="1"/>
      <dgm:spPr/>
      <dgm:t>
        <a:bodyPr/>
        <a:lstStyle/>
        <a:p>
          <a:pPr algn="just"/>
          <a:r>
            <a:rPr lang="es-EC" sz="1800" dirty="0" smtClean="0"/>
            <a:t>Alianza Cía. Seguros debe implementar técnicas y procesos que le ayuden para agilitar la atención a los reclamos como poner un persona responsable dentro del departamento de siniestros que reciba todos los reclamos y este pendiente de que todos se resuelvan y en el departamento de cartera poner un plazo de cobro y el jefe de cobranzas estar pendiente de las cuentas por vencer para cobrar lo más pronto posible.</a:t>
          </a:r>
          <a:endParaRPr lang="es-EC" sz="1800" dirty="0"/>
        </a:p>
      </dgm:t>
    </dgm:pt>
    <dgm:pt modelId="{997CCE62-C9E7-48A8-80ED-851774E33A7F}" type="parTrans" cxnId="{BCED24F4-D83B-4770-94DC-201C69472BD8}">
      <dgm:prSet/>
      <dgm:spPr/>
      <dgm:t>
        <a:bodyPr/>
        <a:lstStyle/>
        <a:p>
          <a:pPr algn="just"/>
          <a:endParaRPr lang="es-EC" sz="1500"/>
        </a:p>
      </dgm:t>
    </dgm:pt>
    <dgm:pt modelId="{CB95F702-CE9F-45B3-B406-19C9DA920198}" type="sibTrans" cxnId="{BCED24F4-D83B-4770-94DC-201C69472BD8}">
      <dgm:prSet/>
      <dgm:spPr/>
      <dgm:t>
        <a:bodyPr/>
        <a:lstStyle/>
        <a:p>
          <a:pPr algn="just"/>
          <a:endParaRPr lang="es-EC" sz="1500"/>
        </a:p>
      </dgm:t>
    </dgm:pt>
    <dgm:pt modelId="{08735A54-E83C-41E3-8AD0-D3CCA08B7E86}">
      <dgm:prSet phldrT="[Texto]" custT="1"/>
      <dgm:spPr/>
      <dgm:t>
        <a:bodyPr/>
        <a:lstStyle/>
        <a:p>
          <a:pPr algn="ctr"/>
          <a:r>
            <a:rPr lang="es-EC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s-EC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53FAFD-E746-4445-B36A-6E80B80DCB5F}" type="parTrans" cxnId="{6AB2E1EC-DDEB-4D33-A909-8084971B36F0}">
      <dgm:prSet/>
      <dgm:spPr/>
      <dgm:t>
        <a:bodyPr/>
        <a:lstStyle/>
        <a:p>
          <a:pPr algn="just"/>
          <a:endParaRPr lang="es-EC" sz="1500"/>
        </a:p>
      </dgm:t>
    </dgm:pt>
    <dgm:pt modelId="{0785DE9F-3C4F-4A90-8321-0FF172614D3E}" type="sibTrans" cxnId="{6AB2E1EC-DDEB-4D33-A909-8084971B36F0}">
      <dgm:prSet/>
      <dgm:spPr/>
      <dgm:t>
        <a:bodyPr/>
        <a:lstStyle/>
        <a:p>
          <a:pPr algn="just"/>
          <a:endParaRPr lang="es-EC" sz="1500"/>
        </a:p>
      </dgm:t>
    </dgm:pt>
    <dgm:pt modelId="{0C8F1145-5727-41DC-9537-4C2199642DB7}">
      <dgm:prSet phldrT="[Texto]" custT="1"/>
      <dgm:spPr/>
      <dgm:t>
        <a:bodyPr/>
        <a:lstStyle/>
        <a:p>
          <a:pPr algn="just"/>
          <a:r>
            <a:rPr lang="es-EC" sz="1800" dirty="0" smtClean="0"/>
            <a:t>Se debería realizar un estudio de mercado para conocer las necesidades de los clientes y con ello también poder realizar paquetes de seguros que les puede interesar a los posibles clientes, se debe contratar una empresa publicitaria para que realice una campaña publicitaria de la empresa y así las personas conozcan y pueden captar más clientes.</a:t>
          </a:r>
          <a:endParaRPr lang="es-EC" sz="1800" dirty="0"/>
        </a:p>
      </dgm:t>
    </dgm:pt>
    <dgm:pt modelId="{DFEE2B4A-6506-40DD-8061-75F748BC1091}" type="parTrans" cxnId="{820F3757-5CA6-4744-A15B-946BD05929A7}">
      <dgm:prSet/>
      <dgm:spPr/>
      <dgm:t>
        <a:bodyPr/>
        <a:lstStyle/>
        <a:p>
          <a:pPr algn="just"/>
          <a:endParaRPr lang="es-EC" sz="1500"/>
        </a:p>
      </dgm:t>
    </dgm:pt>
    <dgm:pt modelId="{4D489CB0-49F1-4764-AAAE-1E40A082AC71}" type="sibTrans" cxnId="{820F3757-5CA6-4744-A15B-946BD05929A7}">
      <dgm:prSet/>
      <dgm:spPr/>
      <dgm:t>
        <a:bodyPr/>
        <a:lstStyle/>
        <a:p>
          <a:pPr algn="just"/>
          <a:endParaRPr lang="es-EC" sz="1500"/>
        </a:p>
      </dgm:t>
    </dgm:pt>
    <dgm:pt modelId="{7CF34A94-A822-4CB9-9517-EB0CC24694EB}" type="pres">
      <dgm:prSet presAssocID="{A333C73F-0121-4EC3-9D02-08560BC910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B19A6C-F0B4-46CE-895E-B9686C607376}" type="pres">
      <dgm:prSet presAssocID="{FB15E0BF-70CD-4178-A698-2EB9852015B8}" presName="composite" presStyleCnt="0"/>
      <dgm:spPr/>
    </dgm:pt>
    <dgm:pt modelId="{48054274-A5BF-4EC5-A1D3-855D0579F6E8}" type="pres">
      <dgm:prSet presAssocID="{FB15E0BF-70CD-4178-A698-2EB9852015B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D6777-2D26-42A2-98E0-56E849444DB9}" type="pres">
      <dgm:prSet presAssocID="{FB15E0BF-70CD-4178-A698-2EB9852015B8}" presName="descendantText" presStyleLbl="alignAcc1" presStyleIdx="0" presStyleCnt="2" custScaleY="1287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84248C-ACAB-4C38-82DF-E11E9E7B3F89}" type="pres">
      <dgm:prSet presAssocID="{32CF6242-167D-4B99-B37B-C48C87FC6CEE}" presName="sp" presStyleCnt="0"/>
      <dgm:spPr/>
    </dgm:pt>
    <dgm:pt modelId="{226AEAED-FE26-45A6-B2EE-3CE24CFDC428}" type="pres">
      <dgm:prSet presAssocID="{08735A54-E83C-41E3-8AD0-D3CCA08B7E86}" presName="composite" presStyleCnt="0"/>
      <dgm:spPr/>
    </dgm:pt>
    <dgm:pt modelId="{BBEA54D2-D310-48DA-92E0-4A0963868D35}" type="pres">
      <dgm:prSet presAssocID="{08735A54-E83C-41E3-8AD0-D3CCA08B7E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DBF8A-1DB5-49A8-A098-D28AE6006161}" type="pres">
      <dgm:prSet presAssocID="{08735A54-E83C-41E3-8AD0-D3CCA08B7E86}" presName="descendantText" presStyleLbl="alignAcc1" presStyleIdx="1" presStyleCnt="2" custScaleY="1275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0F3757-5CA6-4744-A15B-946BD05929A7}" srcId="{08735A54-E83C-41E3-8AD0-D3CCA08B7E86}" destId="{0C8F1145-5727-41DC-9537-4C2199642DB7}" srcOrd="0" destOrd="0" parTransId="{DFEE2B4A-6506-40DD-8061-75F748BC1091}" sibTransId="{4D489CB0-49F1-4764-AAAE-1E40A082AC71}"/>
    <dgm:cxn modelId="{1089A067-B671-4AB7-9297-C8CBB97FB4F7}" srcId="{A333C73F-0121-4EC3-9D02-08560BC910BD}" destId="{FB15E0BF-70CD-4178-A698-2EB9852015B8}" srcOrd="0" destOrd="0" parTransId="{A879B951-C191-4F94-96E8-66091517A5FC}" sibTransId="{32CF6242-167D-4B99-B37B-C48C87FC6CEE}"/>
    <dgm:cxn modelId="{BCED24F4-D83B-4770-94DC-201C69472BD8}" srcId="{FB15E0BF-70CD-4178-A698-2EB9852015B8}" destId="{F29CE665-600D-437B-8D24-D0D3BF4C0973}" srcOrd="0" destOrd="0" parTransId="{997CCE62-C9E7-48A8-80ED-851774E33A7F}" sibTransId="{CB95F702-CE9F-45B3-B406-19C9DA920198}"/>
    <dgm:cxn modelId="{DF64036F-FE82-49AB-B954-13DA7B7E548F}" type="presOf" srcId="{FB15E0BF-70CD-4178-A698-2EB9852015B8}" destId="{48054274-A5BF-4EC5-A1D3-855D0579F6E8}" srcOrd="0" destOrd="0" presId="urn:microsoft.com/office/officeart/2005/8/layout/chevron2"/>
    <dgm:cxn modelId="{2FBFF290-9715-477B-81E0-D6E61707FAA5}" type="presOf" srcId="{A333C73F-0121-4EC3-9D02-08560BC910BD}" destId="{7CF34A94-A822-4CB9-9517-EB0CC24694EB}" srcOrd="0" destOrd="0" presId="urn:microsoft.com/office/officeart/2005/8/layout/chevron2"/>
    <dgm:cxn modelId="{2D231D3F-CAA2-4D3F-BA4F-F551E5ABC4F4}" type="presOf" srcId="{0C8F1145-5727-41DC-9537-4C2199642DB7}" destId="{775DBF8A-1DB5-49A8-A098-D28AE6006161}" srcOrd="0" destOrd="0" presId="urn:microsoft.com/office/officeart/2005/8/layout/chevron2"/>
    <dgm:cxn modelId="{646F199C-B63C-4515-B094-AD886EE637DB}" type="presOf" srcId="{F29CE665-600D-437B-8D24-D0D3BF4C0973}" destId="{3E6D6777-2D26-42A2-98E0-56E849444DB9}" srcOrd="0" destOrd="0" presId="urn:microsoft.com/office/officeart/2005/8/layout/chevron2"/>
    <dgm:cxn modelId="{97A70136-9784-4B80-BDBF-65EC2D89F313}" type="presOf" srcId="{08735A54-E83C-41E3-8AD0-D3CCA08B7E86}" destId="{BBEA54D2-D310-48DA-92E0-4A0963868D35}" srcOrd="0" destOrd="0" presId="urn:microsoft.com/office/officeart/2005/8/layout/chevron2"/>
    <dgm:cxn modelId="{6AB2E1EC-DDEB-4D33-A909-8084971B36F0}" srcId="{A333C73F-0121-4EC3-9D02-08560BC910BD}" destId="{08735A54-E83C-41E3-8AD0-D3CCA08B7E86}" srcOrd="1" destOrd="0" parTransId="{FB53FAFD-E746-4445-B36A-6E80B80DCB5F}" sibTransId="{0785DE9F-3C4F-4A90-8321-0FF172614D3E}"/>
    <dgm:cxn modelId="{A84D0F81-4BEA-4C93-B610-7D124CF190AE}" type="presParOf" srcId="{7CF34A94-A822-4CB9-9517-EB0CC24694EB}" destId="{78B19A6C-F0B4-46CE-895E-B9686C607376}" srcOrd="0" destOrd="0" presId="urn:microsoft.com/office/officeart/2005/8/layout/chevron2"/>
    <dgm:cxn modelId="{F3CA45CE-6D0A-461A-9EF0-E14B65644BCD}" type="presParOf" srcId="{78B19A6C-F0B4-46CE-895E-B9686C607376}" destId="{48054274-A5BF-4EC5-A1D3-855D0579F6E8}" srcOrd="0" destOrd="0" presId="urn:microsoft.com/office/officeart/2005/8/layout/chevron2"/>
    <dgm:cxn modelId="{A0F2FEEA-80FC-4242-9B3D-EA3CD40378C2}" type="presParOf" srcId="{78B19A6C-F0B4-46CE-895E-B9686C607376}" destId="{3E6D6777-2D26-42A2-98E0-56E849444DB9}" srcOrd="1" destOrd="0" presId="urn:microsoft.com/office/officeart/2005/8/layout/chevron2"/>
    <dgm:cxn modelId="{DC16A176-DAED-4044-934A-C4B286F07240}" type="presParOf" srcId="{7CF34A94-A822-4CB9-9517-EB0CC24694EB}" destId="{F284248C-ACAB-4C38-82DF-E11E9E7B3F89}" srcOrd="1" destOrd="0" presId="urn:microsoft.com/office/officeart/2005/8/layout/chevron2"/>
    <dgm:cxn modelId="{3B07DA71-DF20-4F0F-A680-1FB452FE255E}" type="presParOf" srcId="{7CF34A94-A822-4CB9-9517-EB0CC24694EB}" destId="{226AEAED-FE26-45A6-B2EE-3CE24CFDC428}" srcOrd="2" destOrd="0" presId="urn:microsoft.com/office/officeart/2005/8/layout/chevron2"/>
    <dgm:cxn modelId="{67FA4573-2F7B-48D8-9C7C-4535C3E70A9E}" type="presParOf" srcId="{226AEAED-FE26-45A6-B2EE-3CE24CFDC428}" destId="{BBEA54D2-D310-48DA-92E0-4A0963868D35}" srcOrd="0" destOrd="0" presId="urn:microsoft.com/office/officeart/2005/8/layout/chevron2"/>
    <dgm:cxn modelId="{44206B77-35EF-4936-881D-97B86CE7FE70}" type="presParOf" srcId="{226AEAED-FE26-45A6-B2EE-3CE24CFDC428}" destId="{775DBF8A-1DB5-49A8-A098-D28AE60061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333C73F-0121-4EC3-9D02-08560BC910BD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B15E0BF-70CD-4178-A698-2EB9852015B8}">
      <dgm:prSet phldrT="[Texto]" custT="1"/>
      <dgm:spPr/>
      <dgm:t>
        <a:bodyPr/>
        <a:lstStyle/>
        <a:p>
          <a:pPr algn="ctr"/>
          <a:r>
            <a:rPr lang="es-EC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s-EC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79B951-C191-4F94-96E8-66091517A5FC}" type="parTrans" cxnId="{1089A067-B671-4AB7-9297-C8CBB97FB4F7}">
      <dgm:prSet/>
      <dgm:spPr/>
      <dgm:t>
        <a:bodyPr/>
        <a:lstStyle/>
        <a:p>
          <a:pPr algn="just"/>
          <a:endParaRPr lang="es-EC" sz="1500"/>
        </a:p>
      </dgm:t>
    </dgm:pt>
    <dgm:pt modelId="{32CF6242-167D-4B99-B37B-C48C87FC6CEE}" type="sibTrans" cxnId="{1089A067-B671-4AB7-9297-C8CBB97FB4F7}">
      <dgm:prSet/>
      <dgm:spPr/>
      <dgm:t>
        <a:bodyPr/>
        <a:lstStyle/>
        <a:p>
          <a:pPr algn="just"/>
          <a:endParaRPr lang="es-EC" sz="1500"/>
        </a:p>
      </dgm:t>
    </dgm:pt>
    <dgm:pt modelId="{F29CE665-600D-437B-8D24-D0D3BF4C0973}">
      <dgm:prSet phldrT="[Texto]" custT="1"/>
      <dgm:spPr/>
      <dgm:t>
        <a:bodyPr/>
        <a:lstStyle/>
        <a:p>
          <a:pPr algn="just"/>
          <a:r>
            <a:rPr lang="es-EC" sz="2000" dirty="0" smtClean="0"/>
            <a:t>La empresa debe aprovechar la situación financiera que mantienen con eso poniéndose metas a largo plazo y no solo de obtener resultados inmediatos pero también se deberían establecer estrategias para captar más clientes y poder crecer en el mercado de los seguros.</a:t>
          </a:r>
          <a:endParaRPr lang="es-EC" sz="2000" dirty="0"/>
        </a:p>
      </dgm:t>
    </dgm:pt>
    <dgm:pt modelId="{997CCE62-C9E7-48A8-80ED-851774E33A7F}" type="parTrans" cxnId="{BCED24F4-D83B-4770-94DC-201C69472BD8}">
      <dgm:prSet/>
      <dgm:spPr/>
      <dgm:t>
        <a:bodyPr/>
        <a:lstStyle/>
        <a:p>
          <a:pPr algn="just"/>
          <a:endParaRPr lang="es-EC" sz="1500"/>
        </a:p>
      </dgm:t>
    </dgm:pt>
    <dgm:pt modelId="{CB95F702-CE9F-45B3-B406-19C9DA920198}" type="sibTrans" cxnId="{BCED24F4-D83B-4770-94DC-201C69472BD8}">
      <dgm:prSet/>
      <dgm:spPr/>
      <dgm:t>
        <a:bodyPr/>
        <a:lstStyle/>
        <a:p>
          <a:pPr algn="just"/>
          <a:endParaRPr lang="es-EC" sz="1500"/>
        </a:p>
      </dgm:t>
    </dgm:pt>
    <dgm:pt modelId="{08735A54-E83C-41E3-8AD0-D3CCA08B7E86}">
      <dgm:prSet phldrT="[Texto]" custT="1"/>
      <dgm:spPr/>
      <dgm:t>
        <a:bodyPr/>
        <a:lstStyle/>
        <a:p>
          <a:pPr algn="ctr"/>
          <a:r>
            <a:rPr lang="es-EC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s-EC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53FAFD-E746-4445-B36A-6E80B80DCB5F}" type="parTrans" cxnId="{6AB2E1EC-DDEB-4D33-A909-8084971B36F0}">
      <dgm:prSet/>
      <dgm:spPr/>
      <dgm:t>
        <a:bodyPr/>
        <a:lstStyle/>
        <a:p>
          <a:pPr algn="just"/>
          <a:endParaRPr lang="es-EC" sz="1500"/>
        </a:p>
      </dgm:t>
    </dgm:pt>
    <dgm:pt modelId="{0785DE9F-3C4F-4A90-8321-0FF172614D3E}" type="sibTrans" cxnId="{6AB2E1EC-DDEB-4D33-A909-8084971B36F0}">
      <dgm:prSet/>
      <dgm:spPr/>
      <dgm:t>
        <a:bodyPr/>
        <a:lstStyle/>
        <a:p>
          <a:pPr algn="just"/>
          <a:endParaRPr lang="es-EC" sz="1500"/>
        </a:p>
      </dgm:t>
    </dgm:pt>
    <dgm:pt modelId="{0C8F1145-5727-41DC-9537-4C2199642DB7}">
      <dgm:prSet phldrT="[Texto]" custT="1"/>
      <dgm:spPr/>
      <dgm:t>
        <a:bodyPr/>
        <a:lstStyle/>
        <a:p>
          <a:pPr algn="just"/>
          <a:r>
            <a:rPr lang="es-EC" sz="2000" dirty="0" smtClean="0"/>
            <a:t>Realizar un estudio continuo de la situación de la empresa para conocer el valor de está y poder tomar medidas para nuevas inversiones o el ingreso de nuevos socios para poder ampliar nuestras sucursales o intervenir en nuevos ramos como en el de vida con nueva inversión.</a:t>
          </a:r>
          <a:endParaRPr lang="es-EC" sz="2000" dirty="0"/>
        </a:p>
      </dgm:t>
    </dgm:pt>
    <dgm:pt modelId="{DFEE2B4A-6506-40DD-8061-75F748BC1091}" type="parTrans" cxnId="{820F3757-5CA6-4744-A15B-946BD05929A7}">
      <dgm:prSet/>
      <dgm:spPr/>
      <dgm:t>
        <a:bodyPr/>
        <a:lstStyle/>
        <a:p>
          <a:pPr algn="just"/>
          <a:endParaRPr lang="es-EC" sz="1500"/>
        </a:p>
      </dgm:t>
    </dgm:pt>
    <dgm:pt modelId="{4D489CB0-49F1-4764-AAAE-1E40A082AC71}" type="sibTrans" cxnId="{820F3757-5CA6-4744-A15B-946BD05929A7}">
      <dgm:prSet/>
      <dgm:spPr/>
      <dgm:t>
        <a:bodyPr/>
        <a:lstStyle/>
        <a:p>
          <a:pPr algn="just"/>
          <a:endParaRPr lang="es-EC" sz="1500"/>
        </a:p>
      </dgm:t>
    </dgm:pt>
    <dgm:pt modelId="{7CF34A94-A822-4CB9-9517-EB0CC24694EB}" type="pres">
      <dgm:prSet presAssocID="{A333C73F-0121-4EC3-9D02-08560BC910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B19A6C-F0B4-46CE-895E-B9686C607376}" type="pres">
      <dgm:prSet presAssocID="{FB15E0BF-70CD-4178-A698-2EB9852015B8}" presName="composite" presStyleCnt="0"/>
      <dgm:spPr/>
    </dgm:pt>
    <dgm:pt modelId="{48054274-A5BF-4EC5-A1D3-855D0579F6E8}" type="pres">
      <dgm:prSet presAssocID="{FB15E0BF-70CD-4178-A698-2EB9852015B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D6777-2D26-42A2-98E0-56E849444DB9}" type="pres">
      <dgm:prSet presAssocID="{FB15E0BF-70CD-4178-A698-2EB9852015B8}" presName="descendantText" presStyleLbl="alignAcc1" presStyleIdx="0" presStyleCnt="2" custScaleY="1287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84248C-ACAB-4C38-82DF-E11E9E7B3F89}" type="pres">
      <dgm:prSet presAssocID="{32CF6242-167D-4B99-B37B-C48C87FC6CEE}" presName="sp" presStyleCnt="0"/>
      <dgm:spPr/>
    </dgm:pt>
    <dgm:pt modelId="{226AEAED-FE26-45A6-B2EE-3CE24CFDC428}" type="pres">
      <dgm:prSet presAssocID="{08735A54-E83C-41E3-8AD0-D3CCA08B7E86}" presName="composite" presStyleCnt="0"/>
      <dgm:spPr/>
    </dgm:pt>
    <dgm:pt modelId="{BBEA54D2-D310-48DA-92E0-4A0963868D35}" type="pres">
      <dgm:prSet presAssocID="{08735A54-E83C-41E3-8AD0-D3CCA08B7E8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DBF8A-1DB5-49A8-A098-D28AE6006161}" type="pres">
      <dgm:prSet presAssocID="{08735A54-E83C-41E3-8AD0-D3CCA08B7E86}" presName="descendantText" presStyleLbl="alignAcc1" presStyleIdx="1" presStyleCnt="2" custScaleY="1275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89A067-B671-4AB7-9297-C8CBB97FB4F7}" srcId="{A333C73F-0121-4EC3-9D02-08560BC910BD}" destId="{FB15E0BF-70CD-4178-A698-2EB9852015B8}" srcOrd="0" destOrd="0" parTransId="{A879B951-C191-4F94-96E8-66091517A5FC}" sibTransId="{32CF6242-167D-4B99-B37B-C48C87FC6CEE}"/>
    <dgm:cxn modelId="{820F3757-5CA6-4744-A15B-946BD05929A7}" srcId="{08735A54-E83C-41E3-8AD0-D3CCA08B7E86}" destId="{0C8F1145-5727-41DC-9537-4C2199642DB7}" srcOrd="0" destOrd="0" parTransId="{DFEE2B4A-6506-40DD-8061-75F748BC1091}" sibTransId="{4D489CB0-49F1-4764-AAAE-1E40A082AC71}"/>
    <dgm:cxn modelId="{BCED24F4-D83B-4770-94DC-201C69472BD8}" srcId="{FB15E0BF-70CD-4178-A698-2EB9852015B8}" destId="{F29CE665-600D-437B-8D24-D0D3BF4C0973}" srcOrd="0" destOrd="0" parTransId="{997CCE62-C9E7-48A8-80ED-851774E33A7F}" sibTransId="{CB95F702-CE9F-45B3-B406-19C9DA920198}"/>
    <dgm:cxn modelId="{F8F0D079-E058-4D10-A475-1486965A8A77}" type="presOf" srcId="{FB15E0BF-70CD-4178-A698-2EB9852015B8}" destId="{48054274-A5BF-4EC5-A1D3-855D0579F6E8}" srcOrd="0" destOrd="0" presId="urn:microsoft.com/office/officeart/2005/8/layout/chevron2"/>
    <dgm:cxn modelId="{BF0E6229-7D36-4AD9-864F-36BE653D78A0}" type="presOf" srcId="{0C8F1145-5727-41DC-9537-4C2199642DB7}" destId="{775DBF8A-1DB5-49A8-A098-D28AE6006161}" srcOrd="0" destOrd="0" presId="urn:microsoft.com/office/officeart/2005/8/layout/chevron2"/>
    <dgm:cxn modelId="{CC35BC83-48F3-4B1D-AFEC-9CA818CD7824}" type="presOf" srcId="{F29CE665-600D-437B-8D24-D0D3BF4C0973}" destId="{3E6D6777-2D26-42A2-98E0-56E849444DB9}" srcOrd="0" destOrd="0" presId="urn:microsoft.com/office/officeart/2005/8/layout/chevron2"/>
    <dgm:cxn modelId="{24744D59-D646-491B-81DA-1201BBD8B64C}" type="presOf" srcId="{08735A54-E83C-41E3-8AD0-D3CCA08B7E86}" destId="{BBEA54D2-D310-48DA-92E0-4A0963868D35}" srcOrd="0" destOrd="0" presId="urn:microsoft.com/office/officeart/2005/8/layout/chevron2"/>
    <dgm:cxn modelId="{C335F1EA-5855-4584-AF8B-B73919CBA479}" type="presOf" srcId="{A333C73F-0121-4EC3-9D02-08560BC910BD}" destId="{7CF34A94-A822-4CB9-9517-EB0CC24694EB}" srcOrd="0" destOrd="0" presId="urn:microsoft.com/office/officeart/2005/8/layout/chevron2"/>
    <dgm:cxn modelId="{6AB2E1EC-DDEB-4D33-A909-8084971B36F0}" srcId="{A333C73F-0121-4EC3-9D02-08560BC910BD}" destId="{08735A54-E83C-41E3-8AD0-D3CCA08B7E86}" srcOrd="1" destOrd="0" parTransId="{FB53FAFD-E746-4445-B36A-6E80B80DCB5F}" sibTransId="{0785DE9F-3C4F-4A90-8321-0FF172614D3E}"/>
    <dgm:cxn modelId="{137A742B-E271-4194-BD9E-D89752C4BF1D}" type="presParOf" srcId="{7CF34A94-A822-4CB9-9517-EB0CC24694EB}" destId="{78B19A6C-F0B4-46CE-895E-B9686C607376}" srcOrd="0" destOrd="0" presId="urn:microsoft.com/office/officeart/2005/8/layout/chevron2"/>
    <dgm:cxn modelId="{7CB0C491-8430-4951-85BF-724A26F05910}" type="presParOf" srcId="{78B19A6C-F0B4-46CE-895E-B9686C607376}" destId="{48054274-A5BF-4EC5-A1D3-855D0579F6E8}" srcOrd="0" destOrd="0" presId="urn:microsoft.com/office/officeart/2005/8/layout/chevron2"/>
    <dgm:cxn modelId="{7B8A39E9-F944-4100-B7FA-B544C14803C3}" type="presParOf" srcId="{78B19A6C-F0B4-46CE-895E-B9686C607376}" destId="{3E6D6777-2D26-42A2-98E0-56E849444DB9}" srcOrd="1" destOrd="0" presId="urn:microsoft.com/office/officeart/2005/8/layout/chevron2"/>
    <dgm:cxn modelId="{DA0B5847-1751-49F3-A0A0-70AB39DD45A1}" type="presParOf" srcId="{7CF34A94-A822-4CB9-9517-EB0CC24694EB}" destId="{F284248C-ACAB-4C38-82DF-E11E9E7B3F89}" srcOrd="1" destOrd="0" presId="urn:microsoft.com/office/officeart/2005/8/layout/chevron2"/>
    <dgm:cxn modelId="{4BDA37CE-58D8-433D-A9AF-2C7373BC1B1B}" type="presParOf" srcId="{7CF34A94-A822-4CB9-9517-EB0CC24694EB}" destId="{226AEAED-FE26-45A6-B2EE-3CE24CFDC428}" srcOrd="2" destOrd="0" presId="urn:microsoft.com/office/officeart/2005/8/layout/chevron2"/>
    <dgm:cxn modelId="{4DA9B890-64DF-4658-B796-B78E678D59F9}" type="presParOf" srcId="{226AEAED-FE26-45A6-B2EE-3CE24CFDC428}" destId="{BBEA54D2-D310-48DA-92E0-4A0963868D35}" srcOrd="0" destOrd="0" presId="urn:microsoft.com/office/officeart/2005/8/layout/chevron2"/>
    <dgm:cxn modelId="{AD2D01A4-7602-45A4-881A-954C0BF493D8}" type="presParOf" srcId="{226AEAED-FE26-45A6-B2EE-3CE24CFDC428}" destId="{775DBF8A-1DB5-49A8-A098-D28AE60061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5FFE5-014E-4BFC-8F15-6FE3C797E276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ACCF3C0-2C10-4E9F-A746-030CBDA9D6E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Arial Narrow" pitchFamily="34" charset="0"/>
            </a:rPr>
            <a:t>Desde el siglo XVIII hasta la primera del XIX</a:t>
          </a:r>
          <a:endParaRPr lang="es-EC" dirty="0"/>
        </a:p>
      </dgm:t>
    </dgm:pt>
    <dgm:pt modelId="{320537C9-2A68-4508-AFBE-51B07624A069}" type="parTrans" cxnId="{3BC8F48D-7509-4D8A-9E94-AAFE8248FB52}">
      <dgm:prSet/>
      <dgm:spPr/>
      <dgm:t>
        <a:bodyPr/>
        <a:lstStyle/>
        <a:p>
          <a:endParaRPr lang="es-EC"/>
        </a:p>
      </dgm:t>
    </dgm:pt>
    <dgm:pt modelId="{FA78AE14-4886-43DB-8923-08729E378F1C}" type="sibTrans" cxnId="{3BC8F48D-7509-4D8A-9E94-AAFE8248FB52}">
      <dgm:prSet/>
      <dgm:spPr/>
      <dgm:t>
        <a:bodyPr/>
        <a:lstStyle/>
        <a:p>
          <a:endParaRPr lang="es-EC"/>
        </a:p>
      </dgm:t>
    </dgm:pt>
    <dgm:pt modelId="{6491CD0E-3358-434B-AAD3-9982467FE48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 Narrow" pitchFamily="34" charset="0"/>
            </a:rPr>
            <a:t>Surgen los que tienen que asegurar los perjuicios causados por actos del hombre</a:t>
          </a:r>
          <a:endParaRPr lang="es-EC" dirty="0"/>
        </a:p>
      </dgm:t>
    </dgm:pt>
    <dgm:pt modelId="{6FE68F4E-B175-4BFF-A634-5E2C7361A419}" type="parTrans" cxnId="{BB9D0A6C-57F8-4BD5-8068-4FAB8001CB92}">
      <dgm:prSet/>
      <dgm:spPr/>
      <dgm:t>
        <a:bodyPr/>
        <a:lstStyle/>
        <a:p>
          <a:endParaRPr lang="es-EC"/>
        </a:p>
      </dgm:t>
    </dgm:pt>
    <dgm:pt modelId="{89303FC5-3FD7-4E82-B2F5-C0DB4669DA28}" type="sibTrans" cxnId="{BB9D0A6C-57F8-4BD5-8068-4FAB8001CB92}">
      <dgm:prSet/>
      <dgm:spPr/>
      <dgm:t>
        <a:bodyPr/>
        <a:lstStyle/>
        <a:p>
          <a:endParaRPr lang="es-EC"/>
        </a:p>
      </dgm:t>
    </dgm:pt>
    <dgm:pt modelId="{34C5CD50-5AF2-4C83-9653-FE0D3EF462E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Desde mediados del siglo XIX hasta nuestros días</a:t>
          </a:r>
          <a:endParaRPr lang="es-EC" dirty="0"/>
        </a:p>
      </dgm:t>
    </dgm:pt>
    <dgm:pt modelId="{7A8E915F-7FC9-46CE-A227-30BBCB6297FB}" type="parTrans" cxnId="{62A408C4-99A4-4EF4-BD8C-F86C256D51A2}">
      <dgm:prSet/>
      <dgm:spPr/>
      <dgm:t>
        <a:bodyPr/>
        <a:lstStyle/>
        <a:p>
          <a:endParaRPr lang="es-EC"/>
        </a:p>
      </dgm:t>
    </dgm:pt>
    <dgm:pt modelId="{E06D85BC-DDFA-479B-B64D-546D1C15D77C}" type="sibTrans" cxnId="{62A408C4-99A4-4EF4-BD8C-F86C256D51A2}">
      <dgm:prSet/>
      <dgm:spPr/>
      <dgm:t>
        <a:bodyPr/>
        <a:lstStyle/>
        <a:p>
          <a:endParaRPr lang="es-EC"/>
        </a:p>
      </dgm:t>
    </dgm:pt>
    <dgm:pt modelId="{21E06800-BAFE-4F4C-B952-1DBEE8B7E05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 Narrow" pitchFamily="34" charset="0"/>
            </a:rPr>
            <a:t>La institución aseguradora va adaptándose a las nuevas exigencias de la vida económica favoreciendo el desarrollo industrial que cuenta con el seguro como garantía ante las crecientes industrias.</a:t>
          </a:r>
          <a:endParaRPr lang="es-EC" dirty="0"/>
        </a:p>
      </dgm:t>
    </dgm:pt>
    <dgm:pt modelId="{24FCBD0F-0D2A-44E2-AA45-9E71048E06DC}" type="parTrans" cxnId="{B1B7C95D-C21E-4615-9B81-E4C5BFB3F0C9}">
      <dgm:prSet/>
      <dgm:spPr/>
      <dgm:t>
        <a:bodyPr/>
        <a:lstStyle/>
        <a:p>
          <a:endParaRPr lang="es-EC"/>
        </a:p>
      </dgm:t>
    </dgm:pt>
    <dgm:pt modelId="{DF37716A-6DF7-42A6-B9A7-CFC6218CBDC5}" type="sibTrans" cxnId="{B1B7C95D-C21E-4615-9B81-E4C5BFB3F0C9}">
      <dgm:prSet/>
      <dgm:spPr/>
      <dgm:t>
        <a:bodyPr/>
        <a:lstStyle/>
        <a:p>
          <a:endParaRPr lang="es-EC"/>
        </a:p>
      </dgm:t>
    </dgm:pt>
    <dgm:pt modelId="{C52EB7AF-8AC8-4580-AE9B-1F579F4ED4F7}" type="pres">
      <dgm:prSet presAssocID="{F6C5FFE5-014E-4BFC-8F15-6FE3C797E2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9F6623-2091-446E-A2C4-0BA7793E428B}" type="pres">
      <dgm:prSet presAssocID="{2ACCF3C0-2C10-4E9F-A746-030CBDA9D6E2}" presName="linNode" presStyleCnt="0"/>
      <dgm:spPr/>
    </dgm:pt>
    <dgm:pt modelId="{FB9F3A8C-257F-4C28-AFC7-E7612BF6D0B9}" type="pres">
      <dgm:prSet presAssocID="{2ACCF3C0-2C10-4E9F-A746-030CBDA9D6E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CC19E3-1993-4139-85D9-8F3AB495D8FC}" type="pres">
      <dgm:prSet presAssocID="{2ACCF3C0-2C10-4E9F-A746-030CBDA9D6E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003FBF-3E59-4BDF-8CAE-4AE17CEEB4CF}" type="pres">
      <dgm:prSet presAssocID="{FA78AE14-4886-43DB-8923-08729E378F1C}" presName="sp" presStyleCnt="0"/>
      <dgm:spPr/>
    </dgm:pt>
    <dgm:pt modelId="{45E57594-412D-40CD-9959-1AF7A9158599}" type="pres">
      <dgm:prSet presAssocID="{34C5CD50-5AF2-4C83-9653-FE0D3EF462EB}" presName="linNode" presStyleCnt="0"/>
      <dgm:spPr/>
    </dgm:pt>
    <dgm:pt modelId="{1DD34AD2-898F-47ED-95FB-30EA3B32D7A9}" type="pres">
      <dgm:prSet presAssocID="{34C5CD50-5AF2-4C83-9653-FE0D3EF462E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FABA24-104D-4747-A2EE-4AE4B5342AE2}" type="pres">
      <dgm:prSet presAssocID="{34C5CD50-5AF2-4C83-9653-FE0D3EF462E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09BB0B-0572-4E06-9996-9B3DF89E7223}" type="presOf" srcId="{F6C5FFE5-014E-4BFC-8F15-6FE3C797E276}" destId="{C52EB7AF-8AC8-4580-AE9B-1F579F4ED4F7}" srcOrd="0" destOrd="0" presId="urn:microsoft.com/office/officeart/2005/8/layout/vList5"/>
    <dgm:cxn modelId="{BB9D0A6C-57F8-4BD5-8068-4FAB8001CB92}" srcId="{2ACCF3C0-2C10-4E9F-A746-030CBDA9D6E2}" destId="{6491CD0E-3358-434B-AAD3-9982467FE487}" srcOrd="0" destOrd="0" parTransId="{6FE68F4E-B175-4BFF-A634-5E2C7361A419}" sibTransId="{89303FC5-3FD7-4E82-B2F5-C0DB4669DA28}"/>
    <dgm:cxn modelId="{62A408C4-99A4-4EF4-BD8C-F86C256D51A2}" srcId="{F6C5FFE5-014E-4BFC-8F15-6FE3C797E276}" destId="{34C5CD50-5AF2-4C83-9653-FE0D3EF462EB}" srcOrd="1" destOrd="0" parTransId="{7A8E915F-7FC9-46CE-A227-30BBCB6297FB}" sibTransId="{E06D85BC-DDFA-479B-B64D-546D1C15D77C}"/>
    <dgm:cxn modelId="{5C7753FB-4A7F-4F93-99A3-A5FBB0FEDFAF}" type="presOf" srcId="{6491CD0E-3358-434B-AAD3-9982467FE487}" destId="{33CC19E3-1993-4139-85D9-8F3AB495D8FC}" srcOrd="0" destOrd="0" presId="urn:microsoft.com/office/officeart/2005/8/layout/vList5"/>
    <dgm:cxn modelId="{B1B7C95D-C21E-4615-9B81-E4C5BFB3F0C9}" srcId="{34C5CD50-5AF2-4C83-9653-FE0D3EF462EB}" destId="{21E06800-BAFE-4F4C-B952-1DBEE8B7E057}" srcOrd="0" destOrd="0" parTransId="{24FCBD0F-0D2A-44E2-AA45-9E71048E06DC}" sibTransId="{DF37716A-6DF7-42A6-B9A7-CFC6218CBDC5}"/>
    <dgm:cxn modelId="{49E7E5D9-F789-4535-87A9-4BCE8B5305CD}" type="presOf" srcId="{2ACCF3C0-2C10-4E9F-A746-030CBDA9D6E2}" destId="{FB9F3A8C-257F-4C28-AFC7-E7612BF6D0B9}" srcOrd="0" destOrd="0" presId="urn:microsoft.com/office/officeart/2005/8/layout/vList5"/>
    <dgm:cxn modelId="{7DF40B56-0DD9-4B4D-9839-EB2B869C1E62}" type="presOf" srcId="{34C5CD50-5AF2-4C83-9653-FE0D3EF462EB}" destId="{1DD34AD2-898F-47ED-95FB-30EA3B32D7A9}" srcOrd="0" destOrd="0" presId="urn:microsoft.com/office/officeart/2005/8/layout/vList5"/>
    <dgm:cxn modelId="{37987330-892B-4E10-B592-48D122A0644F}" type="presOf" srcId="{21E06800-BAFE-4F4C-B952-1DBEE8B7E057}" destId="{69FABA24-104D-4747-A2EE-4AE4B5342AE2}" srcOrd="0" destOrd="0" presId="urn:microsoft.com/office/officeart/2005/8/layout/vList5"/>
    <dgm:cxn modelId="{3BC8F48D-7509-4D8A-9E94-AAFE8248FB52}" srcId="{F6C5FFE5-014E-4BFC-8F15-6FE3C797E276}" destId="{2ACCF3C0-2C10-4E9F-A746-030CBDA9D6E2}" srcOrd="0" destOrd="0" parTransId="{320537C9-2A68-4508-AFBE-51B07624A069}" sibTransId="{FA78AE14-4886-43DB-8923-08729E378F1C}"/>
    <dgm:cxn modelId="{BABAFDED-A05C-4983-859C-9BF2E6180282}" type="presParOf" srcId="{C52EB7AF-8AC8-4580-AE9B-1F579F4ED4F7}" destId="{789F6623-2091-446E-A2C4-0BA7793E428B}" srcOrd="0" destOrd="0" presId="urn:microsoft.com/office/officeart/2005/8/layout/vList5"/>
    <dgm:cxn modelId="{79FC25ED-EB76-40FD-92CA-EC97B2A5B393}" type="presParOf" srcId="{789F6623-2091-446E-A2C4-0BA7793E428B}" destId="{FB9F3A8C-257F-4C28-AFC7-E7612BF6D0B9}" srcOrd="0" destOrd="0" presId="urn:microsoft.com/office/officeart/2005/8/layout/vList5"/>
    <dgm:cxn modelId="{6B0FFCE0-9E12-4C82-A7B8-2A8B3B885C3E}" type="presParOf" srcId="{789F6623-2091-446E-A2C4-0BA7793E428B}" destId="{33CC19E3-1993-4139-85D9-8F3AB495D8FC}" srcOrd="1" destOrd="0" presId="urn:microsoft.com/office/officeart/2005/8/layout/vList5"/>
    <dgm:cxn modelId="{6B05F110-9876-47BA-BB57-773604E6DD1B}" type="presParOf" srcId="{C52EB7AF-8AC8-4580-AE9B-1F579F4ED4F7}" destId="{17003FBF-3E59-4BDF-8CAE-4AE17CEEB4CF}" srcOrd="1" destOrd="0" presId="urn:microsoft.com/office/officeart/2005/8/layout/vList5"/>
    <dgm:cxn modelId="{A220AD38-EE24-4544-9D0A-33E580EDE15D}" type="presParOf" srcId="{C52EB7AF-8AC8-4580-AE9B-1F579F4ED4F7}" destId="{45E57594-412D-40CD-9959-1AF7A9158599}" srcOrd="2" destOrd="0" presId="urn:microsoft.com/office/officeart/2005/8/layout/vList5"/>
    <dgm:cxn modelId="{68085089-D9C5-44FE-BFB0-0B43F603B722}" type="presParOf" srcId="{45E57594-412D-40CD-9959-1AF7A9158599}" destId="{1DD34AD2-898F-47ED-95FB-30EA3B32D7A9}" srcOrd="0" destOrd="0" presId="urn:microsoft.com/office/officeart/2005/8/layout/vList5"/>
    <dgm:cxn modelId="{DB1636EA-327A-4DFC-AA09-C5A032C6AE1F}" type="presParOf" srcId="{45E57594-412D-40CD-9959-1AF7A9158599}" destId="{69FABA24-104D-4747-A2EE-4AE4B5342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C7716-D7F2-4A69-B077-66191E284AF0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57207D71-8331-423E-8E11-F2A1E0006611}">
      <dgm:prSet phldrT="[Texto]"/>
      <dgm:spPr/>
      <dgm:t>
        <a:bodyPr/>
        <a:lstStyle/>
        <a:p>
          <a:r>
            <a:rPr lang="es-ES" dirty="0" smtClean="0"/>
            <a:t>Ley General de Seguros</a:t>
          </a:r>
          <a:endParaRPr lang="es-ES" dirty="0"/>
        </a:p>
      </dgm:t>
    </dgm:pt>
    <dgm:pt modelId="{D6CDD3B5-D877-4BA6-A8CE-47A380D3B58F}" type="parTrans" cxnId="{6CFDF6D0-5361-445C-8A79-463070AA2770}">
      <dgm:prSet/>
      <dgm:spPr/>
      <dgm:t>
        <a:bodyPr/>
        <a:lstStyle/>
        <a:p>
          <a:endParaRPr lang="es-ES"/>
        </a:p>
      </dgm:t>
    </dgm:pt>
    <dgm:pt modelId="{C14F8E29-0B80-4EF1-8DC5-7A29056E84A4}" type="sibTrans" cxnId="{6CFDF6D0-5361-445C-8A79-463070AA2770}">
      <dgm:prSet/>
      <dgm:spPr/>
      <dgm:t>
        <a:bodyPr/>
        <a:lstStyle/>
        <a:p>
          <a:endParaRPr lang="es-ES"/>
        </a:p>
      </dgm:t>
    </dgm:pt>
    <dgm:pt modelId="{DE944F58-5E5A-463B-A1DA-79FA408D796E}">
      <dgm:prSet phldrT="[Texto]"/>
      <dgm:spPr/>
      <dgm:t>
        <a:bodyPr/>
        <a:lstStyle/>
        <a:p>
          <a:r>
            <a:rPr lang="es-ES" dirty="0" smtClean="0"/>
            <a:t>Ley de Régimen tributario interno</a:t>
          </a:r>
          <a:endParaRPr lang="es-ES" dirty="0"/>
        </a:p>
      </dgm:t>
    </dgm:pt>
    <dgm:pt modelId="{EA207E52-B5B1-4001-8E17-02499981BD89}" type="parTrans" cxnId="{F44F01B3-9E2A-4B81-9100-9042F5D05C16}">
      <dgm:prSet/>
      <dgm:spPr/>
      <dgm:t>
        <a:bodyPr/>
        <a:lstStyle/>
        <a:p>
          <a:endParaRPr lang="es-ES"/>
        </a:p>
      </dgm:t>
    </dgm:pt>
    <dgm:pt modelId="{61667DD2-6572-4A34-8A1D-921277DC34A5}" type="sibTrans" cxnId="{F44F01B3-9E2A-4B81-9100-9042F5D05C16}">
      <dgm:prSet/>
      <dgm:spPr/>
      <dgm:t>
        <a:bodyPr/>
        <a:lstStyle/>
        <a:p>
          <a:endParaRPr lang="es-ES"/>
        </a:p>
      </dgm:t>
    </dgm:pt>
    <dgm:pt modelId="{FC3FB03F-A5D0-4DC4-8D8B-4B1E1A2B6403}">
      <dgm:prSet phldrT="[Texto]"/>
      <dgm:spPr/>
      <dgm:t>
        <a:bodyPr/>
        <a:lstStyle/>
        <a:p>
          <a:r>
            <a:rPr lang="es-ES" dirty="0" smtClean="0"/>
            <a:t>Código de ética de la empresa</a:t>
          </a:r>
          <a:endParaRPr lang="es-ES" dirty="0"/>
        </a:p>
      </dgm:t>
    </dgm:pt>
    <dgm:pt modelId="{82C62FAC-7941-482C-8292-7936F501506F}" type="parTrans" cxnId="{FBDFD7AC-193C-4EBD-9F8D-A9886A353BF6}">
      <dgm:prSet/>
      <dgm:spPr/>
      <dgm:t>
        <a:bodyPr/>
        <a:lstStyle/>
        <a:p>
          <a:endParaRPr lang="es-ES"/>
        </a:p>
      </dgm:t>
    </dgm:pt>
    <dgm:pt modelId="{4FEE3FAE-55E9-461C-A378-5A3BF857F159}" type="sibTrans" cxnId="{FBDFD7AC-193C-4EBD-9F8D-A9886A353BF6}">
      <dgm:prSet/>
      <dgm:spPr/>
      <dgm:t>
        <a:bodyPr/>
        <a:lstStyle/>
        <a:p>
          <a:endParaRPr lang="es-ES"/>
        </a:p>
      </dgm:t>
    </dgm:pt>
    <dgm:pt modelId="{DFD91D10-8C44-4602-9C02-3C63D351B7D3}" type="pres">
      <dgm:prSet presAssocID="{180C7716-D7F2-4A69-B077-66191E284AF0}" presName="Name0" presStyleCnt="0">
        <dgm:presLayoutVars>
          <dgm:dir/>
          <dgm:animLvl val="lvl"/>
          <dgm:resizeHandles val="exact"/>
        </dgm:presLayoutVars>
      </dgm:prSet>
      <dgm:spPr/>
    </dgm:pt>
    <dgm:pt modelId="{10BFEE3A-3E9E-49EB-8AA0-B3346773BDC4}" type="pres">
      <dgm:prSet presAssocID="{57207D71-8331-423E-8E11-F2A1E000661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FBCB46-6D37-4283-91DD-5F4A59E310F9}" type="pres">
      <dgm:prSet presAssocID="{C14F8E29-0B80-4EF1-8DC5-7A29056E84A4}" presName="parTxOnlySpace" presStyleCnt="0"/>
      <dgm:spPr/>
    </dgm:pt>
    <dgm:pt modelId="{8AD6923A-6044-4328-8E3D-9CE963AC776E}" type="pres">
      <dgm:prSet presAssocID="{DE944F58-5E5A-463B-A1DA-79FA408D79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28E318-3B82-4B31-9F49-59636E412118}" type="pres">
      <dgm:prSet presAssocID="{61667DD2-6572-4A34-8A1D-921277DC34A5}" presName="parTxOnlySpace" presStyleCnt="0"/>
      <dgm:spPr/>
    </dgm:pt>
    <dgm:pt modelId="{883534FD-5D08-414C-9525-BEDDD45FDEB6}" type="pres">
      <dgm:prSet presAssocID="{FC3FB03F-A5D0-4DC4-8D8B-4B1E1A2B640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70A53CC-5421-4E7D-9D8C-F80EA3EA9D3A}" type="presOf" srcId="{180C7716-D7F2-4A69-B077-66191E284AF0}" destId="{DFD91D10-8C44-4602-9C02-3C63D351B7D3}" srcOrd="0" destOrd="0" presId="urn:microsoft.com/office/officeart/2005/8/layout/chevron1"/>
    <dgm:cxn modelId="{FBDFD7AC-193C-4EBD-9F8D-A9886A353BF6}" srcId="{180C7716-D7F2-4A69-B077-66191E284AF0}" destId="{FC3FB03F-A5D0-4DC4-8D8B-4B1E1A2B6403}" srcOrd="2" destOrd="0" parTransId="{82C62FAC-7941-482C-8292-7936F501506F}" sibTransId="{4FEE3FAE-55E9-461C-A378-5A3BF857F159}"/>
    <dgm:cxn modelId="{6CFDF6D0-5361-445C-8A79-463070AA2770}" srcId="{180C7716-D7F2-4A69-B077-66191E284AF0}" destId="{57207D71-8331-423E-8E11-F2A1E0006611}" srcOrd="0" destOrd="0" parTransId="{D6CDD3B5-D877-4BA6-A8CE-47A380D3B58F}" sibTransId="{C14F8E29-0B80-4EF1-8DC5-7A29056E84A4}"/>
    <dgm:cxn modelId="{F44F01B3-9E2A-4B81-9100-9042F5D05C16}" srcId="{180C7716-D7F2-4A69-B077-66191E284AF0}" destId="{DE944F58-5E5A-463B-A1DA-79FA408D796E}" srcOrd="1" destOrd="0" parTransId="{EA207E52-B5B1-4001-8E17-02499981BD89}" sibTransId="{61667DD2-6572-4A34-8A1D-921277DC34A5}"/>
    <dgm:cxn modelId="{24654053-E7CC-43B9-BD7D-F535806DD606}" type="presOf" srcId="{FC3FB03F-A5D0-4DC4-8D8B-4B1E1A2B6403}" destId="{883534FD-5D08-414C-9525-BEDDD45FDEB6}" srcOrd="0" destOrd="0" presId="urn:microsoft.com/office/officeart/2005/8/layout/chevron1"/>
    <dgm:cxn modelId="{B4E68AEC-FC8F-4A7A-98BB-20E338134DD1}" type="presOf" srcId="{57207D71-8331-423E-8E11-F2A1E0006611}" destId="{10BFEE3A-3E9E-49EB-8AA0-B3346773BDC4}" srcOrd="0" destOrd="0" presId="urn:microsoft.com/office/officeart/2005/8/layout/chevron1"/>
    <dgm:cxn modelId="{005EC0E4-B1D1-4CBC-86A1-2435CEAA3067}" type="presOf" srcId="{DE944F58-5E5A-463B-A1DA-79FA408D796E}" destId="{8AD6923A-6044-4328-8E3D-9CE963AC776E}" srcOrd="0" destOrd="0" presId="urn:microsoft.com/office/officeart/2005/8/layout/chevron1"/>
    <dgm:cxn modelId="{EACFB664-E769-49D9-AE83-9A7C400064F7}" type="presParOf" srcId="{DFD91D10-8C44-4602-9C02-3C63D351B7D3}" destId="{10BFEE3A-3E9E-49EB-8AA0-B3346773BDC4}" srcOrd="0" destOrd="0" presId="urn:microsoft.com/office/officeart/2005/8/layout/chevron1"/>
    <dgm:cxn modelId="{49AC258D-6EEC-45EA-A6B8-11ADFFCB9C23}" type="presParOf" srcId="{DFD91D10-8C44-4602-9C02-3C63D351B7D3}" destId="{D5FBCB46-6D37-4283-91DD-5F4A59E310F9}" srcOrd="1" destOrd="0" presId="urn:microsoft.com/office/officeart/2005/8/layout/chevron1"/>
    <dgm:cxn modelId="{C38303DB-26F9-49CE-9925-8CF0D22F9726}" type="presParOf" srcId="{DFD91D10-8C44-4602-9C02-3C63D351B7D3}" destId="{8AD6923A-6044-4328-8E3D-9CE963AC776E}" srcOrd="2" destOrd="0" presId="urn:microsoft.com/office/officeart/2005/8/layout/chevron1"/>
    <dgm:cxn modelId="{32ED55D7-0853-42B6-AFCB-D552FA40D66F}" type="presParOf" srcId="{DFD91D10-8C44-4602-9C02-3C63D351B7D3}" destId="{5A28E318-3B82-4B31-9F49-59636E412118}" srcOrd="3" destOrd="0" presId="urn:microsoft.com/office/officeart/2005/8/layout/chevron1"/>
    <dgm:cxn modelId="{4A87BB5D-11BA-498F-B3F0-B078C6B0CFFF}" type="presParOf" srcId="{DFD91D10-8C44-4602-9C02-3C63D351B7D3}" destId="{883534FD-5D08-414C-9525-BEDDD45FDE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260B23-B67B-463C-B98C-C8263A12872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973D281-322D-44DF-88EE-039335CFDFA6}">
      <dgm:prSet phldrT="[Texto]" custT="1"/>
      <dgm:spPr/>
      <dgm:t>
        <a:bodyPr/>
        <a:lstStyle/>
        <a:p>
          <a:pPr algn="l"/>
          <a:r>
            <a:rPr lang="es-ES" sz="1700" dirty="0" smtClean="0">
              <a:latin typeface="Arial Narrow" pitchFamily="34" charset="0"/>
            </a:rPr>
            <a:t>Velar por la seguridad, estabilidad, transparencia y solidez de los sistemas financiero, de seguros privados y de seguridad social, mediante un eficiente y eficaz proceso de regulación y supervisión para proteger los intereses del público e impulsar el desarrollo del país.</a:t>
          </a:r>
          <a:endParaRPr lang="es-MX" sz="1700" dirty="0"/>
        </a:p>
      </dgm:t>
    </dgm:pt>
    <dgm:pt modelId="{79433510-9D83-4F59-9F9A-CD3F3DB833F3}" type="parTrans" cxnId="{8D6949BF-C2F0-4606-B117-7F1581CE4723}">
      <dgm:prSet/>
      <dgm:spPr/>
      <dgm:t>
        <a:bodyPr/>
        <a:lstStyle/>
        <a:p>
          <a:endParaRPr lang="es-MX"/>
        </a:p>
      </dgm:t>
    </dgm:pt>
    <dgm:pt modelId="{B54441FC-5091-480B-A86F-AEEDAAEF3FDF}" type="sibTrans" cxnId="{8D6949BF-C2F0-4606-B117-7F1581CE4723}">
      <dgm:prSet/>
      <dgm:spPr/>
      <dgm:t>
        <a:bodyPr/>
        <a:lstStyle/>
        <a:p>
          <a:endParaRPr lang="es-MX"/>
        </a:p>
      </dgm:t>
    </dgm:pt>
    <dgm:pt modelId="{D087D4BB-1552-42AF-ACD3-59761C3E0FEC}">
      <dgm:prSet phldrT="[Texto]" custT="1"/>
      <dgm:spPr/>
      <dgm:t>
        <a:bodyPr/>
        <a:lstStyle/>
        <a:p>
          <a:pPr algn="just"/>
          <a:r>
            <a:rPr lang="es-MX" sz="1900" dirty="0" smtClean="0">
              <a:latin typeface="Arial Narrow" pitchFamily="34" charset="0"/>
            </a:rPr>
            <a:t>Su finalidad es la de consolidar la cultura tributaria en el país a efectos de incrementar sostenidamente el cumplimiento voluntario de las obligaciones tributarias por parte de los contribuyentes.</a:t>
          </a:r>
          <a:endParaRPr lang="es-MX" sz="1900" dirty="0">
            <a:latin typeface="Arial Narrow" pitchFamily="34" charset="0"/>
          </a:endParaRPr>
        </a:p>
      </dgm:t>
    </dgm:pt>
    <dgm:pt modelId="{A09B8D34-FDB2-4C82-9002-24232B1846F2}" type="parTrans" cxnId="{48AAE7B1-B1E4-493F-9D03-423E3CBEA0B6}">
      <dgm:prSet/>
      <dgm:spPr/>
      <dgm:t>
        <a:bodyPr/>
        <a:lstStyle/>
        <a:p>
          <a:endParaRPr lang="es-MX"/>
        </a:p>
      </dgm:t>
    </dgm:pt>
    <dgm:pt modelId="{79FD4B72-4F96-4D21-90F7-87649E86F116}" type="sibTrans" cxnId="{48AAE7B1-B1E4-493F-9D03-423E3CBEA0B6}">
      <dgm:prSet/>
      <dgm:spPr/>
      <dgm:t>
        <a:bodyPr/>
        <a:lstStyle/>
        <a:p>
          <a:endParaRPr lang="es-MX"/>
        </a:p>
      </dgm:t>
    </dgm:pt>
    <dgm:pt modelId="{8B16D453-7EF1-40AA-91AF-D72086E1327D}">
      <dgm:prSet phldrT="[Texto]" custT="1"/>
      <dgm:spPr/>
      <dgm:t>
        <a:bodyPr/>
        <a:lstStyle/>
        <a:p>
          <a:pPr algn="just"/>
          <a:r>
            <a:rPr lang="es-MX" sz="2100" dirty="0" smtClean="0">
              <a:latin typeface="Arial Narrow" pitchFamily="34" charset="0"/>
            </a:rPr>
            <a:t>Ejercer la rectoría de las políticas laborales, fomentar la vinculación entre oferta y demanda laboral, proteger los derechos fundamentales del trabajador y trabajadora</a:t>
          </a:r>
          <a:endParaRPr lang="es-MX" sz="2100" dirty="0">
            <a:latin typeface="Arial Narrow" pitchFamily="34" charset="0"/>
          </a:endParaRPr>
        </a:p>
      </dgm:t>
    </dgm:pt>
    <dgm:pt modelId="{5DB68391-4BE5-4A24-B0A7-D741DF40B99D}" type="parTrans" cxnId="{E2514EE2-0F4F-43A8-81D9-C8716F15C77E}">
      <dgm:prSet/>
      <dgm:spPr/>
      <dgm:t>
        <a:bodyPr/>
        <a:lstStyle/>
        <a:p>
          <a:endParaRPr lang="es-MX"/>
        </a:p>
      </dgm:t>
    </dgm:pt>
    <dgm:pt modelId="{E18556A4-C87B-4F32-B8B4-1A9A8DBB7F85}" type="sibTrans" cxnId="{E2514EE2-0F4F-43A8-81D9-C8716F15C77E}">
      <dgm:prSet/>
      <dgm:spPr/>
      <dgm:t>
        <a:bodyPr/>
        <a:lstStyle/>
        <a:p>
          <a:endParaRPr lang="es-MX"/>
        </a:p>
      </dgm:t>
    </dgm:pt>
    <dgm:pt modelId="{6EE4F1B2-46C9-4DF5-9EE0-053C7BA775AC}" type="pres">
      <dgm:prSet presAssocID="{7F260B23-B67B-463C-B98C-C8263A12872F}" presName="Name0" presStyleCnt="0">
        <dgm:presLayoutVars>
          <dgm:dir/>
          <dgm:resizeHandles val="exact"/>
        </dgm:presLayoutVars>
      </dgm:prSet>
      <dgm:spPr/>
    </dgm:pt>
    <dgm:pt modelId="{82A1F6A6-D935-4FF7-9AF0-407241D8DDFB}" type="pres">
      <dgm:prSet presAssocID="{7F260B23-B67B-463C-B98C-C8263A12872F}" presName="bkgdShp" presStyleLbl="alignAccFollowNode1" presStyleIdx="0" presStyleCnt="1"/>
      <dgm:spPr/>
    </dgm:pt>
    <dgm:pt modelId="{B8C3CFDD-E39C-463B-8DB4-3286E550EDF9}" type="pres">
      <dgm:prSet presAssocID="{7F260B23-B67B-463C-B98C-C8263A12872F}" presName="linComp" presStyleCnt="0"/>
      <dgm:spPr/>
    </dgm:pt>
    <dgm:pt modelId="{7D30B878-7A91-4B54-B1A8-32AD1C0849E3}" type="pres">
      <dgm:prSet presAssocID="{1973D281-322D-44DF-88EE-039335CFDFA6}" presName="compNode" presStyleCnt="0"/>
      <dgm:spPr/>
    </dgm:pt>
    <dgm:pt modelId="{1DCEBD01-7F3D-4C44-BAD7-A57A3DB91F4C}" type="pres">
      <dgm:prSet presAssocID="{1973D281-322D-44DF-88EE-039335CFDF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B36EB3-F4D4-4900-8826-615577570428}" type="pres">
      <dgm:prSet presAssocID="{1973D281-322D-44DF-88EE-039335CFDFA6}" presName="invisiNode" presStyleLbl="node1" presStyleIdx="0" presStyleCnt="3"/>
      <dgm:spPr/>
    </dgm:pt>
    <dgm:pt modelId="{D0C3201B-E371-41BF-9025-AD1932792ABC}" type="pres">
      <dgm:prSet presAssocID="{1973D281-322D-44DF-88EE-039335CFDFA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19E5614-A6ED-45DC-9FF9-701CFCEC1D15}" type="pres">
      <dgm:prSet presAssocID="{B54441FC-5091-480B-A86F-AEEDAAEF3FD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3BF8CC9-21E8-4872-A117-DB52D8094717}" type="pres">
      <dgm:prSet presAssocID="{D087D4BB-1552-42AF-ACD3-59761C3E0FEC}" presName="compNode" presStyleCnt="0"/>
      <dgm:spPr/>
    </dgm:pt>
    <dgm:pt modelId="{692909BC-8AC5-47D4-9CB4-DDAC6B1552B8}" type="pres">
      <dgm:prSet presAssocID="{D087D4BB-1552-42AF-ACD3-59761C3E0F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B45254-7AD8-468C-970A-D7279CE583E5}" type="pres">
      <dgm:prSet presAssocID="{D087D4BB-1552-42AF-ACD3-59761C3E0FEC}" presName="invisiNode" presStyleLbl="node1" presStyleIdx="1" presStyleCnt="3"/>
      <dgm:spPr/>
    </dgm:pt>
    <dgm:pt modelId="{702551B7-9ED8-4120-A4DA-6F5A3D69296C}" type="pres">
      <dgm:prSet presAssocID="{D087D4BB-1552-42AF-ACD3-59761C3E0FE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3DDD4E5-FC00-45F7-AE25-4B82B3B64AD8}" type="pres">
      <dgm:prSet presAssocID="{79FD4B72-4F96-4D21-90F7-87649E86F11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2410FDE-441E-4FEB-946B-3C9C8B1E5336}" type="pres">
      <dgm:prSet presAssocID="{8B16D453-7EF1-40AA-91AF-D72086E1327D}" presName="compNode" presStyleCnt="0"/>
      <dgm:spPr/>
    </dgm:pt>
    <dgm:pt modelId="{05942B25-9BCA-411B-BBD2-9107BC63F5A1}" type="pres">
      <dgm:prSet presAssocID="{8B16D453-7EF1-40AA-91AF-D72086E132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2C6E37-43B7-4F50-933B-F3733F992789}" type="pres">
      <dgm:prSet presAssocID="{8B16D453-7EF1-40AA-91AF-D72086E1327D}" presName="invisiNode" presStyleLbl="node1" presStyleIdx="2" presStyleCnt="3"/>
      <dgm:spPr/>
    </dgm:pt>
    <dgm:pt modelId="{B00B542C-6751-4BD7-B98E-0130EE93D9B2}" type="pres">
      <dgm:prSet presAssocID="{8B16D453-7EF1-40AA-91AF-D72086E1327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50337A9-9690-46BF-B106-C70DEBA7393F}" type="presOf" srcId="{B54441FC-5091-480B-A86F-AEEDAAEF3FDF}" destId="{519E5614-A6ED-45DC-9FF9-701CFCEC1D15}" srcOrd="0" destOrd="0" presId="urn:microsoft.com/office/officeart/2005/8/layout/pList2"/>
    <dgm:cxn modelId="{E2514EE2-0F4F-43A8-81D9-C8716F15C77E}" srcId="{7F260B23-B67B-463C-B98C-C8263A12872F}" destId="{8B16D453-7EF1-40AA-91AF-D72086E1327D}" srcOrd="2" destOrd="0" parTransId="{5DB68391-4BE5-4A24-B0A7-D741DF40B99D}" sibTransId="{E18556A4-C87B-4F32-B8B4-1A9A8DBB7F85}"/>
    <dgm:cxn modelId="{E06D8D41-E37E-46B6-BBA7-BB84E65EFFD8}" type="presOf" srcId="{7F260B23-B67B-463C-B98C-C8263A12872F}" destId="{6EE4F1B2-46C9-4DF5-9EE0-053C7BA775AC}" srcOrd="0" destOrd="0" presId="urn:microsoft.com/office/officeart/2005/8/layout/pList2"/>
    <dgm:cxn modelId="{8D6949BF-C2F0-4606-B117-7F1581CE4723}" srcId="{7F260B23-B67B-463C-B98C-C8263A12872F}" destId="{1973D281-322D-44DF-88EE-039335CFDFA6}" srcOrd="0" destOrd="0" parTransId="{79433510-9D83-4F59-9F9A-CD3F3DB833F3}" sibTransId="{B54441FC-5091-480B-A86F-AEEDAAEF3FDF}"/>
    <dgm:cxn modelId="{4ECA1A9C-E348-49D9-839C-833885E48496}" type="presOf" srcId="{D087D4BB-1552-42AF-ACD3-59761C3E0FEC}" destId="{692909BC-8AC5-47D4-9CB4-DDAC6B1552B8}" srcOrd="0" destOrd="0" presId="urn:microsoft.com/office/officeart/2005/8/layout/pList2"/>
    <dgm:cxn modelId="{1286A913-3E32-43A1-84BF-5E24692D4327}" type="presOf" srcId="{79FD4B72-4F96-4D21-90F7-87649E86F116}" destId="{73DDD4E5-FC00-45F7-AE25-4B82B3B64AD8}" srcOrd="0" destOrd="0" presId="urn:microsoft.com/office/officeart/2005/8/layout/pList2"/>
    <dgm:cxn modelId="{48AAE7B1-B1E4-493F-9D03-423E3CBEA0B6}" srcId="{7F260B23-B67B-463C-B98C-C8263A12872F}" destId="{D087D4BB-1552-42AF-ACD3-59761C3E0FEC}" srcOrd="1" destOrd="0" parTransId="{A09B8D34-FDB2-4C82-9002-24232B1846F2}" sibTransId="{79FD4B72-4F96-4D21-90F7-87649E86F116}"/>
    <dgm:cxn modelId="{693396CB-5CB2-4C9E-A2D7-7A91C0E1022B}" type="presOf" srcId="{8B16D453-7EF1-40AA-91AF-D72086E1327D}" destId="{05942B25-9BCA-411B-BBD2-9107BC63F5A1}" srcOrd="0" destOrd="0" presId="urn:microsoft.com/office/officeart/2005/8/layout/pList2"/>
    <dgm:cxn modelId="{216CF468-1C87-4CA6-B067-86ABEE45140E}" type="presOf" srcId="{1973D281-322D-44DF-88EE-039335CFDFA6}" destId="{1DCEBD01-7F3D-4C44-BAD7-A57A3DB91F4C}" srcOrd="0" destOrd="0" presId="urn:microsoft.com/office/officeart/2005/8/layout/pList2"/>
    <dgm:cxn modelId="{EDE1581C-D684-4465-9DF7-C67EE5BDE4D3}" type="presParOf" srcId="{6EE4F1B2-46C9-4DF5-9EE0-053C7BA775AC}" destId="{82A1F6A6-D935-4FF7-9AF0-407241D8DDFB}" srcOrd="0" destOrd="0" presId="urn:microsoft.com/office/officeart/2005/8/layout/pList2"/>
    <dgm:cxn modelId="{DDA2AD22-B732-440F-BEE5-268099FC51C8}" type="presParOf" srcId="{6EE4F1B2-46C9-4DF5-9EE0-053C7BA775AC}" destId="{B8C3CFDD-E39C-463B-8DB4-3286E550EDF9}" srcOrd="1" destOrd="0" presId="urn:microsoft.com/office/officeart/2005/8/layout/pList2"/>
    <dgm:cxn modelId="{6295B8ED-3E98-4683-9CA7-18371264D6AB}" type="presParOf" srcId="{B8C3CFDD-E39C-463B-8DB4-3286E550EDF9}" destId="{7D30B878-7A91-4B54-B1A8-32AD1C0849E3}" srcOrd="0" destOrd="0" presId="urn:microsoft.com/office/officeart/2005/8/layout/pList2"/>
    <dgm:cxn modelId="{0897CE7B-EE28-4D3D-889D-E5E60C63E256}" type="presParOf" srcId="{7D30B878-7A91-4B54-B1A8-32AD1C0849E3}" destId="{1DCEBD01-7F3D-4C44-BAD7-A57A3DB91F4C}" srcOrd="0" destOrd="0" presId="urn:microsoft.com/office/officeart/2005/8/layout/pList2"/>
    <dgm:cxn modelId="{B6F52676-AC80-4D11-A1A4-173F6C59D6D2}" type="presParOf" srcId="{7D30B878-7A91-4B54-B1A8-32AD1C0849E3}" destId="{DBB36EB3-F4D4-4900-8826-615577570428}" srcOrd="1" destOrd="0" presId="urn:microsoft.com/office/officeart/2005/8/layout/pList2"/>
    <dgm:cxn modelId="{1311BACD-A5B1-4726-9C78-EAA959BE1086}" type="presParOf" srcId="{7D30B878-7A91-4B54-B1A8-32AD1C0849E3}" destId="{D0C3201B-E371-41BF-9025-AD1932792ABC}" srcOrd="2" destOrd="0" presId="urn:microsoft.com/office/officeart/2005/8/layout/pList2"/>
    <dgm:cxn modelId="{138725DE-EAD4-4BB6-8FB8-F1A739EB671F}" type="presParOf" srcId="{B8C3CFDD-E39C-463B-8DB4-3286E550EDF9}" destId="{519E5614-A6ED-45DC-9FF9-701CFCEC1D15}" srcOrd="1" destOrd="0" presId="urn:microsoft.com/office/officeart/2005/8/layout/pList2"/>
    <dgm:cxn modelId="{330F9BCE-0E43-47A6-BB78-AC949BD7B330}" type="presParOf" srcId="{B8C3CFDD-E39C-463B-8DB4-3286E550EDF9}" destId="{83BF8CC9-21E8-4872-A117-DB52D8094717}" srcOrd="2" destOrd="0" presId="urn:microsoft.com/office/officeart/2005/8/layout/pList2"/>
    <dgm:cxn modelId="{F9D3D2F2-4FE4-4F64-B2B8-946D3D145908}" type="presParOf" srcId="{83BF8CC9-21E8-4872-A117-DB52D8094717}" destId="{692909BC-8AC5-47D4-9CB4-DDAC6B1552B8}" srcOrd="0" destOrd="0" presId="urn:microsoft.com/office/officeart/2005/8/layout/pList2"/>
    <dgm:cxn modelId="{7DB9C8F2-4A39-4CA8-98F4-F35D4A6409DB}" type="presParOf" srcId="{83BF8CC9-21E8-4872-A117-DB52D8094717}" destId="{2FB45254-7AD8-468C-970A-D7279CE583E5}" srcOrd="1" destOrd="0" presId="urn:microsoft.com/office/officeart/2005/8/layout/pList2"/>
    <dgm:cxn modelId="{9F395B87-802C-44F4-8EE5-90CF36B2F804}" type="presParOf" srcId="{83BF8CC9-21E8-4872-A117-DB52D8094717}" destId="{702551B7-9ED8-4120-A4DA-6F5A3D69296C}" srcOrd="2" destOrd="0" presId="urn:microsoft.com/office/officeart/2005/8/layout/pList2"/>
    <dgm:cxn modelId="{9CF9974A-A5E2-48BB-9928-D3B5F22F40B6}" type="presParOf" srcId="{B8C3CFDD-E39C-463B-8DB4-3286E550EDF9}" destId="{73DDD4E5-FC00-45F7-AE25-4B82B3B64AD8}" srcOrd="3" destOrd="0" presId="urn:microsoft.com/office/officeart/2005/8/layout/pList2"/>
    <dgm:cxn modelId="{8F0D32A0-E2CE-4E5A-9082-CD13B7EA51B5}" type="presParOf" srcId="{B8C3CFDD-E39C-463B-8DB4-3286E550EDF9}" destId="{B2410FDE-441E-4FEB-946B-3C9C8B1E5336}" srcOrd="4" destOrd="0" presId="urn:microsoft.com/office/officeart/2005/8/layout/pList2"/>
    <dgm:cxn modelId="{2F768950-0AAD-488B-BE28-42F35907917E}" type="presParOf" srcId="{B2410FDE-441E-4FEB-946B-3C9C8B1E5336}" destId="{05942B25-9BCA-411B-BBD2-9107BC63F5A1}" srcOrd="0" destOrd="0" presId="urn:microsoft.com/office/officeart/2005/8/layout/pList2"/>
    <dgm:cxn modelId="{9D1E86FB-4169-44B9-9BB6-BB12A4933513}" type="presParOf" srcId="{B2410FDE-441E-4FEB-946B-3C9C8B1E5336}" destId="{F32C6E37-43B7-4F50-933B-F3733F992789}" srcOrd="1" destOrd="0" presId="urn:microsoft.com/office/officeart/2005/8/layout/pList2"/>
    <dgm:cxn modelId="{AA8BE95E-88B8-46ED-B35D-E424E150BDBC}" type="presParOf" srcId="{B2410FDE-441E-4FEB-946B-3C9C8B1E5336}" destId="{B00B542C-6751-4BD7-B98E-0130EE93D9B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F26932-E024-484C-8C31-C7FD856F8267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F98674D-181E-473C-AF6B-5C5ECD3512FD}">
      <dgm:prSet phldrT="[Texto]"/>
      <dgm:spPr/>
      <dgm:t>
        <a:bodyPr/>
        <a:lstStyle/>
        <a:p>
          <a:r>
            <a:rPr lang="es-ES_tradnl" dirty="0" smtClean="0">
              <a:latin typeface="Arial Narrow" pitchFamily="34" charset="0"/>
            </a:rPr>
            <a:t>PIB</a:t>
          </a:r>
          <a:endParaRPr lang="es-MX" dirty="0">
            <a:latin typeface="Arial Narrow" pitchFamily="34" charset="0"/>
          </a:endParaRPr>
        </a:p>
      </dgm:t>
    </dgm:pt>
    <dgm:pt modelId="{60349004-A6FA-43B3-AE02-B0A7181D0A04}" type="parTrans" cxnId="{2D14BACB-788E-45BE-B9B6-5897D176F8B1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A918108F-37C2-4FB3-AA9F-DEF042BEBF55}" type="sibTrans" cxnId="{2D14BACB-788E-45BE-B9B6-5897D176F8B1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1412F0F5-FECF-41CC-89B2-5455E9639315}">
      <dgm:prSet phldrT="[Texto]"/>
      <dgm:spPr/>
      <dgm:t>
        <a:bodyPr/>
        <a:lstStyle/>
        <a:p>
          <a:r>
            <a:rPr lang="es-ES" dirty="0" smtClean="0">
              <a:latin typeface="Arial Narrow" pitchFamily="34" charset="0"/>
            </a:rPr>
            <a:t>En el año 2011, presentó un incremento de 8.0%, superior al crecimiento promedio de América Latina y el mundo. En el segundo trimestre de 2012, el PIB se incrementó en 1.2%</a:t>
          </a:r>
          <a:endParaRPr lang="es-MX" dirty="0">
            <a:latin typeface="Arial Narrow" pitchFamily="34" charset="0"/>
          </a:endParaRPr>
        </a:p>
      </dgm:t>
    </dgm:pt>
    <dgm:pt modelId="{2D9AE9A1-BF7E-4C29-9EBA-9D059964F2BD}" type="parTrans" cxnId="{B2FAFBD8-2C40-4946-84B1-C066AEBD81FD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D1F97869-E0E6-4003-83D1-8246A554EBCA}" type="sibTrans" cxnId="{B2FAFBD8-2C40-4946-84B1-C066AEBD81FD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A0D54E4A-3CBD-41A0-8E26-76A2E706304C}">
      <dgm:prSet phldrT="[Texto]"/>
      <dgm:spPr/>
      <dgm:t>
        <a:bodyPr/>
        <a:lstStyle/>
        <a:p>
          <a:r>
            <a:rPr lang="es-ES_tradnl" dirty="0" smtClean="0">
              <a:latin typeface="Arial Narrow" pitchFamily="34" charset="0"/>
            </a:rPr>
            <a:t>PRODUCCIÓN PETROLERA</a:t>
          </a:r>
          <a:endParaRPr lang="es-MX" dirty="0">
            <a:latin typeface="Arial Narrow" pitchFamily="34" charset="0"/>
          </a:endParaRPr>
        </a:p>
      </dgm:t>
    </dgm:pt>
    <dgm:pt modelId="{8D68726F-A105-4DF4-BD7A-D75D78FE69A6}" type="parTrans" cxnId="{F8D483F9-E4BF-4047-804D-A5102951D678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367B13C4-418E-434F-84EE-E3CE38EEA0B0}" type="sibTrans" cxnId="{F8D483F9-E4BF-4047-804D-A5102951D678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A219F1FB-3B1C-423A-9F3D-A0075413991B}">
      <dgm:prSet phldrT="[Texto]"/>
      <dgm:spPr/>
      <dgm:t>
        <a:bodyPr/>
        <a:lstStyle/>
        <a:p>
          <a:r>
            <a:rPr lang="es-ES" dirty="0" smtClean="0">
              <a:latin typeface="Arial Narrow" pitchFamily="34" charset="0"/>
            </a:rPr>
            <a:t>De enero a octubre del 2012 presenta un incremento del 1.2% anual con relación a similar período del 2011</a:t>
          </a:r>
          <a:endParaRPr lang="es-MX" dirty="0">
            <a:latin typeface="Arial Narrow" pitchFamily="34" charset="0"/>
          </a:endParaRPr>
        </a:p>
      </dgm:t>
    </dgm:pt>
    <dgm:pt modelId="{AED723D5-38C2-430A-88F0-DCCE1DEBFECA}" type="parTrans" cxnId="{1F91D3A7-20A9-4634-A3C3-201BBDEFA516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82CEDE47-8AF6-442D-8CE1-A4953B29E320}" type="sibTrans" cxnId="{1F91D3A7-20A9-4634-A3C3-201BBDEFA516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68F8044E-8AB7-4002-918B-72DAEA3A7660}">
      <dgm:prSet phldrT="[Texto]"/>
      <dgm:spPr/>
      <dgm:t>
        <a:bodyPr/>
        <a:lstStyle/>
        <a:p>
          <a:r>
            <a:rPr lang="es-ES_tradnl" dirty="0" smtClean="0">
              <a:latin typeface="Arial Narrow" pitchFamily="34" charset="0"/>
            </a:rPr>
            <a:t>INFLACIÓN</a:t>
          </a:r>
          <a:endParaRPr lang="es-MX" dirty="0">
            <a:latin typeface="Arial Narrow" pitchFamily="34" charset="0"/>
          </a:endParaRPr>
        </a:p>
      </dgm:t>
    </dgm:pt>
    <dgm:pt modelId="{FAC2EE92-91B7-4DD5-86DD-139371ABC5F2}" type="parTrans" cxnId="{789B492F-86C0-42CF-BBE1-772B3B531CCE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DBE2737B-A2E2-4730-BDBC-6A686FD15DCB}" type="sibTrans" cxnId="{789B492F-86C0-42CF-BBE1-772B3B531CCE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FBFF2DB2-4B23-467D-9652-7207DF0DCFE0}">
      <dgm:prSet phldrT="[Texto]"/>
      <dgm:spPr/>
      <dgm:t>
        <a:bodyPr/>
        <a:lstStyle/>
        <a:p>
          <a:r>
            <a:rPr lang="es-ES" dirty="0" smtClean="0">
              <a:latin typeface="Arial Narrow" pitchFamily="34" charset="0"/>
            </a:rPr>
            <a:t>En 2011, la tasa de inflación fue (5.4%) se ubicó por debajo del promedio de América Latina (7.0%). En noviembre de 2012, los sectores Agropecuario y Pesca (11.93%) y de Servicios (4.74%) fueron los de mayor incremento </a:t>
          </a:r>
          <a:endParaRPr lang="es-MX" dirty="0">
            <a:latin typeface="Arial Narrow" pitchFamily="34" charset="0"/>
          </a:endParaRPr>
        </a:p>
      </dgm:t>
    </dgm:pt>
    <dgm:pt modelId="{6B656880-AAF6-4207-AA72-0A85AB667FD6}" type="parTrans" cxnId="{15F8622D-039E-44CF-A297-603E369C8437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B1BA5674-A241-41EB-A5C2-165344EB3FF8}" type="sibTrans" cxnId="{15F8622D-039E-44CF-A297-603E369C8437}">
      <dgm:prSet/>
      <dgm:spPr/>
      <dgm:t>
        <a:bodyPr/>
        <a:lstStyle/>
        <a:p>
          <a:endParaRPr lang="es-MX">
            <a:latin typeface="Arial Narrow" pitchFamily="34" charset="0"/>
          </a:endParaRPr>
        </a:p>
      </dgm:t>
    </dgm:pt>
    <dgm:pt modelId="{D6325BC2-2997-4ABA-AA4D-160B88ADC254}">
      <dgm:prSet phldrT="[Texto]"/>
      <dgm:spPr/>
      <dgm:t>
        <a:bodyPr/>
        <a:lstStyle/>
        <a:p>
          <a:endParaRPr lang="es-MX" dirty="0">
            <a:latin typeface="Arial Narrow" pitchFamily="34" charset="0"/>
          </a:endParaRPr>
        </a:p>
      </dgm:t>
    </dgm:pt>
    <dgm:pt modelId="{14C10FFC-919A-4D56-98C6-3C3EE6016F46}" type="parTrans" cxnId="{05658076-6D39-47E6-BD7F-DB8505DCE3F2}">
      <dgm:prSet/>
      <dgm:spPr/>
      <dgm:t>
        <a:bodyPr/>
        <a:lstStyle/>
        <a:p>
          <a:endParaRPr lang="es-MX"/>
        </a:p>
      </dgm:t>
    </dgm:pt>
    <dgm:pt modelId="{EE1D65C8-3D1E-4D28-9EFD-B1078BD34544}" type="sibTrans" cxnId="{05658076-6D39-47E6-BD7F-DB8505DCE3F2}">
      <dgm:prSet/>
      <dgm:spPr/>
      <dgm:t>
        <a:bodyPr/>
        <a:lstStyle/>
        <a:p>
          <a:endParaRPr lang="es-MX"/>
        </a:p>
      </dgm:t>
    </dgm:pt>
    <dgm:pt modelId="{E2525FCF-579E-4B78-A4B9-8ACBCD263A3A}" type="pres">
      <dgm:prSet presAssocID="{70F26932-E024-484C-8C31-C7FD856F82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102AD8-0BAC-4F2A-BD40-8039FBC14F39}" type="pres">
      <dgm:prSet presAssocID="{7F98674D-181E-473C-AF6B-5C5ECD3512FD}" presName="composite" presStyleCnt="0"/>
      <dgm:spPr/>
    </dgm:pt>
    <dgm:pt modelId="{565F227F-ABEE-43A6-A4C5-B440B618A24F}" type="pres">
      <dgm:prSet presAssocID="{7F98674D-181E-473C-AF6B-5C5ECD3512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8F2175-CDD4-495A-9BD9-456A84224E7B}" type="pres">
      <dgm:prSet presAssocID="{7F98674D-181E-473C-AF6B-5C5ECD3512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B9338A-F0CA-4358-89AC-E8E6079210C0}" type="pres">
      <dgm:prSet presAssocID="{A918108F-37C2-4FB3-AA9F-DEF042BEBF55}" presName="sp" presStyleCnt="0"/>
      <dgm:spPr/>
    </dgm:pt>
    <dgm:pt modelId="{617C6BAB-012A-456A-A5E7-ABE10E593E54}" type="pres">
      <dgm:prSet presAssocID="{A0D54E4A-3CBD-41A0-8E26-76A2E706304C}" presName="composite" presStyleCnt="0"/>
      <dgm:spPr/>
    </dgm:pt>
    <dgm:pt modelId="{0489A820-9573-435A-9901-6FDD6C5F0F68}" type="pres">
      <dgm:prSet presAssocID="{A0D54E4A-3CBD-41A0-8E26-76A2E70630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2410EC-F9AE-4693-B6C0-D8FAB40DBCF0}" type="pres">
      <dgm:prSet presAssocID="{A0D54E4A-3CBD-41A0-8E26-76A2E70630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21EF21-1DBB-4B87-AF0F-C654D027AB63}" type="pres">
      <dgm:prSet presAssocID="{367B13C4-418E-434F-84EE-E3CE38EEA0B0}" presName="sp" presStyleCnt="0"/>
      <dgm:spPr/>
    </dgm:pt>
    <dgm:pt modelId="{DC81B107-892F-41AC-8364-DE2B888F5F2F}" type="pres">
      <dgm:prSet presAssocID="{68F8044E-8AB7-4002-918B-72DAEA3A7660}" presName="composite" presStyleCnt="0"/>
      <dgm:spPr/>
    </dgm:pt>
    <dgm:pt modelId="{C81DA9A6-BFED-4082-9411-2396EB8EEF70}" type="pres">
      <dgm:prSet presAssocID="{68F8044E-8AB7-4002-918B-72DAEA3A76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88706E-A4FB-4B7A-B640-DE37F3770D8D}" type="pres">
      <dgm:prSet presAssocID="{68F8044E-8AB7-4002-918B-72DAEA3A766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C89C7F8-BC2D-46BA-A464-0E03A8FD208E}" type="presOf" srcId="{A0D54E4A-3CBD-41A0-8E26-76A2E706304C}" destId="{0489A820-9573-435A-9901-6FDD6C5F0F68}" srcOrd="0" destOrd="0" presId="urn:microsoft.com/office/officeart/2005/8/layout/chevron2"/>
    <dgm:cxn modelId="{DBC49B23-096C-48F3-A3A0-B98FD8D591C5}" type="presOf" srcId="{70F26932-E024-484C-8C31-C7FD856F8267}" destId="{E2525FCF-579E-4B78-A4B9-8ACBCD263A3A}" srcOrd="0" destOrd="0" presId="urn:microsoft.com/office/officeart/2005/8/layout/chevron2"/>
    <dgm:cxn modelId="{90ECB28B-301E-41B3-AF2D-B474FEEC69DA}" type="presOf" srcId="{1412F0F5-FECF-41CC-89B2-5455E9639315}" destId="{1C8F2175-CDD4-495A-9BD9-456A84224E7B}" srcOrd="0" destOrd="0" presId="urn:microsoft.com/office/officeart/2005/8/layout/chevron2"/>
    <dgm:cxn modelId="{3FD91B01-92EC-428A-8315-AAFB01E630FA}" type="presOf" srcId="{68F8044E-8AB7-4002-918B-72DAEA3A7660}" destId="{C81DA9A6-BFED-4082-9411-2396EB8EEF70}" srcOrd="0" destOrd="0" presId="urn:microsoft.com/office/officeart/2005/8/layout/chevron2"/>
    <dgm:cxn modelId="{875E546D-0A07-45E9-ADE4-3FD46D088DB0}" type="presOf" srcId="{D6325BC2-2997-4ABA-AA4D-160B88ADC254}" destId="{DD2410EC-F9AE-4693-B6C0-D8FAB40DBCF0}" srcOrd="0" destOrd="0" presId="urn:microsoft.com/office/officeart/2005/8/layout/chevron2"/>
    <dgm:cxn modelId="{05658076-6D39-47E6-BD7F-DB8505DCE3F2}" srcId="{A0D54E4A-3CBD-41A0-8E26-76A2E706304C}" destId="{D6325BC2-2997-4ABA-AA4D-160B88ADC254}" srcOrd="0" destOrd="0" parTransId="{14C10FFC-919A-4D56-98C6-3C3EE6016F46}" sibTransId="{EE1D65C8-3D1E-4D28-9EFD-B1078BD34544}"/>
    <dgm:cxn modelId="{F8D483F9-E4BF-4047-804D-A5102951D678}" srcId="{70F26932-E024-484C-8C31-C7FD856F8267}" destId="{A0D54E4A-3CBD-41A0-8E26-76A2E706304C}" srcOrd="1" destOrd="0" parTransId="{8D68726F-A105-4DF4-BD7A-D75D78FE69A6}" sibTransId="{367B13C4-418E-434F-84EE-E3CE38EEA0B0}"/>
    <dgm:cxn modelId="{3678F3C2-F690-470D-9FA0-56A4E1D242F3}" type="presOf" srcId="{A219F1FB-3B1C-423A-9F3D-A0075413991B}" destId="{DD2410EC-F9AE-4693-B6C0-D8FAB40DBCF0}" srcOrd="0" destOrd="1" presId="urn:microsoft.com/office/officeart/2005/8/layout/chevron2"/>
    <dgm:cxn modelId="{B2FAFBD8-2C40-4946-84B1-C066AEBD81FD}" srcId="{7F98674D-181E-473C-AF6B-5C5ECD3512FD}" destId="{1412F0F5-FECF-41CC-89B2-5455E9639315}" srcOrd="0" destOrd="0" parTransId="{2D9AE9A1-BF7E-4C29-9EBA-9D059964F2BD}" sibTransId="{D1F97869-E0E6-4003-83D1-8246A554EBCA}"/>
    <dgm:cxn modelId="{2D14BACB-788E-45BE-B9B6-5897D176F8B1}" srcId="{70F26932-E024-484C-8C31-C7FD856F8267}" destId="{7F98674D-181E-473C-AF6B-5C5ECD3512FD}" srcOrd="0" destOrd="0" parTransId="{60349004-A6FA-43B3-AE02-B0A7181D0A04}" sibTransId="{A918108F-37C2-4FB3-AA9F-DEF042BEBF55}"/>
    <dgm:cxn modelId="{15F8622D-039E-44CF-A297-603E369C8437}" srcId="{68F8044E-8AB7-4002-918B-72DAEA3A7660}" destId="{FBFF2DB2-4B23-467D-9652-7207DF0DCFE0}" srcOrd="0" destOrd="0" parTransId="{6B656880-AAF6-4207-AA72-0A85AB667FD6}" sibTransId="{B1BA5674-A241-41EB-A5C2-165344EB3FF8}"/>
    <dgm:cxn modelId="{789B492F-86C0-42CF-BBE1-772B3B531CCE}" srcId="{70F26932-E024-484C-8C31-C7FD856F8267}" destId="{68F8044E-8AB7-4002-918B-72DAEA3A7660}" srcOrd="2" destOrd="0" parTransId="{FAC2EE92-91B7-4DD5-86DD-139371ABC5F2}" sibTransId="{DBE2737B-A2E2-4730-BDBC-6A686FD15DCB}"/>
    <dgm:cxn modelId="{1F91D3A7-20A9-4634-A3C3-201BBDEFA516}" srcId="{A0D54E4A-3CBD-41A0-8E26-76A2E706304C}" destId="{A219F1FB-3B1C-423A-9F3D-A0075413991B}" srcOrd="1" destOrd="0" parTransId="{AED723D5-38C2-430A-88F0-DCCE1DEBFECA}" sibTransId="{82CEDE47-8AF6-442D-8CE1-A4953B29E320}"/>
    <dgm:cxn modelId="{82236AF7-CECD-462E-84ED-8913B265F620}" type="presOf" srcId="{FBFF2DB2-4B23-467D-9652-7207DF0DCFE0}" destId="{6F88706E-A4FB-4B7A-B640-DE37F3770D8D}" srcOrd="0" destOrd="0" presId="urn:microsoft.com/office/officeart/2005/8/layout/chevron2"/>
    <dgm:cxn modelId="{B3554643-F492-4A7D-880D-0BB8207884F0}" type="presOf" srcId="{7F98674D-181E-473C-AF6B-5C5ECD3512FD}" destId="{565F227F-ABEE-43A6-A4C5-B440B618A24F}" srcOrd="0" destOrd="0" presId="urn:microsoft.com/office/officeart/2005/8/layout/chevron2"/>
    <dgm:cxn modelId="{6FA85780-D8A2-4DA4-86DE-FBF34B5D5D6B}" type="presParOf" srcId="{E2525FCF-579E-4B78-A4B9-8ACBCD263A3A}" destId="{6D102AD8-0BAC-4F2A-BD40-8039FBC14F39}" srcOrd="0" destOrd="0" presId="urn:microsoft.com/office/officeart/2005/8/layout/chevron2"/>
    <dgm:cxn modelId="{64C179D2-4878-444D-A0C0-D9AB99F4529C}" type="presParOf" srcId="{6D102AD8-0BAC-4F2A-BD40-8039FBC14F39}" destId="{565F227F-ABEE-43A6-A4C5-B440B618A24F}" srcOrd="0" destOrd="0" presId="urn:microsoft.com/office/officeart/2005/8/layout/chevron2"/>
    <dgm:cxn modelId="{08567625-44F9-4359-8B16-02327459245E}" type="presParOf" srcId="{6D102AD8-0BAC-4F2A-BD40-8039FBC14F39}" destId="{1C8F2175-CDD4-495A-9BD9-456A84224E7B}" srcOrd="1" destOrd="0" presId="urn:microsoft.com/office/officeart/2005/8/layout/chevron2"/>
    <dgm:cxn modelId="{BB24015B-E6A7-4B91-B783-B910A7F8804D}" type="presParOf" srcId="{E2525FCF-579E-4B78-A4B9-8ACBCD263A3A}" destId="{53B9338A-F0CA-4358-89AC-E8E6079210C0}" srcOrd="1" destOrd="0" presId="urn:microsoft.com/office/officeart/2005/8/layout/chevron2"/>
    <dgm:cxn modelId="{1E5C7693-AA32-467B-BD5E-C8F446BC822D}" type="presParOf" srcId="{E2525FCF-579E-4B78-A4B9-8ACBCD263A3A}" destId="{617C6BAB-012A-456A-A5E7-ABE10E593E54}" srcOrd="2" destOrd="0" presId="urn:microsoft.com/office/officeart/2005/8/layout/chevron2"/>
    <dgm:cxn modelId="{EEA51260-D04E-48CF-8086-79C26A55D24D}" type="presParOf" srcId="{617C6BAB-012A-456A-A5E7-ABE10E593E54}" destId="{0489A820-9573-435A-9901-6FDD6C5F0F68}" srcOrd="0" destOrd="0" presId="urn:microsoft.com/office/officeart/2005/8/layout/chevron2"/>
    <dgm:cxn modelId="{2991FA01-3D04-430E-BB23-1A9B035270C8}" type="presParOf" srcId="{617C6BAB-012A-456A-A5E7-ABE10E593E54}" destId="{DD2410EC-F9AE-4693-B6C0-D8FAB40DBCF0}" srcOrd="1" destOrd="0" presId="urn:microsoft.com/office/officeart/2005/8/layout/chevron2"/>
    <dgm:cxn modelId="{AF6F1247-FB5C-4CE5-B5B5-DE7DC91BA283}" type="presParOf" srcId="{E2525FCF-579E-4B78-A4B9-8ACBCD263A3A}" destId="{9F21EF21-1DBB-4B87-AF0F-C654D027AB63}" srcOrd="3" destOrd="0" presId="urn:microsoft.com/office/officeart/2005/8/layout/chevron2"/>
    <dgm:cxn modelId="{A39F10D2-178A-4B17-8D90-3012E942F848}" type="presParOf" srcId="{E2525FCF-579E-4B78-A4B9-8ACBCD263A3A}" destId="{DC81B107-892F-41AC-8364-DE2B888F5F2F}" srcOrd="4" destOrd="0" presId="urn:microsoft.com/office/officeart/2005/8/layout/chevron2"/>
    <dgm:cxn modelId="{9713A510-4512-4B2F-AB74-CDC50BB360F8}" type="presParOf" srcId="{DC81B107-892F-41AC-8364-DE2B888F5F2F}" destId="{C81DA9A6-BFED-4082-9411-2396EB8EEF70}" srcOrd="0" destOrd="0" presId="urn:microsoft.com/office/officeart/2005/8/layout/chevron2"/>
    <dgm:cxn modelId="{902C33A8-AD65-4920-B667-01D1E09BD53B}" type="presParOf" srcId="{DC81B107-892F-41AC-8364-DE2B888F5F2F}" destId="{6F88706E-A4FB-4B7A-B640-DE37F3770D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B1D2C2-DF6D-4CA8-A1A1-E6E6BFA04D7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171CC87-1382-4706-9C63-0F72A68AFB44}">
      <dgm:prSet phldrT="[Texto]"/>
      <dgm:spPr/>
      <dgm:t>
        <a:bodyPr/>
        <a:lstStyle/>
        <a:p>
          <a:r>
            <a:rPr lang="es-ES_tradnl" dirty="0" smtClean="0"/>
            <a:t>Político</a:t>
          </a:r>
          <a:endParaRPr lang="es-MX" dirty="0"/>
        </a:p>
      </dgm:t>
    </dgm:pt>
    <dgm:pt modelId="{4B9F111C-271A-41B1-945E-1E02E8FB7FCB}" type="parTrans" cxnId="{7283FA5E-9963-4872-BACE-A5B9009DE863}">
      <dgm:prSet/>
      <dgm:spPr/>
      <dgm:t>
        <a:bodyPr/>
        <a:lstStyle/>
        <a:p>
          <a:endParaRPr lang="es-MX"/>
        </a:p>
      </dgm:t>
    </dgm:pt>
    <dgm:pt modelId="{E9929C6B-3D24-45E8-991E-480156714F71}" type="sibTrans" cxnId="{7283FA5E-9963-4872-BACE-A5B9009DE863}">
      <dgm:prSet/>
      <dgm:spPr/>
      <dgm:t>
        <a:bodyPr/>
        <a:lstStyle/>
        <a:p>
          <a:endParaRPr lang="es-MX"/>
        </a:p>
      </dgm:t>
    </dgm:pt>
    <dgm:pt modelId="{B42FBBCD-BC80-41BE-881C-F582CB4DE1EE}">
      <dgm:prSet phldrT="[Texto]" custT="1"/>
      <dgm:spPr/>
      <dgm:t>
        <a:bodyPr/>
        <a:lstStyle/>
        <a:p>
          <a:r>
            <a:rPr lang="es-ES" sz="1800" dirty="0" smtClean="0">
              <a:latin typeface="Arial Narrow" pitchFamily="34" charset="0"/>
            </a:rPr>
            <a:t>Ley General de Seguros</a:t>
          </a:r>
          <a:endParaRPr lang="es-MX" sz="1800" dirty="0"/>
        </a:p>
      </dgm:t>
    </dgm:pt>
    <dgm:pt modelId="{4F33CB5C-6E23-494F-BC29-283B63576BB1}" type="parTrans" cxnId="{F6E0DC6C-910D-4C2A-AFEA-3C3E9FAAB333}">
      <dgm:prSet/>
      <dgm:spPr/>
      <dgm:t>
        <a:bodyPr/>
        <a:lstStyle/>
        <a:p>
          <a:endParaRPr lang="es-MX"/>
        </a:p>
      </dgm:t>
    </dgm:pt>
    <dgm:pt modelId="{77148C43-B937-41A0-9173-C43D0C6A5590}" type="sibTrans" cxnId="{F6E0DC6C-910D-4C2A-AFEA-3C3E9FAAB333}">
      <dgm:prSet/>
      <dgm:spPr/>
      <dgm:t>
        <a:bodyPr/>
        <a:lstStyle/>
        <a:p>
          <a:endParaRPr lang="es-MX"/>
        </a:p>
      </dgm:t>
    </dgm:pt>
    <dgm:pt modelId="{EDC03CE7-B196-44DF-9CDA-3F2F57534DDF}">
      <dgm:prSet phldrT="[Texto]"/>
      <dgm:spPr/>
      <dgm:t>
        <a:bodyPr/>
        <a:lstStyle/>
        <a:p>
          <a:r>
            <a:rPr lang="es-ES_tradnl" dirty="0" smtClean="0"/>
            <a:t>Social</a:t>
          </a:r>
          <a:endParaRPr lang="es-MX" dirty="0"/>
        </a:p>
      </dgm:t>
    </dgm:pt>
    <dgm:pt modelId="{97AE84B1-D95F-41D0-A545-512A173BDC33}" type="parTrans" cxnId="{21DE476D-B340-41BB-8D16-BE5DCA0E3BD6}">
      <dgm:prSet/>
      <dgm:spPr/>
      <dgm:t>
        <a:bodyPr/>
        <a:lstStyle/>
        <a:p>
          <a:endParaRPr lang="es-MX"/>
        </a:p>
      </dgm:t>
    </dgm:pt>
    <dgm:pt modelId="{FFC5A8E4-6E03-4917-B2A2-1AD983A9AC2D}" type="sibTrans" cxnId="{21DE476D-B340-41BB-8D16-BE5DCA0E3BD6}">
      <dgm:prSet/>
      <dgm:spPr/>
      <dgm:t>
        <a:bodyPr/>
        <a:lstStyle/>
        <a:p>
          <a:endParaRPr lang="es-MX"/>
        </a:p>
      </dgm:t>
    </dgm:pt>
    <dgm:pt modelId="{731A68FE-AB5B-4974-85FF-EAAECDFAD4AB}">
      <dgm:prSet phldrT="[Texto]" custT="1"/>
      <dgm:spPr/>
      <dgm:t>
        <a:bodyPr/>
        <a:lstStyle/>
        <a:p>
          <a:r>
            <a:rPr lang="es-ES_tradnl" sz="1800" dirty="0" smtClean="0">
              <a:latin typeface="Arial Narrow" pitchFamily="34" charset="0"/>
            </a:rPr>
            <a:t>Seguro de vehículos.  </a:t>
          </a:r>
          <a:endParaRPr lang="es-MX" sz="1800" dirty="0">
            <a:latin typeface="Arial Narrow" pitchFamily="34" charset="0"/>
          </a:endParaRPr>
        </a:p>
      </dgm:t>
    </dgm:pt>
    <dgm:pt modelId="{4E0349DE-A9F8-40EF-A036-1A92D625D42D}" type="parTrans" cxnId="{1D14443F-92A2-4A8F-A7B1-DDF8F1C9AFA4}">
      <dgm:prSet/>
      <dgm:spPr/>
      <dgm:t>
        <a:bodyPr/>
        <a:lstStyle/>
        <a:p>
          <a:endParaRPr lang="es-MX"/>
        </a:p>
      </dgm:t>
    </dgm:pt>
    <dgm:pt modelId="{3D9B902C-936C-4B02-8BE7-40F5D47D15F1}" type="sibTrans" cxnId="{1D14443F-92A2-4A8F-A7B1-DDF8F1C9AFA4}">
      <dgm:prSet/>
      <dgm:spPr/>
      <dgm:t>
        <a:bodyPr/>
        <a:lstStyle/>
        <a:p>
          <a:endParaRPr lang="es-MX"/>
        </a:p>
      </dgm:t>
    </dgm:pt>
    <dgm:pt modelId="{000BD9F1-698C-4284-8D67-E9D4A05ED2E6}">
      <dgm:prSet phldrT="[Texto]" custT="1"/>
      <dgm:spPr/>
      <dgm:t>
        <a:bodyPr/>
        <a:lstStyle/>
        <a:p>
          <a:r>
            <a:rPr lang="es-ES" sz="1800" dirty="0" smtClean="0">
              <a:latin typeface="Arial Narrow" pitchFamily="34" charset="0"/>
            </a:rPr>
            <a:t>El reglamento sobre el SOAT</a:t>
          </a:r>
          <a:endParaRPr lang="es-MX" sz="1800" dirty="0"/>
        </a:p>
      </dgm:t>
    </dgm:pt>
    <dgm:pt modelId="{EF2C7ECC-760E-42B8-85D3-9A359BD3413C}" type="parTrans" cxnId="{8AF203E8-FAF4-44E1-9147-E4DD000BE6E0}">
      <dgm:prSet/>
      <dgm:spPr/>
      <dgm:t>
        <a:bodyPr/>
        <a:lstStyle/>
        <a:p>
          <a:endParaRPr lang="es-MX"/>
        </a:p>
      </dgm:t>
    </dgm:pt>
    <dgm:pt modelId="{5F23801F-D58A-48BA-AF9E-645374E3F5A0}" type="sibTrans" cxnId="{8AF203E8-FAF4-44E1-9147-E4DD000BE6E0}">
      <dgm:prSet/>
      <dgm:spPr/>
      <dgm:t>
        <a:bodyPr/>
        <a:lstStyle/>
        <a:p>
          <a:endParaRPr lang="es-MX"/>
        </a:p>
      </dgm:t>
    </dgm:pt>
    <dgm:pt modelId="{50165992-70E6-4233-9626-AD05C35E2FDD}">
      <dgm:prSet phldrT="[Texto]" custT="1"/>
      <dgm:spPr/>
      <dgm:t>
        <a:bodyPr/>
        <a:lstStyle/>
        <a:p>
          <a:r>
            <a:rPr lang="es-ES" sz="1800" dirty="0" smtClean="0">
              <a:latin typeface="Arial Narrow" pitchFamily="34" charset="0"/>
            </a:rPr>
            <a:t>Participación sector público</a:t>
          </a:r>
          <a:endParaRPr lang="es-MX" sz="1800" dirty="0"/>
        </a:p>
      </dgm:t>
    </dgm:pt>
    <dgm:pt modelId="{6F259FF2-9F3B-41EC-9C45-4103D730ABED}" type="parTrans" cxnId="{E4896292-A773-45DB-BFDB-C9D93B4FC265}">
      <dgm:prSet/>
      <dgm:spPr/>
      <dgm:t>
        <a:bodyPr/>
        <a:lstStyle/>
        <a:p>
          <a:endParaRPr lang="es-MX"/>
        </a:p>
      </dgm:t>
    </dgm:pt>
    <dgm:pt modelId="{D22F84E9-51D5-4AB7-A668-AB0B330A175F}" type="sibTrans" cxnId="{E4896292-A773-45DB-BFDB-C9D93B4FC265}">
      <dgm:prSet/>
      <dgm:spPr/>
      <dgm:t>
        <a:bodyPr/>
        <a:lstStyle/>
        <a:p>
          <a:endParaRPr lang="es-MX"/>
        </a:p>
      </dgm:t>
    </dgm:pt>
    <dgm:pt modelId="{61110751-5FF7-43A9-915C-7B063CCD8058}">
      <dgm:prSet phldrT="[Texto]" custT="1"/>
      <dgm:spPr/>
      <dgm:t>
        <a:bodyPr/>
        <a:lstStyle/>
        <a:p>
          <a:r>
            <a:rPr lang="es-ES" sz="1800" dirty="0" smtClean="0">
              <a:latin typeface="Arial Narrow" pitchFamily="34" charset="0"/>
            </a:rPr>
            <a:t>Impuesto Salida de divisas</a:t>
          </a:r>
          <a:endParaRPr lang="es-MX" sz="1800" dirty="0"/>
        </a:p>
      </dgm:t>
    </dgm:pt>
    <dgm:pt modelId="{5DDAB0C3-5FF7-4C89-B13B-DD944EF9E4C7}" type="parTrans" cxnId="{27B50CAB-0E14-47B1-B18D-11CD139AE000}">
      <dgm:prSet/>
      <dgm:spPr/>
      <dgm:t>
        <a:bodyPr/>
        <a:lstStyle/>
        <a:p>
          <a:endParaRPr lang="es-MX"/>
        </a:p>
      </dgm:t>
    </dgm:pt>
    <dgm:pt modelId="{9D9D531B-D4D5-4109-AAF8-11D685310ED8}" type="sibTrans" cxnId="{27B50CAB-0E14-47B1-B18D-11CD139AE000}">
      <dgm:prSet/>
      <dgm:spPr/>
      <dgm:t>
        <a:bodyPr/>
        <a:lstStyle/>
        <a:p>
          <a:endParaRPr lang="es-MX"/>
        </a:p>
      </dgm:t>
    </dgm:pt>
    <dgm:pt modelId="{6EB2A08D-DE6D-4089-8104-B08B5F4D3EAB}">
      <dgm:prSet phldrT="[Texto]" custT="1"/>
      <dgm:spPr/>
      <dgm:t>
        <a:bodyPr/>
        <a:lstStyle/>
        <a:p>
          <a:r>
            <a:rPr lang="es-ES_tradnl" sz="1800" dirty="0" smtClean="0">
              <a:latin typeface="Arial Narrow" pitchFamily="34" charset="0"/>
            </a:rPr>
            <a:t>La diversificación de operaciones a permitido ampliar la actividad de las aseguradoras y por lo tanto para la sociedad cubrir otro tipo de aseguramiento</a:t>
          </a:r>
          <a:endParaRPr lang="es-MX" sz="1800" dirty="0">
            <a:latin typeface="Arial Narrow" pitchFamily="34" charset="0"/>
          </a:endParaRPr>
        </a:p>
      </dgm:t>
    </dgm:pt>
    <dgm:pt modelId="{9A269205-BDCD-4A7A-B44A-A2001A446C87}" type="parTrans" cxnId="{10F3AD7F-E4FB-42B7-8DFF-62A88B114DD7}">
      <dgm:prSet/>
      <dgm:spPr/>
      <dgm:t>
        <a:bodyPr/>
        <a:lstStyle/>
        <a:p>
          <a:endParaRPr lang="es-MX"/>
        </a:p>
      </dgm:t>
    </dgm:pt>
    <dgm:pt modelId="{CFE41482-4A2D-45CE-A2DA-8886C7E99977}" type="sibTrans" cxnId="{10F3AD7F-E4FB-42B7-8DFF-62A88B114DD7}">
      <dgm:prSet/>
      <dgm:spPr/>
      <dgm:t>
        <a:bodyPr/>
        <a:lstStyle/>
        <a:p>
          <a:endParaRPr lang="es-MX"/>
        </a:p>
      </dgm:t>
    </dgm:pt>
    <dgm:pt modelId="{9A9E67C6-8697-4063-BDA6-9808CC587D31}">
      <dgm:prSet phldrT="[Texto]" custT="1"/>
      <dgm:spPr/>
      <dgm:t>
        <a:bodyPr/>
        <a:lstStyle/>
        <a:p>
          <a:r>
            <a:rPr lang="es-MX" sz="1800" dirty="0" smtClean="0">
              <a:latin typeface="Arial Narrow" pitchFamily="34" charset="0"/>
            </a:rPr>
            <a:t>El parque automotor del país  es de 1,5 millones de  vehículos</a:t>
          </a:r>
          <a:endParaRPr lang="es-MX" sz="1800" dirty="0">
            <a:latin typeface="Arial Narrow" pitchFamily="34" charset="0"/>
          </a:endParaRPr>
        </a:p>
      </dgm:t>
    </dgm:pt>
    <dgm:pt modelId="{400DA4E5-7AAF-4288-B2A6-1A1C2C17C522}" type="parTrans" cxnId="{11C73186-C3D4-4F5A-9B0C-1F0CD65F7975}">
      <dgm:prSet/>
      <dgm:spPr/>
      <dgm:t>
        <a:bodyPr/>
        <a:lstStyle/>
        <a:p>
          <a:endParaRPr lang="es-EC"/>
        </a:p>
      </dgm:t>
    </dgm:pt>
    <dgm:pt modelId="{18842943-CD7F-45DB-A204-A670C9BB1588}" type="sibTrans" cxnId="{11C73186-C3D4-4F5A-9B0C-1F0CD65F7975}">
      <dgm:prSet/>
      <dgm:spPr/>
      <dgm:t>
        <a:bodyPr/>
        <a:lstStyle/>
        <a:p>
          <a:endParaRPr lang="es-EC"/>
        </a:p>
      </dgm:t>
    </dgm:pt>
    <dgm:pt modelId="{C6E2FD85-78F0-4A3D-8C01-C713FA34BF0F}" type="pres">
      <dgm:prSet presAssocID="{69B1D2C2-DF6D-4CA8-A1A1-E6E6BFA04D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628BF70-EA84-4A62-9FCA-5143637AC7FC}" type="pres">
      <dgm:prSet presAssocID="{8171CC87-1382-4706-9C63-0F72A68AFB44}" presName="composite" presStyleCnt="0"/>
      <dgm:spPr/>
    </dgm:pt>
    <dgm:pt modelId="{35FF6EAA-DFF4-40BB-B649-8B950777C279}" type="pres">
      <dgm:prSet presAssocID="{8171CC87-1382-4706-9C63-0F72A68AFB4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F2125B-FE23-4214-B338-1E9FADCE4E55}" type="pres">
      <dgm:prSet presAssocID="{8171CC87-1382-4706-9C63-0F72A68AFB4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380F85-47DA-4F5D-93B3-0C0E55126849}" type="pres">
      <dgm:prSet presAssocID="{E9929C6B-3D24-45E8-991E-480156714F71}" presName="sp" presStyleCnt="0"/>
      <dgm:spPr/>
    </dgm:pt>
    <dgm:pt modelId="{59FDB934-D2B3-40BB-92A2-6E8579029363}" type="pres">
      <dgm:prSet presAssocID="{EDC03CE7-B196-44DF-9CDA-3F2F57534DDF}" presName="composite" presStyleCnt="0"/>
      <dgm:spPr/>
    </dgm:pt>
    <dgm:pt modelId="{1172B23F-27FA-4498-84DC-16DD64F95C00}" type="pres">
      <dgm:prSet presAssocID="{EDC03CE7-B196-44DF-9CDA-3F2F57534DD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381011-158C-4749-B7F4-EADE4F0817AD}" type="pres">
      <dgm:prSet presAssocID="{EDC03CE7-B196-44DF-9CDA-3F2F57534DD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B50CAB-0E14-47B1-B18D-11CD139AE000}" srcId="{8171CC87-1382-4706-9C63-0F72A68AFB44}" destId="{61110751-5FF7-43A9-915C-7B063CCD8058}" srcOrd="3" destOrd="0" parTransId="{5DDAB0C3-5FF7-4C89-B13B-DD944EF9E4C7}" sibTransId="{9D9D531B-D4D5-4109-AAF8-11D685310ED8}"/>
    <dgm:cxn modelId="{8AF203E8-FAF4-44E1-9147-E4DD000BE6E0}" srcId="{8171CC87-1382-4706-9C63-0F72A68AFB44}" destId="{000BD9F1-698C-4284-8D67-E9D4A05ED2E6}" srcOrd="1" destOrd="0" parTransId="{EF2C7ECC-760E-42B8-85D3-9A359BD3413C}" sibTransId="{5F23801F-D58A-48BA-AF9E-645374E3F5A0}"/>
    <dgm:cxn modelId="{12A96D4F-D692-4A4A-8737-63DD856F12CB}" type="presOf" srcId="{50165992-70E6-4233-9626-AD05C35E2FDD}" destId="{32F2125B-FE23-4214-B338-1E9FADCE4E55}" srcOrd="0" destOrd="2" presId="urn:microsoft.com/office/officeart/2005/8/layout/chevron2"/>
    <dgm:cxn modelId="{E4896292-A773-45DB-BFDB-C9D93B4FC265}" srcId="{8171CC87-1382-4706-9C63-0F72A68AFB44}" destId="{50165992-70E6-4233-9626-AD05C35E2FDD}" srcOrd="2" destOrd="0" parTransId="{6F259FF2-9F3B-41EC-9C45-4103D730ABED}" sibTransId="{D22F84E9-51D5-4AB7-A668-AB0B330A175F}"/>
    <dgm:cxn modelId="{4E4C0173-3935-4CC7-9DF1-A99CA4941735}" type="presOf" srcId="{9A9E67C6-8697-4063-BDA6-9808CC587D31}" destId="{CC381011-158C-4749-B7F4-EADE4F0817AD}" srcOrd="0" destOrd="1" presId="urn:microsoft.com/office/officeart/2005/8/layout/chevron2"/>
    <dgm:cxn modelId="{72EA82C9-0501-4A3D-BE24-76BE1ABB0825}" type="presOf" srcId="{EDC03CE7-B196-44DF-9CDA-3F2F57534DDF}" destId="{1172B23F-27FA-4498-84DC-16DD64F95C00}" srcOrd="0" destOrd="0" presId="urn:microsoft.com/office/officeart/2005/8/layout/chevron2"/>
    <dgm:cxn modelId="{11C73186-C3D4-4F5A-9B0C-1F0CD65F7975}" srcId="{EDC03CE7-B196-44DF-9CDA-3F2F57534DDF}" destId="{9A9E67C6-8697-4063-BDA6-9808CC587D31}" srcOrd="1" destOrd="0" parTransId="{400DA4E5-7AAF-4288-B2A6-1A1C2C17C522}" sibTransId="{18842943-CD7F-45DB-A204-A670C9BB1588}"/>
    <dgm:cxn modelId="{77D290EE-7F87-4CDE-BFDF-1A1A29AB7C36}" type="presOf" srcId="{8171CC87-1382-4706-9C63-0F72A68AFB44}" destId="{35FF6EAA-DFF4-40BB-B649-8B950777C279}" srcOrd="0" destOrd="0" presId="urn:microsoft.com/office/officeart/2005/8/layout/chevron2"/>
    <dgm:cxn modelId="{923095A9-D856-468D-A052-07141380A5A2}" type="presOf" srcId="{000BD9F1-698C-4284-8D67-E9D4A05ED2E6}" destId="{32F2125B-FE23-4214-B338-1E9FADCE4E55}" srcOrd="0" destOrd="1" presId="urn:microsoft.com/office/officeart/2005/8/layout/chevron2"/>
    <dgm:cxn modelId="{DFC5E9E4-E87F-416F-A6A0-4FF55011074D}" type="presOf" srcId="{731A68FE-AB5B-4974-85FF-EAAECDFAD4AB}" destId="{CC381011-158C-4749-B7F4-EADE4F0817AD}" srcOrd="0" destOrd="0" presId="urn:microsoft.com/office/officeart/2005/8/layout/chevron2"/>
    <dgm:cxn modelId="{F6E0DC6C-910D-4C2A-AFEA-3C3E9FAAB333}" srcId="{8171CC87-1382-4706-9C63-0F72A68AFB44}" destId="{B42FBBCD-BC80-41BE-881C-F582CB4DE1EE}" srcOrd="0" destOrd="0" parTransId="{4F33CB5C-6E23-494F-BC29-283B63576BB1}" sibTransId="{77148C43-B937-41A0-9173-C43D0C6A5590}"/>
    <dgm:cxn modelId="{57C5C4BD-9AFF-47D2-808D-5772C6206C48}" type="presOf" srcId="{B42FBBCD-BC80-41BE-881C-F582CB4DE1EE}" destId="{32F2125B-FE23-4214-B338-1E9FADCE4E55}" srcOrd="0" destOrd="0" presId="urn:microsoft.com/office/officeart/2005/8/layout/chevron2"/>
    <dgm:cxn modelId="{10F3AD7F-E4FB-42B7-8DFF-62A88B114DD7}" srcId="{EDC03CE7-B196-44DF-9CDA-3F2F57534DDF}" destId="{6EB2A08D-DE6D-4089-8104-B08B5F4D3EAB}" srcOrd="2" destOrd="0" parTransId="{9A269205-BDCD-4A7A-B44A-A2001A446C87}" sibTransId="{CFE41482-4A2D-45CE-A2DA-8886C7E99977}"/>
    <dgm:cxn modelId="{7283FA5E-9963-4872-BACE-A5B9009DE863}" srcId="{69B1D2C2-DF6D-4CA8-A1A1-E6E6BFA04D7E}" destId="{8171CC87-1382-4706-9C63-0F72A68AFB44}" srcOrd="0" destOrd="0" parTransId="{4B9F111C-271A-41B1-945E-1E02E8FB7FCB}" sibTransId="{E9929C6B-3D24-45E8-991E-480156714F71}"/>
    <dgm:cxn modelId="{CC85466E-57E5-4536-B9B2-A6F8CFE1F9B5}" type="presOf" srcId="{69B1D2C2-DF6D-4CA8-A1A1-E6E6BFA04D7E}" destId="{C6E2FD85-78F0-4A3D-8C01-C713FA34BF0F}" srcOrd="0" destOrd="0" presId="urn:microsoft.com/office/officeart/2005/8/layout/chevron2"/>
    <dgm:cxn modelId="{3E570DCE-199B-4C47-B66A-4B54640AE8B9}" type="presOf" srcId="{61110751-5FF7-43A9-915C-7B063CCD8058}" destId="{32F2125B-FE23-4214-B338-1E9FADCE4E55}" srcOrd="0" destOrd="3" presId="urn:microsoft.com/office/officeart/2005/8/layout/chevron2"/>
    <dgm:cxn modelId="{21DE476D-B340-41BB-8D16-BE5DCA0E3BD6}" srcId="{69B1D2C2-DF6D-4CA8-A1A1-E6E6BFA04D7E}" destId="{EDC03CE7-B196-44DF-9CDA-3F2F57534DDF}" srcOrd="1" destOrd="0" parTransId="{97AE84B1-D95F-41D0-A545-512A173BDC33}" sibTransId="{FFC5A8E4-6E03-4917-B2A2-1AD983A9AC2D}"/>
    <dgm:cxn modelId="{1D14443F-92A2-4A8F-A7B1-DDF8F1C9AFA4}" srcId="{EDC03CE7-B196-44DF-9CDA-3F2F57534DDF}" destId="{731A68FE-AB5B-4974-85FF-EAAECDFAD4AB}" srcOrd="0" destOrd="0" parTransId="{4E0349DE-A9F8-40EF-A036-1A92D625D42D}" sibTransId="{3D9B902C-936C-4B02-8BE7-40F5D47D15F1}"/>
    <dgm:cxn modelId="{D46F2B7C-77B6-4FDC-865F-982893615525}" type="presOf" srcId="{6EB2A08D-DE6D-4089-8104-B08B5F4D3EAB}" destId="{CC381011-158C-4749-B7F4-EADE4F0817AD}" srcOrd="0" destOrd="2" presId="urn:microsoft.com/office/officeart/2005/8/layout/chevron2"/>
    <dgm:cxn modelId="{CDBDADF0-6D01-45AB-9D80-BC7620862120}" type="presParOf" srcId="{C6E2FD85-78F0-4A3D-8C01-C713FA34BF0F}" destId="{D628BF70-EA84-4A62-9FCA-5143637AC7FC}" srcOrd="0" destOrd="0" presId="urn:microsoft.com/office/officeart/2005/8/layout/chevron2"/>
    <dgm:cxn modelId="{B1CDEDD8-D73A-4568-BC09-C25C3CE474A6}" type="presParOf" srcId="{D628BF70-EA84-4A62-9FCA-5143637AC7FC}" destId="{35FF6EAA-DFF4-40BB-B649-8B950777C279}" srcOrd="0" destOrd="0" presId="urn:microsoft.com/office/officeart/2005/8/layout/chevron2"/>
    <dgm:cxn modelId="{1E5AC7E2-1932-45C5-986C-B392AF9A15CB}" type="presParOf" srcId="{D628BF70-EA84-4A62-9FCA-5143637AC7FC}" destId="{32F2125B-FE23-4214-B338-1E9FADCE4E55}" srcOrd="1" destOrd="0" presId="urn:microsoft.com/office/officeart/2005/8/layout/chevron2"/>
    <dgm:cxn modelId="{E1819470-6B47-4BE7-A20F-5C665B4F7173}" type="presParOf" srcId="{C6E2FD85-78F0-4A3D-8C01-C713FA34BF0F}" destId="{87380F85-47DA-4F5D-93B3-0C0E55126849}" srcOrd="1" destOrd="0" presId="urn:microsoft.com/office/officeart/2005/8/layout/chevron2"/>
    <dgm:cxn modelId="{1B78B4F1-785F-4862-B099-0133607281A2}" type="presParOf" srcId="{C6E2FD85-78F0-4A3D-8C01-C713FA34BF0F}" destId="{59FDB934-D2B3-40BB-92A2-6E8579029363}" srcOrd="2" destOrd="0" presId="urn:microsoft.com/office/officeart/2005/8/layout/chevron2"/>
    <dgm:cxn modelId="{52A85686-9DD4-46B5-84D2-22195A088864}" type="presParOf" srcId="{59FDB934-D2B3-40BB-92A2-6E8579029363}" destId="{1172B23F-27FA-4498-84DC-16DD64F95C00}" srcOrd="0" destOrd="0" presId="urn:microsoft.com/office/officeart/2005/8/layout/chevron2"/>
    <dgm:cxn modelId="{5BA98F82-07D6-408C-B271-A962D45BFD8B}" type="presParOf" srcId="{59FDB934-D2B3-40BB-92A2-6E8579029363}" destId="{CC381011-158C-4749-B7F4-EADE4F0817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35298C-7ADA-4A4E-9FFE-E502F1A7D494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ABB6947-D3D2-435A-AB1B-FF801A5ED3DC}">
      <dgm:prSet phldrT="[Texto]"/>
      <dgm:spPr/>
      <dgm:t>
        <a:bodyPr/>
        <a:lstStyle/>
        <a:p>
          <a:r>
            <a:rPr lang="es-EC" b="1" dirty="0" smtClean="0"/>
            <a:t>ORGANIGRAMA</a:t>
          </a:r>
          <a:endParaRPr lang="es-EC" b="1" dirty="0"/>
        </a:p>
      </dgm:t>
    </dgm:pt>
    <dgm:pt modelId="{56E30481-5029-4C4F-8AF1-647B4BD85EBB}" type="parTrans" cxnId="{7E1BDF6D-358C-4DC1-AA60-2447BF0FD730}">
      <dgm:prSet/>
      <dgm:spPr/>
      <dgm:t>
        <a:bodyPr/>
        <a:lstStyle/>
        <a:p>
          <a:endParaRPr lang="es-EC"/>
        </a:p>
      </dgm:t>
    </dgm:pt>
    <dgm:pt modelId="{5711CBF2-F0AE-417C-B24E-DAA01B9AC024}" type="sibTrans" cxnId="{7E1BDF6D-358C-4DC1-AA60-2447BF0FD730}">
      <dgm:prSet/>
      <dgm:spPr/>
      <dgm:t>
        <a:bodyPr/>
        <a:lstStyle/>
        <a:p>
          <a:endParaRPr lang="es-EC"/>
        </a:p>
      </dgm:t>
    </dgm:pt>
    <dgm:pt modelId="{204048E7-A1D7-4B1B-80A5-E0C8D9A8877B}" type="asst">
      <dgm:prSet phldrT="[Texto]"/>
      <dgm:spPr/>
      <dgm:t>
        <a:bodyPr/>
        <a:lstStyle/>
        <a:p>
          <a:r>
            <a:rPr lang="es-ES" dirty="0" smtClean="0"/>
            <a:t>Es la representación gráfica que muestra la estructura orgánica interna</a:t>
          </a:r>
          <a:endParaRPr lang="es-EC" dirty="0"/>
        </a:p>
      </dgm:t>
    </dgm:pt>
    <dgm:pt modelId="{EEA12567-2073-419E-A82D-D374E8C31F34}" type="parTrans" cxnId="{52F1B1F1-AE64-4C75-975E-F9A16E8804C3}">
      <dgm:prSet/>
      <dgm:spPr/>
      <dgm:t>
        <a:bodyPr/>
        <a:lstStyle/>
        <a:p>
          <a:endParaRPr lang="es-EC"/>
        </a:p>
      </dgm:t>
    </dgm:pt>
    <dgm:pt modelId="{DD9A3D90-F1EE-4F1D-8C21-111F4041A298}" type="sibTrans" cxnId="{52F1B1F1-AE64-4C75-975E-F9A16E8804C3}">
      <dgm:prSet/>
      <dgm:spPr/>
      <dgm:t>
        <a:bodyPr/>
        <a:lstStyle/>
        <a:p>
          <a:endParaRPr lang="es-EC"/>
        </a:p>
      </dgm:t>
    </dgm:pt>
    <dgm:pt modelId="{82AD876B-1B7C-44A7-B48B-734DB1499BC4}">
      <dgm:prSet phldrT="[Texto]"/>
      <dgm:spPr/>
      <dgm:t>
        <a:bodyPr/>
        <a:lstStyle/>
        <a:p>
          <a:r>
            <a:rPr lang="es-EC" dirty="0" smtClean="0"/>
            <a:t>Organigrama Estructural</a:t>
          </a:r>
          <a:endParaRPr lang="es-EC" dirty="0"/>
        </a:p>
      </dgm:t>
    </dgm:pt>
    <dgm:pt modelId="{BF3732C0-83B7-4039-96E0-EF26CDEF2427}" type="parTrans" cxnId="{B676EC5F-23F3-498E-8D47-0111C85E6C74}">
      <dgm:prSet/>
      <dgm:spPr/>
      <dgm:t>
        <a:bodyPr/>
        <a:lstStyle/>
        <a:p>
          <a:endParaRPr lang="es-EC"/>
        </a:p>
      </dgm:t>
    </dgm:pt>
    <dgm:pt modelId="{7E6AA163-B145-4D95-A509-A88F5D471C0D}" type="sibTrans" cxnId="{B676EC5F-23F3-498E-8D47-0111C85E6C74}">
      <dgm:prSet/>
      <dgm:spPr/>
      <dgm:t>
        <a:bodyPr/>
        <a:lstStyle/>
        <a:p>
          <a:endParaRPr lang="es-EC"/>
        </a:p>
      </dgm:t>
    </dgm:pt>
    <dgm:pt modelId="{61D899DD-5352-4AFA-B37B-29F920A7726F}">
      <dgm:prSet phldrT="[Texto]"/>
      <dgm:spPr/>
      <dgm:t>
        <a:bodyPr/>
        <a:lstStyle/>
        <a:p>
          <a:r>
            <a:rPr lang="es-EC" dirty="0" smtClean="0"/>
            <a:t>Organigrama Funcional</a:t>
          </a:r>
          <a:endParaRPr lang="es-EC" dirty="0"/>
        </a:p>
      </dgm:t>
    </dgm:pt>
    <dgm:pt modelId="{7940FE6D-2C3D-4EFF-926D-AA564CD6C346}" type="parTrans" cxnId="{382F6917-3E8D-4294-B732-50D34F1FEA18}">
      <dgm:prSet/>
      <dgm:spPr/>
      <dgm:t>
        <a:bodyPr/>
        <a:lstStyle/>
        <a:p>
          <a:endParaRPr lang="es-EC"/>
        </a:p>
      </dgm:t>
    </dgm:pt>
    <dgm:pt modelId="{342495DE-A2B6-42B7-B9B3-EE7AF62BCDFC}" type="sibTrans" cxnId="{382F6917-3E8D-4294-B732-50D34F1FEA18}">
      <dgm:prSet/>
      <dgm:spPr/>
      <dgm:t>
        <a:bodyPr/>
        <a:lstStyle/>
        <a:p>
          <a:endParaRPr lang="es-EC"/>
        </a:p>
      </dgm:t>
    </dgm:pt>
    <dgm:pt modelId="{BA9A7513-8F07-4299-AD85-006A5722D3B0}" type="pres">
      <dgm:prSet presAssocID="{6D35298C-7ADA-4A4E-9FFE-E502F1A7D4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8444AF9-8DF3-4B00-B5B7-905CFD9869D0}" type="pres">
      <dgm:prSet presAssocID="{6ABB6947-D3D2-435A-AB1B-FF801A5ED3DC}" presName="hierRoot1" presStyleCnt="0">
        <dgm:presLayoutVars>
          <dgm:hierBranch val="init"/>
        </dgm:presLayoutVars>
      </dgm:prSet>
      <dgm:spPr/>
    </dgm:pt>
    <dgm:pt modelId="{C8C6ECF8-21AF-439C-BCDB-7F3B15C066BD}" type="pres">
      <dgm:prSet presAssocID="{6ABB6947-D3D2-435A-AB1B-FF801A5ED3DC}" presName="rootComposite1" presStyleCnt="0"/>
      <dgm:spPr/>
    </dgm:pt>
    <dgm:pt modelId="{0F3A470A-50BD-4F60-BA6E-32F61EF1B211}" type="pres">
      <dgm:prSet presAssocID="{6ABB6947-D3D2-435A-AB1B-FF801A5ED3D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85114BB-CE7B-49EB-A39A-9E3F9FCDAB0B}" type="pres">
      <dgm:prSet presAssocID="{6ABB6947-D3D2-435A-AB1B-FF801A5ED3DC}" presName="rootConnector1" presStyleLbl="node1" presStyleIdx="0" presStyleCnt="0"/>
      <dgm:spPr/>
      <dgm:t>
        <a:bodyPr/>
        <a:lstStyle/>
        <a:p>
          <a:endParaRPr lang="es-EC"/>
        </a:p>
      </dgm:t>
    </dgm:pt>
    <dgm:pt modelId="{88EEE1BD-C21B-4997-BCAC-3176222EAD2F}" type="pres">
      <dgm:prSet presAssocID="{6ABB6947-D3D2-435A-AB1B-FF801A5ED3DC}" presName="hierChild2" presStyleCnt="0"/>
      <dgm:spPr/>
    </dgm:pt>
    <dgm:pt modelId="{8AE55958-B763-44A8-A170-38C9DE1855D5}" type="pres">
      <dgm:prSet presAssocID="{BF3732C0-83B7-4039-96E0-EF26CDEF2427}" presName="Name64" presStyleLbl="parChTrans1D2" presStyleIdx="0" presStyleCnt="3"/>
      <dgm:spPr/>
      <dgm:t>
        <a:bodyPr/>
        <a:lstStyle/>
        <a:p>
          <a:endParaRPr lang="es-EC"/>
        </a:p>
      </dgm:t>
    </dgm:pt>
    <dgm:pt modelId="{91CC2743-83BB-4763-82C5-4BC311801ACA}" type="pres">
      <dgm:prSet presAssocID="{82AD876B-1B7C-44A7-B48B-734DB1499BC4}" presName="hierRoot2" presStyleCnt="0">
        <dgm:presLayoutVars>
          <dgm:hierBranch val="init"/>
        </dgm:presLayoutVars>
      </dgm:prSet>
      <dgm:spPr/>
    </dgm:pt>
    <dgm:pt modelId="{79495FE6-71BD-469C-9ADB-4D76C1C1A0F2}" type="pres">
      <dgm:prSet presAssocID="{82AD876B-1B7C-44A7-B48B-734DB1499BC4}" presName="rootComposite" presStyleCnt="0"/>
      <dgm:spPr/>
    </dgm:pt>
    <dgm:pt modelId="{A1D36737-50E3-433B-B662-026E30749120}" type="pres">
      <dgm:prSet presAssocID="{82AD876B-1B7C-44A7-B48B-734DB1499BC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91009C-2B7C-4AB0-A8AA-6F5751339293}" type="pres">
      <dgm:prSet presAssocID="{82AD876B-1B7C-44A7-B48B-734DB1499BC4}" presName="rootConnector" presStyleLbl="node2" presStyleIdx="0" presStyleCnt="2"/>
      <dgm:spPr/>
      <dgm:t>
        <a:bodyPr/>
        <a:lstStyle/>
        <a:p>
          <a:endParaRPr lang="es-EC"/>
        </a:p>
      </dgm:t>
    </dgm:pt>
    <dgm:pt modelId="{FA1AD2C6-BFFE-41AD-B1BA-AAD046278933}" type="pres">
      <dgm:prSet presAssocID="{82AD876B-1B7C-44A7-B48B-734DB1499BC4}" presName="hierChild4" presStyleCnt="0"/>
      <dgm:spPr/>
    </dgm:pt>
    <dgm:pt modelId="{4C8626AD-49D2-40D2-8F8B-4D9591D3568C}" type="pres">
      <dgm:prSet presAssocID="{82AD876B-1B7C-44A7-B48B-734DB1499BC4}" presName="hierChild5" presStyleCnt="0"/>
      <dgm:spPr/>
    </dgm:pt>
    <dgm:pt modelId="{B840CB97-0163-4D97-B3B3-8DA4EC7B7B70}" type="pres">
      <dgm:prSet presAssocID="{7940FE6D-2C3D-4EFF-926D-AA564CD6C346}" presName="Name64" presStyleLbl="parChTrans1D2" presStyleIdx="1" presStyleCnt="3"/>
      <dgm:spPr/>
      <dgm:t>
        <a:bodyPr/>
        <a:lstStyle/>
        <a:p>
          <a:endParaRPr lang="es-EC"/>
        </a:p>
      </dgm:t>
    </dgm:pt>
    <dgm:pt modelId="{631A4088-1C46-47D0-8F97-ECA81AEC40C3}" type="pres">
      <dgm:prSet presAssocID="{61D899DD-5352-4AFA-B37B-29F920A7726F}" presName="hierRoot2" presStyleCnt="0">
        <dgm:presLayoutVars>
          <dgm:hierBranch val="init"/>
        </dgm:presLayoutVars>
      </dgm:prSet>
      <dgm:spPr/>
    </dgm:pt>
    <dgm:pt modelId="{7AE665C3-9FBE-4703-A078-2E48716A302E}" type="pres">
      <dgm:prSet presAssocID="{61D899DD-5352-4AFA-B37B-29F920A7726F}" presName="rootComposite" presStyleCnt="0"/>
      <dgm:spPr/>
    </dgm:pt>
    <dgm:pt modelId="{5DCDC79D-5557-42D8-B758-6BFD210CB07F}" type="pres">
      <dgm:prSet presAssocID="{61D899DD-5352-4AFA-B37B-29F920A7726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A4C4BE-2D8A-4CC0-88C2-5084D6DA6E00}" type="pres">
      <dgm:prSet presAssocID="{61D899DD-5352-4AFA-B37B-29F920A7726F}" presName="rootConnector" presStyleLbl="node2" presStyleIdx="1" presStyleCnt="2"/>
      <dgm:spPr/>
      <dgm:t>
        <a:bodyPr/>
        <a:lstStyle/>
        <a:p>
          <a:endParaRPr lang="es-EC"/>
        </a:p>
      </dgm:t>
    </dgm:pt>
    <dgm:pt modelId="{EA805E39-A14A-4198-B966-A47558455D91}" type="pres">
      <dgm:prSet presAssocID="{61D899DD-5352-4AFA-B37B-29F920A7726F}" presName="hierChild4" presStyleCnt="0"/>
      <dgm:spPr/>
    </dgm:pt>
    <dgm:pt modelId="{4F6E2CF2-7686-44FC-8EDA-561F24113A9E}" type="pres">
      <dgm:prSet presAssocID="{61D899DD-5352-4AFA-B37B-29F920A7726F}" presName="hierChild5" presStyleCnt="0"/>
      <dgm:spPr/>
    </dgm:pt>
    <dgm:pt modelId="{DA349F59-C0C0-4FA8-B95D-DBC0DDBF044B}" type="pres">
      <dgm:prSet presAssocID="{6ABB6947-D3D2-435A-AB1B-FF801A5ED3DC}" presName="hierChild3" presStyleCnt="0"/>
      <dgm:spPr/>
    </dgm:pt>
    <dgm:pt modelId="{A3451E7B-D52C-4424-AEC1-07BCFA157A3F}" type="pres">
      <dgm:prSet presAssocID="{EEA12567-2073-419E-A82D-D374E8C31F34}" presName="Name115" presStyleLbl="parChTrans1D2" presStyleIdx="2" presStyleCnt="3"/>
      <dgm:spPr/>
      <dgm:t>
        <a:bodyPr/>
        <a:lstStyle/>
        <a:p>
          <a:endParaRPr lang="es-EC"/>
        </a:p>
      </dgm:t>
    </dgm:pt>
    <dgm:pt modelId="{43232353-01D0-4950-9FC7-70FE3051BA80}" type="pres">
      <dgm:prSet presAssocID="{204048E7-A1D7-4B1B-80A5-E0C8D9A8877B}" presName="hierRoot3" presStyleCnt="0">
        <dgm:presLayoutVars>
          <dgm:hierBranch val="init"/>
        </dgm:presLayoutVars>
      </dgm:prSet>
      <dgm:spPr/>
    </dgm:pt>
    <dgm:pt modelId="{0C5A2ED8-B81A-410D-87EE-0B7F37FCADC9}" type="pres">
      <dgm:prSet presAssocID="{204048E7-A1D7-4B1B-80A5-E0C8D9A8877B}" presName="rootComposite3" presStyleCnt="0"/>
      <dgm:spPr/>
    </dgm:pt>
    <dgm:pt modelId="{991CEFE3-F956-4195-86C4-DCE0CBC0A765}" type="pres">
      <dgm:prSet presAssocID="{204048E7-A1D7-4B1B-80A5-E0C8D9A8877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A3D324-B45D-47F4-881C-7227C616AE87}" type="pres">
      <dgm:prSet presAssocID="{204048E7-A1D7-4B1B-80A5-E0C8D9A8877B}" presName="rootConnector3" presStyleLbl="asst1" presStyleIdx="0" presStyleCnt="1"/>
      <dgm:spPr/>
      <dgm:t>
        <a:bodyPr/>
        <a:lstStyle/>
        <a:p>
          <a:endParaRPr lang="es-EC"/>
        </a:p>
      </dgm:t>
    </dgm:pt>
    <dgm:pt modelId="{76201D39-9D7F-4CF8-BF55-79F8F0EE827B}" type="pres">
      <dgm:prSet presAssocID="{204048E7-A1D7-4B1B-80A5-E0C8D9A8877B}" presName="hierChild6" presStyleCnt="0"/>
      <dgm:spPr/>
    </dgm:pt>
    <dgm:pt modelId="{3A7C9CB2-32BC-464F-9F1C-8C86919C7560}" type="pres">
      <dgm:prSet presAssocID="{204048E7-A1D7-4B1B-80A5-E0C8D9A8877B}" presName="hierChild7" presStyleCnt="0"/>
      <dgm:spPr/>
    </dgm:pt>
  </dgm:ptLst>
  <dgm:cxnLst>
    <dgm:cxn modelId="{D6771E2C-A8BE-43CC-A783-FA8589D042B4}" type="presOf" srcId="{BF3732C0-83B7-4039-96E0-EF26CDEF2427}" destId="{8AE55958-B763-44A8-A170-38C9DE1855D5}" srcOrd="0" destOrd="0" presId="urn:microsoft.com/office/officeart/2009/3/layout/HorizontalOrganizationChart"/>
    <dgm:cxn modelId="{382F6917-3E8D-4294-B732-50D34F1FEA18}" srcId="{6ABB6947-D3D2-435A-AB1B-FF801A5ED3DC}" destId="{61D899DD-5352-4AFA-B37B-29F920A7726F}" srcOrd="2" destOrd="0" parTransId="{7940FE6D-2C3D-4EFF-926D-AA564CD6C346}" sibTransId="{342495DE-A2B6-42B7-B9B3-EE7AF62BCDFC}"/>
    <dgm:cxn modelId="{D55C088F-858B-48E6-8B16-7B7BFAAC9192}" type="presOf" srcId="{82AD876B-1B7C-44A7-B48B-734DB1499BC4}" destId="{F791009C-2B7C-4AB0-A8AA-6F5751339293}" srcOrd="1" destOrd="0" presId="urn:microsoft.com/office/officeart/2009/3/layout/HorizontalOrganizationChart"/>
    <dgm:cxn modelId="{01386F79-345D-4366-9AA1-CF98BFE6E8BC}" type="presOf" srcId="{61D899DD-5352-4AFA-B37B-29F920A7726F}" destId="{5DCDC79D-5557-42D8-B758-6BFD210CB07F}" srcOrd="0" destOrd="0" presId="urn:microsoft.com/office/officeart/2009/3/layout/HorizontalOrganizationChart"/>
    <dgm:cxn modelId="{08DFEC55-DECD-46BF-9962-902CF5006205}" type="presOf" srcId="{6ABB6947-D3D2-435A-AB1B-FF801A5ED3DC}" destId="{C85114BB-CE7B-49EB-A39A-9E3F9FCDAB0B}" srcOrd="1" destOrd="0" presId="urn:microsoft.com/office/officeart/2009/3/layout/HorizontalOrganizationChart"/>
    <dgm:cxn modelId="{7E1BDF6D-358C-4DC1-AA60-2447BF0FD730}" srcId="{6D35298C-7ADA-4A4E-9FFE-E502F1A7D494}" destId="{6ABB6947-D3D2-435A-AB1B-FF801A5ED3DC}" srcOrd="0" destOrd="0" parTransId="{56E30481-5029-4C4F-8AF1-647B4BD85EBB}" sibTransId="{5711CBF2-F0AE-417C-B24E-DAA01B9AC024}"/>
    <dgm:cxn modelId="{DAEA3D8E-EF18-45E8-82D7-7CB28A422926}" type="presOf" srcId="{6D35298C-7ADA-4A4E-9FFE-E502F1A7D494}" destId="{BA9A7513-8F07-4299-AD85-006A5722D3B0}" srcOrd="0" destOrd="0" presId="urn:microsoft.com/office/officeart/2009/3/layout/HorizontalOrganizationChart"/>
    <dgm:cxn modelId="{8216FB1D-036C-47A1-AB6B-FEC66C001819}" type="presOf" srcId="{204048E7-A1D7-4B1B-80A5-E0C8D9A8877B}" destId="{991CEFE3-F956-4195-86C4-DCE0CBC0A765}" srcOrd="0" destOrd="0" presId="urn:microsoft.com/office/officeart/2009/3/layout/HorizontalOrganizationChart"/>
    <dgm:cxn modelId="{EBB8C781-64F4-4468-8918-8E29146EF2FE}" type="presOf" srcId="{204048E7-A1D7-4B1B-80A5-E0C8D9A8877B}" destId="{B1A3D324-B45D-47F4-881C-7227C616AE87}" srcOrd="1" destOrd="0" presId="urn:microsoft.com/office/officeart/2009/3/layout/HorizontalOrganizationChart"/>
    <dgm:cxn modelId="{6D5C8DE1-3251-4A90-8610-9629B84C5205}" type="presOf" srcId="{7940FE6D-2C3D-4EFF-926D-AA564CD6C346}" destId="{B840CB97-0163-4D97-B3B3-8DA4EC7B7B70}" srcOrd="0" destOrd="0" presId="urn:microsoft.com/office/officeart/2009/3/layout/HorizontalOrganizationChart"/>
    <dgm:cxn modelId="{04BA6806-6997-421F-B133-A5ED59503350}" type="presOf" srcId="{61D899DD-5352-4AFA-B37B-29F920A7726F}" destId="{4BA4C4BE-2D8A-4CC0-88C2-5084D6DA6E00}" srcOrd="1" destOrd="0" presId="urn:microsoft.com/office/officeart/2009/3/layout/HorizontalOrganizationChart"/>
    <dgm:cxn modelId="{B676EC5F-23F3-498E-8D47-0111C85E6C74}" srcId="{6ABB6947-D3D2-435A-AB1B-FF801A5ED3DC}" destId="{82AD876B-1B7C-44A7-B48B-734DB1499BC4}" srcOrd="1" destOrd="0" parTransId="{BF3732C0-83B7-4039-96E0-EF26CDEF2427}" sibTransId="{7E6AA163-B145-4D95-A509-A88F5D471C0D}"/>
    <dgm:cxn modelId="{9430B27B-147E-4BBE-98A9-22C1F79C381A}" type="presOf" srcId="{82AD876B-1B7C-44A7-B48B-734DB1499BC4}" destId="{A1D36737-50E3-433B-B662-026E30749120}" srcOrd="0" destOrd="0" presId="urn:microsoft.com/office/officeart/2009/3/layout/HorizontalOrganizationChart"/>
    <dgm:cxn modelId="{4F2C8EAC-0DCB-4A00-871A-460FD767ED29}" type="presOf" srcId="{6ABB6947-D3D2-435A-AB1B-FF801A5ED3DC}" destId="{0F3A470A-50BD-4F60-BA6E-32F61EF1B211}" srcOrd="0" destOrd="0" presId="urn:microsoft.com/office/officeart/2009/3/layout/HorizontalOrganizationChart"/>
    <dgm:cxn modelId="{A9AB084E-0C0D-41D0-B6D3-1F7360089087}" type="presOf" srcId="{EEA12567-2073-419E-A82D-D374E8C31F34}" destId="{A3451E7B-D52C-4424-AEC1-07BCFA157A3F}" srcOrd="0" destOrd="0" presId="urn:microsoft.com/office/officeart/2009/3/layout/HorizontalOrganizationChart"/>
    <dgm:cxn modelId="{52F1B1F1-AE64-4C75-975E-F9A16E8804C3}" srcId="{6ABB6947-D3D2-435A-AB1B-FF801A5ED3DC}" destId="{204048E7-A1D7-4B1B-80A5-E0C8D9A8877B}" srcOrd="0" destOrd="0" parTransId="{EEA12567-2073-419E-A82D-D374E8C31F34}" sibTransId="{DD9A3D90-F1EE-4F1D-8C21-111F4041A298}"/>
    <dgm:cxn modelId="{56A7FB80-001B-489D-97C1-F6EB04B8DCC2}" type="presParOf" srcId="{BA9A7513-8F07-4299-AD85-006A5722D3B0}" destId="{C8444AF9-8DF3-4B00-B5B7-905CFD9869D0}" srcOrd="0" destOrd="0" presId="urn:microsoft.com/office/officeart/2009/3/layout/HorizontalOrganizationChart"/>
    <dgm:cxn modelId="{4274447B-C0C4-433D-B244-8DE5C35D1EE8}" type="presParOf" srcId="{C8444AF9-8DF3-4B00-B5B7-905CFD9869D0}" destId="{C8C6ECF8-21AF-439C-BCDB-7F3B15C066BD}" srcOrd="0" destOrd="0" presId="urn:microsoft.com/office/officeart/2009/3/layout/HorizontalOrganizationChart"/>
    <dgm:cxn modelId="{2DCB49E0-658E-43D9-8A60-F6EF4F1AF13B}" type="presParOf" srcId="{C8C6ECF8-21AF-439C-BCDB-7F3B15C066BD}" destId="{0F3A470A-50BD-4F60-BA6E-32F61EF1B211}" srcOrd="0" destOrd="0" presId="urn:microsoft.com/office/officeart/2009/3/layout/HorizontalOrganizationChart"/>
    <dgm:cxn modelId="{1EA6BF79-46A2-4941-86D4-5486A66900FE}" type="presParOf" srcId="{C8C6ECF8-21AF-439C-BCDB-7F3B15C066BD}" destId="{C85114BB-CE7B-49EB-A39A-9E3F9FCDAB0B}" srcOrd="1" destOrd="0" presId="urn:microsoft.com/office/officeart/2009/3/layout/HorizontalOrganizationChart"/>
    <dgm:cxn modelId="{AA45AE7D-E981-41D2-8D52-165A2C267458}" type="presParOf" srcId="{C8444AF9-8DF3-4B00-B5B7-905CFD9869D0}" destId="{88EEE1BD-C21B-4997-BCAC-3176222EAD2F}" srcOrd="1" destOrd="0" presId="urn:microsoft.com/office/officeart/2009/3/layout/HorizontalOrganizationChart"/>
    <dgm:cxn modelId="{82FDBDC4-2CA5-4167-9B0F-3C81D5C2A9B4}" type="presParOf" srcId="{88EEE1BD-C21B-4997-BCAC-3176222EAD2F}" destId="{8AE55958-B763-44A8-A170-38C9DE1855D5}" srcOrd="0" destOrd="0" presId="urn:microsoft.com/office/officeart/2009/3/layout/HorizontalOrganizationChart"/>
    <dgm:cxn modelId="{DAF3291E-C290-4E6D-BB13-E98FF2AB9997}" type="presParOf" srcId="{88EEE1BD-C21B-4997-BCAC-3176222EAD2F}" destId="{91CC2743-83BB-4763-82C5-4BC311801ACA}" srcOrd="1" destOrd="0" presId="urn:microsoft.com/office/officeart/2009/3/layout/HorizontalOrganizationChart"/>
    <dgm:cxn modelId="{A19A8E70-6202-4C62-A704-8B21754FAF84}" type="presParOf" srcId="{91CC2743-83BB-4763-82C5-4BC311801ACA}" destId="{79495FE6-71BD-469C-9ADB-4D76C1C1A0F2}" srcOrd="0" destOrd="0" presId="urn:microsoft.com/office/officeart/2009/3/layout/HorizontalOrganizationChart"/>
    <dgm:cxn modelId="{C4F531C8-C55C-476A-BE98-41BF9726D59B}" type="presParOf" srcId="{79495FE6-71BD-469C-9ADB-4D76C1C1A0F2}" destId="{A1D36737-50E3-433B-B662-026E30749120}" srcOrd="0" destOrd="0" presId="urn:microsoft.com/office/officeart/2009/3/layout/HorizontalOrganizationChart"/>
    <dgm:cxn modelId="{40702FCE-758B-4C0A-ACDC-D43BD49FC4EE}" type="presParOf" srcId="{79495FE6-71BD-469C-9ADB-4D76C1C1A0F2}" destId="{F791009C-2B7C-4AB0-A8AA-6F5751339293}" srcOrd="1" destOrd="0" presId="urn:microsoft.com/office/officeart/2009/3/layout/HorizontalOrganizationChart"/>
    <dgm:cxn modelId="{74EDD428-35A2-4614-BC58-B520659375C2}" type="presParOf" srcId="{91CC2743-83BB-4763-82C5-4BC311801ACA}" destId="{FA1AD2C6-BFFE-41AD-B1BA-AAD046278933}" srcOrd="1" destOrd="0" presId="urn:microsoft.com/office/officeart/2009/3/layout/HorizontalOrganizationChart"/>
    <dgm:cxn modelId="{5A1976CD-524D-4041-B7BF-A83BC7468D5B}" type="presParOf" srcId="{91CC2743-83BB-4763-82C5-4BC311801ACA}" destId="{4C8626AD-49D2-40D2-8F8B-4D9591D3568C}" srcOrd="2" destOrd="0" presId="urn:microsoft.com/office/officeart/2009/3/layout/HorizontalOrganizationChart"/>
    <dgm:cxn modelId="{879C3DB5-6FFC-4949-8CB7-74CC7D0ACE77}" type="presParOf" srcId="{88EEE1BD-C21B-4997-BCAC-3176222EAD2F}" destId="{B840CB97-0163-4D97-B3B3-8DA4EC7B7B70}" srcOrd="2" destOrd="0" presId="urn:microsoft.com/office/officeart/2009/3/layout/HorizontalOrganizationChart"/>
    <dgm:cxn modelId="{E9240ECA-35EA-4862-B7F0-ECCF5DCC9ADE}" type="presParOf" srcId="{88EEE1BD-C21B-4997-BCAC-3176222EAD2F}" destId="{631A4088-1C46-47D0-8F97-ECA81AEC40C3}" srcOrd="3" destOrd="0" presId="urn:microsoft.com/office/officeart/2009/3/layout/HorizontalOrganizationChart"/>
    <dgm:cxn modelId="{FF9BC7A7-D9D6-4ABB-8BF4-086FDB4449E3}" type="presParOf" srcId="{631A4088-1C46-47D0-8F97-ECA81AEC40C3}" destId="{7AE665C3-9FBE-4703-A078-2E48716A302E}" srcOrd="0" destOrd="0" presId="urn:microsoft.com/office/officeart/2009/3/layout/HorizontalOrganizationChart"/>
    <dgm:cxn modelId="{DF77D97B-16DA-473A-BEA1-FAB5F9D43199}" type="presParOf" srcId="{7AE665C3-9FBE-4703-A078-2E48716A302E}" destId="{5DCDC79D-5557-42D8-B758-6BFD210CB07F}" srcOrd="0" destOrd="0" presId="urn:microsoft.com/office/officeart/2009/3/layout/HorizontalOrganizationChart"/>
    <dgm:cxn modelId="{C24A057B-0DB7-4FAB-88AF-2DCEFBB7FC32}" type="presParOf" srcId="{7AE665C3-9FBE-4703-A078-2E48716A302E}" destId="{4BA4C4BE-2D8A-4CC0-88C2-5084D6DA6E00}" srcOrd="1" destOrd="0" presId="urn:microsoft.com/office/officeart/2009/3/layout/HorizontalOrganizationChart"/>
    <dgm:cxn modelId="{8422D2A9-035D-4E88-A764-06B6D7C65B28}" type="presParOf" srcId="{631A4088-1C46-47D0-8F97-ECA81AEC40C3}" destId="{EA805E39-A14A-4198-B966-A47558455D91}" srcOrd="1" destOrd="0" presId="urn:microsoft.com/office/officeart/2009/3/layout/HorizontalOrganizationChart"/>
    <dgm:cxn modelId="{FB27ECD2-943B-4A46-A5DB-702514CC7738}" type="presParOf" srcId="{631A4088-1C46-47D0-8F97-ECA81AEC40C3}" destId="{4F6E2CF2-7686-44FC-8EDA-561F24113A9E}" srcOrd="2" destOrd="0" presId="urn:microsoft.com/office/officeart/2009/3/layout/HorizontalOrganizationChart"/>
    <dgm:cxn modelId="{CC37CB8D-490F-4CE2-908F-CC322B9B4A3B}" type="presParOf" srcId="{C8444AF9-8DF3-4B00-B5B7-905CFD9869D0}" destId="{DA349F59-C0C0-4FA8-B95D-DBC0DDBF044B}" srcOrd="2" destOrd="0" presId="urn:microsoft.com/office/officeart/2009/3/layout/HorizontalOrganizationChart"/>
    <dgm:cxn modelId="{57F6A941-B963-4F6B-AE5D-1229CD99F196}" type="presParOf" srcId="{DA349F59-C0C0-4FA8-B95D-DBC0DDBF044B}" destId="{A3451E7B-D52C-4424-AEC1-07BCFA157A3F}" srcOrd="0" destOrd="0" presId="urn:microsoft.com/office/officeart/2009/3/layout/HorizontalOrganizationChart"/>
    <dgm:cxn modelId="{3F05D591-9976-44FA-8FFE-7A59DBC9A435}" type="presParOf" srcId="{DA349F59-C0C0-4FA8-B95D-DBC0DDBF044B}" destId="{43232353-01D0-4950-9FC7-70FE3051BA80}" srcOrd="1" destOrd="0" presId="urn:microsoft.com/office/officeart/2009/3/layout/HorizontalOrganizationChart"/>
    <dgm:cxn modelId="{A315478F-FC96-46C9-94D9-329A741288F4}" type="presParOf" srcId="{43232353-01D0-4950-9FC7-70FE3051BA80}" destId="{0C5A2ED8-B81A-410D-87EE-0B7F37FCADC9}" srcOrd="0" destOrd="0" presId="urn:microsoft.com/office/officeart/2009/3/layout/HorizontalOrganizationChart"/>
    <dgm:cxn modelId="{616F7208-787A-4F10-B634-C8642CD9C70D}" type="presParOf" srcId="{0C5A2ED8-B81A-410D-87EE-0B7F37FCADC9}" destId="{991CEFE3-F956-4195-86C4-DCE0CBC0A765}" srcOrd="0" destOrd="0" presId="urn:microsoft.com/office/officeart/2009/3/layout/HorizontalOrganizationChart"/>
    <dgm:cxn modelId="{6055BB70-BB92-48F7-885D-42B623E5DF78}" type="presParOf" srcId="{0C5A2ED8-B81A-410D-87EE-0B7F37FCADC9}" destId="{B1A3D324-B45D-47F4-881C-7227C616AE87}" srcOrd="1" destOrd="0" presId="urn:microsoft.com/office/officeart/2009/3/layout/HorizontalOrganizationChart"/>
    <dgm:cxn modelId="{57E0A478-86FE-411D-B95D-EB9BADD7CEA2}" type="presParOf" srcId="{43232353-01D0-4950-9FC7-70FE3051BA80}" destId="{76201D39-9D7F-4CF8-BF55-79F8F0EE827B}" srcOrd="1" destOrd="0" presId="urn:microsoft.com/office/officeart/2009/3/layout/HorizontalOrganizationChart"/>
    <dgm:cxn modelId="{47FCABEE-C3D1-4591-B9FB-F6EC3743342F}" type="presParOf" srcId="{43232353-01D0-4950-9FC7-70FE3051BA80}" destId="{3A7C9CB2-32BC-464F-9F1C-8C86919C756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D02182-DCF9-4BE1-8145-3AD2772E874A}" type="doc">
      <dgm:prSet loTypeId="urn:microsoft.com/office/officeart/2005/8/layout/cycle8" loCatId="cycle" qsTypeId="urn:microsoft.com/office/officeart/2005/8/quickstyle/simple3" qsCatId="simple" csTypeId="urn:microsoft.com/office/officeart/2005/8/colors/colorful2" csCatId="colorful" phldr="1"/>
      <dgm:spPr/>
    </dgm:pt>
    <dgm:pt modelId="{44C116A8-DCC5-4322-B003-9DE9B232A467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VISIÓN</a:t>
          </a:r>
        </a:p>
        <a:p>
          <a:r>
            <a:rPr lang="es-EC" b="0" dirty="0" smtClean="0"/>
            <a:t>Ser la compañía de seguros generales líder en el mercado ecuatoriano</a:t>
          </a:r>
          <a:endParaRPr lang="es-EC" dirty="0"/>
        </a:p>
      </dgm:t>
    </dgm:pt>
    <dgm:pt modelId="{6AC5FB23-4B16-44A4-940B-72567B832712}" type="parTrans" cxnId="{DF83B8B8-7456-40D4-AE94-CF4ABEE26D27}">
      <dgm:prSet/>
      <dgm:spPr/>
      <dgm:t>
        <a:bodyPr/>
        <a:lstStyle/>
        <a:p>
          <a:endParaRPr lang="es-EC"/>
        </a:p>
      </dgm:t>
    </dgm:pt>
    <dgm:pt modelId="{B3891B3B-6883-4B03-BAAF-9F5AA8C0952E}" type="sibTrans" cxnId="{DF83B8B8-7456-40D4-AE94-CF4ABEE26D27}">
      <dgm:prSet/>
      <dgm:spPr/>
      <dgm:t>
        <a:bodyPr/>
        <a:lstStyle/>
        <a:p>
          <a:endParaRPr lang="es-EC"/>
        </a:p>
      </dgm:t>
    </dgm:pt>
    <dgm:pt modelId="{F1A50BB3-4A97-45B3-89EB-F362786C83E9}">
      <dgm:prSet phldrT="[Texto]"/>
      <dgm:spPr/>
      <dgm:t>
        <a:bodyPr/>
        <a:lstStyle/>
        <a:p>
          <a:pPr algn="ctr"/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PRINCIPIOS Y VALORES</a:t>
          </a:r>
        </a:p>
        <a:p>
          <a:pPr algn="l"/>
          <a:r>
            <a:rPr lang="es-EC" b="0" dirty="0" smtClean="0"/>
            <a:t>Honestidad</a:t>
          </a:r>
        </a:p>
        <a:p>
          <a:pPr algn="l"/>
          <a:r>
            <a:rPr lang="es-EC" b="0" dirty="0" smtClean="0"/>
            <a:t>Ética</a:t>
          </a:r>
        </a:p>
        <a:p>
          <a:pPr algn="l"/>
          <a:r>
            <a:rPr lang="es-EC" b="0" dirty="0" smtClean="0"/>
            <a:t>Respeto</a:t>
          </a:r>
        </a:p>
        <a:p>
          <a:pPr algn="l"/>
          <a:r>
            <a:rPr lang="es-EC" b="0" dirty="0" smtClean="0"/>
            <a:t>responsabilidad</a:t>
          </a:r>
          <a:endParaRPr lang="es-EC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0572C8-AF6D-40FA-B1AD-0221F8280D16}" type="parTrans" cxnId="{A57D80EA-58A6-4170-95FA-2F81A1BF8E66}">
      <dgm:prSet/>
      <dgm:spPr/>
      <dgm:t>
        <a:bodyPr/>
        <a:lstStyle/>
        <a:p>
          <a:endParaRPr lang="es-EC"/>
        </a:p>
      </dgm:t>
    </dgm:pt>
    <dgm:pt modelId="{A101AA21-E2D7-4005-A2EC-37A10A1B37A6}" type="sibTrans" cxnId="{A57D80EA-58A6-4170-95FA-2F81A1BF8E66}">
      <dgm:prSet/>
      <dgm:spPr/>
      <dgm:t>
        <a:bodyPr/>
        <a:lstStyle/>
        <a:p>
          <a:endParaRPr lang="es-EC"/>
        </a:p>
      </dgm:t>
    </dgm:pt>
    <dgm:pt modelId="{9332260A-0A95-4D56-9289-F66A0356110C}">
      <dgm:prSet phldrT="[Texto]"/>
      <dgm:spPr/>
      <dgm:t>
        <a:bodyPr/>
        <a:lstStyle/>
        <a:p>
          <a:pPr algn="ctr"/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MISIÓN</a:t>
          </a:r>
        </a:p>
        <a:p>
          <a:pPr algn="l"/>
          <a:r>
            <a:rPr lang="es-EC" b="0" dirty="0" smtClean="0"/>
            <a:t>Cumplir las obligaciones con nuestros clientes y accionistas</a:t>
          </a:r>
          <a:endParaRPr lang="es-EC" dirty="0"/>
        </a:p>
      </dgm:t>
    </dgm:pt>
    <dgm:pt modelId="{2600A48A-1039-4AC2-8D65-95827B99E351}" type="parTrans" cxnId="{33525AE0-FFFF-4689-A248-8F4E468DAB71}">
      <dgm:prSet/>
      <dgm:spPr/>
      <dgm:t>
        <a:bodyPr/>
        <a:lstStyle/>
        <a:p>
          <a:endParaRPr lang="es-EC"/>
        </a:p>
      </dgm:t>
    </dgm:pt>
    <dgm:pt modelId="{0C067683-3C75-4AA2-AAF8-30A3BB39A710}" type="sibTrans" cxnId="{33525AE0-FFFF-4689-A248-8F4E468DAB71}">
      <dgm:prSet/>
      <dgm:spPr/>
      <dgm:t>
        <a:bodyPr/>
        <a:lstStyle/>
        <a:p>
          <a:endParaRPr lang="es-EC"/>
        </a:p>
      </dgm:t>
    </dgm:pt>
    <dgm:pt modelId="{8B1174C9-1552-44F1-B296-3AF8B1401813}" type="pres">
      <dgm:prSet presAssocID="{2BD02182-DCF9-4BE1-8145-3AD2772E874A}" presName="compositeShape" presStyleCnt="0">
        <dgm:presLayoutVars>
          <dgm:chMax val="7"/>
          <dgm:dir/>
          <dgm:resizeHandles val="exact"/>
        </dgm:presLayoutVars>
      </dgm:prSet>
      <dgm:spPr/>
    </dgm:pt>
    <dgm:pt modelId="{BC760771-6234-49BE-AC20-7DF9F864A49A}" type="pres">
      <dgm:prSet presAssocID="{2BD02182-DCF9-4BE1-8145-3AD2772E874A}" presName="wedge1" presStyleLbl="node1" presStyleIdx="0" presStyleCnt="3"/>
      <dgm:spPr/>
      <dgm:t>
        <a:bodyPr/>
        <a:lstStyle/>
        <a:p>
          <a:endParaRPr lang="es-EC"/>
        </a:p>
      </dgm:t>
    </dgm:pt>
    <dgm:pt modelId="{89FC72CD-4D3F-47EF-B995-C8827452B92D}" type="pres">
      <dgm:prSet presAssocID="{2BD02182-DCF9-4BE1-8145-3AD2772E874A}" presName="dummy1a" presStyleCnt="0"/>
      <dgm:spPr/>
    </dgm:pt>
    <dgm:pt modelId="{87F0C465-E790-4703-9B05-32B2D6C2CE88}" type="pres">
      <dgm:prSet presAssocID="{2BD02182-DCF9-4BE1-8145-3AD2772E874A}" presName="dummy1b" presStyleCnt="0"/>
      <dgm:spPr/>
    </dgm:pt>
    <dgm:pt modelId="{797AC7B3-C215-4074-B40C-472130593678}" type="pres">
      <dgm:prSet presAssocID="{2BD02182-DCF9-4BE1-8145-3AD2772E874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05C10F-43C9-46D4-9C46-5A9FD55534A6}" type="pres">
      <dgm:prSet presAssocID="{2BD02182-DCF9-4BE1-8145-3AD2772E874A}" presName="wedge2" presStyleLbl="node1" presStyleIdx="1" presStyleCnt="3"/>
      <dgm:spPr/>
      <dgm:t>
        <a:bodyPr/>
        <a:lstStyle/>
        <a:p>
          <a:endParaRPr lang="es-EC"/>
        </a:p>
      </dgm:t>
    </dgm:pt>
    <dgm:pt modelId="{218C3C9E-1721-4314-986F-E73CDB7578D8}" type="pres">
      <dgm:prSet presAssocID="{2BD02182-DCF9-4BE1-8145-3AD2772E874A}" presName="dummy2a" presStyleCnt="0"/>
      <dgm:spPr/>
    </dgm:pt>
    <dgm:pt modelId="{99AA55C9-B6EC-4DBD-8ED1-70A15A21EAC7}" type="pres">
      <dgm:prSet presAssocID="{2BD02182-DCF9-4BE1-8145-3AD2772E874A}" presName="dummy2b" presStyleCnt="0"/>
      <dgm:spPr/>
    </dgm:pt>
    <dgm:pt modelId="{0EB40B85-3CA2-4DB7-A898-91B8F7627B27}" type="pres">
      <dgm:prSet presAssocID="{2BD02182-DCF9-4BE1-8145-3AD2772E874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A82580-DF0F-4293-A93E-481545B04564}" type="pres">
      <dgm:prSet presAssocID="{2BD02182-DCF9-4BE1-8145-3AD2772E874A}" presName="wedge3" presStyleLbl="node1" presStyleIdx="2" presStyleCnt="3"/>
      <dgm:spPr/>
      <dgm:t>
        <a:bodyPr/>
        <a:lstStyle/>
        <a:p>
          <a:endParaRPr lang="es-EC"/>
        </a:p>
      </dgm:t>
    </dgm:pt>
    <dgm:pt modelId="{1FC549ED-E4EF-4EB7-B24B-9F3399BF20E8}" type="pres">
      <dgm:prSet presAssocID="{2BD02182-DCF9-4BE1-8145-3AD2772E874A}" presName="dummy3a" presStyleCnt="0"/>
      <dgm:spPr/>
    </dgm:pt>
    <dgm:pt modelId="{1A654FEA-4739-47F7-AA07-036FE5A0595A}" type="pres">
      <dgm:prSet presAssocID="{2BD02182-DCF9-4BE1-8145-3AD2772E874A}" presName="dummy3b" presStyleCnt="0"/>
      <dgm:spPr/>
    </dgm:pt>
    <dgm:pt modelId="{A9569F4A-95F4-4ADD-8BD1-035322284DC7}" type="pres">
      <dgm:prSet presAssocID="{2BD02182-DCF9-4BE1-8145-3AD2772E874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81F7F2-7426-4A5C-B0E3-7AEEF928ED32}" type="pres">
      <dgm:prSet presAssocID="{B3891B3B-6883-4B03-BAAF-9F5AA8C0952E}" presName="arrowWedge1" presStyleLbl="fgSibTrans2D1" presStyleIdx="0" presStyleCnt="3"/>
      <dgm:spPr/>
    </dgm:pt>
    <dgm:pt modelId="{C70DD450-F124-4110-8747-7988AFAF2617}" type="pres">
      <dgm:prSet presAssocID="{A101AA21-E2D7-4005-A2EC-37A10A1B37A6}" presName="arrowWedge2" presStyleLbl="fgSibTrans2D1" presStyleIdx="1" presStyleCnt="3"/>
      <dgm:spPr/>
    </dgm:pt>
    <dgm:pt modelId="{D087971E-CB23-4BF0-B23D-2F4703D1741C}" type="pres">
      <dgm:prSet presAssocID="{0C067683-3C75-4AA2-AAF8-30A3BB39A710}" presName="arrowWedge3" presStyleLbl="fgSibTrans2D1" presStyleIdx="2" presStyleCnt="3"/>
      <dgm:spPr/>
    </dgm:pt>
  </dgm:ptLst>
  <dgm:cxnLst>
    <dgm:cxn modelId="{A99164F4-98ED-4389-9E2E-249453F58DF4}" type="presOf" srcId="{44C116A8-DCC5-4322-B003-9DE9B232A467}" destId="{797AC7B3-C215-4074-B40C-472130593678}" srcOrd="1" destOrd="0" presId="urn:microsoft.com/office/officeart/2005/8/layout/cycle8"/>
    <dgm:cxn modelId="{FDD549A1-72A4-45B7-AF8B-BF37E7E5C616}" type="presOf" srcId="{9332260A-0A95-4D56-9289-F66A0356110C}" destId="{EFA82580-DF0F-4293-A93E-481545B04564}" srcOrd="0" destOrd="0" presId="urn:microsoft.com/office/officeart/2005/8/layout/cycle8"/>
    <dgm:cxn modelId="{DEA0029C-1D4C-47F5-BB5D-A95A13FD81FB}" type="presOf" srcId="{44C116A8-DCC5-4322-B003-9DE9B232A467}" destId="{BC760771-6234-49BE-AC20-7DF9F864A49A}" srcOrd="0" destOrd="0" presId="urn:microsoft.com/office/officeart/2005/8/layout/cycle8"/>
    <dgm:cxn modelId="{30EB3195-E483-4F27-B6F9-D46775393721}" type="presOf" srcId="{F1A50BB3-4A97-45B3-89EB-F362786C83E9}" destId="{0EB40B85-3CA2-4DB7-A898-91B8F7627B27}" srcOrd="1" destOrd="0" presId="urn:microsoft.com/office/officeart/2005/8/layout/cycle8"/>
    <dgm:cxn modelId="{33525AE0-FFFF-4689-A248-8F4E468DAB71}" srcId="{2BD02182-DCF9-4BE1-8145-3AD2772E874A}" destId="{9332260A-0A95-4D56-9289-F66A0356110C}" srcOrd="2" destOrd="0" parTransId="{2600A48A-1039-4AC2-8D65-95827B99E351}" sibTransId="{0C067683-3C75-4AA2-AAF8-30A3BB39A710}"/>
    <dgm:cxn modelId="{AB311261-105C-428E-AE6B-E9CCBB24966A}" type="presOf" srcId="{2BD02182-DCF9-4BE1-8145-3AD2772E874A}" destId="{8B1174C9-1552-44F1-B296-3AF8B1401813}" srcOrd="0" destOrd="0" presId="urn:microsoft.com/office/officeart/2005/8/layout/cycle8"/>
    <dgm:cxn modelId="{9FDCE079-5C44-4F03-942F-FED0C1DB064E}" type="presOf" srcId="{F1A50BB3-4A97-45B3-89EB-F362786C83E9}" destId="{7305C10F-43C9-46D4-9C46-5A9FD55534A6}" srcOrd="0" destOrd="0" presId="urn:microsoft.com/office/officeart/2005/8/layout/cycle8"/>
    <dgm:cxn modelId="{D3CD7985-5B75-491D-948A-BF35CDF8F124}" type="presOf" srcId="{9332260A-0A95-4D56-9289-F66A0356110C}" destId="{A9569F4A-95F4-4ADD-8BD1-035322284DC7}" srcOrd="1" destOrd="0" presId="urn:microsoft.com/office/officeart/2005/8/layout/cycle8"/>
    <dgm:cxn modelId="{DF83B8B8-7456-40D4-AE94-CF4ABEE26D27}" srcId="{2BD02182-DCF9-4BE1-8145-3AD2772E874A}" destId="{44C116A8-DCC5-4322-B003-9DE9B232A467}" srcOrd="0" destOrd="0" parTransId="{6AC5FB23-4B16-44A4-940B-72567B832712}" sibTransId="{B3891B3B-6883-4B03-BAAF-9F5AA8C0952E}"/>
    <dgm:cxn modelId="{A57D80EA-58A6-4170-95FA-2F81A1BF8E66}" srcId="{2BD02182-DCF9-4BE1-8145-3AD2772E874A}" destId="{F1A50BB3-4A97-45B3-89EB-F362786C83E9}" srcOrd="1" destOrd="0" parTransId="{210572C8-AF6D-40FA-B1AD-0221F8280D16}" sibTransId="{A101AA21-E2D7-4005-A2EC-37A10A1B37A6}"/>
    <dgm:cxn modelId="{FB427E14-E16A-49AA-A7CC-047B4680D967}" type="presParOf" srcId="{8B1174C9-1552-44F1-B296-3AF8B1401813}" destId="{BC760771-6234-49BE-AC20-7DF9F864A49A}" srcOrd="0" destOrd="0" presId="urn:microsoft.com/office/officeart/2005/8/layout/cycle8"/>
    <dgm:cxn modelId="{0276CA42-BD97-463A-A747-ACF0824F6043}" type="presParOf" srcId="{8B1174C9-1552-44F1-B296-3AF8B1401813}" destId="{89FC72CD-4D3F-47EF-B995-C8827452B92D}" srcOrd="1" destOrd="0" presId="urn:microsoft.com/office/officeart/2005/8/layout/cycle8"/>
    <dgm:cxn modelId="{A1B0F6FE-2A65-49AF-A702-EDB24E6E2A5D}" type="presParOf" srcId="{8B1174C9-1552-44F1-B296-3AF8B1401813}" destId="{87F0C465-E790-4703-9B05-32B2D6C2CE88}" srcOrd="2" destOrd="0" presId="urn:microsoft.com/office/officeart/2005/8/layout/cycle8"/>
    <dgm:cxn modelId="{1BF82466-317F-4331-9C98-9BD7AADFF010}" type="presParOf" srcId="{8B1174C9-1552-44F1-B296-3AF8B1401813}" destId="{797AC7B3-C215-4074-B40C-472130593678}" srcOrd="3" destOrd="0" presId="urn:microsoft.com/office/officeart/2005/8/layout/cycle8"/>
    <dgm:cxn modelId="{D8C1A2B2-D8FB-4C26-8C49-2DF089592AC0}" type="presParOf" srcId="{8B1174C9-1552-44F1-B296-3AF8B1401813}" destId="{7305C10F-43C9-46D4-9C46-5A9FD55534A6}" srcOrd="4" destOrd="0" presId="urn:microsoft.com/office/officeart/2005/8/layout/cycle8"/>
    <dgm:cxn modelId="{7BB83378-A9E2-44E3-A986-26E23B3622FF}" type="presParOf" srcId="{8B1174C9-1552-44F1-B296-3AF8B1401813}" destId="{218C3C9E-1721-4314-986F-E73CDB7578D8}" srcOrd="5" destOrd="0" presId="urn:microsoft.com/office/officeart/2005/8/layout/cycle8"/>
    <dgm:cxn modelId="{7BE84DAF-B1E1-4478-ACB1-F9237320D92E}" type="presParOf" srcId="{8B1174C9-1552-44F1-B296-3AF8B1401813}" destId="{99AA55C9-B6EC-4DBD-8ED1-70A15A21EAC7}" srcOrd="6" destOrd="0" presId="urn:microsoft.com/office/officeart/2005/8/layout/cycle8"/>
    <dgm:cxn modelId="{FBE31170-ED08-4565-A17B-260D6018D219}" type="presParOf" srcId="{8B1174C9-1552-44F1-B296-3AF8B1401813}" destId="{0EB40B85-3CA2-4DB7-A898-91B8F7627B27}" srcOrd="7" destOrd="0" presId="urn:microsoft.com/office/officeart/2005/8/layout/cycle8"/>
    <dgm:cxn modelId="{1FA3120A-A4B9-471A-98C8-B01A3045366E}" type="presParOf" srcId="{8B1174C9-1552-44F1-B296-3AF8B1401813}" destId="{EFA82580-DF0F-4293-A93E-481545B04564}" srcOrd="8" destOrd="0" presId="urn:microsoft.com/office/officeart/2005/8/layout/cycle8"/>
    <dgm:cxn modelId="{6CEEA9CE-B460-48FE-AE5B-FE60951C09C8}" type="presParOf" srcId="{8B1174C9-1552-44F1-B296-3AF8B1401813}" destId="{1FC549ED-E4EF-4EB7-B24B-9F3399BF20E8}" srcOrd="9" destOrd="0" presId="urn:microsoft.com/office/officeart/2005/8/layout/cycle8"/>
    <dgm:cxn modelId="{070A0DE1-571E-488E-A905-D0E7520D8ADE}" type="presParOf" srcId="{8B1174C9-1552-44F1-B296-3AF8B1401813}" destId="{1A654FEA-4739-47F7-AA07-036FE5A0595A}" srcOrd="10" destOrd="0" presId="urn:microsoft.com/office/officeart/2005/8/layout/cycle8"/>
    <dgm:cxn modelId="{6ABB3F86-2B1C-4EE3-9AC2-B75799FF7638}" type="presParOf" srcId="{8B1174C9-1552-44F1-B296-3AF8B1401813}" destId="{A9569F4A-95F4-4ADD-8BD1-035322284DC7}" srcOrd="11" destOrd="0" presId="urn:microsoft.com/office/officeart/2005/8/layout/cycle8"/>
    <dgm:cxn modelId="{8267250F-80E0-41B8-BD7C-45146BAF2467}" type="presParOf" srcId="{8B1174C9-1552-44F1-B296-3AF8B1401813}" destId="{2E81F7F2-7426-4A5C-B0E3-7AEEF928ED32}" srcOrd="12" destOrd="0" presId="urn:microsoft.com/office/officeart/2005/8/layout/cycle8"/>
    <dgm:cxn modelId="{167CEBF9-BA51-476E-A810-B2EDAFF7230E}" type="presParOf" srcId="{8B1174C9-1552-44F1-B296-3AF8B1401813}" destId="{C70DD450-F124-4110-8747-7988AFAF2617}" srcOrd="13" destOrd="0" presId="urn:microsoft.com/office/officeart/2005/8/layout/cycle8"/>
    <dgm:cxn modelId="{E210A973-7B32-498D-87AD-8AB188C2ACDB}" type="presParOf" srcId="{8B1174C9-1552-44F1-B296-3AF8B1401813}" destId="{D087971E-CB23-4BF0-B23D-2F4703D1741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728078-D366-463E-BC43-291F251ABA3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FA880E6-A18E-482B-931E-C14610B062D0}">
      <dgm:prSet phldrT="[Texto]" custT="1"/>
      <dgm:spPr/>
      <dgm:t>
        <a:bodyPr/>
        <a:lstStyle/>
        <a:p>
          <a:pPr algn="ctr"/>
          <a:r>
            <a:rPr lang="es-ES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FORTALEZAS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Margen de liquidez se encuentra dentro del promedio del mercado asegurador, destacando su crecimiento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Crecimiento en la producción de seguros por atraer clientes del sector público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Trayectoria de 30 años en el mercado asegurador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Servicio de seguros en todos los ramos generales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Planes de inversión de acuerdo a lo que se determina en la ley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Atención personalizada y asesoría a los clientes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Compañía mantiene sucursales en todo el país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Garantía de los reaseguradores con buenas calificaciones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23EAD8-83DD-48B2-BC5A-70862820A862}" type="parTrans" cxnId="{341216E7-5BA9-4A9D-B2C8-8DA1AA6F29AA}">
      <dgm:prSet/>
      <dgm:spPr/>
      <dgm:t>
        <a:bodyPr/>
        <a:lstStyle/>
        <a:p>
          <a:endParaRPr lang="es-EC" sz="900">
            <a:latin typeface="Times New Roman" pitchFamily="18" charset="0"/>
            <a:cs typeface="Times New Roman" pitchFamily="18" charset="0"/>
          </a:endParaRPr>
        </a:p>
      </dgm:t>
    </dgm:pt>
    <dgm:pt modelId="{2F9B7CC8-AF86-47DD-B748-324199188624}" type="sibTrans" cxnId="{341216E7-5BA9-4A9D-B2C8-8DA1AA6F29AA}">
      <dgm:prSet/>
      <dgm:spPr/>
      <dgm:t>
        <a:bodyPr/>
        <a:lstStyle/>
        <a:p>
          <a:endParaRPr lang="es-EC" sz="900">
            <a:latin typeface="Times New Roman" pitchFamily="18" charset="0"/>
            <a:cs typeface="Times New Roman" pitchFamily="18" charset="0"/>
          </a:endParaRPr>
        </a:p>
      </dgm:t>
    </dgm:pt>
    <dgm:pt modelId="{8737657B-8B23-45E5-89B1-23C0654CC2CD}">
      <dgm:prSet phldrT="[Texto]" custT="1"/>
      <dgm:spPr/>
      <dgm:t>
        <a:bodyPr/>
        <a:lstStyle/>
        <a:p>
          <a:pPr algn="ctr"/>
          <a:r>
            <a:rPr lang="es-MX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OPORTUNIDADES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Crecimiento del sector automotriz en el país</a:t>
          </a:r>
        </a:p>
        <a:p>
          <a:pPr algn="just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Fusión de aseguradoras</a:t>
          </a:r>
        </a:p>
        <a:p>
          <a:pPr algn="just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Políticas gubernamentales orientadas a una cultura de aseguramiento</a:t>
          </a:r>
        </a:p>
        <a:p>
          <a:pPr algn="just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Desarrollo e innovación tecnológica para la automatización de los procesos</a:t>
          </a:r>
        </a:p>
        <a:p>
          <a:pPr algn="just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Ingreso en nuevos ramos de los seguros</a:t>
          </a:r>
        </a:p>
        <a:p>
          <a:pPr algn="just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Evolución tecnológica para el mejoramiento de los procesos</a:t>
          </a:r>
        </a:p>
        <a:p>
          <a:pPr algn="just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Crecimiento de la población</a:t>
          </a:r>
        </a:p>
        <a:p>
          <a:pPr algn="just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Estabilidad económica </a:t>
          </a:r>
        </a:p>
      </dgm:t>
    </dgm:pt>
    <dgm:pt modelId="{C37D6A73-F754-44C5-A907-FAB43C3A64DE}" type="parTrans" cxnId="{DA14175E-6544-46B8-8925-50FE1D77EB04}">
      <dgm:prSet/>
      <dgm:spPr/>
      <dgm:t>
        <a:bodyPr/>
        <a:lstStyle/>
        <a:p>
          <a:endParaRPr lang="es-EC" sz="900">
            <a:latin typeface="Times New Roman" pitchFamily="18" charset="0"/>
            <a:cs typeface="Times New Roman" pitchFamily="18" charset="0"/>
          </a:endParaRPr>
        </a:p>
      </dgm:t>
    </dgm:pt>
    <dgm:pt modelId="{452198AE-AE65-4A44-866F-3BEEFC6A2E38}" type="sibTrans" cxnId="{DA14175E-6544-46B8-8925-50FE1D77EB04}">
      <dgm:prSet/>
      <dgm:spPr/>
      <dgm:t>
        <a:bodyPr/>
        <a:lstStyle/>
        <a:p>
          <a:endParaRPr lang="es-EC" sz="900">
            <a:latin typeface="Times New Roman" pitchFamily="18" charset="0"/>
            <a:cs typeface="Times New Roman" pitchFamily="18" charset="0"/>
          </a:endParaRPr>
        </a:p>
      </dgm:t>
    </dgm:pt>
    <dgm:pt modelId="{F01E3B34-64AE-48F3-8551-77AE28D31394}">
      <dgm:prSet phldrT="[Texto]" custT="1"/>
      <dgm:spPr/>
      <dgm:t>
        <a:bodyPr/>
        <a:lstStyle/>
        <a:p>
          <a:pPr algn="ctr"/>
          <a:r>
            <a:rPr lang="es-MX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DEBILIDADES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Bajo patrimonio en relación a la competencia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No se incursiona en el ramo de vida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No contar con un paquete de productos para clientes.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Falta de publicidad para difundir el conocimiento de la empresa en el mercado y en cada región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Falta de control de las áreas técnicas en las sucursales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Demora en la atención de reclamos a los clientes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Falta de seguridades en la página web de la compañía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MX" sz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Desconocimiento de las necesidades de los </a:t>
          </a:r>
          <a:r>
            <a:rPr lang="es-MX" sz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clientes</a:t>
          </a:r>
          <a:endParaRPr lang="es-EC" sz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1030F9-4DFA-45B1-A091-CB8505C19757}" type="parTrans" cxnId="{33405C7C-E46A-4753-9922-24F6A466396A}">
      <dgm:prSet/>
      <dgm:spPr/>
      <dgm:t>
        <a:bodyPr/>
        <a:lstStyle/>
        <a:p>
          <a:endParaRPr lang="es-EC" sz="900">
            <a:latin typeface="Times New Roman" pitchFamily="18" charset="0"/>
            <a:cs typeface="Times New Roman" pitchFamily="18" charset="0"/>
          </a:endParaRPr>
        </a:p>
      </dgm:t>
    </dgm:pt>
    <dgm:pt modelId="{299A1887-4924-4920-98BF-0C4A9E6D6EA3}" type="sibTrans" cxnId="{33405C7C-E46A-4753-9922-24F6A466396A}">
      <dgm:prSet/>
      <dgm:spPr/>
      <dgm:t>
        <a:bodyPr/>
        <a:lstStyle/>
        <a:p>
          <a:endParaRPr lang="es-EC" sz="900">
            <a:latin typeface="Times New Roman" pitchFamily="18" charset="0"/>
            <a:cs typeface="Times New Roman" pitchFamily="18" charset="0"/>
          </a:endParaRPr>
        </a:p>
      </dgm:t>
    </dgm:pt>
    <dgm:pt modelId="{26CA5BCF-84CF-4776-8CE9-D91343A049FE}">
      <dgm:prSet phldrT="[Texto]" custT="1"/>
      <dgm:spPr/>
      <dgm:t>
        <a:bodyPr/>
        <a:lstStyle/>
        <a:p>
          <a:pPr algn="ctr"/>
          <a:r>
            <a:rPr lang="es-MX" sz="9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AMENAZAS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Aseguradoras que brindan paquetes completos de aseguramiento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Dentro del mercado de los seguros existen muchas compañías que tienen un impacto publicitario en los clientes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Las compañías aseguradoras mantienen capacitaciones continuas a sus empleados para mejorar el servicio al cliente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Aseguradoras que tienen todos sus procesos automatizados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Las compañías mantienen estrategias para captar más clientes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Aumento de la competencia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Incertidumbre política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Cambio de leyes y normas para el mercado de los seguros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Ingreso de nuevas aseguradoras al país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Poca participación del mercado de los seguros en el PIB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* La competencia conoce el valor real de su empresa</a:t>
          </a:r>
          <a:endParaRPr lang="es-EC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40B6A4-5B51-4D61-94E1-0182507A7D3B}" type="parTrans" cxnId="{C218582D-DE29-42ED-99BD-881BCB886288}">
      <dgm:prSet/>
      <dgm:spPr/>
      <dgm:t>
        <a:bodyPr/>
        <a:lstStyle/>
        <a:p>
          <a:endParaRPr lang="es-EC" sz="900">
            <a:latin typeface="Times New Roman" pitchFamily="18" charset="0"/>
            <a:cs typeface="Times New Roman" pitchFamily="18" charset="0"/>
          </a:endParaRPr>
        </a:p>
      </dgm:t>
    </dgm:pt>
    <dgm:pt modelId="{8B2E4C1A-0678-4C27-ADEC-016F5A2CDED6}" type="sibTrans" cxnId="{C218582D-DE29-42ED-99BD-881BCB886288}">
      <dgm:prSet/>
      <dgm:spPr/>
      <dgm:t>
        <a:bodyPr/>
        <a:lstStyle/>
        <a:p>
          <a:endParaRPr lang="es-EC" sz="900">
            <a:latin typeface="Times New Roman" pitchFamily="18" charset="0"/>
            <a:cs typeface="Times New Roman" pitchFamily="18" charset="0"/>
          </a:endParaRPr>
        </a:p>
      </dgm:t>
    </dgm:pt>
    <dgm:pt modelId="{44A32EED-01F3-4C6C-A53C-6330FC1887B1}">
      <dgm:prSet custT="1"/>
      <dgm:spPr/>
      <dgm:t>
        <a:bodyPr/>
        <a:lstStyle/>
        <a:p>
          <a:pPr algn="l"/>
          <a:endParaRPr lang="es-EC" sz="1200">
            <a:solidFill>
              <a:sysClr val="windowText" lastClr="000000"/>
            </a:solidFill>
          </a:endParaRPr>
        </a:p>
      </dgm:t>
    </dgm:pt>
    <dgm:pt modelId="{600838FF-A268-4D68-8F73-7AC895CDDD87}" type="parTrans" cxnId="{AC54A6A4-A48E-4A94-BEEE-F703F3115DE2}">
      <dgm:prSet/>
      <dgm:spPr/>
      <dgm:t>
        <a:bodyPr/>
        <a:lstStyle/>
        <a:p>
          <a:endParaRPr lang="es-EC"/>
        </a:p>
      </dgm:t>
    </dgm:pt>
    <dgm:pt modelId="{7D8A6713-624D-45B4-8346-B6146CD39D3F}" type="sibTrans" cxnId="{AC54A6A4-A48E-4A94-BEEE-F703F3115DE2}">
      <dgm:prSet/>
      <dgm:spPr/>
      <dgm:t>
        <a:bodyPr/>
        <a:lstStyle/>
        <a:p>
          <a:endParaRPr lang="es-EC"/>
        </a:p>
      </dgm:t>
    </dgm:pt>
    <dgm:pt modelId="{9EBBF27C-8F36-4155-91CF-32F9388FEB4F}">
      <dgm:prSet custT="1"/>
      <dgm:spPr/>
      <dgm:t>
        <a:bodyPr/>
        <a:lstStyle/>
        <a:p>
          <a:pPr algn="l"/>
          <a:endParaRPr lang="es-EC" sz="1200">
            <a:solidFill>
              <a:sysClr val="windowText" lastClr="000000"/>
            </a:solidFill>
          </a:endParaRPr>
        </a:p>
      </dgm:t>
    </dgm:pt>
    <dgm:pt modelId="{E5F1E3D0-F9CB-412D-A727-7AC836A3DBAA}" type="parTrans" cxnId="{330C6E20-3D2F-4E52-9D98-9A29BF0342C8}">
      <dgm:prSet/>
      <dgm:spPr/>
      <dgm:t>
        <a:bodyPr/>
        <a:lstStyle/>
        <a:p>
          <a:endParaRPr lang="es-EC"/>
        </a:p>
      </dgm:t>
    </dgm:pt>
    <dgm:pt modelId="{A89614BB-15D8-4F46-B424-9DBA74B9884F}" type="sibTrans" cxnId="{330C6E20-3D2F-4E52-9D98-9A29BF0342C8}">
      <dgm:prSet/>
      <dgm:spPr/>
      <dgm:t>
        <a:bodyPr/>
        <a:lstStyle/>
        <a:p>
          <a:endParaRPr lang="es-EC"/>
        </a:p>
      </dgm:t>
    </dgm:pt>
    <dgm:pt modelId="{EA0163DB-8A41-4119-ACFB-8ECA482C866E}">
      <dgm:prSet custT="1"/>
      <dgm:spPr/>
      <dgm:t>
        <a:bodyPr/>
        <a:lstStyle/>
        <a:p>
          <a:pPr algn="l"/>
          <a:endParaRPr lang="es-EC" sz="1200">
            <a:solidFill>
              <a:sysClr val="windowText" lastClr="000000"/>
            </a:solidFill>
          </a:endParaRPr>
        </a:p>
      </dgm:t>
    </dgm:pt>
    <dgm:pt modelId="{E69C1443-7F4C-4597-A7A1-AABFB411C36B}" type="parTrans" cxnId="{977FBC2E-8EF5-470D-908C-9E45B0B71E0B}">
      <dgm:prSet/>
      <dgm:spPr/>
      <dgm:t>
        <a:bodyPr/>
        <a:lstStyle/>
        <a:p>
          <a:endParaRPr lang="es-EC"/>
        </a:p>
      </dgm:t>
    </dgm:pt>
    <dgm:pt modelId="{8213A512-F102-41C3-BB72-9298B9E8176B}" type="sibTrans" cxnId="{977FBC2E-8EF5-470D-908C-9E45B0B71E0B}">
      <dgm:prSet/>
      <dgm:spPr/>
      <dgm:t>
        <a:bodyPr/>
        <a:lstStyle/>
        <a:p>
          <a:endParaRPr lang="es-EC"/>
        </a:p>
      </dgm:t>
    </dgm:pt>
    <dgm:pt modelId="{4F344837-F44D-4FD4-843A-5C86A1B914FE}">
      <dgm:prSet custT="1"/>
      <dgm:spPr/>
      <dgm:t>
        <a:bodyPr/>
        <a:lstStyle/>
        <a:p>
          <a:pPr algn="l"/>
          <a:endParaRPr lang="es-EC" sz="1200">
            <a:solidFill>
              <a:sysClr val="windowText" lastClr="000000"/>
            </a:solidFill>
          </a:endParaRPr>
        </a:p>
      </dgm:t>
    </dgm:pt>
    <dgm:pt modelId="{B7CBB5A0-1049-40B4-B458-A78665AE597A}" type="parTrans" cxnId="{C8896698-7EEC-4BA0-9D5C-54726F6C16E2}">
      <dgm:prSet/>
      <dgm:spPr/>
      <dgm:t>
        <a:bodyPr/>
        <a:lstStyle/>
        <a:p>
          <a:endParaRPr lang="es-EC"/>
        </a:p>
      </dgm:t>
    </dgm:pt>
    <dgm:pt modelId="{B8670228-DF90-4461-8291-AFC868B8AB14}" type="sibTrans" cxnId="{C8896698-7EEC-4BA0-9D5C-54726F6C16E2}">
      <dgm:prSet/>
      <dgm:spPr/>
      <dgm:t>
        <a:bodyPr/>
        <a:lstStyle/>
        <a:p>
          <a:endParaRPr lang="es-EC"/>
        </a:p>
      </dgm:t>
    </dgm:pt>
    <dgm:pt modelId="{50D7C188-603A-42A3-AAD1-BA9C53C83FE7}">
      <dgm:prSet custT="1"/>
      <dgm:spPr/>
      <dgm:t>
        <a:bodyPr/>
        <a:lstStyle/>
        <a:p>
          <a:pPr algn="l"/>
          <a:endParaRPr lang="es-EC" sz="1200">
            <a:solidFill>
              <a:sysClr val="windowText" lastClr="000000"/>
            </a:solidFill>
          </a:endParaRPr>
        </a:p>
      </dgm:t>
    </dgm:pt>
    <dgm:pt modelId="{F4B76DD6-79FD-428D-BC3F-244E31C4C55F}" type="parTrans" cxnId="{14F72C7A-DA5D-4B55-BFB8-222210D6DE09}">
      <dgm:prSet/>
      <dgm:spPr/>
      <dgm:t>
        <a:bodyPr/>
        <a:lstStyle/>
        <a:p>
          <a:endParaRPr lang="es-EC"/>
        </a:p>
      </dgm:t>
    </dgm:pt>
    <dgm:pt modelId="{880CB70A-6277-4064-8223-6AF67DCF63AA}" type="sibTrans" cxnId="{14F72C7A-DA5D-4B55-BFB8-222210D6DE09}">
      <dgm:prSet/>
      <dgm:spPr/>
      <dgm:t>
        <a:bodyPr/>
        <a:lstStyle/>
        <a:p>
          <a:endParaRPr lang="es-EC"/>
        </a:p>
      </dgm:t>
    </dgm:pt>
    <dgm:pt modelId="{9D2D7870-416A-4C88-B8F4-B82C59E0D763}">
      <dgm:prSet custT="1"/>
      <dgm:spPr/>
      <dgm:t>
        <a:bodyPr/>
        <a:lstStyle/>
        <a:p>
          <a:pPr algn="l"/>
          <a:endParaRPr lang="es-EC" sz="1200">
            <a:solidFill>
              <a:sysClr val="windowText" lastClr="000000"/>
            </a:solidFill>
          </a:endParaRPr>
        </a:p>
      </dgm:t>
    </dgm:pt>
    <dgm:pt modelId="{C831946C-E4B4-44F4-A364-D20D1B280330}" type="parTrans" cxnId="{FAECDE15-13B7-41C4-84E8-91F740C937A2}">
      <dgm:prSet/>
      <dgm:spPr/>
      <dgm:t>
        <a:bodyPr/>
        <a:lstStyle/>
        <a:p>
          <a:endParaRPr lang="es-EC"/>
        </a:p>
      </dgm:t>
    </dgm:pt>
    <dgm:pt modelId="{E508914A-640B-4E76-B995-F9B588C49B4C}" type="sibTrans" cxnId="{FAECDE15-13B7-41C4-84E8-91F740C937A2}">
      <dgm:prSet/>
      <dgm:spPr/>
      <dgm:t>
        <a:bodyPr/>
        <a:lstStyle/>
        <a:p>
          <a:endParaRPr lang="es-EC"/>
        </a:p>
      </dgm:t>
    </dgm:pt>
    <dgm:pt modelId="{EE85FE73-C894-4042-97D9-14EF0708CA3C}">
      <dgm:prSet custT="1"/>
      <dgm:spPr/>
      <dgm:t>
        <a:bodyPr/>
        <a:lstStyle/>
        <a:p>
          <a:pPr algn="l"/>
          <a:endParaRPr lang="es-EC" sz="1200">
            <a:solidFill>
              <a:sysClr val="windowText" lastClr="000000"/>
            </a:solidFill>
          </a:endParaRPr>
        </a:p>
      </dgm:t>
    </dgm:pt>
    <dgm:pt modelId="{E4726AA7-58AA-4393-9B0B-CF1384F8F3C1}" type="parTrans" cxnId="{946FB0CB-6375-4D09-9467-7244C68436BF}">
      <dgm:prSet/>
      <dgm:spPr/>
      <dgm:t>
        <a:bodyPr/>
        <a:lstStyle/>
        <a:p>
          <a:endParaRPr lang="es-EC"/>
        </a:p>
      </dgm:t>
    </dgm:pt>
    <dgm:pt modelId="{5C60B2AB-DED6-45AC-A1D0-439E99F99929}" type="sibTrans" cxnId="{946FB0CB-6375-4D09-9467-7244C68436BF}">
      <dgm:prSet/>
      <dgm:spPr/>
      <dgm:t>
        <a:bodyPr/>
        <a:lstStyle/>
        <a:p>
          <a:endParaRPr lang="es-EC"/>
        </a:p>
      </dgm:t>
    </dgm:pt>
    <dgm:pt modelId="{DB1DE699-3103-48F8-A9C8-F6206F1997E9}" type="pres">
      <dgm:prSet presAssocID="{2B728078-D366-463E-BC43-291F251ABA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28FC82-F77B-4884-8CD0-0D29CA961ADE}" type="pres">
      <dgm:prSet presAssocID="{BFA880E6-A18E-482B-931E-C14610B062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75A01C-4D90-49F7-99B8-B83E858A813A}" type="pres">
      <dgm:prSet presAssocID="{2F9B7CC8-AF86-47DD-B748-324199188624}" presName="sibTrans" presStyleCnt="0"/>
      <dgm:spPr/>
    </dgm:pt>
    <dgm:pt modelId="{3D523936-461D-4126-9AFF-0F2A539F743E}" type="pres">
      <dgm:prSet presAssocID="{8737657B-8B23-45E5-89B1-23C0654CC2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1B45E2-E519-496A-8E16-702546009383}" type="pres">
      <dgm:prSet presAssocID="{452198AE-AE65-4A44-866F-3BEEFC6A2E38}" presName="sibTrans" presStyleCnt="0"/>
      <dgm:spPr/>
    </dgm:pt>
    <dgm:pt modelId="{CE8058C9-A605-4427-A184-81AB4077DC6B}" type="pres">
      <dgm:prSet presAssocID="{F01E3B34-64AE-48F3-8551-77AE28D313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783FDF-149A-4210-9128-6A69FE28474A}" type="pres">
      <dgm:prSet presAssocID="{299A1887-4924-4920-98BF-0C4A9E6D6EA3}" presName="sibTrans" presStyleCnt="0"/>
      <dgm:spPr/>
    </dgm:pt>
    <dgm:pt modelId="{FC43AE27-89B3-45F2-9AE2-CAF8ED3182C8}" type="pres">
      <dgm:prSet presAssocID="{26CA5BCF-84CF-4776-8CE9-D91343A049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F72C7A-DA5D-4B55-BFB8-222210D6DE09}" srcId="{BFA880E6-A18E-482B-931E-C14610B062D0}" destId="{50D7C188-603A-42A3-AAD1-BA9C53C83FE7}" srcOrd="4" destOrd="0" parTransId="{F4B76DD6-79FD-428D-BC3F-244E31C4C55F}" sibTransId="{880CB70A-6277-4064-8223-6AF67DCF63AA}"/>
    <dgm:cxn modelId="{977FBC2E-8EF5-470D-908C-9E45B0B71E0B}" srcId="{BFA880E6-A18E-482B-931E-C14610B062D0}" destId="{EA0163DB-8A41-4119-ACFB-8ECA482C866E}" srcOrd="2" destOrd="0" parTransId="{E69C1443-7F4C-4597-A7A1-AABFB411C36B}" sibTransId="{8213A512-F102-41C3-BB72-9298B9E8176B}"/>
    <dgm:cxn modelId="{A8AAC9A5-EBBF-4840-AF6E-350E7488157A}" type="presOf" srcId="{50D7C188-603A-42A3-AAD1-BA9C53C83FE7}" destId="{2628FC82-F77B-4884-8CD0-0D29CA961ADE}" srcOrd="0" destOrd="5" presId="urn:microsoft.com/office/officeart/2005/8/layout/default"/>
    <dgm:cxn modelId="{33405C7C-E46A-4753-9922-24F6A466396A}" srcId="{2B728078-D366-463E-BC43-291F251ABA39}" destId="{F01E3B34-64AE-48F3-8551-77AE28D31394}" srcOrd="2" destOrd="0" parTransId="{071030F9-4DFA-45B1-A091-CB8505C19757}" sibTransId="{299A1887-4924-4920-98BF-0C4A9E6D6EA3}"/>
    <dgm:cxn modelId="{C218582D-DE29-42ED-99BD-881BCB886288}" srcId="{2B728078-D366-463E-BC43-291F251ABA39}" destId="{26CA5BCF-84CF-4776-8CE9-D91343A049FE}" srcOrd="3" destOrd="0" parTransId="{7A40B6A4-5B51-4D61-94E1-0182507A7D3B}" sibTransId="{8B2E4C1A-0678-4C27-ADEC-016F5A2CDED6}"/>
    <dgm:cxn modelId="{E387A61B-8D4B-4041-B8CD-14E4E40A3938}" type="presOf" srcId="{9EBBF27C-8F36-4155-91CF-32F9388FEB4F}" destId="{2628FC82-F77B-4884-8CD0-0D29CA961ADE}" srcOrd="0" destOrd="2" presId="urn:microsoft.com/office/officeart/2005/8/layout/default"/>
    <dgm:cxn modelId="{330C6E20-3D2F-4E52-9D98-9A29BF0342C8}" srcId="{BFA880E6-A18E-482B-931E-C14610B062D0}" destId="{9EBBF27C-8F36-4155-91CF-32F9388FEB4F}" srcOrd="1" destOrd="0" parTransId="{E5F1E3D0-F9CB-412D-A727-7AC836A3DBAA}" sibTransId="{A89614BB-15D8-4F46-B424-9DBA74B9884F}"/>
    <dgm:cxn modelId="{A52B509F-9E7E-44D8-8636-14A5EA45AF1B}" type="presOf" srcId="{44A32EED-01F3-4C6C-A53C-6330FC1887B1}" destId="{2628FC82-F77B-4884-8CD0-0D29CA961ADE}" srcOrd="0" destOrd="1" presId="urn:microsoft.com/office/officeart/2005/8/layout/default"/>
    <dgm:cxn modelId="{99C94A41-8641-43CA-8FA0-4ED3577712D9}" type="presOf" srcId="{BFA880E6-A18E-482B-931E-C14610B062D0}" destId="{2628FC82-F77B-4884-8CD0-0D29CA961ADE}" srcOrd="0" destOrd="0" presId="urn:microsoft.com/office/officeart/2005/8/layout/default"/>
    <dgm:cxn modelId="{ED0C26AF-F03C-46EF-BF4D-E31C0D2FC377}" type="presOf" srcId="{EA0163DB-8A41-4119-ACFB-8ECA482C866E}" destId="{2628FC82-F77B-4884-8CD0-0D29CA961ADE}" srcOrd="0" destOrd="3" presId="urn:microsoft.com/office/officeart/2005/8/layout/default"/>
    <dgm:cxn modelId="{C47F297C-7A89-45EE-A8A0-90BE2C8E40DE}" type="presOf" srcId="{2B728078-D366-463E-BC43-291F251ABA39}" destId="{DB1DE699-3103-48F8-A9C8-F6206F1997E9}" srcOrd="0" destOrd="0" presId="urn:microsoft.com/office/officeart/2005/8/layout/default"/>
    <dgm:cxn modelId="{C8896698-7EEC-4BA0-9D5C-54726F6C16E2}" srcId="{BFA880E6-A18E-482B-931E-C14610B062D0}" destId="{4F344837-F44D-4FD4-843A-5C86A1B914FE}" srcOrd="3" destOrd="0" parTransId="{B7CBB5A0-1049-40B4-B458-A78665AE597A}" sibTransId="{B8670228-DF90-4461-8291-AFC868B8AB14}"/>
    <dgm:cxn modelId="{946FB0CB-6375-4D09-9467-7244C68436BF}" srcId="{BFA880E6-A18E-482B-931E-C14610B062D0}" destId="{EE85FE73-C894-4042-97D9-14EF0708CA3C}" srcOrd="6" destOrd="0" parTransId="{E4726AA7-58AA-4393-9B0B-CF1384F8F3C1}" sibTransId="{5C60B2AB-DED6-45AC-A1D0-439E99F99929}"/>
    <dgm:cxn modelId="{341216E7-5BA9-4A9D-B2C8-8DA1AA6F29AA}" srcId="{2B728078-D366-463E-BC43-291F251ABA39}" destId="{BFA880E6-A18E-482B-931E-C14610B062D0}" srcOrd="0" destOrd="0" parTransId="{3723EAD8-83DD-48B2-BC5A-70862820A862}" sibTransId="{2F9B7CC8-AF86-47DD-B748-324199188624}"/>
    <dgm:cxn modelId="{91FD3B43-3479-4A1C-A4DB-696CE765CB5F}" type="presOf" srcId="{F01E3B34-64AE-48F3-8551-77AE28D31394}" destId="{CE8058C9-A605-4427-A184-81AB4077DC6B}" srcOrd="0" destOrd="0" presId="urn:microsoft.com/office/officeart/2005/8/layout/default"/>
    <dgm:cxn modelId="{DA14175E-6544-46B8-8925-50FE1D77EB04}" srcId="{2B728078-D366-463E-BC43-291F251ABA39}" destId="{8737657B-8B23-45E5-89B1-23C0654CC2CD}" srcOrd="1" destOrd="0" parTransId="{C37D6A73-F754-44C5-A907-FAB43C3A64DE}" sibTransId="{452198AE-AE65-4A44-866F-3BEEFC6A2E38}"/>
    <dgm:cxn modelId="{F32B71AA-5A7D-4764-9EBF-E0C1786B4A2A}" type="presOf" srcId="{8737657B-8B23-45E5-89B1-23C0654CC2CD}" destId="{3D523936-461D-4126-9AFF-0F2A539F743E}" srcOrd="0" destOrd="0" presId="urn:microsoft.com/office/officeart/2005/8/layout/default"/>
    <dgm:cxn modelId="{9199489B-1A2F-4A1C-A35A-69E4FBECC284}" type="presOf" srcId="{9D2D7870-416A-4C88-B8F4-B82C59E0D763}" destId="{2628FC82-F77B-4884-8CD0-0D29CA961ADE}" srcOrd="0" destOrd="6" presId="urn:microsoft.com/office/officeart/2005/8/layout/default"/>
    <dgm:cxn modelId="{FAECDE15-13B7-41C4-84E8-91F740C937A2}" srcId="{BFA880E6-A18E-482B-931E-C14610B062D0}" destId="{9D2D7870-416A-4C88-B8F4-B82C59E0D763}" srcOrd="5" destOrd="0" parTransId="{C831946C-E4B4-44F4-A364-D20D1B280330}" sibTransId="{E508914A-640B-4E76-B995-F9B588C49B4C}"/>
    <dgm:cxn modelId="{991EB57A-FC7E-457B-9B20-2F0AE5359F72}" type="presOf" srcId="{EE85FE73-C894-4042-97D9-14EF0708CA3C}" destId="{2628FC82-F77B-4884-8CD0-0D29CA961ADE}" srcOrd="0" destOrd="7" presId="urn:microsoft.com/office/officeart/2005/8/layout/default"/>
    <dgm:cxn modelId="{91728F23-289C-4FCB-B97E-F9A6C875972A}" type="presOf" srcId="{26CA5BCF-84CF-4776-8CE9-D91343A049FE}" destId="{FC43AE27-89B3-45F2-9AE2-CAF8ED3182C8}" srcOrd="0" destOrd="0" presId="urn:microsoft.com/office/officeart/2005/8/layout/default"/>
    <dgm:cxn modelId="{F11A7370-DB24-4A06-B249-AB6239659D9F}" type="presOf" srcId="{4F344837-F44D-4FD4-843A-5C86A1B914FE}" destId="{2628FC82-F77B-4884-8CD0-0D29CA961ADE}" srcOrd="0" destOrd="4" presId="urn:microsoft.com/office/officeart/2005/8/layout/default"/>
    <dgm:cxn modelId="{AC54A6A4-A48E-4A94-BEEE-F703F3115DE2}" srcId="{BFA880E6-A18E-482B-931E-C14610B062D0}" destId="{44A32EED-01F3-4C6C-A53C-6330FC1887B1}" srcOrd="0" destOrd="0" parTransId="{600838FF-A268-4D68-8F73-7AC895CDDD87}" sibTransId="{7D8A6713-624D-45B4-8346-B6146CD39D3F}"/>
    <dgm:cxn modelId="{75D16245-1942-4194-B011-F99827BBF874}" type="presParOf" srcId="{DB1DE699-3103-48F8-A9C8-F6206F1997E9}" destId="{2628FC82-F77B-4884-8CD0-0D29CA961ADE}" srcOrd="0" destOrd="0" presId="urn:microsoft.com/office/officeart/2005/8/layout/default"/>
    <dgm:cxn modelId="{5B35F89F-1785-4A30-915F-AB504AB245D6}" type="presParOf" srcId="{DB1DE699-3103-48F8-A9C8-F6206F1997E9}" destId="{F175A01C-4D90-49F7-99B8-B83E858A813A}" srcOrd="1" destOrd="0" presId="urn:microsoft.com/office/officeart/2005/8/layout/default"/>
    <dgm:cxn modelId="{652DB9B8-56B2-4019-9BAD-EAABB01B7B37}" type="presParOf" srcId="{DB1DE699-3103-48F8-A9C8-F6206F1997E9}" destId="{3D523936-461D-4126-9AFF-0F2A539F743E}" srcOrd="2" destOrd="0" presId="urn:microsoft.com/office/officeart/2005/8/layout/default"/>
    <dgm:cxn modelId="{7DC725D7-4C62-43CB-B68B-AF3F86E45027}" type="presParOf" srcId="{DB1DE699-3103-48F8-A9C8-F6206F1997E9}" destId="{501B45E2-E519-496A-8E16-702546009383}" srcOrd="3" destOrd="0" presId="urn:microsoft.com/office/officeart/2005/8/layout/default"/>
    <dgm:cxn modelId="{7D6FE933-1C36-4706-916F-112DF1834E8C}" type="presParOf" srcId="{DB1DE699-3103-48F8-A9C8-F6206F1997E9}" destId="{CE8058C9-A605-4427-A184-81AB4077DC6B}" srcOrd="4" destOrd="0" presId="urn:microsoft.com/office/officeart/2005/8/layout/default"/>
    <dgm:cxn modelId="{1749FA7A-02F5-4CF9-B356-2F2C0F8D2F85}" type="presParOf" srcId="{DB1DE699-3103-48F8-A9C8-F6206F1997E9}" destId="{41783FDF-149A-4210-9128-6A69FE28474A}" srcOrd="5" destOrd="0" presId="urn:microsoft.com/office/officeart/2005/8/layout/default"/>
    <dgm:cxn modelId="{79974F6A-62B7-496C-98D4-D949263FBAF1}" type="presParOf" srcId="{DB1DE699-3103-48F8-A9C8-F6206F1997E9}" destId="{FC43AE27-89B3-45F2-9AE2-CAF8ED3182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3E8BE-CBCE-4959-9D82-C428D2B69672}">
      <dsp:nvSpPr>
        <dsp:cNvPr id="0" name=""/>
        <dsp:cNvSpPr/>
      </dsp:nvSpPr>
      <dsp:spPr>
        <a:xfrm rot="5400000">
          <a:off x="4706037" y="-1720254"/>
          <a:ext cx="1262390" cy="502327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chemeClr val="tx1"/>
              </a:solidFill>
              <a:latin typeface="Arial Narrow" pitchFamily="34" charset="0"/>
            </a:rPr>
            <a:t>Surgió como un sentimiento de solidaridad ante los infortunios</a:t>
          </a:r>
          <a:endParaRPr lang="es-EC" sz="2600" kern="1200" dirty="0"/>
        </a:p>
      </dsp:txBody>
      <dsp:txXfrm rot="-5400000">
        <a:off x="2825594" y="221814"/>
        <a:ext cx="4961653" cy="1139140"/>
      </dsp:txXfrm>
    </dsp:sp>
    <dsp:sp modelId="{4F7366F7-E2A3-4763-B552-5A6FD887FABF}">
      <dsp:nvSpPr>
        <dsp:cNvPr id="0" name=""/>
        <dsp:cNvSpPr/>
      </dsp:nvSpPr>
      <dsp:spPr>
        <a:xfrm>
          <a:off x="0" y="2390"/>
          <a:ext cx="2825593" cy="15779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chemeClr val="tx1"/>
              </a:solidFill>
              <a:latin typeface="Arial Narrow" pitchFamily="34" charset="0"/>
            </a:rPr>
            <a:t>Edad Antigua</a:t>
          </a:r>
          <a:endParaRPr lang="es-EC" sz="2900" kern="1200" dirty="0"/>
        </a:p>
      </dsp:txBody>
      <dsp:txXfrm>
        <a:off x="77031" y="79421"/>
        <a:ext cx="2671531" cy="1423925"/>
      </dsp:txXfrm>
    </dsp:sp>
    <dsp:sp modelId="{2F20153F-4405-44F9-90B1-86DC939F6343}">
      <dsp:nvSpPr>
        <dsp:cNvPr id="0" name=""/>
        <dsp:cNvSpPr/>
      </dsp:nvSpPr>
      <dsp:spPr>
        <a:xfrm rot="5400000">
          <a:off x="4706037" y="-63367"/>
          <a:ext cx="1262390" cy="5023278"/>
        </a:xfrm>
        <a:prstGeom prst="round2SameRect">
          <a:avLst/>
        </a:prstGeom>
        <a:solidFill>
          <a:schemeClr val="accent2">
            <a:tint val="40000"/>
            <a:alpha val="90000"/>
            <a:hueOff val="5939498"/>
            <a:satOff val="-17235"/>
            <a:lumOff val="-121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939498"/>
              <a:satOff val="-17235"/>
              <a:lumOff val="-1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solidFill>
                <a:schemeClr val="tx1"/>
              </a:solidFill>
              <a:latin typeface="Arial Narrow" pitchFamily="34" charset="0"/>
            </a:rPr>
            <a:t>Surgen las denominadas “</a:t>
          </a:r>
          <a:r>
            <a:rPr lang="es-ES" sz="2600" kern="1200" dirty="0" err="1" smtClean="0">
              <a:solidFill>
                <a:schemeClr val="tx1"/>
              </a:solidFill>
              <a:latin typeface="Arial Narrow" pitchFamily="34" charset="0"/>
            </a:rPr>
            <a:t>guildas</a:t>
          </a:r>
          <a:r>
            <a:rPr lang="es-ES" sz="2600" kern="1200" dirty="0" smtClean="0">
              <a:solidFill>
                <a:schemeClr val="tx1"/>
              </a:solidFill>
              <a:latin typeface="Arial Narrow" pitchFamily="34" charset="0"/>
            </a:rPr>
            <a:t>”</a:t>
          </a:r>
          <a:endParaRPr lang="es-EC" sz="2600" kern="1200" dirty="0"/>
        </a:p>
      </dsp:txBody>
      <dsp:txXfrm rot="-5400000">
        <a:off x="2825594" y="1878701"/>
        <a:ext cx="4961653" cy="1139140"/>
      </dsp:txXfrm>
    </dsp:sp>
    <dsp:sp modelId="{9DCAF438-3C03-4502-AAEB-F24BDB267624}">
      <dsp:nvSpPr>
        <dsp:cNvPr id="0" name=""/>
        <dsp:cNvSpPr/>
      </dsp:nvSpPr>
      <dsp:spPr>
        <a:xfrm>
          <a:off x="0" y="1659278"/>
          <a:ext cx="2825593" cy="1577987"/>
        </a:xfrm>
        <a:prstGeom prst="roundRect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chemeClr val="tx1"/>
              </a:solidFill>
              <a:latin typeface="Arial Narrow" pitchFamily="34" charset="0"/>
            </a:rPr>
            <a:t>Edad Media (Hasta mediados del siglo XIV)</a:t>
          </a:r>
          <a:endParaRPr lang="es-EC" sz="2900" kern="1200" dirty="0"/>
        </a:p>
      </dsp:txBody>
      <dsp:txXfrm>
        <a:off x="77031" y="1736309"/>
        <a:ext cx="2671531" cy="1423925"/>
      </dsp:txXfrm>
    </dsp:sp>
    <dsp:sp modelId="{98BD5883-3241-41A5-90AC-17E77978D6F9}">
      <dsp:nvSpPr>
        <dsp:cNvPr id="0" name=""/>
        <dsp:cNvSpPr/>
      </dsp:nvSpPr>
      <dsp:spPr>
        <a:xfrm rot="5400000">
          <a:off x="4706037" y="1593520"/>
          <a:ext cx="1262390" cy="5023278"/>
        </a:xfrm>
        <a:prstGeom prst="round2SameRect">
          <a:avLst/>
        </a:prstGeom>
        <a:solidFill>
          <a:schemeClr val="accent2">
            <a:tint val="40000"/>
            <a:alpha val="90000"/>
            <a:hueOff val="11878997"/>
            <a:satOff val="-34470"/>
            <a:lumOff val="-242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1878997"/>
              <a:satOff val="-34470"/>
              <a:lumOff val="-24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600" kern="1200" dirty="0" smtClean="0">
              <a:solidFill>
                <a:schemeClr val="tx1"/>
              </a:solidFill>
              <a:latin typeface="Arial Narrow" pitchFamily="34" charset="0"/>
            </a:rPr>
            <a:t>En 1668 se fundó en París la primera compañía de seguros por acciones, para el seguro marítimo</a:t>
          </a:r>
          <a:endParaRPr lang="es-EC" sz="2600" kern="1200" dirty="0"/>
        </a:p>
      </dsp:txBody>
      <dsp:txXfrm rot="-5400000">
        <a:off x="2825594" y="3535589"/>
        <a:ext cx="4961653" cy="1139140"/>
      </dsp:txXfrm>
    </dsp:sp>
    <dsp:sp modelId="{19186655-7326-418F-8F53-2D1658545F85}">
      <dsp:nvSpPr>
        <dsp:cNvPr id="0" name=""/>
        <dsp:cNvSpPr/>
      </dsp:nvSpPr>
      <dsp:spPr>
        <a:xfrm>
          <a:off x="0" y="3316165"/>
          <a:ext cx="2825593" cy="1577987"/>
        </a:xfrm>
        <a:prstGeom prst="round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chemeClr val="tx1"/>
              </a:solidFill>
              <a:latin typeface="Arial Narrow" pitchFamily="34" charset="0"/>
            </a:rPr>
            <a:t>Desde mediados del siglo XIV a fines del XVII</a:t>
          </a:r>
          <a:endParaRPr lang="es-EC" sz="2900" kern="1200" dirty="0"/>
        </a:p>
      </dsp:txBody>
      <dsp:txXfrm>
        <a:off x="77031" y="3393196"/>
        <a:ext cx="2671531" cy="14239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54274-A5BF-4EC5-A1D3-855D0579F6E8}">
      <dsp:nvSpPr>
        <dsp:cNvPr id="0" name=""/>
        <dsp:cNvSpPr/>
      </dsp:nvSpPr>
      <dsp:spPr>
        <a:xfrm rot="5400000">
          <a:off x="-368489" y="609441"/>
          <a:ext cx="2456599" cy="171961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C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1100761"/>
        <a:ext cx="1719619" cy="736980"/>
      </dsp:txXfrm>
    </dsp:sp>
    <dsp:sp modelId="{3E6D6777-2D26-42A2-98E0-56E849444DB9}">
      <dsp:nvSpPr>
        <dsp:cNvPr id="0" name=""/>
        <dsp:cNvSpPr/>
      </dsp:nvSpPr>
      <dsp:spPr>
        <a:xfrm rot="5400000">
          <a:off x="4044057" y="-2313311"/>
          <a:ext cx="2056441" cy="6705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Alianza de Seguros ha crecido favorablemente gracias a las políticas emitidas por el gobierno y que en el año 2011 ha podido incrementar su producción por tener dentro de sus asegurados a la Policía Nacional pero aun así se encuentra con un patrimonio por debajo de la competencia ya que como la compañía creció el mercado también lo hizo; sin embargo le falta que realice un mejor manejo en el aspecto </a:t>
          </a:r>
          <a:r>
            <a:rPr lang="es-MX" sz="1600" kern="1200" dirty="0" smtClean="0"/>
            <a:t>de control de las áreas técnicas en las sucursales y la agilización de la atención a los reclamos de los clientes como también de la recuperación de la cartera</a:t>
          </a:r>
          <a:endParaRPr lang="es-EC" sz="1600" kern="1200" dirty="0"/>
        </a:p>
      </dsp:txBody>
      <dsp:txXfrm rot="-5400000">
        <a:off x="1719620" y="111513"/>
        <a:ext cx="6604929" cy="1855667"/>
      </dsp:txXfrm>
    </dsp:sp>
    <dsp:sp modelId="{BBEA54D2-D310-48DA-92E0-4A0963868D35}">
      <dsp:nvSpPr>
        <dsp:cNvPr id="0" name=""/>
        <dsp:cNvSpPr/>
      </dsp:nvSpPr>
      <dsp:spPr>
        <a:xfrm rot="5400000">
          <a:off x="-368489" y="3029108"/>
          <a:ext cx="2456599" cy="1719619"/>
        </a:xfrm>
        <a:prstGeom prst="chevron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s-EC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3520428"/>
        <a:ext cx="1719619" cy="736980"/>
      </dsp:txXfrm>
    </dsp:sp>
    <dsp:sp modelId="{775DBF8A-1DB5-49A8-A098-D28AE6006161}">
      <dsp:nvSpPr>
        <dsp:cNvPr id="0" name=""/>
        <dsp:cNvSpPr/>
      </dsp:nvSpPr>
      <dsp:spPr>
        <a:xfrm rot="5400000">
          <a:off x="4054212" y="106355"/>
          <a:ext cx="2036130" cy="6705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 respecto a la situación actual que atraviesa la compañía de han identificado varias debilidades, como el no incursionar en el ramo de vida que es a donde se está inclinando la cultura aseguradora de los ecuatorianos, no contar con un paquete de productos para los clientes, </a:t>
          </a:r>
          <a:r>
            <a:rPr lang="es-MX" sz="1600" kern="1200" dirty="0" smtClean="0"/>
            <a:t>falta de publicidad para difundir el conocimiento de la empresa en el mercado y en cada región ya que es una de las estrategias para poder captar más mercado, desconocimiento de las necesidades de los clientes</a:t>
          </a:r>
          <a:endParaRPr lang="es-EC" sz="1600" kern="1200" dirty="0"/>
        </a:p>
      </dsp:txBody>
      <dsp:txXfrm rot="-5400000">
        <a:off x="1719619" y="2540344"/>
        <a:ext cx="6605920" cy="18373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54274-A5BF-4EC5-A1D3-855D0579F6E8}">
      <dsp:nvSpPr>
        <dsp:cNvPr id="0" name=""/>
        <dsp:cNvSpPr/>
      </dsp:nvSpPr>
      <dsp:spPr>
        <a:xfrm rot="5400000">
          <a:off x="-423759" y="719469"/>
          <a:ext cx="2825064" cy="197754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s-EC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284483"/>
        <a:ext cx="1977545" cy="847519"/>
      </dsp:txXfrm>
    </dsp:sp>
    <dsp:sp modelId="{3E6D6777-2D26-42A2-98E0-56E849444DB9}">
      <dsp:nvSpPr>
        <dsp:cNvPr id="0" name=""/>
        <dsp:cNvSpPr/>
      </dsp:nvSpPr>
      <dsp:spPr>
        <a:xfrm rot="5400000">
          <a:off x="4018797" y="-2009839"/>
          <a:ext cx="2364886" cy="644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En cuanto a la situación financiera de Alianza Compañía de Seguros que reflejan los estados financieros y los índices financieros la compañía es una empresa sólida y sobretodo liquida ya que por el giro del negocio debe mantener dinero disponible para cubrir los siniestros que se le presenten y a más de eso tiene una buena administración de su dinero colocándolo en inversiones que le ayuden a generar nuevos ingresos para cubrir sus cuentas</a:t>
          </a:r>
          <a:endParaRPr lang="es-EC" sz="1800" kern="1200" dirty="0"/>
        </a:p>
      </dsp:txBody>
      <dsp:txXfrm rot="-5400000">
        <a:off x="1977545" y="146857"/>
        <a:ext cx="6331946" cy="2133998"/>
      </dsp:txXfrm>
    </dsp:sp>
    <dsp:sp modelId="{BBEA54D2-D310-48DA-92E0-4A0963868D35}">
      <dsp:nvSpPr>
        <dsp:cNvPr id="0" name=""/>
        <dsp:cNvSpPr/>
      </dsp:nvSpPr>
      <dsp:spPr>
        <a:xfrm rot="5400000">
          <a:off x="-423759" y="3543946"/>
          <a:ext cx="2825064" cy="1977545"/>
        </a:xfrm>
        <a:prstGeom prst="chevron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s-EC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108960"/>
        <a:ext cx="1977545" cy="847519"/>
      </dsp:txXfrm>
    </dsp:sp>
    <dsp:sp modelId="{775DBF8A-1DB5-49A8-A098-D28AE6006161}">
      <dsp:nvSpPr>
        <dsp:cNvPr id="0" name=""/>
        <dsp:cNvSpPr/>
      </dsp:nvSpPr>
      <dsp:spPr>
        <a:xfrm rot="5400000">
          <a:off x="4030475" y="814637"/>
          <a:ext cx="2341529" cy="644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La valoración de empresas se lo realizó en base al escenario realista que se obtuvo proyecciones lineales para obtener los flujos de caja futuros y es lo que la organización espera en un futuro, pero como el mercado es muy cambiante se realizó dos escenarios el optimista y el pesimista que cambian de acuerdo a los factores externos como los ingresos y la inflación y por ende la estimación del valor de Alianza de Seguros va a variar de acuerdo a estos dos factores.</a:t>
          </a:r>
          <a:endParaRPr lang="es-EC" sz="1800" kern="1200" dirty="0"/>
        </a:p>
      </dsp:txBody>
      <dsp:txXfrm rot="-5400000">
        <a:off x="1977545" y="2981871"/>
        <a:ext cx="6333086" cy="21129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54274-A5BF-4EC5-A1D3-855D0579F6E8}">
      <dsp:nvSpPr>
        <dsp:cNvPr id="0" name=""/>
        <dsp:cNvSpPr/>
      </dsp:nvSpPr>
      <dsp:spPr>
        <a:xfrm rot="5400000">
          <a:off x="-368489" y="609441"/>
          <a:ext cx="2456599" cy="171961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C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1100761"/>
        <a:ext cx="1719619" cy="736980"/>
      </dsp:txXfrm>
    </dsp:sp>
    <dsp:sp modelId="{3E6D6777-2D26-42A2-98E0-56E849444DB9}">
      <dsp:nvSpPr>
        <dsp:cNvPr id="0" name=""/>
        <dsp:cNvSpPr/>
      </dsp:nvSpPr>
      <dsp:spPr>
        <a:xfrm rot="5400000">
          <a:off x="4044057" y="-2313311"/>
          <a:ext cx="2056441" cy="6705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Alianza Cía. Seguros debe implementar técnicas y procesos que le ayuden para agilitar la atención a los reclamos como poner un persona responsable dentro del departamento de siniestros que reciba todos los reclamos y este pendiente de que todos se resuelvan y en el departamento de cartera poner un plazo de cobro y el jefe de cobranzas estar pendiente de las cuentas por vencer para cobrar lo más pronto posible.</a:t>
          </a:r>
          <a:endParaRPr lang="es-EC" sz="1800" kern="1200" dirty="0"/>
        </a:p>
      </dsp:txBody>
      <dsp:txXfrm rot="-5400000">
        <a:off x="1719620" y="111513"/>
        <a:ext cx="6604929" cy="1855667"/>
      </dsp:txXfrm>
    </dsp:sp>
    <dsp:sp modelId="{BBEA54D2-D310-48DA-92E0-4A0963868D35}">
      <dsp:nvSpPr>
        <dsp:cNvPr id="0" name=""/>
        <dsp:cNvSpPr/>
      </dsp:nvSpPr>
      <dsp:spPr>
        <a:xfrm rot="5400000">
          <a:off x="-368489" y="3029108"/>
          <a:ext cx="2456599" cy="1719619"/>
        </a:xfrm>
        <a:prstGeom prst="chevron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s-EC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3520428"/>
        <a:ext cx="1719619" cy="736980"/>
      </dsp:txXfrm>
    </dsp:sp>
    <dsp:sp modelId="{775DBF8A-1DB5-49A8-A098-D28AE6006161}">
      <dsp:nvSpPr>
        <dsp:cNvPr id="0" name=""/>
        <dsp:cNvSpPr/>
      </dsp:nvSpPr>
      <dsp:spPr>
        <a:xfrm rot="5400000">
          <a:off x="4054212" y="106355"/>
          <a:ext cx="2036130" cy="6705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Se debería realizar un estudio de mercado para conocer las necesidades de los clientes y con ello también poder realizar paquetes de seguros que les puede interesar a los posibles clientes, se debe contratar una empresa publicitaria para que realice una campaña publicitaria de la empresa y así las personas conozcan y pueden captar más clientes.</a:t>
          </a:r>
          <a:endParaRPr lang="es-EC" sz="1800" kern="1200" dirty="0"/>
        </a:p>
      </dsp:txBody>
      <dsp:txXfrm rot="-5400000">
        <a:off x="1719619" y="2540344"/>
        <a:ext cx="6605920" cy="18373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54274-A5BF-4EC5-A1D3-855D0579F6E8}">
      <dsp:nvSpPr>
        <dsp:cNvPr id="0" name=""/>
        <dsp:cNvSpPr/>
      </dsp:nvSpPr>
      <dsp:spPr>
        <a:xfrm rot="5400000">
          <a:off x="-405398" y="679895"/>
          <a:ext cx="2702655" cy="189185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s-EC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220427"/>
        <a:ext cx="1891859" cy="810796"/>
      </dsp:txXfrm>
    </dsp:sp>
    <dsp:sp modelId="{3E6D6777-2D26-42A2-98E0-56E849444DB9}">
      <dsp:nvSpPr>
        <dsp:cNvPr id="0" name=""/>
        <dsp:cNvSpPr/>
      </dsp:nvSpPr>
      <dsp:spPr>
        <a:xfrm rot="5400000">
          <a:off x="4027188" y="-2113678"/>
          <a:ext cx="2262417" cy="6533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La empresa debe aprovechar la situación financiera que mantienen con eso poniéndose metas a largo plazo y no solo de obtener resultados inmediatos pero también se deberían establecer estrategias para captar más clientes y poder crecer en el mercado de los seguros.</a:t>
          </a:r>
          <a:endParaRPr lang="es-EC" sz="2000" kern="1200" dirty="0"/>
        </a:p>
      </dsp:txBody>
      <dsp:txXfrm rot="-5400000">
        <a:off x="1891859" y="132093"/>
        <a:ext cx="6422634" cy="2041533"/>
      </dsp:txXfrm>
    </dsp:sp>
    <dsp:sp modelId="{BBEA54D2-D310-48DA-92E0-4A0963868D35}">
      <dsp:nvSpPr>
        <dsp:cNvPr id="0" name=""/>
        <dsp:cNvSpPr/>
      </dsp:nvSpPr>
      <dsp:spPr>
        <a:xfrm rot="5400000">
          <a:off x="-405398" y="3369723"/>
          <a:ext cx="2702655" cy="1891859"/>
        </a:xfrm>
        <a:prstGeom prst="chevron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s-EC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910255"/>
        <a:ext cx="1891859" cy="810796"/>
      </dsp:txXfrm>
    </dsp:sp>
    <dsp:sp modelId="{775DBF8A-1DB5-49A8-A098-D28AE6006161}">
      <dsp:nvSpPr>
        <dsp:cNvPr id="0" name=""/>
        <dsp:cNvSpPr/>
      </dsp:nvSpPr>
      <dsp:spPr>
        <a:xfrm rot="5400000">
          <a:off x="4038361" y="576149"/>
          <a:ext cx="2240071" cy="6533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Realizar un estudio continuo de la situación de la empresa para conocer el valor de está y poder tomar medidas para nuevas inversiones o el ingreso de nuevos socios para poder ampliar nuestras sucursales o intervenir en nuevos ramos como en el de vida con nueva inversión.</a:t>
          </a:r>
          <a:endParaRPr lang="es-EC" sz="2000" kern="1200" dirty="0"/>
        </a:p>
      </dsp:txBody>
      <dsp:txXfrm rot="-5400000">
        <a:off x="1891859" y="2832003"/>
        <a:ext cx="6423725" cy="2021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C19E3-1993-4139-85D9-8F3AB495D8FC}">
      <dsp:nvSpPr>
        <dsp:cNvPr id="0" name=""/>
        <dsp:cNvSpPr/>
      </dsp:nvSpPr>
      <dsp:spPr>
        <a:xfrm rot="5400000">
          <a:off x="4224720" y="-1294409"/>
          <a:ext cx="1779901" cy="48138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>
              <a:solidFill>
                <a:schemeClr val="tx1"/>
              </a:solidFill>
              <a:latin typeface="Arial Narrow" pitchFamily="34" charset="0"/>
            </a:rPr>
            <a:t>Surgen los que tienen que asegurar los perjuicios causados por actos del hombre</a:t>
          </a:r>
          <a:endParaRPr lang="es-EC" sz="2100" kern="1200" dirty="0"/>
        </a:p>
      </dsp:txBody>
      <dsp:txXfrm rot="-5400000">
        <a:off x="2707767" y="309432"/>
        <a:ext cx="4726920" cy="1606125"/>
      </dsp:txXfrm>
    </dsp:sp>
    <dsp:sp modelId="{FB9F3A8C-257F-4C28-AFC7-E7612BF6D0B9}">
      <dsp:nvSpPr>
        <dsp:cNvPr id="0" name=""/>
        <dsp:cNvSpPr/>
      </dsp:nvSpPr>
      <dsp:spPr>
        <a:xfrm>
          <a:off x="0" y="55"/>
          <a:ext cx="2707767" cy="22248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>
              <a:solidFill>
                <a:schemeClr val="tx1"/>
              </a:solidFill>
              <a:latin typeface="Arial Narrow" pitchFamily="34" charset="0"/>
            </a:rPr>
            <a:t>Desde el siglo XVIII hasta la primera del XIX</a:t>
          </a:r>
          <a:endParaRPr lang="es-EC" sz="3000" kern="1200" dirty="0"/>
        </a:p>
      </dsp:txBody>
      <dsp:txXfrm>
        <a:off x="108610" y="108665"/>
        <a:ext cx="2490547" cy="2007657"/>
      </dsp:txXfrm>
    </dsp:sp>
    <dsp:sp modelId="{69FABA24-104D-4747-A2EE-4AE4B5342AE2}">
      <dsp:nvSpPr>
        <dsp:cNvPr id="0" name=""/>
        <dsp:cNvSpPr/>
      </dsp:nvSpPr>
      <dsp:spPr>
        <a:xfrm rot="5400000">
          <a:off x="4224720" y="1041711"/>
          <a:ext cx="1779901" cy="4813808"/>
        </a:xfrm>
        <a:prstGeom prst="round2SameRect">
          <a:avLst/>
        </a:prstGeom>
        <a:solidFill>
          <a:schemeClr val="accent2">
            <a:tint val="40000"/>
            <a:alpha val="90000"/>
            <a:hueOff val="11878997"/>
            <a:satOff val="-34470"/>
            <a:lumOff val="-242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1878997"/>
              <a:satOff val="-34470"/>
              <a:lumOff val="-24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>
              <a:solidFill>
                <a:schemeClr val="tx1"/>
              </a:solidFill>
              <a:latin typeface="Arial Narrow" pitchFamily="34" charset="0"/>
            </a:rPr>
            <a:t>La institución aseguradora va adaptándose a las nuevas exigencias de la vida económica favoreciendo el desarrollo industrial que cuenta con el seguro como garantía ante las crecientes industrias.</a:t>
          </a:r>
          <a:endParaRPr lang="es-EC" sz="2100" kern="1200" dirty="0"/>
        </a:p>
      </dsp:txBody>
      <dsp:txXfrm rot="-5400000">
        <a:off x="2707767" y="2645552"/>
        <a:ext cx="4726920" cy="1606125"/>
      </dsp:txXfrm>
    </dsp:sp>
    <dsp:sp modelId="{1DD34AD2-898F-47ED-95FB-30EA3B32D7A9}">
      <dsp:nvSpPr>
        <dsp:cNvPr id="0" name=""/>
        <dsp:cNvSpPr/>
      </dsp:nvSpPr>
      <dsp:spPr>
        <a:xfrm>
          <a:off x="0" y="2336176"/>
          <a:ext cx="2707767" cy="2224877"/>
        </a:xfrm>
        <a:prstGeom prst="roundRect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>
              <a:solidFill>
                <a:schemeClr val="tx1"/>
              </a:solidFill>
              <a:latin typeface="Arial Narrow" pitchFamily="34" charset="0"/>
            </a:rPr>
            <a:t>Desde mediados del siglo XIX hasta nuestros días</a:t>
          </a:r>
          <a:endParaRPr lang="es-EC" sz="3000" kern="1200" dirty="0"/>
        </a:p>
      </dsp:txBody>
      <dsp:txXfrm>
        <a:off x="108610" y="2444786"/>
        <a:ext cx="2490547" cy="2007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FEE3A-3E9E-49EB-8AA0-B3346773BDC4}">
      <dsp:nvSpPr>
        <dsp:cNvPr id="0" name=""/>
        <dsp:cNvSpPr/>
      </dsp:nvSpPr>
      <dsp:spPr>
        <a:xfrm>
          <a:off x="2299" y="923746"/>
          <a:ext cx="2801526" cy="11206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Ley General de Seguros</a:t>
          </a:r>
          <a:endParaRPr lang="es-ES" sz="2000" kern="1200" dirty="0"/>
        </a:p>
      </dsp:txBody>
      <dsp:txXfrm>
        <a:off x="562604" y="923746"/>
        <a:ext cx="1680916" cy="1120610"/>
      </dsp:txXfrm>
    </dsp:sp>
    <dsp:sp modelId="{8AD6923A-6044-4328-8E3D-9CE963AC776E}">
      <dsp:nvSpPr>
        <dsp:cNvPr id="0" name=""/>
        <dsp:cNvSpPr/>
      </dsp:nvSpPr>
      <dsp:spPr>
        <a:xfrm>
          <a:off x="2523672" y="923746"/>
          <a:ext cx="2801526" cy="1120610"/>
        </a:xfrm>
        <a:prstGeom prst="chevron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Ley de Régimen tributario interno</a:t>
          </a:r>
          <a:endParaRPr lang="es-ES" sz="2000" kern="1200" dirty="0"/>
        </a:p>
      </dsp:txBody>
      <dsp:txXfrm>
        <a:off x="3083977" y="923746"/>
        <a:ext cx="1680916" cy="1120610"/>
      </dsp:txXfrm>
    </dsp:sp>
    <dsp:sp modelId="{883534FD-5D08-414C-9525-BEDDD45FDEB6}">
      <dsp:nvSpPr>
        <dsp:cNvPr id="0" name=""/>
        <dsp:cNvSpPr/>
      </dsp:nvSpPr>
      <dsp:spPr>
        <a:xfrm>
          <a:off x="5045046" y="923746"/>
          <a:ext cx="2801526" cy="1120610"/>
        </a:xfrm>
        <a:prstGeom prst="chevron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Código de ética de la empresa</a:t>
          </a:r>
          <a:endParaRPr lang="es-ES" sz="2000" kern="1200" dirty="0"/>
        </a:p>
      </dsp:txBody>
      <dsp:txXfrm>
        <a:off x="5605351" y="923746"/>
        <a:ext cx="1680916" cy="1120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1F6A6-D935-4FF7-9AF0-407241D8DDFB}">
      <dsp:nvSpPr>
        <dsp:cNvPr id="0" name=""/>
        <dsp:cNvSpPr/>
      </dsp:nvSpPr>
      <dsp:spPr>
        <a:xfrm>
          <a:off x="0" y="0"/>
          <a:ext cx="8424936" cy="24626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3201B-E371-41BF-9025-AD1932792ABC}">
      <dsp:nvSpPr>
        <dsp:cNvPr id="0" name=""/>
        <dsp:cNvSpPr/>
      </dsp:nvSpPr>
      <dsp:spPr>
        <a:xfrm>
          <a:off x="252748" y="328356"/>
          <a:ext cx="2474824" cy="18059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BD01-7F3D-4C44-BAD7-A57A3DB91F4C}">
      <dsp:nvSpPr>
        <dsp:cNvPr id="0" name=""/>
        <dsp:cNvSpPr/>
      </dsp:nvSpPr>
      <dsp:spPr>
        <a:xfrm rot="10800000">
          <a:off x="252748" y="2462673"/>
          <a:ext cx="2474824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 Narrow" pitchFamily="34" charset="0"/>
            </a:rPr>
            <a:t>Velar por la seguridad, estabilidad, transparencia y solidez de los sistemas financiero, de seguros privados y de seguridad social, mediante un eficiente y eficaz proceso de regulación y supervisión para proteger los intereses del público e impulsar el desarrollo del país.</a:t>
          </a:r>
          <a:endParaRPr lang="es-MX" sz="1700" kern="1200" dirty="0"/>
        </a:p>
      </dsp:txBody>
      <dsp:txXfrm rot="10800000">
        <a:off x="328857" y="2462673"/>
        <a:ext cx="2322606" cy="2933825"/>
      </dsp:txXfrm>
    </dsp:sp>
    <dsp:sp modelId="{702551B7-9ED8-4120-A4DA-6F5A3D69296C}">
      <dsp:nvSpPr>
        <dsp:cNvPr id="0" name=""/>
        <dsp:cNvSpPr/>
      </dsp:nvSpPr>
      <dsp:spPr>
        <a:xfrm>
          <a:off x="2975055" y="328356"/>
          <a:ext cx="2474824" cy="18059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909BC-8AC5-47D4-9CB4-DDAC6B1552B8}">
      <dsp:nvSpPr>
        <dsp:cNvPr id="0" name=""/>
        <dsp:cNvSpPr/>
      </dsp:nvSpPr>
      <dsp:spPr>
        <a:xfrm rot="10800000">
          <a:off x="2975055" y="2462673"/>
          <a:ext cx="2474824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Arial Narrow" pitchFamily="34" charset="0"/>
            </a:rPr>
            <a:t>Su finalidad es la de consolidar la cultura tributaria en el país a efectos de incrementar sostenidamente el cumplimiento voluntario de las obligaciones tributarias por parte de los contribuyentes.</a:t>
          </a:r>
          <a:endParaRPr lang="es-MX" sz="1900" kern="1200" dirty="0">
            <a:latin typeface="Arial Narrow" pitchFamily="34" charset="0"/>
          </a:endParaRPr>
        </a:p>
      </dsp:txBody>
      <dsp:txXfrm rot="10800000">
        <a:off x="3051164" y="2462673"/>
        <a:ext cx="2322606" cy="2933825"/>
      </dsp:txXfrm>
    </dsp:sp>
    <dsp:sp modelId="{B00B542C-6751-4BD7-B98E-0130EE93D9B2}">
      <dsp:nvSpPr>
        <dsp:cNvPr id="0" name=""/>
        <dsp:cNvSpPr/>
      </dsp:nvSpPr>
      <dsp:spPr>
        <a:xfrm>
          <a:off x="5697362" y="328356"/>
          <a:ext cx="2474824" cy="18059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2B25-9BCA-411B-BBD2-9107BC63F5A1}">
      <dsp:nvSpPr>
        <dsp:cNvPr id="0" name=""/>
        <dsp:cNvSpPr/>
      </dsp:nvSpPr>
      <dsp:spPr>
        <a:xfrm rot="10800000">
          <a:off x="5697362" y="2462673"/>
          <a:ext cx="2474824" cy="30099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latin typeface="Arial Narrow" pitchFamily="34" charset="0"/>
            </a:rPr>
            <a:t>Ejercer la rectoría de las políticas laborales, fomentar la vinculación entre oferta y demanda laboral, proteger los derechos fundamentales del trabajador y trabajadora</a:t>
          </a:r>
          <a:endParaRPr lang="es-MX" sz="2100" kern="1200" dirty="0">
            <a:latin typeface="Arial Narrow" pitchFamily="34" charset="0"/>
          </a:endParaRPr>
        </a:p>
      </dsp:txBody>
      <dsp:txXfrm rot="10800000">
        <a:off x="5773471" y="2462673"/>
        <a:ext cx="2322606" cy="2933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F227F-ABEE-43A6-A4C5-B440B618A24F}">
      <dsp:nvSpPr>
        <dsp:cNvPr id="0" name=""/>
        <dsp:cNvSpPr/>
      </dsp:nvSpPr>
      <dsp:spPr>
        <a:xfrm rot="5400000">
          <a:off x="-289668" y="292787"/>
          <a:ext cx="1931124" cy="13517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 Narrow" pitchFamily="34" charset="0"/>
            </a:rPr>
            <a:t>PIB</a:t>
          </a:r>
          <a:endParaRPr lang="es-MX" sz="1800" kern="1200" dirty="0">
            <a:latin typeface="Arial Narrow" pitchFamily="34" charset="0"/>
          </a:endParaRPr>
        </a:p>
      </dsp:txBody>
      <dsp:txXfrm rot="-5400000">
        <a:off x="1" y="679013"/>
        <a:ext cx="1351787" cy="579337"/>
      </dsp:txXfrm>
    </dsp:sp>
    <dsp:sp modelId="{1C8F2175-CDD4-495A-9BD9-456A84224E7B}">
      <dsp:nvSpPr>
        <dsp:cNvPr id="0" name=""/>
        <dsp:cNvSpPr/>
      </dsp:nvSpPr>
      <dsp:spPr>
        <a:xfrm rot="5400000">
          <a:off x="4188738" y="-2833832"/>
          <a:ext cx="1255230" cy="6929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Arial Narrow" pitchFamily="34" charset="0"/>
            </a:rPr>
            <a:t>En el año 2011, presentó un incremento de 8.0%, superior al crecimiento promedio de América Latina y el mundo. En el segundo trimestre de 2012, el PIB se incrementó en 1.2%</a:t>
          </a:r>
          <a:endParaRPr lang="es-MX" sz="2100" kern="1200" dirty="0">
            <a:latin typeface="Arial Narrow" pitchFamily="34" charset="0"/>
          </a:endParaRPr>
        </a:p>
      </dsp:txBody>
      <dsp:txXfrm rot="-5400000">
        <a:off x="1351788" y="64393"/>
        <a:ext cx="6867857" cy="1132680"/>
      </dsp:txXfrm>
    </dsp:sp>
    <dsp:sp modelId="{0489A820-9573-435A-9901-6FDD6C5F0F68}">
      <dsp:nvSpPr>
        <dsp:cNvPr id="0" name=""/>
        <dsp:cNvSpPr/>
      </dsp:nvSpPr>
      <dsp:spPr>
        <a:xfrm rot="5400000">
          <a:off x="-289668" y="2032971"/>
          <a:ext cx="1931124" cy="1351787"/>
        </a:xfrm>
        <a:prstGeom prst="chevron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 Narrow" pitchFamily="34" charset="0"/>
            </a:rPr>
            <a:t>PRODUCCIÓN PETROLERA</a:t>
          </a:r>
          <a:endParaRPr lang="es-MX" sz="1800" kern="1200" dirty="0">
            <a:latin typeface="Arial Narrow" pitchFamily="34" charset="0"/>
          </a:endParaRPr>
        </a:p>
      </dsp:txBody>
      <dsp:txXfrm rot="-5400000">
        <a:off x="1" y="2419197"/>
        <a:ext cx="1351787" cy="579337"/>
      </dsp:txXfrm>
    </dsp:sp>
    <dsp:sp modelId="{DD2410EC-F9AE-4693-B6C0-D8FAB40DBCF0}">
      <dsp:nvSpPr>
        <dsp:cNvPr id="0" name=""/>
        <dsp:cNvSpPr/>
      </dsp:nvSpPr>
      <dsp:spPr>
        <a:xfrm rot="5400000">
          <a:off x="4188738" y="-1093648"/>
          <a:ext cx="1255230" cy="6929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100" kern="1200" dirty="0">
            <a:latin typeface="Arial Narrow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Arial Narrow" pitchFamily="34" charset="0"/>
            </a:rPr>
            <a:t>De enero a octubre del 2012 presenta un incremento del 1.2% anual con relación a similar período del 2011</a:t>
          </a:r>
          <a:endParaRPr lang="es-MX" sz="2100" kern="1200" dirty="0">
            <a:latin typeface="Arial Narrow" pitchFamily="34" charset="0"/>
          </a:endParaRPr>
        </a:p>
      </dsp:txBody>
      <dsp:txXfrm rot="-5400000">
        <a:off x="1351788" y="1804577"/>
        <a:ext cx="6867857" cy="1132680"/>
      </dsp:txXfrm>
    </dsp:sp>
    <dsp:sp modelId="{C81DA9A6-BFED-4082-9411-2396EB8EEF70}">
      <dsp:nvSpPr>
        <dsp:cNvPr id="0" name=""/>
        <dsp:cNvSpPr/>
      </dsp:nvSpPr>
      <dsp:spPr>
        <a:xfrm rot="5400000">
          <a:off x="-289668" y="3773155"/>
          <a:ext cx="1931124" cy="1351787"/>
        </a:xfrm>
        <a:prstGeom prst="chevron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 Narrow" pitchFamily="34" charset="0"/>
            </a:rPr>
            <a:t>INFLACIÓN</a:t>
          </a:r>
          <a:endParaRPr lang="es-MX" sz="1800" kern="1200" dirty="0">
            <a:latin typeface="Arial Narrow" pitchFamily="34" charset="0"/>
          </a:endParaRPr>
        </a:p>
      </dsp:txBody>
      <dsp:txXfrm rot="-5400000">
        <a:off x="1" y="4159381"/>
        <a:ext cx="1351787" cy="579337"/>
      </dsp:txXfrm>
    </dsp:sp>
    <dsp:sp modelId="{6F88706E-A4FB-4B7A-B640-DE37F3770D8D}">
      <dsp:nvSpPr>
        <dsp:cNvPr id="0" name=""/>
        <dsp:cNvSpPr/>
      </dsp:nvSpPr>
      <dsp:spPr>
        <a:xfrm rot="5400000">
          <a:off x="4188738" y="646535"/>
          <a:ext cx="1255230" cy="6929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Arial Narrow" pitchFamily="34" charset="0"/>
            </a:rPr>
            <a:t>En 2011, la tasa de inflación fue (5.4%) se ubicó por debajo del promedio de América Latina (7.0%). En noviembre de 2012, los sectores Agropecuario y Pesca (11.93%) y de Servicios (4.74%) fueron los de mayor incremento </a:t>
          </a:r>
          <a:endParaRPr lang="es-MX" sz="2100" kern="1200" dirty="0">
            <a:latin typeface="Arial Narrow" pitchFamily="34" charset="0"/>
          </a:endParaRPr>
        </a:p>
      </dsp:txBody>
      <dsp:txXfrm rot="-5400000">
        <a:off x="1351788" y="3544761"/>
        <a:ext cx="6867857" cy="1132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2E0274C-D286-4632-975C-D91CA74104B0}" type="datetimeFigureOut">
              <a:rPr lang="es-ES" smtClean="0"/>
              <a:t>12/06/2013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B8F204A-058F-462E-A96B-9B719E38530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9104" y="404664"/>
            <a:ext cx="7631597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endParaRPr lang="es-ES" sz="3000" b="1" dirty="0" smtClean="0">
              <a:ln w="50800"/>
              <a:latin typeface="Arial Narrow" pitchFamily="34" charset="0"/>
            </a:endParaRPr>
          </a:p>
          <a:p>
            <a:pPr algn="r"/>
            <a:r>
              <a:rPr lang="es-ES" sz="3000" b="1" dirty="0" smtClean="0">
                <a:ln w="50800"/>
                <a:latin typeface="Arial Narrow" pitchFamily="34" charset="0"/>
              </a:rPr>
              <a:t>ESCUELA POLITÉCNICA DEL EJÉRCITO</a:t>
            </a:r>
          </a:p>
          <a:p>
            <a:pPr algn="ctr"/>
            <a:endParaRPr lang="es-ES" sz="2000" b="1" dirty="0" smtClean="0">
              <a:ln w="50800"/>
              <a:latin typeface="Arial Narrow" pitchFamily="34" charset="0"/>
            </a:endParaRPr>
          </a:p>
          <a:p>
            <a:pPr algn="ctr"/>
            <a:r>
              <a:rPr lang="es-ES" sz="2000" b="1" dirty="0" smtClean="0">
                <a:ln w="50800"/>
                <a:latin typeface="Arial Narrow" pitchFamily="34" charset="0"/>
              </a:rPr>
              <a:t>DEPARTAMENTO DE CIENCIAS ADMINISTRATIVAS Y DE COMERCIO</a:t>
            </a:r>
          </a:p>
          <a:p>
            <a:pPr algn="just"/>
            <a:endParaRPr lang="es-ES" b="1" dirty="0" smtClean="0">
              <a:ln w="50800"/>
              <a:latin typeface="Arial Narrow" pitchFamily="34" charset="0"/>
            </a:endParaRPr>
          </a:p>
          <a:p>
            <a:pPr algn="just"/>
            <a:r>
              <a:rPr lang="es-ES" b="1" dirty="0" smtClean="0">
                <a:ln w="50800"/>
                <a:latin typeface="Arial Narrow" pitchFamily="34" charset="0"/>
              </a:rPr>
              <a:t>Título de la tesis:</a:t>
            </a:r>
          </a:p>
          <a:p>
            <a:pPr algn="just"/>
            <a:r>
              <a:rPr lang="es-ES_tradnl" sz="2200" b="1" dirty="0" smtClean="0">
                <a:ln/>
                <a:latin typeface="Arial Narrow" pitchFamily="34" charset="0"/>
              </a:rPr>
              <a:t>FORMULACIÓN </a:t>
            </a:r>
            <a:r>
              <a:rPr lang="es-ES_tradnl" sz="2200" b="1" dirty="0">
                <a:ln/>
                <a:latin typeface="Arial Narrow" pitchFamily="34" charset="0"/>
              </a:rPr>
              <a:t>DE UN MODELO DE </a:t>
            </a:r>
            <a:r>
              <a:rPr lang="es-ES_tradnl" sz="2200" b="1" dirty="0" smtClean="0">
                <a:ln/>
                <a:latin typeface="Arial Narrow" pitchFamily="34" charset="0"/>
              </a:rPr>
              <a:t>VALORACIÓN PARA </a:t>
            </a:r>
            <a:r>
              <a:rPr lang="es-ES_tradnl" sz="2200" b="1" dirty="0">
                <a:ln/>
                <a:latin typeface="Arial Narrow" pitchFamily="34" charset="0"/>
              </a:rPr>
              <a:t>LA EMPRESA ALIANZA COMPAÑÍA DE SEGUROS </a:t>
            </a:r>
            <a:r>
              <a:rPr lang="es-ES_tradnl" sz="2200" b="1" dirty="0" smtClean="0">
                <a:ln/>
                <a:latin typeface="Arial Narrow" pitchFamily="34" charset="0"/>
              </a:rPr>
              <a:t>Y </a:t>
            </a:r>
            <a:r>
              <a:rPr lang="es-ES_tradnl" sz="2200" b="1" dirty="0">
                <a:ln/>
                <a:latin typeface="Arial Narrow" pitchFamily="34" charset="0"/>
              </a:rPr>
              <a:t>REASEGUROS DE LA CIUDAD DE </a:t>
            </a:r>
            <a:r>
              <a:rPr lang="es-ES_tradnl" sz="2200" b="1" dirty="0" smtClean="0">
                <a:ln/>
                <a:latin typeface="Arial Narrow" pitchFamily="34" charset="0"/>
              </a:rPr>
              <a:t>QUITO</a:t>
            </a:r>
          </a:p>
          <a:p>
            <a:endParaRPr lang="es-ES" sz="2000" b="1" dirty="0" smtClean="0">
              <a:ln w="50800"/>
              <a:latin typeface="Arial Narrow" pitchFamily="34" charset="0"/>
            </a:endParaRPr>
          </a:p>
          <a:p>
            <a:endParaRPr lang="es-ES" sz="2000" b="1" dirty="0" smtClean="0">
              <a:ln w="50800"/>
              <a:latin typeface="Arial Narrow" pitchFamily="34" charset="0"/>
            </a:endParaRPr>
          </a:p>
          <a:p>
            <a:r>
              <a:rPr lang="es-ES" sz="2000" b="1" dirty="0" smtClean="0">
                <a:ln w="50800"/>
                <a:latin typeface="Arial Narrow" pitchFamily="34" charset="0"/>
              </a:rPr>
              <a:t>Tesis para obtener el título en:</a:t>
            </a:r>
            <a:endParaRPr lang="es-ES" sz="2000" b="1" dirty="0">
              <a:ln w="50800"/>
              <a:latin typeface="Arial Narrow" pitchFamily="34" charset="0"/>
            </a:endParaRPr>
          </a:p>
          <a:p>
            <a:pPr algn="ctr"/>
            <a:r>
              <a:rPr lang="es-ES_tradnl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INGENIERÍA </a:t>
            </a:r>
            <a:r>
              <a:rPr lang="es-ES_tradnl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EN FINANZAS Y AUDITORÍA, </a:t>
            </a:r>
            <a:r>
              <a:rPr lang="es-ES_tradnl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CPA</a:t>
            </a:r>
          </a:p>
          <a:p>
            <a:endParaRPr lang="es-ES_tradnl" sz="2200" b="1" dirty="0" smtClean="0">
              <a:latin typeface="Arial Narrow" pitchFamily="34" charset="0"/>
            </a:endParaRPr>
          </a:p>
          <a:p>
            <a:r>
              <a:rPr lang="es-ES_tradnl" sz="2000" b="1" dirty="0" smtClean="0">
                <a:latin typeface="Arial Narrow" pitchFamily="34" charset="0"/>
              </a:rPr>
              <a:t>AUTOR</a:t>
            </a:r>
            <a:r>
              <a:rPr lang="es-ES_tradnl" sz="2000" b="1" dirty="0">
                <a:latin typeface="Arial Narrow" pitchFamily="34" charset="0"/>
              </a:rPr>
              <a:t>: EVELYN ELIANA CRUZ SANTAMARÍA</a:t>
            </a:r>
            <a:endParaRPr lang="es-ES" sz="2000" dirty="0">
              <a:latin typeface="Arial Narrow" pitchFamily="34" charset="0"/>
            </a:endParaRPr>
          </a:p>
          <a:p>
            <a:r>
              <a:rPr lang="es-ES_tradnl" sz="2000" b="1" dirty="0">
                <a:latin typeface="Arial Narrow" pitchFamily="34" charset="0"/>
              </a:rPr>
              <a:t> </a:t>
            </a:r>
            <a:endParaRPr lang="es-ES" sz="2000" dirty="0">
              <a:latin typeface="Arial Narrow" pitchFamily="34" charset="0"/>
            </a:endParaRPr>
          </a:p>
          <a:p>
            <a:r>
              <a:rPr lang="es-ES_tradnl" sz="2000" b="1" dirty="0">
                <a:latin typeface="Arial Narrow" pitchFamily="34" charset="0"/>
              </a:rPr>
              <a:t>DIRECTOR: ECON. JOSÉ ZAPATA</a:t>
            </a:r>
            <a:endParaRPr lang="es-ES" sz="2000" dirty="0">
              <a:latin typeface="Arial Narrow" pitchFamily="34" charset="0"/>
            </a:endParaRPr>
          </a:p>
          <a:p>
            <a:r>
              <a:rPr lang="es-ES_tradnl" sz="2000" b="1" dirty="0">
                <a:latin typeface="Arial Narrow" pitchFamily="34" charset="0"/>
              </a:rPr>
              <a:t>CODIRECTOR: ING. ISABEL </a:t>
            </a:r>
            <a:r>
              <a:rPr lang="es-ES_tradnl" sz="2000" b="1" dirty="0" smtClean="0">
                <a:latin typeface="Arial Narrow" pitchFamily="34" charset="0"/>
              </a:rPr>
              <a:t>ROBLES</a:t>
            </a:r>
            <a:endParaRPr lang="es-ES" sz="2000" b="1" dirty="0">
              <a:ln w="50800"/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871"/>
            <a:ext cx="1580553" cy="12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0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7144"/>
              </p:ext>
            </p:extLst>
          </p:nvPr>
        </p:nvGraphicFramePr>
        <p:xfrm>
          <a:off x="756898" y="836713"/>
          <a:ext cx="7487511" cy="56886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32850"/>
                <a:gridCol w="1438325"/>
                <a:gridCol w="1335588"/>
                <a:gridCol w="1438325"/>
                <a:gridCol w="2042423"/>
              </a:tblGrid>
              <a:tr h="221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PRIMAS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NC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NETO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CRECIMIENTO %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1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2000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6.856.257,25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444.443,38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6.411.813,87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3,89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1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2001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7.975.026,54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527.859,90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7.447.166,64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4,52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1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9.900.082,83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1.214.176,65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8.685.906,18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5,27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2003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9.603.437,42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1.115.834,57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8.487.602,85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5,15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1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11.164.141,97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2.297.308,77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8.866.833,20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5,38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2005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10.914.630,24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972.313,32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9.942.316,92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6,04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2006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11.689.982,98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1.244.807,82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10.445.175,16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6,34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13.190.540,76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1.320.482,52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11.870.058,24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7,21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2008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19.869.054,14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2.649.888,24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17.219.165,90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10,45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2009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22.548.992,58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4.733.663,72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17.815.328,86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10,82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2010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24.179.678,01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6.508.735,94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17.670.942,07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10,73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2011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32.267.888,07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8.541.860,91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23.726.027,16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14,41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25.547.322,88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9.429.157,99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16.118.164,89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9,79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8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TOTAL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205.707.035,67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41.000.533,73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164.706.501,94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100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30129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 Narrow" pitchFamily="34" charset="0"/>
              </a:rPr>
              <a:t>PRODUCCIÓN DE ALIANZA CÍA DE SEGUROS Y REASEGUROS</a:t>
            </a:r>
            <a:endParaRPr lang="es-E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332656"/>
            <a:ext cx="449834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MACROAMBIENTE</a:t>
            </a:r>
            <a:endParaRPr lang="es-ES" sz="3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55266887"/>
              </p:ext>
            </p:extLst>
          </p:nvPr>
        </p:nvGraphicFramePr>
        <p:xfrm>
          <a:off x="425818" y="1268760"/>
          <a:ext cx="8280920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1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77923"/>
              </p:ext>
            </p:extLst>
          </p:nvPr>
        </p:nvGraphicFramePr>
        <p:xfrm>
          <a:off x="1043606" y="908721"/>
          <a:ext cx="6264697" cy="57645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1661"/>
                <a:gridCol w="1914256"/>
                <a:gridCol w="1542835"/>
                <a:gridCol w="1675945"/>
              </a:tblGrid>
              <a:tr h="2705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PARTICIPACIÓN DEL MERCADO DE LOS SEGUROS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5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 EL PRODUCTO INTERNO BRUTO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 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 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 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 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105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AÑO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Arial Narrow" pitchFamily="34" charset="0"/>
                        </a:rPr>
                        <a:t>ACTIVIDADES DE SERVICIOS FINANCIEROS</a:t>
                      </a:r>
                      <a:endParaRPr lang="es-ES" sz="16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Arial Narrow" pitchFamily="34" charset="0"/>
                        </a:rPr>
                        <a:t>TOTAL PIB</a:t>
                      </a:r>
                      <a:endParaRPr lang="es-ES" sz="16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Arial Narrow" pitchFamily="34" charset="0"/>
                        </a:rPr>
                        <a:t>PARTICIPACIÓN %</a:t>
                      </a:r>
                      <a:endParaRPr lang="es-ES" sz="16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ctr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782.860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37.726.410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2,08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732.453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39.241.363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1,87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2002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793.283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40.848.994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1,94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2003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789.151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41.961.262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1,88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2004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864.918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45.406.710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1,90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2005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1.056.153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47.809.319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2,21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2006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1.266.396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49.914.615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2,54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2007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1.303.028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51.007.777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 Narrow" pitchFamily="34" charset="0"/>
                        </a:rPr>
                        <a:t>2,55</a:t>
                      </a:r>
                      <a:endParaRPr lang="es-ES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2008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1.385.900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54.250.408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2,55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2009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1.426.800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54.810.085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2,60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1.502.138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56.602.576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2,65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27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1.673.835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61.121.469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 Narrow" pitchFamily="34" charset="0"/>
                        </a:rPr>
                        <a:t>2,74</a:t>
                      </a:r>
                      <a:endParaRPr lang="es-ES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  <a:tr h="498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Arial Narrow" pitchFamily="34" charset="0"/>
                        </a:rPr>
                        <a:t>14.359.775</a:t>
                      </a:r>
                      <a:endParaRPr lang="es-ES" sz="16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Arial Narrow" pitchFamily="34" charset="0"/>
                        </a:rPr>
                        <a:t>618.427.398</a:t>
                      </a:r>
                      <a:endParaRPr lang="es-ES" sz="16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Arial Narrow" pitchFamily="34" charset="0"/>
                        </a:rPr>
                        <a:t>29,60</a:t>
                      </a:r>
                      <a:endParaRPr lang="es-ES" sz="16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1980" marR="41980" marT="0" marB="0" anchor="b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57123" y="260648"/>
            <a:ext cx="80297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PARTICIPACIÓN DEL MERCADO </a:t>
            </a:r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LOS SEGUROS EN EL PIB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2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332656"/>
            <a:ext cx="583685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 POLITICO Y SOCIAL</a:t>
            </a:r>
            <a:endParaRPr lang="es-E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08226830"/>
              </p:ext>
            </p:extLst>
          </p:nvPr>
        </p:nvGraphicFramePr>
        <p:xfrm>
          <a:off x="539552" y="1124744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22345" y="1689634"/>
            <a:ext cx="7520940" cy="4979726"/>
          </a:xfrm>
        </p:spPr>
        <p:txBody>
          <a:bodyPr>
            <a:noAutofit/>
          </a:bodyPr>
          <a:lstStyle/>
          <a:p>
            <a:pPr lvl="0"/>
            <a:r>
              <a:rPr lang="es-MX" sz="2000" dirty="0">
                <a:latin typeface="Arial Narrow" pitchFamily="34" charset="0"/>
              </a:rPr>
              <a:t>Gobiernos Provinciales.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Municipios.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Concesionarias.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Fábricas.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Instituciones sin fines de lucro.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Empresas de Generación Eléctrica, Consumo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Masivo, Seguridad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Servicios Comerciales, Publicidad, Agrícolas.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Instituciones Financieras.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Empresas Constructoras.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Embotelladoras.</a:t>
            </a:r>
            <a:endParaRPr lang="es-ES" sz="2000" dirty="0">
              <a:latin typeface="Arial Narrow" pitchFamily="34" charset="0"/>
            </a:endParaRPr>
          </a:p>
          <a:p>
            <a:pPr lvl="0"/>
            <a:r>
              <a:rPr lang="es-MX" sz="2000" dirty="0">
                <a:latin typeface="Arial Narrow" pitchFamily="34" charset="0"/>
              </a:rPr>
              <a:t>Industria Pesquera</a:t>
            </a:r>
            <a:r>
              <a:rPr lang="es-MX" sz="2000" dirty="0" smtClean="0">
                <a:latin typeface="Arial Narrow" pitchFamily="34" charset="0"/>
              </a:rPr>
              <a:t>.</a:t>
            </a:r>
            <a:endParaRPr lang="es-ES" sz="2000" dirty="0"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43808" y="332656"/>
            <a:ext cx="49151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MICROAMBIENTE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1040542"/>
            <a:ext cx="20882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rgbClr val="FF0000"/>
                </a:solidFill>
                <a:latin typeface="Arial Narrow" pitchFamily="34" charset="0"/>
              </a:rPr>
              <a:t>CLIENTES</a:t>
            </a:r>
            <a:endParaRPr lang="es-ES" sz="35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742638"/>
            <a:ext cx="7745505" cy="611536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s-ES" sz="1800" b="1" u="sng" dirty="0">
                <a:latin typeface="Arial Narrow" pitchFamily="34" charset="0"/>
              </a:rPr>
              <a:t>SEGURO DE PERSONAS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Accidentes Personales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 err="1">
                <a:latin typeface="Arial Narrow" pitchFamily="34" charset="0"/>
              </a:rPr>
              <a:t>Soat</a:t>
            </a:r>
            <a:endParaRPr lang="es-MX" sz="18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ES" sz="1800" b="1" u="sng" dirty="0">
                <a:latin typeface="Arial Narrow" pitchFamily="34" charset="0"/>
              </a:rPr>
              <a:t>RIESGOS CATASTRÓFICOS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Incendio y Líneas Aliadas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Lucro Cesante a consecuencia de Incendio y Líneas Aliadas</a:t>
            </a:r>
            <a:endParaRPr lang="es-MX" sz="18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ES" sz="1800" b="1" u="sng" dirty="0">
                <a:latin typeface="Arial Narrow" pitchFamily="34" charset="0"/>
              </a:rPr>
              <a:t>SEGURO DE BIENES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Vehículos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Transporte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Marítimo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Aviación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Robo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Dinero y Valores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Responsabilidad Civil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Fidelidad</a:t>
            </a:r>
            <a:endParaRPr lang="es-MX" sz="1800" dirty="0">
              <a:latin typeface="Arial Narrow" pitchFamily="34" charset="0"/>
            </a:endParaRPr>
          </a:p>
          <a:p>
            <a:pPr marL="0" indent="0">
              <a:buNone/>
            </a:pPr>
            <a:endParaRPr lang="es-ES" sz="1800" b="1" u="sng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ES" sz="1800" b="1" u="sng" dirty="0" smtClean="0">
                <a:latin typeface="Arial Narrow" pitchFamily="34" charset="0"/>
              </a:rPr>
              <a:t>RIESGOS </a:t>
            </a:r>
            <a:r>
              <a:rPr lang="es-ES" sz="1800" b="1" u="sng" dirty="0">
                <a:latin typeface="Arial Narrow" pitchFamily="34" charset="0"/>
              </a:rPr>
              <a:t>TÉCNICOS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Todo riesgo para contratistas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Montaje de Maquinaria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Rotura de Maquinaria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Pérdida de beneficio por Rotura de Maquinaria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Equipo y maquinaria de contratistas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Obras civiles terminadas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Equipo Electrónico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 err="1">
                <a:latin typeface="Arial Narrow" pitchFamily="34" charset="0"/>
              </a:rPr>
              <a:t>Multiriesgo</a:t>
            </a:r>
            <a:endParaRPr lang="es-MX" sz="18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ES" sz="1800" b="1" u="sng" dirty="0">
                <a:latin typeface="Arial Narrow" pitchFamily="34" charset="0"/>
              </a:rPr>
              <a:t>FIANZAS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Seriedad de Oferta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Cumplimiento de contrato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 smtClean="0">
                <a:latin typeface="Arial Narrow" pitchFamily="34" charset="0"/>
              </a:rPr>
              <a:t>Buen </a:t>
            </a:r>
            <a:r>
              <a:rPr lang="es-ES" sz="1800" dirty="0">
                <a:latin typeface="Arial Narrow" pitchFamily="34" charset="0"/>
              </a:rPr>
              <a:t>uso de anticipo</a:t>
            </a:r>
            <a:endParaRPr lang="es-MX" sz="1800" dirty="0">
              <a:latin typeface="Arial Narrow" pitchFamily="34" charset="0"/>
            </a:endParaRPr>
          </a:p>
          <a:p>
            <a:pPr lvl="0"/>
            <a:r>
              <a:rPr lang="es-ES" sz="1800" dirty="0">
                <a:latin typeface="Arial Narrow" pitchFamily="34" charset="0"/>
              </a:rPr>
              <a:t>Garantías </a:t>
            </a:r>
            <a:r>
              <a:rPr lang="es-ES" sz="1800" dirty="0" smtClean="0">
                <a:latin typeface="Arial Narrow" pitchFamily="34" charset="0"/>
              </a:rPr>
              <a:t>aduaneras</a:t>
            </a:r>
            <a:endParaRPr lang="es-MX" sz="1800" dirty="0">
              <a:latin typeface="Arial Narrow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8864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0000"/>
                </a:solidFill>
                <a:latin typeface="Arial Narrow" pitchFamily="34" charset="0"/>
              </a:rPr>
              <a:t>MERCADOS</a:t>
            </a:r>
            <a:endParaRPr lang="es-ES" sz="3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75504"/>
              </p:ext>
            </p:extLst>
          </p:nvPr>
        </p:nvGraphicFramePr>
        <p:xfrm>
          <a:off x="467545" y="860257"/>
          <a:ext cx="7920879" cy="6058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368"/>
                <a:gridCol w="1068991"/>
                <a:gridCol w="1080120"/>
                <a:gridCol w="1080120"/>
                <a:gridCol w="1147056"/>
                <a:gridCol w="1373224"/>
              </a:tblGrid>
              <a:tr h="24609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SISTEMA DE SEGUROS PRIVADOS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609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SERIE DE LA PRIMA NETA RETENIDA POR COMPAÑÍA 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609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(en dólares)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703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ASEGURADORA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dic-10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dic-11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ANÁLISIS VERTICAL 2010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ANÁLISIS VERTICAL 2011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ANÁLISIS HORIZONTAL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ACE 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8.516.776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14.570.860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1,81%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2,60%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0,71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445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AIG METROPOLITANA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26.592.753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37.329.746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5,66%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6,66%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0,40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ALIANZA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7.189.790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5.613.545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1,53%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1,00%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-0,22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445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ASEGURADO DEL SUR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11.943.474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18.129.057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2,54%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3,24%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0,52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BALBOA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3.567.772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2.741.176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0,76%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0,49%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-0,23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BMI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4.436.780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6.111.650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0,94%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1,09%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0,38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445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BOLIVAR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11.185.614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10.362.145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2,38%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1,85%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-0,07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BUPA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270.505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405.500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0,06%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0,07%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0,50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CAUCIONES S.A.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1.136.306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1.580.031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0,24%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0,28%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0,39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CENSEG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2.025.775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3.166.783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0,43%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0,57%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0,56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CERVANTES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5.694.227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7.833.765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1,21%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1,40%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0,38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COFACE S.A.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1.287.175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2.369.567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0,27%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0,42%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0,84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21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COLON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313.701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324.283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0,07%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0,06%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0,03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  <a:tr h="445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COLONIAL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40.946.549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60.229.981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8,71%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10,75%</a:t>
                      </a:r>
                      <a:endParaRPr lang="es-E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0,47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82" marR="38982" marT="0" marB="0" anchor="b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83568" y="188640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0000"/>
                </a:solidFill>
                <a:latin typeface="Arial Narrow" pitchFamily="34" charset="0"/>
              </a:rPr>
              <a:t>COMPETENCIA</a:t>
            </a:r>
            <a:endParaRPr lang="es-ES" sz="3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88640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FF0000"/>
                </a:solidFill>
                <a:latin typeface="Arial Narrow" pitchFamily="34" charset="0"/>
              </a:rPr>
              <a:t>REASEGURADORES</a:t>
            </a:r>
            <a:endParaRPr lang="es-ES" sz="3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38805"/>
              </p:ext>
            </p:extLst>
          </p:nvPr>
        </p:nvGraphicFramePr>
        <p:xfrm>
          <a:off x="827584" y="908720"/>
          <a:ext cx="7704856" cy="54726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445"/>
                <a:gridCol w="2457333"/>
                <a:gridCol w="1971078"/>
              </a:tblGrid>
              <a:tr h="551035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 Narrow" pitchFamily="34" charset="0"/>
                        </a:rPr>
                        <a:t>NOMBRE</a:t>
                      </a:r>
                      <a:endParaRPr lang="es-MX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 Narrow" pitchFamily="34" charset="0"/>
                        </a:rPr>
                        <a:t>CALIFICACIÓN</a:t>
                      </a:r>
                      <a:endParaRPr lang="es-MX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latin typeface="Arial Narrow" pitchFamily="34" charset="0"/>
                        </a:rPr>
                        <a:t>PAÍS</a:t>
                      </a:r>
                      <a:endParaRPr lang="es-MX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66331">
                <a:tc>
                  <a:txBody>
                    <a:bodyPr/>
                    <a:lstStyle/>
                    <a:p>
                      <a:r>
                        <a:rPr lang="es-ES_tradnl" sz="2200" dirty="0" err="1" smtClean="0">
                          <a:latin typeface="Arial Narrow" pitchFamily="34" charset="0"/>
                        </a:rPr>
                        <a:t>Navigators</a:t>
                      </a:r>
                      <a:r>
                        <a:rPr lang="es-ES_tradnl" sz="22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_tradnl" sz="2200" dirty="0" err="1" smtClean="0">
                          <a:latin typeface="Arial Narrow" pitchFamily="34" charset="0"/>
                        </a:rPr>
                        <a:t>Insurance</a:t>
                      </a:r>
                      <a:r>
                        <a:rPr lang="es-ES_tradnl" sz="2200" dirty="0" smtClean="0">
                          <a:latin typeface="Arial Narrow" pitchFamily="34" charset="0"/>
                        </a:rPr>
                        <a:t> Co.</a:t>
                      </a:r>
                    </a:p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Everest Re</a:t>
                      </a:r>
                    </a:p>
                    <a:p>
                      <a:r>
                        <a:rPr lang="es-ES_tradnl" sz="2200" dirty="0" err="1" smtClean="0">
                          <a:latin typeface="Arial Narrow" pitchFamily="34" charset="0"/>
                        </a:rPr>
                        <a:t>Scor</a:t>
                      </a:r>
                      <a:r>
                        <a:rPr lang="es-ES_tradnl" sz="2200" baseline="0" dirty="0" smtClean="0">
                          <a:latin typeface="Arial Narrow" pitchFamily="34" charset="0"/>
                        </a:rPr>
                        <a:t> Re</a:t>
                      </a:r>
                    </a:p>
                    <a:p>
                      <a:r>
                        <a:rPr lang="es-ES_tradnl" sz="2200" baseline="0" dirty="0" err="1" smtClean="0">
                          <a:latin typeface="Arial Narrow" pitchFamily="34" charset="0"/>
                        </a:rPr>
                        <a:t>Odyssey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A      A&amp;P</a:t>
                      </a:r>
                    </a:p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A+    A&amp;P</a:t>
                      </a:r>
                    </a:p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A+    A&amp;P</a:t>
                      </a:r>
                    </a:p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A      A.M.</a:t>
                      </a:r>
                      <a:r>
                        <a:rPr lang="es-ES_tradnl" sz="2200" baseline="0" dirty="0" smtClean="0">
                          <a:latin typeface="Arial Narrow" pitchFamily="34" charset="0"/>
                        </a:rPr>
                        <a:t>   BEST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U.S.A.</a:t>
                      </a:r>
                    </a:p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U.S.A.</a:t>
                      </a:r>
                    </a:p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U.S.A.</a:t>
                      </a:r>
                    </a:p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U.S.A.</a:t>
                      </a:r>
                    </a:p>
                  </a:txBody>
                  <a:tcPr/>
                </a:tc>
              </a:tr>
              <a:tr h="551035">
                <a:tc>
                  <a:txBody>
                    <a:bodyPr/>
                    <a:lstStyle/>
                    <a:p>
                      <a:r>
                        <a:rPr lang="es-ES_tradnl" sz="2200" dirty="0" err="1" smtClean="0">
                          <a:latin typeface="Arial Narrow" pitchFamily="34" charset="0"/>
                        </a:rPr>
                        <a:t>Clatiln</a:t>
                      </a:r>
                      <a:r>
                        <a:rPr lang="es-ES_tradnl" sz="22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_tradnl" sz="2200" baseline="0" dirty="0" err="1" smtClean="0">
                          <a:latin typeface="Arial Narrow" pitchFamily="34" charset="0"/>
                        </a:rPr>
                        <a:t>Underwriters</a:t>
                      </a:r>
                      <a:r>
                        <a:rPr lang="es-ES_tradnl" sz="2200" baseline="0" dirty="0" smtClean="0">
                          <a:latin typeface="Arial Narrow" pitchFamily="34" charset="0"/>
                        </a:rPr>
                        <a:t> Ltd.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 smtClean="0">
                          <a:latin typeface="Arial Narrow" pitchFamily="34" charset="0"/>
                        </a:rPr>
                        <a:t>A      A&amp;P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Suiza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51035"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Sindicatos de</a:t>
                      </a:r>
                      <a:r>
                        <a:rPr lang="es-ES_tradnl" sz="22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ES_tradnl" sz="2200" baseline="0" dirty="0" err="1" smtClean="0">
                          <a:latin typeface="Arial Narrow" pitchFamily="34" charset="0"/>
                        </a:rPr>
                        <a:t>Lloyd`s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 smtClean="0">
                          <a:latin typeface="Arial Narrow" pitchFamily="34" charset="0"/>
                        </a:rPr>
                        <a:t>A      A&amp;P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Londres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51035"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Reaseguradora</a:t>
                      </a:r>
                      <a:r>
                        <a:rPr lang="es-ES_tradnl" sz="2200" baseline="0" dirty="0" smtClean="0">
                          <a:latin typeface="Arial Narrow" pitchFamily="34" charset="0"/>
                        </a:rPr>
                        <a:t>  Patria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 smtClean="0">
                          <a:latin typeface="Arial Narrow" pitchFamily="34" charset="0"/>
                        </a:rPr>
                        <a:t>A+    A.M.</a:t>
                      </a:r>
                      <a:r>
                        <a:rPr lang="es-ES_tradnl" sz="2200" baseline="0" dirty="0" smtClean="0">
                          <a:latin typeface="Arial Narrow" pitchFamily="34" charset="0"/>
                        </a:rPr>
                        <a:t>   BEST</a:t>
                      </a:r>
                      <a:endParaRPr lang="es-MX" sz="22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México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51035"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QBE del Istmo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BBB-    S&amp;P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Panamá</a:t>
                      </a:r>
                      <a:endParaRPr lang="es-MX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1102"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Reaseguradora</a:t>
                      </a:r>
                      <a:r>
                        <a:rPr lang="es-ES_tradnl" sz="2200" baseline="0" dirty="0" smtClean="0">
                          <a:latin typeface="Arial Narrow" pitchFamily="34" charset="0"/>
                        </a:rPr>
                        <a:t> Delta C.A.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 smtClean="0">
                          <a:latin typeface="Arial Narrow" pitchFamily="34" charset="0"/>
                        </a:rPr>
                        <a:t>Americana de Seguros</a:t>
                      </a:r>
                      <a:endParaRPr lang="es-MX" sz="22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BBB-    FITCH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 smtClean="0">
                          <a:latin typeface="Arial Narrow" pitchFamily="34" charset="0"/>
                        </a:rPr>
                        <a:t>BBB-    FITCH</a:t>
                      </a:r>
                      <a:endParaRPr lang="es-MX" sz="22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200" dirty="0" smtClean="0">
                          <a:latin typeface="Arial Narrow" pitchFamily="34" charset="0"/>
                        </a:rPr>
                        <a:t>Venezuela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 smtClean="0">
                          <a:latin typeface="Arial Narrow" pitchFamily="34" charset="0"/>
                        </a:rPr>
                        <a:t>Venezuela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08284031"/>
              </p:ext>
            </p:extLst>
          </p:nvPr>
        </p:nvGraphicFramePr>
        <p:xfrm>
          <a:off x="683568" y="1397001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55793" y="476672"/>
            <a:ext cx="703384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ANÁLISIS ORGANIZACIONAL</a:t>
            </a:r>
            <a:endParaRPr lang="es-ES" sz="4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96468" y="4365104"/>
            <a:ext cx="3876248" cy="216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31470" indent="-285750">
              <a:buFont typeface="Arial" pitchFamily="34" charset="0"/>
              <a:buChar char="•"/>
            </a:pPr>
            <a:r>
              <a:rPr lang="es-ES" dirty="0" smtClean="0"/>
              <a:t>Proporcionar una imagen formal </a:t>
            </a:r>
          </a:p>
          <a:p>
            <a:pPr marL="331470" indent="-285750">
              <a:buFont typeface="Arial" pitchFamily="34" charset="0"/>
              <a:buChar char="•"/>
            </a:pPr>
            <a:r>
              <a:rPr lang="es-ES" dirty="0" smtClean="0"/>
              <a:t>Son una fuente de consulta oficial</a:t>
            </a:r>
          </a:p>
          <a:p>
            <a:pPr marL="331470" indent="-285750">
              <a:buFont typeface="Arial" pitchFamily="34" charset="0"/>
              <a:buChar char="•"/>
            </a:pPr>
            <a:r>
              <a:rPr lang="es-ES" dirty="0" smtClean="0"/>
              <a:t>Facilita el conocimiento de una organización</a:t>
            </a:r>
          </a:p>
          <a:p>
            <a:pPr marL="331470" indent="-285750">
              <a:buFont typeface="Arial" pitchFamily="34" charset="0"/>
              <a:buChar char="•"/>
            </a:pPr>
            <a:r>
              <a:rPr lang="es-ES" dirty="0" smtClean="0"/>
              <a:t>Representan un elemento técnico valioso para el análisis organizacional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619672" y="3789041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4"/>
            <a:ext cx="88569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9285" y="188640"/>
            <a:ext cx="348524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Organigrama Estructural</a:t>
            </a:r>
            <a:endParaRPr lang="es-ES" sz="2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87725" y="764704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s-ES" sz="1500" b="1" dirty="0" smtClean="0"/>
              <a:t>ORGANIGRAMA</a:t>
            </a:r>
          </a:p>
          <a:p>
            <a:pPr marL="45720" indent="0" algn="ctr">
              <a:buNone/>
            </a:pPr>
            <a:r>
              <a:rPr lang="es-ES" sz="1500" b="1" dirty="0" smtClean="0"/>
              <a:t>ALIANZA CÍA DE SEGUROS Y REASEGUROS</a:t>
            </a:r>
          </a:p>
        </p:txBody>
      </p:sp>
    </p:spTree>
    <p:extLst>
      <p:ext uri="{BB962C8B-B14F-4D97-AF65-F5344CB8AC3E}">
        <p14:creationId xmlns:p14="http://schemas.microsoft.com/office/powerpoint/2010/main" val="42681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70073576"/>
              </p:ext>
            </p:extLst>
          </p:nvPr>
        </p:nvGraphicFramePr>
        <p:xfrm>
          <a:off x="539552" y="1484784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15616" y="332656"/>
            <a:ext cx="4903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4745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332656"/>
            <a:ext cx="678756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500" b="1" cap="none" spc="0" dirty="0" smtClean="0">
                <a:ln/>
                <a:solidFill>
                  <a:schemeClr val="accent3"/>
                </a:solidFill>
                <a:effectLst/>
              </a:rPr>
              <a:t>DIRECCIONAMIENTO ESTRATÉGICO</a:t>
            </a:r>
            <a:endParaRPr lang="es-ES" sz="3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62672426"/>
              </p:ext>
            </p:extLst>
          </p:nvPr>
        </p:nvGraphicFramePr>
        <p:xfrm>
          <a:off x="683568" y="1124745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7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73295483"/>
              </p:ext>
            </p:extLst>
          </p:nvPr>
        </p:nvGraphicFramePr>
        <p:xfrm>
          <a:off x="251521" y="692697"/>
          <a:ext cx="8568953" cy="587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055884" y="116632"/>
            <a:ext cx="305590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FODA</a:t>
            </a:r>
            <a:endParaRPr lang="es-ES" sz="3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99749" y="332656"/>
            <a:ext cx="5944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 ESTRATÉGICOS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82327316"/>
              </p:ext>
            </p:extLst>
          </p:nvPr>
        </p:nvGraphicFramePr>
        <p:xfrm>
          <a:off x="755576" y="1397001"/>
          <a:ext cx="76328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7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80735" y="260650"/>
            <a:ext cx="77974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DIÁGNOSTICO FINANCIERO </a:t>
            </a:r>
            <a:r>
              <a:rPr lang="es-ES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LA EMPRESA </a:t>
            </a:r>
          </a:p>
          <a:p>
            <a:pPr algn="ctr"/>
            <a:r>
              <a:rPr lang="es-ES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ALIANZA CÍA DE </a:t>
            </a:r>
            <a:r>
              <a:rPr lang="es-E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SEGUROS Y REASEGUROS S.A.</a:t>
            </a:r>
            <a:endParaRPr lang="es-ES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0737" y="1340768"/>
            <a:ext cx="7663673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el conjunto de técnicas utilizadas para realizar un proceso analítico que nos permita conocer la situación real de la empresa</a:t>
            </a:r>
            <a:endParaRPr lang="es-EC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6302776"/>
              </p:ext>
            </p:extLst>
          </p:nvPr>
        </p:nvGraphicFramePr>
        <p:xfrm>
          <a:off x="827584" y="2708920"/>
          <a:ext cx="71287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1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5694"/>
            <a:ext cx="7963990" cy="592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83568" y="188640"/>
            <a:ext cx="5616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i="1" dirty="0" smtClean="0"/>
              <a:t>ANÁLISIS VERTICAL BALANCE GENERAL</a:t>
            </a:r>
            <a:endParaRPr lang="es-EC" sz="2500" b="1" i="1" dirty="0"/>
          </a:p>
        </p:txBody>
      </p:sp>
    </p:spTree>
    <p:extLst>
      <p:ext uri="{BB962C8B-B14F-4D97-AF65-F5344CB8AC3E}">
        <p14:creationId xmlns:p14="http://schemas.microsoft.com/office/powerpoint/2010/main" val="38289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969"/>
            <a:ext cx="8180014" cy="635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80728"/>
            <a:ext cx="7920881" cy="383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5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88640"/>
            <a:ext cx="6192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i="1" dirty="0" smtClean="0"/>
              <a:t>ANÁLISIS HORIZONTAL BALANCE GENERAL</a:t>
            </a:r>
            <a:endParaRPr lang="es-EC" sz="2500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5694"/>
            <a:ext cx="7848872" cy="593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6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2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772816"/>
            <a:ext cx="84201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199268"/>
              </p:ext>
            </p:extLst>
          </p:nvPr>
        </p:nvGraphicFramePr>
        <p:xfrm>
          <a:off x="822325" y="1100138"/>
          <a:ext cx="7521575" cy="456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182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88640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i="1" dirty="0" smtClean="0"/>
              <a:t>ANÁLISIS VERTICAL ESTADO DE PÉRDIDAS Y GANANCIAS</a:t>
            </a:r>
            <a:endParaRPr lang="es-EC" sz="2500" b="1" i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65694"/>
            <a:ext cx="8305800" cy="593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5738"/>
            <a:ext cx="830580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3363"/>
            <a:ext cx="83058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22057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 smtClean="0"/>
              <a:t>ANÁLISIS HORIZONTAL ESTADO DE PÉRDIDAS Y GANANCIAS</a:t>
            </a:r>
            <a:endParaRPr lang="es-EC" sz="2000" b="1" i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620687"/>
            <a:ext cx="8391525" cy="605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85738"/>
            <a:ext cx="83915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33363"/>
            <a:ext cx="839152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652" y="476672"/>
            <a:ext cx="5328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RAZONES FINANCIERAS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138461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LIQUIDEZ</a:t>
            </a:r>
            <a:endParaRPr lang="es-EC" sz="2000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4"/>
          <a:stretch/>
        </p:blipFill>
        <p:spPr bwMode="auto">
          <a:xfrm>
            <a:off x="1614490" y="2450404"/>
            <a:ext cx="5915025" cy="10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340024" y="3645024"/>
            <a:ext cx="2871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RAZONES DE ACTIVIDAD</a:t>
            </a:r>
            <a:endParaRPr lang="es-EC" sz="2000" b="1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r="13134" b="-7430"/>
          <a:stretch/>
        </p:blipFill>
        <p:spPr bwMode="auto">
          <a:xfrm>
            <a:off x="2224584" y="4149080"/>
            <a:ext cx="4795687" cy="53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5915025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-23261" r="32447" b="-8104"/>
          <a:stretch/>
        </p:blipFill>
        <p:spPr bwMode="auto">
          <a:xfrm>
            <a:off x="3348204" y="1384613"/>
            <a:ext cx="31336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" b="1" dirty="0"/>
              <a:t>RAZONES DE </a:t>
            </a:r>
            <a:r>
              <a:rPr lang="es-ES" b="1" dirty="0" smtClean="0"/>
              <a:t>ENDEUDAMENTO</a:t>
            </a:r>
            <a:endParaRPr lang="es-EC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124744"/>
            <a:ext cx="48245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9"/>
          <a:stretch/>
        </p:blipFill>
        <p:spPr bwMode="auto">
          <a:xfrm>
            <a:off x="1763688" y="1834310"/>
            <a:ext cx="5915025" cy="135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403648" y="346965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" b="1" dirty="0"/>
              <a:t>RAZONES DE </a:t>
            </a:r>
            <a:r>
              <a:rPr lang="es-ES" b="1" dirty="0" smtClean="0"/>
              <a:t>RENTABILIDAD</a:t>
            </a:r>
            <a:endParaRPr lang="es-EC" sz="16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40" y="3971975"/>
            <a:ext cx="5764213" cy="60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79" y="4869160"/>
            <a:ext cx="5915025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7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" b="1" dirty="0" smtClean="0"/>
              <a:t>INDICADOR DE SEGURIDAD</a:t>
            </a:r>
            <a:endParaRPr lang="es-EC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99" y="1124744"/>
            <a:ext cx="59150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9"/>
          <a:stretch/>
        </p:blipFill>
        <p:spPr bwMode="auto">
          <a:xfrm>
            <a:off x="1689099" y="1844824"/>
            <a:ext cx="5915025" cy="10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428608" y="31409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" b="1" dirty="0" smtClean="0"/>
              <a:t>CESION DE REASEGUROS</a:t>
            </a:r>
            <a:endParaRPr lang="es-EC" sz="16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76" y="3645024"/>
            <a:ext cx="5764213" cy="62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5"/>
          <a:stretch/>
        </p:blipFill>
        <p:spPr bwMode="auto">
          <a:xfrm>
            <a:off x="1639447" y="4364870"/>
            <a:ext cx="5915025" cy="124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8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834707"/>
            <a:ext cx="9128125" cy="58346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556011" y="332656"/>
            <a:ext cx="40598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3"/>
                </a:solidFill>
                <a:effectLst/>
              </a:rPr>
              <a:t>MÉTODO DUPONT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49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691222"/>
            <a:ext cx="8640959" cy="4339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600" i="1" dirty="0">
              <a:solidFill>
                <a:srgbClr val="990000"/>
              </a:solidFill>
              <a:latin typeface="Arial Narrow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600" i="1" dirty="0">
              <a:solidFill>
                <a:srgbClr val="990000"/>
              </a:solidFill>
              <a:latin typeface="Arial Narrow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400" i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El </a:t>
            </a:r>
            <a:r>
              <a:rPr lang="es-EC" sz="2400" i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valor no es otra cosa que el grado de utilidad o aptitud de las cosas para proporcionar bienestar o deleite o para satisfacer necesidades</a:t>
            </a:r>
            <a:r>
              <a:rPr lang="es-EC" sz="2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 </a:t>
            </a:r>
            <a:endParaRPr lang="es-EC" sz="24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C" sz="2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2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En </a:t>
            </a:r>
            <a:r>
              <a:rPr lang="es-EC" sz="2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este sentido, el valor de una empresa es el grado de utilidad que ésta proporciona a sus usuarios o propietarios</a:t>
            </a:r>
            <a:r>
              <a:rPr lang="es-EC" sz="2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C" sz="2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Todo valor se transfiere de forma automática a dinero, esto es, se expresa en dinero, pero éste no es otra cosa que una convención para favorecer la transacción de bienes y servicios, aunque la extensión de tal convención ha dado lugar a que se suela confundir valor y precio. En realidad, el valor es diferente del precio y del </a:t>
            </a:r>
            <a:r>
              <a:rPr lang="es-EC" sz="2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costo </a:t>
            </a:r>
            <a:r>
              <a:rPr lang="es-EC" sz="24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de los bienes.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419198" y="404664"/>
            <a:ext cx="4365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QUÉ ES EL VALOR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548680"/>
            <a:ext cx="68291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MÉTODOS PARA DETERMINAR  EL VALOR</a:t>
            </a:r>
            <a:endParaRPr lang="es-ES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64448732"/>
              </p:ext>
            </p:extLst>
          </p:nvPr>
        </p:nvGraphicFramePr>
        <p:xfrm>
          <a:off x="611560" y="1397000"/>
          <a:ext cx="78488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49106033"/>
              </p:ext>
            </p:extLst>
          </p:nvPr>
        </p:nvGraphicFramePr>
        <p:xfrm>
          <a:off x="755576" y="548680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3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60184" y="548680"/>
            <a:ext cx="570874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Modelo de flujos de caja</a:t>
            </a:r>
          </a:p>
          <a:p>
            <a:pPr algn="ctr"/>
            <a:r>
              <a:rPr lang="es-ES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descontados</a:t>
            </a:r>
            <a:endParaRPr lang="es-ES" sz="3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87382543"/>
              </p:ext>
            </p:extLst>
          </p:nvPr>
        </p:nvGraphicFramePr>
        <p:xfrm>
          <a:off x="467544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60648"/>
            <a:ext cx="370453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ESCENARIO REALISTA</a:t>
            </a:r>
            <a:endParaRPr lang="es-E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/>
          <a:stretch/>
        </p:blipFill>
        <p:spPr bwMode="auto">
          <a:xfrm>
            <a:off x="323528" y="814647"/>
            <a:ext cx="8568952" cy="585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620688"/>
            <a:ext cx="72059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Cálculo de la Tasa de Descuento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8" y="2060848"/>
            <a:ext cx="68627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37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332656"/>
            <a:ext cx="453457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Escenario optimista</a:t>
            </a:r>
            <a:endParaRPr lang="es-ES" sz="3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545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8720"/>
            <a:ext cx="8991600" cy="410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8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86494" y="548680"/>
            <a:ext cx="4143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Realista-Optimista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6469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15864"/>
            <a:ext cx="391613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ESCENARIO PESIMISTA</a:t>
            </a:r>
            <a:endParaRPr lang="es-ES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9862"/>
            <a:ext cx="8048625" cy="564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9556" y="2132856"/>
            <a:ext cx="7704856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800" dirty="0" smtClean="0">
                <a:solidFill>
                  <a:schemeClr val="tx1"/>
                </a:solidFill>
                <a:latin typeface="Arial Narrow" pitchFamily="34" charset="0"/>
              </a:rPr>
              <a:t>El precio es el equivalente monetario del valor de equilibrio, esto es, el valor en el que estarían de acuerdo un comprador y un vendedor a la hora de hacer una transacción, es decir, lo que se paga por el bien en el mercado.</a:t>
            </a:r>
            <a:endParaRPr lang="es-EC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4922" y="764704"/>
            <a:ext cx="523412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EL PRECIO</a:t>
            </a:r>
            <a:endParaRPr lang="es-ES" sz="5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28800"/>
            <a:ext cx="8991600" cy="33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476672"/>
            <a:ext cx="5564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Pesimista-Realista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0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476672"/>
            <a:ext cx="5564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Pesimista-Realista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24038"/>
            <a:ext cx="6192688" cy="383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4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228273"/>
            <a:ext cx="342914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Conclusiones</a:t>
            </a:r>
            <a:endParaRPr lang="es-ES" sz="4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42606313"/>
              </p:ext>
            </p:extLst>
          </p:nvPr>
        </p:nvGraphicFramePr>
        <p:xfrm>
          <a:off x="467544" y="1397000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9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1512591"/>
              </p:ext>
            </p:extLst>
          </p:nvPr>
        </p:nvGraphicFramePr>
        <p:xfrm>
          <a:off x="467544" y="548680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1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28273"/>
            <a:ext cx="468403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Recomendaciones</a:t>
            </a:r>
            <a:endParaRPr lang="es-ES" sz="4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75886096"/>
              </p:ext>
            </p:extLst>
          </p:nvPr>
        </p:nvGraphicFramePr>
        <p:xfrm>
          <a:off x="467544" y="1397000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4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64744611"/>
              </p:ext>
            </p:extLst>
          </p:nvPr>
        </p:nvGraphicFramePr>
        <p:xfrm>
          <a:off x="467544" y="692696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5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1340768"/>
            <a:ext cx="6300828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GRACIAS </a:t>
            </a:r>
          </a:p>
          <a:p>
            <a:pPr algn="ctr"/>
            <a:r>
              <a:rPr lang="es-E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POR SU</a:t>
            </a:r>
          </a:p>
          <a:p>
            <a:pPr algn="ctr"/>
            <a:r>
              <a:rPr lang="es-E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ATENCIÓN!!!</a:t>
            </a:r>
            <a:endParaRPr lang="es-ES" sz="7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AutoShape 2" descr="data:image/jpeg;base64,/9j/4AAQSkZJRgABAQAAAQABAAD/2wCEAAkGBhQSERQRERQVFBIWGBsWFxgXGRocGhkaGx8XHBsUHhggHCYqGCUvHBsdJDIhLycpLCwvGx4xNTEqNSYrLCkBCQoKDQsNGg4OGjQkHyU1NTU0NjUuMDUuMDIqLSwvLCw1NTQsLzI0KTQ0LDQ0LTU1KS80KjU0NCwsLCwsLDQsNP/AABEIAFgAWAMBIgACEQEDEQH/xAAbAAACAwEBAQAAAAAAAAAAAAAABgMEBQIHAf/EADgQAAIAAwUFBgUCBgMAAAAAAAECAAMRBAUSITEGQVFhgRMiMnGRsQdSgsHRofEjQmJyssIUM5L/xAAbAQACAwADAAAAAAAAAAAAAAADBAACBQEGB//EAC4RAAICAgADBgQHAQAAAAAAAAECAAMEERIhMQUTQVFx8BQyodEjM1JhscHhBv/aAAwDAQACEQMRAD8A9xgggiSQjNvO/wCTIydqv8i5t6busLfxA22NllMkivaVClgMRDMaKije2fTLjkt2L4eTnRZ021my2g98A991O4sxcVbiKU3Qq1pcEVkcuWzCBQPmju21M0/9dlcj+o09laBNqJozmWVwP6ST7qvvGzZ55wLiYM1BVgKAmmbAVNM91Y+TbQaHDStMq6V3V5Qse8B/N+gl9r+n6yvdu0UmccKsVf5HFG6fN0jTjyC3bEWwB5wti2qfXHgFZZJ1OH+IwB4DCOkMnw/24NoQSp+IOGMurCjB11lNz4HfprqdLyuhaRz5bEqUB5rHuCCCHIKEEEESSEZ9/wB5dhIeYPEBRRxY5D9Y0IVPiBO7klNxck/Sp+5/SFsq01Us48BL1rxMBMi5+6jOaNNZgFLZ0bxF/POtYYbPdiIhmzmCjVncgdSx0hasL0KV0DZ9RSsU/itbGCyq4jLWVMmIoTGGnLTDVajRSTyzO6Mzsm1fheIdd85bNY1ncb5M6Xm8iYkxK0bAysB50JoYgtdoV2PaOqSUNCWYKpbmSQOQHnHj/wANb/nz55ZlAFChZRTEGB7ppTFQ4SDui/8AE+9J8mYvZriC4iARUAszFnod9MIrurzhg2r8SFPza/sfeLi1u7PLodT1+z2CTNTFJdJijKqEMKjdUb4Xb7sgFRSjA1xDIngxO8ggZ+UK3wbvaZNmLMIKswcTqIFVlFCjZHMhqitN5EOW0MwNMNNwoev7Qv2s6nEZm5EH6w+FYXf0jHs9eRnyEc+Pwv8A3Lkfz1jShT2DnZT03Blb/wBAj/WGyNLDtN1CuepEli8LkQggghqDhCn8QpP8OS/yzKH6lP3AhsjPv671n2eZLYhaioY6KRmG6Ee8L5Vfe0snmJetuFgYiWJwRQ6RenTcSdk+GYnBgSR1Ay89Yjue5WwhpupHh/JjXEigoAAI81GXZjOe6PXr5TWatLBpxuZ9zWCRKOLuqd2TADq2sWNoLqkzFDzGRSP5mIpTmainnFuWXHhAPKtD7U/WMq0bP2WZOE0yJaWpfDjQZ86aH+4ZiG6WNv4rMd++Xl76QBpRRwKBry8J1YJZkphlCWinelakbszFS2zKRYtVrIqGFGGRHD8+cYtrtBJooJYmgA1JOQHrAGtyMpgth3roIVK66hpBqNewMruz5m4uqj6RX3aGyM+4bs/48hJWrAVY8WObH1/SkaEei4tXc0LWfATLsbiYmEEEEMykIyr4fEyyt3jfmBkF6nP6Y1YyLyTDNVtzrgrwIJIHXEfSMztUuMVuD2IWn558EmIpkuJZswKKsae55AbzyjOt1zWmcAVfsRuUHvfUftujp9PZ1uS3Cg16xs2cPMzt7PiPjZDxFKehEE0aSbQAwbNHXLMf4t7xVs+z9qlnEz9qOFQD05x9ttsqnZkMZgIZVocVQdaeVc4Ice3AJS1fQjof2MIGFnNTF7aOe0ubhY1NAARq4zoacY2dkLrlownz2Bm/yJqE513tToK9Yq2y7GtM9RShQUJO4HefsIvi4hKAKzC3mBSHMC3Ex07+ze/4+8paHY8IjgkwHQ1jqFJpj4a48K6UTL1Opiazlx3kmNi4Ekg8qGNA/wDRY3ecKqSPOB+FbWyYzwRXsFq7RA1KHMEcCMiII7Cjh1DL0MVI0dGWI4mygwKsAQdQY7gjkjfIziVrPdsuWaoig8d/rBeNs7JC2/IDzOkWYpXvZS8ohRVgQwHEjOkL2qa6WFI0dHXrLqdsOKZEi/pqhi4Dqpz3N+IynvBsRmTQcbHoBuUcIkWYCk1FNSDXoaGnLvCkSTAryhvDDX7esee5OVlW1iu5tqJrIiKdgSKyTsjzNTzMXWtndodIXpUwoSKkgQy3DdpmUmzB3Bmo+Y/MeXDjr5ixsK7LuFaH/BObWVBxGSWS4mmDFMYop0UAV8ySDTy/aJDs+6GsqZXlMH+wGXoY3YI71X2PhogUL08fGZhyLCd7lS7LK0tKOQWJLGmlTuEEW4I060FahF6CBJ2dwgggi84hBBBEklG8roScBUlWGjLrQ6g8RGRM2VdVIlzAampDig8wRpBBCV+Dj3kl15wq2unIGdXZskFOKcQ/BR4etdfL3hjgggmPi1Yy8NQ1KvY1h20IIIIZlIQQQRJJ/9k="/>
          <p:cNvSpPr>
            <a:spLocks noChangeAspect="1" noChangeArrowheads="1"/>
          </p:cNvSpPr>
          <p:nvPr/>
        </p:nvSpPr>
        <p:spPr bwMode="auto">
          <a:xfrm>
            <a:off x="155575" y="-395288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0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63777" y="1916832"/>
            <a:ext cx="7696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>
                <a:latin typeface="Arial Narrow" pitchFamily="34" charset="0"/>
              </a:rPr>
              <a:t>La valoración es un proceso por el cuál tratamos de asignar valor a las cosas, esto es, tratamos de determinar el </a:t>
            </a:r>
            <a:r>
              <a:rPr lang="es-EC" sz="2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grado de utilidad </a:t>
            </a:r>
            <a:r>
              <a:rPr lang="es-EC" sz="2400" dirty="0" smtClean="0">
                <a:latin typeface="Arial Narrow" pitchFamily="34" charset="0"/>
              </a:rPr>
              <a:t>que reportará a sus usuarios o propietarios. </a:t>
            </a:r>
          </a:p>
          <a:p>
            <a:pPr algn="just"/>
            <a:endParaRPr lang="es-EC" sz="2400" dirty="0">
              <a:latin typeface="Arial Narrow" pitchFamily="34" charset="0"/>
            </a:endParaRPr>
          </a:p>
          <a:p>
            <a:pPr algn="just"/>
            <a:r>
              <a:rPr lang="es-EC" sz="2400" dirty="0" smtClean="0">
                <a:latin typeface="Arial Narrow" pitchFamily="34" charset="0"/>
              </a:rPr>
              <a:t>Por tanto, la valoración de una empresa es el proceso para determinar su valor para los usuarios o propietarios.</a:t>
            </a:r>
            <a:endParaRPr lang="es-EC" sz="2400" dirty="0">
              <a:latin typeface="Arial Narrow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138356" y="5502830"/>
            <a:ext cx="6779495" cy="835292"/>
            <a:chOff x="580365" y="2923524"/>
            <a:chExt cx="6779495" cy="835292"/>
          </a:xfrm>
        </p:grpSpPr>
        <p:sp>
          <p:nvSpPr>
            <p:cNvPr id="6" name="5 Rectángulo"/>
            <p:cNvSpPr/>
            <p:nvPr/>
          </p:nvSpPr>
          <p:spPr>
            <a:xfrm>
              <a:off x="580365" y="2923524"/>
              <a:ext cx="6779495" cy="83529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54111"/>
                <a:satOff val="-6827"/>
                <a:lumOff val="2549"/>
                <a:alphaOff val="0"/>
              </a:schemeClr>
            </a:fillRef>
            <a:effectRef idx="0">
              <a:schemeClr val="accent2">
                <a:hueOff val="1254111"/>
                <a:satOff val="-6827"/>
                <a:lumOff val="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580365" y="2923524"/>
              <a:ext cx="6779495" cy="835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014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Existe la valoración de proyectos y la valoración de empresas</a:t>
              </a:r>
              <a:endParaRPr lang="es-ES" sz="21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763777" y="548680"/>
            <a:ext cx="7154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QUÉ ES LA VALORACIÓN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4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556791"/>
            <a:ext cx="7745505" cy="410445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ES" sz="2500" dirty="0">
                <a:latin typeface="Arial Narrow" pitchFamily="34" charset="0"/>
              </a:rPr>
              <a:t>Alianza Compañía de Seguros y Reaseguros S.A, es una empresa  que se constituyó e</a:t>
            </a:r>
            <a:r>
              <a:rPr lang="es-ES" sz="2500" dirty="0" smtClean="0">
                <a:latin typeface="Arial Narrow" pitchFamily="34" charset="0"/>
              </a:rPr>
              <a:t> </a:t>
            </a:r>
            <a:r>
              <a:rPr lang="es-ES" sz="2500" dirty="0">
                <a:latin typeface="Arial Narrow" pitchFamily="34" charset="0"/>
              </a:rPr>
              <a:t>inicio actividades el 8 de julio de 1982 </a:t>
            </a:r>
            <a:endParaRPr lang="es-ES" sz="25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500" dirty="0" smtClean="0">
                <a:latin typeface="Arial Narrow" pitchFamily="34" charset="0"/>
              </a:rPr>
              <a:t>Representante </a:t>
            </a:r>
            <a:r>
              <a:rPr lang="es-ES" sz="2500" dirty="0">
                <a:latin typeface="Arial Narrow" pitchFamily="34" charset="0"/>
              </a:rPr>
              <a:t>legal es el Sr. Eduardo José  Barquet  </a:t>
            </a:r>
            <a:r>
              <a:rPr lang="es-ES" sz="2500" dirty="0" smtClean="0">
                <a:latin typeface="Arial Narrow" pitchFamily="34" charset="0"/>
              </a:rPr>
              <a:t>Rendón</a:t>
            </a:r>
          </a:p>
          <a:p>
            <a:pPr>
              <a:buFont typeface="Arial" pitchFamily="34" charset="0"/>
              <a:buChar char="•"/>
            </a:pPr>
            <a:r>
              <a:rPr lang="es-ES" sz="2500" dirty="0" smtClean="0">
                <a:latin typeface="Arial Narrow" pitchFamily="34" charset="0"/>
              </a:rPr>
              <a:t>Actividad </a:t>
            </a:r>
            <a:r>
              <a:rPr lang="es-ES" sz="2500" dirty="0">
                <a:latin typeface="Arial Narrow" pitchFamily="34" charset="0"/>
              </a:rPr>
              <a:t>económica principal es la de dar servicios Planes de Seguros </a:t>
            </a:r>
            <a:endParaRPr lang="es-ES" sz="25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500" b="1" dirty="0">
                <a:latin typeface="Arial Narrow" pitchFamily="34" charset="0"/>
              </a:rPr>
              <a:t>Seguros que ofrece:</a:t>
            </a:r>
            <a:r>
              <a:rPr lang="es-ES" sz="2500" dirty="0">
                <a:latin typeface="Arial Narrow" pitchFamily="34" charset="0"/>
              </a:rPr>
              <a:t> Seguros en los ramos generales	</a:t>
            </a:r>
          </a:p>
          <a:p>
            <a:pPr>
              <a:buFont typeface="Arial" pitchFamily="34" charset="0"/>
              <a:buChar char="•"/>
            </a:pPr>
            <a:r>
              <a:rPr lang="es-ES" sz="2500" b="1" dirty="0" smtClean="0">
                <a:latin typeface="Arial Narrow" pitchFamily="34" charset="0"/>
              </a:rPr>
              <a:t>Ubicación: </a:t>
            </a:r>
            <a:r>
              <a:rPr lang="es-ES" sz="2500" dirty="0" smtClean="0">
                <a:latin typeface="Arial Narrow" pitchFamily="34" charset="0"/>
              </a:rPr>
              <a:t>Av. de los Granados E11-67 y las hiedras</a:t>
            </a:r>
            <a:endParaRPr lang="es-ES" sz="2500" b="1" dirty="0">
              <a:latin typeface="Arial Narrow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5728" y="482769"/>
            <a:ext cx="29851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 EMPRESA</a:t>
            </a:r>
            <a:endParaRPr lang="es-E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5264"/>
            <a:ext cx="1997576" cy="575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2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96886" y="620688"/>
            <a:ext cx="521097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NORMATIVA PARA EL </a:t>
            </a:r>
          </a:p>
          <a:p>
            <a:pPr algn="ctr"/>
            <a:r>
              <a:rPr lang="es-E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SECTOR DE LOS SEGUROS</a:t>
            </a:r>
            <a:endParaRPr lang="es-ES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13538654"/>
              </p:ext>
            </p:extLst>
          </p:nvPr>
        </p:nvGraphicFramePr>
        <p:xfrm>
          <a:off x="755576" y="2132856"/>
          <a:ext cx="784887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3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13261" y="260648"/>
            <a:ext cx="673774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ORGANISMOS DE CONTROL</a:t>
            </a:r>
            <a:endParaRPr lang="es-ES" sz="3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31691025"/>
              </p:ext>
            </p:extLst>
          </p:nvPr>
        </p:nvGraphicFramePr>
        <p:xfrm>
          <a:off x="395536" y="1052736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7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1011</TotalTime>
  <Words>2689</Words>
  <Application>Microsoft Office PowerPoint</Application>
  <PresentationFormat>Presentación en pantalla (4:3)</PresentationFormat>
  <Paragraphs>527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Ángulos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</dc:creator>
  <cp:lastModifiedBy>Evelyn Cruz</cp:lastModifiedBy>
  <cp:revision>63</cp:revision>
  <dcterms:created xsi:type="dcterms:W3CDTF">2013-01-17T20:13:01Z</dcterms:created>
  <dcterms:modified xsi:type="dcterms:W3CDTF">2013-06-12T21:57:55Z</dcterms:modified>
</cp:coreProperties>
</file>