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9" r:id="rId3"/>
    <p:sldId id="257" r:id="rId4"/>
    <p:sldId id="258" r:id="rId5"/>
    <p:sldId id="259" r:id="rId6"/>
    <p:sldId id="260" r:id="rId7"/>
    <p:sldId id="261" r:id="rId8"/>
    <p:sldId id="262" r:id="rId9"/>
    <p:sldId id="263" r:id="rId10"/>
    <p:sldId id="264" r:id="rId11"/>
    <p:sldId id="281" r:id="rId12"/>
    <p:sldId id="265" r:id="rId13"/>
    <p:sldId id="266" r:id="rId14"/>
    <p:sldId id="267" r:id="rId15"/>
    <p:sldId id="268" r:id="rId16"/>
    <p:sldId id="270" r:id="rId17"/>
    <p:sldId id="290" r:id="rId18"/>
    <p:sldId id="291" r:id="rId19"/>
    <p:sldId id="292" r:id="rId20"/>
    <p:sldId id="297" r:id="rId21"/>
    <p:sldId id="293" r:id="rId22"/>
    <p:sldId id="294" r:id="rId23"/>
    <p:sldId id="295" r:id="rId24"/>
    <p:sldId id="289" r:id="rId25"/>
    <p:sldId id="272" r:id="rId26"/>
    <p:sldId id="273" r:id="rId27"/>
    <p:sldId id="274" r:id="rId28"/>
    <p:sldId id="275" r:id="rId29"/>
    <p:sldId id="276" r:id="rId30"/>
    <p:sldId id="277" r:id="rId31"/>
    <p:sldId id="280" r:id="rId32"/>
    <p:sldId id="282" r:id="rId33"/>
    <p:sldId id="283" r:id="rId34"/>
    <p:sldId id="284" r:id="rId35"/>
    <p:sldId id="285" r:id="rId36"/>
    <p:sldId id="286" r:id="rId37"/>
    <p:sldId id="288" r:id="rId38"/>
  </p:sldIdLst>
  <p:sldSz cx="9144000" cy="6858000" type="screen4x3"/>
  <p:notesSz cx="6858000" cy="9945688"/>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OMPANY\Documents\Libro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OMPANY\Documents\Libro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OMPANY\Documents\Libro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CO"/>
  <c:chart>
    <c:plotArea>
      <c:layout>
        <c:manualLayout>
          <c:layoutTarget val="inner"/>
          <c:xMode val="edge"/>
          <c:yMode val="edge"/>
          <c:x val="9.2354111986001769E-2"/>
          <c:y val="0.10742754336892157"/>
          <c:w val="0.75676946631671116"/>
          <c:h val="0.70178758850310674"/>
        </c:manualLayout>
      </c:layout>
      <c:barChart>
        <c:barDir val="col"/>
        <c:grouping val="clustered"/>
        <c:ser>
          <c:idx val="0"/>
          <c:order val="0"/>
          <c:tx>
            <c:strRef>
              <c:f>Hoja2!$A$2</c:f>
              <c:strCache>
                <c:ptCount val="1"/>
                <c:pt idx="0">
                  <c:v>SI</c:v>
                </c:pt>
              </c:strCache>
            </c:strRef>
          </c:tx>
          <c:dPt>
            <c:idx val="0"/>
            <c:spPr>
              <a:ln>
                <a:solidFill>
                  <a:schemeClr val="accent3"/>
                </a:solidFill>
              </a:ln>
            </c:spPr>
          </c:dPt>
          <c:cat>
            <c:strRef>
              <c:f>Hoja2!$B$1:$C$1</c:f>
              <c:strCache>
                <c:ptCount val="2"/>
                <c:pt idx="0">
                  <c:v>f</c:v>
                </c:pt>
                <c:pt idx="1">
                  <c:v>%</c:v>
                </c:pt>
              </c:strCache>
            </c:strRef>
          </c:cat>
          <c:val>
            <c:numRef>
              <c:f>Hoja2!$B$2:$C$2</c:f>
              <c:numCache>
                <c:formatCode>General</c:formatCode>
                <c:ptCount val="2"/>
                <c:pt idx="0">
                  <c:v>4</c:v>
                </c:pt>
                <c:pt idx="1">
                  <c:v>100</c:v>
                </c:pt>
              </c:numCache>
            </c:numRef>
          </c:val>
        </c:ser>
        <c:ser>
          <c:idx val="1"/>
          <c:order val="1"/>
          <c:tx>
            <c:strRef>
              <c:f>Hoja2!$A$3</c:f>
              <c:strCache>
                <c:ptCount val="1"/>
                <c:pt idx="0">
                  <c:v>NO</c:v>
                </c:pt>
              </c:strCache>
            </c:strRef>
          </c:tx>
          <c:cat>
            <c:strRef>
              <c:f>Hoja2!$B$1:$C$1</c:f>
              <c:strCache>
                <c:ptCount val="2"/>
                <c:pt idx="0">
                  <c:v>f</c:v>
                </c:pt>
                <c:pt idx="1">
                  <c:v>%</c:v>
                </c:pt>
              </c:strCache>
            </c:strRef>
          </c:cat>
          <c:val>
            <c:numRef>
              <c:f>Hoja2!$B$3:$C$3</c:f>
              <c:numCache>
                <c:formatCode>General</c:formatCode>
                <c:ptCount val="2"/>
                <c:pt idx="0">
                  <c:v>0</c:v>
                </c:pt>
                <c:pt idx="1">
                  <c:v>0</c:v>
                </c:pt>
              </c:numCache>
            </c:numRef>
          </c:val>
        </c:ser>
        <c:axId val="50595712"/>
        <c:axId val="50597248"/>
      </c:barChart>
      <c:catAx>
        <c:axId val="50595712"/>
        <c:scaling>
          <c:orientation val="minMax"/>
        </c:scaling>
        <c:axPos val="b"/>
        <c:tickLblPos val="nextTo"/>
        <c:txPr>
          <a:bodyPr/>
          <a:lstStyle/>
          <a:p>
            <a:pPr>
              <a:defRPr lang="es-EC"/>
            </a:pPr>
            <a:endParaRPr lang="es-CO"/>
          </a:p>
        </c:txPr>
        <c:crossAx val="50597248"/>
        <c:crosses val="autoZero"/>
        <c:lblAlgn val="ctr"/>
        <c:lblOffset val="100"/>
      </c:catAx>
      <c:valAx>
        <c:axId val="50597248"/>
        <c:scaling>
          <c:orientation val="minMax"/>
        </c:scaling>
        <c:axPos val="l"/>
        <c:majorGridlines/>
        <c:numFmt formatCode="General" sourceLinked="1"/>
        <c:tickLblPos val="nextTo"/>
        <c:txPr>
          <a:bodyPr/>
          <a:lstStyle/>
          <a:p>
            <a:pPr>
              <a:defRPr lang="es-EC"/>
            </a:pPr>
            <a:endParaRPr lang="es-CO"/>
          </a:p>
        </c:txPr>
        <c:crossAx val="50595712"/>
        <c:crosses val="autoZero"/>
        <c:crossBetween val="between"/>
      </c:valAx>
    </c:plotArea>
    <c:legend>
      <c:legendPos val="r"/>
      <c:layout/>
      <c:txPr>
        <a:bodyPr/>
        <a:lstStyle/>
        <a:p>
          <a:pPr>
            <a:defRPr lang="es-EC"/>
          </a:pPr>
          <a:endParaRPr lang="es-CO"/>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CO"/>
  <c:chart>
    <c:plotArea>
      <c:layout/>
      <c:barChart>
        <c:barDir val="col"/>
        <c:grouping val="clustered"/>
        <c:ser>
          <c:idx val="0"/>
          <c:order val="0"/>
          <c:tx>
            <c:strRef>
              <c:f>Hoja2!$A$87</c:f>
              <c:strCache>
                <c:ptCount val="1"/>
                <c:pt idx="0">
                  <c:v>SI</c:v>
                </c:pt>
              </c:strCache>
            </c:strRef>
          </c:tx>
          <c:cat>
            <c:strRef>
              <c:f>Hoja2!$B$86:$C$86</c:f>
              <c:strCache>
                <c:ptCount val="2"/>
                <c:pt idx="0">
                  <c:v>f</c:v>
                </c:pt>
                <c:pt idx="1">
                  <c:v>%</c:v>
                </c:pt>
              </c:strCache>
            </c:strRef>
          </c:cat>
          <c:val>
            <c:numRef>
              <c:f>Hoja2!$B$87:$C$87</c:f>
              <c:numCache>
                <c:formatCode>General</c:formatCode>
                <c:ptCount val="2"/>
                <c:pt idx="0">
                  <c:v>3</c:v>
                </c:pt>
                <c:pt idx="1">
                  <c:v>75</c:v>
                </c:pt>
              </c:numCache>
            </c:numRef>
          </c:val>
        </c:ser>
        <c:ser>
          <c:idx val="1"/>
          <c:order val="1"/>
          <c:tx>
            <c:strRef>
              <c:f>Hoja2!$A$88</c:f>
              <c:strCache>
                <c:ptCount val="1"/>
                <c:pt idx="0">
                  <c:v>NO</c:v>
                </c:pt>
              </c:strCache>
            </c:strRef>
          </c:tx>
          <c:cat>
            <c:strRef>
              <c:f>Hoja2!$B$86:$C$86</c:f>
              <c:strCache>
                <c:ptCount val="2"/>
                <c:pt idx="0">
                  <c:v>f</c:v>
                </c:pt>
                <c:pt idx="1">
                  <c:v>%</c:v>
                </c:pt>
              </c:strCache>
            </c:strRef>
          </c:cat>
          <c:val>
            <c:numRef>
              <c:f>Hoja2!$B$88:$C$88</c:f>
              <c:numCache>
                <c:formatCode>General</c:formatCode>
                <c:ptCount val="2"/>
                <c:pt idx="0">
                  <c:v>1</c:v>
                </c:pt>
                <c:pt idx="1">
                  <c:v>25</c:v>
                </c:pt>
              </c:numCache>
            </c:numRef>
          </c:val>
        </c:ser>
        <c:axId val="51131136"/>
        <c:axId val="51132672"/>
      </c:barChart>
      <c:catAx>
        <c:axId val="51131136"/>
        <c:scaling>
          <c:orientation val="minMax"/>
        </c:scaling>
        <c:axPos val="b"/>
        <c:tickLblPos val="nextTo"/>
        <c:txPr>
          <a:bodyPr/>
          <a:lstStyle/>
          <a:p>
            <a:pPr>
              <a:defRPr lang="es-EC"/>
            </a:pPr>
            <a:endParaRPr lang="es-CO"/>
          </a:p>
        </c:txPr>
        <c:crossAx val="51132672"/>
        <c:crosses val="autoZero"/>
        <c:auto val="1"/>
        <c:lblAlgn val="ctr"/>
        <c:lblOffset val="100"/>
      </c:catAx>
      <c:valAx>
        <c:axId val="51132672"/>
        <c:scaling>
          <c:orientation val="minMax"/>
        </c:scaling>
        <c:axPos val="l"/>
        <c:majorGridlines/>
        <c:numFmt formatCode="General" sourceLinked="1"/>
        <c:tickLblPos val="nextTo"/>
        <c:txPr>
          <a:bodyPr/>
          <a:lstStyle/>
          <a:p>
            <a:pPr>
              <a:defRPr lang="es-EC"/>
            </a:pPr>
            <a:endParaRPr lang="es-CO"/>
          </a:p>
        </c:txPr>
        <c:crossAx val="51131136"/>
        <c:crosses val="autoZero"/>
        <c:crossBetween val="between"/>
      </c:valAx>
    </c:plotArea>
    <c:legend>
      <c:legendPos val="r"/>
      <c:layout/>
      <c:txPr>
        <a:bodyPr/>
        <a:lstStyle/>
        <a:p>
          <a:pPr>
            <a:defRPr lang="es-EC"/>
          </a:pPr>
          <a:endParaRPr lang="es-CO"/>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CO"/>
  <c:chart>
    <c:plotArea>
      <c:layout/>
      <c:barChart>
        <c:barDir val="col"/>
        <c:grouping val="clustered"/>
        <c:ser>
          <c:idx val="0"/>
          <c:order val="0"/>
          <c:tx>
            <c:strRef>
              <c:f>Hoja2!$A$104</c:f>
              <c:strCache>
                <c:ptCount val="1"/>
                <c:pt idx="0">
                  <c:v>SI</c:v>
                </c:pt>
              </c:strCache>
            </c:strRef>
          </c:tx>
          <c:cat>
            <c:strRef>
              <c:f>Hoja2!$B$103:$C$103</c:f>
              <c:strCache>
                <c:ptCount val="2"/>
                <c:pt idx="0">
                  <c:v>f</c:v>
                </c:pt>
                <c:pt idx="1">
                  <c:v>%</c:v>
                </c:pt>
              </c:strCache>
            </c:strRef>
          </c:cat>
          <c:val>
            <c:numRef>
              <c:f>Hoja2!$B$104:$C$104</c:f>
              <c:numCache>
                <c:formatCode>General</c:formatCode>
                <c:ptCount val="2"/>
                <c:pt idx="0">
                  <c:v>2</c:v>
                </c:pt>
                <c:pt idx="1">
                  <c:v>50</c:v>
                </c:pt>
              </c:numCache>
            </c:numRef>
          </c:val>
        </c:ser>
        <c:ser>
          <c:idx val="1"/>
          <c:order val="1"/>
          <c:tx>
            <c:strRef>
              <c:f>Hoja2!$A$105</c:f>
              <c:strCache>
                <c:ptCount val="1"/>
                <c:pt idx="0">
                  <c:v>NO</c:v>
                </c:pt>
              </c:strCache>
            </c:strRef>
          </c:tx>
          <c:cat>
            <c:strRef>
              <c:f>Hoja2!$B$103:$C$103</c:f>
              <c:strCache>
                <c:ptCount val="2"/>
                <c:pt idx="0">
                  <c:v>f</c:v>
                </c:pt>
                <c:pt idx="1">
                  <c:v>%</c:v>
                </c:pt>
              </c:strCache>
            </c:strRef>
          </c:cat>
          <c:val>
            <c:numRef>
              <c:f>Hoja2!$B$105:$C$105</c:f>
              <c:numCache>
                <c:formatCode>General</c:formatCode>
                <c:ptCount val="2"/>
                <c:pt idx="0">
                  <c:v>2</c:v>
                </c:pt>
                <c:pt idx="1">
                  <c:v>50</c:v>
                </c:pt>
              </c:numCache>
            </c:numRef>
          </c:val>
        </c:ser>
        <c:axId val="51162112"/>
        <c:axId val="51176192"/>
      </c:barChart>
      <c:catAx>
        <c:axId val="51162112"/>
        <c:scaling>
          <c:orientation val="minMax"/>
        </c:scaling>
        <c:axPos val="b"/>
        <c:tickLblPos val="nextTo"/>
        <c:txPr>
          <a:bodyPr/>
          <a:lstStyle/>
          <a:p>
            <a:pPr>
              <a:defRPr lang="es-EC"/>
            </a:pPr>
            <a:endParaRPr lang="es-CO"/>
          </a:p>
        </c:txPr>
        <c:crossAx val="51176192"/>
        <c:crosses val="autoZero"/>
        <c:auto val="1"/>
        <c:lblAlgn val="ctr"/>
        <c:lblOffset val="100"/>
      </c:catAx>
      <c:valAx>
        <c:axId val="51176192"/>
        <c:scaling>
          <c:orientation val="minMax"/>
        </c:scaling>
        <c:axPos val="l"/>
        <c:majorGridlines/>
        <c:numFmt formatCode="General" sourceLinked="1"/>
        <c:tickLblPos val="nextTo"/>
        <c:txPr>
          <a:bodyPr/>
          <a:lstStyle/>
          <a:p>
            <a:pPr>
              <a:defRPr lang="es-EC"/>
            </a:pPr>
            <a:endParaRPr lang="es-CO"/>
          </a:p>
        </c:txPr>
        <c:crossAx val="51162112"/>
        <c:crosses val="autoZero"/>
        <c:crossBetween val="between"/>
      </c:valAx>
    </c:plotArea>
    <c:legend>
      <c:legendPos val="r"/>
      <c:layout/>
      <c:txPr>
        <a:bodyPr/>
        <a:lstStyle/>
        <a:p>
          <a:pPr>
            <a:defRPr lang="es-EC"/>
          </a:pPr>
          <a:endParaRPr lang="es-CO"/>
        </a:p>
      </c:txP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CO"/>
  <c:chart>
    <c:autoTitleDeleted val="1"/>
    <c:plotArea>
      <c:layout/>
      <c:barChart>
        <c:barDir val="col"/>
        <c:grouping val="clustered"/>
        <c:ser>
          <c:idx val="0"/>
          <c:order val="0"/>
          <c:tx>
            <c:strRef>
              <c:f>Hoja1!$C$1:$C$3</c:f>
              <c:strCache>
                <c:ptCount val="1"/>
                <c:pt idx="0">
                  <c:v>PORCENTAJES 56,25 43,75</c:v>
                </c:pt>
              </c:strCache>
            </c:strRef>
          </c:tx>
          <c:cat>
            <c:strRef>
              <c:f>Hoja1!$A$2:$A$3</c:f>
              <c:strCache>
                <c:ptCount val="2"/>
                <c:pt idx="0">
                  <c:v>SI</c:v>
                </c:pt>
                <c:pt idx="1">
                  <c:v>NO</c:v>
                </c:pt>
              </c:strCache>
            </c:strRef>
          </c:cat>
          <c:val>
            <c:numRef>
              <c:f>Hoja1!$B$2:$B$3</c:f>
              <c:numCache>
                <c:formatCode>General</c:formatCode>
                <c:ptCount val="2"/>
                <c:pt idx="0">
                  <c:v>9</c:v>
                </c:pt>
                <c:pt idx="1">
                  <c:v>7</c:v>
                </c:pt>
              </c:numCache>
            </c:numRef>
          </c:val>
        </c:ser>
        <c:axId val="51368704"/>
        <c:axId val="51370240"/>
      </c:barChart>
      <c:catAx>
        <c:axId val="51368704"/>
        <c:scaling>
          <c:orientation val="minMax"/>
        </c:scaling>
        <c:axPos val="b"/>
        <c:tickLblPos val="nextTo"/>
        <c:txPr>
          <a:bodyPr/>
          <a:lstStyle/>
          <a:p>
            <a:pPr>
              <a:defRPr lang="es-EC"/>
            </a:pPr>
            <a:endParaRPr lang="es-CO"/>
          </a:p>
        </c:txPr>
        <c:crossAx val="51370240"/>
        <c:crosses val="autoZero"/>
        <c:auto val="1"/>
        <c:lblAlgn val="ctr"/>
        <c:lblOffset val="100"/>
      </c:catAx>
      <c:valAx>
        <c:axId val="51370240"/>
        <c:scaling>
          <c:orientation val="minMax"/>
        </c:scaling>
        <c:axPos val="l"/>
        <c:majorGridlines/>
        <c:numFmt formatCode="General" sourceLinked="1"/>
        <c:tickLblPos val="nextTo"/>
        <c:txPr>
          <a:bodyPr/>
          <a:lstStyle/>
          <a:p>
            <a:pPr>
              <a:defRPr lang="es-EC"/>
            </a:pPr>
            <a:endParaRPr lang="es-CO"/>
          </a:p>
        </c:txPr>
        <c:crossAx val="51368704"/>
        <c:crosses val="autoZero"/>
        <c:crossBetween val="between"/>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CO"/>
  <c:style val="3"/>
  <c:chart>
    <c:autoTitleDeleted val="1"/>
    <c:plotArea>
      <c:layout>
        <c:manualLayout>
          <c:layoutTarget val="inner"/>
          <c:xMode val="edge"/>
          <c:yMode val="edge"/>
          <c:x val="7.3873546786478769E-2"/>
          <c:y val="0.26496283210092836"/>
          <c:w val="0.89868031625729783"/>
          <c:h val="0.59798525028995353"/>
        </c:manualLayout>
      </c:layout>
      <c:barChart>
        <c:barDir val="col"/>
        <c:grouping val="clustered"/>
        <c:ser>
          <c:idx val="0"/>
          <c:order val="0"/>
          <c:tx>
            <c:strRef>
              <c:f>Hoja1!$B$22</c:f>
              <c:strCache>
                <c:ptCount val="1"/>
                <c:pt idx="0">
                  <c:v>RESPUESTAS</c:v>
                </c:pt>
              </c:strCache>
            </c:strRef>
          </c:tx>
          <c:cat>
            <c:strRef>
              <c:f>Hoja1!$A$23:$A$24</c:f>
              <c:strCache>
                <c:ptCount val="2"/>
                <c:pt idx="0">
                  <c:v>SI</c:v>
                </c:pt>
                <c:pt idx="1">
                  <c:v>NO</c:v>
                </c:pt>
              </c:strCache>
            </c:strRef>
          </c:cat>
          <c:val>
            <c:numRef>
              <c:f>Hoja1!$B$23:$B$24</c:f>
              <c:numCache>
                <c:formatCode>General</c:formatCode>
                <c:ptCount val="2"/>
                <c:pt idx="0">
                  <c:v>11</c:v>
                </c:pt>
                <c:pt idx="1">
                  <c:v>5</c:v>
                </c:pt>
              </c:numCache>
            </c:numRef>
          </c:val>
        </c:ser>
        <c:axId val="51427200"/>
        <c:axId val="51428736"/>
      </c:barChart>
      <c:catAx>
        <c:axId val="51427200"/>
        <c:scaling>
          <c:orientation val="minMax"/>
        </c:scaling>
        <c:axPos val="b"/>
        <c:tickLblPos val="nextTo"/>
        <c:txPr>
          <a:bodyPr/>
          <a:lstStyle/>
          <a:p>
            <a:pPr>
              <a:defRPr lang="es-EC"/>
            </a:pPr>
            <a:endParaRPr lang="es-CO"/>
          </a:p>
        </c:txPr>
        <c:crossAx val="51428736"/>
        <c:crosses val="autoZero"/>
        <c:auto val="1"/>
        <c:lblAlgn val="ctr"/>
        <c:lblOffset val="100"/>
      </c:catAx>
      <c:valAx>
        <c:axId val="51428736"/>
        <c:scaling>
          <c:orientation val="minMax"/>
        </c:scaling>
        <c:axPos val="l"/>
        <c:majorGridlines>
          <c:spPr>
            <a:ln>
              <a:solidFill>
                <a:schemeClr val="tx2">
                  <a:lumMod val="60000"/>
                  <a:lumOff val="40000"/>
                </a:schemeClr>
              </a:solidFill>
            </a:ln>
          </c:spPr>
        </c:majorGridlines>
        <c:numFmt formatCode="General" sourceLinked="1"/>
        <c:tickLblPos val="nextTo"/>
        <c:txPr>
          <a:bodyPr/>
          <a:lstStyle/>
          <a:p>
            <a:pPr>
              <a:defRPr lang="es-EC"/>
            </a:pPr>
            <a:endParaRPr lang="es-CO"/>
          </a:p>
        </c:txPr>
        <c:crossAx val="51427200"/>
        <c:crosses val="autoZero"/>
        <c:crossBetween val="between"/>
      </c:valAx>
      <c:spPr>
        <a:solidFill>
          <a:schemeClr val="tx2">
            <a:lumMod val="20000"/>
            <a:lumOff val="80000"/>
          </a:schemeClr>
        </a:solidFill>
      </c:spPr>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CO"/>
  <c:chart>
    <c:plotArea>
      <c:layout/>
      <c:barChart>
        <c:barDir val="col"/>
        <c:grouping val="clustered"/>
        <c:ser>
          <c:idx val="0"/>
          <c:order val="0"/>
          <c:tx>
            <c:strRef>
              <c:f>Hoja1!$A$156</c:f>
              <c:strCache>
                <c:ptCount val="1"/>
                <c:pt idx="0">
                  <c:v>SI</c:v>
                </c:pt>
              </c:strCache>
            </c:strRef>
          </c:tx>
          <c:cat>
            <c:strRef>
              <c:f>Hoja1!$B$155:$C$155</c:f>
              <c:strCache>
                <c:ptCount val="2"/>
                <c:pt idx="0">
                  <c:v>RESPUESTAS</c:v>
                </c:pt>
                <c:pt idx="1">
                  <c:v>PORCENTAJES</c:v>
                </c:pt>
              </c:strCache>
            </c:strRef>
          </c:cat>
          <c:val>
            <c:numRef>
              <c:f>Hoja1!$B$156:$C$156</c:f>
              <c:numCache>
                <c:formatCode>General</c:formatCode>
                <c:ptCount val="2"/>
                <c:pt idx="0">
                  <c:v>15</c:v>
                </c:pt>
                <c:pt idx="1">
                  <c:v>93.75</c:v>
                </c:pt>
              </c:numCache>
            </c:numRef>
          </c:val>
        </c:ser>
        <c:ser>
          <c:idx val="1"/>
          <c:order val="1"/>
          <c:tx>
            <c:strRef>
              <c:f>Hoja1!$A$157</c:f>
              <c:strCache>
                <c:ptCount val="1"/>
                <c:pt idx="0">
                  <c:v>NO</c:v>
                </c:pt>
              </c:strCache>
            </c:strRef>
          </c:tx>
          <c:spPr>
            <a:ln>
              <a:solidFill>
                <a:schemeClr val="accent3"/>
              </a:solidFill>
            </a:ln>
          </c:spPr>
          <c:cat>
            <c:strRef>
              <c:f>Hoja1!$B$155:$C$155</c:f>
              <c:strCache>
                <c:ptCount val="2"/>
                <c:pt idx="0">
                  <c:v>RESPUESTAS</c:v>
                </c:pt>
                <c:pt idx="1">
                  <c:v>PORCENTAJES</c:v>
                </c:pt>
              </c:strCache>
            </c:strRef>
          </c:cat>
          <c:val>
            <c:numRef>
              <c:f>Hoja1!$B$157:$C$157</c:f>
              <c:numCache>
                <c:formatCode>General</c:formatCode>
                <c:ptCount val="2"/>
                <c:pt idx="0">
                  <c:v>1</c:v>
                </c:pt>
                <c:pt idx="1">
                  <c:v>6.25</c:v>
                </c:pt>
              </c:numCache>
            </c:numRef>
          </c:val>
        </c:ser>
        <c:axId val="51503104"/>
        <c:axId val="51504640"/>
      </c:barChart>
      <c:catAx>
        <c:axId val="51503104"/>
        <c:scaling>
          <c:orientation val="minMax"/>
        </c:scaling>
        <c:axPos val="b"/>
        <c:tickLblPos val="nextTo"/>
        <c:txPr>
          <a:bodyPr/>
          <a:lstStyle/>
          <a:p>
            <a:pPr>
              <a:defRPr lang="es-EC"/>
            </a:pPr>
            <a:endParaRPr lang="es-CO"/>
          </a:p>
        </c:txPr>
        <c:crossAx val="51504640"/>
        <c:crosses val="autoZero"/>
        <c:auto val="1"/>
        <c:lblAlgn val="ctr"/>
        <c:lblOffset val="100"/>
      </c:catAx>
      <c:valAx>
        <c:axId val="51504640"/>
        <c:scaling>
          <c:orientation val="minMax"/>
        </c:scaling>
        <c:axPos val="l"/>
        <c:majorGridlines/>
        <c:numFmt formatCode="General" sourceLinked="1"/>
        <c:tickLblPos val="nextTo"/>
        <c:txPr>
          <a:bodyPr/>
          <a:lstStyle/>
          <a:p>
            <a:pPr>
              <a:defRPr lang="es-EC"/>
            </a:pPr>
            <a:endParaRPr lang="es-CO"/>
          </a:p>
        </c:txPr>
        <c:crossAx val="51503104"/>
        <c:crosses val="autoZero"/>
        <c:crossBetween val="between"/>
      </c:valAx>
    </c:plotArea>
    <c:legend>
      <c:legendPos val="r"/>
      <c:layout/>
      <c:txPr>
        <a:bodyPr/>
        <a:lstStyle/>
        <a:p>
          <a:pPr>
            <a:defRPr lang="es-EC"/>
          </a:pPr>
          <a:endParaRPr lang="es-CO"/>
        </a:p>
      </c:txPr>
    </c:legend>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3E1E7EFC-BFEF-4B44-81C6-5C913C76F33F}" type="datetimeFigureOut">
              <a:rPr lang="es-EC" smtClean="0"/>
              <a:pPr/>
              <a:t>23/01/2013</a:t>
            </a:fld>
            <a:endParaRPr lang="es-EC"/>
          </a:p>
        </p:txBody>
      </p:sp>
      <p:sp>
        <p:nvSpPr>
          <p:cNvPr id="8" name="Slide Number Placeholder 7"/>
          <p:cNvSpPr>
            <a:spLocks noGrp="1"/>
          </p:cNvSpPr>
          <p:nvPr>
            <p:ph type="sldNum" sz="quarter" idx="11"/>
          </p:nvPr>
        </p:nvSpPr>
        <p:spPr/>
        <p:txBody>
          <a:bodyPr/>
          <a:lstStyle/>
          <a:p>
            <a:fld id="{F49EA4CB-8EBF-4724-B1A2-47FD0D5EB1E9}" type="slidenum">
              <a:rPr lang="es-EC" smtClean="0"/>
              <a:pPr/>
              <a:t>‹Nº›</a:t>
            </a:fld>
            <a:endParaRPr lang="es-EC"/>
          </a:p>
        </p:txBody>
      </p:sp>
      <p:sp>
        <p:nvSpPr>
          <p:cNvPr id="9" name="Footer Placeholder 8"/>
          <p:cNvSpPr>
            <a:spLocks noGrp="1"/>
          </p:cNvSpPr>
          <p:nvPr>
            <p:ph type="ftr" sz="quarter" idx="12"/>
          </p:nvPr>
        </p:nvSpPr>
        <p:spPr/>
        <p:txBody>
          <a:bodyPr/>
          <a:lstStyle/>
          <a:p>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E1E7EFC-BFEF-4B44-81C6-5C913C76F33F}" type="datetimeFigureOut">
              <a:rPr lang="es-EC" smtClean="0"/>
              <a:pPr/>
              <a:t>23/01/2013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49EA4CB-8EBF-4724-B1A2-47FD0D5EB1E9}"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E1E7EFC-BFEF-4B44-81C6-5C913C76F33F}" type="datetimeFigureOut">
              <a:rPr lang="es-EC" smtClean="0"/>
              <a:pPr/>
              <a:t>23/01/2013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49EA4CB-8EBF-4724-B1A2-47FD0D5EB1E9}"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3E1E7EFC-BFEF-4B44-81C6-5C913C76F33F}" type="datetimeFigureOut">
              <a:rPr lang="es-EC" smtClean="0"/>
              <a:pPr/>
              <a:t>23/01/2013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49EA4CB-8EBF-4724-B1A2-47FD0D5EB1E9}"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E1E7EFC-BFEF-4B44-81C6-5C913C76F33F}" type="datetimeFigureOut">
              <a:rPr lang="es-EC" smtClean="0"/>
              <a:pPr/>
              <a:t>23/01/2013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F49EA4CB-8EBF-4724-B1A2-47FD0D5EB1E9}" type="slidenum">
              <a:rPr lang="es-EC" smtClean="0"/>
              <a:pPr/>
              <a:t>‹Nº›</a:t>
            </a:fld>
            <a:endParaRPr lang="es-EC"/>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3E1E7EFC-BFEF-4B44-81C6-5C913C76F33F}" type="datetimeFigureOut">
              <a:rPr lang="es-EC" smtClean="0"/>
              <a:pPr/>
              <a:t>23/01/2013</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49EA4CB-8EBF-4724-B1A2-47FD0D5EB1E9}" type="slidenum">
              <a:rPr lang="es-EC" smtClean="0"/>
              <a:pPr/>
              <a:t>‹Nº›</a:t>
            </a:fld>
            <a:endParaRPr lang="es-EC"/>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3E1E7EFC-BFEF-4B44-81C6-5C913C76F33F}" type="datetimeFigureOut">
              <a:rPr lang="es-EC" smtClean="0"/>
              <a:pPr/>
              <a:t>23/01/2013</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F49EA4CB-8EBF-4724-B1A2-47FD0D5EB1E9}" type="slidenum">
              <a:rPr lang="es-EC" smtClean="0"/>
              <a:pPr/>
              <a:t>‹Nº›</a:t>
            </a:fld>
            <a:endParaRPr lang="es-EC"/>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E1E7EFC-BFEF-4B44-81C6-5C913C76F33F}" type="datetimeFigureOut">
              <a:rPr lang="es-EC" smtClean="0"/>
              <a:pPr/>
              <a:t>23/01/2013</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F49EA4CB-8EBF-4724-B1A2-47FD0D5EB1E9}"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E7EFC-BFEF-4B44-81C6-5C913C76F33F}" type="datetimeFigureOut">
              <a:rPr lang="es-EC" smtClean="0"/>
              <a:pPr/>
              <a:t>23/01/2013</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F49EA4CB-8EBF-4724-B1A2-47FD0D5EB1E9}"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E1E7EFC-BFEF-4B44-81C6-5C913C76F33F}" type="datetimeFigureOut">
              <a:rPr lang="es-EC" smtClean="0"/>
              <a:pPr/>
              <a:t>23/01/2013</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49EA4CB-8EBF-4724-B1A2-47FD0D5EB1E9}"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E1E7EFC-BFEF-4B44-81C6-5C913C76F33F}" type="datetimeFigureOut">
              <a:rPr lang="es-EC" smtClean="0"/>
              <a:pPr/>
              <a:t>23/01/2013</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F49EA4CB-8EBF-4724-B1A2-47FD0D5EB1E9}"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E1E7EFC-BFEF-4B44-81C6-5C913C76F33F}" type="datetimeFigureOut">
              <a:rPr lang="es-EC" smtClean="0"/>
              <a:pPr/>
              <a:t>23/01/2013</a:t>
            </a:fld>
            <a:endParaRPr lang="es-EC"/>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EC"/>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49EA4CB-8EBF-4724-B1A2-47FD0D5EB1E9}" type="slidenum">
              <a:rPr lang="es-EC" smtClean="0"/>
              <a:pPr/>
              <a:t>‹Nº›</a:t>
            </a:fld>
            <a:endParaRPr lang="es-EC"/>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magen 1" descr="http://360.espe.edu.ec/images/esp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86116" y="214290"/>
            <a:ext cx="1785950" cy="18465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8 CuadroTexto"/>
          <p:cNvSpPr txBox="1"/>
          <p:nvPr/>
        </p:nvSpPr>
        <p:spPr>
          <a:xfrm>
            <a:off x="899592" y="2210569"/>
            <a:ext cx="7200800" cy="3939540"/>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just"/>
            <a:r>
              <a:rPr lang="es-ES" sz="2800" b="1" dirty="0" smtClean="0">
                <a:latin typeface="+mj-lt"/>
              </a:rPr>
              <a:t>Tema </a:t>
            </a:r>
            <a:r>
              <a:rPr lang="es-ES" sz="2800" dirty="0" smtClean="0">
                <a:latin typeface="+mj-lt"/>
              </a:rPr>
              <a:t>: Análisis </a:t>
            </a:r>
            <a:r>
              <a:rPr lang="es-ES" sz="2800" dirty="0">
                <a:latin typeface="+mj-lt"/>
              </a:rPr>
              <a:t>de los contenidos programáticos vigentes en los 10mos años de E.B. del Colegio Militar No. 10 “Abdón Calderón” de la ciudad de Quito, provincia de Pichincha. Propuesta </a:t>
            </a:r>
            <a:r>
              <a:rPr lang="es-ES" sz="2800" dirty="0" smtClean="0">
                <a:latin typeface="+mj-lt"/>
              </a:rPr>
              <a:t>alternativa</a:t>
            </a:r>
          </a:p>
          <a:p>
            <a:pPr algn="ctr"/>
            <a:endParaRPr lang="es-ES" sz="2800" dirty="0" smtClean="0">
              <a:latin typeface="+mj-lt"/>
            </a:endParaRPr>
          </a:p>
          <a:p>
            <a:r>
              <a:rPr lang="es-CO" b="1" dirty="0">
                <a:latin typeface="+mj-lt"/>
              </a:rPr>
              <a:t>ELABORADO POR:</a:t>
            </a:r>
            <a:endParaRPr lang="es-EC" b="1" dirty="0">
              <a:latin typeface="+mj-lt"/>
            </a:endParaRPr>
          </a:p>
          <a:p>
            <a:r>
              <a:rPr lang="es-CO" dirty="0">
                <a:latin typeface="+mj-lt"/>
              </a:rPr>
              <a:t>JESSICA ORELLANA GAVILANES</a:t>
            </a:r>
            <a:endParaRPr lang="es-ES" dirty="0">
              <a:latin typeface="+mj-lt"/>
            </a:endParaRPr>
          </a:p>
          <a:p>
            <a:endParaRPr lang="es-EC" dirty="0"/>
          </a:p>
        </p:txBody>
      </p:sp>
    </p:spTree>
    <p:extLst>
      <p:ext uri="{BB962C8B-B14F-4D97-AF65-F5344CB8AC3E}">
        <p14:creationId xmlns:p14="http://schemas.microsoft.com/office/powerpoint/2010/main" xmlns="" val="4043909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xmlns="" val="3589940949"/>
              </p:ext>
            </p:extLst>
          </p:nvPr>
        </p:nvGraphicFramePr>
        <p:xfrm>
          <a:off x="107504" y="0"/>
          <a:ext cx="8050022" cy="6844693"/>
        </p:xfrm>
        <a:graphic>
          <a:graphicData uri="http://schemas.openxmlformats.org/drawingml/2006/table">
            <a:tbl>
              <a:tblPr firstRow="1" firstCol="1" bandRow="1">
                <a:tableStyleId>{5C22544A-7EE6-4342-B048-85BDC9FD1C3A}</a:tableStyleId>
              </a:tblPr>
              <a:tblGrid>
                <a:gridCol w="1519408"/>
                <a:gridCol w="1207610"/>
                <a:gridCol w="1294176"/>
                <a:gridCol w="1206744"/>
                <a:gridCol w="1698444"/>
                <a:gridCol w="1123640"/>
              </a:tblGrid>
              <a:tr h="1283513">
                <a:tc>
                  <a:txBody>
                    <a:bodyPr/>
                    <a:lstStyle/>
                    <a:p>
                      <a:pPr algn="just">
                        <a:lnSpc>
                          <a:spcPct val="150000"/>
                        </a:lnSpc>
                        <a:spcBef>
                          <a:spcPts val="375"/>
                        </a:spcBef>
                        <a:spcAft>
                          <a:spcPts val="375"/>
                        </a:spcAft>
                      </a:pPr>
                      <a:r>
                        <a:rPr lang="es-EC" sz="1400" dirty="0">
                          <a:effectLst/>
                        </a:rPr>
                        <a:t>Modelo Teórico Enseñanza-Aprendizaje</a:t>
                      </a:r>
                      <a:endParaRPr lang="es-EC" sz="1400" dirty="0">
                        <a:effectLst/>
                        <a:latin typeface="Calibri"/>
                        <a:ea typeface="Calibri"/>
                        <a:cs typeface="Times New Roman"/>
                      </a:endParaRPr>
                    </a:p>
                  </a:txBody>
                  <a:tcPr marL="64657" marR="64657" marT="0" marB="0"/>
                </a:tc>
                <a:tc>
                  <a:txBody>
                    <a:bodyPr/>
                    <a:lstStyle/>
                    <a:p>
                      <a:pPr algn="just">
                        <a:lnSpc>
                          <a:spcPct val="150000"/>
                        </a:lnSpc>
                        <a:spcBef>
                          <a:spcPts val="375"/>
                        </a:spcBef>
                        <a:spcAft>
                          <a:spcPts val="375"/>
                        </a:spcAft>
                      </a:pPr>
                      <a:r>
                        <a:rPr lang="es-EC" sz="1400" dirty="0">
                          <a:effectLst/>
                        </a:rPr>
                        <a:t>Docente</a:t>
                      </a:r>
                      <a:endParaRPr lang="es-EC" sz="1400" dirty="0">
                        <a:effectLst/>
                        <a:latin typeface="Calibri"/>
                        <a:ea typeface="Calibri"/>
                        <a:cs typeface="Times New Roman"/>
                      </a:endParaRPr>
                    </a:p>
                  </a:txBody>
                  <a:tcPr marL="64657" marR="64657" marT="0" marB="0"/>
                </a:tc>
                <a:tc>
                  <a:txBody>
                    <a:bodyPr/>
                    <a:lstStyle/>
                    <a:p>
                      <a:pPr algn="just">
                        <a:lnSpc>
                          <a:spcPct val="150000"/>
                        </a:lnSpc>
                        <a:spcBef>
                          <a:spcPts val="375"/>
                        </a:spcBef>
                        <a:spcAft>
                          <a:spcPts val="375"/>
                        </a:spcAft>
                      </a:pPr>
                      <a:r>
                        <a:rPr lang="es-EC" sz="1400">
                          <a:effectLst/>
                        </a:rPr>
                        <a:t>Estudiante</a:t>
                      </a:r>
                      <a:endParaRPr lang="es-EC" sz="1400">
                        <a:effectLst/>
                        <a:latin typeface="Calibri"/>
                        <a:ea typeface="Calibri"/>
                        <a:cs typeface="Times New Roman"/>
                      </a:endParaRPr>
                    </a:p>
                  </a:txBody>
                  <a:tcPr marL="64657" marR="64657" marT="0" marB="0"/>
                </a:tc>
                <a:tc>
                  <a:txBody>
                    <a:bodyPr/>
                    <a:lstStyle/>
                    <a:p>
                      <a:pPr algn="just">
                        <a:lnSpc>
                          <a:spcPct val="150000"/>
                        </a:lnSpc>
                        <a:spcBef>
                          <a:spcPts val="375"/>
                        </a:spcBef>
                        <a:spcAft>
                          <a:spcPts val="375"/>
                        </a:spcAft>
                      </a:pPr>
                      <a:r>
                        <a:rPr lang="es-EC" sz="1400">
                          <a:effectLst/>
                        </a:rPr>
                        <a:t>Metodología</a:t>
                      </a:r>
                      <a:endParaRPr lang="es-EC" sz="1400">
                        <a:effectLst/>
                        <a:latin typeface="Calibri"/>
                        <a:ea typeface="Calibri"/>
                        <a:cs typeface="Times New Roman"/>
                      </a:endParaRPr>
                    </a:p>
                  </a:txBody>
                  <a:tcPr marL="64657" marR="64657" marT="0" marB="0"/>
                </a:tc>
                <a:tc>
                  <a:txBody>
                    <a:bodyPr/>
                    <a:lstStyle/>
                    <a:p>
                      <a:pPr algn="just">
                        <a:lnSpc>
                          <a:spcPct val="150000"/>
                        </a:lnSpc>
                        <a:spcBef>
                          <a:spcPts val="375"/>
                        </a:spcBef>
                        <a:spcAft>
                          <a:spcPts val="375"/>
                        </a:spcAft>
                      </a:pPr>
                      <a:r>
                        <a:rPr lang="es-EC" sz="1400" dirty="0">
                          <a:effectLst/>
                        </a:rPr>
                        <a:t>Objetivos</a:t>
                      </a:r>
                      <a:endParaRPr lang="es-EC" sz="1400" dirty="0">
                        <a:effectLst/>
                        <a:latin typeface="Calibri"/>
                        <a:ea typeface="Calibri"/>
                        <a:cs typeface="Times New Roman"/>
                      </a:endParaRPr>
                    </a:p>
                  </a:txBody>
                  <a:tcPr marL="64657" marR="64657" marT="0" marB="0"/>
                </a:tc>
                <a:tc>
                  <a:txBody>
                    <a:bodyPr/>
                    <a:lstStyle/>
                    <a:p>
                      <a:pPr algn="just">
                        <a:lnSpc>
                          <a:spcPct val="150000"/>
                        </a:lnSpc>
                        <a:spcBef>
                          <a:spcPts val="375"/>
                        </a:spcBef>
                        <a:spcAft>
                          <a:spcPts val="375"/>
                        </a:spcAft>
                      </a:pPr>
                      <a:r>
                        <a:rPr lang="es-EC" sz="1400">
                          <a:effectLst/>
                        </a:rPr>
                        <a:t>Evaluación</a:t>
                      </a:r>
                      <a:endParaRPr lang="es-EC" sz="1400">
                        <a:effectLst/>
                        <a:latin typeface="Calibri"/>
                        <a:ea typeface="Calibri"/>
                        <a:cs typeface="Times New Roman"/>
                      </a:endParaRPr>
                    </a:p>
                  </a:txBody>
                  <a:tcPr marL="64657" marR="64657" marT="0" marB="0"/>
                </a:tc>
              </a:tr>
              <a:tr h="5561180">
                <a:tc>
                  <a:txBody>
                    <a:bodyPr/>
                    <a:lstStyle/>
                    <a:p>
                      <a:pPr algn="just">
                        <a:lnSpc>
                          <a:spcPct val="150000"/>
                        </a:lnSpc>
                        <a:spcBef>
                          <a:spcPts val="375"/>
                        </a:spcBef>
                        <a:spcAft>
                          <a:spcPts val="375"/>
                        </a:spcAft>
                      </a:pPr>
                      <a:r>
                        <a:rPr lang="es-EC" sz="1400">
                          <a:effectLst/>
                        </a:rPr>
                        <a:t>Modelo Constructivista</a:t>
                      </a:r>
                      <a:endParaRPr lang="es-EC" sz="1400">
                        <a:effectLst/>
                        <a:latin typeface="Calibri"/>
                        <a:ea typeface="Calibri"/>
                        <a:cs typeface="Times New Roman"/>
                      </a:endParaRPr>
                    </a:p>
                  </a:txBody>
                  <a:tcPr marL="64657" marR="64657" marT="0" marB="0"/>
                </a:tc>
                <a:tc>
                  <a:txBody>
                    <a:bodyPr/>
                    <a:lstStyle/>
                    <a:p>
                      <a:pPr algn="just">
                        <a:lnSpc>
                          <a:spcPct val="150000"/>
                        </a:lnSpc>
                        <a:spcBef>
                          <a:spcPts val="375"/>
                        </a:spcBef>
                        <a:spcAft>
                          <a:spcPts val="375"/>
                        </a:spcAft>
                      </a:pPr>
                      <a:r>
                        <a:rPr lang="es-EC" sz="1400" dirty="0">
                          <a:effectLst/>
                        </a:rPr>
                        <a:t>Es un orientador que guía el aprendizaje del alumno, intentando al mismo tiempo que la construcción del alumno se aproxime a lo que se considera como conocimiento verdadero.</a:t>
                      </a:r>
                      <a:endParaRPr lang="es-EC" sz="1400" dirty="0">
                        <a:effectLst/>
                        <a:latin typeface="Calibri"/>
                        <a:ea typeface="Calibri"/>
                        <a:cs typeface="Times New Roman"/>
                      </a:endParaRPr>
                    </a:p>
                  </a:txBody>
                  <a:tcPr marL="64657" marR="64657" marT="0" marB="0"/>
                </a:tc>
                <a:tc>
                  <a:txBody>
                    <a:bodyPr/>
                    <a:lstStyle/>
                    <a:p>
                      <a:pPr algn="just">
                        <a:lnSpc>
                          <a:spcPct val="150000"/>
                        </a:lnSpc>
                        <a:spcBef>
                          <a:spcPts val="375"/>
                        </a:spcBef>
                        <a:spcAft>
                          <a:spcPts val="375"/>
                        </a:spcAft>
                      </a:pPr>
                      <a:r>
                        <a:rPr lang="es-EC" sz="1400" dirty="0">
                          <a:effectLst/>
                        </a:rPr>
                        <a:t>El alumno construye el conocimiento por si mismo relacionando la información nueva con los conocimientos previos. Es el responsable último de su propio proceso de aprendizaje.</a:t>
                      </a:r>
                      <a:endParaRPr lang="es-EC" sz="1400" dirty="0">
                        <a:effectLst/>
                        <a:latin typeface="Calibri"/>
                        <a:ea typeface="Calibri"/>
                        <a:cs typeface="Times New Roman"/>
                      </a:endParaRPr>
                    </a:p>
                  </a:txBody>
                  <a:tcPr marL="64657" marR="64657" marT="0" marB="0"/>
                </a:tc>
                <a:tc>
                  <a:txBody>
                    <a:bodyPr/>
                    <a:lstStyle/>
                    <a:p>
                      <a:pPr algn="just">
                        <a:lnSpc>
                          <a:spcPct val="150000"/>
                        </a:lnSpc>
                        <a:spcBef>
                          <a:spcPts val="375"/>
                        </a:spcBef>
                        <a:spcAft>
                          <a:spcPts val="375"/>
                        </a:spcAft>
                      </a:pPr>
                      <a:r>
                        <a:rPr lang="es-EC" sz="1400" dirty="0">
                          <a:effectLst/>
                        </a:rPr>
                        <a:t>Método de la Investigación Científica.</a:t>
                      </a:r>
                      <a:endParaRPr lang="es-EC" sz="1400" dirty="0">
                        <a:effectLst/>
                        <a:latin typeface="Calibri"/>
                        <a:ea typeface="Calibri"/>
                        <a:cs typeface="Times New Roman"/>
                      </a:endParaRPr>
                    </a:p>
                  </a:txBody>
                  <a:tcPr marL="64657" marR="64657" marT="0" marB="0"/>
                </a:tc>
                <a:tc>
                  <a:txBody>
                    <a:bodyPr/>
                    <a:lstStyle/>
                    <a:p>
                      <a:pPr algn="just">
                        <a:lnSpc>
                          <a:spcPct val="150000"/>
                        </a:lnSpc>
                        <a:spcBef>
                          <a:spcPts val="375"/>
                        </a:spcBef>
                        <a:spcAft>
                          <a:spcPts val="375"/>
                        </a:spcAft>
                      </a:pPr>
                      <a:r>
                        <a:rPr lang="es-EC" sz="1400" dirty="0">
                          <a:effectLst/>
                        </a:rPr>
                        <a:t>El alumno es capaz de construir su propio conocimiento en base a conocimientos adquiridos previamente.</a:t>
                      </a:r>
                      <a:endParaRPr lang="es-EC" sz="1400" dirty="0">
                        <a:effectLst/>
                        <a:latin typeface="Calibri"/>
                        <a:ea typeface="Calibri"/>
                        <a:cs typeface="Times New Roman"/>
                      </a:endParaRPr>
                    </a:p>
                  </a:txBody>
                  <a:tcPr marL="64657" marR="64657" marT="0" marB="0"/>
                </a:tc>
                <a:tc>
                  <a:txBody>
                    <a:bodyPr/>
                    <a:lstStyle/>
                    <a:p>
                      <a:pPr algn="just">
                        <a:lnSpc>
                          <a:spcPct val="150000"/>
                        </a:lnSpc>
                        <a:spcBef>
                          <a:spcPts val="375"/>
                        </a:spcBef>
                        <a:spcAft>
                          <a:spcPts val="375"/>
                        </a:spcAft>
                      </a:pPr>
                      <a:r>
                        <a:rPr lang="es-EC" sz="1400" dirty="0">
                          <a:effectLst/>
                        </a:rPr>
                        <a:t>En base a la </a:t>
                      </a:r>
                      <a:r>
                        <a:rPr lang="es-EC" sz="1400" dirty="0" err="1" smtClean="0">
                          <a:effectLst/>
                        </a:rPr>
                        <a:t>constru-cción</a:t>
                      </a:r>
                      <a:r>
                        <a:rPr lang="es-EC" sz="1400" dirty="0" smtClean="0">
                          <a:effectLst/>
                        </a:rPr>
                        <a:t> </a:t>
                      </a:r>
                      <a:r>
                        <a:rPr lang="es-EC" sz="1400" dirty="0">
                          <a:effectLst/>
                        </a:rPr>
                        <a:t>de un esquema de </a:t>
                      </a:r>
                      <a:r>
                        <a:rPr lang="es-EC" sz="1400" dirty="0" err="1">
                          <a:effectLst/>
                        </a:rPr>
                        <a:t>conocimien-to</a:t>
                      </a:r>
                      <a:r>
                        <a:rPr lang="es-EC" sz="1400" dirty="0">
                          <a:effectLst/>
                        </a:rPr>
                        <a:t> relativo al contenido adquirido.</a:t>
                      </a:r>
                      <a:endParaRPr lang="es-EC" sz="1400" dirty="0">
                        <a:effectLst/>
                        <a:latin typeface="Calibri"/>
                        <a:ea typeface="Calibri"/>
                        <a:cs typeface="Times New Roman"/>
                      </a:endParaRPr>
                    </a:p>
                  </a:txBody>
                  <a:tcPr marL="64657" marR="64657" marT="0" marB="0"/>
                </a:tc>
              </a:tr>
            </a:tbl>
          </a:graphicData>
        </a:graphic>
      </p:graphicFrame>
    </p:spTree>
    <p:extLst>
      <p:ext uri="{BB962C8B-B14F-4D97-AF65-F5344CB8AC3E}">
        <p14:creationId xmlns:p14="http://schemas.microsoft.com/office/powerpoint/2010/main" xmlns="" val="2887817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357158" y="500042"/>
            <a:ext cx="8572560" cy="5016758"/>
          </a:xfrm>
          <a:prstGeom prst="rect">
            <a:avLst/>
          </a:prstGeom>
          <a:noFill/>
          <a:ln>
            <a:solidFill>
              <a:schemeClr val="accent5">
                <a:lumMod val="75000"/>
              </a:schemeClr>
            </a:solidFill>
          </a:ln>
        </p:spPr>
        <p:txBody>
          <a:bodyPr wrap="square" rtlCol="0">
            <a:spAutoFit/>
          </a:bodyPr>
          <a:lstStyle/>
          <a:p>
            <a:endParaRPr lang="es-EC" sz="2200" b="1" dirty="0" smtClean="0"/>
          </a:p>
          <a:p>
            <a:pPr algn="ctr"/>
            <a:r>
              <a:rPr lang="es-EC" sz="2800" b="1" dirty="0" smtClean="0">
                <a:solidFill>
                  <a:schemeClr val="tx2">
                    <a:lumMod val="60000"/>
                    <a:lumOff val="40000"/>
                  </a:schemeClr>
                </a:solidFill>
              </a:rPr>
              <a:t>DEFINICIÓN CONCEPTUAL </a:t>
            </a:r>
            <a:endParaRPr lang="es-CO" sz="2800" dirty="0" smtClean="0">
              <a:solidFill>
                <a:schemeClr val="tx2">
                  <a:lumMod val="60000"/>
                  <a:lumOff val="40000"/>
                </a:schemeClr>
              </a:solidFill>
            </a:endParaRPr>
          </a:p>
          <a:p>
            <a:r>
              <a:rPr lang="es-EC" sz="2800" b="1" dirty="0" smtClean="0"/>
              <a:t> </a:t>
            </a:r>
            <a:endParaRPr lang="es-CO" sz="2800" dirty="0" smtClean="0"/>
          </a:p>
          <a:p>
            <a:r>
              <a:rPr lang="es-EC" sz="2800" b="1" dirty="0" smtClean="0"/>
              <a:t>Definición nominal: </a:t>
            </a:r>
          </a:p>
          <a:p>
            <a:pPr algn="just"/>
            <a:r>
              <a:rPr lang="es-EC" sz="2800" dirty="0" smtClean="0"/>
              <a:t>Los contenidos programáticos son los que determinan la existencia de la actividad académica del proceso pedagógico.</a:t>
            </a:r>
          </a:p>
          <a:p>
            <a:endParaRPr lang="es-CO" sz="2800" dirty="0" smtClean="0"/>
          </a:p>
          <a:p>
            <a:pPr algn="just"/>
            <a:r>
              <a:rPr lang="es-EC" sz="2800" b="1" dirty="0" smtClean="0"/>
              <a:t>Variables a medir: </a:t>
            </a:r>
            <a:r>
              <a:rPr lang="es-EC" sz="2800" dirty="0" smtClean="0"/>
              <a:t>Características de los contenidos programáticos vigentes de los 10mos años de E.B. del Colegio Militar N.10 “Abdón Calderón”.</a:t>
            </a:r>
          </a:p>
          <a:p>
            <a:endParaRPr lang="es-EC" b="1"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260648"/>
            <a:ext cx="4968552" cy="576064"/>
          </a:xfrm>
          <a:ln>
            <a:solidFill>
              <a:schemeClr val="accent4"/>
            </a:solidFill>
          </a:ln>
        </p:spPr>
        <p:txBody>
          <a:bodyPr/>
          <a:lstStyle/>
          <a:p>
            <a:r>
              <a:rPr lang="es-EC" sz="3600" dirty="0">
                <a:effectLst/>
              </a:rPr>
              <a:t>HIPOTESIS</a:t>
            </a:r>
          </a:p>
        </p:txBody>
      </p:sp>
      <p:sp>
        <p:nvSpPr>
          <p:cNvPr id="4" name="3 CuadroTexto"/>
          <p:cNvSpPr txBox="1"/>
          <p:nvPr/>
        </p:nvSpPr>
        <p:spPr>
          <a:xfrm>
            <a:off x="714348" y="1142984"/>
            <a:ext cx="7776864" cy="5509200"/>
          </a:xfrm>
          <a:prstGeom prst="rect">
            <a:avLst/>
          </a:prstGeom>
          <a:noFill/>
          <a:ln>
            <a:solidFill>
              <a:schemeClr val="accent3">
                <a:lumMod val="75000"/>
              </a:schemeClr>
            </a:solidFill>
          </a:ln>
        </p:spPr>
        <p:txBody>
          <a:bodyPr wrap="square" rtlCol="0">
            <a:spAutoFit/>
          </a:bodyPr>
          <a:lstStyle/>
          <a:p>
            <a:pPr algn="just"/>
            <a:r>
              <a:rPr lang="es-EC" sz="4000" dirty="0">
                <a:latin typeface="+mj-lt"/>
              </a:rPr>
              <a:t>Los contenidos programáticos vigentes para los 10mos años de E.B. del Colegio Militar N. 10 “Abdón Calderón” de la ciudad de Quito, no responden a un enfoque de carácter constructivista.</a:t>
            </a:r>
          </a:p>
          <a:p>
            <a:endParaRPr lang="es-EC" sz="2400" dirty="0" smtClean="0">
              <a:latin typeface="+mj-lt"/>
            </a:endParaRPr>
          </a:p>
          <a:p>
            <a:pPr algn="just"/>
            <a:r>
              <a:rPr lang="es-EC" sz="2400" b="1" dirty="0">
                <a:latin typeface="+mj-lt"/>
              </a:rPr>
              <a:t/>
            </a:r>
            <a:br>
              <a:rPr lang="es-EC" sz="2400" b="1" dirty="0">
                <a:latin typeface="+mj-lt"/>
              </a:rPr>
            </a:br>
            <a:endParaRPr lang="es-EC" sz="2400" dirty="0">
              <a:latin typeface="+mj-lt"/>
            </a:endParaRPr>
          </a:p>
        </p:txBody>
      </p:sp>
    </p:spTree>
    <p:extLst>
      <p:ext uri="{BB962C8B-B14F-4D97-AF65-F5344CB8AC3E}">
        <p14:creationId xmlns:p14="http://schemas.microsoft.com/office/powerpoint/2010/main" xmlns="" val="2775672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720" y="928670"/>
            <a:ext cx="8280920" cy="5509200"/>
          </a:xfrm>
          <a:prstGeom prst="rect">
            <a:avLst/>
          </a:prstGeom>
          <a:noFill/>
          <a:ln>
            <a:solidFill>
              <a:schemeClr val="accent5">
                <a:lumMod val="60000"/>
                <a:lumOff val="40000"/>
              </a:schemeClr>
            </a:solidFill>
          </a:ln>
        </p:spPr>
        <p:txBody>
          <a:bodyPr wrap="square" rtlCol="0">
            <a:spAutoFit/>
          </a:bodyPr>
          <a:lstStyle/>
          <a:p>
            <a:pPr marL="342900" indent="-342900" algn="just">
              <a:buFont typeface="Arial" pitchFamily="34" charset="0"/>
              <a:buChar char="•"/>
            </a:pPr>
            <a:r>
              <a:rPr lang="es-EC" sz="2200" b="1" u="sng" dirty="0" smtClean="0">
                <a:latin typeface="+mj-lt"/>
              </a:rPr>
              <a:t>Descriptivo</a:t>
            </a:r>
            <a:r>
              <a:rPr lang="es-EC" sz="2200" u="sng" dirty="0" smtClean="0">
                <a:latin typeface="+mj-lt"/>
              </a:rPr>
              <a:t>:</a:t>
            </a:r>
            <a:r>
              <a:rPr lang="es-EC" sz="2200" dirty="0" smtClean="0">
                <a:latin typeface="+mj-lt"/>
              </a:rPr>
              <a:t> </a:t>
            </a:r>
            <a:r>
              <a:rPr lang="es-EC" sz="2200" dirty="0">
                <a:latin typeface="+mj-lt"/>
              </a:rPr>
              <a:t>porque relata y describe los hechos y acontecimientos suscitados en la variable objeto de investigación</a:t>
            </a:r>
            <a:r>
              <a:rPr lang="es-EC" sz="2200" dirty="0" smtClean="0">
                <a:latin typeface="+mj-lt"/>
              </a:rPr>
              <a:t>.</a:t>
            </a:r>
          </a:p>
          <a:p>
            <a:pPr marL="342900" indent="-342900" algn="just">
              <a:buFont typeface="Arial" pitchFamily="34" charset="0"/>
              <a:buChar char="•"/>
            </a:pPr>
            <a:endParaRPr lang="es-EC" sz="2200" dirty="0">
              <a:latin typeface="+mj-lt"/>
            </a:endParaRPr>
          </a:p>
          <a:p>
            <a:pPr marL="342900" indent="-342900" algn="just">
              <a:buFont typeface="Arial" pitchFamily="34" charset="0"/>
              <a:buChar char="•"/>
            </a:pPr>
            <a:r>
              <a:rPr lang="es-EC" sz="2200" b="1" u="sng" dirty="0" smtClean="0">
                <a:latin typeface="+mj-lt"/>
              </a:rPr>
              <a:t>Cuantitativo:</a:t>
            </a:r>
            <a:r>
              <a:rPr lang="es-EC" sz="2200" b="1" dirty="0" smtClean="0">
                <a:latin typeface="+mj-lt"/>
              </a:rPr>
              <a:t> </a:t>
            </a:r>
            <a:r>
              <a:rPr lang="es-EC" sz="2200" dirty="0">
                <a:latin typeface="+mj-lt"/>
              </a:rPr>
              <a:t>porque  cuantifica los resultados que se obtienen de los instrumentos de recolección de datos</a:t>
            </a:r>
            <a:r>
              <a:rPr lang="es-EC" sz="2200" dirty="0" smtClean="0">
                <a:latin typeface="+mj-lt"/>
              </a:rPr>
              <a:t>.</a:t>
            </a:r>
          </a:p>
          <a:p>
            <a:pPr marL="342900" indent="-342900" algn="just">
              <a:buFont typeface="Arial" pitchFamily="34" charset="0"/>
              <a:buChar char="•"/>
            </a:pPr>
            <a:endParaRPr lang="es-EC" sz="2200" dirty="0">
              <a:latin typeface="+mj-lt"/>
            </a:endParaRPr>
          </a:p>
          <a:p>
            <a:pPr marL="342900" indent="-342900" algn="just">
              <a:buFont typeface="Arial" pitchFamily="34" charset="0"/>
              <a:buChar char="•"/>
            </a:pPr>
            <a:r>
              <a:rPr lang="es-EC" sz="2200" b="1" u="sng" dirty="0" smtClean="0">
                <a:latin typeface="+mj-lt"/>
              </a:rPr>
              <a:t>Cualitativo:</a:t>
            </a:r>
            <a:r>
              <a:rPr lang="es-EC" sz="2200" b="1" dirty="0" smtClean="0">
                <a:latin typeface="+mj-lt"/>
              </a:rPr>
              <a:t> </a:t>
            </a:r>
            <a:r>
              <a:rPr lang="es-EC" sz="2200" dirty="0">
                <a:latin typeface="+mj-lt"/>
              </a:rPr>
              <a:t>porque establecen parámetros de satisfacción</a:t>
            </a:r>
            <a:r>
              <a:rPr lang="es-EC" sz="2200" dirty="0" smtClean="0">
                <a:latin typeface="+mj-lt"/>
              </a:rPr>
              <a:t>.</a:t>
            </a:r>
          </a:p>
          <a:p>
            <a:pPr marL="342900" indent="-342900" algn="just">
              <a:buFont typeface="Arial" pitchFamily="34" charset="0"/>
              <a:buChar char="•"/>
            </a:pPr>
            <a:endParaRPr lang="es-EC" sz="2200" dirty="0">
              <a:latin typeface="+mj-lt"/>
            </a:endParaRPr>
          </a:p>
          <a:p>
            <a:pPr marL="342900" indent="-342900" algn="just">
              <a:buFont typeface="Arial" pitchFamily="34" charset="0"/>
              <a:buChar char="•"/>
            </a:pPr>
            <a:r>
              <a:rPr lang="es-EC" sz="2200" b="1" u="sng" dirty="0" smtClean="0">
                <a:latin typeface="+mj-lt"/>
              </a:rPr>
              <a:t>Analítico:</a:t>
            </a:r>
            <a:r>
              <a:rPr lang="es-EC" sz="2200" b="1" dirty="0" smtClean="0">
                <a:latin typeface="+mj-lt"/>
              </a:rPr>
              <a:t> </a:t>
            </a:r>
            <a:r>
              <a:rPr lang="es-EC" sz="2200" dirty="0">
                <a:latin typeface="+mj-lt"/>
              </a:rPr>
              <a:t>porque hace un análisis de los resultados de cada pregunta</a:t>
            </a:r>
            <a:r>
              <a:rPr lang="es-EC" sz="2200" dirty="0" smtClean="0">
                <a:latin typeface="+mj-lt"/>
              </a:rPr>
              <a:t>.</a:t>
            </a:r>
          </a:p>
          <a:p>
            <a:pPr marL="342900" indent="-342900" algn="just">
              <a:buFont typeface="Arial" pitchFamily="34" charset="0"/>
              <a:buChar char="•"/>
            </a:pPr>
            <a:endParaRPr lang="es-EC" sz="2200" dirty="0">
              <a:latin typeface="+mj-lt"/>
            </a:endParaRPr>
          </a:p>
          <a:p>
            <a:pPr marL="342900" indent="-342900" algn="just">
              <a:buFont typeface="Arial" pitchFamily="34" charset="0"/>
              <a:buChar char="•"/>
            </a:pPr>
            <a:r>
              <a:rPr lang="es-EC" sz="2200" b="1" u="sng" dirty="0" smtClean="0">
                <a:latin typeface="+mj-lt"/>
              </a:rPr>
              <a:t>Método Deductivo </a:t>
            </a:r>
            <a:r>
              <a:rPr lang="es-EC" sz="2200" b="1" u="sng" dirty="0">
                <a:latin typeface="+mj-lt"/>
              </a:rPr>
              <a:t>e </a:t>
            </a:r>
            <a:r>
              <a:rPr lang="es-EC" sz="2200" b="1" u="sng" dirty="0" smtClean="0">
                <a:latin typeface="+mj-lt"/>
              </a:rPr>
              <a:t>Inductivo:</a:t>
            </a:r>
            <a:r>
              <a:rPr lang="es-EC" sz="2200" b="1" dirty="0" smtClean="0">
                <a:latin typeface="+mj-lt"/>
              </a:rPr>
              <a:t> </a:t>
            </a:r>
            <a:r>
              <a:rPr lang="es-EC" sz="2200" dirty="0">
                <a:latin typeface="+mj-lt"/>
              </a:rPr>
              <a:t>porque establece conclusiones y recomendaciones que permite plantear una propuesta de mejora al proceso </a:t>
            </a:r>
            <a:r>
              <a:rPr lang="es-EC" sz="2200" dirty="0" smtClean="0">
                <a:latin typeface="+mj-lt"/>
              </a:rPr>
              <a:t>educativo. </a:t>
            </a:r>
            <a:endParaRPr lang="es-EC" sz="2200" dirty="0">
              <a:latin typeface="+mj-lt"/>
            </a:endParaRPr>
          </a:p>
        </p:txBody>
      </p:sp>
      <p:sp>
        <p:nvSpPr>
          <p:cNvPr id="4" name="3 CuadroTexto"/>
          <p:cNvSpPr txBox="1"/>
          <p:nvPr/>
        </p:nvSpPr>
        <p:spPr>
          <a:xfrm>
            <a:off x="785786" y="214290"/>
            <a:ext cx="7429552" cy="461665"/>
          </a:xfrm>
          <a:prstGeom prst="rect">
            <a:avLst/>
          </a:prstGeom>
          <a:noFill/>
          <a:ln>
            <a:solidFill>
              <a:schemeClr val="accent5">
                <a:lumMod val="75000"/>
              </a:schemeClr>
            </a:solidFill>
          </a:ln>
        </p:spPr>
        <p:txBody>
          <a:bodyPr wrap="square" rtlCol="0">
            <a:spAutoFit/>
          </a:bodyPr>
          <a:lstStyle/>
          <a:p>
            <a:pPr algn="ctr"/>
            <a:r>
              <a:rPr lang="es-CO" sz="2400" b="1" dirty="0" smtClean="0">
                <a:solidFill>
                  <a:schemeClr val="tx2">
                    <a:lumMod val="60000"/>
                    <a:lumOff val="40000"/>
                  </a:schemeClr>
                </a:solidFill>
              </a:rPr>
              <a:t>TIPO Y DISEÑO DE LA INVESTIGACIÓN</a:t>
            </a:r>
            <a:endParaRPr lang="es-CO" sz="2400" b="1" dirty="0">
              <a:solidFill>
                <a:schemeClr val="tx2">
                  <a:lumMod val="60000"/>
                  <a:lumOff val="40000"/>
                </a:schemeClr>
              </a:solidFill>
            </a:endParaRPr>
          </a:p>
        </p:txBody>
      </p:sp>
    </p:spTree>
    <p:extLst>
      <p:ext uri="{BB962C8B-B14F-4D97-AF65-F5344CB8AC3E}">
        <p14:creationId xmlns:p14="http://schemas.microsoft.com/office/powerpoint/2010/main" xmlns="" val="2773336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43042" y="188640"/>
            <a:ext cx="6215106" cy="619472"/>
          </a:xfrm>
          <a:ln>
            <a:solidFill>
              <a:schemeClr val="tx1"/>
            </a:solidFill>
          </a:ln>
        </p:spPr>
        <p:txBody>
          <a:bodyPr/>
          <a:lstStyle/>
          <a:p>
            <a:r>
              <a:rPr lang="es-EC" sz="3200" dirty="0">
                <a:latin typeface="+mj-lt"/>
              </a:rPr>
              <a:t>MARCO METODOLÓGICO</a:t>
            </a:r>
          </a:p>
        </p:txBody>
      </p:sp>
      <p:sp>
        <p:nvSpPr>
          <p:cNvPr id="3" name="2 CuadroTexto"/>
          <p:cNvSpPr txBox="1"/>
          <p:nvPr/>
        </p:nvSpPr>
        <p:spPr>
          <a:xfrm>
            <a:off x="827584" y="1052736"/>
            <a:ext cx="7848872" cy="4524315"/>
          </a:xfrm>
          <a:prstGeom prst="rect">
            <a:avLst/>
          </a:prstGeom>
          <a:noFill/>
          <a:ln>
            <a:solidFill>
              <a:srgbClr val="00B050"/>
            </a:solidFill>
          </a:ln>
        </p:spPr>
        <p:txBody>
          <a:bodyPr wrap="square" rtlCol="0">
            <a:spAutoFit/>
          </a:bodyPr>
          <a:lstStyle/>
          <a:p>
            <a:r>
              <a:rPr lang="es-EC" sz="2400" b="1" dirty="0" smtClean="0">
                <a:latin typeface="+mj-lt"/>
              </a:rPr>
              <a:t>POBLACIÓN: </a:t>
            </a:r>
          </a:p>
          <a:p>
            <a:r>
              <a:rPr lang="es-EC" sz="2400" dirty="0" smtClean="0"/>
              <a:t>16 Docentes de los 10mos años de  E.B.</a:t>
            </a:r>
          </a:p>
          <a:p>
            <a:pPr lvl="0"/>
            <a:r>
              <a:rPr lang="es-EC" sz="2400" dirty="0" smtClean="0"/>
              <a:t>1 Coordinador académico de la sección vespertina.</a:t>
            </a:r>
          </a:p>
          <a:p>
            <a:pPr lvl="0"/>
            <a:r>
              <a:rPr lang="es-EC" sz="2400" dirty="0" smtClean="0"/>
              <a:t>1 Jefe académico.</a:t>
            </a:r>
          </a:p>
          <a:p>
            <a:pPr lvl="0"/>
            <a:r>
              <a:rPr lang="es-EC" sz="2400" dirty="0" smtClean="0"/>
              <a:t>1 Vicerrector.</a:t>
            </a:r>
          </a:p>
          <a:p>
            <a:pPr lvl="0"/>
            <a:r>
              <a:rPr lang="es-EC" sz="2400" dirty="0" smtClean="0"/>
              <a:t>1 Rector.</a:t>
            </a:r>
          </a:p>
          <a:p>
            <a:endParaRPr lang="es-EC" sz="2400" b="1" dirty="0" smtClean="0">
              <a:latin typeface="+mj-lt"/>
            </a:endParaRPr>
          </a:p>
          <a:p>
            <a:r>
              <a:rPr lang="es-EC" sz="2400" b="1" dirty="0" smtClean="0">
                <a:latin typeface="+mj-lt"/>
              </a:rPr>
              <a:t>MUESTRA:</a:t>
            </a:r>
          </a:p>
          <a:p>
            <a:r>
              <a:rPr lang="es-EC" sz="2400" dirty="0" smtClean="0"/>
              <a:t>No se consideró emplear una muestra y se trabajó con el 100% de la población por el número reducido de sujetos informantes.</a:t>
            </a:r>
            <a:endParaRPr lang="es-CO" sz="2400" dirty="0" smtClean="0"/>
          </a:p>
          <a:p>
            <a:endParaRPr lang="es-EC" sz="2400" b="1" dirty="0">
              <a:latin typeface="+mj-lt"/>
            </a:endParaRPr>
          </a:p>
        </p:txBody>
      </p:sp>
    </p:spTree>
    <p:extLst>
      <p:ext uri="{BB962C8B-B14F-4D97-AF65-F5344CB8AC3E}">
        <p14:creationId xmlns:p14="http://schemas.microsoft.com/office/powerpoint/2010/main" xmlns="" val="755061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188640"/>
            <a:ext cx="7643866" cy="648072"/>
          </a:xfrm>
          <a:ln>
            <a:solidFill>
              <a:srgbClr val="00B050"/>
            </a:solidFill>
          </a:ln>
        </p:spPr>
        <p:txBody>
          <a:bodyPr/>
          <a:lstStyle/>
          <a:p>
            <a:r>
              <a:rPr lang="es-EC" sz="3200" b="1" dirty="0" smtClean="0">
                <a:latin typeface="+mj-lt"/>
              </a:rPr>
              <a:t>TÉCNICAS Y MÉTODOS UTILIZADOS</a:t>
            </a:r>
            <a:endParaRPr lang="es-EC" sz="3200" b="1" dirty="0">
              <a:latin typeface="+mj-lt"/>
            </a:endParaRPr>
          </a:p>
        </p:txBody>
      </p:sp>
      <p:sp>
        <p:nvSpPr>
          <p:cNvPr id="3" name="2 CuadroTexto"/>
          <p:cNvSpPr txBox="1"/>
          <p:nvPr/>
        </p:nvSpPr>
        <p:spPr>
          <a:xfrm>
            <a:off x="179512" y="1412776"/>
            <a:ext cx="8712968" cy="3785652"/>
          </a:xfrm>
          <a:prstGeom prst="rect">
            <a:avLst/>
          </a:prstGeom>
          <a:noFill/>
          <a:ln>
            <a:solidFill>
              <a:schemeClr val="accent3">
                <a:lumMod val="50000"/>
              </a:schemeClr>
            </a:solidFill>
          </a:ln>
        </p:spPr>
        <p:txBody>
          <a:bodyPr wrap="square" rtlCol="0">
            <a:spAutoFit/>
          </a:bodyPr>
          <a:lstStyle/>
          <a:p>
            <a:pPr algn="just">
              <a:buFont typeface="Arial" pitchFamily="34" charset="0"/>
              <a:buChar char="•"/>
            </a:pPr>
            <a:r>
              <a:rPr lang="es-EC" sz="2400" dirty="0">
                <a:latin typeface="+mj-lt"/>
              </a:rPr>
              <a:t>Se utilizó como técnica el tipo de entrevista cara a cara o de </a:t>
            </a:r>
            <a:r>
              <a:rPr lang="es-EC" sz="2400" dirty="0" smtClean="0">
                <a:latin typeface="+mj-lt"/>
              </a:rPr>
              <a:t>profundidad. </a:t>
            </a:r>
          </a:p>
          <a:p>
            <a:endParaRPr lang="es-EC" sz="2400" dirty="0" smtClean="0">
              <a:latin typeface="+mj-lt"/>
            </a:endParaRPr>
          </a:p>
          <a:p>
            <a:pPr algn="just">
              <a:buFont typeface="Arial" pitchFamily="34" charset="0"/>
              <a:buChar char="•"/>
            </a:pPr>
            <a:r>
              <a:rPr lang="es-EC" sz="2400" dirty="0" smtClean="0">
                <a:latin typeface="+mj-lt"/>
              </a:rPr>
              <a:t>Se </a:t>
            </a:r>
            <a:r>
              <a:rPr lang="es-EC" sz="2400" dirty="0">
                <a:latin typeface="+mj-lt"/>
              </a:rPr>
              <a:t>diseñó un  cuestionario  para recolectar los datos, ya que tanto docentes como autoridades conocen la misma </a:t>
            </a:r>
            <a:r>
              <a:rPr lang="es-EC" sz="2400" dirty="0" smtClean="0">
                <a:latin typeface="+mj-lt"/>
              </a:rPr>
              <a:t>problemática.</a:t>
            </a:r>
          </a:p>
          <a:p>
            <a:endParaRPr lang="es-EC" sz="2400" dirty="0">
              <a:latin typeface="+mj-lt"/>
            </a:endParaRPr>
          </a:p>
          <a:p>
            <a:pPr algn="just">
              <a:buFont typeface="Arial" pitchFamily="34" charset="0"/>
              <a:buChar char="•"/>
            </a:pPr>
            <a:r>
              <a:rPr lang="es-EC" sz="2400" dirty="0">
                <a:latin typeface="+mj-lt"/>
              </a:rPr>
              <a:t>Se utilizó fichas de registro  que permitieron guardar información de  todas las características principales y secundarias que se presentaron en la </a:t>
            </a:r>
            <a:r>
              <a:rPr lang="es-EC" sz="2400" dirty="0" smtClean="0">
                <a:latin typeface="+mj-lt"/>
              </a:rPr>
              <a:t>observación.</a:t>
            </a:r>
            <a:endParaRPr lang="es-EC" sz="2400" dirty="0">
              <a:latin typeface="+mj-lt"/>
            </a:endParaRPr>
          </a:p>
        </p:txBody>
      </p:sp>
    </p:spTree>
    <p:extLst>
      <p:ext uri="{BB962C8B-B14F-4D97-AF65-F5344CB8AC3E}">
        <p14:creationId xmlns:p14="http://schemas.microsoft.com/office/powerpoint/2010/main" xmlns="" val="39904402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332656"/>
            <a:ext cx="8568952" cy="547464"/>
          </a:xfrm>
          <a:ln>
            <a:solidFill>
              <a:schemeClr val="accent5">
                <a:lumMod val="60000"/>
                <a:lumOff val="40000"/>
              </a:schemeClr>
            </a:solidFill>
          </a:ln>
        </p:spPr>
        <p:txBody>
          <a:bodyPr/>
          <a:lstStyle/>
          <a:p>
            <a:r>
              <a:rPr lang="es-EC" sz="3200" b="1" dirty="0" smtClean="0">
                <a:latin typeface="+mj-lt"/>
              </a:rPr>
              <a:t>CARACTERÍSTICAS DEL INSTRUMENTO</a:t>
            </a:r>
            <a:endParaRPr lang="es-EC" sz="3200" b="1" dirty="0">
              <a:latin typeface="+mj-lt"/>
            </a:endParaRPr>
          </a:p>
        </p:txBody>
      </p:sp>
      <p:sp>
        <p:nvSpPr>
          <p:cNvPr id="3" name="2 CuadroTexto"/>
          <p:cNvSpPr txBox="1"/>
          <p:nvPr/>
        </p:nvSpPr>
        <p:spPr>
          <a:xfrm>
            <a:off x="251520" y="1174076"/>
            <a:ext cx="8640960" cy="5324535"/>
          </a:xfrm>
          <a:prstGeom prst="rect">
            <a:avLst/>
          </a:prstGeom>
          <a:noFill/>
          <a:ln>
            <a:solidFill>
              <a:schemeClr val="accent2">
                <a:lumMod val="75000"/>
              </a:schemeClr>
            </a:solidFill>
          </a:ln>
        </p:spPr>
        <p:txBody>
          <a:bodyPr wrap="square" rtlCol="0">
            <a:spAutoFit/>
          </a:bodyPr>
          <a:lstStyle/>
          <a:p>
            <a:pPr algn="just"/>
            <a:r>
              <a:rPr lang="es-EC" sz="2000" b="1" dirty="0">
                <a:latin typeface="+mj-lt"/>
              </a:rPr>
              <a:t>CUESTIONARIO</a:t>
            </a:r>
            <a:r>
              <a:rPr lang="es-EC" sz="2000" b="1" dirty="0" smtClean="0">
                <a:latin typeface="+mj-lt"/>
              </a:rPr>
              <a:t>:</a:t>
            </a:r>
            <a:r>
              <a:rPr lang="es-EC" sz="2000" dirty="0">
                <a:latin typeface="+mj-lt"/>
              </a:rPr>
              <a:t/>
            </a:r>
            <a:br>
              <a:rPr lang="es-EC" sz="2000" dirty="0">
                <a:latin typeface="+mj-lt"/>
              </a:rPr>
            </a:br>
            <a:r>
              <a:rPr lang="es-EC" sz="2000" dirty="0">
                <a:latin typeface="+mj-lt"/>
              </a:rPr>
              <a:t>1.-¿El décimo año se orienta por una planificación o diseño curricular y quiénes lo elaboran?</a:t>
            </a:r>
          </a:p>
          <a:p>
            <a:pPr algn="just"/>
            <a:r>
              <a:rPr lang="es-EC" sz="2000" dirty="0">
                <a:latin typeface="+mj-lt"/>
              </a:rPr>
              <a:t>2.-¿Qué tiempo se mantiene el mismo diseño de planificación del año?</a:t>
            </a:r>
          </a:p>
          <a:p>
            <a:pPr algn="just"/>
            <a:r>
              <a:rPr lang="es-EC" sz="2000" dirty="0">
                <a:latin typeface="+mj-lt"/>
              </a:rPr>
              <a:t>3.-¿Ha recibido algún seminario taller para elaborar el diseño curricular del año?</a:t>
            </a:r>
          </a:p>
          <a:p>
            <a:pPr algn="just"/>
            <a:r>
              <a:rPr lang="es-EC" sz="2000" dirty="0">
                <a:latin typeface="+mj-lt"/>
              </a:rPr>
              <a:t>4.-¿Se han establecido comisiones para que revisen la planificación del año?</a:t>
            </a:r>
          </a:p>
          <a:p>
            <a:r>
              <a:rPr lang="es-EC" sz="2000" b="1" dirty="0">
                <a:latin typeface="+mj-lt"/>
              </a:rPr>
              <a:t>DISEÑO CURRICULAR DEL ÁREA.</a:t>
            </a:r>
            <a:endParaRPr lang="es-EC" sz="2000" dirty="0">
              <a:latin typeface="+mj-lt"/>
            </a:endParaRPr>
          </a:p>
          <a:p>
            <a:r>
              <a:rPr lang="es-EC" sz="2000" dirty="0">
                <a:latin typeface="+mj-lt"/>
              </a:rPr>
              <a:t>5.-¿Existe coherencia en los elementos?</a:t>
            </a:r>
          </a:p>
          <a:p>
            <a:r>
              <a:rPr lang="es-EC" sz="2000" dirty="0">
                <a:latin typeface="+mj-lt"/>
              </a:rPr>
              <a:t>6.-¿Existe claridad en los objetivos?</a:t>
            </a:r>
          </a:p>
          <a:p>
            <a:r>
              <a:rPr lang="es-EC" sz="2000" dirty="0">
                <a:latin typeface="+mj-lt"/>
              </a:rPr>
              <a:t>7</a:t>
            </a:r>
            <a:r>
              <a:rPr lang="es-ES" sz="2000" dirty="0">
                <a:latin typeface="+mj-lt"/>
              </a:rPr>
              <a:t>.-¿Las preguntas de las evaluaciones son memoristas?</a:t>
            </a:r>
            <a:endParaRPr lang="es-EC" sz="2000" b="1" i="1" dirty="0">
              <a:latin typeface="+mj-lt"/>
            </a:endParaRPr>
          </a:p>
          <a:p>
            <a:r>
              <a:rPr lang="es-ES" sz="2000" i="1" dirty="0">
                <a:latin typeface="+mj-lt"/>
              </a:rPr>
              <a:t> </a:t>
            </a:r>
            <a:endParaRPr lang="es-EC" sz="2000" dirty="0">
              <a:latin typeface="+mj-lt"/>
            </a:endParaRPr>
          </a:p>
          <a:p>
            <a:r>
              <a:rPr lang="es-EC" sz="2000" b="1" dirty="0">
                <a:latin typeface="+mj-lt"/>
              </a:rPr>
              <a:t>DISEÑO CURRICULAR DEL AULA.</a:t>
            </a:r>
            <a:endParaRPr lang="es-EC" sz="2000" dirty="0">
              <a:latin typeface="+mj-lt"/>
            </a:endParaRPr>
          </a:p>
          <a:p>
            <a:r>
              <a:rPr lang="es-EC" sz="2000" dirty="0">
                <a:latin typeface="+mj-lt"/>
              </a:rPr>
              <a:t>8.-¿Qué elementos contiene el plan de aula?</a:t>
            </a:r>
          </a:p>
          <a:p>
            <a:r>
              <a:rPr lang="es-EC" sz="2000" dirty="0">
                <a:latin typeface="+mj-lt"/>
              </a:rPr>
              <a:t>9.-¿Qué modelo de diseño curricular se observa?</a:t>
            </a:r>
          </a:p>
        </p:txBody>
      </p:sp>
    </p:spTree>
    <p:extLst>
      <p:ext uri="{BB962C8B-B14F-4D97-AF65-F5344CB8AC3E}">
        <p14:creationId xmlns:p14="http://schemas.microsoft.com/office/powerpoint/2010/main" xmlns="" val="1785033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14480" y="0"/>
            <a:ext cx="6215106" cy="857256"/>
          </a:xfrm>
        </p:spPr>
        <p:txBody>
          <a:bodyPr/>
          <a:lstStyle/>
          <a:p>
            <a:r>
              <a:rPr lang="es-CO" sz="2000" b="1" dirty="0" smtClean="0"/>
              <a:t>RESULTADOS DE LAS ENTREVISTAS.</a:t>
            </a:r>
            <a:endParaRPr lang="es-CO" sz="2000" b="1" dirty="0"/>
          </a:p>
        </p:txBody>
      </p:sp>
      <p:sp>
        <p:nvSpPr>
          <p:cNvPr id="3" name="2 CuadroTexto"/>
          <p:cNvSpPr txBox="1"/>
          <p:nvPr/>
        </p:nvSpPr>
        <p:spPr>
          <a:xfrm>
            <a:off x="785787" y="857232"/>
            <a:ext cx="8072494" cy="6124754"/>
          </a:xfrm>
          <a:prstGeom prst="rect">
            <a:avLst/>
          </a:prstGeom>
          <a:noFill/>
        </p:spPr>
        <p:txBody>
          <a:bodyPr wrap="square" rtlCol="0">
            <a:spAutoFit/>
          </a:bodyPr>
          <a:lstStyle/>
          <a:p>
            <a:r>
              <a:rPr lang="es-EC" b="1" dirty="0" smtClean="0"/>
              <a:t>PREGUNTA 1.</a:t>
            </a:r>
            <a:endParaRPr lang="es-CO" dirty="0" smtClean="0"/>
          </a:p>
          <a:p>
            <a:r>
              <a:rPr lang="es-EC" b="1" dirty="0" smtClean="0"/>
              <a:t>¿El décimo año de E.B. se orienta por una planificación o diseño curricular y quiénes lo elaboran?</a:t>
            </a:r>
          </a:p>
          <a:p>
            <a:endParaRPr lang="es-CO" dirty="0" smtClean="0"/>
          </a:p>
          <a:p>
            <a:r>
              <a:rPr lang="es-EC" b="1" dirty="0" smtClean="0"/>
              <a:t>Tabla N.1:</a:t>
            </a:r>
            <a:r>
              <a:rPr lang="es-EC" dirty="0" smtClean="0"/>
              <a:t> Orientación por planificación o diseño curricular.</a:t>
            </a:r>
            <a:endParaRPr lang="es-CO" dirty="0" smtClean="0"/>
          </a:p>
          <a:p>
            <a:endParaRPr lang="es-CO" dirty="0" smtClean="0"/>
          </a:p>
          <a:p>
            <a:endParaRPr lang="es-CO" dirty="0" smtClean="0"/>
          </a:p>
          <a:p>
            <a:endParaRPr lang="es-CO" dirty="0" smtClean="0"/>
          </a:p>
          <a:p>
            <a:endParaRPr lang="es-CO" dirty="0" smtClean="0"/>
          </a:p>
          <a:p>
            <a:endParaRPr lang="es-CO" dirty="0" smtClean="0"/>
          </a:p>
          <a:p>
            <a:r>
              <a:rPr lang="es-EC" sz="1600" b="1" dirty="0" smtClean="0"/>
              <a:t>Fuente: </a:t>
            </a:r>
            <a:r>
              <a:rPr lang="es-EC" sz="1600" dirty="0" smtClean="0"/>
              <a:t>Entrevista.</a:t>
            </a:r>
            <a:endParaRPr lang="es-CO" sz="1600" dirty="0" smtClean="0"/>
          </a:p>
          <a:p>
            <a:r>
              <a:rPr lang="es-EC" sz="1600" b="1" dirty="0" smtClean="0"/>
              <a:t>Autora:</a:t>
            </a:r>
            <a:r>
              <a:rPr lang="es-EC" sz="1600" dirty="0" smtClean="0"/>
              <a:t> Investigadora.</a:t>
            </a:r>
            <a:endParaRPr lang="es-CO" sz="1600"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r>
              <a:rPr lang="es-ES" b="1" dirty="0" smtClean="0"/>
              <a:t>Gráfico N.1:</a:t>
            </a:r>
            <a:r>
              <a:rPr lang="es-EC" dirty="0" smtClean="0"/>
              <a:t>Orientación por planificación o diseño curricular.</a:t>
            </a:r>
            <a:endParaRPr lang="es-CO" dirty="0" smtClean="0"/>
          </a:p>
          <a:p>
            <a:r>
              <a:rPr lang="es-ES" b="1" dirty="0" smtClean="0"/>
              <a:t>Autora:</a:t>
            </a:r>
            <a:r>
              <a:rPr lang="es-EC" dirty="0" smtClean="0"/>
              <a:t>Jessica Orellana Gavilanes.</a:t>
            </a:r>
            <a:endParaRPr lang="es-CO" dirty="0" smtClean="0"/>
          </a:p>
          <a:p>
            <a:endParaRPr lang="es-CO" dirty="0"/>
          </a:p>
        </p:txBody>
      </p:sp>
      <p:graphicFrame>
        <p:nvGraphicFramePr>
          <p:cNvPr id="6" name="5 Gráfico"/>
          <p:cNvGraphicFramePr/>
          <p:nvPr/>
        </p:nvGraphicFramePr>
        <p:xfrm>
          <a:off x="785786" y="3857628"/>
          <a:ext cx="4572000" cy="19798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7 Tabla"/>
          <p:cNvGraphicFramePr>
            <a:graphicFrameLocks noGrp="1"/>
          </p:cNvGraphicFramePr>
          <p:nvPr/>
        </p:nvGraphicFramePr>
        <p:xfrm>
          <a:off x="857221" y="2285992"/>
          <a:ext cx="2428895" cy="1112520"/>
        </p:xfrm>
        <a:graphic>
          <a:graphicData uri="http://schemas.openxmlformats.org/drawingml/2006/table">
            <a:tbl>
              <a:tblPr firstRow="1" bandRow="1">
                <a:tableStyleId>{5C22544A-7EE6-4342-B048-85BDC9FD1C3A}</a:tableStyleId>
              </a:tblPr>
              <a:tblGrid>
                <a:gridCol w="1143011"/>
                <a:gridCol w="498547"/>
                <a:gridCol w="787337"/>
              </a:tblGrid>
              <a:tr h="370840">
                <a:tc>
                  <a:txBody>
                    <a:bodyPr/>
                    <a:lstStyle/>
                    <a:p>
                      <a:pPr algn="ctr"/>
                      <a:r>
                        <a:rPr lang="es-CO" sz="1200" dirty="0" smtClean="0">
                          <a:solidFill>
                            <a:schemeClr val="tx1"/>
                          </a:solidFill>
                        </a:rPr>
                        <a:t>RESPUESTA</a:t>
                      </a:r>
                      <a:endParaRPr lang="es-CO" sz="1200" dirty="0">
                        <a:solidFill>
                          <a:schemeClr val="tx1"/>
                        </a:solidFill>
                      </a:endParaRPr>
                    </a:p>
                  </a:txBody>
                  <a:tcPr/>
                </a:tc>
                <a:tc>
                  <a:txBody>
                    <a:bodyPr/>
                    <a:lstStyle/>
                    <a:p>
                      <a:pPr algn="ctr"/>
                      <a:r>
                        <a:rPr lang="es-CO" sz="1200" dirty="0" smtClean="0">
                          <a:solidFill>
                            <a:schemeClr val="tx1"/>
                          </a:solidFill>
                        </a:rPr>
                        <a:t>F</a:t>
                      </a:r>
                      <a:endParaRPr lang="es-CO" sz="1200" dirty="0">
                        <a:solidFill>
                          <a:schemeClr val="tx1"/>
                        </a:solidFill>
                      </a:endParaRPr>
                    </a:p>
                  </a:txBody>
                  <a:tcPr/>
                </a:tc>
                <a:tc>
                  <a:txBody>
                    <a:bodyPr/>
                    <a:lstStyle/>
                    <a:p>
                      <a:pPr algn="ctr"/>
                      <a:r>
                        <a:rPr lang="es-CO" sz="1200" dirty="0" smtClean="0">
                          <a:solidFill>
                            <a:schemeClr val="tx1"/>
                          </a:solidFill>
                        </a:rPr>
                        <a:t>%</a:t>
                      </a:r>
                      <a:endParaRPr lang="es-CO" sz="1200" dirty="0">
                        <a:solidFill>
                          <a:schemeClr val="tx1"/>
                        </a:solidFill>
                      </a:endParaRPr>
                    </a:p>
                  </a:txBody>
                  <a:tcPr/>
                </a:tc>
              </a:tr>
              <a:tr h="370840">
                <a:tc>
                  <a:txBody>
                    <a:bodyPr/>
                    <a:lstStyle/>
                    <a:p>
                      <a:r>
                        <a:rPr lang="es-CO" sz="1400" b="1" dirty="0" smtClean="0"/>
                        <a:t>SI</a:t>
                      </a:r>
                      <a:endParaRPr lang="es-CO" sz="1400" b="1" dirty="0"/>
                    </a:p>
                  </a:txBody>
                  <a:tcPr/>
                </a:tc>
                <a:tc>
                  <a:txBody>
                    <a:bodyPr/>
                    <a:lstStyle/>
                    <a:p>
                      <a:pPr algn="r"/>
                      <a:r>
                        <a:rPr lang="es-CO" sz="1200" dirty="0" smtClean="0"/>
                        <a:t>4</a:t>
                      </a:r>
                      <a:endParaRPr lang="es-CO" sz="1200" dirty="0"/>
                    </a:p>
                  </a:txBody>
                  <a:tcPr/>
                </a:tc>
                <a:tc>
                  <a:txBody>
                    <a:bodyPr/>
                    <a:lstStyle/>
                    <a:p>
                      <a:pPr algn="r"/>
                      <a:r>
                        <a:rPr lang="es-CO" sz="1200" dirty="0" smtClean="0"/>
                        <a:t>100</a:t>
                      </a:r>
                      <a:endParaRPr lang="es-CO" sz="1200" dirty="0"/>
                    </a:p>
                  </a:txBody>
                  <a:tcPr/>
                </a:tc>
              </a:tr>
              <a:tr h="370840">
                <a:tc>
                  <a:txBody>
                    <a:bodyPr/>
                    <a:lstStyle/>
                    <a:p>
                      <a:r>
                        <a:rPr lang="es-CO" sz="1400" b="1" dirty="0" smtClean="0"/>
                        <a:t>NO</a:t>
                      </a:r>
                      <a:endParaRPr lang="es-CO" sz="1400" b="1" dirty="0"/>
                    </a:p>
                  </a:txBody>
                  <a:tcPr/>
                </a:tc>
                <a:tc>
                  <a:txBody>
                    <a:bodyPr/>
                    <a:lstStyle/>
                    <a:p>
                      <a:pPr algn="r"/>
                      <a:r>
                        <a:rPr lang="es-CO" sz="1200" dirty="0" smtClean="0"/>
                        <a:t>0</a:t>
                      </a:r>
                      <a:endParaRPr lang="es-CO" sz="1200" dirty="0"/>
                    </a:p>
                  </a:txBody>
                  <a:tcPr/>
                </a:tc>
                <a:tc>
                  <a:txBody>
                    <a:bodyPr/>
                    <a:lstStyle/>
                    <a:p>
                      <a:pPr algn="r"/>
                      <a:r>
                        <a:rPr lang="es-CO" sz="1200" dirty="0" smtClean="0"/>
                        <a:t>0</a:t>
                      </a:r>
                      <a:endParaRPr lang="es-CO" sz="12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14480" y="0"/>
            <a:ext cx="6215106" cy="857256"/>
          </a:xfrm>
        </p:spPr>
        <p:txBody>
          <a:bodyPr/>
          <a:lstStyle/>
          <a:p>
            <a:r>
              <a:rPr lang="es-CO" sz="2000" b="1" dirty="0" smtClean="0"/>
              <a:t>RESULTADOS DE LAS ENTREVISTAS.</a:t>
            </a:r>
            <a:endParaRPr lang="es-CO" sz="2000" b="1" dirty="0"/>
          </a:p>
        </p:txBody>
      </p:sp>
      <p:sp>
        <p:nvSpPr>
          <p:cNvPr id="3" name="2 CuadroTexto"/>
          <p:cNvSpPr txBox="1"/>
          <p:nvPr/>
        </p:nvSpPr>
        <p:spPr>
          <a:xfrm>
            <a:off x="785787" y="857232"/>
            <a:ext cx="8072494" cy="5847755"/>
          </a:xfrm>
          <a:prstGeom prst="rect">
            <a:avLst/>
          </a:prstGeom>
          <a:noFill/>
        </p:spPr>
        <p:txBody>
          <a:bodyPr wrap="square" rtlCol="0">
            <a:spAutoFit/>
          </a:bodyPr>
          <a:lstStyle/>
          <a:p>
            <a:r>
              <a:rPr lang="es-EC" b="1" dirty="0" smtClean="0"/>
              <a:t>PREGUNTA 6.</a:t>
            </a:r>
            <a:endParaRPr lang="es-CO" dirty="0" smtClean="0"/>
          </a:p>
          <a:p>
            <a:r>
              <a:rPr lang="es-EC" b="1" dirty="0" smtClean="0"/>
              <a:t>¿Existe claridad en los objetivos?</a:t>
            </a:r>
          </a:p>
          <a:p>
            <a:endParaRPr lang="es-CO" dirty="0" smtClean="0"/>
          </a:p>
          <a:p>
            <a:r>
              <a:rPr lang="es-EC" b="1" dirty="0" smtClean="0"/>
              <a:t>Tabla N.6:</a:t>
            </a:r>
            <a:r>
              <a:rPr lang="es-EC" dirty="0" smtClean="0"/>
              <a:t> De la claridad en los objetivos.</a:t>
            </a:r>
            <a:endParaRPr lang="es-CO" dirty="0" smtClean="0"/>
          </a:p>
          <a:p>
            <a:endParaRPr lang="es-CO" dirty="0" smtClean="0"/>
          </a:p>
          <a:p>
            <a:endParaRPr lang="es-CO" dirty="0" smtClean="0"/>
          </a:p>
          <a:p>
            <a:endParaRPr lang="es-CO" dirty="0" smtClean="0"/>
          </a:p>
          <a:p>
            <a:endParaRPr lang="es-CO" dirty="0" smtClean="0"/>
          </a:p>
          <a:p>
            <a:endParaRPr lang="es-CO" dirty="0" smtClean="0"/>
          </a:p>
          <a:p>
            <a:r>
              <a:rPr lang="es-EC" sz="1600" b="1" dirty="0" smtClean="0"/>
              <a:t>Fuente: </a:t>
            </a:r>
            <a:r>
              <a:rPr lang="es-EC" sz="1600" dirty="0" smtClean="0"/>
              <a:t>Entrevista.</a:t>
            </a:r>
            <a:endParaRPr lang="es-CO" sz="1600" dirty="0" smtClean="0"/>
          </a:p>
          <a:p>
            <a:r>
              <a:rPr lang="es-EC" sz="1600" b="1" dirty="0" smtClean="0"/>
              <a:t>Autora:</a:t>
            </a:r>
            <a:r>
              <a:rPr lang="es-EC" sz="1600" dirty="0" smtClean="0"/>
              <a:t> Investigadora.</a:t>
            </a:r>
            <a:endParaRPr lang="es-CO" sz="1600"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r>
              <a:rPr lang="es-ES" b="1" dirty="0" smtClean="0"/>
              <a:t>Gráfico N.6: </a:t>
            </a:r>
            <a:r>
              <a:rPr lang="es-EC" dirty="0" smtClean="0"/>
              <a:t>De la claridad en los objetivos.</a:t>
            </a:r>
            <a:endParaRPr lang="es-CO" dirty="0" smtClean="0"/>
          </a:p>
          <a:p>
            <a:r>
              <a:rPr lang="es-ES" b="1" dirty="0" smtClean="0"/>
              <a:t>Autora:</a:t>
            </a:r>
            <a:r>
              <a:rPr lang="es-EC" dirty="0" smtClean="0"/>
              <a:t>Jessica Orellana Gavilanes.</a:t>
            </a:r>
            <a:endParaRPr lang="es-CO" dirty="0" smtClean="0"/>
          </a:p>
          <a:p>
            <a:endParaRPr lang="es-CO" dirty="0"/>
          </a:p>
        </p:txBody>
      </p:sp>
      <p:graphicFrame>
        <p:nvGraphicFramePr>
          <p:cNvPr id="8" name="7 Tabla"/>
          <p:cNvGraphicFramePr>
            <a:graphicFrameLocks noGrp="1"/>
          </p:cNvGraphicFramePr>
          <p:nvPr/>
        </p:nvGraphicFramePr>
        <p:xfrm>
          <a:off x="857221" y="2285992"/>
          <a:ext cx="2428895" cy="1112520"/>
        </p:xfrm>
        <a:graphic>
          <a:graphicData uri="http://schemas.openxmlformats.org/drawingml/2006/table">
            <a:tbl>
              <a:tblPr firstRow="1" bandRow="1">
                <a:tableStyleId>{5C22544A-7EE6-4342-B048-85BDC9FD1C3A}</a:tableStyleId>
              </a:tblPr>
              <a:tblGrid>
                <a:gridCol w="1143011"/>
                <a:gridCol w="498547"/>
                <a:gridCol w="787337"/>
              </a:tblGrid>
              <a:tr h="370840">
                <a:tc>
                  <a:txBody>
                    <a:bodyPr/>
                    <a:lstStyle/>
                    <a:p>
                      <a:pPr algn="ctr"/>
                      <a:r>
                        <a:rPr lang="es-CO" sz="1200" dirty="0" smtClean="0">
                          <a:solidFill>
                            <a:schemeClr val="tx1"/>
                          </a:solidFill>
                        </a:rPr>
                        <a:t>RESPUESTA</a:t>
                      </a:r>
                      <a:endParaRPr lang="es-CO" sz="1200" dirty="0">
                        <a:solidFill>
                          <a:schemeClr val="tx1"/>
                        </a:solidFill>
                      </a:endParaRPr>
                    </a:p>
                  </a:txBody>
                  <a:tcPr/>
                </a:tc>
                <a:tc>
                  <a:txBody>
                    <a:bodyPr/>
                    <a:lstStyle/>
                    <a:p>
                      <a:pPr algn="ctr"/>
                      <a:r>
                        <a:rPr lang="es-CO" sz="1200" dirty="0" smtClean="0">
                          <a:solidFill>
                            <a:schemeClr val="tx1"/>
                          </a:solidFill>
                        </a:rPr>
                        <a:t>F</a:t>
                      </a:r>
                      <a:endParaRPr lang="es-CO" sz="1200" dirty="0">
                        <a:solidFill>
                          <a:schemeClr val="tx1"/>
                        </a:solidFill>
                      </a:endParaRPr>
                    </a:p>
                  </a:txBody>
                  <a:tcPr/>
                </a:tc>
                <a:tc>
                  <a:txBody>
                    <a:bodyPr/>
                    <a:lstStyle/>
                    <a:p>
                      <a:pPr algn="ctr"/>
                      <a:r>
                        <a:rPr lang="es-CO" sz="1200" dirty="0" smtClean="0">
                          <a:solidFill>
                            <a:schemeClr val="tx1"/>
                          </a:solidFill>
                        </a:rPr>
                        <a:t>%</a:t>
                      </a:r>
                      <a:endParaRPr lang="es-CO" sz="1200" dirty="0">
                        <a:solidFill>
                          <a:schemeClr val="tx1"/>
                        </a:solidFill>
                      </a:endParaRPr>
                    </a:p>
                  </a:txBody>
                  <a:tcPr/>
                </a:tc>
              </a:tr>
              <a:tr h="370840">
                <a:tc>
                  <a:txBody>
                    <a:bodyPr/>
                    <a:lstStyle/>
                    <a:p>
                      <a:r>
                        <a:rPr lang="es-CO" sz="1200" b="1" dirty="0" smtClean="0"/>
                        <a:t>SI</a:t>
                      </a:r>
                      <a:endParaRPr lang="es-CO" sz="1200" b="1" dirty="0"/>
                    </a:p>
                  </a:txBody>
                  <a:tcPr/>
                </a:tc>
                <a:tc>
                  <a:txBody>
                    <a:bodyPr/>
                    <a:lstStyle/>
                    <a:p>
                      <a:pPr algn="r"/>
                      <a:r>
                        <a:rPr lang="es-CO" sz="1200" dirty="0" smtClean="0"/>
                        <a:t>3</a:t>
                      </a:r>
                      <a:endParaRPr lang="es-CO" sz="1200" dirty="0"/>
                    </a:p>
                  </a:txBody>
                  <a:tcPr/>
                </a:tc>
                <a:tc>
                  <a:txBody>
                    <a:bodyPr/>
                    <a:lstStyle/>
                    <a:p>
                      <a:pPr algn="r"/>
                      <a:r>
                        <a:rPr lang="es-CO" sz="1200" dirty="0" smtClean="0"/>
                        <a:t>75</a:t>
                      </a:r>
                      <a:endParaRPr lang="es-CO" sz="1200" dirty="0"/>
                    </a:p>
                  </a:txBody>
                  <a:tcPr/>
                </a:tc>
              </a:tr>
              <a:tr h="370840">
                <a:tc>
                  <a:txBody>
                    <a:bodyPr/>
                    <a:lstStyle/>
                    <a:p>
                      <a:r>
                        <a:rPr lang="es-CO" sz="1200" b="1" dirty="0" smtClean="0"/>
                        <a:t>NO</a:t>
                      </a:r>
                      <a:endParaRPr lang="es-CO" sz="1200" b="1" dirty="0"/>
                    </a:p>
                  </a:txBody>
                  <a:tcPr/>
                </a:tc>
                <a:tc>
                  <a:txBody>
                    <a:bodyPr/>
                    <a:lstStyle/>
                    <a:p>
                      <a:pPr algn="r"/>
                      <a:r>
                        <a:rPr lang="es-CO" sz="1200" dirty="0" smtClean="0"/>
                        <a:t>1</a:t>
                      </a:r>
                      <a:endParaRPr lang="es-CO" sz="1200" dirty="0"/>
                    </a:p>
                  </a:txBody>
                  <a:tcPr/>
                </a:tc>
                <a:tc>
                  <a:txBody>
                    <a:bodyPr/>
                    <a:lstStyle/>
                    <a:p>
                      <a:pPr algn="r"/>
                      <a:r>
                        <a:rPr lang="es-CO" sz="1200" dirty="0" smtClean="0"/>
                        <a:t>25</a:t>
                      </a:r>
                      <a:endParaRPr lang="es-CO" sz="1200" dirty="0"/>
                    </a:p>
                  </a:txBody>
                  <a:tcPr/>
                </a:tc>
              </a:tr>
            </a:tbl>
          </a:graphicData>
        </a:graphic>
      </p:graphicFrame>
      <p:graphicFrame>
        <p:nvGraphicFramePr>
          <p:cNvPr id="7" name="6 Gráfico"/>
          <p:cNvGraphicFramePr/>
          <p:nvPr/>
        </p:nvGraphicFramePr>
        <p:xfrm>
          <a:off x="785786" y="3857628"/>
          <a:ext cx="4572000" cy="20116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14480" y="0"/>
            <a:ext cx="6215106" cy="857256"/>
          </a:xfrm>
        </p:spPr>
        <p:txBody>
          <a:bodyPr/>
          <a:lstStyle/>
          <a:p>
            <a:r>
              <a:rPr lang="es-CO" sz="2000" b="1" dirty="0" smtClean="0"/>
              <a:t>RESULTADOS DE LAS ENTREVISTAS.</a:t>
            </a:r>
            <a:endParaRPr lang="es-CO" sz="2000" b="1" dirty="0"/>
          </a:p>
        </p:txBody>
      </p:sp>
      <p:sp>
        <p:nvSpPr>
          <p:cNvPr id="3" name="2 CuadroTexto"/>
          <p:cNvSpPr txBox="1"/>
          <p:nvPr/>
        </p:nvSpPr>
        <p:spPr>
          <a:xfrm>
            <a:off x="785787" y="857232"/>
            <a:ext cx="8072494" cy="6093976"/>
          </a:xfrm>
          <a:prstGeom prst="rect">
            <a:avLst/>
          </a:prstGeom>
          <a:noFill/>
        </p:spPr>
        <p:txBody>
          <a:bodyPr wrap="square" rtlCol="0">
            <a:spAutoFit/>
          </a:bodyPr>
          <a:lstStyle/>
          <a:p>
            <a:r>
              <a:rPr lang="es-EC" b="1" dirty="0" smtClean="0"/>
              <a:t>PREGUNTA 7.</a:t>
            </a:r>
            <a:endParaRPr lang="es-CO" dirty="0" smtClean="0"/>
          </a:p>
          <a:p>
            <a:r>
              <a:rPr lang="es-EC" b="1" dirty="0" smtClean="0"/>
              <a:t>¿</a:t>
            </a:r>
            <a:r>
              <a:rPr lang="es-EC" dirty="0" smtClean="0"/>
              <a:t> Las preguntas de las evaluaciones son memoristas</a:t>
            </a:r>
            <a:r>
              <a:rPr lang="es-EC" b="1" dirty="0" smtClean="0"/>
              <a:t>?</a:t>
            </a:r>
          </a:p>
          <a:p>
            <a:r>
              <a:rPr lang="es-EC" b="1" dirty="0" smtClean="0"/>
              <a:t>Tabla N.7:</a:t>
            </a:r>
            <a:r>
              <a:rPr lang="es-ES" dirty="0" smtClean="0"/>
              <a:t> De las preguntas utilizadas en las evaluaciones</a:t>
            </a:r>
            <a:r>
              <a:rPr lang="es-EC" dirty="0" smtClean="0"/>
              <a:t>.</a:t>
            </a:r>
            <a:endParaRPr lang="es-CO" dirty="0" smtClean="0"/>
          </a:p>
          <a:p>
            <a:endParaRPr lang="es-CO" dirty="0" smtClean="0"/>
          </a:p>
          <a:p>
            <a:endParaRPr lang="es-CO" dirty="0" smtClean="0"/>
          </a:p>
          <a:p>
            <a:endParaRPr lang="es-CO" dirty="0" smtClean="0"/>
          </a:p>
          <a:p>
            <a:endParaRPr lang="es-CO" dirty="0" smtClean="0"/>
          </a:p>
          <a:p>
            <a:endParaRPr lang="es-CO" dirty="0" smtClean="0"/>
          </a:p>
          <a:p>
            <a:endParaRPr lang="es-CO" dirty="0" smtClean="0"/>
          </a:p>
          <a:p>
            <a:endParaRPr lang="es-EC" sz="1600" b="1" dirty="0" smtClean="0"/>
          </a:p>
          <a:p>
            <a:r>
              <a:rPr lang="es-EC" sz="1600" b="1" dirty="0" smtClean="0"/>
              <a:t>Fuente: </a:t>
            </a:r>
            <a:r>
              <a:rPr lang="es-EC" sz="1600" dirty="0" smtClean="0"/>
              <a:t>Entrevista.</a:t>
            </a:r>
            <a:endParaRPr lang="es-CO" sz="1600" dirty="0" smtClean="0"/>
          </a:p>
          <a:p>
            <a:r>
              <a:rPr lang="es-EC" sz="1600" b="1" dirty="0" smtClean="0"/>
              <a:t>Autora:</a:t>
            </a:r>
            <a:r>
              <a:rPr lang="es-EC" sz="1600" dirty="0" smtClean="0"/>
              <a:t> Investigadora.</a:t>
            </a:r>
            <a:endParaRPr lang="es-CO" sz="1600"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r>
              <a:rPr lang="es-ES" b="1" dirty="0" smtClean="0"/>
              <a:t>Gráfico N.7: </a:t>
            </a:r>
            <a:r>
              <a:rPr lang="es-ES" dirty="0" smtClean="0"/>
              <a:t>De las preguntas utilizadas en las evaluaciones</a:t>
            </a:r>
            <a:r>
              <a:rPr lang="es-EC" dirty="0" smtClean="0"/>
              <a:t>.</a:t>
            </a:r>
            <a:endParaRPr lang="es-CO" dirty="0" smtClean="0"/>
          </a:p>
          <a:p>
            <a:r>
              <a:rPr lang="es-ES" b="1" dirty="0" smtClean="0"/>
              <a:t>Autora:</a:t>
            </a:r>
            <a:r>
              <a:rPr lang="es-EC" dirty="0" smtClean="0"/>
              <a:t>Jessica Orellana Gavilanes.</a:t>
            </a:r>
            <a:endParaRPr lang="es-CO" dirty="0" smtClean="0"/>
          </a:p>
          <a:p>
            <a:endParaRPr lang="es-CO" dirty="0"/>
          </a:p>
        </p:txBody>
      </p:sp>
      <p:graphicFrame>
        <p:nvGraphicFramePr>
          <p:cNvPr id="9" name="8 Tabla"/>
          <p:cNvGraphicFramePr>
            <a:graphicFrameLocks noGrp="1"/>
          </p:cNvGraphicFramePr>
          <p:nvPr/>
        </p:nvGraphicFramePr>
        <p:xfrm>
          <a:off x="857224" y="2214554"/>
          <a:ext cx="3643338" cy="1112520"/>
        </p:xfrm>
        <a:graphic>
          <a:graphicData uri="http://schemas.openxmlformats.org/drawingml/2006/table">
            <a:tbl>
              <a:tblPr firstRow="1" bandRow="1">
                <a:tableStyleId>{5C22544A-7EE6-4342-B048-85BDC9FD1C3A}</a:tableStyleId>
              </a:tblPr>
              <a:tblGrid>
                <a:gridCol w="1214446"/>
                <a:gridCol w="1214446"/>
                <a:gridCol w="1214446"/>
              </a:tblGrid>
              <a:tr h="370840">
                <a:tc>
                  <a:txBody>
                    <a:bodyPr/>
                    <a:lstStyle/>
                    <a:p>
                      <a:pPr algn="ctr"/>
                      <a:r>
                        <a:rPr lang="es-CO" sz="1200" dirty="0" smtClean="0">
                          <a:solidFill>
                            <a:schemeClr val="tx1"/>
                          </a:solidFill>
                        </a:rPr>
                        <a:t>RESPUESTA</a:t>
                      </a:r>
                      <a:endParaRPr lang="es-CO" sz="1200" dirty="0">
                        <a:solidFill>
                          <a:schemeClr val="tx1"/>
                        </a:solidFill>
                      </a:endParaRPr>
                    </a:p>
                  </a:txBody>
                  <a:tcPr/>
                </a:tc>
                <a:tc>
                  <a:txBody>
                    <a:bodyPr/>
                    <a:lstStyle/>
                    <a:p>
                      <a:pPr algn="ctr"/>
                      <a:r>
                        <a:rPr lang="es-CO" sz="1200" dirty="0" smtClean="0">
                          <a:solidFill>
                            <a:schemeClr val="tx1"/>
                          </a:solidFill>
                        </a:rPr>
                        <a:t>F</a:t>
                      </a:r>
                      <a:endParaRPr lang="es-CO" sz="1200" dirty="0">
                        <a:solidFill>
                          <a:schemeClr val="tx1"/>
                        </a:solidFill>
                      </a:endParaRPr>
                    </a:p>
                  </a:txBody>
                  <a:tcPr/>
                </a:tc>
                <a:tc>
                  <a:txBody>
                    <a:bodyPr/>
                    <a:lstStyle/>
                    <a:p>
                      <a:pPr algn="ctr"/>
                      <a:r>
                        <a:rPr lang="es-CO" sz="1200" dirty="0" smtClean="0">
                          <a:solidFill>
                            <a:schemeClr val="tx1"/>
                          </a:solidFill>
                        </a:rPr>
                        <a:t>%</a:t>
                      </a:r>
                      <a:endParaRPr lang="es-CO" sz="1200" dirty="0">
                        <a:solidFill>
                          <a:schemeClr val="tx1"/>
                        </a:solidFill>
                      </a:endParaRPr>
                    </a:p>
                  </a:txBody>
                  <a:tcPr/>
                </a:tc>
              </a:tr>
              <a:tr h="370840">
                <a:tc>
                  <a:txBody>
                    <a:bodyPr/>
                    <a:lstStyle/>
                    <a:p>
                      <a:r>
                        <a:rPr lang="es-CO" sz="1200" dirty="0" smtClean="0">
                          <a:solidFill>
                            <a:schemeClr val="tx1"/>
                          </a:solidFill>
                        </a:rPr>
                        <a:t>SI</a:t>
                      </a:r>
                      <a:endParaRPr lang="es-CO" sz="1200" dirty="0">
                        <a:solidFill>
                          <a:schemeClr val="tx1"/>
                        </a:solidFill>
                      </a:endParaRPr>
                    </a:p>
                  </a:txBody>
                  <a:tcPr/>
                </a:tc>
                <a:tc>
                  <a:txBody>
                    <a:bodyPr/>
                    <a:lstStyle/>
                    <a:p>
                      <a:pPr algn="r"/>
                      <a:r>
                        <a:rPr lang="es-CO" sz="1200" dirty="0" smtClean="0">
                          <a:solidFill>
                            <a:schemeClr val="tx1"/>
                          </a:solidFill>
                        </a:rPr>
                        <a:t>2</a:t>
                      </a:r>
                      <a:endParaRPr lang="es-CO" sz="1200" dirty="0">
                        <a:solidFill>
                          <a:schemeClr val="tx1"/>
                        </a:solidFill>
                      </a:endParaRPr>
                    </a:p>
                  </a:txBody>
                  <a:tcPr/>
                </a:tc>
                <a:tc>
                  <a:txBody>
                    <a:bodyPr/>
                    <a:lstStyle/>
                    <a:p>
                      <a:pPr algn="r"/>
                      <a:r>
                        <a:rPr lang="es-CO" sz="1200" dirty="0" smtClean="0">
                          <a:solidFill>
                            <a:schemeClr val="tx1"/>
                          </a:solidFill>
                        </a:rPr>
                        <a:t>50</a:t>
                      </a:r>
                      <a:endParaRPr lang="es-CO" sz="1200" dirty="0">
                        <a:solidFill>
                          <a:schemeClr val="tx1"/>
                        </a:solidFill>
                      </a:endParaRPr>
                    </a:p>
                  </a:txBody>
                  <a:tcPr/>
                </a:tc>
              </a:tr>
              <a:tr h="370840">
                <a:tc>
                  <a:txBody>
                    <a:bodyPr/>
                    <a:lstStyle/>
                    <a:p>
                      <a:r>
                        <a:rPr lang="es-CO" sz="1200" dirty="0" smtClean="0">
                          <a:solidFill>
                            <a:schemeClr val="tx1"/>
                          </a:solidFill>
                        </a:rPr>
                        <a:t>NO</a:t>
                      </a:r>
                      <a:endParaRPr lang="es-CO" sz="1200" dirty="0">
                        <a:solidFill>
                          <a:schemeClr val="tx1"/>
                        </a:solidFill>
                      </a:endParaRPr>
                    </a:p>
                  </a:txBody>
                  <a:tcPr/>
                </a:tc>
                <a:tc>
                  <a:txBody>
                    <a:bodyPr/>
                    <a:lstStyle/>
                    <a:p>
                      <a:pPr algn="r"/>
                      <a:r>
                        <a:rPr lang="es-CO" sz="1200" dirty="0" smtClean="0">
                          <a:solidFill>
                            <a:schemeClr val="tx1"/>
                          </a:solidFill>
                        </a:rPr>
                        <a:t>2</a:t>
                      </a:r>
                      <a:endParaRPr lang="es-CO" sz="1200" dirty="0">
                        <a:solidFill>
                          <a:schemeClr val="tx1"/>
                        </a:solidFill>
                      </a:endParaRPr>
                    </a:p>
                  </a:txBody>
                  <a:tcPr/>
                </a:tc>
                <a:tc>
                  <a:txBody>
                    <a:bodyPr/>
                    <a:lstStyle/>
                    <a:p>
                      <a:pPr algn="r"/>
                      <a:r>
                        <a:rPr lang="es-CO" sz="1200" dirty="0" smtClean="0">
                          <a:solidFill>
                            <a:schemeClr val="tx1"/>
                          </a:solidFill>
                        </a:rPr>
                        <a:t>50</a:t>
                      </a:r>
                      <a:endParaRPr lang="es-CO" sz="1200" dirty="0">
                        <a:solidFill>
                          <a:schemeClr val="tx1"/>
                        </a:solidFill>
                      </a:endParaRPr>
                    </a:p>
                  </a:txBody>
                  <a:tcPr/>
                </a:tc>
              </a:tr>
            </a:tbl>
          </a:graphicData>
        </a:graphic>
      </p:graphicFrame>
      <p:graphicFrame>
        <p:nvGraphicFramePr>
          <p:cNvPr id="10" name="9 Gráfico"/>
          <p:cNvGraphicFramePr/>
          <p:nvPr/>
        </p:nvGraphicFramePr>
        <p:xfrm>
          <a:off x="857224" y="4143380"/>
          <a:ext cx="4468633" cy="194011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620688"/>
            <a:ext cx="8424936" cy="5760640"/>
          </a:xfrm>
          <a:ln>
            <a:solidFill>
              <a:srgbClr val="FFC000"/>
            </a:solidFill>
          </a:ln>
        </p:spPr>
        <p:txBody>
          <a:bodyPr>
            <a:normAutofit/>
          </a:bodyPr>
          <a:lstStyle/>
          <a:p>
            <a:pPr marL="342900" indent="-342900"/>
            <a:r>
              <a:rPr lang="es-EC" sz="2000" b="1" dirty="0" smtClean="0">
                <a:solidFill>
                  <a:schemeClr val="accent1">
                    <a:lumMod val="75000"/>
                  </a:schemeClr>
                </a:solidFill>
              </a:rPr>
              <a:t>PLANTEAMIENTO DEL PROBLEMA</a:t>
            </a:r>
          </a:p>
          <a:p>
            <a:pPr marL="342900" indent="-342900" algn="just">
              <a:buFont typeface="Arial" pitchFamily="34" charset="0"/>
              <a:buChar char="•"/>
            </a:pPr>
            <a:r>
              <a:rPr lang="es-EC" dirty="0" smtClean="0">
                <a:solidFill>
                  <a:schemeClr val="tx1"/>
                </a:solidFill>
              </a:rPr>
              <a:t>Instituciones </a:t>
            </a:r>
            <a:r>
              <a:rPr lang="es-EC" dirty="0">
                <a:solidFill>
                  <a:schemeClr val="tx1"/>
                </a:solidFill>
              </a:rPr>
              <a:t>de educación básica  trabajen  de manera integral y sistémica, fundamentalmente con criterios de desempeño. </a:t>
            </a:r>
            <a:endParaRPr lang="es-EC" dirty="0" smtClean="0">
              <a:solidFill>
                <a:schemeClr val="tx1"/>
              </a:solidFill>
            </a:endParaRPr>
          </a:p>
          <a:p>
            <a:pPr algn="just"/>
            <a:endParaRPr lang="es-EC" dirty="0" smtClean="0">
              <a:solidFill>
                <a:schemeClr val="tx1"/>
              </a:solidFill>
            </a:endParaRPr>
          </a:p>
          <a:p>
            <a:pPr marL="342900" indent="-342900" algn="just">
              <a:buFont typeface="Arial" pitchFamily="34" charset="0"/>
              <a:buChar char="•"/>
            </a:pPr>
            <a:r>
              <a:rPr lang="es-EC" dirty="0">
                <a:solidFill>
                  <a:schemeClr val="tx1"/>
                </a:solidFill>
              </a:rPr>
              <a:t>D</a:t>
            </a:r>
            <a:r>
              <a:rPr lang="es-EC" dirty="0" smtClean="0">
                <a:solidFill>
                  <a:schemeClr val="tx1"/>
                </a:solidFill>
              </a:rPr>
              <a:t>esarrollar </a:t>
            </a:r>
            <a:r>
              <a:rPr lang="es-EC" dirty="0">
                <a:solidFill>
                  <a:schemeClr val="tx1"/>
                </a:solidFill>
              </a:rPr>
              <a:t>un trabajo entre concepciones teóricas y metodológicas, orientadas a desarrollar el pensamiento crítico, creativo y lógico de los niños y jóvenes ecuatorianos a través de situaciones </a:t>
            </a:r>
            <a:r>
              <a:rPr lang="es-EC" dirty="0" smtClean="0">
                <a:solidFill>
                  <a:schemeClr val="tx1"/>
                </a:solidFill>
              </a:rPr>
              <a:t>de </a:t>
            </a:r>
            <a:r>
              <a:rPr lang="es-EC" dirty="0">
                <a:solidFill>
                  <a:schemeClr val="tx1"/>
                </a:solidFill>
              </a:rPr>
              <a:t>contexto y métodos </a:t>
            </a:r>
            <a:r>
              <a:rPr lang="es-EC" dirty="0" smtClean="0">
                <a:solidFill>
                  <a:schemeClr val="tx1"/>
                </a:solidFill>
              </a:rPr>
              <a:t>participativos.</a:t>
            </a:r>
          </a:p>
          <a:p>
            <a:pPr marL="342900" indent="-342900" algn="just">
              <a:buFont typeface="Arial" pitchFamily="34" charset="0"/>
              <a:buChar char="•"/>
            </a:pPr>
            <a:endParaRPr lang="es-EC" dirty="0" smtClean="0">
              <a:solidFill>
                <a:schemeClr val="tx1"/>
              </a:solidFill>
            </a:endParaRPr>
          </a:p>
          <a:p>
            <a:pPr marL="342900" indent="-342900" algn="just">
              <a:buFont typeface="Arial" pitchFamily="34" charset="0"/>
              <a:buChar char="•"/>
            </a:pPr>
            <a:r>
              <a:rPr lang="es-EC" dirty="0" smtClean="0">
                <a:solidFill>
                  <a:schemeClr val="tx1"/>
                </a:solidFill>
              </a:rPr>
              <a:t>Realizar un análisis de </a:t>
            </a:r>
            <a:r>
              <a:rPr lang="es-EC" dirty="0">
                <a:solidFill>
                  <a:schemeClr val="tx1"/>
                </a:solidFill>
              </a:rPr>
              <a:t>los contenidos programáticos vigentes en los 10mos años de E.B.  del COMIL 10 “Abdón Calderón</a:t>
            </a:r>
            <a:r>
              <a:rPr lang="es-EC" dirty="0" smtClean="0">
                <a:solidFill>
                  <a:schemeClr val="tx1"/>
                </a:solidFill>
              </a:rPr>
              <a:t>”.</a:t>
            </a:r>
          </a:p>
          <a:p>
            <a:pPr marL="342900" indent="-342900" algn="just">
              <a:buFont typeface="Arial" pitchFamily="34" charset="0"/>
              <a:buChar char="•"/>
            </a:pPr>
            <a:endParaRPr lang="es-EC" sz="2000" dirty="0" smtClean="0">
              <a:solidFill>
                <a:schemeClr val="tx1"/>
              </a:solidFill>
            </a:endParaRPr>
          </a:p>
          <a:p>
            <a:pPr marL="342900" indent="-342900" algn="just">
              <a:buFont typeface="Arial" pitchFamily="34" charset="0"/>
              <a:buChar char="•"/>
            </a:pPr>
            <a:endParaRPr lang="es-EC" sz="2000" dirty="0" smtClean="0">
              <a:solidFill>
                <a:schemeClr val="tx1"/>
              </a:solidFill>
            </a:endParaRPr>
          </a:p>
          <a:p>
            <a:pPr marL="342900" indent="-342900" algn="just">
              <a:buFont typeface="Arial" pitchFamily="34" charset="0"/>
              <a:buChar char="•"/>
            </a:pPr>
            <a:endParaRPr lang="es-EC" sz="2000" dirty="0"/>
          </a:p>
        </p:txBody>
      </p:sp>
    </p:spTree>
    <p:extLst>
      <p:ext uri="{BB962C8B-B14F-4D97-AF65-F5344CB8AC3E}">
        <p14:creationId xmlns:p14="http://schemas.microsoft.com/office/powerpoint/2010/main" xmlns="" val="34024512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916346624"/>
              </p:ext>
            </p:extLst>
          </p:nvPr>
        </p:nvGraphicFramePr>
        <p:xfrm>
          <a:off x="1" y="-3"/>
          <a:ext cx="8964486" cy="7006849"/>
        </p:xfrm>
        <a:graphic>
          <a:graphicData uri="http://schemas.openxmlformats.org/drawingml/2006/table">
            <a:tbl>
              <a:tblPr>
                <a:tableStyleId>{5C22544A-7EE6-4342-B048-85BDC9FD1C3A}</a:tableStyleId>
              </a:tblPr>
              <a:tblGrid>
                <a:gridCol w="1007186"/>
                <a:gridCol w="5757480"/>
                <a:gridCol w="564877"/>
                <a:gridCol w="565943"/>
                <a:gridCol w="570205"/>
                <a:gridCol w="498795"/>
              </a:tblGrid>
              <a:tr h="263814">
                <a:tc>
                  <a:txBody>
                    <a:bodyPr/>
                    <a:lstStyle/>
                    <a:p>
                      <a:pPr algn="just">
                        <a:lnSpc>
                          <a:spcPct val="115000"/>
                        </a:lnSpc>
                        <a:spcAft>
                          <a:spcPts val="1000"/>
                        </a:spcAft>
                      </a:pPr>
                      <a:r>
                        <a:rPr lang="es-EC" sz="1400" dirty="0">
                          <a:effectLst/>
                          <a:latin typeface="+mj-lt"/>
                        </a:rPr>
                        <a:t>#</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Indicadores</a:t>
                      </a:r>
                      <a:endParaRPr lang="es-EC" sz="1400">
                        <a:effectLst/>
                        <a:latin typeface="+mj-lt"/>
                        <a:ea typeface="Calibri"/>
                        <a:cs typeface="Times New Roman"/>
                      </a:endParaRPr>
                    </a:p>
                  </a:txBody>
                  <a:tcPr marL="33662" marR="33662" marT="0" marB="0"/>
                </a:tc>
                <a:tc>
                  <a:txBody>
                    <a:bodyPr/>
                    <a:lstStyle/>
                    <a:p>
                      <a:pPr algn="just">
                        <a:lnSpc>
                          <a:spcPct val="115000"/>
                        </a:lnSpc>
                        <a:spcBef>
                          <a:spcPts val="1000"/>
                        </a:spcBef>
                        <a:spcAft>
                          <a:spcPts val="0"/>
                        </a:spcAft>
                      </a:pPr>
                      <a:r>
                        <a:rPr lang="es-EC" sz="1400">
                          <a:effectLst/>
                          <a:latin typeface="+mj-lt"/>
                        </a:rPr>
                        <a:t>Si</a:t>
                      </a:r>
                      <a:endParaRPr lang="es-EC" sz="1400" b="1" i="1">
                        <a:solidFill>
                          <a:srgbClr val="4F81BD"/>
                        </a:solidFill>
                        <a:effectLst/>
                        <a:latin typeface="+mj-lt"/>
                        <a:ea typeface="Times New Roman"/>
                        <a:cs typeface="Times New Roman"/>
                      </a:endParaRPr>
                    </a:p>
                  </a:txBody>
                  <a:tcPr marL="33662" marR="33662" marT="0" marB="0"/>
                </a:tc>
                <a:tc>
                  <a:txBody>
                    <a:bodyPr/>
                    <a:lstStyle/>
                    <a:p>
                      <a:pPr algn="just">
                        <a:lnSpc>
                          <a:spcPct val="115000"/>
                        </a:lnSpc>
                        <a:spcAft>
                          <a:spcPts val="1000"/>
                        </a:spcAft>
                      </a:pPr>
                      <a:r>
                        <a:rPr lang="es-EC" sz="1400">
                          <a:effectLst/>
                          <a:latin typeface="+mj-lt"/>
                        </a:rPr>
                        <a:t>%</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No</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a:t>
                      </a:r>
                      <a:endParaRPr lang="es-EC" sz="1400">
                        <a:effectLst/>
                        <a:latin typeface="+mj-lt"/>
                        <a:ea typeface="Calibri"/>
                        <a:cs typeface="Times New Roman"/>
                      </a:endParaRPr>
                    </a:p>
                  </a:txBody>
                  <a:tcPr marL="33662" marR="33662" marT="0" marB="0"/>
                </a:tc>
              </a:tr>
              <a:tr h="651835">
                <a:tc>
                  <a:txBody>
                    <a:bodyPr/>
                    <a:lstStyle/>
                    <a:p>
                      <a:pPr algn="just">
                        <a:lnSpc>
                          <a:spcPct val="115000"/>
                        </a:lnSpc>
                        <a:spcAft>
                          <a:spcPts val="1000"/>
                        </a:spcAft>
                      </a:pPr>
                      <a:r>
                        <a:rPr lang="es-EC" sz="1400" dirty="0">
                          <a:effectLst/>
                          <a:latin typeface="+mj-lt"/>
                        </a:rPr>
                        <a:t>1</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dirty="0">
                          <a:effectLst/>
                          <a:latin typeface="+mj-lt"/>
                        </a:rPr>
                        <a:t>¿Conoce las características de  los contenidos programáticos vigentes  en los  10mos. años de E.B. del Colegio Militar No. 10 “Abdón Calderón?</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r>
              <a:tr h="651835">
                <a:tc>
                  <a:txBody>
                    <a:bodyPr/>
                    <a:lstStyle/>
                    <a:p>
                      <a:pPr algn="just">
                        <a:lnSpc>
                          <a:spcPct val="115000"/>
                        </a:lnSpc>
                        <a:spcAft>
                          <a:spcPts val="1000"/>
                        </a:spcAft>
                      </a:pPr>
                      <a:r>
                        <a:rPr lang="es-EC" sz="1400">
                          <a:effectLst/>
                          <a:latin typeface="+mj-lt"/>
                        </a:rPr>
                        <a:t>2.</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dirty="0">
                          <a:effectLst/>
                          <a:latin typeface="+mj-lt"/>
                        </a:rPr>
                        <a:t>¿Cree usted que los contenidos programáticos vigentes  en los 10mos. años </a:t>
                      </a:r>
                      <a:r>
                        <a:rPr lang="es-EC" sz="1400" dirty="0" smtClean="0">
                          <a:effectLst/>
                          <a:latin typeface="+mj-lt"/>
                        </a:rPr>
                        <a:t>de E.B</a:t>
                      </a:r>
                      <a:r>
                        <a:rPr lang="es-EC" sz="1400" dirty="0">
                          <a:effectLst/>
                          <a:latin typeface="+mj-lt"/>
                        </a:rPr>
                        <a:t>.  en el colegio son flexibles?</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r>
              <a:tr h="651835">
                <a:tc>
                  <a:txBody>
                    <a:bodyPr/>
                    <a:lstStyle/>
                    <a:p>
                      <a:pPr algn="just">
                        <a:lnSpc>
                          <a:spcPct val="115000"/>
                        </a:lnSpc>
                        <a:spcAft>
                          <a:spcPts val="1000"/>
                        </a:spcAft>
                      </a:pPr>
                      <a:r>
                        <a:rPr lang="es-EC" sz="1400">
                          <a:effectLst/>
                          <a:latin typeface="+mj-lt"/>
                        </a:rPr>
                        <a:t>3.</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S" sz="1400" dirty="0">
                          <a:effectLst/>
                          <a:latin typeface="+mj-lt"/>
                        </a:rPr>
                        <a:t>L</a:t>
                      </a:r>
                      <a:r>
                        <a:rPr lang="es-EC" sz="1400" dirty="0">
                          <a:effectLst/>
                          <a:latin typeface="+mj-lt"/>
                        </a:rPr>
                        <a:t>os contenidos programáticos vigentes  en los 10mosaños se </a:t>
                      </a:r>
                      <a:r>
                        <a:rPr lang="es-EC" sz="1400" dirty="0" smtClean="0">
                          <a:effectLst/>
                          <a:latin typeface="+mj-lt"/>
                        </a:rPr>
                        <a:t>preocupan únicamente </a:t>
                      </a:r>
                      <a:r>
                        <a:rPr lang="es-EC" sz="1400" dirty="0">
                          <a:effectLst/>
                          <a:latin typeface="+mj-lt"/>
                        </a:rPr>
                        <a:t>de las conductas observables y medibles?</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r>
              <a:tr h="434557">
                <a:tc>
                  <a:txBody>
                    <a:bodyPr/>
                    <a:lstStyle/>
                    <a:p>
                      <a:pPr algn="just">
                        <a:lnSpc>
                          <a:spcPct val="115000"/>
                        </a:lnSpc>
                        <a:spcAft>
                          <a:spcPts val="1000"/>
                        </a:spcAft>
                      </a:pPr>
                      <a:r>
                        <a:rPr lang="es-EC" sz="1400">
                          <a:effectLst/>
                          <a:latin typeface="+mj-lt"/>
                        </a:rPr>
                        <a:t>4.</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dirty="0">
                          <a:effectLst/>
                          <a:latin typeface="+mj-lt"/>
                        </a:rPr>
                        <a:t>¿Ha recibido información acerca del modelo curricular constructivista?</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r>
              <a:tr h="651835">
                <a:tc>
                  <a:txBody>
                    <a:bodyPr/>
                    <a:lstStyle/>
                    <a:p>
                      <a:pPr algn="just">
                        <a:lnSpc>
                          <a:spcPct val="115000"/>
                        </a:lnSpc>
                        <a:spcAft>
                          <a:spcPts val="1000"/>
                        </a:spcAft>
                      </a:pPr>
                      <a:r>
                        <a:rPr lang="es-EC" sz="1400">
                          <a:effectLst/>
                          <a:latin typeface="+mj-lt"/>
                        </a:rPr>
                        <a:t>5.</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dirty="0">
                          <a:effectLst/>
                          <a:latin typeface="+mj-lt"/>
                        </a:rPr>
                        <a:t>Se está tomando en cuenta en la planificación la comprensión, investigación y construcción del conocimiento?</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r>
              <a:tr h="434557">
                <a:tc>
                  <a:txBody>
                    <a:bodyPr/>
                    <a:lstStyle/>
                    <a:p>
                      <a:pPr algn="just">
                        <a:lnSpc>
                          <a:spcPct val="115000"/>
                        </a:lnSpc>
                        <a:spcAft>
                          <a:spcPts val="1000"/>
                        </a:spcAft>
                      </a:pPr>
                      <a:r>
                        <a:rPr lang="es-EC" sz="1400">
                          <a:effectLst/>
                          <a:latin typeface="+mj-lt"/>
                        </a:rPr>
                        <a:t>6.</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dirty="0">
                          <a:effectLst/>
                          <a:latin typeface="+mj-lt"/>
                        </a:rPr>
                        <a:t>El modelo curricular vigente en la institución es el Constructivista?</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r>
              <a:tr h="651835">
                <a:tc>
                  <a:txBody>
                    <a:bodyPr/>
                    <a:lstStyle/>
                    <a:p>
                      <a:pPr algn="just">
                        <a:lnSpc>
                          <a:spcPct val="115000"/>
                        </a:lnSpc>
                        <a:spcAft>
                          <a:spcPts val="1000"/>
                        </a:spcAft>
                      </a:pPr>
                      <a:r>
                        <a:rPr lang="es-EC" sz="1400">
                          <a:effectLst/>
                          <a:latin typeface="+mj-lt"/>
                        </a:rPr>
                        <a:t>7.</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dirty="0">
                          <a:effectLst/>
                          <a:latin typeface="+mj-lt"/>
                        </a:rPr>
                        <a:t>Cree que el modelo curricular Constructivista ha contribuido para brindar una educación de excelencia?</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r>
              <a:tr h="869113">
                <a:tc>
                  <a:txBody>
                    <a:bodyPr/>
                    <a:lstStyle/>
                    <a:p>
                      <a:pPr algn="just">
                        <a:lnSpc>
                          <a:spcPct val="115000"/>
                        </a:lnSpc>
                        <a:spcAft>
                          <a:spcPts val="1000"/>
                        </a:spcAft>
                      </a:pPr>
                      <a:r>
                        <a:rPr lang="es-EC" sz="1400">
                          <a:effectLst/>
                          <a:latin typeface="+mj-lt"/>
                        </a:rPr>
                        <a:t>8.</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dirty="0">
                          <a:effectLst/>
                          <a:latin typeface="+mj-lt"/>
                        </a:rPr>
                        <a:t>Estarían dispuestos a participar en el rediseño curricular constructivista por competencias a un diseño constructivista por destrezas con un criterio de desempeño en los 10mos años de E.B</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r>
              <a:tr h="869113">
                <a:tc>
                  <a:txBody>
                    <a:bodyPr/>
                    <a:lstStyle/>
                    <a:p>
                      <a:pPr algn="just">
                        <a:lnSpc>
                          <a:spcPct val="115000"/>
                        </a:lnSpc>
                        <a:spcAft>
                          <a:spcPts val="1000"/>
                        </a:spcAft>
                      </a:pPr>
                      <a:r>
                        <a:rPr lang="es-EC" sz="1400">
                          <a:effectLst/>
                          <a:latin typeface="+mj-lt"/>
                        </a:rPr>
                        <a:t>9.</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dirty="0">
                          <a:effectLst/>
                          <a:latin typeface="+mj-lt"/>
                        </a:rPr>
                        <a:t>Cómo se realiza la planificación de los bloques temáticos vigentes en las cuatro áreas fundamentales (matemáticas, lenguaje y comunicación, ciencias sociales y ciencias naturales.):</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 </a:t>
                      </a:r>
                      <a:endParaRPr lang="es-EC" sz="1400">
                        <a:effectLst/>
                        <a:latin typeface="+mj-lt"/>
                        <a:ea typeface="Calibri"/>
                        <a:cs typeface="Times New Roman"/>
                      </a:endParaRPr>
                    </a:p>
                  </a:txBody>
                  <a:tcPr marL="33662" marR="33662" marT="0" marB="0"/>
                </a:tc>
              </a:tr>
              <a:tr h="651835">
                <a:tc>
                  <a:txBody>
                    <a:bodyPr/>
                    <a:lstStyle/>
                    <a:p>
                      <a:pPr algn="just">
                        <a:lnSpc>
                          <a:spcPct val="115000"/>
                        </a:lnSpc>
                        <a:spcAft>
                          <a:spcPts val="1000"/>
                        </a:spcAft>
                      </a:pPr>
                      <a:r>
                        <a:rPr lang="es-EC" sz="1400">
                          <a:effectLst/>
                          <a:latin typeface="+mj-lt"/>
                        </a:rPr>
                        <a:t>10.</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a:effectLst/>
                          <a:latin typeface="+mj-lt"/>
                        </a:rPr>
                        <a:t>Cree usted que hay que Reestructurar los contenidos programáticos vigentes  en los 10mos años de E.B. del COMIL 10?</a:t>
                      </a:r>
                      <a:endParaRPr lang="es-EC" sz="140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dirty="0">
                          <a:effectLst/>
                          <a:latin typeface="+mj-lt"/>
                        </a:rPr>
                        <a:t> </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dirty="0">
                          <a:effectLst/>
                          <a:latin typeface="+mj-lt"/>
                        </a:rPr>
                        <a:t> </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dirty="0">
                          <a:effectLst/>
                          <a:latin typeface="+mj-lt"/>
                        </a:rPr>
                        <a:t> </a:t>
                      </a:r>
                      <a:endParaRPr lang="es-EC" sz="1400" dirty="0">
                        <a:effectLst/>
                        <a:latin typeface="+mj-lt"/>
                        <a:ea typeface="Calibri"/>
                        <a:cs typeface="Times New Roman"/>
                      </a:endParaRPr>
                    </a:p>
                  </a:txBody>
                  <a:tcPr marL="33662" marR="33662" marT="0" marB="0"/>
                </a:tc>
                <a:tc>
                  <a:txBody>
                    <a:bodyPr/>
                    <a:lstStyle/>
                    <a:p>
                      <a:pPr algn="just">
                        <a:lnSpc>
                          <a:spcPct val="115000"/>
                        </a:lnSpc>
                        <a:spcAft>
                          <a:spcPts val="1000"/>
                        </a:spcAft>
                      </a:pPr>
                      <a:r>
                        <a:rPr lang="es-EC" sz="1400" dirty="0">
                          <a:effectLst/>
                          <a:latin typeface="+mj-lt"/>
                        </a:rPr>
                        <a:t> </a:t>
                      </a:r>
                      <a:endParaRPr lang="es-EC" sz="1400" dirty="0">
                        <a:effectLst/>
                        <a:latin typeface="+mj-lt"/>
                        <a:ea typeface="Calibri"/>
                        <a:cs typeface="Times New Roman"/>
                      </a:endParaRPr>
                    </a:p>
                  </a:txBody>
                  <a:tcPr marL="33662" marR="33662" marT="0" marB="0"/>
                </a:tc>
              </a:tr>
            </a:tbl>
          </a:graphicData>
        </a:graphic>
      </p:graphicFrame>
      <p:sp>
        <p:nvSpPr>
          <p:cNvPr id="5" name="Rectangle 1"/>
          <p:cNvSpPr>
            <a:spLocks noChangeArrowheads="1"/>
          </p:cNvSpPr>
          <p:nvPr/>
        </p:nvSpPr>
        <p:spPr bwMode="auto">
          <a:xfrm>
            <a:off x="2549525" y="16002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116301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14480" y="0"/>
            <a:ext cx="6215106" cy="857256"/>
          </a:xfrm>
        </p:spPr>
        <p:txBody>
          <a:bodyPr/>
          <a:lstStyle/>
          <a:p>
            <a:r>
              <a:rPr lang="es-CO" sz="2000" b="1" dirty="0" smtClean="0"/>
              <a:t>RESULTADOS DE LAS ENCUESTAS.</a:t>
            </a:r>
            <a:endParaRPr lang="es-CO" sz="2000" b="1" dirty="0"/>
          </a:p>
        </p:txBody>
      </p:sp>
      <p:sp>
        <p:nvSpPr>
          <p:cNvPr id="3" name="2 CuadroTexto"/>
          <p:cNvSpPr txBox="1"/>
          <p:nvPr/>
        </p:nvSpPr>
        <p:spPr>
          <a:xfrm>
            <a:off x="785787" y="857232"/>
            <a:ext cx="8072494" cy="6093976"/>
          </a:xfrm>
          <a:prstGeom prst="rect">
            <a:avLst/>
          </a:prstGeom>
          <a:noFill/>
        </p:spPr>
        <p:txBody>
          <a:bodyPr wrap="square" rtlCol="0">
            <a:spAutoFit/>
          </a:bodyPr>
          <a:lstStyle/>
          <a:p>
            <a:r>
              <a:rPr lang="es-EC" b="1" dirty="0" smtClean="0"/>
              <a:t>PREGUNTA 10.</a:t>
            </a:r>
            <a:endParaRPr lang="es-CO" dirty="0" smtClean="0"/>
          </a:p>
          <a:p>
            <a:r>
              <a:rPr lang="es-EC" b="1" dirty="0" smtClean="0"/>
              <a:t>¿ Conoce las características de  los contenidos programáticos vigentes  en los 10mos. años de E.B. del Colegio Militar No. 10 “Abdón Calderón?.</a:t>
            </a:r>
          </a:p>
          <a:p>
            <a:endParaRPr lang="es-EC" b="1" dirty="0" smtClean="0"/>
          </a:p>
          <a:p>
            <a:r>
              <a:rPr lang="es-EC" b="1" dirty="0" smtClean="0"/>
              <a:t>Tabla N.10: </a:t>
            </a:r>
            <a:r>
              <a:rPr lang="es-EC" dirty="0" smtClean="0"/>
              <a:t>Conocimiento de los contenidos programáticos.</a:t>
            </a:r>
            <a:endParaRPr lang="es-CO" dirty="0" smtClean="0"/>
          </a:p>
          <a:p>
            <a:r>
              <a:rPr lang="es-EC" dirty="0" smtClean="0"/>
              <a:t>.</a:t>
            </a:r>
            <a:endParaRPr lang="es-CO" dirty="0" smtClean="0"/>
          </a:p>
          <a:p>
            <a:endParaRPr lang="es-CO" dirty="0" smtClean="0"/>
          </a:p>
          <a:p>
            <a:endParaRPr lang="es-CO" dirty="0" smtClean="0"/>
          </a:p>
          <a:p>
            <a:endParaRPr lang="es-CO" dirty="0" smtClean="0"/>
          </a:p>
          <a:p>
            <a:endParaRPr lang="es-EC" sz="1600" b="1" dirty="0" smtClean="0"/>
          </a:p>
          <a:p>
            <a:r>
              <a:rPr lang="es-EC" sz="1600" b="1" dirty="0" smtClean="0"/>
              <a:t>Fuente: </a:t>
            </a:r>
            <a:r>
              <a:rPr lang="es-EC" sz="1600" dirty="0" smtClean="0"/>
              <a:t>Entrevista.</a:t>
            </a:r>
            <a:endParaRPr lang="es-CO" sz="1600" dirty="0" smtClean="0"/>
          </a:p>
          <a:p>
            <a:r>
              <a:rPr lang="es-EC" sz="1600" b="1" dirty="0" smtClean="0"/>
              <a:t>Autora:</a:t>
            </a:r>
            <a:r>
              <a:rPr lang="es-EC" sz="1600" dirty="0" smtClean="0"/>
              <a:t> Investigadora.</a:t>
            </a:r>
            <a:endParaRPr lang="es-CO" sz="1600"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r>
              <a:rPr lang="es-ES" b="1" dirty="0" smtClean="0"/>
              <a:t>Gráfico N.10: </a:t>
            </a:r>
            <a:r>
              <a:rPr lang="es-EC" dirty="0" smtClean="0"/>
              <a:t>Conocimiento de los contenidos programáticos</a:t>
            </a:r>
            <a:endParaRPr lang="es-CO" dirty="0" smtClean="0"/>
          </a:p>
          <a:p>
            <a:r>
              <a:rPr lang="es-ES" b="1" dirty="0" smtClean="0"/>
              <a:t>Autora:</a:t>
            </a:r>
            <a:r>
              <a:rPr lang="es-EC" dirty="0" smtClean="0"/>
              <a:t>Jessica Orellana Gavilanes.</a:t>
            </a:r>
            <a:endParaRPr lang="es-CO" dirty="0" smtClean="0"/>
          </a:p>
          <a:p>
            <a:endParaRPr lang="es-CO" dirty="0"/>
          </a:p>
        </p:txBody>
      </p:sp>
      <p:graphicFrame>
        <p:nvGraphicFramePr>
          <p:cNvPr id="9" name="8 Tabla"/>
          <p:cNvGraphicFramePr>
            <a:graphicFrameLocks noGrp="1"/>
          </p:cNvGraphicFramePr>
          <p:nvPr/>
        </p:nvGraphicFramePr>
        <p:xfrm>
          <a:off x="857224" y="2428868"/>
          <a:ext cx="3643338" cy="1112520"/>
        </p:xfrm>
        <a:graphic>
          <a:graphicData uri="http://schemas.openxmlformats.org/drawingml/2006/table">
            <a:tbl>
              <a:tblPr firstRow="1" bandRow="1">
                <a:tableStyleId>{5C22544A-7EE6-4342-B048-85BDC9FD1C3A}</a:tableStyleId>
              </a:tblPr>
              <a:tblGrid>
                <a:gridCol w="1214446"/>
                <a:gridCol w="1214446"/>
                <a:gridCol w="1214446"/>
              </a:tblGrid>
              <a:tr h="370840">
                <a:tc>
                  <a:txBody>
                    <a:bodyPr/>
                    <a:lstStyle/>
                    <a:p>
                      <a:pPr algn="ctr"/>
                      <a:r>
                        <a:rPr lang="es-CO" sz="1200" dirty="0" smtClean="0">
                          <a:solidFill>
                            <a:schemeClr val="tx1"/>
                          </a:solidFill>
                        </a:rPr>
                        <a:t>RESPUESTA</a:t>
                      </a:r>
                      <a:endParaRPr lang="es-CO" sz="1200" dirty="0">
                        <a:solidFill>
                          <a:schemeClr val="tx1"/>
                        </a:solidFill>
                      </a:endParaRPr>
                    </a:p>
                  </a:txBody>
                  <a:tcPr/>
                </a:tc>
                <a:tc>
                  <a:txBody>
                    <a:bodyPr/>
                    <a:lstStyle/>
                    <a:p>
                      <a:pPr algn="ctr"/>
                      <a:r>
                        <a:rPr lang="es-CO" sz="1200" dirty="0" smtClean="0">
                          <a:solidFill>
                            <a:schemeClr val="tx1"/>
                          </a:solidFill>
                        </a:rPr>
                        <a:t>F</a:t>
                      </a:r>
                      <a:endParaRPr lang="es-CO" sz="1200" dirty="0">
                        <a:solidFill>
                          <a:schemeClr val="tx1"/>
                        </a:solidFill>
                      </a:endParaRPr>
                    </a:p>
                  </a:txBody>
                  <a:tcPr/>
                </a:tc>
                <a:tc>
                  <a:txBody>
                    <a:bodyPr/>
                    <a:lstStyle/>
                    <a:p>
                      <a:pPr algn="ctr"/>
                      <a:r>
                        <a:rPr lang="es-CO" sz="1200" dirty="0" smtClean="0">
                          <a:solidFill>
                            <a:schemeClr val="tx1"/>
                          </a:solidFill>
                        </a:rPr>
                        <a:t>%</a:t>
                      </a:r>
                      <a:endParaRPr lang="es-CO" sz="1200" dirty="0">
                        <a:solidFill>
                          <a:schemeClr val="tx1"/>
                        </a:solidFill>
                      </a:endParaRPr>
                    </a:p>
                  </a:txBody>
                  <a:tcPr/>
                </a:tc>
              </a:tr>
              <a:tr h="370840">
                <a:tc>
                  <a:txBody>
                    <a:bodyPr/>
                    <a:lstStyle/>
                    <a:p>
                      <a:r>
                        <a:rPr lang="es-CO" sz="1200" dirty="0" smtClean="0">
                          <a:solidFill>
                            <a:schemeClr val="tx1"/>
                          </a:solidFill>
                        </a:rPr>
                        <a:t>SI</a:t>
                      </a:r>
                      <a:endParaRPr lang="es-CO" sz="1200" dirty="0">
                        <a:solidFill>
                          <a:schemeClr val="tx1"/>
                        </a:solidFill>
                      </a:endParaRPr>
                    </a:p>
                  </a:txBody>
                  <a:tcPr/>
                </a:tc>
                <a:tc>
                  <a:txBody>
                    <a:bodyPr/>
                    <a:lstStyle/>
                    <a:p>
                      <a:pPr algn="r"/>
                      <a:r>
                        <a:rPr lang="es-CO" sz="1200" dirty="0" smtClean="0">
                          <a:solidFill>
                            <a:schemeClr val="tx1"/>
                          </a:solidFill>
                        </a:rPr>
                        <a:t>9</a:t>
                      </a:r>
                      <a:endParaRPr lang="es-CO" sz="1200" dirty="0">
                        <a:solidFill>
                          <a:schemeClr val="tx1"/>
                        </a:solidFill>
                      </a:endParaRPr>
                    </a:p>
                  </a:txBody>
                  <a:tcPr/>
                </a:tc>
                <a:tc>
                  <a:txBody>
                    <a:bodyPr/>
                    <a:lstStyle/>
                    <a:p>
                      <a:pPr algn="r"/>
                      <a:r>
                        <a:rPr lang="es-CO" sz="1200" dirty="0" smtClean="0">
                          <a:solidFill>
                            <a:schemeClr val="tx1"/>
                          </a:solidFill>
                        </a:rPr>
                        <a:t>56.25</a:t>
                      </a:r>
                      <a:endParaRPr lang="es-CO" sz="1200" dirty="0">
                        <a:solidFill>
                          <a:schemeClr val="tx1"/>
                        </a:solidFill>
                      </a:endParaRPr>
                    </a:p>
                  </a:txBody>
                  <a:tcPr/>
                </a:tc>
              </a:tr>
              <a:tr h="370840">
                <a:tc>
                  <a:txBody>
                    <a:bodyPr/>
                    <a:lstStyle/>
                    <a:p>
                      <a:r>
                        <a:rPr lang="es-CO" sz="1200" dirty="0" smtClean="0">
                          <a:solidFill>
                            <a:schemeClr val="tx1"/>
                          </a:solidFill>
                        </a:rPr>
                        <a:t>NO</a:t>
                      </a:r>
                      <a:endParaRPr lang="es-CO" sz="1200" dirty="0">
                        <a:solidFill>
                          <a:schemeClr val="tx1"/>
                        </a:solidFill>
                      </a:endParaRPr>
                    </a:p>
                  </a:txBody>
                  <a:tcPr/>
                </a:tc>
                <a:tc>
                  <a:txBody>
                    <a:bodyPr/>
                    <a:lstStyle/>
                    <a:p>
                      <a:pPr algn="r"/>
                      <a:r>
                        <a:rPr lang="es-CO" sz="1200" dirty="0" smtClean="0">
                          <a:solidFill>
                            <a:schemeClr val="tx1"/>
                          </a:solidFill>
                        </a:rPr>
                        <a:t>7</a:t>
                      </a:r>
                      <a:endParaRPr lang="es-CO" sz="1200" dirty="0">
                        <a:solidFill>
                          <a:schemeClr val="tx1"/>
                        </a:solidFill>
                      </a:endParaRPr>
                    </a:p>
                  </a:txBody>
                  <a:tcPr/>
                </a:tc>
                <a:tc>
                  <a:txBody>
                    <a:bodyPr/>
                    <a:lstStyle/>
                    <a:p>
                      <a:pPr algn="r"/>
                      <a:r>
                        <a:rPr lang="es-CO" sz="1200" dirty="0" smtClean="0">
                          <a:solidFill>
                            <a:schemeClr val="tx1"/>
                          </a:solidFill>
                        </a:rPr>
                        <a:t>43.75</a:t>
                      </a:r>
                      <a:endParaRPr lang="es-CO" sz="1200" dirty="0">
                        <a:solidFill>
                          <a:schemeClr val="tx1"/>
                        </a:solidFill>
                      </a:endParaRPr>
                    </a:p>
                  </a:txBody>
                  <a:tcPr/>
                </a:tc>
              </a:tr>
            </a:tbl>
          </a:graphicData>
        </a:graphic>
      </p:graphicFrame>
      <p:graphicFrame>
        <p:nvGraphicFramePr>
          <p:cNvPr id="6" name="5 Gráfico"/>
          <p:cNvGraphicFramePr/>
          <p:nvPr/>
        </p:nvGraphicFramePr>
        <p:xfrm>
          <a:off x="857224" y="4071942"/>
          <a:ext cx="4572000" cy="204348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14480" y="0"/>
            <a:ext cx="6215106" cy="857256"/>
          </a:xfrm>
        </p:spPr>
        <p:txBody>
          <a:bodyPr/>
          <a:lstStyle/>
          <a:p>
            <a:r>
              <a:rPr lang="es-CO" sz="2000" b="1" dirty="0" smtClean="0"/>
              <a:t>RESULTADOS DE LAS ENCUESTAS.</a:t>
            </a:r>
            <a:endParaRPr lang="es-CO" sz="2000" b="1" dirty="0"/>
          </a:p>
        </p:txBody>
      </p:sp>
      <p:sp>
        <p:nvSpPr>
          <p:cNvPr id="3" name="2 CuadroTexto"/>
          <p:cNvSpPr txBox="1"/>
          <p:nvPr/>
        </p:nvSpPr>
        <p:spPr>
          <a:xfrm>
            <a:off x="785787" y="857232"/>
            <a:ext cx="8072494" cy="6093976"/>
          </a:xfrm>
          <a:prstGeom prst="rect">
            <a:avLst/>
          </a:prstGeom>
          <a:noFill/>
        </p:spPr>
        <p:txBody>
          <a:bodyPr wrap="square" rtlCol="0">
            <a:spAutoFit/>
          </a:bodyPr>
          <a:lstStyle/>
          <a:p>
            <a:r>
              <a:rPr lang="es-EC" b="1" dirty="0" smtClean="0"/>
              <a:t>PREGUNTA 11.</a:t>
            </a:r>
            <a:endParaRPr lang="es-CO" dirty="0" smtClean="0"/>
          </a:p>
          <a:p>
            <a:r>
              <a:rPr lang="es-EC" b="1" dirty="0" smtClean="0"/>
              <a:t>¿Cree usted que los contenidos programáticos vigentes  en los 10mos. años de E.B. en el colegio son flexibles?.</a:t>
            </a:r>
            <a:endParaRPr lang="es-CO" dirty="0" smtClean="0"/>
          </a:p>
          <a:p>
            <a:endParaRPr lang="es-EC" b="1" dirty="0" smtClean="0"/>
          </a:p>
          <a:p>
            <a:r>
              <a:rPr lang="es-EC" b="1" dirty="0" smtClean="0"/>
              <a:t>Tabla N.11: </a:t>
            </a:r>
            <a:r>
              <a:rPr lang="es-EC" dirty="0" smtClean="0"/>
              <a:t>Flexibilidad de los contenidos programáticos.</a:t>
            </a:r>
            <a:endParaRPr lang="es-CO" dirty="0" smtClean="0"/>
          </a:p>
          <a:p>
            <a:r>
              <a:rPr lang="es-EC" dirty="0" smtClean="0"/>
              <a:t>.</a:t>
            </a:r>
            <a:endParaRPr lang="es-CO" dirty="0" smtClean="0"/>
          </a:p>
          <a:p>
            <a:endParaRPr lang="es-CO" dirty="0" smtClean="0"/>
          </a:p>
          <a:p>
            <a:endParaRPr lang="es-CO" dirty="0" smtClean="0"/>
          </a:p>
          <a:p>
            <a:endParaRPr lang="es-CO" dirty="0" smtClean="0"/>
          </a:p>
          <a:p>
            <a:endParaRPr lang="es-EC" sz="1600" b="1" dirty="0" smtClean="0"/>
          </a:p>
          <a:p>
            <a:r>
              <a:rPr lang="es-EC" sz="1600" b="1" dirty="0" smtClean="0"/>
              <a:t>Fuente: </a:t>
            </a:r>
            <a:r>
              <a:rPr lang="es-EC" sz="1600" dirty="0" smtClean="0"/>
              <a:t>Entrevista.</a:t>
            </a:r>
            <a:endParaRPr lang="es-CO" sz="1600" dirty="0" smtClean="0"/>
          </a:p>
          <a:p>
            <a:r>
              <a:rPr lang="es-EC" sz="1600" b="1" dirty="0" smtClean="0"/>
              <a:t>Autora:</a:t>
            </a:r>
            <a:r>
              <a:rPr lang="es-EC" sz="1600" dirty="0" smtClean="0"/>
              <a:t> Investigadora.</a:t>
            </a:r>
            <a:endParaRPr lang="es-CO" sz="1600"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r>
              <a:rPr lang="es-ES" b="1" dirty="0" smtClean="0"/>
              <a:t>Gráfico N.11: </a:t>
            </a:r>
            <a:r>
              <a:rPr lang="es-EC" dirty="0" smtClean="0"/>
              <a:t>Flexibilidad de los contenidos programáticos.</a:t>
            </a:r>
            <a:endParaRPr lang="es-CO" dirty="0" smtClean="0"/>
          </a:p>
          <a:p>
            <a:r>
              <a:rPr lang="es-ES" b="1" dirty="0" smtClean="0"/>
              <a:t>Autora:</a:t>
            </a:r>
            <a:r>
              <a:rPr lang="es-EC" dirty="0" smtClean="0"/>
              <a:t>Jessica Orellana Gavilanes.</a:t>
            </a:r>
            <a:endParaRPr lang="es-CO" dirty="0" smtClean="0"/>
          </a:p>
          <a:p>
            <a:endParaRPr lang="es-CO" dirty="0"/>
          </a:p>
        </p:txBody>
      </p:sp>
      <p:graphicFrame>
        <p:nvGraphicFramePr>
          <p:cNvPr id="9" name="8 Tabla"/>
          <p:cNvGraphicFramePr>
            <a:graphicFrameLocks noGrp="1"/>
          </p:cNvGraphicFramePr>
          <p:nvPr/>
        </p:nvGraphicFramePr>
        <p:xfrm>
          <a:off x="857224" y="2428868"/>
          <a:ext cx="3643338" cy="1112520"/>
        </p:xfrm>
        <a:graphic>
          <a:graphicData uri="http://schemas.openxmlformats.org/drawingml/2006/table">
            <a:tbl>
              <a:tblPr firstRow="1" bandRow="1">
                <a:tableStyleId>{5C22544A-7EE6-4342-B048-85BDC9FD1C3A}</a:tableStyleId>
              </a:tblPr>
              <a:tblGrid>
                <a:gridCol w="1214446"/>
                <a:gridCol w="1214446"/>
                <a:gridCol w="1214446"/>
              </a:tblGrid>
              <a:tr h="370840">
                <a:tc>
                  <a:txBody>
                    <a:bodyPr/>
                    <a:lstStyle/>
                    <a:p>
                      <a:pPr algn="ctr"/>
                      <a:r>
                        <a:rPr lang="es-CO" sz="1200" dirty="0" smtClean="0">
                          <a:solidFill>
                            <a:schemeClr val="tx1"/>
                          </a:solidFill>
                        </a:rPr>
                        <a:t>RESPUESTA</a:t>
                      </a:r>
                      <a:endParaRPr lang="es-CO" sz="1200" dirty="0">
                        <a:solidFill>
                          <a:schemeClr val="tx1"/>
                        </a:solidFill>
                      </a:endParaRPr>
                    </a:p>
                  </a:txBody>
                  <a:tcPr/>
                </a:tc>
                <a:tc>
                  <a:txBody>
                    <a:bodyPr/>
                    <a:lstStyle/>
                    <a:p>
                      <a:pPr algn="ctr"/>
                      <a:r>
                        <a:rPr lang="es-CO" sz="1200" dirty="0" smtClean="0">
                          <a:solidFill>
                            <a:schemeClr val="tx1"/>
                          </a:solidFill>
                        </a:rPr>
                        <a:t>F</a:t>
                      </a:r>
                      <a:endParaRPr lang="es-CO" sz="1200" dirty="0">
                        <a:solidFill>
                          <a:schemeClr val="tx1"/>
                        </a:solidFill>
                      </a:endParaRPr>
                    </a:p>
                  </a:txBody>
                  <a:tcPr/>
                </a:tc>
                <a:tc>
                  <a:txBody>
                    <a:bodyPr/>
                    <a:lstStyle/>
                    <a:p>
                      <a:pPr algn="ctr"/>
                      <a:r>
                        <a:rPr lang="es-CO" sz="1200" dirty="0" smtClean="0">
                          <a:solidFill>
                            <a:schemeClr val="tx1"/>
                          </a:solidFill>
                        </a:rPr>
                        <a:t>%</a:t>
                      </a:r>
                      <a:endParaRPr lang="es-CO" sz="1200" dirty="0">
                        <a:solidFill>
                          <a:schemeClr val="tx1"/>
                        </a:solidFill>
                      </a:endParaRPr>
                    </a:p>
                  </a:txBody>
                  <a:tcPr/>
                </a:tc>
              </a:tr>
              <a:tr h="370840">
                <a:tc>
                  <a:txBody>
                    <a:bodyPr/>
                    <a:lstStyle/>
                    <a:p>
                      <a:r>
                        <a:rPr lang="es-CO" sz="1200" dirty="0" smtClean="0">
                          <a:solidFill>
                            <a:schemeClr val="tx1"/>
                          </a:solidFill>
                        </a:rPr>
                        <a:t>SI</a:t>
                      </a:r>
                      <a:endParaRPr lang="es-CO" sz="1200" dirty="0">
                        <a:solidFill>
                          <a:schemeClr val="tx1"/>
                        </a:solidFill>
                      </a:endParaRPr>
                    </a:p>
                  </a:txBody>
                  <a:tcPr/>
                </a:tc>
                <a:tc>
                  <a:txBody>
                    <a:bodyPr/>
                    <a:lstStyle/>
                    <a:p>
                      <a:pPr algn="r"/>
                      <a:r>
                        <a:rPr lang="es-CO" sz="1200" dirty="0" smtClean="0">
                          <a:solidFill>
                            <a:schemeClr val="tx1"/>
                          </a:solidFill>
                        </a:rPr>
                        <a:t>11</a:t>
                      </a:r>
                      <a:endParaRPr lang="es-CO" sz="1200" dirty="0">
                        <a:solidFill>
                          <a:schemeClr val="tx1"/>
                        </a:solidFill>
                      </a:endParaRPr>
                    </a:p>
                  </a:txBody>
                  <a:tcPr/>
                </a:tc>
                <a:tc>
                  <a:txBody>
                    <a:bodyPr/>
                    <a:lstStyle/>
                    <a:p>
                      <a:pPr algn="r"/>
                      <a:r>
                        <a:rPr lang="es-CO" sz="1200" dirty="0" smtClean="0">
                          <a:solidFill>
                            <a:schemeClr val="tx1"/>
                          </a:solidFill>
                        </a:rPr>
                        <a:t>68.75</a:t>
                      </a:r>
                      <a:endParaRPr lang="es-CO" sz="1200" dirty="0">
                        <a:solidFill>
                          <a:schemeClr val="tx1"/>
                        </a:solidFill>
                      </a:endParaRPr>
                    </a:p>
                  </a:txBody>
                  <a:tcPr/>
                </a:tc>
              </a:tr>
              <a:tr h="370840">
                <a:tc>
                  <a:txBody>
                    <a:bodyPr/>
                    <a:lstStyle/>
                    <a:p>
                      <a:r>
                        <a:rPr lang="es-CO" sz="1200" dirty="0" smtClean="0">
                          <a:solidFill>
                            <a:schemeClr val="tx1"/>
                          </a:solidFill>
                        </a:rPr>
                        <a:t>NO</a:t>
                      </a:r>
                      <a:endParaRPr lang="es-CO" sz="1200" dirty="0">
                        <a:solidFill>
                          <a:schemeClr val="tx1"/>
                        </a:solidFill>
                      </a:endParaRPr>
                    </a:p>
                  </a:txBody>
                  <a:tcPr/>
                </a:tc>
                <a:tc>
                  <a:txBody>
                    <a:bodyPr/>
                    <a:lstStyle/>
                    <a:p>
                      <a:pPr algn="r"/>
                      <a:r>
                        <a:rPr lang="es-CO" sz="1200" dirty="0" smtClean="0">
                          <a:solidFill>
                            <a:schemeClr val="tx1"/>
                          </a:solidFill>
                        </a:rPr>
                        <a:t>5</a:t>
                      </a:r>
                      <a:endParaRPr lang="es-CO" sz="1200" dirty="0">
                        <a:solidFill>
                          <a:schemeClr val="tx1"/>
                        </a:solidFill>
                      </a:endParaRPr>
                    </a:p>
                  </a:txBody>
                  <a:tcPr/>
                </a:tc>
                <a:tc>
                  <a:txBody>
                    <a:bodyPr/>
                    <a:lstStyle/>
                    <a:p>
                      <a:pPr algn="r"/>
                      <a:r>
                        <a:rPr lang="es-CO" sz="1200" dirty="0" smtClean="0">
                          <a:solidFill>
                            <a:schemeClr val="tx1"/>
                          </a:solidFill>
                        </a:rPr>
                        <a:t>31.25</a:t>
                      </a:r>
                      <a:endParaRPr lang="es-CO" sz="1200" dirty="0">
                        <a:solidFill>
                          <a:schemeClr val="tx1"/>
                        </a:solidFill>
                      </a:endParaRPr>
                    </a:p>
                  </a:txBody>
                  <a:tcPr/>
                </a:tc>
              </a:tr>
            </a:tbl>
          </a:graphicData>
        </a:graphic>
      </p:graphicFrame>
      <p:graphicFrame>
        <p:nvGraphicFramePr>
          <p:cNvPr id="7" name="6 Gráfico"/>
          <p:cNvGraphicFramePr/>
          <p:nvPr/>
        </p:nvGraphicFramePr>
        <p:xfrm>
          <a:off x="857224" y="4071942"/>
          <a:ext cx="4627659" cy="204348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14480" y="0"/>
            <a:ext cx="6215106" cy="857256"/>
          </a:xfrm>
        </p:spPr>
        <p:txBody>
          <a:bodyPr/>
          <a:lstStyle/>
          <a:p>
            <a:r>
              <a:rPr lang="es-CO" sz="2000" b="1" dirty="0" smtClean="0"/>
              <a:t>RESULTADOS DE LAS ENCUESTAS.</a:t>
            </a:r>
            <a:endParaRPr lang="es-CO" sz="2000" b="1" dirty="0"/>
          </a:p>
        </p:txBody>
      </p:sp>
      <p:sp>
        <p:nvSpPr>
          <p:cNvPr id="3" name="2 CuadroTexto"/>
          <p:cNvSpPr txBox="1"/>
          <p:nvPr/>
        </p:nvSpPr>
        <p:spPr>
          <a:xfrm>
            <a:off x="785787" y="857232"/>
            <a:ext cx="8072494" cy="6370975"/>
          </a:xfrm>
          <a:prstGeom prst="rect">
            <a:avLst/>
          </a:prstGeom>
          <a:noFill/>
        </p:spPr>
        <p:txBody>
          <a:bodyPr wrap="square" rtlCol="0">
            <a:spAutoFit/>
          </a:bodyPr>
          <a:lstStyle/>
          <a:p>
            <a:r>
              <a:rPr lang="es-EC" b="1" dirty="0" smtClean="0"/>
              <a:t>PREGUNTA 19.</a:t>
            </a:r>
            <a:endParaRPr lang="es-CO" dirty="0" smtClean="0"/>
          </a:p>
          <a:p>
            <a:r>
              <a:rPr lang="es-EC" b="1" dirty="0" smtClean="0"/>
              <a:t>¿ Cree usted que hay que Reestructurar los contenidos programáticos vigentes  en los 10mos años de E.B. del COMIL 10?</a:t>
            </a:r>
            <a:endParaRPr lang="es-CO" dirty="0" smtClean="0"/>
          </a:p>
          <a:p>
            <a:endParaRPr lang="es-EC" b="1" dirty="0" smtClean="0"/>
          </a:p>
          <a:p>
            <a:r>
              <a:rPr lang="es-EC" b="1" dirty="0" smtClean="0"/>
              <a:t>Tabla N.19: </a:t>
            </a:r>
            <a:r>
              <a:rPr lang="es-EC" dirty="0" smtClean="0"/>
              <a:t>De la reestructuración de los contenidos programáticos.</a:t>
            </a:r>
            <a:endParaRPr lang="es-CO" dirty="0" smtClean="0"/>
          </a:p>
          <a:p>
            <a:endParaRPr lang="es-CO" dirty="0" smtClean="0"/>
          </a:p>
          <a:p>
            <a:endParaRPr lang="es-CO" dirty="0" smtClean="0"/>
          </a:p>
          <a:p>
            <a:endParaRPr lang="es-CO" dirty="0" smtClean="0"/>
          </a:p>
          <a:p>
            <a:endParaRPr lang="es-CO" dirty="0" smtClean="0"/>
          </a:p>
          <a:p>
            <a:endParaRPr lang="es-EC" sz="1600" b="1" dirty="0" smtClean="0"/>
          </a:p>
          <a:p>
            <a:r>
              <a:rPr lang="es-EC" sz="1600" b="1" dirty="0" smtClean="0"/>
              <a:t>Fuente: </a:t>
            </a:r>
            <a:r>
              <a:rPr lang="es-EC" sz="1600" dirty="0" smtClean="0"/>
              <a:t>Entrevista.</a:t>
            </a:r>
            <a:endParaRPr lang="es-CO" sz="1600" dirty="0" smtClean="0"/>
          </a:p>
          <a:p>
            <a:r>
              <a:rPr lang="es-EC" sz="1600" b="1" dirty="0" smtClean="0"/>
              <a:t>Autora:</a:t>
            </a:r>
            <a:r>
              <a:rPr lang="es-EC" sz="1600" dirty="0" smtClean="0"/>
              <a:t> Investigadora.</a:t>
            </a:r>
            <a:endParaRPr lang="es-CO" sz="1600" dirty="0" smtClean="0"/>
          </a:p>
          <a:p>
            <a:endParaRPr lang="es-CO" dirty="0" smtClean="0"/>
          </a:p>
          <a:p>
            <a:endParaRPr lang="es-EC" b="1" dirty="0" smtClean="0"/>
          </a:p>
          <a:p>
            <a:endParaRPr lang="es-EC" b="1" dirty="0" smtClean="0"/>
          </a:p>
          <a:p>
            <a:endParaRPr lang="es-EC" b="1" dirty="0" smtClean="0"/>
          </a:p>
          <a:p>
            <a:endParaRPr lang="es-EC" b="1" dirty="0" smtClean="0"/>
          </a:p>
          <a:p>
            <a:endParaRPr lang="es-EC" b="1" dirty="0" smtClean="0"/>
          </a:p>
          <a:p>
            <a:endParaRPr lang="es-EC" b="1" dirty="0" smtClean="0"/>
          </a:p>
          <a:p>
            <a:endParaRPr lang="es-ES" b="1" dirty="0" smtClean="0"/>
          </a:p>
          <a:p>
            <a:r>
              <a:rPr lang="es-ES" b="1" dirty="0" smtClean="0"/>
              <a:t>Gráfico N.19:</a:t>
            </a:r>
            <a:endParaRPr lang="es-CO" dirty="0" smtClean="0"/>
          </a:p>
          <a:p>
            <a:r>
              <a:rPr lang="es-ES" b="1" dirty="0" smtClean="0"/>
              <a:t>Autora:</a:t>
            </a:r>
            <a:r>
              <a:rPr lang="es-EC" dirty="0" smtClean="0"/>
              <a:t>Jessica Orellana Gavilanes.</a:t>
            </a:r>
            <a:endParaRPr lang="es-CO" dirty="0" smtClean="0"/>
          </a:p>
          <a:p>
            <a:endParaRPr lang="es-CO" dirty="0"/>
          </a:p>
        </p:txBody>
      </p:sp>
      <p:graphicFrame>
        <p:nvGraphicFramePr>
          <p:cNvPr id="9" name="8 Tabla"/>
          <p:cNvGraphicFramePr>
            <a:graphicFrameLocks noGrp="1"/>
          </p:cNvGraphicFramePr>
          <p:nvPr/>
        </p:nvGraphicFramePr>
        <p:xfrm>
          <a:off x="857224" y="2428868"/>
          <a:ext cx="3643338" cy="1112520"/>
        </p:xfrm>
        <a:graphic>
          <a:graphicData uri="http://schemas.openxmlformats.org/drawingml/2006/table">
            <a:tbl>
              <a:tblPr firstRow="1" bandRow="1">
                <a:tableStyleId>{5C22544A-7EE6-4342-B048-85BDC9FD1C3A}</a:tableStyleId>
              </a:tblPr>
              <a:tblGrid>
                <a:gridCol w="1214446"/>
                <a:gridCol w="1214446"/>
                <a:gridCol w="1214446"/>
              </a:tblGrid>
              <a:tr h="370840">
                <a:tc>
                  <a:txBody>
                    <a:bodyPr/>
                    <a:lstStyle/>
                    <a:p>
                      <a:pPr algn="ctr"/>
                      <a:r>
                        <a:rPr lang="es-CO" sz="1200" dirty="0" smtClean="0">
                          <a:solidFill>
                            <a:schemeClr val="tx1"/>
                          </a:solidFill>
                        </a:rPr>
                        <a:t>RESPUESTA</a:t>
                      </a:r>
                      <a:endParaRPr lang="es-CO" sz="1200" dirty="0">
                        <a:solidFill>
                          <a:schemeClr val="tx1"/>
                        </a:solidFill>
                      </a:endParaRPr>
                    </a:p>
                  </a:txBody>
                  <a:tcPr/>
                </a:tc>
                <a:tc>
                  <a:txBody>
                    <a:bodyPr/>
                    <a:lstStyle/>
                    <a:p>
                      <a:pPr algn="ctr"/>
                      <a:r>
                        <a:rPr lang="es-CO" sz="1200" dirty="0" smtClean="0">
                          <a:solidFill>
                            <a:schemeClr val="tx1"/>
                          </a:solidFill>
                        </a:rPr>
                        <a:t>F</a:t>
                      </a:r>
                      <a:endParaRPr lang="es-CO" sz="1200" dirty="0">
                        <a:solidFill>
                          <a:schemeClr val="tx1"/>
                        </a:solidFill>
                      </a:endParaRPr>
                    </a:p>
                  </a:txBody>
                  <a:tcPr/>
                </a:tc>
                <a:tc>
                  <a:txBody>
                    <a:bodyPr/>
                    <a:lstStyle/>
                    <a:p>
                      <a:pPr algn="ctr"/>
                      <a:r>
                        <a:rPr lang="es-CO" sz="1200" dirty="0" smtClean="0">
                          <a:solidFill>
                            <a:schemeClr val="tx1"/>
                          </a:solidFill>
                        </a:rPr>
                        <a:t>%</a:t>
                      </a:r>
                      <a:endParaRPr lang="es-CO" sz="1200" dirty="0">
                        <a:solidFill>
                          <a:schemeClr val="tx1"/>
                        </a:solidFill>
                      </a:endParaRPr>
                    </a:p>
                  </a:txBody>
                  <a:tcPr/>
                </a:tc>
              </a:tr>
              <a:tr h="370840">
                <a:tc>
                  <a:txBody>
                    <a:bodyPr/>
                    <a:lstStyle/>
                    <a:p>
                      <a:r>
                        <a:rPr lang="es-CO" sz="1200" dirty="0" smtClean="0">
                          <a:solidFill>
                            <a:schemeClr val="tx1"/>
                          </a:solidFill>
                        </a:rPr>
                        <a:t>SI</a:t>
                      </a:r>
                      <a:endParaRPr lang="es-CO" sz="1200" dirty="0">
                        <a:solidFill>
                          <a:schemeClr val="tx1"/>
                        </a:solidFill>
                      </a:endParaRPr>
                    </a:p>
                  </a:txBody>
                  <a:tcPr/>
                </a:tc>
                <a:tc>
                  <a:txBody>
                    <a:bodyPr/>
                    <a:lstStyle/>
                    <a:p>
                      <a:pPr algn="r"/>
                      <a:r>
                        <a:rPr lang="es-CO" sz="1200" dirty="0" smtClean="0">
                          <a:solidFill>
                            <a:schemeClr val="tx1"/>
                          </a:solidFill>
                        </a:rPr>
                        <a:t>15</a:t>
                      </a:r>
                      <a:endParaRPr lang="es-CO" sz="1200" dirty="0">
                        <a:solidFill>
                          <a:schemeClr val="tx1"/>
                        </a:solidFill>
                      </a:endParaRPr>
                    </a:p>
                  </a:txBody>
                  <a:tcPr/>
                </a:tc>
                <a:tc>
                  <a:txBody>
                    <a:bodyPr/>
                    <a:lstStyle/>
                    <a:p>
                      <a:pPr algn="r"/>
                      <a:r>
                        <a:rPr lang="es-CO" sz="1200" dirty="0" smtClean="0">
                          <a:solidFill>
                            <a:schemeClr val="tx1"/>
                          </a:solidFill>
                        </a:rPr>
                        <a:t>93.75</a:t>
                      </a:r>
                      <a:endParaRPr lang="es-CO" sz="1200" dirty="0">
                        <a:solidFill>
                          <a:schemeClr val="tx1"/>
                        </a:solidFill>
                      </a:endParaRPr>
                    </a:p>
                  </a:txBody>
                  <a:tcPr/>
                </a:tc>
              </a:tr>
              <a:tr h="370840">
                <a:tc>
                  <a:txBody>
                    <a:bodyPr/>
                    <a:lstStyle/>
                    <a:p>
                      <a:r>
                        <a:rPr lang="es-CO" sz="1200" dirty="0" smtClean="0">
                          <a:solidFill>
                            <a:schemeClr val="tx1"/>
                          </a:solidFill>
                        </a:rPr>
                        <a:t>NO</a:t>
                      </a:r>
                      <a:endParaRPr lang="es-CO" sz="1200" dirty="0">
                        <a:solidFill>
                          <a:schemeClr val="tx1"/>
                        </a:solidFill>
                      </a:endParaRPr>
                    </a:p>
                  </a:txBody>
                  <a:tcPr/>
                </a:tc>
                <a:tc>
                  <a:txBody>
                    <a:bodyPr/>
                    <a:lstStyle/>
                    <a:p>
                      <a:pPr algn="r"/>
                      <a:r>
                        <a:rPr lang="es-CO" sz="1200" dirty="0" smtClean="0">
                          <a:solidFill>
                            <a:schemeClr val="tx1"/>
                          </a:solidFill>
                        </a:rPr>
                        <a:t>1</a:t>
                      </a:r>
                      <a:endParaRPr lang="es-CO" sz="1200" dirty="0">
                        <a:solidFill>
                          <a:schemeClr val="tx1"/>
                        </a:solidFill>
                      </a:endParaRPr>
                    </a:p>
                  </a:txBody>
                  <a:tcPr/>
                </a:tc>
                <a:tc>
                  <a:txBody>
                    <a:bodyPr/>
                    <a:lstStyle/>
                    <a:p>
                      <a:pPr algn="r"/>
                      <a:r>
                        <a:rPr lang="es-CO" sz="1200" dirty="0" smtClean="0">
                          <a:solidFill>
                            <a:schemeClr val="tx1"/>
                          </a:solidFill>
                        </a:rPr>
                        <a:t>6.25</a:t>
                      </a:r>
                      <a:endParaRPr lang="es-CO" sz="1200" dirty="0">
                        <a:solidFill>
                          <a:schemeClr val="tx1"/>
                        </a:solidFill>
                      </a:endParaRPr>
                    </a:p>
                  </a:txBody>
                  <a:tcPr/>
                </a:tc>
              </a:tr>
            </a:tbl>
          </a:graphicData>
        </a:graphic>
      </p:graphicFrame>
      <p:graphicFrame>
        <p:nvGraphicFramePr>
          <p:cNvPr id="7" name="6 Gráfico"/>
          <p:cNvGraphicFramePr/>
          <p:nvPr/>
        </p:nvGraphicFramePr>
        <p:xfrm>
          <a:off x="571472" y="4143380"/>
          <a:ext cx="4572000" cy="212299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357166"/>
            <a:ext cx="7572428" cy="957282"/>
          </a:xfrm>
          <a:ln>
            <a:solidFill>
              <a:schemeClr val="accent5">
                <a:lumMod val="75000"/>
              </a:schemeClr>
            </a:solidFill>
          </a:ln>
        </p:spPr>
        <p:txBody>
          <a:bodyPr/>
          <a:lstStyle/>
          <a:p>
            <a:r>
              <a:rPr lang="es-CO" sz="3200" dirty="0" smtClean="0">
                <a:solidFill>
                  <a:schemeClr val="tx2">
                    <a:lumMod val="60000"/>
                    <a:lumOff val="40000"/>
                  </a:schemeClr>
                </a:solidFill>
              </a:rPr>
              <a:t>COMPROBACIÓN DE LA HIPÓTESIS.</a:t>
            </a:r>
            <a:endParaRPr lang="es-CO" sz="3200" dirty="0">
              <a:solidFill>
                <a:schemeClr val="tx2">
                  <a:lumMod val="60000"/>
                  <a:lumOff val="40000"/>
                </a:schemeClr>
              </a:solidFill>
            </a:endParaRPr>
          </a:p>
        </p:txBody>
      </p:sp>
      <p:sp>
        <p:nvSpPr>
          <p:cNvPr id="4" name="3 CuadroTexto"/>
          <p:cNvSpPr txBox="1"/>
          <p:nvPr/>
        </p:nvSpPr>
        <p:spPr>
          <a:xfrm>
            <a:off x="357158" y="2071678"/>
            <a:ext cx="7929618" cy="2862322"/>
          </a:xfrm>
          <a:prstGeom prst="rect">
            <a:avLst/>
          </a:prstGeom>
          <a:noFill/>
          <a:ln>
            <a:solidFill>
              <a:schemeClr val="accent5">
                <a:lumMod val="60000"/>
                <a:lumOff val="40000"/>
              </a:schemeClr>
            </a:solidFill>
          </a:ln>
        </p:spPr>
        <p:txBody>
          <a:bodyPr wrap="square" rtlCol="0">
            <a:spAutoFit/>
          </a:bodyPr>
          <a:lstStyle/>
          <a:p>
            <a:pPr algn="just"/>
            <a:r>
              <a:rPr lang="es-CO" sz="3600" dirty="0" smtClean="0"/>
              <a:t>Se verifica que el diseño curricular que la institución  sigue manejando  es el tradicional y no aplican lo que esta dispuesto en la Reforma Curricular.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8229600" cy="740030"/>
          </a:xfrm>
        </p:spPr>
        <p:txBody>
          <a:bodyPr/>
          <a:lstStyle/>
          <a:p>
            <a:pPr lvl="0"/>
            <a:r>
              <a:rPr lang="es-EC" sz="3200" b="1" dirty="0" smtClean="0"/>
              <a:t>:</a:t>
            </a:r>
            <a:br>
              <a:rPr lang="es-EC" sz="3200" b="1" dirty="0" smtClean="0"/>
            </a:br>
            <a:endParaRPr lang="es-EC" sz="3200" dirty="0">
              <a:latin typeface="+mj-lt"/>
            </a:endParaRPr>
          </a:p>
        </p:txBody>
      </p:sp>
      <p:sp>
        <p:nvSpPr>
          <p:cNvPr id="3" name="2 CuadroTexto"/>
          <p:cNvSpPr txBox="1"/>
          <p:nvPr/>
        </p:nvSpPr>
        <p:spPr>
          <a:xfrm>
            <a:off x="251520" y="836712"/>
            <a:ext cx="8712968" cy="6801862"/>
          </a:xfrm>
          <a:prstGeom prst="rect">
            <a:avLst/>
          </a:prstGeom>
          <a:noFill/>
          <a:ln>
            <a:solidFill>
              <a:schemeClr val="accent3">
                <a:lumMod val="75000"/>
              </a:schemeClr>
            </a:solidFill>
          </a:ln>
        </p:spPr>
        <p:txBody>
          <a:bodyPr wrap="square" rtlCol="0">
            <a:spAutoFit/>
          </a:bodyPr>
          <a:lstStyle/>
          <a:p>
            <a:pPr marL="285750" lvl="0" indent="-285750" algn="just"/>
            <a:endParaRPr lang="es-EC" sz="1900" dirty="0">
              <a:latin typeface="+mj-lt"/>
            </a:endParaRPr>
          </a:p>
          <a:p>
            <a:pPr marL="285750" indent="-285750" algn="just">
              <a:buFont typeface="Arial" pitchFamily="34" charset="0"/>
              <a:buChar char="•"/>
            </a:pPr>
            <a:r>
              <a:rPr lang="es-EC" sz="2400" dirty="0" smtClean="0">
                <a:latin typeface="Arial" pitchFamily="34" charset="0"/>
                <a:cs typeface="Arial" pitchFamily="34" charset="0"/>
              </a:rPr>
              <a:t>En su mayoría las autoridades de la institución y docentes de los 10mos años, evidencian que el diseño curricular no ha tenido modificaciones, fundamentando su respuesta en que a nivel institucional el modelo pedagógico no se ha revisado por varios </a:t>
            </a:r>
            <a:r>
              <a:rPr lang="es-EC" sz="2400" dirty="0" smtClean="0">
                <a:latin typeface="Arial" pitchFamily="34" charset="0"/>
                <a:cs typeface="Arial" pitchFamily="34" charset="0"/>
              </a:rPr>
              <a:t>años.</a:t>
            </a:r>
          </a:p>
          <a:p>
            <a:pPr marL="285750" indent="-285750" algn="just"/>
            <a:endParaRPr lang="es-EC" sz="2400" dirty="0" smtClean="0">
              <a:latin typeface="Arial" pitchFamily="34" charset="0"/>
              <a:cs typeface="Arial" pitchFamily="34" charset="0"/>
            </a:endParaRPr>
          </a:p>
          <a:p>
            <a:pPr marL="285750" lvl="0" indent="-285750" algn="just">
              <a:buFont typeface="Arial" pitchFamily="34" charset="0"/>
              <a:buChar char="•"/>
            </a:pPr>
            <a:r>
              <a:rPr lang="es-EC" sz="2400" dirty="0" smtClean="0">
                <a:latin typeface="Arial" pitchFamily="34" charset="0"/>
                <a:cs typeface="Arial" pitchFamily="34" charset="0"/>
              </a:rPr>
              <a:t>Casi en su totalidad las autoridades institucionales y docentes de los 10mos años  del Colegio Militar N.10 “Abdón Calderón”, hacen hincapié que  se orientan en una planificación o diseño curricular tendiente a permitir en el educando la posibilidad creciente de crear su propio conocimiento, de  generar conciencia sobre su pertenencia, la cual está constituida por elementos cognitivos, afectivos y valorativos.</a:t>
            </a:r>
            <a:endParaRPr lang="es-EC" sz="2400" dirty="0" smtClean="0">
              <a:latin typeface="+mj-lt"/>
            </a:endParaRPr>
          </a:p>
          <a:p>
            <a:pPr marL="285750" indent="-285750" algn="just">
              <a:buFont typeface="Arial" pitchFamily="34" charset="0"/>
              <a:buChar char="•"/>
            </a:pPr>
            <a:endParaRPr lang="es-EC" sz="2400" dirty="0" smtClean="0">
              <a:latin typeface="+mj-lt"/>
            </a:endParaRPr>
          </a:p>
          <a:p>
            <a:pPr marL="285750" indent="-285750" algn="just">
              <a:buFont typeface="Arial" pitchFamily="34" charset="0"/>
              <a:buChar char="•"/>
            </a:pPr>
            <a:endParaRPr lang="es-EC" sz="1900" dirty="0" smtClean="0">
              <a:latin typeface="+mj-lt"/>
            </a:endParaRPr>
          </a:p>
          <a:p>
            <a:pPr marL="285750" indent="-285750" algn="just">
              <a:buFont typeface="Arial" pitchFamily="34" charset="0"/>
              <a:buChar char="•"/>
            </a:pPr>
            <a:endParaRPr lang="es-EC" sz="1900" dirty="0">
              <a:latin typeface="+mj-lt"/>
            </a:endParaRPr>
          </a:p>
          <a:p>
            <a:pPr algn="just"/>
            <a:endParaRPr lang="es-EC" sz="1900" dirty="0"/>
          </a:p>
        </p:txBody>
      </p:sp>
      <p:sp>
        <p:nvSpPr>
          <p:cNvPr id="4" name="3 Rectángulo"/>
          <p:cNvSpPr/>
          <p:nvPr/>
        </p:nvSpPr>
        <p:spPr>
          <a:xfrm>
            <a:off x="2000232" y="214290"/>
            <a:ext cx="4929222" cy="584775"/>
          </a:xfrm>
          <a:prstGeom prst="rect">
            <a:avLst/>
          </a:prstGeom>
          <a:ln>
            <a:solidFill>
              <a:schemeClr val="accent5">
                <a:lumMod val="75000"/>
              </a:schemeClr>
            </a:solidFill>
          </a:ln>
        </p:spPr>
        <p:txBody>
          <a:bodyPr wrap="square">
            <a:spAutoFit/>
          </a:bodyPr>
          <a:lstStyle/>
          <a:p>
            <a:pPr algn="ctr"/>
            <a:r>
              <a:rPr lang="es-EC" sz="3200" b="1" dirty="0" smtClean="0">
                <a:solidFill>
                  <a:schemeClr val="tx2">
                    <a:lumMod val="60000"/>
                    <a:lumOff val="40000"/>
                  </a:schemeClr>
                </a:solidFill>
              </a:rPr>
              <a:t>CONCLUSIONES</a:t>
            </a:r>
            <a:endParaRPr lang="es-CO" sz="3200" dirty="0">
              <a:solidFill>
                <a:schemeClr val="tx2">
                  <a:lumMod val="60000"/>
                  <a:lumOff val="40000"/>
                </a:schemeClr>
              </a:solidFill>
            </a:endParaRPr>
          </a:p>
        </p:txBody>
      </p:sp>
    </p:spTree>
    <p:extLst>
      <p:ext uri="{BB962C8B-B14F-4D97-AF65-F5344CB8AC3E}">
        <p14:creationId xmlns:p14="http://schemas.microsoft.com/office/powerpoint/2010/main" xmlns="" val="3748390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14282" y="285728"/>
            <a:ext cx="8712968" cy="7663636"/>
          </a:xfrm>
          <a:prstGeom prst="rect">
            <a:avLst/>
          </a:prstGeom>
          <a:noFill/>
          <a:ln>
            <a:solidFill>
              <a:schemeClr val="accent5">
                <a:lumMod val="60000"/>
                <a:lumOff val="40000"/>
              </a:schemeClr>
            </a:solidFill>
          </a:ln>
        </p:spPr>
        <p:txBody>
          <a:bodyPr wrap="square" rtlCol="0">
            <a:spAutoFit/>
          </a:bodyPr>
          <a:lstStyle/>
          <a:p>
            <a:pPr marL="285750" indent="-285750" algn="just">
              <a:buFont typeface="Arial" pitchFamily="34" charset="0"/>
              <a:buChar char="•"/>
            </a:pPr>
            <a:endParaRPr lang="es-EC" sz="2000" dirty="0" smtClean="0">
              <a:latin typeface="Arial" pitchFamily="34" charset="0"/>
              <a:cs typeface="Arial" pitchFamily="34" charset="0"/>
            </a:endParaRPr>
          </a:p>
          <a:p>
            <a:pPr marL="285750" indent="-285750" algn="just">
              <a:buFont typeface="Arial" pitchFamily="34" charset="0"/>
              <a:buChar char="•"/>
            </a:pPr>
            <a:r>
              <a:rPr lang="es-EC" sz="2000" dirty="0" smtClean="0">
                <a:latin typeface="Arial" pitchFamily="34" charset="0"/>
                <a:cs typeface="Arial" pitchFamily="34" charset="0"/>
              </a:rPr>
              <a:t>Más del 75 por ciento de los entrevistados indican que si existe coherencia entre los elementos que contempla en el Plan Curricular de Asignatura, mientras que un mínimo porcentaje indica lo contrario.</a:t>
            </a:r>
          </a:p>
          <a:p>
            <a:pPr marL="285750" indent="-285750" algn="just"/>
            <a:endParaRPr lang="es-EC" sz="2000" dirty="0" smtClean="0">
              <a:latin typeface="Arial" pitchFamily="34" charset="0"/>
              <a:cs typeface="Arial" pitchFamily="34" charset="0"/>
            </a:endParaRPr>
          </a:p>
          <a:p>
            <a:pPr marL="285750" lvl="0" indent="-285750" algn="just">
              <a:buFont typeface="Arial" pitchFamily="34" charset="0"/>
              <a:buChar char="•"/>
            </a:pPr>
            <a:r>
              <a:rPr lang="es-EC" sz="2000" dirty="0" smtClean="0">
                <a:latin typeface="Arial" pitchFamily="34" charset="0"/>
                <a:cs typeface="Arial" pitchFamily="34" charset="0"/>
              </a:rPr>
              <a:t>Se evidencia que no existe un criterio unificado en cuanto a identificar el modelo de diseño curricular establecido en la institución educativa.</a:t>
            </a:r>
          </a:p>
          <a:p>
            <a:pPr marL="285750" lvl="0" indent="-285750" algn="just"/>
            <a:endParaRPr lang="es-CO" sz="2000" dirty="0" smtClean="0">
              <a:latin typeface="Arial" pitchFamily="34" charset="0"/>
              <a:cs typeface="Arial" pitchFamily="34" charset="0"/>
            </a:endParaRPr>
          </a:p>
          <a:p>
            <a:pPr marL="285750" lvl="0" indent="-285750" algn="just">
              <a:buFont typeface="Arial" pitchFamily="34" charset="0"/>
              <a:buChar char="•"/>
            </a:pPr>
            <a:r>
              <a:rPr lang="es-EC" sz="2000" dirty="0" smtClean="0">
                <a:latin typeface="Arial" pitchFamily="34" charset="0"/>
                <a:cs typeface="Arial" pitchFamily="34" charset="0"/>
              </a:rPr>
              <a:t>Por las respuestas vertidas se puede notar que los profesionales del Colegio Militar N.10 “Abdón Calderón”, realizan la planificación de su asignatura sin seguir un modelo estandarizado de plan.</a:t>
            </a:r>
          </a:p>
          <a:p>
            <a:pPr marL="285750" lvl="0" indent="-285750" algn="just"/>
            <a:endParaRPr lang="es-EC" sz="2000" dirty="0" smtClean="0">
              <a:latin typeface="Arial" pitchFamily="34" charset="0"/>
              <a:cs typeface="Arial" pitchFamily="34" charset="0"/>
            </a:endParaRPr>
          </a:p>
          <a:p>
            <a:pPr marL="285750" indent="-285750" algn="just">
              <a:buFont typeface="Arial" pitchFamily="34" charset="0"/>
              <a:buChar char="•"/>
            </a:pPr>
            <a:r>
              <a:rPr lang="es-EC" sz="2000" dirty="0" smtClean="0">
                <a:latin typeface="Arial" pitchFamily="34" charset="0"/>
                <a:cs typeface="Arial" pitchFamily="34" charset="0"/>
              </a:rPr>
              <a:t>La mayoría de los entrevistados del Colegio Militar N.10 “Abdón Calderón”, entre autoridades y docentes de los 10mos años, manifiestan que los objetivos de la asignatura son planteados con claridad, mientras que un menor pero considerable porcentaje indica lo contrario.</a:t>
            </a:r>
            <a:endParaRPr lang="es-CO" sz="2000" dirty="0" smtClean="0">
              <a:latin typeface="Arial" pitchFamily="34" charset="0"/>
              <a:cs typeface="Arial" pitchFamily="34" charset="0"/>
            </a:endParaRPr>
          </a:p>
          <a:p>
            <a:pPr marL="285750" lvl="0" indent="-285750" algn="just">
              <a:buFont typeface="Arial" pitchFamily="34" charset="0"/>
              <a:buChar char="•"/>
            </a:pPr>
            <a:endParaRPr lang="es-EC" sz="2000" dirty="0" smtClean="0">
              <a:latin typeface="Arial" pitchFamily="34" charset="0"/>
              <a:cs typeface="Arial" pitchFamily="34" charset="0"/>
            </a:endParaRPr>
          </a:p>
          <a:p>
            <a:pPr marL="285750" lvl="0" indent="-285750" algn="just">
              <a:buFont typeface="Arial" pitchFamily="34" charset="0"/>
              <a:buChar char="•"/>
            </a:pPr>
            <a:endParaRPr lang="es-CO" sz="2000" dirty="0" smtClean="0">
              <a:latin typeface="Arial" pitchFamily="34" charset="0"/>
              <a:cs typeface="Arial" pitchFamily="34" charset="0"/>
            </a:endParaRPr>
          </a:p>
          <a:p>
            <a:pPr marL="285750" indent="-285750" algn="just">
              <a:buFont typeface="Arial" pitchFamily="34" charset="0"/>
              <a:buChar char="•"/>
            </a:pPr>
            <a:endParaRPr lang="es-EC" sz="2000" dirty="0" smtClean="0">
              <a:latin typeface="Arial" pitchFamily="34" charset="0"/>
              <a:cs typeface="Arial" pitchFamily="34" charset="0"/>
            </a:endParaRPr>
          </a:p>
          <a:p>
            <a:pPr marL="285750" indent="-285750" algn="just">
              <a:buFont typeface="Arial" pitchFamily="34" charset="0"/>
              <a:buChar char="•"/>
            </a:pPr>
            <a:endParaRPr lang="es-EC" sz="2000" dirty="0" smtClean="0">
              <a:latin typeface="Arial" pitchFamily="34" charset="0"/>
              <a:cs typeface="Arial" pitchFamily="34" charset="0"/>
            </a:endParaRPr>
          </a:p>
          <a:p>
            <a:pPr marL="285750" indent="-285750" algn="just">
              <a:buFont typeface="Arial" pitchFamily="34" charset="0"/>
              <a:buChar char="•"/>
            </a:pPr>
            <a:endParaRPr lang="es-EC" sz="2000" dirty="0" smtClean="0">
              <a:latin typeface="Arial" pitchFamily="34" charset="0"/>
              <a:cs typeface="Arial" pitchFamily="34" charset="0"/>
            </a:endParaRPr>
          </a:p>
          <a:p>
            <a:pPr marL="285750" lvl="0" indent="-285750" algn="just">
              <a:buFont typeface="Arial" pitchFamily="34" charset="0"/>
              <a:buChar char="•"/>
            </a:pPr>
            <a:endParaRPr lang="es-EC" sz="2400" dirty="0" smtClean="0">
              <a:latin typeface="+mj-lt"/>
            </a:endParaRPr>
          </a:p>
          <a:p>
            <a:pPr lvl="0" algn="just"/>
            <a:endParaRPr lang="es-EC" sz="2400" dirty="0">
              <a:latin typeface="+mj-lt"/>
            </a:endParaRPr>
          </a:p>
          <a:p>
            <a:endParaRPr lang="es-EC" sz="2400" dirty="0">
              <a:latin typeface="+mj-lt"/>
            </a:endParaRPr>
          </a:p>
        </p:txBody>
      </p:sp>
    </p:spTree>
    <p:extLst>
      <p:ext uri="{BB962C8B-B14F-4D97-AF65-F5344CB8AC3E}">
        <p14:creationId xmlns:p14="http://schemas.microsoft.com/office/powerpoint/2010/main" xmlns="" val="14527910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260648"/>
            <a:ext cx="6696744" cy="504056"/>
          </a:xfrm>
          <a:ln>
            <a:solidFill>
              <a:srgbClr val="00B0F0"/>
            </a:solidFill>
          </a:ln>
        </p:spPr>
        <p:txBody>
          <a:bodyPr/>
          <a:lstStyle/>
          <a:p>
            <a:r>
              <a:rPr lang="es-EC" sz="2800" dirty="0" smtClean="0"/>
              <a:t/>
            </a:r>
            <a:br>
              <a:rPr lang="es-EC" sz="2800" dirty="0" smtClean="0"/>
            </a:br>
            <a:r>
              <a:rPr lang="es-EC" sz="2800" dirty="0" smtClean="0"/>
              <a:t>RECOMENDACIONES:</a:t>
            </a:r>
            <a:endParaRPr lang="es-EC" sz="2800" dirty="0">
              <a:latin typeface="+mj-lt"/>
            </a:endParaRPr>
          </a:p>
        </p:txBody>
      </p:sp>
      <p:sp>
        <p:nvSpPr>
          <p:cNvPr id="3" name="2 CuadroTexto"/>
          <p:cNvSpPr txBox="1"/>
          <p:nvPr/>
        </p:nvSpPr>
        <p:spPr>
          <a:xfrm>
            <a:off x="539552" y="1052736"/>
            <a:ext cx="8136904" cy="5262979"/>
          </a:xfrm>
          <a:prstGeom prst="rect">
            <a:avLst/>
          </a:prstGeom>
          <a:noFill/>
          <a:ln>
            <a:solidFill>
              <a:schemeClr val="tx2">
                <a:lumMod val="60000"/>
                <a:lumOff val="40000"/>
              </a:schemeClr>
            </a:solidFill>
          </a:ln>
        </p:spPr>
        <p:txBody>
          <a:bodyPr wrap="square" rtlCol="0">
            <a:spAutoFit/>
          </a:bodyPr>
          <a:lstStyle/>
          <a:p>
            <a:pPr marL="342900" lvl="0" indent="-342900" algn="just">
              <a:buFont typeface="Arial" pitchFamily="34" charset="0"/>
              <a:buChar char="•"/>
            </a:pPr>
            <a:r>
              <a:rPr lang="es-EC" sz="2400" dirty="0" smtClean="0">
                <a:latin typeface="Arial" pitchFamily="34" charset="0"/>
                <a:cs typeface="Arial" pitchFamily="34" charset="0"/>
              </a:rPr>
              <a:t>Se </a:t>
            </a:r>
            <a:r>
              <a:rPr lang="es-EC" sz="2400" dirty="0">
                <a:latin typeface="Arial" pitchFamily="34" charset="0"/>
                <a:cs typeface="Arial" pitchFamily="34" charset="0"/>
              </a:rPr>
              <a:t>debe incentivar al personal docente, para que se mantenga en constante actualización y capacitación con el fin de  mejorar el proceso educativo</a:t>
            </a:r>
            <a:r>
              <a:rPr lang="es-EC" sz="2400" dirty="0" smtClean="0">
                <a:latin typeface="Arial" pitchFamily="34" charset="0"/>
                <a:cs typeface="Arial" pitchFamily="34" charset="0"/>
              </a:rPr>
              <a:t>.</a:t>
            </a:r>
          </a:p>
          <a:p>
            <a:pPr marL="342900" lvl="0" indent="-342900">
              <a:buFont typeface="Arial" pitchFamily="34" charset="0"/>
              <a:buChar char="•"/>
            </a:pPr>
            <a:endParaRPr lang="es-EC" sz="2400" dirty="0">
              <a:latin typeface="Arial" pitchFamily="34" charset="0"/>
              <a:cs typeface="Arial" pitchFamily="34" charset="0"/>
            </a:endParaRPr>
          </a:p>
          <a:p>
            <a:pPr marL="342900" lvl="0" indent="-342900" algn="just">
              <a:buFont typeface="Arial" pitchFamily="34" charset="0"/>
              <a:buChar char="•"/>
            </a:pPr>
            <a:r>
              <a:rPr lang="es-EC" sz="2400" dirty="0">
                <a:latin typeface="Arial" pitchFamily="34" charset="0"/>
                <a:cs typeface="Arial" pitchFamily="34" charset="0"/>
              </a:rPr>
              <a:t>Se recomienda realizar reuniones permanentes de socialización para, analizar los cambios y actualizaciones curriculares para mejorar la oferta académica</a:t>
            </a:r>
            <a:r>
              <a:rPr lang="es-EC" sz="2400" dirty="0" smtClean="0">
                <a:latin typeface="Arial" pitchFamily="34" charset="0"/>
                <a:cs typeface="Arial" pitchFamily="34" charset="0"/>
              </a:rPr>
              <a:t>.</a:t>
            </a:r>
          </a:p>
          <a:p>
            <a:pPr marL="342900" lvl="0" indent="-342900">
              <a:buFont typeface="Arial" pitchFamily="34" charset="0"/>
              <a:buChar char="•"/>
            </a:pPr>
            <a:endParaRPr lang="es-EC" sz="2400" dirty="0">
              <a:latin typeface="Arial" pitchFamily="34" charset="0"/>
              <a:cs typeface="Arial" pitchFamily="34" charset="0"/>
            </a:endParaRPr>
          </a:p>
          <a:p>
            <a:pPr marL="342900" lvl="0" indent="-342900" algn="just">
              <a:buFont typeface="Arial" pitchFamily="34" charset="0"/>
              <a:buChar char="•"/>
            </a:pPr>
            <a:r>
              <a:rPr lang="es-EC" sz="2400" dirty="0">
                <a:latin typeface="Arial" pitchFamily="34" charset="0"/>
                <a:cs typeface="Arial" pitchFamily="34" charset="0"/>
              </a:rPr>
              <a:t>Se recomienda se tome en cuenta lo que dispone la Ley de Educación en cuanto tiene que ver con la actualización curricular </a:t>
            </a:r>
            <a:r>
              <a:rPr lang="es-EC" sz="2400" dirty="0" smtClean="0">
                <a:latin typeface="Arial" pitchFamily="34" charset="0"/>
                <a:cs typeface="Arial" pitchFamily="34" charset="0"/>
              </a:rPr>
              <a:t>que se la debe realizar cada </a:t>
            </a:r>
            <a:r>
              <a:rPr lang="es-EC" sz="2400" dirty="0">
                <a:latin typeface="Arial" pitchFamily="34" charset="0"/>
                <a:cs typeface="Arial" pitchFamily="34" charset="0"/>
              </a:rPr>
              <a:t>2 años en su estructura y </a:t>
            </a:r>
            <a:r>
              <a:rPr lang="es-EC" sz="2400" dirty="0" smtClean="0">
                <a:latin typeface="Arial" pitchFamily="34" charset="0"/>
                <a:cs typeface="Arial" pitchFamily="34" charset="0"/>
              </a:rPr>
              <a:t>organización.</a:t>
            </a:r>
            <a:endParaRPr lang="es-EC" sz="2400" dirty="0">
              <a:latin typeface="Arial" pitchFamily="34" charset="0"/>
              <a:cs typeface="Arial" pitchFamily="34" charset="0"/>
            </a:endParaRPr>
          </a:p>
          <a:p>
            <a:pPr marL="457200" indent="-457200">
              <a:buFont typeface="Arial" pitchFamily="34" charset="0"/>
              <a:buChar char="•"/>
            </a:pPr>
            <a:endParaRPr lang="es-EC" sz="2400" dirty="0">
              <a:latin typeface="Arial" pitchFamily="34" charset="0"/>
              <a:cs typeface="Arial" pitchFamily="34" charset="0"/>
            </a:endParaRPr>
          </a:p>
        </p:txBody>
      </p:sp>
    </p:spTree>
    <p:extLst>
      <p:ext uri="{BB962C8B-B14F-4D97-AF65-F5344CB8AC3E}">
        <p14:creationId xmlns:p14="http://schemas.microsoft.com/office/powerpoint/2010/main" xmlns="" val="17234896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57158" y="642918"/>
            <a:ext cx="8249000" cy="5632311"/>
          </a:xfrm>
          <a:prstGeom prst="rect">
            <a:avLst/>
          </a:prstGeom>
          <a:noFill/>
          <a:ln>
            <a:solidFill>
              <a:schemeClr val="accent3">
                <a:lumMod val="75000"/>
              </a:schemeClr>
            </a:solidFill>
          </a:ln>
        </p:spPr>
        <p:txBody>
          <a:bodyPr wrap="square" rtlCol="0">
            <a:spAutoFit/>
          </a:bodyPr>
          <a:lstStyle/>
          <a:p>
            <a:pPr marL="285750" indent="-285750"/>
            <a:endParaRPr lang="es-EC" sz="2400" dirty="0">
              <a:latin typeface="+mj-lt"/>
            </a:endParaRPr>
          </a:p>
          <a:p>
            <a:pPr marL="285750" lvl="0" indent="-285750" algn="just">
              <a:buFont typeface="Arial" pitchFamily="34" charset="0"/>
              <a:buChar char="•"/>
            </a:pPr>
            <a:r>
              <a:rPr lang="es-EC" sz="2400" dirty="0">
                <a:latin typeface="+mj-lt"/>
              </a:rPr>
              <a:t>Se recomienda que las destrezas sean planificadas con  claridad y deben ser precisas sin divagaciones ni distracciones</a:t>
            </a:r>
            <a:r>
              <a:rPr lang="es-EC" sz="2400" dirty="0" smtClean="0">
                <a:latin typeface="+mj-lt"/>
              </a:rPr>
              <a:t>.</a:t>
            </a:r>
          </a:p>
          <a:p>
            <a:pPr marL="285750" lvl="0" indent="-285750">
              <a:buFont typeface="Arial" pitchFamily="34" charset="0"/>
              <a:buChar char="•"/>
            </a:pPr>
            <a:endParaRPr lang="es-EC" sz="2400" dirty="0">
              <a:latin typeface="+mj-lt"/>
            </a:endParaRPr>
          </a:p>
          <a:p>
            <a:pPr marL="285750" lvl="0" indent="-285750" algn="just">
              <a:buFont typeface="Arial" pitchFamily="34" charset="0"/>
              <a:buChar char="•"/>
            </a:pPr>
            <a:r>
              <a:rPr lang="es-EC" sz="2400" dirty="0">
                <a:latin typeface="+mj-lt"/>
              </a:rPr>
              <a:t>Las evaluaciones deben ser integrales, es decir que no solo se debe evaluar el conocimiento sino también, los procesos </a:t>
            </a:r>
            <a:r>
              <a:rPr lang="es-EC" sz="2400" dirty="0" smtClean="0">
                <a:latin typeface="+mj-lt"/>
              </a:rPr>
              <a:t>mentales, </a:t>
            </a:r>
            <a:r>
              <a:rPr lang="es-EC" sz="2400" dirty="0">
                <a:latin typeface="+mj-lt"/>
              </a:rPr>
              <a:t>la parte procesual </a:t>
            </a:r>
            <a:r>
              <a:rPr lang="es-EC" sz="2400" dirty="0" smtClean="0">
                <a:latin typeface="+mj-lt"/>
              </a:rPr>
              <a:t>y los </a:t>
            </a:r>
            <a:r>
              <a:rPr lang="es-EC" sz="2400" dirty="0">
                <a:latin typeface="+mj-lt"/>
              </a:rPr>
              <a:t>valores como la responsabilidad, el </a:t>
            </a:r>
            <a:r>
              <a:rPr lang="es-EC" sz="2400" dirty="0" smtClean="0">
                <a:latin typeface="+mj-lt"/>
              </a:rPr>
              <a:t>respeto y </a:t>
            </a:r>
            <a:r>
              <a:rPr lang="es-EC" sz="2400" dirty="0">
                <a:latin typeface="+mj-lt"/>
              </a:rPr>
              <a:t>la honestidad. </a:t>
            </a:r>
            <a:endParaRPr lang="es-EC" sz="2400" dirty="0" smtClean="0">
              <a:latin typeface="+mj-lt"/>
            </a:endParaRPr>
          </a:p>
          <a:p>
            <a:pPr marL="285750" lvl="0" indent="-285750"/>
            <a:r>
              <a:rPr lang="es-EC" sz="2400" dirty="0" smtClean="0">
                <a:latin typeface="+mj-lt"/>
              </a:rPr>
              <a:t> </a:t>
            </a:r>
            <a:endParaRPr lang="es-EC" sz="2400" dirty="0">
              <a:latin typeface="+mj-lt"/>
            </a:endParaRPr>
          </a:p>
          <a:p>
            <a:pPr marL="285750" lvl="0" indent="-285750">
              <a:buFont typeface="Arial" pitchFamily="34" charset="0"/>
              <a:buChar char="•"/>
            </a:pPr>
            <a:r>
              <a:rPr lang="es-EC" sz="2400" dirty="0">
                <a:latin typeface="+mj-lt"/>
              </a:rPr>
              <a:t>Se recomienda elaborar una propuesta de rediseño curricular basado en el enfoque constructivista para los 10mos años de E.B</a:t>
            </a:r>
            <a:r>
              <a:rPr lang="es-EC" sz="2400" dirty="0" smtClean="0">
                <a:latin typeface="+mj-lt"/>
              </a:rPr>
              <a:t>.</a:t>
            </a:r>
            <a:r>
              <a:rPr lang="es-EC" sz="2400" dirty="0">
                <a:latin typeface="+mj-lt"/>
              </a:rPr>
              <a:t/>
            </a:r>
            <a:br>
              <a:rPr lang="es-EC" sz="2400" dirty="0">
                <a:latin typeface="+mj-lt"/>
              </a:rPr>
            </a:br>
            <a:endParaRPr lang="es-EC" sz="2400" dirty="0">
              <a:latin typeface="+mj-lt"/>
            </a:endParaRPr>
          </a:p>
        </p:txBody>
      </p:sp>
    </p:spTree>
    <p:extLst>
      <p:ext uri="{BB962C8B-B14F-4D97-AF65-F5344CB8AC3E}">
        <p14:creationId xmlns:p14="http://schemas.microsoft.com/office/powerpoint/2010/main" xmlns="" val="21598837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16632"/>
            <a:ext cx="8229600" cy="865192"/>
          </a:xfrm>
          <a:ln>
            <a:solidFill>
              <a:schemeClr val="accent5">
                <a:lumMod val="60000"/>
                <a:lumOff val="40000"/>
              </a:schemeClr>
            </a:solidFill>
          </a:ln>
        </p:spPr>
        <p:txBody>
          <a:bodyPr/>
          <a:lstStyle/>
          <a:p>
            <a:r>
              <a:rPr lang="es-EC" sz="3200" dirty="0" smtClean="0"/>
              <a:t>PROPUESTA</a:t>
            </a:r>
            <a:endParaRPr lang="es-EC" sz="3200" dirty="0"/>
          </a:p>
        </p:txBody>
      </p:sp>
      <p:sp>
        <p:nvSpPr>
          <p:cNvPr id="5" name="4 Bisel"/>
          <p:cNvSpPr/>
          <p:nvPr/>
        </p:nvSpPr>
        <p:spPr>
          <a:xfrm>
            <a:off x="571472" y="1428736"/>
            <a:ext cx="8286808" cy="5000660"/>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O"/>
          </a:p>
        </p:txBody>
      </p:sp>
      <p:sp>
        <p:nvSpPr>
          <p:cNvPr id="4" name="3 CuadroTexto"/>
          <p:cNvSpPr txBox="1"/>
          <p:nvPr/>
        </p:nvSpPr>
        <p:spPr>
          <a:xfrm>
            <a:off x="1214414" y="2714620"/>
            <a:ext cx="6643734" cy="3170099"/>
          </a:xfrm>
          <a:prstGeom prst="rect">
            <a:avLst/>
          </a:prstGeom>
          <a:noFill/>
          <a:ln>
            <a:noFill/>
          </a:ln>
        </p:spPr>
        <p:txBody>
          <a:bodyPr wrap="square" rtlCol="0">
            <a:spAutoFit/>
          </a:bodyPr>
          <a:lstStyle/>
          <a:p>
            <a:pPr algn="just"/>
            <a:r>
              <a:rPr lang="es-EC" sz="4000" b="1" dirty="0" smtClean="0">
                <a:latin typeface="Arial" pitchFamily="34" charset="0"/>
                <a:cs typeface="Arial" pitchFamily="34" charset="0"/>
              </a:rPr>
              <a:t>Rediseño curricular de los 10mos años de E.B, basado en el enfoque constructivista.</a:t>
            </a:r>
            <a:r>
              <a:rPr lang="es-CO" sz="4000" dirty="0" smtClean="0">
                <a:latin typeface="Arial" pitchFamily="34" charset="0"/>
                <a:cs typeface="Arial" pitchFamily="34" charset="0"/>
              </a:rPr>
              <a:t/>
            </a:r>
            <a:br>
              <a:rPr lang="es-CO" sz="4000" dirty="0" smtClean="0">
                <a:latin typeface="Arial" pitchFamily="34" charset="0"/>
                <a:cs typeface="Arial" pitchFamily="34" charset="0"/>
              </a:rPr>
            </a:br>
            <a:endParaRPr lang="es-CO" sz="4000" dirty="0">
              <a:latin typeface="Arial" pitchFamily="34" charset="0"/>
              <a:cs typeface="Arial" pitchFamily="34" charset="0"/>
            </a:endParaRPr>
          </a:p>
        </p:txBody>
      </p:sp>
    </p:spTree>
    <p:extLst>
      <p:ext uri="{BB962C8B-B14F-4D97-AF65-F5344CB8AC3E}">
        <p14:creationId xmlns:p14="http://schemas.microsoft.com/office/powerpoint/2010/main" xmlns="" val="877096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229600" cy="720080"/>
          </a:xfrm>
          <a:ln>
            <a:solidFill>
              <a:schemeClr val="accent4">
                <a:lumMod val="50000"/>
              </a:schemeClr>
            </a:solidFill>
          </a:ln>
        </p:spPr>
        <p:txBody>
          <a:bodyPr/>
          <a:lstStyle/>
          <a:p>
            <a:r>
              <a:rPr lang="es-EC" sz="3600" b="1" dirty="0">
                <a:effectLst/>
                <a:latin typeface="+mj-lt"/>
              </a:rPr>
              <a:t>FORMULACIÓN DEL PROBLEMA</a:t>
            </a:r>
            <a:r>
              <a:rPr lang="es-EC" b="1" dirty="0">
                <a:effectLst/>
                <a:latin typeface="+mj-lt"/>
              </a:rPr>
              <a:t>.</a:t>
            </a:r>
            <a:endParaRPr lang="es-EC" b="1" dirty="0">
              <a:latin typeface="+mj-lt"/>
            </a:endParaRPr>
          </a:p>
        </p:txBody>
      </p:sp>
      <p:sp>
        <p:nvSpPr>
          <p:cNvPr id="3" name="2 CuadroTexto"/>
          <p:cNvSpPr txBox="1"/>
          <p:nvPr/>
        </p:nvSpPr>
        <p:spPr>
          <a:xfrm>
            <a:off x="755576" y="1697400"/>
            <a:ext cx="7488832" cy="4247317"/>
          </a:xfrm>
          <a:prstGeom prst="rect">
            <a:avLst/>
          </a:prstGeom>
          <a:noFill/>
          <a:ln>
            <a:solidFill>
              <a:schemeClr val="accent2">
                <a:lumMod val="75000"/>
              </a:schemeClr>
            </a:solidFill>
          </a:ln>
        </p:spPr>
        <p:txBody>
          <a:bodyPr wrap="square" rtlCol="0">
            <a:spAutoFit/>
          </a:bodyPr>
          <a:lstStyle/>
          <a:p>
            <a:pPr algn="just"/>
            <a:r>
              <a:rPr lang="es-EC" sz="3600" dirty="0"/>
              <a:t>¿</a:t>
            </a:r>
            <a:r>
              <a:rPr lang="es-EC" sz="3600" dirty="0">
                <a:latin typeface="Arial" pitchFamily="34" charset="0"/>
                <a:cs typeface="Arial" pitchFamily="34" charset="0"/>
              </a:rPr>
              <a:t>Cuáles son las características  de los contenidos programáticos  vigentes  en los 10mos  años de E.B. del Colegio Militar No. 10 “Abdón Calderón” de la ciudad de Quito, provincia de Pichincha, del año lectivo 2011-2012?</a:t>
            </a:r>
          </a:p>
          <a:p>
            <a:endParaRPr lang="es-EC" dirty="0"/>
          </a:p>
        </p:txBody>
      </p:sp>
    </p:spTree>
    <p:extLst>
      <p:ext uri="{BB962C8B-B14F-4D97-AF65-F5344CB8AC3E}">
        <p14:creationId xmlns:p14="http://schemas.microsoft.com/office/powerpoint/2010/main" xmlns="" val="12874157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692696"/>
          </a:xfrm>
          <a:ln>
            <a:solidFill>
              <a:schemeClr val="accent5">
                <a:lumMod val="60000"/>
                <a:lumOff val="40000"/>
              </a:schemeClr>
            </a:solidFill>
          </a:ln>
        </p:spPr>
        <p:txBody>
          <a:bodyPr/>
          <a:lstStyle/>
          <a:p>
            <a:r>
              <a:rPr lang="es-EC" sz="3200" dirty="0" smtClean="0"/>
              <a:t>PROPUESTA.</a:t>
            </a:r>
            <a:endParaRPr lang="es-EC" sz="3200" dirty="0"/>
          </a:p>
        </p:txBody>
      </p:sp>
      <p:sp>
        <p:nvSpPr>
          <p:cNvPr id="3" name="2 CuadroTexto"/>
          <p:cNvSpPr txBox="1"/>
          <p:nvPr/>
        </p:nvSpPr>
        <p:spPr>
          <a:xfrm>
            <a:off x="214282" y="1287244"/>
            <a:ext cx="8712968" cy="6617196"/>
          </a:xfrm>
          <a:prstGeom prst="rect">
            <a:avLst/>
          </a:prstGeom>
          <a:noFill/>
          <a:ln>
            <a:solidFill>
              <a:schemeClr val="accent5">
                <a:lumMod val="60000"/>
                <a:lumOff val="40000"/>
              </a:schemeClr>
            </a:solidFill>
          </a:ln>
        </p:spPr>
        <p:txBody>
          <a:bodyPr wrap="square" rtlCol="0">
            <a:spAutoFit/>
          </a:bodyPr>
          <a:lstStyle/>
          <a:p>
            <a:endParaRPr lang="es-EC" sz="2400" dirty="0" smtClean="0"/>
          </a:p>
          <a:p>
            <a:r>
              <a:rPr lang="es-EC" sz="2400" b="1" dirty="0" smtClean="0"/>
              <a:t>1.- DATOS INFORMATIVOS</a:t>
            </a:r>
          </a:p>
          <a:p>
            <a:pPr lvl="0"/>
            <a:r>
              <a:rPr lang="es-EC" sz="2000" dirty="0" smtClean="0"/>
              <a:t>LOCALIZACIÒN:</a:t>
            </a:r>
          </a:p>
          <a:p>
            <a:pPr lvl="0"/>
            <a:r>
              <a:rPr lang="es-EC" sz="1600" dirty="0" smtClean="0"/>
              <a:t>PROVINCIA:PICHINCHA  CANTÓN:  QUITO	  PARROQUIA: LA MAGDALENA</a:t>
            </a:r>
          </a:p>
          <a:p>
            <a:pPr lvl="0"/>
            <a:r>
              <a:rPr lang="es-EC" sz="1600" dirty="0" smtClean="0"/>
              <a:t>   </a:t>
            </a:r>
          </a:p>
          <a:p>
            <a:pPr lvl="0"/>
            <a:r>
              <a:rPr lang="es-EC" sz="2000" dirty="0" smtClean="0"/>
              <a:t>JORNADA DE TRABAJO:	</a:t>
            </a:r>
            <a:r>
              <a:rPr lang="es-EC" sz="1600" dirty="0" smtClean="0"/>
              <a:t>MATUTINA ( )	VESPERTINA ( x )</a:t>
            </a:r>
          </a:p>
          <a:p>
            <a:pPr lvl="0"/>
            <a:endParaRPr lang="es-EC" sz="1600" dirty="0" smtClean="0"/>
          </a:p>
          <a:p>
            <a:pPr lvl="0"/>
            <a:r>
              <a:rPr lang="es-EC" sz="2000" dirty="0" smtClean="0"/>
              <a:t>AÑO DE E.B: </a:t>
            </a:r>
            <a:r>
              <a:rPr lang="es-EC" sz="1600" dirty="0" smtClean="0"/>
              <a:t>DECIMO</a:t>
            </a:r>
          </a:p>
          <a:p>
            <a:pPr lvl="0"/>
            <a:endParaRPr lang="es-EC" sz="1600" dirty="0" smtClean="0"/>
          </a:p>
          <a:p>
            <a:pPr lvl="0"/>
            <a:r>
              <a:rPr lang="es-EC" sz="2000" dirty="0" smtClean="0"/>
              <a:t>PARALELO (S):  </a:t>
            </a:r>
            <a:r>
              <a:rPr lang="es-EC" sz="1600" dirty="0" smtClean="0"/>
              <a:t>A-B-C-D-E-F-G</a:t>
            </a:r>
          </a:p>
          <a:p>
            <a:pPr lvl="0"/>
            <a:endParaRPr lang="es-EC" sz="1600" dirty="0" smtClean="0"/>
          </a:p>
          <a:p>
            <a:pPr lvl="0"/>
            <a:r>
              <a:rPr lang="es-EC" sz="2000" dirty="0" smtClean="0"/>
              <a:t>AREA: CIENCIAS SOCIALES</a:t>
            </a:r>
          </a:p>
          <a:p>
            <a:pPr lvl="0"/>
            <a:endParaRPr lang="es-EC" sz="2000" dirty="0" smtClean="0"/>
          </a:p>
          <a:p>
            <a:pPr lvl="0"/>
            <a:r>
              <a:rPr lang="es-EC" sz="2000" dirty="0" smtClean="0"/>
              <a:t>ASIGNATURA: HISTORIA, GEOGRAFIA Y CIVICA</a:t>
            </a:r>
          </a:p>
          <a:p>
            <a:pPr lvl="0"/>
            <a:endParaRPr lang="es-EC" sz="2000" dirty="0" smtClean="0"/>
          </a:p>
          <a:p>
            <a:pPr lvl="0"/>
            <a:r>
              <a:rPr lang="es-EC" sz="2000" dirty="0" smtClean="0"/>
              <a:t>AÑO LECTIVO:  2012 – 2013</a:t>
            </a:r>
          </a:p>
          <a:p>
            <a:pPr lvl="0"/>
            <a:endParaRPr lang="es-EC" sz="2000" dirty="0" smtClean="0"/>
          </a:p>
          <a:p>
            <a:pPr lvl="0"/>
            <a:r>
              <a:rPr lang="es-EC" sz="2000" dirty="0" smtClean="0"/>
              <a:t>NOMBRE DE LOS DOCENTES: </a:t>
            </a:r>
          </a:p>
          <a:p>
            <a:pPr lvl="0"/>
            <a:endParaRPr lang="es-EC" sz="2000" dirty="0" smtClean="0"/>
          </a:p>
          <a:p>
            <a:pPr lvl="0"/>
            <a:endParaRPr lang="es-EC" sz="2000" dirty="0" smtClean="0"/>
          </a:p>
          <a:p>
            <a:endParaRPr lang="es-EC" sz="2800" dirty="0" smtClean="0"/>
          </a:p>
        </p:txBody>
      </p:sp>
      <p:sp>
        <p:nvSpPr>
          <p:cNvPr id="4" name="3 Rectángulo"/>
          <p:cNvSpPr/>
          <p:nvPr/>
        </p:nvSpPr>
        <p:spPr>
          <a:xfrm>
            <a:off x="395536" y="1268760"/>
            <a:ext cx="6912768" cy="400110"/>
          </a:xfrm>
          <a:prstGeom prst="rect">
            <a:avLst/>
          </a:prstGeom>
        </p:spPr>
        <p:txBody>
          <a:bodyPr wrap="square">
            <a:spAutoFit/>
          </a:bodyPr>
          <a:lstStyle/>
          <a:p>
            <a:r>
              <a:rPr lang="es-EC" sz="2000" dirty="0" smtClean="0"/>
              <a:t>EJEMPLO DEL ÁREA DE CIENCIAS SOCIALES </a:t>
            </a:r>
            <a:endParaRPr lang="es-EC" dirty="0"/>
          </a:p>
        </p:txBody>
      </p:sp>
    </p:spTree>
    <p:extLst>
      <p:ext uri="{BB962C8B-B14F-4D97-AF65-F5344CB8AC3E}">
        <p14:creationId xmlns:p14="http://schemas.microsoft.com/office/powerpoint/2010/main" xmlns="" val="42929176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00034" y="500042"/>
            <a:ext cx="8358246" cy="6124754"/>
          </a:xfrm>
          <a:prstGeom prst="rect">
            <a:avLst/>
          </a:prstGeom>
          <a:noFill/>
          <a:ln>
            <a:solidFill>
              <a:schemeClr val="accent5">
                <a:lumMod val="60000"/>
                <a:lumOff val="40000"/>
              </a:schemeClr>
            </a:solidFill>
          </a:ln>
        </p:spPr>
        <p:txBody>
          <a:bodyPr wrap="square" rtlCol="0">
            <a:spAutoFit/>
          </a:bodyPr>
          <a:lstStyle/>
          <a:p>
            <a:pPr algn="just"/>
            <a:r>
              <a:rPr lang="es-EC" sz="2200" b="1" dirty="0" smtClean="0"/>
              <a:t>2.- PERFIL DE SALIDA E.B. </a:t>
            </a:r>
          </a:p>
          <a:p>
            <a:pPr algn="just"/>
            <a:r>
              <a:rPr lang="es-EC" sz="2200" b="1" dirty="0" smtClean="0"/>
              <a:t>     EN EL ÁREA DE CIENCIAS SOCIALES.</a:t>
            </a:r>
          </a:p>
          <a:p>
            <a:pPr algn="just"/>
            <a:r>
              <a:rPr lang="es-EC" sz="2400" dirty="0" smtClean="0"/>
              <a:t>Este nivel educativo permite que el estudiantado      desarrolle capacidades para comunicarse, para interpretar y resolver problemas, y para comprender la vida natural y social.</a:t>
            </a:r>
          </a:p>
          <a:p>
            <a:endParaRPr lang="es-EC" sz="2400" dirty="0" smtClean="0"/>
          </a:p>
          <a:p>
            <a:r>
              <a:rPr lang="es-EC" sz="2400" b="1" dirty="0" smtClean="0"/>
              <a:t>3.-  PERFIL DE SALIDA DEL ÁREA:</a:t>
            </a:r>
          </a:p>
          <a:p>
            <a:pPr marL="342900" lvl="0" indent="-342900" algn="just">
              <a:buFont typeface="Arial" pitchFamily="34" charset="0"/>
              <a:buChar char="•"/>
            </a:pPr>
            <a:r>
              <a:rPr lang="es-EC" sz="2400" dirty="0" smtClean="0"/>
              <a:t>Valorar la identidad cultural nacional, los símbolos y valores que caracterizan la sociedad ecuatoriana.</a:t>
            </a:r>
          </a:p>
          <a:p>
            <a:pPr marL="342900" lvl="0" indent="-342900" algn="just">
              <a:buFont typeface="Arial" pitchFamily="34" charset="0"/>
              <a:buChar char="•"/>
            </a:pPr>
            <a:r>
              <a:rPr lang="es-EC" sz="2400" dirty="0" smtClean="0"/>
              <a:t>Comprender la naturaleza tentativa, falible, conjetural, y provisional de nuestro conocimiento sobre los hechos del pasado. </a:t>
            </a:r>
          </a:p>
          <a:p>
            <a:pPr marL="342900" lvl="0" indent="-342900" algn="just">
              <a:buFont typeface="Arial" pitchFamily="34" charset="0"/>
              <a:buChar char="•"/>
            </a:pPr>
            <a:r>
              <a:rPr lang="es-EC" sz="2400" dirty="0" smtClean="0"/>
              <a:t>Demostrar un pensamiento lógico, crítico y creativo en el análisis de la problemática histórica, social y política. </a:t>
            </a:r>
          </a:p>
          <a:p>
            <a:endParaRPr lang="es-EC" b="1" dirty="0" smtClean="0"/>
          </a:p>
          <a:p>
            <a:endParaRPr lang="es-CO"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57158" y="357166"/>
            <a:ext cx="8358246" cy="6247864"/>
          </a:xfrm>
          <a:prstGeom prst="rect">
            <a:avLst/>
          </a:prstGeom>
          <a:ln>
            <a:solidFill>
              <a:schemeClr val="accent5">
                <a:lumMod val="60000"/>
                <a:lumOff val="40000"/>
              </a:schemeClr>
            </a:solidFill>
          </a:ln>
        </p:spPr>
        <p:txBody>
          <a:bodyPr wrap="square">
            <a:spAutoFit/>
          </a:bodyPr>
          <a:lstStyle/>
          <a:p>
            <a:r>
              <a:rPr lang="es-EC" b="1" dirty="0" smtClean="0"/>
              <a:t>4</a:t>
            </a:r>
            <a:r>
              <a:rPr lang="es-EC" sz="2000" b="1" dirty="0" smtClean="0"/>
              <a:t>.-  EJES TRANSVERSALES:</a:t>
            </a:r>
          </a:p>
          <a:p>
            <a:endParaRPr lang="es-EC" sz="2000" b="1" dirty="0" smtClean="0"/>
          </a:p>
          <a:p>
            <a:pPr lvl="0"/>
            <a:r>
              <a:rPr lang="es-ES" sz="2000" dirty="0" smtClean="0"/>
              <a:t>La interculturalidad </a:t>
            </a:r>
            <a:endParaRPr lang="es-EC" sz="2000" dirty="0" smtClean="0"/>
          </a:p>
          <a:p>
            <a:r>
              <a:rPr lang="es-EC" sz="2000" dirty="0" smtClean="0"/>
              <a:t>La formación de una ciudadanía democrática </a:t>
            </a:r>
          </a:p>
          <a:p>
            <a:pPr lvl="0"/>
            <a:r>
              <a:rPr lang="es-ES" sz="2000" dirty="0" smtClean="0"/>
              <a:t>La protección del medio ambiente</a:t>
            </a:r>
          </a:p>
          <a:p>
            <a:r>
              <a:rPr lang="es-ES" sz="2000" dirty="0" smtClean="0"/>
              <a:t>El cuidado de la salud y los hábitos de recreación de los estudiantes</a:t>
            </a:r>
            <a:endParaRPr lang="es-EC" sz="2000" dirty="0" smtClean="0"/>
          </a:p>
          <a:p>
            <a:r>
              <a:rPr lang="es-EC" sz="2000" dirty="0" smtClean="0"/>
              <a:t>La educación sexual en los jóvenes y niños</a:t>
            </a:r>
          </a:p>
          <a:p>
            <a:r>
              <a:rPr lang="es-EC" sz="2000" dirty="0" smtClean="0"/>
              <a:t>Educación para la vida</a:t>
            </a:r>
          </a:p>
          <a:p>
            <a:endParaRPr lang="es-EC" sz="2000" dirty="0" smtClean="0"/>
          </a:p>
          <a:p>
            <a:r>
              <a:rPr lang="es-EC" sz="2000" b="1" dirty="0" smtClean="0"/>
              <a:t>5.-  OBJETIVOS EDUCATIVOS DEL AÑO:</a:t>
            </a:r>
          </a:p>
          <a:p>
            <a:pPr marL="342900" lvl="0" indent="-342900" algn="just">
              <a:buFont typeface="Arial" pitchFamily="34" charset="0"/>
              <a:buChar char="•"/>
            </a:pPr>
            <a:r>
              <a:rPr lang="es-ES" sz="2000" dirty="0" smtClean="0"/>
              <a:t>Obtener una perspectiva de la situación del mundo en el siglo XX y de sus principales problemas actuales, a través del análisis de fuentes directas e indirectas, con el fin de entender el marco general dentro del que se han desenvuelto Latinoamérica y nuestro país. </a:t>
            </a:r>
            <a:endParaRPr lang="es-ES" sz="2000" dirty="0" smtClean="0"/>
          </a:p>
          <a:p>
            <a:pPr marL="342900" lvl="0" indent="-342900" algn="just"/>
            <a:endParaRPr lang="es-EC" sz="2000" dirty="0" smtClean="0"/>
          </a:p>
          <a:p>
            <a:pPr marL="342900" lvl="0" indent="-342900" algn="just">
              <a:buFont typeface="Arial" pitchFamily="34" charset="0"/>
              <a:buChar char="•"/>
            </a:pPr>
            <a:r>
              <a:rPr lang="es-ES" sz="2000" dirty="0" smtClean="0"/>
              <a:t>Establecer la naturaleza de las guerras mundiales, de las crisis económicas y enfrentamientos que han ocurrido en el siglo XX, mediante el estudio de su impacto en la estructura productiva y la organización política de nuestros países, para valorar su influencia en América Latina y Ecuador. </a:t>
            </a:r>
            <a:endParaRPr lang="es-EC"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85720" y="928670"/>
            <a:ext cx="8429684" cy="4801314"/>
          </a:xfrm>
          <a:prstGeom prst="rect">
            <a:avLst/>
          </a:prstGeom>
          <a:ln>
            <a:solidFill>
              <a:schemeClr val="accent5">
                <a:lumMod val="75000"/>
              </a:schemeClr>
            </a:solidFill>
          </a:ln>
        </p:spPr>
        <p:txBody>
          <a:bodyPr wrap="square">
            <a:spAutoFit/>
          </a:bodyPr>
          <a:lstStyle/>
          <a:p>
            <a:r>
              <a:rPr lang="es-EC" b="1" dirty="0" smtClean="0"/>
              <a:t>6.-  OBJETIVOS EDUCATIVOS DEL ÁREA:</a:t>
            </a:r>
          </a:p>
          <a:p>
            <a:pPr marL="342900" lvl="0" indent="-342900" algn="just">
              <a:buFont typeface="Arial" pitchFamily="34" charset="0"/>
              <a:buChar char="•"/>
            </a:pPr>
            <a:r>
              <a:rPr lang="es-ES" dirty="0" smtClean="0"/>
              <a:t>Analizar las actuaciones colectivas e individuales que han modelado el pasado de nuestro país desde sus inicios hasta la actualidad, por medio de la investigación y el estudio pormenorizado de </a:t>
            </a:r>
            <a:r>
              <a:rPr lang="es-ES" dirty="0" smtClean="0"/>
              <a:t>procesos </a:t>
            </a:r>
            <a:r>
              <a:rPr lang="es-ES" dirty="0" smtClean="0"/>
              <a:t>sociales, políticos y económicos, con el fin de emitir juicios críticos sobre la realidad nacional. </a:t>
            </a:r>
          </a:p>
          <a:p>
            <a:pPr marL="342900" lvl="0" indent="-342900"/>
            <a:endParaRPr lang="es-ES" dirty="0" smtClean="0"/>
          </a:p>
          <a:p>
            <a:pPr marL="342900" lvl="0" indent="-342900" algn="just">
              <a:buFont typeface="Arial" pitchFamily="34" charset="0"/>
              <a:buChar char="•"/>
            </a:pPr>
            <a:r>
              <a:rPr lang="es-ES" dirty="0" smtClean="0"/>
              <a:t>Establecer nexos entre el pasado y la actualidad en diversos lugares geográficos, a través del análisis de su evolución histórica y cultural, con el fin de hallar puntos de unión que refuercen una identidad mundial fundamentada en el principio de unidad en la diversidad. </a:t>
            </a:r>
            <a:endParaRPr lang="es-EC" dirty="0" smtClean="0"/>
          </a:p>
          <a:p>
            <a:endParaRPr lang="es-EC" dirty="0" smtClean="0"/>
          </a:p>
          <a:p>
            <a:r>
              <a:rPr lang="es-EC" b="1" dirty="0" smtClean="0"/>
              <a:t>7.-  CÁLCULO DEL TIEMPO</a:t>
            </a:r>
          </a:p>
          <a:p>
            <a:r>
              <a:rPr lang="es-EC" dirty="0" smtClean="0"/>
              <a:t>N. de semanas laborables:				40</a:t>
            </a:r>
          </a:p>
          <a:p>
            <a:r>
              <a:rPr lang="es-EC" dirty="0" smtClean="0"/>
              <a:t>           (-) 10% para imprevistos:			  4</a:t>
            </a:r>
          </a:p>
          <a:p>
            <a:r>
              <a:rPr lang="es-EC" dirty="0" smtClean="0"/>
              <a:t>Total de semanas para planificación:	                36</a:t>
            </a:r>
          </a:p>
          <a:p>
            <a:r>
              <a:rPr lang="es-EC" dirty="0" smtClean="0"/>
              <a:t>Horas clase por semana                                     	                  5</a:t>
            </a:r>
          </a:p>
          <a:p>
            <a:r>
              <a:rPr lang="es-EC" dirty="0" smtClean="0"/>
              <a:t>          Total de periodos                                	   36  x 5 = 180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214282" y="857232"/>
          <a:ext cx="8657292" cy="5596847"/>
        </p:xfrm>
        <a:graphic>
          <a:graphicData uri="http://schemas.openxmlformats.org/drawingml/2006/table">
            <a:tbl>
              <a:tblPr firstRow="1" firstCol="1" bandRow="1">
                <a:tableStyleId>{5C22544A-7EE6-4342-B048-85BDC9FD1C3A}</a:tableStyleId>
              </a:tblPr>
              <a:tblGrid>
                <a:gridCol w="4328646"/>
                <a:gridCol w="4328646"/>
              </a:tblGrid>
              <a:tr h="761437">
                <a:tc>
                  <a:txBody>
                    <a:bodyPr/>
                    <a:lstStyle/>
                    <a:p>
                      <a:pPr>
                        <a:lnSpc>
                          <a:spcPct val="150000"/>
                        </a:lnSpc>
                        <a:spcAft>
                          <a:spcPts val="0"/>
                        </a:spcAft>
                      </a:pPr>
                      <a:r>
                        <a:rPr lang="es-ES" sz="1800" dirty="0">
                          <a:effectLst/>
                        </a:rPr>
                        <a:t>BLOQUE CURRICULAR</a:t>
                      </a:r>
                      <a:endParaRPr lang="es-EC" sz="1800" dirty="0">
                        <a:effectLst/>
                        <a:latin typeface="Calibri"/>
                        <a:ea typeface="Calibri"/>
                        <a:cs typeface="Times New Roman"/>
                      </a:endParaRPr>
                    </a:p>
                  </a:txBody>
                  <a:tcPr marL="68580" marR="68580" marT="0" marB="0"/>
                </a:tc>
                <a:tc>
                  <a:txBody>
                    <a:bodyPr/>
                    <a:lstStyle/>
                    <a:p>
                      <a:pPr>
                        <a:lnSpc>
                          <a:spcPct val="150000"/>
                        </a:lnSpc>
                        <a:spcAft>
                          <a:spcPts val="0"/>
                        </a:spcAft>
                      </a:pPr>
                      <a:r>
                        <a:rPr lang="es-ES" sz="1800">
                          <a:effectLst/>
                        </a:rPr>
                        <a:t>DESTREZA CON CRITERIO DE DESEMPEÑO</a:t>
                      </a:r>
                      <a:endParaRPr lang="es-EC" sz="1800">
                        <a:effectLst/>
                        <a:latin typeface="Calibri"/>
                        <a:ea typeface="Calibri"/>
                        <a:cs typeface="Times New Roman"/>
                      </a:endParaRPr>
                    </a:p>
                  </a:txBody>
                  <a:tcPr marL="68580" marR="68580" marT="0" marB="0"/>
                </a:tc>
              </a:tr>
              <a:tr h="4773887">
                <a:tc>
                  <a:txBody>
                    <a:bodyPr/>
                    <a:lstStyle/>
                    <a:p>
                      <a:pPr>
                        <a:lnSpc>
                          <a:spcPct val="150000"/>
                        </a:lnSpc>
                        <a:spcAft>
                          <a:spcPts val="0"/>
                        </a:spcAft>
                      </a:pPr>
                      <a:r>
                        <a:rPr lang="es-ES" sz="1800" dirty="0">
                          <a:effectLst/>
                        </a:rPr>
                        <a:t> </a:t>
                      </a:r>
                      <a:endParaRPr lang="es-EC" sz="1800" dirty="0">
                        <a:effectLst/>
                      </a:endParaRPr>
                    </a:p>
                    <a:p>
                      <a:pPr>
                        <a:lnSpc>
                          <a:spcPct val="150000"/>
                        </a:lnSpc>
                        <a:spcAft>
                          <a:spcPts val="0"/>
                        </a:spcAft>
                      </a:pPr>
                      <a:r>
                        <a:rPr lang="es-ES" sz="1800" dirty="0">
                          <a:effectLst/>
                        </a:rPr>
                        <a:t> </a:t>
                      </a:r>
                      <a:endParaRPr lang="es-EC" sz="1800" dirty="0">
                        <a:effectLst/>
                      </a:endParaRPr>
                    </a:p>
                    <a:p>
                      <a:pPr>
                        <a:lnSpc>
                          <a:spcPct val="150000"/>
                        </a:lnSpc>
                        <a:spcAft>
                          <a:spcPts val="0"/>
                        </a:spcAft>
                      </a:pPr>
                      <a:r>
                        <a:rPr lang="es-ES" sz="1800" dirty="0">
                          <a:effectLst/>
                        </a:rPr>
                        <a:t> </a:t>
                      </a:r>
                      <a:endParaRPr lang="es-EC" sz="1800" dirty="0">
                        <a:effectLst/>
                      </a:endParaRPr>
                    </a:p>
                    <a:p>
                      <a:pPr>
                        <a:lnSpc>
                          <a:spcPct val="150000"/>
                        </a:lnSpc>
                        <a:spcAft>
                          <a:spcPts val="0"/>
                        </a:spcAft>
                      </a:pPr>
                      <a:r>
                        <a:rPr lang="es-ES" sz="1800" dirty="0">
                          <a:effectLst/>
                        </a:rPr>
                        <a:t> </a:t>
                      </a:r>
                      <a:endParaRPr lang="es-EC" sz="1800" dirty="0">
                        <a:effectLst/>
                      </a:endParaRPr>
                    </a:p>
                    <a:p>
                      <a:pPr>
                        <a:lnSpc>
                          <a:spcPct val="150000"/>
                        </a:lnSpc>
                        <a:spcAft>
                          <a:spcPts val="0"/>
                        </a:spcAft>
                      </a:pPr>
                      <a:r>
                        <a:rPr lang="es-ES" sz="1800" dirty="0">
                          <a:effectLst/>
                        </a:rPr>
                        <a:t>La Historia del Ecuador</a:t>
                      </a:r>
                      <a:endParaRPr lang="es-EC" sz="1800" dirty="0">
                        <a:effectLst/>
                        <a:latin typeface="Calibri"/>
                        <a:ea typeface="Calibri"/>
                        <a:cs typeface="Times New Roman"/>
                      </a:endParaRPr>
                    </a:p>
                  </a:txBody>
                  <a:tcPr marL="68580" marR="68580" marT="0" marB="0"/>
                </a:tc>
                <a:tc>
                  <a:txBody>
                    <a:bodyPr/>
                    <a:lstStyle/>
                    <a:p>
                      <a:pPr marL="342900" lvl="0" indent="-342900">
                        <a:lnSpc>
                          <a:spcPct val="150000"/>
                        </a:lnSpc>
                        <a:spcAft>
                          <a:spcPts val="0"/>
                        </a:spcAft>
                        <a:buFont typeface="Symbol"/>
                        <a:buChar char=""/>
                      </a:pPr>
                      <a:r>
                        <a:rPr lang="es-EC" sz="1800" dirty="0">
                          <a:solidFill>
                            <a:schemeClr val="bg1"/>
                          </a:solidFill>
                          <a:effectLst/>
                        </a:rPr>
                        <a:t>Comprender el proceso evolutivo del desarrollo social y económico de la Historia aborigen.</a:t>
                      </a:r>
                    </a:p>
                    <a:p>
                      <a:pPr marL="342900" lvl="0" indent="-342900">
                        <a:lnSpc>
                          <a:spcPct val="150000"/>
                        </a:lnSpc>
                        <a:spcAft>
                          <a:spcPts val="0"/>
                        </a:spcAft>
                        <a:buFont typeface="Symbol"/>
                        <a:buChar char=""/>
                      </a:pPr>
                      <a:r>
                        <a:rPr lang="es-EC" sz="1800" dirty="0">
                          <a:solidFill>
                            <a:schemeClr val="bg1"/>
                          </a:solidFill>
                          <a:effectLst/>
                        </a:rPr>
                        <a:t>Conocer la influencia socioeconómica de los españoles hacia los aborígenes y sus consecuencias en la Colonia.</a:t>
                      </a:r>
                    </a:p>
                    <a:p>
                      <a:pPr marL="342900" lvl="0" indent="-342900">
                        <a:lnSpc>
                          <a:spcPct val="150000"/>
                        </a:lnSpc>
                        <a:spcAft>
                          <a:spcPts val="0"/>
                        </a:spcAft>
                        <a:buFont typeface="Symbol"/>
                        <a:buChar char=""/>
                      </a:pPr>
                      <a:r>
                        <a:rPr lang="es-EC" sz="1800" dirty="0">
                          <a:solidFill>
                            <a:schemeClr val="bg1"/>
                          </a:solidFill>
                          <a:effectLst/>
                        </a:rPr>
                        <a:t>Diferenciar las características económicas, sociales y políticas de los gobiernos a lo largo de la vida republicana.</a:t>
                      </a:r>
                    </a:p>
                    <a:p>
                      <a:pPr>
                        <a:lnSpc>
                          <a:spcPct val="150000"/>
                        </a:lnSpc>
                        <a:spcAft>
                          <a:spcPts val="0"/>
                        </a:spcAft>
                      </a:pPr>
                      <a:r>
                        <a:rPr lang="es-ES" sz="1800" dirty="0">
                          <a:solidFill>
                            <a:schemeClr val="bg1"/>
                          </a:solidFill>
                          <a:effectLst/>
                        </a:rPr>
                        <a:t> </a:t>
                      </a:r>
                      <a:endParaRPr lang="es-EC" sz="1800" dirty="0">
                        <a:solidFill>
                          <a:schemeClr val="bg1"/>
                        </a:solidFill>
                        <a:effectLst/>
                        <a:latin typeface="Calibri"/>
                        <a:ea typeface="Calibri"/>
                        <a:cs typeface="Times New Roman"/>
                      </a:endParaRPr>
                    </a:p>
                  </a:txBody>
                  <a:tcPr marL="68580" marR="68580" marT="0" marB="0">
                    <a:solidFill>
                      <a:schemeClr val="accent1">
                        <a:lumMod val="75000"/>
                      </a:schemeClr>
                    </a:solidFill>
                  </a:tcPr>
                </a:tc>
              </a:tr>
            </a:tbl>
          </a:graphicData>
        </a:graphic>
      </p:graphicFrame>
      <p:sp>
        <p:nvSpPr>
          <p:cNvPr id="4" name="3 CuadroTexto"/>
          <p:cNvSpPr txBox="1"/>
          <p:nvPr/>
        </p:nvSpPr>
        <p:spPr>
          <a:xfrm>
            <a:off x="428596" y="285728"/>
            <a:ext cx="6072230" cy="646331"/>
          </a:xfrm>
          <a:prstGeom prst="rect">
            <a:avLst/>
          </a:prstGeom>
          <a:noFill/>
        </p:spPr>
        <p:txBody>
          <a:bodyPr wrap="square" rtlCol="0">
            <a:spAutoFit/>
          </a:bodyPr>
          <a:lstStyle/>
          <a:p>
            <a:r>
              <a:rPr lang="es-EC" b="1" dirty="0" smtClean="0"/>
              <a:t>8.- BLOQUE CURRICULAR POR ÁREA:</a:t>
            </a:r>
          </a:p>
          <a:p>
            <a:endParaRPr lang="es-CO"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00034" y="642918"/>
            <a:ext cx="8286808" cy="5447645"/>
          </a:xfrm>
          <a:prstGeom prst="rect">
            <a:avLst/>
          </a:prstGeom>
          <a:ln>
            <a:solidFill>
              <a:schemeClr val="accent5">
                <a:lumMod val="75000"/>
              </a:schemeClr>
            </a:solidFill>
          </a:ln>
        </p:spPr>
        <p:txBody>
          <a:bodyPr wrap="square">
            <a:spAutoFit/>
          </a:bodyPr>
          <a:lstStyle/>
          <a:p>
            <a:pPr algn="ctr"/>
            <a:r>
              <a:rPr lang="es-EC" sz="2000" b="1" dirty="0" smtClean="0">
                <a:latin typeface="Arial" pitchFamily="34" charset="0"/>
                <a:cs typeface="Arial" pitchFamily="34" charset="0"/>
              </a:rPr>
              <a:t>9.-  PRECISIONES PARA LA ENSEÑANZA- APRENDIZAJE POR ÁREAS:</a:t>
            </a:r>
          </a:p>
          <a:p>
            <a:endParaRPr lang="es-EC" sz="2000" dirty="0" smtClean="0">
              <a:latin typeface="Arial" pitchFamily="34" charset="0"/>
              <a:cs typeface="Arial" pitchFamily="34" charset="0"/>
            </a:endParaRPr>
          </a:p>
          <a:p>
            <a:pPr algn="just"/>
            <a:r>
              <a:rPr lang="es-ES" sz="2400" dirty="0" smtClean="0">
                <a:latin typeface="Arial" pitchFamily="34" charset="0"/>
                <a:cs typeface="Arial" pitchFamily="34" charset="0"/>
              </a:rPr>
              <a:t>El objetivo fundamental de la enseñanza de Estudios Sociales en décimo año, el último de Educación Básica, es ofrecer al estudiantado una visión global del mundo durante el siglo XX y un enfoque general de los más destacados problemas que afrontan la humanidad y Latinoamérica en nuestros días, para contribuir a su ubicación en las circunstancias en que les ha tocado vivir. </a:t>
            </a:r>
          </a:p>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Se pretende, al mismo tiempo, familiarizar a los estudiantes con el ejercicio de las destrezas para el análisis socioeconómico y el uso de los recursos intelectuales y técnicos que les permitan conocer mejor su </a:t>
            </a:r>
            <a:r>
              <a:rPr lang="es-ES" sz="2400" dirty="0" smtClean="0">
                <a:latin typeface="Arial" pitchFamily="34" charset="0"/>
                <a:cs typeface="Arial" pitchFamily="34" charset="0"/>
              </a:rPr>
              <a:t>realidad.</a:t>
            </a:r>
            <a:endParaRPr lang="es-EC"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57158" y="500043"/>
            <a:ext cx="8501122" cy="7109639"/>
          </a:xfrm>
          <a:prstGeom prst="rect">
            <a:avLst/>
          </a:prstGeom>
          <a:ln>
            <a:solidFill>
              <a:schemeClr val="accent5">
                <a:lumMod val="75000"/>
              </a:schemeClr>
            </a:solidFill>
          </a:ln>
        </p:spPr>
        <p:txBody>
          <a:bodyPr wrap="square">
            <a:spAutoFit/>
          </a:bodyPr>
          <a:lstStyle/>
          <a:p>
            <a:r>
              <a:rPr lang="es-EC" sz="1600" b="1" dirty="0" smtClean="0">
                <a:latin typeface="Arial" pitchFamily="34" charset="0"/>
                <a:cs typeface="Arial" pitchFamily="34" charset="0"/>
              </a:rPr>
              <a:t>10.-  INDICADORES ESENCIALES DE EVALUACIÒN:</a:t>
            </a:r>
          </a:p>
          <a:p>
            <a:endParaRPr lang="es-EC" sz="1600" b="1" dirty="0" smtClean="0">
              <a:latin typeface="Arial" pitchFamily="34" charset="0"/>
              <a:cs typeface="Arial" pitchFamily="34" charset="0"/>
            </a:endParaRPr>
          </a:p>
          <a:p>
            <a:pPr marL="285750" lvl="0" indent="-285750" algn="just">
              <a:buFont typeface="Arial" pitchFamily="34" charset="0"/>
              <a:buChar char="•"/>
            </a:pPr>
            <a:r>
              <a:rPr lang="es-ES" sz="1600" dirty="0" smtClean="0">
                <a:latin typeface="Arial" pitchFamily="34" charset="0"/>
                <a:cs typeface="Arial" pitchFamily="34" charset="0"/>
              </a:rPr>
              <a:t>Explica los hechos asociados a las dos guerras mundiales en América Latina y el mundo. </a:t>
            </a:r>
          </a:p>
          <a:p>
            <a:pPr marL="285750" lvl="0" indent="-285750" algn="just">
              <a:buFont typeface="Arial" pitchFamily="34" charset="0"/>
              <a:buChar char="•"/>
            </a:pPr>
            <a:endParaRPr lang="es-EC" sz="1600" dirty="0" smtClean="0">
              <a:latin typeface="Arial" pitchFamily="34" charset="0"/>
              <a:cs typeface="Arial" pitchFamily="34" charset="0"/>
            </a:endParaRPr>
          </a:p>
          <a:p>
            <a:pPr marL="285750" lvl="0" indent="-285750" algn="just">
              <a:buFont typeface="Arial" pitchFamily="34" charset="0"/>
              <a:buChar char="•"/>
            </a:pPr>
            <a:r>
              <a:rPr lang="es-ES" sz="1600" dirty="0" smtClean="0">
                <a:latin typeface="Arial" pitchFamily="34" charset="0"/>
                <a:cs typeface="Arial" pitchFamily="34" charset="0"/>
              </a:rPr>
              <a:t>Caracteriza a la América Latina de primera mitad del siglo XX en los aspectos social, político y </a:t>
            </a:r>
            <a:r>
              <a:rPr lang="es-ES" sz="1600" dirty="0" smtClean="0">
                <a:latin typeface="Arial" pitchFamily="34" charset="0"/>
                <a:cs typeface="Arial" pitchFamily="34" charset="0"/>
              </a:rPr>
              <a:t>económico. </a:t>
            </a:r>
            <a:endParaRPr lang="es-ES" sz="1600" dirty="0" smtClean="0">
              <a:latin typeface="Arial" pitchFamily="34" charset="0"/>
              <a:cs typeface="Arial" pitchFamily="34" charset="0"/>
            </a:endParaRPr>
          </a:p>
          <a:p>
            <a:pPr marL="285750" lvl="0" indent="-285750" algn="just">
              <a:buFont typeface="Arial" pitchFamily="34" charset="0"/>
              <a:buChar char="•"/>
            </a:pPr>
            <a:endParaRPr lang="es-EC" sz="1600" dirty="0" smtClean="0">
              <a:latin typeface="Arial" pitchFamily="34" charset="0"/>
              <a:cs typeface="Arial" pitchFamily="34" charset="0"/>
            </a:endParaRPr>
          </a:p>
          <a:p>
            <a:pPr marL="285750" lvl="0" indent="-285750" algn="just">
              <a:buFont typeface="Arial" pitchFamily="34" charset="0"/>
              <a:buChar char="•"/>
            </a:pPr>
            <a:r>
              <a:rPr lang="es-ES" sz="1600" dirty="0" smtClean="0">
                <a:latin typeface="Arial" pitchFamily="34" charset="0"/>
                <a:cs typeface="Arial" pitchFamily="34" charset="0"/>
              </a:rPr>
              <a:t>Relata los hechos y procesos relacionados a la crisis financiera de la década de 1930. </a:t>
            </a:r>
          </a:p>
          <a:p>
            <a:pPr marL="285750" lvl="0" indent="-285750" algn="just">
              <a:buFont typeface="Arial" pitchFamily="34" charset="0"/>
              <a:buChar char="•"/>
            </a:pPr>
            <a:endParaRPr lang="es-EC" sz="1600" dirty="0" smtClean="0">
              <a:latin typeface="Arial" pitchFamily="34" charset="0"/>
              <a:cs typeface="Arial" pitchFamily="34" charset="0"/>
            </a:endParaRPr>
          </a:p>
          <a:p>
            <a:pPr marL="285750" lvl="0" indent="-285750" algn="just">
              <a:buFont typeface="Arial" pitchFamily="34" charset="0"/>
              <a:buChar char="•"/>
            </a:pPr>
            <a:r>
              <a:rPr lang="es-ES" sz="1600" dirty="0" smtClean="0">
                <a:latin typeface="Arial" pitchFamily="34" charset="0"/>
                <a:cs typeface="Arial" pitchFamily="34" charset="0"/>
              </a:rPr>
              <a:t>Describe los cambios culturales producidos en América Latina y el mundo en la década de 1960. </a:t>
            </a:r>
          </a:p>
          <a:p>
            <a:pPr marL="285750" lvl="0" indent="-285750" algn="just">
              <a:buFont typeface="Arial" pitchFamily="34" charset="0"/>
              <a:buChar char="•"/>
            </a:pPr>
            <a:endParaRPr lang="es-EC" sz="1600" dirty="0" smtClean="0">
              <a:latin typeface="Arial" pitchFamily="34" charset="0"/>
              <a:cs typeface="Arial" pitchFamily="34" charset="0"/>
            </a:endParaRPr>
          </a:p>
          <a:p>
            <a:pPr marL="285750" lvl="0" indent="-285750" algn="just">
              <a:buFont typeface="Arial" pitchFamily="34" charset="0"/>
              <a:buChar char="•"/>
            </a:pPr>
            <a:r>
              <a:rPr lang="es-ES" sz="1600" dirty="0" smtClean="0">
                <a:latin typeface="Arial" pitchFamily="34" charset="0"/>
                <a:cs typeface="Arial" pitchFamily="34" charset="0"/>
              </a:rPr>
              <a:t>Explica las consecuencias de la “Guerra fría” en América Latina. </a:t>
            </a:r>
          </a:p>
          <a:p>
            <a:pPr marL="285750" lvl="0" indent="-285750" algn="just">
              <a:buFont typeface="Arial" pitchFamily="34" charset="0"/>
              <a:buChar char="•"/>
            </a:pPr>
            <a:endParaRPr lang="es-ES" sz="1600" dirty="0" smtClean="0">
              <a:latin typeface="Arial" pitchFamily="34" charset="0"/>
              <a:cs typeface="Arial" pitchFamily="34" charset="0"/>
            </a:endParaRPr>
          </a:p>
          <a:p>
            <a:pPr marL="285750" lvl="0" indent="-285750" algn="just">
              <a:buFont typeface="Arial" pitchFamily="34" charset="0"/>
              <a:buChar char="•"/>
            </a:pPr>
            <a:r>
              <a:rPr lang="es-ES" sz="1600" dirty="0" smtClean="0">
                <a:latin typeface="Arial" pitchFamily="34" charset="0"/>
                <a:cs typeface="Arial" pitchFamily="34" charset="0"/>
              </a:rPr>
              <a:t>Valora la importancia de la democracia, la independencia y la autodeterminación en los procesos de descolonización en el mundo. </a:t>
            </a:r>
          </a:p>
          <a:p>
            <a:pPr marL="285750" lvl="0" indent="-285750" algn="just">
              <a:buFont typeface="Arial" pitchFamily="34" charset="0"/>
              <a:buChar char="•"/>
            </a:pPr>
            <a:endParaRPr lang="es-EC" sz="1600" dirty="0" smtClean="0">
              <a:latin typeface="Arial" pitchFamily="34" charset="0"/>
              <a:cs typeface="Arial" pitchFamily="34" charset="0"/>
            </a:endParaRPr>
          </a:p>
          <a:p>
            <a:pPr marL="285750" lvl="0" indent="-285750" algn="just">
              <a:buFont typeface="Arial" pitchFamily="34" charset="0"/>
              <a:buChar char="•"/>
            </a:pPr>
            <a:r>
              <a:rPr lang="es-ES" sz="1600" dirty="0" smtClean="0">
                <a:latin typeface="Arial" pitchFamily="34" charset="0"/>
                <a:cs typeface="Arial" pitchFamily="34" charset="0"/>
              </a:rPr>
              <a:t>Explica los hechos y procesos asociados a la caída del comunismo. </a:t>
            </a:r>
          </a:p>
          <a:p>
            <a:pPr marL="285750" lvl="0" indent="-285750" algn="just">
              <a:buFont typeface="Arial" pitchFamily="34" charset="0"/>
              <a:buChar char="•"/>
            </a:pPr>
            <a:endParaRPr lang="es-ES" sz="1600" dirty="0" smtClean="0">
              <a:latin typeface="Arial" pitchFamily="34" charset="0"/>
              <a:cs typeface="Arial" pitchFamily="34" charset="0"/>
            </a:endParaRPr>
          </a:p>
          <a:p>
            <a:r>
              <a:rPr lang="es-EC" sz="1600" b="1" dirty="0" smtClean="0">
                <a:latin typeface="Arial" pitchFamily="34" charset="0"/>
                <a:cs typeface="Arial" pitchFamily="34" charset="0"/>
              </a:rPr>
              <a:t>11.-  BIBLIOGRAFÍA.</a:t>
            </a:r>
          </a:p>
          <a:p>
            <a:endParaRPr lang="es-EC" sz="1600" b="1" dirty="0" smtClean="0">
              <a:latin typeface="Arial" pitchFamily="34" charset="0"/>
              <a:cs typeface="Arial" pitchFamily="34" charset="0"/>
            </a:endParaRPr>
          </a:p>
          <a:p>
            <a:endParaRPr lang="es-EC" sz="1600" dirty="0" smtClean="0">
              <a:latin typeface="Arial" pitchFamily="34" charset="0"/>
              <a:cs typeface="Arial" pitchFamily="34" charset="0"/>
            </a:endParaRPr>
          </a:p>
          <a:p>
            <a:r>
              <a:rPr lang="es-EC" sz="1600" b="1" dirty="0" smtClean="0">
                <a:latin typeface="Arial" pitchFamily="34" charset="0"/>
                <a:cs typeface="Arial" pitchFamily="34" charset="0"/>
              </a:rPr>
              <a:t>12.- FIRMAS DE RESPONSABILIDAD.</a:t>
            </a:r>
            <a:endParaRPr lang="es-EC" sz="1600" dirty="0" smtClean="0">
              <a:latin typeface="Arial" pitchFamily="34" charset="0"/>
              <a:cs typeface="Arial" pitchFamily="34" charset="0"/>
            </a:endParaRPr>
          </a:p>
          <a:p>
            <a:endParaRPr lang="es-EC" sz="1600" dirty="0" smtClean="0">
              <a:latin typeface="Arial" pitchFamily="34" charset="0"/>
              <a:cs typeface="Arial" pitchFamily="34" charset="0"/>
            </a:endParaRPr>
          </a:p>
          <a:p>
            <a:endParaRPr lang="es-EC" sz="1400" dirty="0" smtClean="0"/>
          </a:p>
          <a:p>
            <a:pPr marL="285750" lvl="0" indent="-285750" algn="just"/>
            <a:endParaRPr lang="es-ES" sz="1400" dirty="0" smtClean="0">
              <a:latin typeface="Arial" pitchFamily="34" charset="0"/>
              <a:cs typeface="Arial" pitchFamily="34" charset="0"/>
            </a:endParaRPr>
          </a:p>
          <a:p>
            <a:pPr marL="285750" lvl="0" indent="-285750" algn="just">
              <a:buFont typeface="Arial" pitchFamily="34" charset="0"/>
              <a:buChar char="•"/>
            </a:pPr>
            <a:endParaRPr lang="es-ES" sz="1400" dirty="0" smtClean="0">
              <a:latin typeface="Arial" pitchFamily="34" charset="0"/>
              <a:cs typeface="Arial" pitchFamily="34" charset="0"/>
            </a:endParaRPr>
          </a:p>
          <a:p>
            <a:pPr marL="285750" lvl="0" indent="-285750" algn="just"/>
            <a:endParaRPr lang="es-EC"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
            <a:ext cx="9144000" cy="6832640"/>
          </a:xfrm>
          <a:prstGeom prst="rect">
            <a:avLst/>
          </a:prstGeom>
          <a:solidFill>
            <a:schemeClr val="tx2">
              <a:lumMod val="60000"/>
              <a:lumOff val="40000"/>
            </a:schemeClr>
          </a:solidFill>
        </p:spPr>
        <p:txBody>
          <a:bodyPr wrap="square" lIns="91440" tIns="45720" rIns="91440" bIns="45720">
            <a:spAutoFit/>
          </a:bodyPr>
          <a:lstStyle/>
          <a:p>
            <a:pPr algn="ctr"/>
            <a:endParaRPr lang="es-E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endParaRPr lang="es-ES" sz="9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r>
              <a:rPr lang="es-ES" sz="9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FIN</a:t>
            </a:r>
          </a:p>
          <a:p>
            <a:pPr algn="ctr"/>
            <a:endParaRPr lang="es-ES" sz="9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r>
              <a:rPr lang="es-ES" sz="9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endParaRPr lang="es-ES" sz="9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188640"/>
            <a:ext cx="5112568" cy="576064"/>
          </a:xfrm>
          <a:ln>
            <a:solidFill>
              <a:srgbClr val="FFFF00"/>
            </a:solidFill>
          </a:ln>
        </p:spPr>
        <p:txBody>
          <a:bodyPr/>
          <a:lstStyle/>
          <a:p>
            <a:r>
              <a:rPr lang="es-EC" sz="2800" dirty="0">
                <a:effectLst/>
                <a:latin typeface="+mj-lt"/>
              </a:rPr>
              <a:t>OBJETIVOS</a:t>
            </a:r>
            <a:endParaRPr lang="es-EC" sz="2800" dirty="0">
              <a:latin typeface="+mj-lt"/>
            </a:endParaRPr>
          </a:p>
        </p:txBody>
      </p:sp>
      <p:sp>
        <p:nvSpPr>
          <p:cNvPr id="3" name="2 CuadroTexto"/>
          <p:cNvSpPr txBox="1"/>
          <p:nvPr/>
        </p:nvSpPr>
        <p:spPr>
          <a:xfrm>
            <a:off x="510600" y="836712"/>
            <a:ext cx="8136904" cy="5632311"/>
          </a:xfrm>
          <a:prstGeom prst="rect">
            <a:avLst/>
          </a:prstGeom>
          <a:noFill/>
          <a:ln>
            <a:solidFill>
              <a:srgbClr val="0070C0"/>
            </a:solidFill>
          </a:ln>
        </p:spPr>
        <p:txBody>
          <a:bodyPr wrap="square" rtlCol="0">
            <a:spAutoFit/>
          </a:bodyPr>
          <a:lstStyle/>
          <a:p>
            <a:r>
              <a:rPr lang="es-EC" sz="2000" b="1" dirty="0">
                <a:latin typeface="+mj-lt"/>
              </a:rPr>
              <a:t>OBJETIVOS GENERALES.-</a:t>
            </a:r>
          </a:p>
          <a:p>
            <a:pPr marL="342900" lvl="0" indent="-342900" algn="just">
              <a:buFont typeface="Arial" pitchFamily="34" charset="0"/>
              <a:buChar char="•"/>
            </a:pPr>
            <a:r>
              <a:rPr lang="es-EC" sz="2000" dirty="0">
                <a:latin typeface="+mj-lt"/>
              </a:rPr>
              <a:t>Determinar las características  de los contenidos programáticos vigentes  en los 10mos. años de E.B. del Colegio Militar No. 10 “Abdón Calderón” de la ciudad de Quito, provincia de Pichincha.</a:t>
            </a:r>
          </a:p>
          <a:p>
            <a:pPr marL="342900" indent="-342900" algn="just">
              <a:buFont typeface="Arial" pitchFamily="34" charset="0"/>
              <a:buChar char="•"/>
            </a:pPr>
            <a:r>
              <a:rPr lang="es-EC" sz="2000" dirty="0">
                <a:latin typeface="+mj-lt"/>
              </a:rPr>
              <a:t>Elaborar una propuesta curricular fundamentada en el desarrollo de destrezas con criterio de </a:t>
            </a:r>
            <a:r>
              <a:rPr lang="es-EC" sz="2000" dirty="0" smtClean="0">
                <a:latin typeface="+mj-lt"/>
              </a:rPr>
              <a:t>desempeño</a:t>
            </a:r>
          </a:p>
          <a:p>
            <a:endParaRPr lang="es-EC" sz="2000" dirty="0">
              <a:latin typeface="+mj-lt"/>
            </a:endParaRPr>
          </a:p>
          <a:p>
            <a:r>
              <a:rPr lang="es-EC" sz="2000" b="1" dirty="0">
                <a:latin typeface="+mj-lt"/>
              </a:rPr>
              <a:t>OBJETIVOS ESPECIFICOS.-</a:t>
            </a:r>
          </a:p>
          <a:p>
            <a:pPr marL="342900" lvl="0" indent="-342900" algn="just">
              <a:buFont typeface="Arial" pitchFamily="34" charset="0"/>
              <a:buChar char="•"/>
            </a:pPr>
            <a:r>
              <a:rPr lang="es-EC" sz="2000" dirty="0">
                <a:latin typeface="+mj-lt"/>
              </a:rPr>
              <a:t>Analizar los contenidos programáticos vigentes en los 10mos años de E.B. del </a:t>
            </a:r>
            <a:r>
              <a:rPr lang="es-EC" sz="2000" dirty="0" smtClean="0">
                <a:latin typeface="+mj-lt"/>
              </a:rPr>
              <a:t>Colegio Militar N.10</a:t>
            </a:r>
            <a:r>
              <a:rPr lang="es-EC" sz="2000" dirty="0">
                <a:latin typeface="+mj-lt"/>
              </a:rPr>
              <a:t>.</a:t>
            </a:r>
          </a:p>
          <a:p>
            <a:pPr marL="342900" lvl="0" indent="-342900" algn="just">
              <a:buFont typeface="Arial" pitchFamily="34" charset="0"/>
              <a:buChar char="•"/>
            </a:pPr>
            <a:r>
              <a:rPr lang="es-EC" sz="2000" dirty="0">
                <a:latin typeface="+mj-lt"/>
              </a:rPr>
              <a:t>Elaborar una propuesta curricular fundamentada  en  el desarrollo de destrezas con criterio de desempeño.</a:t>
            </a:r>
          </a:p>
          <a:p>
            <a:pPr marL="342900" lvl="0" indent="-342900" algn="just">
              <a:buFont typeface="Arial" pitchFamily="34" charset="0"/>
              <a:buChar char="•"/>
            </a:pPr>
            <a:r>
              <a:rPr lang="es-EC" sz="2000" dirty="0">
                <a:latin typeface="+mj-lt"/>
              </a:rPr>
              <a:t>Analizar la planificación de los bloques temáticos vigentes en las cuatro áreas fundamentales (matemáticas, lenguaje y </a:t>
            </a:r>
            <a:r>
              <a:rPr lang="es-EC" sz="2000" dirty="0" smtClean="0">
                <a:latin typeface="+mj-lt"/>
              </a:rPr>
              <a:t>literatura, </a:t>
            </a:r>
            <a:r>
              <a:rPr lang="es-EC" sz="2000" dirty="0">
                <a:latin typeface="+mj-lt"/>
              </a:rPr>
              <a:t>ciencias sociales y ciencias naturales.)</a:t>
            </a:r>
          </a:p>
          <a:p>
            <a:pPr marL="342900" lvl="0" indent="-342900" algn="just">
              <a:buFont typeface="Arial" pitchFamily="34" charset="0"/>
              <a:buChar char="•"/>
            </a:pPr>
            <a:r>
              <a:rPr lang="es-EC" sz="2000" dirty="0">
                <a:latin typeface="+mj-lt"/>
              </a:rPr>
              <a:t>Reestructurar </a:t>
            </a:r>
            <a:r>
              <a:rPr lang="es-EC" sz="2000" dirty="0" smtClean="0">
                <a:latin typeface="+mj-lt"/>
              </a:rPr>
              <a:t> los </a:t>
            </a:r>
            <a:r>
              <a:rPr lang="es-EC" sz="2000" dirty="0">
                <a:latin typeface="+mj-lt"/>
              </a:rPr>
              <a:t>contenidos programáticos vigentes  en los 10mos años de E.B. del </a:t>
            </a:r>
            <a:r>
              <a:rPr lang="es-EC" sz="2000" dirty="0" smtClean="0"/>
              <a:t>Colegio Militar N.10. </a:t>
            </a:r>
            <a:endParaRPr lang="es-EC" sz="2000" dirty="0">
              <a:latin typeface="+mj-lt"/>
            </a:endParaRPr>
          </a:p>
        </p:txBody>
      </p:sp>
    </p:spTree>
    <p:extLst>
      <p:ext uri="{BB962C8B-B14F-4D97-AF65-F5344CB8AC3E}">
        <p14:creationId xmlns:p14="http://schemas.microsoft.com/office/powerpoint/2010/main" xmlns="" val="2303308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352928" cy="720080"/>
          </a:xfrm>
        </p:spPr>
        <p:txBody>
          <a:bodyPr/>
          <a:lstStyle/>
          <a:p>
            <a:r>
              <a:rPr lang="es-EC" sz="4000" dirty="0" smtClean="0">
                <a:latin typeface="+mj-lt"/>
              </a:rPr>
              <a:t>JUSTIFICACIÓN E IMPORTANCIA</a:t>
            </a:r>
            <a:endParaRPr lang="es-EC" sz="4000" dirty="0">
              <a:latin typeface="+mj-lt"/>
            </a:endParaRPr>
          </a:p>
        </p:txBody>
      </p:sp>
      <p:sp>
        <p:nvSpPr>
          <p:cNvPr id="3" name="2 CuadroTexto"/>
          <p:cNvSpPr txBox="1"/>
          <p:nvPr/>
        </p:nvSpPr>
        <p:spPr>
          <a:xfrm>
            <a:off x="395536" y="1340768"/>
            <a:ext cx="8496944" cy="4524315"/>
          </a:xfrm>
          <a:prstGeom prst="rect">
            <a:avLst/>
          </a:prstGeom>
          <a:noFill/>
          <a:ln>
            <a:solidFill>
              <a:srgbClr val="92D050"/>
            </a:solidFill>
          </a:ln>
        </p:spPr>
        <p:txBody>
          <a:bodyPr wrap="square" rtlCol="0">
            <a:spAutoFit/>
          </a:bodyPr>
          <a:lstStyle/>
          <a:p>
            <a:pPr marL="285750" indent="-285750" algn="just">
              <a:buFont typeface="Arial" pitchFamily="34" charset="0"/>
              <a:buChar char="•"/>
            </a:pPr>
            <a:r>
              <a:rPr lang="es-EC" sz="2400" dirty="0" smtClean="0">
                <a:latin typeface="+mj-lt"/>
              </a:rPr>
              <a:t>Determinar </a:t>
            </a:r>
            <a:r>
              <a:rPr lang="es-EC" sz="2400" dirty="0">
                <a:latin typeface="+mj-lt"/>
              </a:rPr>
              <a:t>las características de la planificación </a:t>
            </a:r>
            <a:r>
              <a:rPr lang="es-EC" sz="2400" dirty="0" smtClean="0">
                <a:latin typeface="+mj-lt"/>
              </a:rPr>
              <a:t>micro curricular </a:t>
            </a:r>
            <a:r>
              <a:rPr lang="es-EC" sz="2400" dirty="0">
                <a:latin typeface="+mj-lt"/>
              </a:rPr>
              <a:t>(objetivos, actividades, criterios de </a:t>
            </a:r>
            <a:r>
              <a:rPr lang="es-EC" sz="2400" dirty="0" smtClean="0">
                <a:latin typeface="+mj-lt"/>
              </a:rPr>
              <a:t>desempeño y </a:t>
            </a:r>
            <a:r>
              <a:rPr lang="es-EC" sz="2400" dirty="0">
                <a:latin typeface="+mj-lt"/>
              </a:rPr>
              <a:t>evaluación), romper el paradigma de la educación </a:t>
            </a:r>
            <a:r>
              <a:rPr lang="es-EC" sz="2400" dirty="0" smtClean="0">
                <a:latin typeface="+mj-lt"/>
              </a:rPr>
              <a:t>tradicionalista.</a:t>
            </a:r>
          </a:p>
          <a:p>
            <a:pPr marL="285750" indent="-285750" algn="just">
              <a:buFont typeface="Arial" pitchFamily="34" charset="0"/>
              <a:buChar char="•"/>
            </a:pPr>
            <a:endParaRPr lang="es-EC" sz="2400" dirty="0" smtClean="0">
              <a:latin typeface="+mj-lt"/>
            </a:endParaRPr>
          </a:p>
          <a:p>
            <a:pPr marL="285750" indent="-285750" algn="just">
              <a:buFont typeface="Arial" pitchFamily="34" charset="0"/>
              <a:buChar char="•"/>
            </a:pPr>
            <a:r>
              <a:rPr lang="es-EC" sz="2400" dirty="0" smtClean="0">
                <a:latin typeface="+mj-lt"/>
              </a:rPr>
              <a:t>Elaborar </a:t>
            </a:r>
            <a:r>
              <a:rPr lang="es-EC" sz="2400" dirty="0">
                <a:latin typeface="+mj-lt"/>
              </a:rPr>
              <a:t>una propuesta de rediseño curricular basado en un enfoque </a:t>
            </a:r>
            <a:r>
              <a:rPr lang="es-EC" sz="2400" dirty="0" smtClean="0">
                <a:latin typeface="+mj-lt"/>
              </a:rPr>
              <a:t>constructivista.</a:t>
            </a:r>
          </a:p>
          <a:p>
            <a:pPr marL="285750" indent="-285750" algn="just">
              <a:buFont typeface="Arial" pitchFamily="34" charset="0"/>
              <a:buChar char="•"/>
            </a:pPr>
            <a:endParaRPr lang="es-EC" sz="2400" dirty="0" smtClean="0">
              <a:latin typeface="+mj-lt"/>
            </a:endParaRPr>
          </a:p>
          <a:p>
            <a:pPr marL="285750" indent="-285750" algn="just">
              <a:buFont typeface="Arial" pitchFamily="34" charset="0"/>
              <a:buChar char="•"/>
            </a:pPr>
            <a:r>
              <a:rPr lang="es-EC" sz="2400" dirty="0">
                <a:latin typeface="+mj-lt"/>
              </a:rPr>
              <a:t>M</a:t>
            </a:r>
            <a:r>
              <a:rPr lang="es-EC" sz="2400" dirty="0" smtClean="0">
                <a:latin typeface="+mj-lt"/>
              </a:rPr>
              <a:t>ejoramiento </a:t>
            </a:r>
            <a:r>
              <a:rPr lang="es-EC" sz="2400" dirty="0">
                <a:latin typeface="+mj-lt"/>
              </a:rPr>
              <a:t>del proceso educativo, tomando como referencia a los 10mos años de Educación Básica del Colegio Militar No. 10 “Abdón Calderón”</a:t>
            </a:r>
          </a:p>
          <a:p>
            <a:pPr marL="285750" indent="-285750" algn="just">
              <a:buFont typeface="Arial" pitchFamily="34" charset="0"/>
              <a:buChar char="•"/>
            </a:pPr>
            <a:endParaRPr lang="es-EC" sz="2400" dirty="0">
              <a:latin typeface="+mj-lt"/>
            </a:endParaRPr>
          </a:p>
        </p:txBody>
      </p:sp>
    </p:spTree>
    <p:extLst>
      <p:ext uri="{BB962C8B-B14F-4D97-AF65-F5344CB8AC3E}">
        <p14:creationId xmlns:p14="http://schemas.microsoft.com/office/powerpoint/2010/main" xmlns="" val="4231889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260648"/>
            <a:ext cx="5616624" cy="720080"/>
          </a:xfrm>
        </p:spPr>
        <p:txBody>
          <a:bodyPr/>
          <a:lstStyle/>
          <a:p>
            <a:r>
              <a:rPr lang="es-EC" sz="3600" dirty="0" smtClean="0">
                <a:latin typeface="+mj-lt"/>
              </a:rPr>
              <a:t>MARCO TEÓRICO</a:t>
            </a:r>
            <a:endParaRPr lang="es-EC" sz="3600" dirty="0">
              <a:latin typeface="+mj-lt"/>
            </a:endParaRPr>
          </a:p>
        </p:txBody>
      </p:sp>
      <p:sp>
        <p:nvSpPr>
          <p:cNvPr id="3" name="2 CuadroTexto"/>
          <p:cNvSpPr txBox="1"/>
          <p:nvPr/>
        </p:nvSpPr>
        <p:spPr>
          <a:xfrm>
            <a:off x="683568" y="1196752"/>
            <a:ext cx="7416824" cy="4893647"/>
          </a:xfrm>
          <a:prstGeom prst="rect">
            <a:avLst/>
          </a:prstGeom>
          <a:noFill/>
          <a:ln>
            <a:solidFill>
              <a:schemeClr val="accent5">
                <a:lumMod val="60000"/>
                <a:lumOff val="40000"/>
              </a:schemeClr>
            </a:solidFill>
          </a:ln>
        </p:spPr>
        <p:txBody>
          <a:bodyPr wrap="square" rtlCol="0">
            <a:spAutoFit/>
          </a:bodyPr>
          <a:lstStyle/>
          <a:p>
            <a:pPr marL="285750" indent="-285750" algn="just">
              <a:buFont typeface="Arial" pitchFamily="34" charset="0"/>
              <a:buChar char="•"/>
            </a:pPr>
            <a:r>
              <a:rPr lang="es-EC" sz="2400" b="1" dirty="0">
                <a:latin typeface="+mj-lt"/>
              </a:rPr>
              <a:t>C</a:t>
            </a:r>
            <a:r>
              <a:rPr lang="es-EC" sz="2400" b="1" dirty="0" smtClean="0">
                <a:latin typeface="+mj-lt"/>
              </a:rPr>
              <a:t>ontenidos programáticos</a:t>
            </a:r>
            <a:r>
              <a:rPr lang="es-EC" sz="2400" dirty="0" smtClean="0">
                <a:latin typeface="+mj-lt"/>
              </a:rPr>
              <a:t>.- representan </a:t>
            </a:r>
            <a:r>
              <a:rPr lang="es-EC" sz="2400" dirty="0">
                <a:latin typeface="+mj-lt"/>
              </a:rPr>
              <a:t>el qué de la educación, es decir, qué enseñar y aprender en el proceso educativo.</a:t>
            </a:r>
          </a:p>
          <a:p>
            <a:endParaRPr lang="es-EC" sz="2400" dirty="0">
              <a:latin typeface="+mj-lt"/>
            </a:endParaRPr>
          </a:p>
          <a:p>
            <a:pPr marL="285750" indent="-285750" algn="just">
              <a:buFont typeface="Arial" pitchFamily="34" charset="0"/>
              <a:buChar char="•"/>
            </a:pPr>
            <a:r>
              <a:rPr lang="es-EC" sz="2400" b="1" dirty="0">
                <a:latin typeface="+mj-lt"/>
              </a:rPr>
              <a:t>Plan de Unidad </a:t>
            </a:r>
            <a:r>
              <a:rPr lang="es-EC" sz="2400" b="1" dirty="0" smtClean="0">
                <a:latin typeface="+mj-lt"/>
              </a:rPr>
              <a:t>didáctica</a:t>
            </a:r>
            <a:r>
              <a:rPr lang="es-EC" sz="2400" dirty="0">
                <a:latin typeface="+mj-lt"/>
              </a:rPr>
              <a:t>.-todo lo que interviene en el proceso de enseñanza – </a:t>
            </a:r>
            <a:r>
              <a:rPr lang="es-EC" sz="2400" dirty="0" smtClean="0">
                <a:latin typeface="+mj-lt"/>
              </a:rPr>
              <a:t>aprendizaje.</a:t>
            </a:r>
          </a:p>
          <a:p>
            <a:pPr marL="285750" indent="-285750">
              <a:buFont typeface="Arial" pitchFamily="34" charset="0"/>
              <a:buChar char="•"/>
            </a:pPr>
            <a:endParaRPr lang="es-EC" sz="2400" dirty="0">
              <a:latin typeface="+mj-lt"/>
            </a:endParaRPr>
          </a:p>
          <a:p>
            <a:pPr marL="285750" indent="-285750" algn="just"/>
            <a:r>
              <a:rPr lang="es-EC" sz="2400" b="1" dirty="0" smtClean="0">
                <a:latin typeface="+mj-lt"/>
              </a:rPr>
              <a:t>	Contenidos Conceptuales</a:t>
            </a:r>
            <a:r>
              <a:rPr lang="es-EC" sz="2400" dirty="0" smtClean="0">
                <a:latin typeface="+mj-lt"/>
              </a:rPr>
              <a:t>.- corresponden </a:t>
            </a:r>
            <a:r>
              <a:rPr lang="es-EC" sz="2400" dirty="0">
                <a:latin typeface="+mj-lt"/>
              </a:rPr>
              <a:t>al área del saber, es decir, los hechos, fenómenos y conceptos que los estudiantes pueden “aprender</a:t>
            </a:r>
            <a:r>
              <a:rPr lang="es-EC" sz="2400" dirty="0" smtClean="0">
                <a:latin typeface="+mj-lt"/>
              </a:rPr>
              <a:t>”.</a:t>
            </a:r>
            <a:endParaRPr lang="es-EC" sz="2400" dirty="0">
              <a:latin typeface="+mj-lt"/>
            </a:endParaRPr>
          </a:p>
          <a:p>
            <a:pPr marL="285750" indent="-285750">
              <a:buFont typeface="Arial" pitchFamily="34" charset="0"/>
              <a:buChar char="•"/>
            </a:pPr>
            <a:endParaRPr lang="es-EC" sz="2400" dirty="0">
              <a:latin typeface="+mj-lt"/>
            </a:endParaRPr>
          </a:p>
        </p:txBody>
      </p:sp>
    </p:spTree>
    <p:extLst>
      <p:ext uri="{BB962C8B-B14F-4D97-AF65-F5344CB8AC3E}">
        <p14:creationId xmlns:p14="http://schemas.microsoft.com/office/powerpoint/2010/main" xmlns="" val="1129628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85720" y="456247"/>
            <a:ext cx="8424936" cy="6401753"/>
          </a:xfrm>
          <a:prstGeom prst="rect">
            <a:avLst/>
          </a:prstGeom>
          <a:noFill/>
          <a:ln>
            <a:solidFill>
              <a:schemeClr val="accent4">
                <a:lumMod val="75000"/>
              </a:schemeClr>
            </a:solidFill>
          </a:ln>
        </p:spPr>
        <p:txBody>
          <a:bodyPr wrap="square" rtlCol="0">
            <a:spAutoFit/>
          </a:bodyPr>
          <a:lstStyle/>
          <a:p>
            <a:pPr marL="285750" indent="-285750" algn="just"/>
            <a:r>
              <a:rPr lang="es-EC" sz="2800" b="1" dirty="0" smtClean="0">
                <a:latin typeface="+mj-lt"/>
              </a:rPr>
              <a:t>	Contenidos Procedimentales</a:t>
            </a:r>
            <a:r>
              <a:rPr lang="es-EC" sz="2800" dirty="0" smtClean="0">
                <a:latin typeface="+mj-lt"/>
              </a:rPr>
              <a:t>.- </a:t>
            </a:r>
            <a:r>
              <a:rPr lang="es-EC" sz="2800" dirty="0">
                <a:latin typeface="+mj-lt"/>
              </a:rPr>
              <a:t>Constituyen un conjunto de acciones que facilitan el logro de un fin u objetivo  propuesto</a:t>
            </a:r>
            <a:r>
              <a:rPr lang="es-EC" sz="2800" dirty="0" smtClean="0">
                <a:latin typeface="+mj-lt"/>
              </a:rPr>
              <a:t>.</a:t>
            </a:r>
          </a:p>
          <a:p>
            <a:pPr marL="285750" indent="-285750">
              <a:buFont typeface="Arial" pitchFamily="34" charset="0"/>
              <a:buChar char="•"/>
            </a:pPr>
            <a:endParaRPr lang="es-EC" sz="2800" dirty="0">
              <a:latin typeface="+mj-lt"/>
            </a:endParaRPr>
          </a:p>
          <a:p>
            <a:pPr marL="285750" indent="-285750" algn="just"/>
            <a:r>
              <a:rPr lang="es-EC" sz="2800" b="1" dirty="0" smtClean="0">
                <a:latin typeface="+mj-lt"/>
              </a:rPr>
              <a:t>	Contenidos </a:t>
            </a:r>
            <a:r>
              <a:rPr lang="es-EC" sz="2800" b="1" dirty="0">
                <a:latin typeface="+mj-lt"/>
              </a:rPr>
              <a:t>Actitudinales.-</a:t>
            </a:r>
            <a:r>
              <a:rPr lang="es-EC" sz="2800" dirty="0">
                <a:latin typeface="+mj-lt"/>
              </a:rPr>
              <a:t>La actitud está condicionada por los valores que cada quien posee y puede ir cambiando a medida que tales valores evolucionan en su mente</a:t>
            </a:r>
            <a:r>
              <a:rPr lang="es-EC" sz="2800" dirty="0" smtClean="0">
                <a:latin typeface="+mj-lt"/>
              </a:rPr>
              <a:t>.</a:t>
            </a:r>
          </a:p>
          <a:p>
            <a:pPr marL="285750" indent="-285750">
              <a:buFont typeface="Arial" pitchFamily="34" charset="0"/>
              <a:buChar char="•"/>
            </a:pPr>
            <a:endParaRPr lang="es-EC" sz="2800" dirty="0">
              <a:latin typeface="+mj-lt"/>
            </a:endParaRPr>
          </a:p>
          <a:p>
            <a:pPr marL="285750" indent="-285750" algn="just">
              <a:buFont typeface="Arial" pitchFamily="34" charset="0"/>
              <a:buChar char="•"/>
            </a:pPr>
            <a:r>
              <a:rPr lang="es-EC" sz="2800" b="1" dirty="0">
                <a:latin typeface="+mj-lt"/>
              </a:rPr>
              <a:t>Plan de Clase</a:t>
            </a:r>
            <a:r>
              <a:rPr lang="es-EC" sz="2800" dirty="0" smtClean="0">
                <a:latin typeface="+mj-lt"/>
              </a:rPr>
              <a:t>.- Es </a:t>
            </a:r>
            <a:r>
              <a:rPr lang="es-EC" sz="2800" dirty="0">
                <a:latin typeface="+mj-lt"/>
              </a:rPr>
              <a:t>un proyecto de todas las actividades que en forma secuencial realizarán los estudiantes con la guía del docente, persiguiendo  un objetivo específico en tiempo determinado.</a:t>
            </a:r>
          </a:p>
          <a:p>
            <a:endParaRPr lang="es-EC" dirty="0"/>
          </a:p>
        </p:txBody>
      </p:sp>
    </p:spTree>
    <p:extLst>
      <p:ext uri="{BB962C8B-B14F-4D97-AF65-F5344CB8AC3E}">
        <p14:creationId xmlns:p14="http://schemas.microsoft.com/office/powerpoint/2010/main" xmlns="" val="1132267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83668" y="116632"/>
            <a:ext cx="6480720" cy="603448"/>
          </a:xfrm>
          <a:ln>
            <a:solidFill>
              <a:srgbClr val="FFFF00"/>
            </a:solidFill>
          </a:ln>
        </p:spPr>
        <p:txBody>
          <a:bodyPr/>
          <a:lstStyle/>
          <a:p>
            <a:r>
              <a:rPr lang="es-EC" sz="3200" b="1" dirty="0" smtClean="0"/>
              <a:t>ENFOQUE CONSTRUCTIVISTA</a:t>
            </a:r>
            <a:endParaRPr lang="es-EC" sz="3200" dirty="0">
              <a:latin typeface="+mj-lt"/>
            </a:endParaRPr>
          </a:p>
        </p:txBody>
      </p:sp>
      <p:sp>
        <p:nvSpPr>
          <p:cNvPr id="4" name="3 CuadroTexto"/>
          <p:cNvSpPr txBox="1"/>
          <p:nvPr/>
        </p:nvSpPr>
        <p:spPr>
          <a:xfrm>
            <a:off x="107504" y="764704"/>
            <a:ext cx="8928992" cy="5632311"/>
          </a:xfrm>
          <a:prstGeom prst="rect">
            <a:avLst/>
          </a:prstGeom>
          <a:noFill/>
          <a:ln>
            <a:solidFill>
              <a:schemeClr val="accent5">
                <a:lumMod val="60000"/>
                <a:lumOff val="40000"/>
              </a:schemeClr>
            </a:solidFill>
          </a:ln>
        </p:spPr>
        <p:txBody>
          <a:bodyPr wrap="square" rtlCol="0">
            <a:spAutoFit/>
          </a:bodyPr>
          <a:lstStyle/>
          <a:p>
            <a:endParaRPr lang="es-EC" sz="2400" b="1" dirty="0" smtClean="0">
              <a:latin typeface="+mj-lt"/>
            </a:endParaRPr>
          </a:p>
          <a:p>
            <a:pPr marL="285750" indent="-285750" algn="just">
              <a:buFont typeface="Arial" pitchFamily="34" charset="0"/>
              <a:buChar char="•"/>
            </a:pPr>
            <a:r>
              <a:rPr lang="es-EC" sz="2400" dirty="0">
                <a:latin typeface="+mj-lt"/>
              </a:rPr>
              <a:t>El constructivismo es el modelo que plantea que una persona, en los aspectos cognitivos, sociales y afectivos del comportamiento, no es un mero producto del ambiente, sino una construcción propia que se va produciendo día a día como resultado de la interacción de distintos </a:t>
            </a:r>
            <a:r>
              <a:rPr lang="es-EC" sz="2400" dirty="0" smtClean="0">
                <a:latin typeface="+mj-lt"/>
              </a:rPr>
              <a:t>factores.</a:t>
            </a:r>
          </a:p>
          <a:p>
            <a:pPr marL="285750" indent="-285750" algn="just"/>
            <a:endParaRPr lang="es-EC" sz="2400" dirty="0" smtClean="0">
              <a:latin typeface="+mj-lt"/>
            </a:endParaRPr>
          </a:p>
          <a:p>
            <a:pPr marL="285750" indent="-285750" algn="just">
              <a:buFont typeface="Arial" pitchFamily="34" charset="0"/>
              <a:buChar char="•"/>
            </a:pPr>
            <a:r>
              <a:rPr lang="es-EC" sz="2400" dirty="0">
                <a:latin typeface="+mj-lt"/>
              </a:rPr>
              <a:t>El modelo constructivista está centrado en la persona, en sus experiencias previas </a:t>
            </a:r>
            <a:r>
              <a:rPr lang="es-EC" sz="2400" dirty="0" smtClean="0">
                <a:latin typeface="+mj-lt"/>
              </a:rPr>
              <a:t> para adquirir un conocimiento nuevo.</a:t>
            </a:r>
          </a:p>
          <a:p>
            <a:pPr marL="285750" indent="-285750" algn="just">
              <a:buFont typeface="Arial" pitchFamily="34" charset="0"/>
              <a:buChar char="•"/>
            </a:pPr>
            <a:endParaRPr lang="es-EC" sz="2400" dirty="0" smtClean="0">
              <a:latin typeface="+mj-lt"/>
            </a:endParaRPr>
          </a:p>
          <a:p>
            <a:pPr marL="285750" indent="-285750" algn="just">
              <a:buFont typeface="Arial" pitchFamily="34" charset="0"/>
              <a:buChar char="•"/>
            </a:pPr>
            <a:r>
              <a:rPr lang="es-EC" sz="2400" dirty="0" smtClean="0">
                <a:latin typeface="+mj-lt"/>
              </a:rPr>
              <a:t>El  docente es un facilitador, mediador y un participante más  dentro del conocimiento.</a:t>
            </a:r>
            <a:endParaRPr lang="es-EC" sz="2400" dirty="0">
              <a:latin typeface="+mj-lt"/>
            </a:endParaRPr>
          </a:p>
          <a:p>
            <a:pPr lvl="0" algn="just"/>
            <a:r>
              <a:rPr lang="es-EC" sz="2400" dirty="0" smtClean="0">
                <a:latin typeface="+mj-lt"/>
              </a:rPr>
              <a:t>   </a:t>
            </a:r>
            <a:endParaRPr lang="es-EC" sz="2400" dirty="0">
              <a:latin typeface="+mj-lt"/>
            </a:endParaRPr>
          </a:p>
        </p:txBody>
      </p:sp>
    </p:spTree>
    <p:extLst>
      <p:ext uri="{BB962C8B-B14F-4D97-AF65-F5344CB8AC3E}">
        <p14:creationId xmlns:p14="http://schemas.microsoft.com/office/powerpoint/2010/main" xmlns="" val="3557838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14282" y="285728"/>
            <a:ext cx="8712968" cy="6001643"/>
          </a:xfrm>
          <a:prstGeom prst="rect">
            <a:avLst/>
          </a:prstGeom>
          <a:noFill/>
          <a:ln>
            <a:solidFill>
              <a:schemeClr val="accent5">
                <a:lumMod val="75000"/>
              </a:schemeClr>
            </a:solidFill>
          </a:ln>
        </p:spPr>
        <p:txBody>
          <a:bodyPr wrap="square" rtlCol="0">
            <a:spAutoFit/>
          </a:bodyPr>
          <a:lstStyle/>
          <a:p>
            <a:pPr algn="ctr"/>
            <a:r>
              <a:rPr lang="es-EC" sz="2400" b="1" dirty="0">
                <a:solidFill>
                  <a:schemeClr val="tx2">
                    <a:lumMod val="60000"/>
                    <a:lumOff val="40000"/>
                  </a:schemeClr>
                </a:solidFill>
                <a:latin typeface="+mj-lt"/>
              </a:rPr>
              <a:t>Representantes del </a:t>
            </a:r>
            <a:r>
              <a:rPr lang="es-EC" sz="2400" b="1" dirty="0" smtClean="0">
                <a:solidFill>
                  <a:schemeClr val="tx2">
                    <a:lumMod val="60000"/>
                    <a:lumOff val="40000"/>
                  </a:schemeClr>
                </a:solidFill>
                <a:latin typeface="+mj-lt"/>
              </a:rPr>
              <a:t>constructivismo</a:t>
            </a:r>
            <a:r>
              <a:rPr lang="es-EC" sz="2400" dirty="0" smtClean="0">
                <a:solidFill>
                  <a:schemeClr val="tx2">
                    <a:lumMod val="60000"/>
                    <a:lumOff val="40000"/>
                  </a:schemeClr>
                </a:solidFill>
                <a:latin typeface="+mj-lt"/>
              </a:rPr>
              <a:t>.</a:t>
            </a:r>
          </a:p>
          <a:p>
            <a:pPr algn="ctr"/>
            <a:endParaRPr lang="es-EC" sz="2400" dirty="0" smtClean="0">
              <a:solidFill>
                <a:schemeClr val="tx2">
                  <a:lumMod val="60000"/>
                  <a:lumOff val="40000"/>
                </a:schemeClr>
              </a:solidFill>
              <a:latin typeface="+mj-lt"/>
            </a:endParaRPr>
          </a:p>
          <a:p>
            <a:pPr marL="285750" indent="-285750">
              <a:buFont typeface="Arial" pitchFamily="34" charset="0"/>
              <a:buChar char="•"/>
            </a:pPr>
            <a:r>
              <a:rPr lang="es-EC" sz="2800" dirty="0">
                <a:latin typeface="+mj-lt"/>
              </a:rPr>
              <a:t>La teoría genética del desarrollo intelectual de </a:t>
            </a:r>
            <a:r>
              <a:rPr lang="es-EC" sz="2800" dirty="0" smtClean="0">
                <a:latin typeface="+mj-lt"/>
              </a:rPr>
              <a:t>Piaget.</a:t>
            </a:r>
          </a:p>
          <a:p>
            <a:r>
              <a:rPr lang="es-EC" sz="2800" dirty="0" smtClean="0">
                <a:latin typeface="+mj-lt"/>
              </a:rPr>
              <a:t> </a:t>
            </a:r>
          </a:p>
          <a:p>
            <a:pPr marL="285750" indent="-285750" algn="just">
              <a:buFont typeface="Arial" pitchFamily="34" charset="0"/>
              <a:buChar char="•"/>
            </a:pPr>
            <a:r>
              <a:rPr lang="es-EC" sz="2800" dirty="0">
                <a:latin typeface="+mj-lt"/>
              </a:rPr>
              <a:t>La teoría sociocultural  del desarrollo y del aprendizaje de </a:t>
            </a:r>
            <a:r>
              <a:rPr lang="es-EC" sz="2800" dirty="0" err="1" smtClean="0">
                <a:latin typeface="+mj-lt"/>
              </a:rPr>
              <a:t>Vigotsky</a:t>
            </a:r>
            <a:r>
              <a:rPr lang="es-EC" sz="2800" dirty="0" smtClean="0">
                <a:latin typeface="+mj-lt"/>
              </a:rPr>
              <a:t>, </a:t>
            </a:r>
            <a:r>
              <a:rPr lang="es-EC" sz="2800" dirty="0">
                <a:latin typeface="+mj-lt"/>
              </a:rPr>
              <a:t>pone énfasis en los diferentes mecanismos de influencia educativa, donde la construcción del conocimiento es un acto </a:t>
            </a:r>
            <a:r>
              <a:rPr lang="es-EC" sz="2800" dirty="0" smtClean="0">
                <a:latin typeface="+mj-lt"/>
              </a:rPr>
              <a:t>individual.</a:t>
            </a:r>
          </a:p>
          <a:p>
            <a:pPr marL="285750" indent="-285750">
              <a:buFont typeface="Arial" pitchFamily="34" charset="0"/>
              <a:buChar char="•"/>
            </a:pPr>
            <a:endParaRPr lang="es-EC" sz="2800" dirty="0" smtClean="0">
              <a:latin typeface="+mj-lt"/>
            </a:endParaRPr>
          </a:p>
          <a:p>
            <a:pPr marL="285750" indent="-285750" algn="just">
              <a:buFont typeface="Arial" pitchFamily="34" charset="0"/>
              <a:buChar char="•"/>
            </a:pPr>
            <a:r>
              <a:rPr lang="es-EC" sz="2800" dirty="0">
                <a:latin typeface="+mj-lt"/>
              </a:rPr>
              <a:t>Ausubel y su teoría de la asimilación pone énfasis en los organizadores previos y en otras condiciones para un aprendizaje significativo. </a:t>
            </a:r>
          </a:p>
        </p:txBody>
      </p:sp>
    </p:spTree>
    <p:extLst>
      <p:ext uri="{BB962C8B-B14F-4D97-AF65-F5344CB8AC3E}">
        <p14:creationId xmlns:p14="http://schemas.microsoft.com/office/powerpoint/2010/main" xmlns="" val="10838002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1152</TotalTime>
  <Words>2684</Words>
  <Application>Microsoft Office PowerPoint</Application>
  <PresentationFormat>Presentación en pantalla (4:3)</PresentationFormat>
  <Paragraphs>501</Paragraphs>
  <Slides>37</Slides>
  <Notes>0</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Ejecutivo</vt:lpstr>
      <vt:lpstr>Diapositiva 1</vt:lpstr>
      <vt:lpstr>Diapositiva 2</vt:lpstr>
      <vt:lpstr>FORMULACIÓN DEL PROBLEMA.</vt:lpstr>
      <vt:lpstr>OBJETIVOS</vt:lpstr>
      <vt:lpstr>JUSTIFICACIÓN E IMPORTANCIA</vt:lpstr>
      <vt:lpstr>MARCO TEÓRICO</vt:lpstr>
      <vt:lpstr>Diapositiva 7</vt:lpstr>
      <vt:lpstr>ENFOQUE CONSTRUCTIVISTA</vt:lpstr>
      <vt:lpstr>Diapositiva 9</vt:lpstr>
      <vt:lpstr>Diapositiva 10</vt:lpstr>
      <vt:lpstr>Diapositiva 11</vt:lpstr>
      <vt:lpstr>HIPOTESIS</vt:lpstr>
      <vt:lpstr>Diapositiva 13</vt:lpstr>
      <vt:lpstr>MARCO METODOLÓGICO</vt:lpstr>
      <vt:lpstr>TÉCNICAS Y MÉTODOS UTILIZADOS</vt:lpstr>
      <vt:lpstr>CARACTERÍSTICAS DEL INSTRUMENTO</vt:lpstr>
      <vt:lpstr>RESULTADOS DE LAS ENTREVISTAS.</vt:lpstr>
      <vt:lpstr>RESULTADOS DE LAS ENTREVISTAS.</vt:lpstr>
      <vt:lpstr>RESULTADOS DE LAS ENTREVISTAS.</vt:lpstr>
      <vt:lpstr>Diapositiva 20</vt:lpstr>
      <vt:lpstr>RESULTADOS DE LAS ENCUESTAS.</vt:lpstr>
      <vt:lpstr>RESULTADOS DE LAS ENCUESTAS.</vt:lpstr>
      <vt:lpstr>RESULTADOS DE LAS ENCUESTAS.</vt:lpstr>
      <vt:lpstr>COMPROBACIÓN DE LA HIPÓTESIS.</vt:lpstr>
      <vt:lpstr>: </vt:lpstr>
      <vt:lpstr>Diapositiva 26</vt:lpstr>
      <vt:lpstr> RECOMENDACIONES:</vt:lpstr>
      <vt:lpstr>Diapositiva 28</vt:lpstr>
      <vt:lpstr>PROPUESTA</vt:lpstr>
      <vt:lpstr>PROPUESTA.</vt:lpstr>
      <vt:lpstr>Diapositiva 31</vt:lpstr>
      <vt:lpstr>Diapositiva 32</vt:lpstr>
      <vt:lpstr>Diapositiva 33</vt:lpstr>
      <vt:lpstr>Diapositiva 34</vt:lpstr>
      <vt:lpstr>Diapositiva 35</vt:lpstr>
      <vt:lpstr>Diapositiva 36</vt:lpstr>
      <vt:lpstr>Diapositiva 37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los contenidos programáticos vigentes en los 10mos años de E.B. del Colegio Militar No. 10 “Abdón Calderón” de la ciudad de Quito, provincia de Pichincha. Propuesta alternativa.</dc:title>
  <dc:creator>COMPANY</dc:creator>
  <cp:lastModifiedBy>WinuE</cp:lastModifiedBy>
  <cp:revision>102</cp:revision>
  <dcterms:created xsi:type="dcterms:W3CDTF">2013-01-15T15:45:44Z</dcterms:created>
  <dcterms:modified xsi:type="dcterms:W3CDTF">2013-01-23T22:22:02Z</dcterms:modified>
</cp:coreProperties>
</file>