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438" r:id="rId2"/>
    <p:sldId id="439" r:id="rId3"/>
    <p:sldId id="528" r:id="rId4"/>
    <p:sldId id="441" r:id="rId5"/>
    <p:sldId id="442" r:id="rId6"/>
    <p:sldId id="530" r:id="rId7"/>
    <p:sldId id="444" r:id="rId8"/>
    <p:sldId id="445" r:id="rId9"/>
    <p:sldId id="446" r:id="rId10"/>
    <p:sldId id="447" r:id="rId11"/>
    <p:sldId id="577" r:id="rId12"/>
    <p:sldId id="450" r:id="rId13"/>
    <p:sldId id="451" r:id="rId14"/>
    <p:sldId id="452" r:id="rId15"/>
    <p:sldId id="453" r:id="rId16"/>
    <p:sldId id="532" r:id="rId17"/>
    <p:sldId id="459" r:id="rId18"/>
    <p:sldId id="460" r:id="rId19"/>
    <p:sldId id="533" r:id="rId20"/>
    <p:sldId id="463" r:id="rId21"/>
    <p:sldId id="579" r:id="rId22"/>
    <p:sldId id="466" r:id="rId23"/>
    <p:sldId id="468" r:id="rId24"/>
    <p:sldId id="540" r:id="rId25"/>
    <p:sldId id="478" r:id="rId26"/>
    <p:sldId id="479" r:id="rId27"/>
    <p:sldId id="480" r:id="rId28"/>
    <p:sldId id="482" r:id="rId29"/>
    <p:sldId id="581" r:id="rId30"/>
    <p:sldId id="578" r:id="rId31"/>
    <p:sldId id="485" r:id="rId32"/>
    <p:sldId id="486" r:id="rId33"/>
    <p:sldId id="490" r:id="rId34"/>
    <p:sldId id="502" r:id="rId35"/>
    <p:sldId id="509" r:id="rId36"/>
    <p:sldId id="519" r:id="rId37"/>
    <p:sldId id="523" r:id="rId38"/>
    <p:sldId id="549" r:id="rId39"/>
    <p:sldId id="542" r:id="rId40"/>
    <p:sldId id="550" r:id="rId41"/>
    <p:sldId id="547" r:id="rId42"/>
    <p:sldId id="546" r:id="rId43"/>
    <p:sldId id="545" r:id="rId44"/>
    <p:sldId id="544" r:id="rId45"/>
    <p:sldId id="543" r:id="rId46"/>
    <p:sldId id="554" r:id="rId47"/>
    <p:sldId id="558" r:id="rId48"/>
    <p:sldId id="560" r:id="rId49"/>
    <p:sldId id="584" r:id="rId50"/>
    <p:sldId id="562" r:id="rId51"/>
    <p:sldId id="563" r:id="rId52"/>
    <p:sldId id="564" r:id="rId53"/>
    <p:sldId id="565" r:id="rId54"/>
    <p:sldId id="567" r:id="rId55"/>
    <p:sldId id="583" r:id="rId56"/>
    <p:sldId id="582" r:id="rId57"/>
    <p:sldId id="568" r:id="rId58"/>
    <p:sldId id="571" r:id="rId59"/>
    <p:sldId id="569" r:id="rId60"/>
    <p:sldId id="572" r:id="rId61"/>
    <p:sldId id="573" r:id="rId62"/>
    <p:sldId id="574" r:id="rId63"/>
    <p:sldId id="525" r:id="rId64"/>
    <p:sldId id="527" r:id="rId65"/>
    <p:sldId id="425" r:id="rId66"/>
  </p:sldIdLst>
  <p:sldSz cx="9144000" cy="6858000" type="screen4x3"/>
  <p:notesSz cx="6877050" cy="10001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99"/>
    <a:srgbClr val="FFFF99"/>
    <a:srgbClr val="CCFF66"/>
    <a:srgbClr val="33CC33"/>
    <a:srgbClr val="00FFFF"/>
    <a:srgbClr val="FFFF66"/>
    <a:srgbClr val="00FF99"/>
    <a:srgbClr val="00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5" autoAdjust="0"/>
    <p:restoredTop sz="93428" autoAdjust="0"/>
  </p:normalViewPr>
  <p:slideViewPr>
    <p:cSldViewPr>
      <p:cViewPr>
        <p:scale>
          <a:sx n="70" d="100"/>
          <a:sy n="70" d="100"/>
        </p:scale>
        <p:origin x="-1278" y="-18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SPEL\Desktop\MAC-V%20Espe\-%20TESIS%20MAC-V%20PAVP\-%20DESARROLLO%20DE%20TESIS%20MAC-V\CAPITULO%203%20%20-An&#225;lisis%20Situacional%20de%20la%20Ejecuci&#243;n%20de%20Proyectos%20en%20el%20CEE\ENCUESTAS%20CEE\Resumen%20de%20Enc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Pt>
            <c:idx val="1"/>
            <c:bubble3D val="0"/>
            <c:spPr>
              <a:solidFill>
                <a:schemeClr val="accent6">
                  <a:lumMod val="75000"/>
                </a:schemeClr>
              </a:solidFill>
            </c:spPr>
          </c:dPt>
          <c:dPt>
            <c:idx val="2"/>
            <c:bubble3D val="0"/>
            <c:spPr>
              <a:solidFill>
                <a:srgbClr val="0070C0"/>
              </a:solidFill>
            </c:spPr>
          </c:dPt>
          <c:dLbls>
            <c:dLbl>
              <c:idx val="1"/>
              <c:layout>
                <c:manualLayout>
                  <c:x val="4.0564127914503957E-2"/>
                  <c:y val="1.1997821027088596E-2"/>
                </c:manualLayout>
              </c:layout>
              <c:showLegendKey val="0"/>
              <c:showVal val="0"/>
              <c:showCatName val="0"/>
              <c:showSerName val="0"/>
              <c:showPercent val="1"/>
              <c:showBubbleSize val="0"/>
            </c:dLbl>
            <c:dLbl>
              <c:idx val="2"/>
              <c:layout/>
              <c:tx>
                <c:rich>
                  <a:bodyPr/>
                  <a:lstStyle/>
                  <a:p>
                    <a:pPr>
                      <a:defRPr sz="3200" b="1">
                        <a:solidFill>
                          <a:schemeClr val="bg2"/>
                        </a:solidFill>
                      </a:defRPr>
                    </a:pPr>
                    <a:r>
                      <a:rPr lang="en-US" smtClean="0"/>
                      <a:t>93 %</a:t>
                    </a:r>
                    <a:endParaRPr lang="en-US"/>
                  </a:p>
                </c:rich>
              </c:tx>
              <c:spPr/>
              <c:showLegendKey val="0"/>
              <c:showVal val="0"/>
              <c:showCatName val="0"/>
              <c:showSerName val="0"/>
              <c:showPercent val="1"/>
              <c:showBubbleSize val="0"/>
            </c:dLbl>
            <c:txPr>
              <a:bodyPr/>
              <a:lstStyle/>
              <a:p>
                <a:pPr>
                  <a:defRPr sz="3200" b="1"/>
                </a:pPr>
                <a:endParaRPr lang="es-EC"/>
              </a:p>
            </c:txPr>
            <c:showLegendKey val="0"/>
            <c:showVal val="0"/>
            <c:showCatName val="0"/>
            <c:showSerName val="0"/>
            <c:showPercent val="1"/>
            <c:showBubbleSize val="0"/>
            <c:showLeaderLines val="1"/>
          </c:dLbls>
          <c:cat>
            <c:strRef>
              <c:f>Hoja1!$B$1:$D$1</c:f>
              <c:strCache>
                <c:ptCount val="3"/>
                <c:pt idx="0">
                  <c:v>CUMPLE PROCEDIMIENTOS</c:v>
                </c:pt>
                <c:pt idx="1">
                  <c:v>NO CUMPLE PROCEDIMIENTOS</c:v>
                </c:pt>
                <c:pt idx="2">
                  <c:v>CUMPLE PARCIALMENTE</c:v>
                </c:pt>
              </c:strCache>
            </c:strRef>
          </c:cat>
          <c:val>
            <c:numRef>
              <c:f>Hoja1!$B$2:$D$2</c:f>
              <c:numCache>
                <c:formatCode>General</c:formatCode>
                <c:ptCount val="3"/>
                <c:pt idx="0">
                  <c:v>0</c:v>
                </c:pt>
                <c:pt idx="1">
                  <c:v>3</c:v>
                </c:pt>
                <c:pt idx="2">
                  <c:v>39</c:v>
                </c:pt>
              </c:numCache>
            </c:numRef>
          </c:val>
        </c:ser>
        <c:dLbls>
          <c:showLegendKey val="0"/>
          <c:showVal val="0"/>
          <c:showCatName val="0"/>
          <c:showSerName val="0"/>
          <c:showPercent val="1"/>
          <c:showBubbleSize val="0"/>
          <c:showLeaderLines val="1"/>
        </c:dLbls>
      </c:pie3DChart>
      <c:spPr>
        <a:noFill/>
        <a:scene3d>
          <a:camera prst="orthographicFront"/>
          <a:lightRig rig="threePt" dir="t"/>
        </a:scene3d>
        <a:sp3d>
          <a:bevelT/>
        </a:sp3d>
      </c:spPr>
    </c:plotArea>
    <c:legend>
      <c:legendPos val="t"/>
      <c:layout/>
      <c:overlay val="0"/>
      <c:txPr>
        <a:bodyPr/>
        <a:lstStyle/>
        <a:p>
          <a:pPr>
            <a:defRPr sz="2000" b="1"/>
          </a:pPr>
          <a:endParaRPr lang="es-EC"/>
        </a:p>
      </c:txPr>
    </c:legend>
    <c:plotVisOnly val="1"/>
    <c:dispBlanksAs val="gap"/>
    <c:showDLblsOverMax val="0"/>
  </c:chart>
  <c:spPr>
    <a:ln>
      <a:noFill/>
    </a:ln>
  </c:spPr>
  <c:txPr>
    <a:bodyPr/>
    <a:lstStyle/>
    <a:p>
      <a:pPr>
        <a:defRPr sz="1600"/>
      </a:pPr>
      <a:endParaRPr lang="es-EC"/>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24132-6BC9-434F-B4DF-A95ACA57140A}" type="doc">
      <dgm:prSet loTypeId="urn:microsoft.com/office/officeart/2005/8/layout/arrow2" loCatId="process" qsTypeId="urn:microsoft.com/office/officeart/2005/8/quickstyle/simple1" qsCatId="simple" csTypeId="urn:microsoft.com/office/officeart/2005/8/colors/accent1_2" csCatId="accent1" phldr="1"/>
      <dgm:spPr/>
    </dgm:pt>
    <dgm:pt modelId="{7276043D-2749-44B3-9892-468FF7B7408B}">
      <dgm:prSet phldrT="[Texto]"/>
      <dgm:spPr>
        <a:solidFill>
          <a:schemeClr val="accent1">
            <a:lumMod val="40000"/>
            <a:lumOff val="60000"/>
          </a:schemeClr>
        </a:solidFill>
      </dgm:spPr>
      <dgm:t>
        <a:bodyPr/>
        <a:lstStyle/>
        <a:p>
          <a:pPr algn="ctr"/>
          <a:endParaRPr lang="es-EC" dirty="0" smtClean="0"/>
        </a:p>
        <a:p>
          <a:pPr algn="ctr"/>
          <a:endParaRPr lang="es-EC" dirty="0" smtClean="0"/>
        </a:p>
        <a:p>
          <a:pPr algn="ctr"/>
          <a:endParaRPr lang="es-EC" dirty="0" smtClean="0"/>
        </a:p>
        <a:p>
          <a:pPr algn="ctr"/>
          <a:endParaRPr lang="es-EC" dirty="0" smtClean="0"/>
        </a:p>
        <a:p>
          <a:pPr algn="ctr"/>
          <a:r>
            <a:rPr lang="es-EC" dirty="0" smtClean="0"/>
            <a:t>5ta. Edición PMBOK</a:t>
          </a:r>
          <a:endParaRPr lang="es-EC" dirty="0"/>
        </a:p>
      </dgm:t>
    </dgm:pt>
    <dgm:pt modelId="{7F292E6E-9111-405A-B292-31044B91DA54}" type="parTrans" cxnId="{8426AB02-6F16-4B16-8A64-0E6EE83BAD7D}">
      <dgm:prSet/>
      <dgm:spPr/>
      <dgm:t>
        <a:bodyPr/>
        <a:lstStyle/>
        <a:p>
          <a:endParaRPr lang="es-EC"/>
        </a:p>
      </dgm:t>
    </dgm:pt>
    <dgm:pt modelId="{6176EC90-353E-4398-8F98-4AFBC0CAFFF1}" type="sibTrans" cxnId="{8426AB02-6F16-4B16-8A64-0E6EE83BAD7D}">
      <dgm:prSet/>
      <dgm:spPr/>
      <dgm:t>
        <a:bodyPr/>
        <a:lstStyle/>
        <a:p>
          <a:endParaRPr lang="es-EC"/>
        </a:p>
      </dgm:t>
    </dgm:pt>
    <dgm:pt modelId="{3F31691A-98CF-4668-91B2-711C0FFE2A48}">
      <dgm:prSet phldrT="[Texto]" custT="1"/>
      <dgm:spPr>
        <a:solidFill>
          <a:schemeClr val="accent1">
            <a:lumMod val="40000"/>
            <a:lumOff val="60000"/>
          </a:schemeClr>
        </a:solidFill>
        <a:ln>
          <a:solidFill>
            <a:srgbClr val="000099"/>
          </a:solidFill>
        </a:ln>
      </dgm:spPr>
      <dgm:t>
        <a:bodyPr/>
        <a:lstStyle/>
        <a:p>
          <a:pPr algn="ctr"/>
          <a:r>
            <a:rPr lang="es-EC" sz="2400" dirty="0" smtClean="0"/>
            <a:t>Norma ISO 21500 </a:t>
          </a:r>
          <a:r>
            <a:rPr lang="es-EC" sz="2400" dirty="0" err="1" smtClean="0"/>
            <a:t>Adm</a:t>
          </a:r>
          <a:r>
            <a:rPr lang="es-EC" sz="2400" dirty="0" smtClean="0"/>
            <a:t>. Proyectos</a:t>
          </a:r>
          <a:endParaRPr lang="es-EC" sz="2400" dirty="0"/>
        </a:p>
      </dgm:t>
    </dgm:pt>
    <dgm:pt modelId="{C8D3F45E-E513-4C02-8A72-9F88AE5814ED}" type="parTrans" cxnId="{6002BFD1-CC2E-47D8-8048-458C259E4F65}">
      <dgm:prSet/>
      <dgm:spPr/>
      <dgm:t>
        <a:bodyPr/>
        <a:lstStyle/>
        <a:p>
          <a:endParaRPr lang="es-EC"/>
        </a:p>
      </dgm:t>
    </dgm:pt>
    <dgm:pt modelId="{3C5A7BB1-FD8C-4831-8EA8-FAC17B04C1D2}" type="sibTrans" cxnId="{6002BFD1-CC2E-47D8-8048-458C259E4F65}">
      <dgm:prSet/>
      <dgm:spPr/>
      <dgm:t>
        <a:bodyPr/>
        <a:lstStyle/>
        <a:p>
          <a:endParaRPr lang="es-EC"/>
        </a:p>
      </dgm:t>
    </dgm:pt>
    <dgm:pt modelId="{28B3E703-951F-438B-87B4-A437232B3F2D}" type="pres">
      <dgm:prSet presAssocID="{54124132-6BC9-434F-B4DF-A95ACA57140A}" presName="arrowDiagram" presStyleCnt="0">
        <dgm:presLayoutVars>
          <dgm:chMax val="5"/>
          <dgm:dir/>
          <dgm:resizeHandles val="exact"/>
        </dgm:presLayoutVars>
      </dgm:prSet>
      <dgm:spPr/>
    </dgm:pt>
    <dgm:pt modelId="{BEB32B33-D56A-4823-B419-3F479874C844}" type="pres">
      <dgm:prSet presAssocID="{54124132-6BC9-434F-B4DF-A95ACA57140A}" presName="arrow" presStyleLbl="bgShp" presStyleIdx="0" presStyleCnt="1" custLinFactNeighborY="-18854"/>
      <dgm:spPr>
        <a:ln w="38100">
          <a:solidFill>
            <a:srgbClr val="000099"/>
          </a:solidFill>
        </a:ln>
      </dgm:spPr>
    </dgm:pt>
    <dgm:pt modelId="{BE184CE5-29A2-4EF2-8863-D79FAF95426D}" type="pres">
      <dgm:prSet presAssocID="{54124132-6BC9-434F-B4DF-A95ACA57140A}" presName="arrowDiagram2" presStyleCnt="0"/>
      <dgm:spPr/>
    </dgm:pt>
    <dgm:pt modelId="{EA88C0BE-EE51-4E10-B362-85BC2FB9EBBB}" type="pres">
      <dgm:prSet presAssocID="{7276043D-2749-44B3-9892-468FF7B7408B}" presName="bullet2a" presStyleLbl="node1" presStyleIdx="0" presStyleCnt="2"/>
      <dgm:spPr/>
    </dgm:pt>
    <dgm:pt modelId="{2F14A3C8-7FE6-4EBA-B1AB-7A464C8F76A1}" type="pres">
      <dgm:prSet presAssocID="{7276043D-2749-44B3-9892-468FF7B7408B}" presName="textBox2a" presStyleLbl="revTx" presStyleIdx="0" presStyleCnt="2" custScaleY="190799" custLinFactNeighborX="-21210" custLinFactNeighborY="35777">
        <dgm:presLayoutVars>
          <dgm:bulletEnabled val="1"/>
        </dgm:presLayoutVars>
      </dgm:prSet>
      <dgm:spPr/>
      <dgm:t>
        <a:bodyPr/>
        <a:lstStyle/>
        <a:p>
          <a:endParaRPr lang="es-EC"/>
        </a:p>
      </dgm:t>
    </dgm:pt>
    <dgm:pt modelId="{05FAD03C-BA8F-4BFC-8878-6EF97F81407D}" type="pres">
      <dgm:prSet presAssocID="{3F31691A-98CF-4668-91B2-711C0FFE2A48}" presName="bullet2b" presStyleLbl="node1" presStyleIdx="1" presStyleCnt="2" custScaleX="278820" custScaleY="250402" custLinFactX="200000" custLinFactY="-100000" custLinFactNeighborX="289924" custLinFactNeighborY="-196557"/>
      <dgm:spPr/>
    </dgm:pt>
    <dgm:pt modelId="{D678EBEF-7E23-4CC1-B50C-97D2004B2105}" type="pres">
      <dgm:prSet presAssocID="{3F31691A-98CF-4668-91B2-711C0FFE2A48}" presName="textBox2b" presStyleLbl="revTx" presStyleIdx="1" presStyleCnt="2" custScaleY="39927" custLinFactNeighborX="11960" custLinFactNeighborY="-26216">
        <dgm:presLayoutVars>
          <dgm:bulletEnabled val="1"/>
        </dgm:presLayoutVars>
      </dgm:prSet>
      <dgm:spPr/>
      <dgm:t>
        <a:bodyPr/>
        <a:lstStyle/>
        <a:p>
          <a:endParaRPr lang="es-EC"/>
        </a:p>
      </dgm:t>
    </dgm:pt>
  </dgm:ptLst>
  <dgm:cxnLst>
    <dgm:cxn modelId="{1A65DE3D-B609-4C98-89BA-60BCD3A185CD}" type="presOf" srcId="{7276043D-2749-44B3-9892-468FF7B7408B}" destId="{2F14A3C8-7FE6-4EBA-B1AB-7A464C8F76A1}" srcOrd="0" destOrd="0" presId="urn:microsoft.com/office/officeart/2005/8/layout/arrow2"/>
    <dgm:cxn modelId="{6002BFD1-CC2E-47D8-8048-458C259E4F65}" srcId="{54124132-6BC9-434F-B4DF-A95ACA57140A}" destId="{3F31691A-98CF-4668-91B2-711C0FFE2A48}" srcOrd="1" destOrd="0" parTransId="{C8D3F45E-E513-4C02-8A72-9F88AE5814ED}" sibTransId="{3C5A7BB1-FD8C-4831-8EA8-FAC17B04C1D2}"/>
    <dgm:cxn modelId="{6865C621-4357-4C64-B5F5-B03B9BBC3491}" type="presOf" srcId="{3F31691A-98CF-4668-91B2-711C0FFE2A48}" destId="{D678EBEF-7E23-4CC1-B50C-97D2004B2105}" srcOrd="0" destOrd="0" presId="urn:microsoft.com/office/officeart/2005/8/layout/arrow2"/>
    <dgm:cxn modelId="{8426AB02-6F16-4B16-8A64-0E6EE83BAD7D}" srcId="{54124132-6BC9-434F-B4DF-A95ACA57140A}" destId="{7276043D-2749-44B3-9892-468FF7B7408B}" srcOrd="0" destOrd="0" parTransId="{7F292E6E-9111-405A-B292-31044B91DA54}" sibTransId="{6176EC90-353E-4398-8F98-4AFBC0CAFFF1}"/>
    <dgm:cxn modelId="{92CAEDF4-42F0-4195-A078-F70FEC81D8E9}" type="presOf" srcId="{54124132-6BC9-434F-B4DF-A95ACA57140A}" destId="{28B3E703-951F-438B-87B4-A437232B3F2D}" srcOrd="0" destOrd="0" presId="urn:microsoft.com/office/officeart/2005/8/layout/arrow2"/>
    <dgm:cxn modelId="{58750A6D-A941-49CF-A2BA-163996D3A440}" type="presParOf" srcId="{28B3E703-951F-438B-87B4-A437232B3F2D}" destId="{BEB32B33-D56A-4823-B419-3F479874C844}" srcOrd="0" destOrd="0" presId="urn:microsoft.com/office/officeart/2005/8/layout/arrow2"/>
    <dgm:cxn modelId="{F916F83E-60FA-44BA-BAEF-A4237F45B465}" type="presParOf" srcId="{28B3E703-951F-438B-87B4-A437232B3F2D}" destId="{BE184CE5-29A2-4EF2-8863-D79FAF95426D}" srcOrd="1" destOrd="0" presId="urn:microsoft.com/office/officeart/2005/8/layout/arrow2"/>
    <dgm:cxn modelId="{32CAFCC7-0AAC-4333-ADF6-682BDA483BA5}" type="presParOf" srcId="{BE184CE5-29A2-4EF2-8863-D79FAF95426D}" destId="{EA88C0BE-EE51-4E10-B362-85BC2FB9EBBB}" srcOrd="0" destOrd="0" presId="urn:microsoft.com/office/officeart/2005/8/layout/arrow2"/>
    <dgm:cxn modelId="{D6E09FCF-5DC6-4806-AC6A-9EE7D5EA454C}" type="presParOf" srcId="{BE184CE5-29A2-4EF2-8863-D79FAF95426D}" destId="{2F14A3C8-7FE6-4EBA-B1AB-7A464C8F76A1}" srcOrd="1" destOrd="0" presId="urn:microsoft.com/office/officeart/2005/8/layout/arrow2"/>
    <dgm:cxn modelId="{7F65C261-4363-489D-8BEA-2FC7FBB1A9AC}" type="presParOf" srcId="{BE184CE5-29A2-4EF2-8863-D79FAF95426D}" destId="{05FAD03C-BA8F-4BFC-8878-6EF97F81407D}" srcOrd="2" destOrd="0" presId="urn:microsoft.com/office/officeart/2005/8/layout/arrow2"/>
    <dgm:cxn modelId="{71B6459A-110A-4C2D-97D8-39311245DB8C}" type="presParOf" srcId="{BE184CE5-29A2-4EF2-8863-D79FAF95426D}" destId="{D678EBEF-7E23-4CC1-B50C-97D2004B2105}"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9AEC38-5BEF-4F5C-8847-101F5185658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CF94F5F2-A3BD-4D66-81B7-E0DE3165E79E}">
      <dgm:prSet phldrT="[Texto]" custT="1"/>
      <dgm:spPr>
        <a:solidFill>
          <a:schemeClr val="tx2"/>
        </a:solidFill>
        <a:ln>
          <a:solidFill>
            <a:srgbClr val="000099"/>
          </a:solidFill>
        </a:ln>
      </dgm:spPr>
      <dgm:t>
        <a:bodyPr/>
        <a:lstStyle/>
        <a:p>
          <a:pPr algn="just"/>
          <a:r>
            <a:rPr lang="es-EC" sz="2400" b="1" dirty="0" smtClean="0"/>
            <a:t>4.</a:t>
          </a:r>
          <a:endParaRPr lang="es-EC" sz="2400" b="1" dirty="0"/>
        </a:p>
      </dgm:t>
    </dgm:pt>
    <dgm:pt modelId="{F736F2B2-6B64-4F41-A2A6-5EBCD2DA7111}" type="parTrans" cxnId="{126AF4C2-9ED8-4CB2-8746-009A48037EBD}">
      <dgm:prSet/>
      <dgm:spPr/>
      <dgm:t>
        <a:bodyPr/>
        <a:lstStyle/>
        <a:p>
          <a:pPr algn="just"/>
          <a:endParaRPr lang="es-EC" sz="2400" b="1"/>
        </a:p>
      </dgm:t>
    </dgm:pt>
    <dgm:pt modelId="{FCF6396C-5B2E-4DF8-9832-A332B6A91AB6}" type="sibTrans" cxnId="{126AF4C2-9ED8-4CB2-8746-009A48037EBD}">
      <dgm:prSet/>
      <dgm:spPr/>
      <dgm:t>
        <a:bodyPr/>
        <a:lstStyle/>
        <a:p>
          <a:pPr algn="just"/>
          <a:endParaRPr lang="es-EC" sz="2400" b="1"/>
        </a:p>
      </dgm:t>
    </dgm:pt>
    <dgm:pt modelId="{A5A90DCE-57BB-4599-8A25-F3CFA134B08A}">
      <dgm:prSet phldrT="[Texto]" custT="1"/>
      <dgm:spPr/>
      <dgm:t>
        <a:bodyPr/>
        <a:lstStyle/>
        <a:p>
          <a:pPr algn="just"/>
          <a:r>
            <a:rPr lang="es-EC" sz="2400" b="1" dirty="0" smtClean="0"/>
            <a:t>No existe uniformidad en cuánto y cómo, deberían administrarse efectivamente los proyectos.</a:t>
          </a:r>
          <a:endParaRPr lang="es-EC" sz="2400" b="1" dirty="0"/>
        </a:p>
      </dgm:t>
    </dgm:pt>
    <dgm:pt modelId="{83C772E6-2744-4B18-AF27-9DF8170F1613}" type="parTrans" cxnId="{F5429BAF-FD73-4544-936C-637F5207A961}">
      <dgm:prSet/>
      <dgm:spPr/>
      <dgm:t>
        <a:bodyPr/>
        <a:lstStyle/>
        <a:p>
          <a:pPr algn="just"/>
          <a:endParaRPr lang="es-EC" sz="2400" b="1"/>
        </a:p>
      </dgm:t>
    </dgm:pt>
    <dgm:pt modelId="{3E7656FF-0081-449B-8651-7940BC94CDA3}" type="sibTrans" cxnId="{F5429BAF-FD73-4544-936C-637F5207A961}">
      <dgm:prSet/>
      <dgm:spPr/>
      <dgm:t>
        <a:bodyPr/>
        <a:lstStyle/>
        <a:p>
          <a:pPr algn="just"/>
          <a:endParaRPr lang="es-EC" sz="2400" b="1"/>
        </a:p>
      </dgm:t>
    </dgm:pt>
    <dgm:pt modelId="{17F54346-DCC7-4046-9B31-D39BD2FD0BFC}">
      <dgm:prSet phldrT="[Texto]" custT="1"/>
      <dgm:spPr>
        <a:solidFill>
          <a:schemeClr val="tx2"/>
        </a:solidFill>
        <a:ln>
          <a:solidFill>
            <a:srgbClr val="000099"/>
          </a:solidFill>
        </a:ln>
      </dgm:spPr>
      <dgm:t>
        <a:bodyPr/>
        <a:lstStyle/>
        <a:p>
          <a:pPr algn="just"/>
          <a:r>
            <a:rPr lang="es-EC" sz="2400" b="1" dirty="0" smtClean="0">
              <a:solidFill>
                <a:schemeClr val="bg1"/>
              </a:solidFill>
            </a:rPr>
            <a:t>5.</a:t>
          </a:r>
          <a:endParaRPr lang="es-EC" sz="2400" b="1" dirty="0">
            <a:solidFill>
              <a:schemeClr val="bg1"/>
            </a:solidFill>
          </a:endParaRPr>
        </a:p>
      </dgm:t>
    </dgm:pt>
    <dgm:pt modelId="{5D72C414-CF2C-4EB5-8E2B-4678C0BEF058}" type="parTrans" cxnId="{15668C0B-069B-4800-9F34-817D55059E65}">
      <dgm:prSet/>
      <dgm:spPr/>
      <dgm:t>
        <a:bodyPr/>
        <a:lstStyle/>
        <a:p>
          <a:pPr algn="just"/>
          <a:endParaRPr lang="es-EC" sz="2400" b="1"/>
        </a:p>
      </dgm:t>
    </dgm:pt>
    <dgm:pt modelId="{1773B33D-E59D-4452-BD5E-78D1EF4F4898}" type="sibTrans" cxnId="{15668C0B-069B-4800-9F34-817D55059E65}">
      <dgm:prSet/>
      <dgm:spPr/>
      <dgm:t>
        <a:bodyPr/>
        <a:lstStyle/>
        <a:p>
          <a:pPr algn="just"/>
          <a:endParaRPr lang="es-EC" sz="2400" b="1"/>
        </a:p>
      </dgm:t>
    </dgm:pt>
    <dgm:pt modelId="{DB6CC852-5F07-40E0-AB15-DBF85690E783}">
      <dgm:prSet phldrT="[Texto]" phldr="1" custT="1"/>
      <dgm:spPr/>
      <dgm:t>
        <a:bodyPr/>
        <a:lstStyle/>
        <a:p>
          <a:pPr algn="just"/>
          <a:endParaRPr lang="es-EC" sz="2400" b="1" dirty="0"/>
        </a:p>
      </dgm:t>
    </dgm:pt>
    <dgm:pt modelId="{83AD11A3-7BEC-4805-9F73-DC1A5C549AA4}" type="parTrans" cxnId="{295764F8-23CB-49C2-9115-C0959D548530}">
      <dgm:prSet/>
      <dgm:spPr/>
      <dgm:t>
        <a:bodyPr/>
        <a:lstStyle/>
        <a:p>
          <a:pPr algn="just"/>
          <a:endParaRPr lang="es-EC" sz="2400" b="1"/>
        </a:p>
      </dgm:t>
    </dgm:pt>
    <dgm:pt modelId="{FBC4E6FC-724A-4A22-BA23-129EF2791EC3}" type="sibTrans" cxnId="{295764F8-23CB-49C2-9115-C0959D548530}">
      <dgm:prSet/>
      <dgm:spPr/>
      <dgm:t>
        <a:bodyPr/>
        <a:lstStyle/>
        <a:p>
          <a:pPr algn="just"/>
          <a:endParaRPr lang="es-EC" sz="2400" b="1"/>
        </a:p>
      </dgm:t>
    </dgm:pt>
    <dgm:pt modelId="{9A431047-493A-41E8-8397-5A70D7CA70CC}">
      <dgm:prSet phldrT="[Texto]" custT="1"/>
      <dgm:spPr/>
      <dgm:t>
        <a:bodyPr/>
        <a:lstStyle/>
        <a:p>
          <a:pPr algn="just"/>
          <a:r>
            <a:rPr lang="es-EC" sz="2400" b="1" dirty="0" smtClean="0"/>
            <a:t>No se proyecta el desempeño de los colaboradores ni la rentabilidad de cada proyecto (existe incertidumbre).</a:t>
          </a:r>
          <a:endParaRPr lang="es-EC" sz="2400" b="1" dirty="0"/>
        </a:p>
      </dgm:t>
    </dgm:pt>
    <dgm:pt modelId="{EC4072E0-E22D-48C2-850C-5FE03D746DB1}" type="parTrans" cxnId="{FA35F098-E7CE-4D6F-8A0B-737F9442AED1}">
      <dgm:prSet/>
      <dgm:spPr/>
      <dgm:t>
        <a:bodyPr/>
        <a:lstStyle/>
        <a:p>
          <a:pPr algn="just"/>
          <a:endParaRPr lang="es-EC" sz="2400" b="1"/>
        </a:p>
      </dgm:t>
    </dgm:pt>
    <dgm:pt modelId="{A45B87A4-058D-40DB-A6BA-E0811D6AE200}" type="sibTrans" cxnId="{FA35F098-E7CE-4D6F-8A0B-737F9442AED1}">
      <dgm:prSet/>
      <dgm:spPr/>
      <dgm:t>
        <a:bodyPr/>
        <a:lstStyle/>
        <a:p>
          <a:pPr algn="just"/>
          <a:endParaRPr lang="es-EC" sz="2400" b="1"/>
        </a:p>
      </dgm:t>
    </dgm:pt>
    <dgm:pt modelId="{A147B355-EC3A-4911-A545-3D886CA1936D}">
      <dgm:prSet phldrT="[Texto]" custT="1"/>
      <dgm:spPr>
        <a:solidFill>
          <a:schemeClr val="tx2"/>
        </a:solidFill>
        <a:ln>
          <a:solidFill>
            <a:srgbClr val="000099"/>
          </a:solidFill>
        </a:ln>
      </dgm:spPr>
      <dgm:t>
        <a:bodyPr/>
        <a:lstStyle/>
        <a:p>
          <a:pPr algn="just"/>
          <a:r>
            <a:rPr lang="es-EC" sz="2400" b="1" dirty="0" smtClean="0">
              <a:solidFill>
                <a:schemeClr val="bg1"/>
              </a:solidFill>
            </a:rPr>
            <a:t>6.</a:t>
          </a:r>
          <a:endParaRPr lang="es-EC" sz="2400" b="1" dirty="0">
            <a:solidFill>
              <a:schemeClr val="bg1"/>
            </a:solidFill>
          </a:endParaRPr>
        </a:p>
      </dgm:t>
    </dgm:pt>
    <dgm:pt modelId="{2D979589-5520-4F2D-ACE9-244255BDAC6D}" type="parTrans" cxnId="{6EB264C4-1F6C-411F-876A-81B59DDBAAB6}">
      <dgm:prSet/>
      <dgm:spPr/>
      <dgm:t>
        <a:bodyPr/>
        <a:lstStyle/>
        <a:p>
          <a:pPr algn="just"/>
          <a:endParaRPr lang="es-EC" sz="2400" b="1"/>
        </a:p>
      </dgm:t>
    </dgm:pt>
    <dgm:pt modelId="{08385C09-8861-459A-AFB9-6AFE085658B4}" type="sibTrans" cxnId="{6EB264C4-1F6C-411F-876A-81B59DDBAAB6}">
      <dgm:prSet/>
      <dgm:spPr/>
      <dgm:t>
        <a:bodyPr/>
        <a:lstStyle/>
        <a:p>
          <a:pPr algn="just"/>
          <a:endParaRPr lang="es-EC" sz="2400" b="1"/>
        </a:p>
      </dgm:t>
    </dgm:pt>
    <dgm:pt modelId="{6DF927F7-51B5-4614-8002-D520EF0F5D31}">
      <dgm:prSet phldrT="[Texto]" phldr="1" custT="1"/>
      <dgm:spPr/>
      <dgm:t>
        <a:bodyPr/>
        <a:lstStyle/>
        <a:p>
          <a:pPr algn="just"/>
          <a:endParaRPr lang="es-EC" sz="2400" b="1" dirty="0"/>
        </a:p>
      </dgm:t>
    </dgm:pt>
    <dgm:pt modelId="{C66B960D-919C-458B-8BBC-A22778C6B08A}" type="parTrans" cxnId="{B6AD9F5A-E2B3-4BD0-AC68-BEB7438D0010}">
      <dgm:prSet/>
      <dgm:spPr/>
      <dgm:t>
        <a:bodyPr/>
        <a:lstStyle/>
        <a:p>
          <a:pPr algn="just"/>
          <a:endParaRPr lang="es-EC" sz="2400" b="1"/>
        </a:p>
      </dgm:t>
    </dgm:pt>
    <dgm:pt modelId="{4616AE04-97F0-4D29-B1E5-288D35FFA917}" type="sibTrans" cxnId="{B6AD9F5A-E2B3-4BD0-AC68-BEB7438D0010}">
      <dgm:prSet/>
      <dgm:spPr/>
      <dgm:t>
        <a:bodyPr/>
        <a:lstStyle/>
        <a:p>
          <a:pPr algn="just"/>
          <a:endParaRPr lang="es-EC" sz="2400" b="1"/>
        </a:p>
      </dgm:t>
    </dgm:pt>
    <dgm:pt modelId="{5B9515B3-29D4-4769-B8B8-0ECC1BA2B5FC}">
      <dgm:prSet phldrT="[Texto]" custT="1"/>
      <dgm:spPr/>
      <dgm:t>
        <a:bodyPr/>
        <a:lstStyle/>
        <a:p>
          <a:pPr algn="just"/>
          <a:r>
            <a:rPr lang="es-EC" sz="2400" b="1" dirty="0" smtClean="0"/>
            <a:t>SE DEBE DISEÑAR UN MODELO QUE REVIERTA LOS RESULTADOS OBTENIDOS DEL ANÁLISIS SITUACIONAL DEL CEE.</a:t>
          </a:r>
          <a:endParaRPr lang="es-EC" sz="2400" b="1" dirty="0"/>
        </a:p>
      </dgm:t>
    </dgm:pt>
    <dgm:pt modelId="{9C41009E-F00E-416A-A283-BD9A91F94045}" type="parTrans" cxnId="{3082D2F3-2445-47CC-9654-38CDA5D0A237}">
      <dgm:prSet/>
      <dgm:spPr/>
      <dgm:t>
        <a:bodyPr/>
        <a:lstStyle/>
        <a:p>
          <a:pPr algn="just"/>
          <a:endParaRPr lang="es-EC" sz="2400" b="1"/>
        </a:p>
      </dgm:t>
    </dgm:pt>
    <dgm:pt modelId="{1534CE2E-80FC-4402-B313-80BA51117A95}" type="sibTrans" cxnId="{3082D2F3-2445-47CC-9654-38CDA5D0A237}">
      <dgm:prSet/>
      <dgm:spPr/>
      <dgm:t>
        <a:bodyPr/>
        <a:lstStyle/>
        <a:p>
          <a:pPr algn="just"/>
          <a:endParaRPr lang="es-EC" sz="2400" b="1"/>
        </a:p>
      </dgm:t>
    </dgm:pt>
    <dgm:pt modelId="{D1C42E84-653B-4DD6-816F-E2DEA9B8078D}">
      <dgm:prSet phldrT="[Texto]" phldr="1" custT="1"/>
      <dgm:spPr/>
      <dgm:t>
        <a:bodyPr/>
        <a:lstStyle/>
        <a:p>
          <a:pPr algn="just"/>
          <a:endParaRPr lang="es-EC" sz="2400" b="1" dirty="0"/>
        </a:p>
      </dgm:t>
    </dgm:pt>
    <dgm:pt modelId="{991EBF79-B44C-4C2A-81FA-26842DF98F3D}" type="sibTrans" cxnId="{00C04456-2DDE-476C-B5A6-0B76139883A4}">
      <dgm:prSet/>
      <dgm:spPr/>
      <dgm:t>
        <a:bodyPr/>
        <a:lstStyle/>
        <a:p>
          <a:pPr algn="just"/>
          <a:endParaRPr lang="es-EC" sz="2400" b="1"/>
        </a:p>
      </dgm:t>
    </dgm:pt>
    <dgm:pt modelId="{8F85FBB7-48B6-43DE-B5A9-C5E905C892D9}" type="parTrans" cxnId="{00C04456-2DDE-476C-B5A6-0B76139883A4}">
      <dgm:prSet/>
      <dgm:spPr/>
      <dgm:t>
        <a:bodyPr/>
        <a:lstStyle/>
        <a:p>
          <a:pPr algn="just"/>
          <a:endParaRPr lang="es-EC" sz="2400" b="1"/>
        </a:p>
      </dgm:t>
    </dgm:pt>
    <dgm:pt modelId="{FC96FEF9-9D1D-4058-B5E7-E609D199E382}" type="pres">
      <dgm:prSet presAssocID="{879AEC38-5BEF-4F5C-8847-101F5185658F}" presName="Name0" presStyleCnt="0">
        <dgm:presLayoutVars>
          <dgm:chMax/>
          <dgm:chPref val="3"/>
          <dgm:dir/>
          <dgm:animOne val="branch"/>
          <dgm:animLvl val="lvl"/>
        </dgm:presLayoutVars>
      </dgm:prSet>
      <dgm:spPr/>
      <dgm:t>
        <a:bodyPr/>
        <a:lstStyle/>
        <a:p>
          <a:endParaRPr lang="es-EC"/>
        </a:p>
      </dgm:t>
    </dgm:pt>
    <dgm:pt modelId="{4E2543A8-7C43-45EA-A62B-4190047F1522}" type="pres">
      <dgm:prSet presAssocID="{CF94F5F2-A3BD-4D66-81B7-E0DE3165E79E}" presName="composite" presStyleCnt="0"/>
      <dgm:spPr/>
    </dgm:pt>
    <dgm:pt modelId="{6A488216-A3EE-46E0-8B3E-09CE69F3FBA6}" type="pres">
      <dgm:prSet presAssocID="{CF94F5F2-A3BD-4D66-81B7-E0DE3165E79E}" presName="FirstChild" presStyleLbl="revTx" presStyleIdx="0" presStyleCnt="6">
        <dgm:presLayoutVars>
          <dgm:chMax val="0"/>
          <dgm:chPref val="0"/>
          <dgm:bulletEnabled val="1"/>
        </dgm:presLayoutVars>
      </dgm:prSet>
      <dgm:spPr/>
      <dgm:t>
        <a:bodyPr/>
        <a:lstStyle/>
        <a:p>
          <a:endParaRPr lang="es-EC"/>
        </a:p>
      </dgm:t>
    </dgm:pt>
    <dgm:pt modelId="{3955B655-52C8-4CAF-BEAC-87E349AFC743}" type="pres">
      <dgm:prSet presAssocID="{CF94F5F2-A3BD-4D66-81B7-E0DE3165E79E}" presName="Parent" presStyleLbl="alignNode1" presStyleIdx="0" presStyleCnt="3" custScaleX="39282" custLinFactNeighborX="-28866">
        <dgm:presLayoutVars>
          <dgm:chMax val="3"/>
          <dgm:chPref val="3"/>
          <dgm:bulletEnabled val="1"/>
        </dgm:presLayoutVars>
      </dgm:prSet>
      <dgm:spPr/>
      <dgm:t>
        <a:bodyPr/>
        <a:lstStyle/>
        <a:p>
          <a:endParaRPr lang="es-EC"/>
        </a:p>
      </dgm:t>
    </dgm:pt>
    <dgm:pt modelId="{096B0769-B673-4A1F-BCE5-98FDB7DFC4CA}" type="pres">
      <dgm:prSet presAssocID="{CF94F5F2-A3BD-4D66-81B7-E0DE3165E79E}" presName="Accent" presStyleLbl="parChTrans1D1" presStyleIdx="0" presStyleCnt="3"/>
      <dgm:spPr/>
    </dgm:pt>
    <dgm:pt modelId="{4056A83D-7A84-40BD-926F-AFE410CDB346}" type="pres">
      <dgm:prSet presAssocID="{CF94F5F2-A3BD-4D66-81B7-E0DE3165E79E}" presName="Child" presStyleLbl="revTx" presStyleIdx="1" presStyleCnt="6" custScaleY="116312">
        <dgm:presLayoutVars>
          <dgm:chMax val="0"/>
          <dgm:chPref val="0"/>
          <dgm:bulletEnabled val="1"/>
        </dgm:presLayoutVars>
      </dgm:prSet>
      <dgm:spPr/>
      <dgm:t>
        <a:bodyPr/>
        <a:lstStyle/>
        <a:p>
          <a:endParaRPr lang="es-EC"/>
        </a:p>
      </dgm:t>
    </dgm:pt>
    <dgm:pt modelId="{0DD2F1FA-2C53-4F11-BA57-9B5CD010E75B}" type="pres">
      <dgm:prSet presAssocID="{FCF6396C-5B2E-4DF8-9832-A332B6A91AB6}" presName="sibTrans" presStyleCnt="0"/>
      <dgm:spPr/>
    </dgm:pt>
    <dgm:pt modelId="{44F18AD1-7B10-47C9-8020-2619671D3BE5}" type="pres">
      <dgm:prSet presAssocID="{17F54346-DCC7-4046-9B31-D39BD2FD0BFC}" presName="composite" presStyleCnt="0"/>
      <dgm:spPr/>
    </dgm:pt>
    <dgm:pt modelId="{FE0A8729-AFA6-4FB1-99D4-9705F46AC4AC}" type="pres">
      <dgm:prSet presAssocID="{17F54346-DCC7-4046-9B31-D39BD2FD0BFC}" presName="FirstChild" presStyleLbl="revTx" presStyleIdx="2" presStyleCnt="6">
        <dgm:presLayoutVars>
          <dgm:chMax val="0"/>
          <dgm:chPref val="0"/>
          <dgm:bulletEnabled val="1"/>
        </dgm:presLayoutVars>
      </dgm:prSet>
      <dgm:spPr/>
      <dgm:t>
        <a:bodyPr/>
        <a:lstStyle/>
        <a:p>
          <a:endParaRPr lang="es-EC"/>
        </a:p>
      </dgm:t>
    </dgm:pt>
    <dgm:pt modelId="{FF917C13-757B-4176-B2A8-F85E250AB874}" type="pres">
      <dgm:prSet presAssocID="{17F54346-DCC7-4046-9B31-D39BD2FD0BFC}" presName="Parent" presStyleLbl="alignNode1" presStyleIdx="1" presStyleCnt="3" custScaleX="42495" custLinFactNeighborX="-28752" custLinFactNeighborY="21970">
        <dgm:presLayoutVars>
          <dgm:chMax val="3"/>
          <dgm:chPref val="3"/>
          <dgm:bulletEnabled val="1"/>
        </dgm:presLayoutVars>
      </dgm:prSet>
      <dgm:spPr/>
      <dgm:t>
        <a:bodyPr/>
        <a:lstStyle/>
        <a:p>
          <a:endParaRPr lang="es-EC"/>
        </a:p>
      </dgm:t>
    </dgm:pt>
    <dgm:pt modelId="{7881A7F0-7751-431F-8419-0348DD9AD6D0}" type="pres">
      <dgm:prSet presAssocID="{17F54346-DCC7-4046-9B31-D39BD2FD0BFC}" presName="Accent" presStyleLbl="parChTrans1D1" presStyleIdx="1" presStyleCnt="3"/>
      <dgm:spPr/>
    </dgm:pt>
    <dgm:pt modelId="{96760B8E-3B72-42D7-BD7B-C86F75DC8B44}" type="pres">
      <dgm:prSet presAssocID="{17F54346-DCC7-4046-9B31-D39BD2FD0BFC}" presName="Child" presStyleLbl="revTx" presStyleIdx="3" presStyleCnt="6" custScaleY="138590" custLinFactY="8484" custLinFactNeighborY="100000">
        <dgm:presLayoutVars>
          <dgm:chMax val="0"/>
          <dgm:chPref val="0"/>
          <dgm:bulletEnabled val="1"/>
        </dgm:presLayoutVars>
      </dgm:prSet>
      <dgm:spPr/>
      <dgm:t>
        <a:bodyPr/>
        <a:lstStyle/>
        <a:p>
          <a:endParaRPr lang="es-EC"/>
        </a:p>
      </dgm:t>
    </dgm:pt>
    <dgm:pt modelId="{B79DCA61-2A5B-4F1A-B9B8-8426BA29BA20}" type="pres">
      <dgm:prSet presAssocID="{1773B33D-E59D-4452-BD5E-78D1EF4F4898}" presName="sibTrans" presStyleCnt="0"/>
      <dgm:spPr/>
    </dgm:pt>
    <dgm:pt modelId="{FC3FC21C-E742-4DEA-BA9C-C0BEDBB67E2D}" type="pres">
      <dgm:prSet presAssocID="{A147B355-EC3A-4911-A545-3D886CA1936D}" presName="composite" presStyleCnt="0"/>
      <dgm:spPr/>
    </dgm:pt>
    <dgm:pt modelId="{EAE4D992-38FE-4D3A-B768-9DD695826A31}" type="pres">
      <dgm:prSet presAssocID="{A147B355-EC3A-4911-A545-3D886CA1936D}" presName="FirstChild" presStyleLbl="revTx" presStyleIdx="4" presStyleCnt="6">
        <dgm:presLayoutVars>
          <dgm:chMax val="0"/>
          <dgm:chPref val="0"/>
          <dgm:bulletEnabled val="1"/>
        </dgm:presLayoutVars>
      </dgm:prSet>
      <dgm:spPr/>
      <dgm:t>
        <a:bodyPr/>
        <a:lstStyle/>
        <a:p>
          <a:endParaRPr lang="es-EC"/>
        </a:p>
      </dgm:t>
    </dgm:pt>
    <dgm:pt modelId="{25AD21FB-6919-4B90-8F85-1C8D14E382FE}" type="pres">
      <dgm:prSet presAssocID="{A147B355-EC3A-4911-A545-3D886CA1936D}" presName="Parent" presStyleLbl="alignNode1" presStyleIdx="2" presStyleCnt="3" custScaleX="39282" custLinFactNeighborX="-33409">
        <dgm:presLayoutVars>
          <dgm:chMax val="3"/>
          <dgm:chPref val="3"/>
          <dgm:bulletEnabled val="1"/>
        </dgm:presLayoutVars>
      </dgm:prSet>
      <dgm:spPr/>
      <dgm:t>
        <a:bodyPr/>
        <a:lstStyle/>
        <a:p>
          <a:endParaRPr lang="es-EC"/>
        </a:p>
      </dgm:t>
    </dgm:pt>
    <dgm:pt modelId="{7ABE5226-4ECF-49C3-9B20-C1C4E6B1B3D9}" type="pres">
      <dgm:prSet presAssocID="{A147B355-EC3A-4911-A545-3D886CA1936D}" presName="Accent" presStyleLbl="parChTrans1D1" presStyleIdx="2" presStyleCnt="3"/>
      <dgm:spPr/>
    </dgm:pt>
    <dgm:pt modelId="{C95C13A6-87F5-4A07-BD2D-7F7DC4C40764}" type="pres">
      <dgm:prSet presAssocID="{A147B355-EC3A-4911-A545-3D886CA1936D}" presName="Child" presStyleLbl="revTx" presStyleIdx="5" presStyleCnt="6" custScaleY="83401">
        <dgm:presLayoutVars>
          <dgm:chMax val="0"/>
          <dgm:chPref val="0"/>
          <dgm:bulletEnabled val="1"/>
        </dgm:presLayoutVars>
      </dgm:prSet>
      <dgm:spPr/>
      <dgm:t>
        <a:bodyPr/>
        <a:lstStyle/>
        <a:p>
          <a:endParaRPr lang="es-EC"/>
        </a:p>
      </dgm:t>
    </dgm:pt>
  </dgm:ptLst>
  <dgm:cxnLst>
    <dgm:cxn modelId="{6EB264C4-1F6C-411F-876A-81B59DDBAAB6}" srcId="{879AEC38-5BEF-4F5C-8847-101F5185658F}" destId="{A147B355-EC3A-4911-A545-3D886CA1936D}" srcOrd="2" destOrd="0" parTransId="{2D979589-5520-4F2D-ACE9-244255BDAC6D}" sibTransId="{08385C09-8861-459A-AFB9-6AFE085658B4}"/>
    <dgm:cxn modelId="{F21FD9B7-2B27-4D57-A2B8-2D0583A4E6EB}" type="presOf" srcId="{CF94F5F2-A3BD-4D66-81B7-E0DE3165E79E}" destId="{3955B655-52C8-4CAF-BEAC-87E349AFC743}" srcOrd="0" destOrd="0" presId="urn:microsoft.com/office/officeart/2011/layout/TabList"/>
    <dgm:cxn modelId="{3082D2F3-2445-47CC-9654-38CDA5D0A237}" srcId="{A147B355-EC3A-4911-A545-3D886CA1936D}" destId="{5B9515B3-29D4-4769-B8B8-0ECC1BA2B5FC}" srcOrd="1" destOrd="0" parTransId="{9C41009E-F00E-416A-A283-BD9A91F94045}" sibTransId="{1534CE2E-80FC-4402-B313-80BA51117A95}"/>
    <dgm:cxn modelId="{F9D1B235-2785-45B3-8873-F653FA1720AE}" type="presOf" srcId="{DB6CC852-5F07-40E0-AB15-DBF85690E783}" destId="{FE0A8729-AFA6-4FB1-99D4-9705F46AC4AC}" srcOrd="0" destOrd="0" presId="urn:microsoft.com/office/officeart/2011/layout/TabList"/>
    <dgm:cxn modelId="{B0690F7C-3792-4772-BD1E-EA27E4C0DC94}" type="presOf" srcId="{879AEC38-5BEF-4F5C-8847-101F5185658F}" destId="{FC96FEF9-9D1D-4058-B5E7-E609D199E382}" srcOrd="0" destOrd="0" presId="urn:microsoft.com/office/officeart/2011/layout/TabList"/>
    <dgm:cxn modelId="{31B68FDC-3A5B-4CB1-B44B-D16BE4CE5C16}" type="presOf" srcId="{6DF927F7-51B5-4614-8002-D520EF0F5D31}" destId="{EAE4D992-38FE-4D3A-B768-9DD695826A31}" srcOrd="0" destOrd="0" presId="urn:microsoft.com/office/officeart/2011/layout/TabList"/>
    <dgm:cxn modelId="{15668C0B-069B-4800-9F34-817D55059E65}" srcId="{879AEC38-5BEF-4F5C-8847-101F5185658F}" destId="{17F54346-DCC7-4046-9B31-D39BD2FD0BFC}" srcOrd="1" destOrd="0" parTransId="{5D72C414-CF2C-4EB5-8E2B-4678C0BEF058}" sibTransId="{1773B33D-E59D-4452-BD5E-78D1EF4F4898}"/>
    <dgm:cxn modelId="{47B6CA03-D132-40B0-91F9-4BD8D08657F6}" type="presOf" srcId="{9A431047-493A-41E8-8397-5A70D7CA70CC}" destId="{96760B8E-3B72-42D7-BD7B-C86F75DC8B44}" srcOrd="0" destOrd="0" presId="urn:microsoft.com/office/officeart/2011/layout/TabList"/>
    <dgm:cxn modelId="{F5429BAF-FD73-4544-936C-637F5207A961}" srcId="{CF94F5F2-A3BD-4D66-81B7-E0DE3165E79E}" destId="{A5A90DCE-57BB-4599-8A25-F3CFA134B08A}" srcOrd="1" destOrd="0" parTransId="{83C772E6-2744-4B18-AF27-9DF8170F1613}" sibTransId="{3E7656FF-0081-449B-8651-7940BC94CDA3}"/>
    <dgm:cxn modelId="{AC940D0D-0B6E-4A9A-90DF-433513BA255A}" type="presOf" srcId="{D1C42E84-653B-4DD6-816F-E2DEA9B8078D}" destId="{6A488216-A3EE-46E0-8B3E-09CE69F3FBA6}" srcOrd="0" destOrd="0" presId="urn:microsoft.com/office/officeart/2011/layout/TabList"/>
    <dgm:cxn modelId="{295764F8-23CB-49C2-9115-C0959D548530}" srcId="{17F54346-DCC7-4046-9B31-D39BD2FD0BFC}" destId="{DB6CC852-5F07-40E0-AB15-DBF85690E783}" srcOrd="0" destOrd="0" parTransId="{83AD11A3-7BEC-4805-9F73-DC1A5C549AA4}" sibTransId="{FBC4E6FC-724A-4A22-BA23-129EF2791EC3}"/>
    <dgm:cxn modelId="{9827FD2D-41C3-431D-98A4-DA27104AEF08}" type="presOf" srcId="{5B9515B3-29D4-4769-B8B8-0ECC1BA2B5FC}" destId="{C95C13A6-87F5-4A07-BD2D-7F7DC4C40764}" srcOrd="0" destOrd="0" presId="urn:microsoft.com/office/officeart/2011/layout/TabList"/>
    <dgm:cxn modelId="{AC762087-66D7-46EB-B1B0-A32EE18B9C11}" type="presOf" srcId="{17F54346-DCC7-4046-9B31-D39BD2FD0BFC}" destId="{FF917C13-757B-4176-B2A8-F85E250AB874}" srcOrd="0" destOrd="0" presId="urn:microsoft.com/office/officeart/2011/layout/TabList"/>
    <dgm:cxn modelId="{126AF4C2-9ED8-4CB2-8746-009A48037EBD}" srcId="{879AEC38-5BEF-4F5C-8847-101F5185658F}" destId="{CF94F5F2-A3BD-4D66-81B7-E0DE3165E79E}" srcOrd="0" destOrd="0" parTransId="{F736F2B2-6B64-4F41-A2A6-5EBCD2DA7111}" sibTransId="{FCF6396C-5B2E-4DF8-9832-A332B6A91AB6}"/>
    <dgm:cxn modelId="{00C04456-2DDE-476C-B5A6-0B76139883A4}" srcId="{CF94F5F2-A3BD-4D66-81B7-E0DE3165E79E}" destId="{D1C42E84-653B-4DD6-816F-E2DEA9B8078D}" srcOrd="0" destOrd="0" parTransId="{8F85FBB7-48B6-43DE-B5A9-C5E905C892D9}" sibTransId="{991EBF79-B44C-4C2A-81FA-26842DF98F3D}"/>
    <dgm:cxn modelId="{8F64E1ED-7975-4C32-BC0F-4A23ACFCD8BD}" type="presOf" srcId="{A5A90DCE-57BB-4599-8A25-F3CFA134B08A}" destId="{4056A83D-7A84-40BD-926F-AFE410CDB346}" srcOrd="0" destOrd="0" presId="urn:microsoft.com/office/officeart/2011/layout/TabList"/>
    <dgm:cxn modelId="{FA35F098-E7CE-4D6F-8A0B-737F9442AED1}" srcId="{17F54346-DCC7-4046-9B31-D39BD2FD0BFC}" destId="{9A431047-493A-41E8-8397-5A70D7CA70CC}" srcOrd="1" destOrd="0" parTransId="{EC4072E0-E22D-48C2-850C-5FE03D746DB1}" sibTransId="{A45B87A4-058D-40DB-A6BA-E0811D6AE200}"/>
    <dgm:cxn modelId="{D47568B6-52DD-4251-BBBF-F0FCA3AC0BFA}" type="presOf" srcId="{A147B355-EC3A-4911-A545-3D886CA1936D}" destId="{25AD21FB-6919-4B90-8F85-1C8D14E382FE}" srcOrd="0" destOrd="0" presId="urn:microsoft.com/office/officeart/2011/layout/TabList"/>
    <dgm:cxn modelId="{B6AD9F5A-E2B3-4BD0-AC68-BEB7438D0010}" srcId="{A147B355-EC3A-4911-A545-3D886CA1936D}" destId="{6DF927F7-51B5-4614-8002-D520EF0F5D31}" srcOrd="0" destOrd="0" parTransId="{C66B960D-919C-458B-8BBC-A22778C6B08A}" sibTransId="{4616AE04-97F0-4D29-B1E5-288D35FFA917}"/>
    <dgm:cxn modelId="{130AB79D-2311-49A8-B2E8-7C3F661561F7}" type="presParOf" srcId="{FC96FEF9-9D1D-4058-B5E7-E609D199E382}" destId="{4E2543A8-7C43-45EA-A62B-4190047F1522}" srcOrd="0" destOrd="0" presId="urn:microsoft.com/office/officeart/2011/layout/TabList"/>
    <dgm:cxn modelId="{960B0916-2E34-448C-8B96-D8AC85EB8F86}" type="presParOf" srcId="{4E2543A8-7C43-45EA-A62B-4190047F1522}" destId="{6A488216-A3EE-46E0-8B3E-09CE69F3FBA6}" srcOrd="0" destOrd="0" presId="urn:microsoft.com/office/officeart/2011/layout/TabList"/>
    <dgm:cxn modelId="{8C3D062A-5B30-4FB0-99D5-E083BE251E9C}" type="presParOf" srcId="{4E2543A8-7C43-45EA-A62B-4190047F1522}" destId="{3955B655-52C8-4CAF-BEAC-87E349AFC743}" srcOrd="1" destOrd="0" presId="urn:microsoft.com/office/officeart/2011/layout/TabList"/>
    <dgm:cxn modelId="{E0F15346-6316-4B7D-85BF-0622A78A14A4}" type="presParOf" srcId="{4E2543A8-7C43-45EA-A62B-4190047F1522}" destId="{096B0769-B673-4A1F-BCE5-98FDB7DFC4CA}" srcOrd="2" destOrd="0" presId="urn:microsoft.com/office/officeart/2011/layout/TabList"/>
    <dgm:cxn modelId="{B50BFC9B-5426-498F-A6FA-4485143157EB}" type="presParOf" srcId="{FC96FEF9-9D1D-4058-B5E7-E609D199E382}" destId="{4056A83D-7A84-40BD-926F-AFE410CDB346}" srcOrd="1" destOrd="0" presId="urn:microsoft.com/office/officeart/2011/layout/TabList"/>
    <dgm:cxn modelId="{BC42E732-BE7D-4202-AA71-C9C395EC91D1}" type="presParOf" srcId="{FC96FEF9-9D1D-4058-B5E7-E609D199E382}" destId="{0DD2F1FA-2C53-4F11-BA57-9B5CD010E75B}" srcOrd="2" destOrd="0" presId="urn:microsoft.com/office/officeart/2011/layout/TabList"/>
    <dgm:cxn modelId="{35CA6F37-4557-47DF-B642-68551B5181A3}" type="presParOf" srcId="{FC96FEF9-9D1D-4058-B5E7-E609D199E382}" destId="{44F18AD1-7B10-47C9-8020-2619671D3BE5}" srcOrd="3" destOrd="0" presId="urn:microsoft.com/office/officeart/2011/layout/TabList"/>
    <dgm:cxn modelId="{FCAB0D94-5DD2-4736-B560-6FD0031FE777}" type="presParOf" srcId="{44F18AD1-7B10-47C9-8020-2619671D3BE5}" destId="{FE0A8729-AFA6-4FB1-99D4-9705F46AC4AC}" srcOrd="0" destOrd="0" presId="urn:microsoft.com/office/officeart/2011/layout/TabList"/>
    <dgm:cxn modelId="{3FACB3BC-6D3C-48CA-B5EE-15F3DA775925}" type="presParOf" srcId="{44F18AD1-7B10-47C9-8020-2619671D3BE5}" destId="{FF917C13-757B-4176-B2A8-F85E250AB874}" srcOrd="1" destOrd="0" presId="urn:microsoft.com/office/officeart/2011/layout/TabList"/>
    <dgm:cxn modelId="{26A35FA2-FA74-45A5-8006-55806D61061B}" type="presParOf" srcId="{44F18AD1-7B10-47C9-8020-2619671D3BE5}" destId="{7881A7F0-7751-431F-8419-0348DD9AD6D0}" srcOrd="2" destOrd="0" presId="urn:microsoft.com/office/officeart/2011/layout/TabList"/>
    <dgm:cxn modelId="{A1410754-9A1E-4BF1-AA14-467591C863AB}" type="presParOf" srcId="{FC96FEF9-9D1D-4058-B5E7-E609D199E382}" destId="{96760B8E-3B72-42D7-BD7B-C86F75DC8B44}" srcOrd="4" destOrd="0" presId="urn:microsoft.com/office/officeart/2011/layout/TabList"/>
    <dgm:cxn modelId="{1A8649ED-E78B-48D9-AFC5-24492F1E5008}" type="presParOf" srcId="{FC96FEF9-9D1D-4058-B5E7-E609D199E382}" destId="{B79DCA61-2A5B-4F1A-B9B8-8426BA29BA20}" srcOrd="5" destOrd="0" presId="urn:microsoft.com/office/officeart/2011/layout/TabList"/>
    <dgm:cxn modelId="{715DB08D-3ED0-4068-B447-EA43014CEDC4}" type="presParOf" srcId="{FC96FEF9-9D1D-4058-B5E7-E609D199E382}" destId="{FC3FC21C-E742-4DEA-BA9C-C0BEDBB67E2D}" srcOrd="6" destOrd="0" presId="urn:microsoft.com/office/officeart/2011/layout/TabList"/>
    <dgm:cxn modelId="{6AFC607C-CE2C-4FC8-9892-A14B9E5AD346}" type="presParOf" srcId="{FC3FC21C-E742-4DEA-BA9C-C0BEDBB67E2D}" destId="{EAE4D992-38FE-4D3A-B768-9DD695826A31}" srcOrd="0" destOrd="0" presId="urn:microsoft.com/office/officeart/2011/layout/TabList"/>
    <dgm:cxn modelId="{A08440E6-C181-42F4-AD45-175BC8365D8C}" type="presParOf" srcId="{FC3FC21C-E742-4DEA-BA9C-C0BEDBB67E2D}" destId="{25AD21FB-6919-4B90-8F85-1C8D14E382FE}" srcOrd="1" destOrd="0" presId="urn:microsoft.com/office/officeart/2011/layout/TabList"/>
    <dgm:cxn modelId="{0F621A7A-803F-4360-9821-B9CDB2BADA9F}" type="presParOf" srcId="{FC3FC21C-E742-4DEA-BA9C-C0BEDBB67E2D}" destId="{7ABE5226-4ECF-49C3-9B20-C1C4E6B1B3D9}" srcOrd="2" destOrd="0" presId="urn:microsoft.com/office/officeart/2011/layout/TabList"/>
    <dgm:cxn modelId="{72A3CDB9-1D39-494E-95A5-1ED4531E93FC}" type="presParOf" srcId="{FC96FEF9-9D1D-4058-B5E7-E609D199E382}" destId="{C95C13A6-87F5-4A07-BD2D-7F7DC4C40764}"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DB0DE-D266-4058-AFE5-389CA0FF8FA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95ABC795-B799-4A7D-8D26-011D18A98EFF}">
      <dgm:prSet phldrT="[Texto]" custT="1"/>
      <dgm:spPr>
        <a:solidFill>
          <a:schemeClr val="tx2"/>
        </a:solidFill>
      </dgm:spPr>
      <dgm:t>
        <a:bodyPr/>
        <a:lstStyle/>
        <a:p>
          <a:r>
            <a:rPr lang="es-EC" sz="2000" b="1" dirty="0" smtClean="0">
              <a:latin typeface="+mn-lt"/>
            </a:rPr>
            <a:t>Validar el modelo de administración de proyectos propuesto</a:t>
          </a:r>
          <a:endParaRPr lang="es-EC" sz="2000" b="1" dirty="0">
            <a:latin typeface="+mn-lt"/>
          </a:endParaRPr>
        </a:p>
      </dgm:t>
    </dgm:pt>
    <dgm:pt modelId="{9FE3A46A-3EEF-4DBA-B6E4-5D71AB15E701}" type="parTrans" cxnId="{9FBD8560-C8CD-4922-B66D-34A0A533FF0B}">
      <dgm:prSet/>
      <dgm:spPr/>
      <dgm:t>
        <a:bodyPr/>
        <a:lstStyle/>
        <a:p>
          <a:endParaRPr lang="es-EC"/>
        </a:p>
      </dgm:t>
    </dgm:pt>
    <dgm:pt modelId="{3D3FAAB7-3030-467D-B755-217134DB950E}" type="sibTrans" cxnId="{9FBD8560-C8CD-4922-B66D-34A0A533FF0B}">
      <dgm:prSet/>
      <dgm:spPr/>
      <dgm:t>
        <a:bodyPr/>
        <a:lstStyle/>
        <a:p>
          <a:endParaRPr lang="es-EC"/>
        </a:p>
      </dgm:t>
    </dgm:pt>
    <dgm:pt modelId="{252378A7-3AFE-4666-AAB6-DE259A76B3C4}">
      <dgm:prSet phldrT="[Texto]" custT="1"/>
      <dgm:spPr>
        <a:solidFill>
          <a:schemeClr val="tx2"/>
        </a:solidFill>
      </dgm:spPr>
      <dgm:t>
        <a:bodyPr/>
        <a:lstStyle/>
        <a:p>
          <a:r>
            <a:rPr lang="es-EC" sz="2000" b="1" dirty="0" smtClean="0">
              <a:latin typeface="+mn-lt"/>
            </a:rPr>
            <a:t>Establecer la </a:t>
          </a:r>
          <a:r>
            <a:rPr lang="es-EC" sz="2000" b="1" dirty="0" smtClean="0">
              <a:solidFill>
                <a:schemeClr val="bg1"/>
              </a:solidFill>
              <a:latin typeface="+mn-lt"/>
            </a:rPr>
            <a:t>línea base en la ejecución de proyectos del CEE.</a:t>
          </a:r>
          <a:endParaRPr lang="es-EC" sz="2000" b="1" dirty="0">
            <a:solidFill>
              <a:schemeClr val="bg1"/>
            </a:solidFill>
            <a:latin typeface="+mn-lt"/>
          </a:endParaRPr>
        </a:p>
      </dgm:t>
    </dgm:pt>
    <dgm:pt modelId="{1E862B3A-A8F9-4254-BA38-ABF8ED775F5D}" type="sibTrans" cxnId="{7BBDC4AA-12AC-4618-96D0-6254ECD731E0}">
      <dgm:prSet/>
      <dgm:spPr/>
      <dgm:t>
        <a:bodyPr/>
        <a:lstStyle/>
        <a:p>
          <a:endParaRPr lang="es-EC"/>
        </a:p>
      </dgm:t>
    </dgm:pt>
    <dgm:pt modelId="{CAF0A2DB-0DEF-46FD-BB5B-93E0094C7800}" type="parTrans" cxnId="{7BBDC4AA-12AC-4618-96D0-6254ECD731E0}">
      <dgm:prSet/>
      <dgm:spPr/>
      <dgm:t>
        <a:bodyPr/>
        <a:lstStyle/>
        <a:p>
          <a:endParaRPr lang="es-EC"/>
        </a:p>
      </dgm:t>
    </dgm:pt>
    <dgm:pt modelId="{C206E2A1-4881-4AF1-963F-173B41DD1CEA}">
      <dgm:prSet phldrT="[Texto]" custT="1"/>
      <dgm:spPr>
        <a:solidFill>
          <a:schemeClr val="tx2"/>
        </a:solidFill>
      </dgm:spPr>
      <dgm:t>
        <a:bodyPr/>
        <a:lstStyle/>
        <a:p>
          <a:r>
            <a:rPr lang="es-EC" sz="2000" b="1" dirty="0" smtClean="0">
              <a:latin typeface="+mn-lt"/>
            </a:rPr>
            <a:t>Analizar y evaluar las</a:t>
          </a:r>
          <a:r>
            <a:rPr lang="es-EC" sz="2000" b="1" dirty="0" smtClean="0">
              <a:solidFill>
                <a:schemeClr val="bg1"/>
              </a:solidFill>
              <a:latin typeface="+mn-lt"/>
            </a:rPr>
            <a:t> </a:t>
          </a:r>
          <a:r>
            <a:rPr lang="es-EC" sz="2000" b="1" i="1" dirty="0" smtClean="0">
              <a:solidFill>
                <a:schemeClr val="bg1"/>
              </a:solidFill>
              <a:latin typeface="+mn-lt"/>
            </a:rPr>
            <a:t>“mejores prácticas generalmente aceptadas”</a:t>
          </a:r>
          <a:r>
            <a:rPr lang="es-EC" sz="2000" b="1" dirty="0" smtClean="0">
              <a:solidFill>
                <a:schemeClr val="bg1"/>
              </a:solidFill>
              <a:latin typeface="+mn-lt"/>
            </a:rPr>
            <a:t> de adm. de proy.  en el mundo (</a:t>
          </a:r>
          <a:r>
            <a:rPr lang="es-EC" sz="2000" b="1" i="1" dirty="0" smtClean="0">
              <a:solidFill>
                <a:schemeClr val="bg1"/>
              </a:solidFill>
              <a:latin typeface="+mn-lt"/>
            </a:rPr>
            <a:t>PMBO</a:t>
          </a:r>
          <a:r>
            <a:rPr lang="es-EC" sz="2000" b="1" i="1" dirty="0" smtClean="0">
              <a:latin typeface="+mn-lt"/>
            </a:rPr>
            <a:t>K®</a:t>
          </a:r>
          <a:r>
            <a:rPr lang="es-EC" sz="2000" b="1" dirty="0" smtClean="0">
              <a:latin typeface="+mn-lt"/>
            </a:rPr>
            <a:t>)</a:t>
          </a:r>
          <a:endParaRPr lang="es-EC" sz="2000" b="1" dirty="0">
            <a:latin typeface="+mn-lt"/>
          </a:endParaRPr>
        </a:p>
      </dgm:t>
    </dgm:pt>
    <dgm:pt modelId="{D94C500A-F852-47A1-AE4D-D213FB8CB569}" type="sibTrans" cxnId="{A6B6C9A9-3629-4FD9-B131-81A3DDFC9EEC}">
      <dgm:prSet/>
      <dgm:spPr/>
      <dgm:t>
        <a:bodyPr/>
        <a:lstStyle/>
        <a:p>
          <a:endParaRPr lang="es-EC"/>
        </a:p>
      </dgm:t>
    </dgm:pt>
    <dgm:pt modelId="{6AFF173E-4EDE-4B40-8DA5-F32CE578E0DE}" type="parTrans" cxnId="{A6B6C9A9-3629-4FD9-B131-81A3DDFC9EEC}">
      <dgm:prSet/>
      <dgm:spPr/>
      <dgm:t>
        <a:bodyPr/>
        <a:lstStyle/>
        <a:p>
          <a:endParaRPr lang="es-EC"/>
        </a:p>
      </dgm:t>
    </dgm:pt>
    <dgm:pt modelId="{00E764E4-15A3-4859-94C2-F4FCC6D64990}">
      <dgm:prSet phldrT="[Texto]" custT="1"/>
      <dgm:spPr>
        <a:solidFill>
          <a:schemeClr val="tx2"/>
        </a:solidFill>
      </dgm:spPr>
      <dgm:t>
        <a:bodyPr/>
        <a:lstStyle/>
        <a:p>
          <a:r>
            <a:rPr lang="es-EC" sz="2000" b="1" dirty="0" smtClean="0">
              <a:latin typeface="+mn-lt"/>
            </a:rPr>
            <a:t>Diseñar un</a:t>
          </a:r>
          <a:r>
            <a:rPr lang="es-EC" sz="2000" b="1" dirty="0" smtClean="0">
              <a:solidFill>
                <a:schemeClr val="bg1"/>
              </a:solidFill>
              <a:latin typeface="+mn-lt"/>
            </a:rPr>
            <a:t> MODELO de administración de proyectos de acuerdo al PMBOK®, p</a:t>
          </a:r>
          <a:r>
            <a:rPr lang="es-EC" sz="2000" b="1" dirty="0" smtClean="0">
              <a:latin typeface="+mn-lt"/>
            </a:rPr>
            <a:t>ara el CEE.</a:t>
          </a:r>
          <a:endParaRPr lang="es-EC" sz="2000" b="1" dirty="0">
            <a:latin typeface="+mn-lt"/>
          </a:endParaRPr>
        </a:p>
      </dgm:t>
    </dgm:pt>
    <dgm:pt modelId="{0E969440-F19A-4FDA-88A1-33CC897A1A4C}" type="sibTrans" cxnId="{F3585C39-9D44-491F-8AAF-CC38920F9B84}">
      <dgm:prSet/>
      <dgm:spPr/>
      <dgm:t>
        <a:bodyPr/>
        <a:lstStyle/>
        <a:p>
          <a:endParaRPr lang="es-EC"/>
        </a:p>
      </dgm:t>
    </dgm:pt>
    <dgm:pt modelId="{A05A4D25-0C16-4EC9-8493-1E144D44E9D8}" type="parTrans" cxnId="{F3585C39-9D44-491F-8AAF-CC38920F9B84}">
      <dgm:prSet/>
      <dgm:spPr/>
      <dgm:t>
        <a:bodyPr/>
        <a:lstStyle/>
        <a:p>
          <a:endParaRPr lang="es-EC"/>
        </a:p>
      </dgm:t>
    </dgm:pt>
    <dgm:pt modelId="{60BB3A5B-7BDC-47FC-AEFD-B675769CBEB8}">
      <dgm:prSet phldrT="[Texto]" custT="1"/>
      <dgm:spPr>
        <a:solidFill>
          <a:srgbClr val="C00000"/>
        </a:solidFill>
      </dgm:spPr>
      <dgm:t>
        <a:bodyPr/>
        <a:lstStyle/>
        <a:p>
          <a:r>
            <a:rPr lang="es-ES_tradnl" sz="2800" b="1" dirty="0" smtClean="0">
              <a:solidFill>
                <a:schemeClr val="bg1"/>
              </a:solidFill>
            </a:rPr>
            <a:t>OBJETIVOS ESPECÍFICOS:</a:t>
          </a:r>
          <a:endParaRPr lang="es-EC" sz="3200" b="1" dirty="0">
            <a:solidFill>
              <a:schemeClr val="bg1"/>
            </a:solidFill>
          </a:endParaRPr>
        </a:p>
      </dgm:t>
    </dgm:pt>
    <dgm:pt modelId="{BE73CE7F-22E3-418D-A54A-35817006896E}" type="sibTrans" cxnId="{73B452E9-F509-43C6-8D4D-9D0042F23841}">
      <dgm:prSet/>
      <dgm:spPr/>
      <dgm:t>
        <a:bodyPr/>
        <a:lstStyle/>
        <a:p>
          <a:endParaRPr lang="es-EC"/>
        </a:p>
      </dgm:t>
    </dgm:pt>
    <dgm:pt modelId="{C8D7F8DB-1E3D-49BA-ACD3-111A01F36B31}" type="parTrans" cxnId="{73B452E9-F509-43C6-8D4D-9D0042F23841}">
      <dgm:prSet/>
      <dgm:spPr/>
      <dgm:t>
        <a:bodyPr/>
        <a:lstStyle/>
        <a:p>
          <a:endParaRPr lang="es-EC"/>
        </a:p>
      </dgm:t>
    </dgm:pt>
    <dgm:pt modelId="{F87C1C38-4602-47CA-9EE0-2A959FBA6C7B}" type="pres">
      <dgm:prSet presAssocID="{230DB0DE-D266-4058-AFE5-389CA0FF8FA8}" presName="Name0" presStyleCnt="0">
        <dgm:presLayoutVars>
          <dgm:chMax val="7"/>
          <dgm:chPref val="7"/>
          <dgm:dir/>
        </dgm:presLayoutVars>
      </dgm:prSet>
      <dgm:spPr/>
      <dgm:t>
        <a:bodyPr/>
        <a:lstStyle/>
        <a:p>
          <a:endParaRPr lang="es-EC"/>
        </a:p>
      </dgm:t>
    </dgm:pt>
    <dgm:pt modelId="{9F8425BD-BFD7-43DF-966B-1663BED5C44E}" type="pres">
      <dgm:prSet presAssocID="{230DB0DE-D266-4058-AFE5-389CA0FF8FA8}" presName="Name1" presStyleCnt="0"/>
      <dgm:spPr/>
    </dgm:pt>
    <dgm:pt modelId="{E2FD4C37-2183-4F12-80C7-E7F8DD1CECED}" type="pres">
      <dgm:prSet presAssocID="{230DB0DE-D266-4058-AFE5-389CA0FF8FA8}" presName="cycle" presStyleCnt="0"/>
      <dgm:spPr/>
    </dgm:pt>
    <dgm:pt modelId="{673A61E9-5814-4EBA-B601-694F8BFFC180}" type="pres">
      <dgm:prSet presAssocID="{230DB0DE-D266-4058-AFE5-389CA0FF8FA8}" presName="srcNode" presStyleLbl="node1" presStyleIdx="0" presStyleCnt="5"/>
      <dgm:spPr/>
    </dgm:pt>
    <dgm:pt modelId="{ED97010E-2587-4BF3-8F46-D90FE4735708}" type="pres">
      <dgm:prSet presAssocID="{230DB0DE-D266-4058-AFE5-389CA0FF8FA8}" presName="conn" presStyleLbl="parChTrans1D2" presStyleIdx="0" presStyleCnt="1"/>
      <dgm:spPr/>
      <dgm:t>
        <a:bodyPr/>
        <a:lstStyle/>
        <a:p>
          <a:endParaRPr lang="es-EC"/>
        </a:p>
      </dgm:t>
    </dgm:pt>
    <dgm:pt modelId="{3BDB1AA2-05F4-4506-BEC2-55347079E5A0}" type="pres">
      <dgm:prSet presAssocID="{230DB0DE-D266-4058-AFE5-389CA0FF8FA8}" presName="extraNode" presStyleLbl="node1" presStyleIdx="0" presStyleCnt="5"/>
      <dgm:spPr/>
    </dgm:pt>
    <dgm:pt modelId="{138FF1F2-9588-4E30-B308-72C14757EB5E}" type="pres">
      <dgm:prSet presAssocID="{230DB0DE-D266-4058-AFE5-389CA0FF8FA8}" presName="dstNode" presStyleLbl="node1" presStyleIdx="0" presStyleCnt="5"/>
      <dgm:spPr/>
    </dgm:pt>
    <dgm:pt modelId="{3CE5A393-0C87-4292-871F-A2DE5C626FFE}" type="pres">
      <dgm:prSet presAssocID="{60BB3A5B-7BDC-47FC-AEFD-B675769CBEB8}" presName="text_1" presStyleLbl="node1" presStyleIdx="0" presStyleCnt="5">
        <dgm:presLayoutVars>
          <dgm:bulletEnabled val="1"/>
        </dgm:presLayoutVars>
      </dgm:prSet>
      <dgm:spPr/>
      <dgm:t>
        <a:bodyPr/>
        <a:lstStyle/>
        <a:p>
          <a:endParaRPr lang="es-EC"/>
        </a:p>
      </dgm:t>
    </dgm:pt>
    <dgm:pt modelId="{B17E83F8-7B47-48FE-8A01-0FA70AD32329}" type="pres">
      <dgm:prSet presAssocID="{60BB3A5B-7BDC-47FC-AEFD-B675769CBEB8}" presName="accent_1" presStyleCnt="0"/>
      <dgm:spPr/>
    </dgm:pt>
    <dgm:pt modelId="{A26D1EC9-C4EE-49D2-96F5-942F9AC5F18A}" type="pres">
      <dgm:prSet presAssocID="{60BB3A5B-7BDC-47FC-AEFD-B675769CBEB8}" presName="accentRepeatNode" presStyleLbl="solidFgAcc1" presStyleIdx="0" presStyleCnt="5"/>
      <dgm:spPr>
        <a:solidFill>
          <a:schemeClr val="accent2"/>
        </a:solidFill>
      </dgm:spPr>
      <dgm:t>
        <a:bodyPr/>
        <a:lstStyle/>
        <a:p>
          <a:endParaRPr lang="es-EC"/>
        </a:p>
      </dgm:t>
    </dgm:pt>
    <dgm:pt modelId="{02A4F3AC-92C9-4C24-9BE8-B1CBD6CE4D2B}" type="pres">
      <dgm:prSet presAssocID="{C206E2A1-4881-4AF1-963F-173B41DD1CEA}" presName="text_2" presStyleLbl="node1" presStyleIdx="1" presStyleCnt="5" custScaleY="123652">
        <dgm:presLayoutVars>
          <dgm:bulletEnabled val="1"/>
        </dgm:presLayoutVars>
      </dgm:prSet>
      <dgm:spPr/>
      <dgm:t>
        <a:bodyPr/>
        <a:lstStyle/>
        <a:p>
          <a:endParaRPr lang="es-EC"/>
        </a:p>
      </dgm:t>
    </dgm:pt>
    <dgm:pt modelId="{55306A24-D3B0-415E-AAD6-57A69088FEEC}" type="pres">
      <dgm:prSet presAssocID="{C206E2A1-4881-4AF1-963F-173B41DD1CEA}" presName="accent_2" presStyleCnt="0"/>
      <dgm:spPr/>
    </dgm:pt>
    <dgm:pt modelId="{CB90DF6D-006C-479D-9975-56BD9DC48796}" type="pres">
      <dgm:prSet presAssocID="{C206E2A1-4881-4AF1-963F-173B41DD1CEA}" presName="accentRepeatNode" presStyleLbl="solidFgAcc1" presStyleIdx="1" presStyleCnt="5"/>
      <dgm:spPr>
        <a:solidFill>
          <a:schemeClr val="accent5">
            <a:lumMod val="40000"/>
            <a:lumOff val="60000"/>
          </a:schemeClr>
        </a:solidFill>
      </dgm:spPr>
    </dgm:pt>
    <dgm:pt modelId="{8629AF5F-3B55-4AB1-AA5C-42E1F7BA5317}" type="pres">
      <dgm:prSet presAssocID="{252378A7-3AFE-4666-AAB6-DE259A76B3C4}" presName="text_3" presStyleLbl="node1" presStyleIdx="2" presStyleCnt="5" custLinFactNeighborY="545">
        <dgm:presLayoutVars>
          <dgm:bulletEnabled val="1"/>
        </dgm:presLayoutVars>
      </dgm:prSet>
      <dgm:spPr/>
      <dgm:t>
        <a:bodyPr/>
        <a:lstStyle/>
        <a:p>
          <a:endParaRPr lang="es-EC"/>
        </a:p>
      </dgm:t>
    </dgm:pt>
    <dgm:pt modelId="{6F687427-D347-4F09-8345-158DC81D7BFC}" type="pres">
      <dgm:prSet presAssocID="{252378A7-3AFE-4666-AAB6-DE259A76B3C4}" presName="accent_3" presStyleCnt="0"/>
      <dgm:spPr/>
    </dgm:pt>
    <dgm:pt modelId="{796E06F2-A8F9-4236-B771-A6145929782A}" type="pres">
      <dgm:prSet presAssocID="{252378A7-3AFE-4666-AAB6-DE259A76B3C4}" presName="accentRepeatNode" presStyleLbl="solidFgAcc1" presStyleIdx="2" presStyleCnt="5"/>
      <dgm:spPr>
        <a:solidFill>
          <a:schemeClr val="accent5">
            <a:lumMod val="40000"/>
            <a:lumOff val="60000"/>
          </a:schemeClr>
        </a:solidFill>
      </dgm:spPr>
    </dgm:pt>
    <dgm:pt modelId="{BA52D55F-BDB5-4606-96EC-CE4EF881C073}" type="pres">
      <dgm:prSet presAssocID="{00E764E4-15A3-4859-94C2-F4FCC6D64990}" presName="text_4" presStyleLbl="node1" presStyleIdx="3" presStyleCnt="5" custScaleY="115537" custLinFactNeighborX="679" custLinFactNeighborY="3904">
        <dgm:presLayoutVars>
          <dgm:bulletEnabled val="1"/>
        </dgm:presLayoutVars>
      </dgm:prSet>
      <dgm:spPr/>
      <dgm:t>
        <a:bodyPr/>
        <a:lstStyle/>
        <a:p>
          <a:endParaRPr lang="es-EC"/>
        </a:p>
      </dgm:t>
    </dgm:pt>
    <dgm:pt modelId="{252CF9A3-FABC-4446-A5C2-9F63FBDF3274}" type="pres">
      <dgm:prSet presAssocID="{00E764E4-15A3-4859-94C2-F4FCC6D64990}" presName="accent_4" presStyleCnt="0"/>
      <dgm:spPr/>
    </dgm:pt>
    <dgm:pt modelId="{020A6C10-7F70-4D08-948D-0A0809AB3F01}" type="pres">
      <dgm:prSet presAssocID="{00E764E4-15A3-4859-94C2-F4FCC6D64990}" presName="accentRepeatNode" presStyleLbl="solidFgAcc1" presStyleIdx="3" presStyleCnt="5"/>
      <dgm:spPr>
        <a:solidFill>
          <a:schemeClr val="accent5">
            <a:lumMod val="40000"/>
            <a:lumOff val="60000"/>
          </a:schemeClr>
        </a:solidFill>
      </dgm:spPr>
    </dgm:pt>
    <dgm:pt modelId="{A5FA31D0-3DFB-4B25-93B5-74A023D7481A}" type="pres">
      <dgm:prSet presAssocID="{95ABC795-B799-4A7D-8D26-011D18A98EFF}" presName="text_5" presStyleLbl="node1" presStyleIdx="4" presStyleCnt="5">
        <dgm:presLayoutVars>
          <dgm:bulletEnabled val="1"/>
        </dgm:presLayoutVars>
      </dgm:prSet>
      <dgm:spPr/>
      <dgm:t>
        <a:bodyPr/>
        <a:lstStyle/>
        <a:p>
          <a:endParaRPr lang="es-EC"/>
        </a:p>
      </dgm:t>
    </dgm:pt>
    <dgm:pt modelId="{A7736522-F60E-4215-BF3D-169F06B3B803}" type="pres">
      <dgm:prSet presAssocID="{95ABC795-B799-4A7D-8D26-011D18A98EFF}" presName="accent_5" presStyleCnt="0"/>
      <dgm:spPr/>
    </dgm:pt>
    <dgm:pt modelId="{D07FCFB1-7557-4029-BF31-7DC7A5D26AB9}" type="pres">
      <dgm:prSet presAssocID="{95ABC795-B799-4A7D-8D26-011D18A98EFF}" presName="accentRepeatNode" presStyleLbl="solidFgAcc1" presStyleIdx="4" presStyleCnt="5"/>
      <dgm:spPr>
        <a:solidFill>
          <a:schemeClr val="accent5">
            <a:lumMod val="40000"/>
            <a:lumOff val="60000"/>
          </a:schemeClr>
        </a:solidFill>
      </dgm:spPr>
    </dgm:pt>
  </dgm:ptLst>
  <dgm:cxnLst>
    <dgm:cxn modelId="{F3585C39-9D44-491F-8AAF-CC38920F9B84}" srcId="{230DB0DE-D266-4058-AFE5-389CA0FF8FA8}" destId="{00E764E4-15A3-4859-94C2-F4FCC6D64990}" srcOrd="3" destOrd="0" parTransId="{A05A4D25-0C16-4EC9-8493-1E144D44E9D8}" sibTransId="{0E969440-F19A-4FDA-88A1-33CC897A1A4C}"/>
    <dgm:cxn modelId="{22120A5D-51BF-498E-A13A-27EA274A7652}" type="presOf" srcId="{60BB3A5B-7BDC-47FC-AEFD-B675769CBEB8}" destId="{3CE5A393-0C87-4292-871F-A2DE5C626FFE}" srcOrd="0" destOrd="0" presId="urn:microsoft.com/office/officeart/2008/layout/VerticalCurvedList"/>
    <dgm:cxn modelId="{9FBD8560-C8CD-4922-B66D-34A0A533FF0B}" srcId="{230DB0DE-D266-4058-AFE5-389CA0FF8FA8}" destId="{95ABC795-B799-4A7D-8D26-011D18A98EFF}" srcOrd="4" destOrd="0" parTransId="{9FE3A46A-3EEF-4DBA-B6E4-5D71AB15E701}" sibTransId="{3D3FAAB7-3030-467D-B755-217134DB950E}"/>
    <dgm:cxn modelId="{A03D952F-22D6-4775-8EBA-62E8F7F7F8DF}" type="presOf" srcId="{252378A7-3AFE-4666-AAB6-DE259A76B3C4}" destId="{8629AF5F-3B55-4AB1-AA5C-42E1F7BA5317}" srcOrd="0" destOrd="0" presId="urn:microsoft.com/office/officeart/2008/layout/VerticalCurvedList"/>
    <dgm:cxn modelId="{FBFC2999-09D7-41B3-AF1A-0FC882631068}" type="presOf" srcId="{230DB0DE-D266-4058-AFE5-389CA0FF8FA8}" destId="{F87C1C38-4602-47CA-9EE0-2A959FBA6C7B}" srcOrd="0" destOrd="0" presId="urn:microsoft.com/office/officeart/2008/layout/VerticalCurvedList"/>
    <dgm:cxn modelId="{7BBDC4AA-12AC-4618-96D0-6254ECD731E0}" srcId="{230DB0DE-D266-4058-AFE5-389CA0FF8FA8}" destId="{252378A7-3AFE-4666-AAB6-DE259A76B3C4}" srcOrd="2" destOrd="0" parTransId="{CAF0A2DB-0DEF-46FD-BB5B-93E0094C7800}" sibTransId="{1E862B3A-A8F9-4254-BA38-ABF8ED775F5D}"/>
    <dgm:cxn modelId="{A6B6C9A9-3629-4FD9-B131-81A3DDFC9EEC}" srcId="{230DB0DE-D266-4058-AFE5-389CA0FF8FA8}" destId="{C206E2A1-4881-4AF1-963F-173B41DD1CEA}" srcOrd="1" destOrd="0" parTransId="{6AFF173E-4EDE-4B40-8DA5-F32CE578E0DE}" sibTransId="{D94C500A-F852-47A1-AE4D-D213FB8CB569}"/>
    <dgm:cxn modelId="{683D423F-C9E4-47D7-BC5F-399E387B5839}" type="presOf" srcId="{00E764E4-15A3-4859-94C2-F4FCC6D64990}" destId="{BA52D55F-BDB5-4606-96EC-CE4EF881C073}" srcOrd="0" destOrd="0" presId="urn:microsoft.com/office/officeart/2008/layout/VerticalCurvedList"/>
    <dgm:cxn modelId="{14E1C144-6205-4250-9D4B-7F3F8F509D82}" type="presOf" srcId="{95ABC795-B799-4A7D-8D26-011D18A98EFF}" destId="{A5FA31D0-3DFB-4B25-93B5-74A023D7481A}" srcOrd="0" destOrd="0" presId="urn:microsoft.com/office/officeart/2008/layout/VerticalCurvedList"/>
    <dgm:cxn modelId="{850A5093-D034-4AEA-BA7A-4D6F9C571539}" type="presOf" srcId="{BE73CE7F-22E3-418D-A54A-35817006896E}" destId="{ED97010E-2587-4BF3-8F46-D90FE4735708}" srcOrd="0" destOrd="0" presId="urn:microsoft.com/office/officeart/2008/layout/VerticalCurvedList"/>
    <dgm:cxn modelId="{F45D4C8B-DC51-4815-8B3F-BE6087FC48E5}" type="presOf" srcId="{C206E2A1-4881-4AF1-963F-173B41DD1CEA}" destId="{02A4F3AC-92C9-4C24-9BE8-B1CBD6CE4D2B}" srcOrd="0" destOrd="0" presId="urn:microsoft.com/office/officeart/2008/layout/VerticalCurvedList"/>
    <dgm:cxn modelId="{73B452E9-F509-43C6-8D4D-9D0042F23841}" srcId="{230DB0DE-D266-4058-AFE5-389CA0FF8FA8}" destId="{60BB3A5B-7BDC-47FC-AEFD-B675769CBEB8}" srcOrd="0" destOrd="0" parTransId="{C8D7F8DB-1E3D-49BA-ACD3-111A01F36B31}" sibTransId="{BE73CE7F-22E3-418D-A54A-35817006896E}"/>
    <dgm:cxn modelId="{CC5AF8A8-6EAC-4177-8326-387DC2814C5C}" type="presParOf" srcId="{F87C1C38-4602-47CA-9EE0-2A959FBA6C7B}" destId="{9F8425BD-BFD7-43DF-966B-1663BED5C44E}" srcOrd="0" destOrd="0" presId="urn:microsoft.com/office/officeart/2008/layout/VerticalCurvedList"/>
    <dgm:cxn modelId="{E066E5CA-2761-4175-86E4-29F72B6508D2}" type="presParOf" srcId="{9F8425BD-BFD7-43DF-966B-1663BED5C44E}" destId="{E2FD4C37-2183-4F12-80C7-E7F8DD1CECED}" srcOrd="0" destOrd="0" presId="urn:microsoft.com/office/officeart/2008/layout/VerticalCurvedList"/>
    <dgm:cxn modelId="{B0FDDDD2-4341-4755-8D4A-EB14ED7978E2}" type="presParOf" srcId="{E2FD4C37-2183-4F12-80C7-E7F8DD1CECED}" destId="{673A61E9-5814-4EBA-B601-694F8BFFC180}" srcOrd="0" destOrd="0" presId="urn:microsoft.com/office/officeart/2008/layout/VerticalCurvedList"/>
    <dgm:cxn modelId="{5F6683D2-41A2-4F75-B196-BD24DF2AE01F}" type="presParOf" srcId="{E2FD4C37-2183-4F12-80C7-E7F8DD1CECED}" destId="{ED97010E-2587-4BF3-8F46-D90FE4735708}" srcOrd="1" destOrd="0" presId="urn:microsoft.com/office/officeart/2008/layout/VerticalCurvedList"/>
    <dgm:cxn modelId="{F1700636-9B91-4997-B75E-2116CC70FC3D}" type="presParOf" srcId="{E2FD4C37-2183-4F12-80C7-E7F8DD1CECED}" destId="{3BDB1AA2-05F4-4506-BEC2-55347079E5A0}" srcOrd="2" destOrd="0" presId="urn:microsoft.com/office/officeart/2008/layout/VerticalCurvedList"/>
    <dgm:cxn modelId="{0EE93427-FA57-4A69-AD7F-FEF8E30C7FB7}" type="presParOf" srcId="{E2FD4C37-2183-4F12-80C7-E7F8DD1CECED}" destId="{138FF1F2-9588-4E30-B308-72C14757EB5E}" srcOrd="3" destOrd="0" presId="urn:microsoft.com/office/officeart/2008/layout/VerticalCurvedList"/>
    <dgm:cxn modelId="{8B102642-88A6-4A91-B679-4E3CB2C425DC}" type="presParOf" srcId="{9F8425BD-BFD7-43DF-966B-1663BED5C44E}" destId="{3CE5A393-0C87-4292-871F-A2DE5C626FFE}" srcOrd="1" destOrd="0" presId="urn:microsoft.com/office/officeart/2008/layout/VerticalCurvedList"/>
    <dgm:cxn modelId="{DA33AC4F-60ED-400F-98CA-32333F590F02}" type="presParOf" srcId="{9F8425BD-BFD7-43DF-966B-1663BED5C44E}" destId="{B17E83F8-7B47-48FE-8A01-0FA70AD32329}" srcOrd="2" destOrd="0" presId="urn:microsoft.com/office/officeart/2008/layout/VerticalCurvedList"/>
    <dgm:cxn modelId="{8DAA52BE-868F-4549-AD71-24FB3C108AEB}" type="presParOf" srcId="{B17E83F8-7B47-48FE-8A01-0FA70AD32329}" destId="{A26D1EC9-C4EE-49D2-96F5-942F9AC5F18A}" srcOrd="0" destOrd="0" presId="urn:microsoft.com/office/officeart/2008/layout/VerticalCurvedList"/>
    <dgm:cxn modelId="{B07764E9-1399-4E95-8B22-363078BC78C3}" type="presParOf" srcId="{9F8425BD-BFD7-43DF-966B-1663BED5C44E}" destId="{02A4F3AC-92C9-4C24-9BE8-B1CBD6CE4D2B}" srcOrd="3" destOrd="0" presId="urn:microsoft.com/office/officeart/2008/layout/VerticalCurvedList"/>
    <dgm:cxn modelId="{8B74599E-55E7-48DC-BCE3-B9D3778474E3}" type="presParOf" srcId="{9F8425BD-BFD7-43DF-966B-1663BED5C44E}" destId="{55306A24-D3B0-415E-AAD6-57A69088FEEC}" srcOrd="4" destOrd="0" presId="urn:microsoft.com/office/officeart/2008/layout/VerticalCurvedList"/>
    <dgm:cxn modelId="{06DA80ED-02CA-4112-A91F-57AEDC69E146}" type="presParOf" srcId="{55306A24-D3B0-415E-AAD6-57A69088FEEC}" destId="{CB90DF6D-006C-479D-9975-56BD9DC48796}" srcOrd="0" destOrd="0" presId="urn:microsoft.com/office/officeart/2008/layout/VerticalCurvedList"/>
    <dgm:cxn modelId="{A1A18546-FBF1-4BC4-A22F-0FED7043FB22}" type="presParOf" srcId="{9F8425BD-BFD7-43DF-966B-1663BED5C44E}" destId="{8629AF5F-3B55-4AB1-AA5C-42E1F7BA5317}" srcOrd="5" destOrd="0" presId="urn:microsoft.com/office/officeart/2008/layout/VerticalCurvedList"/>
    <dgm:cxn modelId="{57F6835D-128F-43B1-B24F-23103C6EC17D}" type="presParOf" srcId="{9F8425BD-BFD7-43DF-966B-1663BED5C44E}" destId="{6F687427-D347-4F09-8345-158DC81D7BFC}" srcOrd="6" destOrd="0" presId="urn:microsoft.com/office/officeart/2008/layout/VerticalCurvedList"/>
    <dgm:cxn modelId="{AD88594C-18FB-4095-86F4-F425652E900A}" type="presParOf" srcId="{6F687427-D347-4F09-8345-158DC81D7BFC}" destId="{796E06F2-A8F9-4236-B771-A6145929782A}" srcOrd="0" destOrd="0" presId="urn:microsoft.com/office/officeart/2008/layout/VerticalCurvedList"/>
    <dgm:cxn modelId="{645E35EE-8033-4CC0-A5F2-105E2FBDE26D}" type="presParOf" srcId="{9F8425BD-BFD7-43DF-966B-1663BED5C44E}" destId="{BA52D55F-BDB5-4606-96EC-CE4EF881C073}" srcOrd="7" destOrd="0" presId="urn:microsoft.com/office/officeart/2008/layout/VerticalCurvedList"/>
    <dgm:cxn modelId="{BDA8D294-29E2-4154-8057-387C46F0356D}" type="presParOf" srcId="{9F8425BD-BFD7-43DF-966B-1663BED5C44E}" destId="{252CF9A3-FABC-4446-A5C2-9F63FBDF3274}" srcOrd="8" destOrd="0" presId="urn:microsoft.com/office/officeart/2008/layout/VerticalCurvedList"/>
    <dgm:cxn modelId="{BE28DC41-543A-4012-BE14-7FDC06821995}" type="presParOf" srcId="{252CF9A3-FABC-4446-A5C2-9F63FBDF3274}" destId="{020A6C10-7F70-4D08-948D-0A0809AB3F01}" srcOrd="0" destOrd="0" presId="urn:microsoft.com/office/officeart/2008/layout/VerticalCurvedList"/>
    <dgm:cxn modelId="{01D4FD18-4178-4C8C-89F5-9FC351DD7DFE}" type="presParOf" srcId="{9F8425BD-BFD7-43DF-966B-1663BED5C44E}" destId="{A5FA31D0-3DFB-4B25-93B5-74A023D7481A}" srcOrd="9" destOrd="0" presId="urn:microsoft.com/office/officeart/2008/layout/VerticalCurvedList"/>
    <dgm:cxn modelId="{49371CFB-152F-4DB3-BE6D-903CFF412B1F}" type="presParOf" srcId="{9F8425BD-BFD7-43DF-966B-1663BED5C44E}" destId="{A7736522-F60E-4215-BF3D-169F06B3B803}" srcOrd="10" destOrd="0" presId="urn:microsoft.com/office/officeart/2008/layout/VerticalCurvedList"/>
    <dgm:cxn modelId="{E382099B-66E9-4897-8D7A-3C71EB1ED57E}" type="presParOf" srcId="{A7736522-F60E-4215-BF3D-169F06B3B803}" destId="{D07FCFB1-7557-4029-BF31-7DC7A5D26A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B0218-1E32-470D-8C81-ADE04DD1D5B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C"/>
        </a:p>
      </dgm:t>
    </dgm:pt>
    <dgm:pt modelId="{F4269400-A110-4294-8737-43430AD8FC2C}">
      <dgm:prSet phldrT="[Texto]" custT="1"/>
      <dgm:spPr>
        <a:solidFill>
          <a:schemeClr val="accent3"/>
        </a:solidFill>
      </dgm:spPr>
      <dgm:t>
        <a:bodyPr/>
        <a:lstStyle/>
        <a:p>
          <a:r>
            <a:rPr lang="es-EC" sz="1800" b="1" dirty="0" smtClean="0">
              <a:solidFill>
                <a:schemeClr val="tx1"/>
              </a:solidFill>
            </a:rPr>
            <a:t>Tiempos de ejecución cortos</a:t>
          </a:r>
          <a:endParaRPr lang="es-EC" sz="1800" dirty="0"/>
        </a:p>
      </dgm:t>
    </dgm:pt>
    <dgm:pt modelId="{DF2F293C-4A14-4F15-A828-D1DED06E3379}" type="parTrans" cxnId="{D1324260-CF84-40E5-8597-E11994AD76C7}">
      <dgm:prSet/>
      <dgm:spPr/>
      <dgm:t>
        <a:bodyPr/>
        <a:lstStyle/>
        <a:p>
          <a:endParaRPr lang="es-EC"/>
        </a:p>
      </dgm:t>
    </dgm:pt>
    <dgm:pt modelId="{BE2657AF-A0B4-4926-A46A-3E3FC7B90EFE}" type="sibTrans" cxnId="{D1324260-CF84-40E5-8597-E11994AD76C7}">
      <dgm:prSet/>
      <dgm:spPr/>
      <dgm:t>
        <a:bodyPr/>
        <a:lstStyle/>
        <a:p>
          <a:endParaRPr lang="es-EC"/>
        </a:p>
      </dgm:t>
    </dgm:pt>
    <dgm:pt modelId="{AF23F430-7710-4026-AF9D-3D6E661CE6AE}">
      <dgm:prSet phldrT="[Texto]" custT="1"/>
      <dgm:spPr>
        <a:solidFill>
          <a:schemeClr val="accent2"/>
        </a:solidFill>
      </dgm:spPr>
      <dgm:t>
        <a:bodyPr/>
        <a:lstStyle/>
        <a:p>
          <a:r>
            <a:rPr lang="es-EC" sz="1800" b="1" dirty="0" smtClean="0">
              <a:solidFill>
                <a:srgbClr val="FFFF00"/>
              </a:solidFill>
            </a:rPr>
            <a:t>Usuarios cada vez más informados y exigentes</a:t>
          </a:r>
          <a:endParaRPr lang="es-EC" sz="1600" dirty="0">
            <a:solidFill>
              <a:srgbClr val="FFFF00"/>
            </a:solidFill>
          </a:endParaRPr>
        </a:p>
      </dgm:t>
    </dgm:pt>
    <dgm:pt modelId="{0EF93828-0706-4626-B3E4-99F99347C21C}" type="parTrans" cxnId="{E1FF8390-53F0-459B-8FA8-58519AFF033E}">
      <dgm:prSet/>
      <dgm:spPr/>
      <dgm:t>
        <a:bodyPr/>
        <a:lstStyle/>
        <a:p>
          <a:endParaRPr lang="es-EC"/>
        </a:p>
      </dgm:t>
    </dgm:pt>
    <dgm:pt modelId="{43DB5815-7709-4EE1-9010-ABEF0F66B548}" type="sibTrans" cxnId="{E1FF8390-53F0-459B-8FA8-58519AFF033E}">
      <dgm:prSet/>
      <dgm:spPr/>
      <dgm:t>
        <a:bodyPr/>
        <a:lstStyle/>
        <a:p>
          <a:endParaRPr lang="es-EC"/>
        </a:p>
      </dgm:t>
    </dgm:pt>
    <dgm:pt modelId="{3B7C1256-A3F2-4D1C-8A38-0C8B5DC93EE8}">
      <dgm:prSet phldrT="[Texto]" custT="1"/>
      <dgm:spPr>
        <a:solidFill>
          <a:srgbClr val="FFC000"/>
        </a:solidFill>
      </dgm:spPr>
      <dgm:t>
        <a:bodyPr/>
        <a:lstStyle/>
        <a:p>
          <a:r>
            <a:rPr lang="es-EC" sz="1600" b="1" dirty="0" smtClean="0">
              <a:solidFill>
                <a:schemeClr val="tx1"/>
              </a:solidFill>
            </a:rPr>
            <a:t>Cumplir presupuestos e inagotables riesgos</a:t>
          </a:r>
          <a:endParaRPr lang="es-EC" sz="1600" dirty="0"/>
        </a:p>
      </dgm:t>
    </dgm:pt>
    <dgm:pt modelId="{D2F5675F-3073-4CAB-8EDE-311B597AB5BA}" type="parTrans" cxnId="{1202EF59-43B8-4919-ACE7-8AAFDB8B262D}">
      <dgm:prSet/>
      <dgm:spPr/>
      <dgm:t>
        <a:bodyPr/>
        <a:lstStyle/>
        <a:p>
          <a:endParaRPr lang="es-EC"/>
        </a:p>
      </dgm:t>
    </dgm:pt>
    <dgm:pt modelId="{8AAB727B-790A-46C4-874B-6D40B1E64700}" type="sibTrans" cxnId="{1202EF59-43B8-4919-ACE7-8AAFDB8B262D}">
      <dgm:prSet/>
      <dgm:spPr/>
      <dgm:t>
        <a:bodyPr/>
        <a:lstStyle/>
        <a:p>
          <a:endParaRPr lang="es-EC"/>
        </a:p>
      </dgm:t>
    </dgm:pt>
    <dgm:pt modelId="{F9266486-129A-420D-B3B9-CD475525BD85}">
      <dgm:prSet phldrT="[Texto]" phldr="1"/>
      <dgm:spPr>
        <a:blipFill rotWithShape="0">
          <a:blip xmlns:r="http://schemas.openxmlformats.org/officeDocument/2006/relationships" r:embed="rId1"/>
          <a:stretch>
            <a:fillRect/>
          </a:stretch>
        </a:blipFill>
      </dgm:spPr>
      <dgm:t>
        <a:bodyPr/>
        <a:lstStyle/>
        <a:p>
          <a:endParaRPr lang="es-EC" dirty="0"/>
        </a:p>
      </dgm:t>
    </dgm:pt>
    <dgm:pt modelId="{A2284683-1EF5-4D89-94CE-18F5177F02E6}" type="sibTrans" cxnId="{95D5856B-89CE-409B-8E2B-D2C45EBDAB81}">
      <dgm:prSet/>
      <dgm:spPr/>
      <dgm:t>
        <a:bodyPr/>
        <a:lstStyle/>
        <a:p>
          <a:endParaRPr lang="es-EC"/>
        </a:p>
      </dgm:t>
    </dgm:pt>
    <dgm:pt modelId="{F160C510-E706-47EA-BA10-361763F8621D}" type="parTrans" cxnId="{95D5856B-89CE-409B-8E2B-D2C45EBDAB81}">
      <dgm:prSet/>
      <dgm:spPr/>
      <dgm:t>
        <a:bodyPr/>
        <a:lstStyle/>
        <a:p>
          <a:endParaRPr lang="es-EC"/>
        </a:p>
      </dgm:t>
    </dgm:pt>
    <dgm:pt modelId="{2C252011-A30B-4740-A7A2-11EF037CB709}" type="pres">
      <dgm:prSet presAssocID="{8ACB0218-1E32-470D-8C81-ADE04DD1D5BD}" presName="Name0" presStyleCnt="0">
        <dgm:presLayoutVars>
          <dgm:chMax val="4"/>
          <dgm:resizeHandles val="exact"/>
        </dgm:presLayoutVars>
      </dgm:prSet>
      <dgm:spPr/>
      <dgm:t>
        <a:bodyPr/>
        <a:lstStyle/>
        <a:p>
          <a:endParaRPr lang="es-EC"/>
        </a:p>
      </dgm:t>
    </dgm:pt>
    <dgm:pt modelId="{86ECEB32-37B2-4DA0-B726-B24A3449BF10}" type="pres">
      <dgm:prSet presAssocID="{8ACB0218-1E32-470D-8C81-ADE04DD1D5BD}" presName="ellipse" presStyleLbl="trBgShp" presStyleIdx="0" presStyleCnt="1" custLinFactY="102290" custLinFactNeighborX="6240" custLinFactNeighborY="200000"/>
      <dgm:spPr/>
    </dgm:pt>
    <dgm:pt modelId="{A3E8CA77-8917-46DE-8A8D-B1FD47E4F0E7}" type="pres">
      <dgm:prSet presAssocID="{8ACB0218-1E32-470D-8C81-ADE04DD1D5BD}" presName="arrow1" presStyleLbl="fgShp" presStyleIdx="0" presStyleCnt="1" custScaleX="143979" custLinFactNeighborX="-1349" custLinFactNeighborY="-18048"/>
      <dgm:spPr>
        <a:solidFill>
          <a:schemeClr val="tx1"/>
        </a:solidFill>
      </dgm:spPr>
    </dgm:pt>
    <dgm:pt modelId="{C9A13F4F-9D20-4B14-9FF8-15681C470E69}" type="pres">
      <dgm:prSet presAssocID="{8ACB0218-1E32-470D-8C81-ADE04DD1D5BD}" presName="rectangle" presStyleLbl="revTx" presStyleIdx="0" presStyleCnt="1" custScaleX="75203" custLinFactNeighborX="1791" custLinFactNeighborY="8016">
        <dgm:presLayoutVars>
          <dgm:bulletEnabled val="1"/>
        </dgm:presLayoutVars>
      </dgm:prSet>
      <dgm:spPr/>
      <dgm:t>
        <a:bodyPr/>
        <a:lstStyle/>
        <a:p>
          <a:endParaRPr lang="es-EC"/>
        </a:p>
      </dgm:t>
    </dgm:pt>
    <dgm:pt modelId="{14EF85A9-97D2-4580-A43F-59FC0599D36A}" type="pres">
      <dgm:prSet presAssocID="{AF23F430-7710-4026-AF9D-3D6E661CE6AE}" presName="item1" presStyleLbl="node1" presStyleIdx="0" presStyleCnt="3" custScaleX="120338" custScaleY="118692" custLinFactNeighborX="-72507" custLinFactNeighborY="-8315">
        <dgm:presLayoutVars>
          <dgm:bulletEnabled val="1"/>
        </dgm:presLayoutVars>
      </dgm:prSet>
      <dgm:spPr/>
      <dgm:t>
        <a:bodyPr/>
        <a:lstStyle/>
        <a:p>
          <a:endParaRPr lang="es-EC"/>
        </a:p>
      </dgm:t>
    </dgm:pt>
    <dgm:pt modelId="{D113AFF3-9F7E-4B90-9DF2-A7E46372310B}" type="pres">
      <dgm:prSet presAssocID="{3B7C1256-A3F2-4D1C-8A38-0C8B5DC93EE8}" presName="item2" presStyleLbl="node1" presStyleIdx="1" presStyleCnt="3" custScaleX="129219" custScaleY="126683" custLinFactX="-5029" custLinFactNeighborX="-100000" custLinFactNeighborY="-15878">
        <dgm:presLayoutVars>
          <dgm:bulletEnabled val="1"/>
        </dgm:presLayoutVars>
      </dgm:prSet>
      <dgm:spPr/>
      <dgm:t>
        <a:bodyPr/>
        <a:lstStyle/>
        <a:p>
          <a:endParaRPr lang="es-EC"/>
        </a:p>
      </dgm:t>
    </dgm:pt>
    <dgm:pt modelId="{8E5E861A-EDE8-4094-8138-75FD6E788D53}" type="pres">
      <dgm:prSet presAssocID="{F9266486-129A-420D-B3B9-CD475525BD85}" presName="item3" presStyleLbl="node1" presStyleIdx="2" presStyleCnt="3" custScaleX="134935" custScaleY="117783" custLinFactNeighborX="39118" custLinFactNeighborY="75151">
        <dgm:presLayoutVars>
          <dgm:bulletEnabled val="1"/>
        </dgm:presLayoutVars>
      </dgm:prSet>
      <dgm:spPr/>
      <dgm:t>
        <a:bodyPr/>
        <a:lstStyle/>
        <a:p>
          <a:endParaRPr lang="es-EC"/>
        </a:p>
      </dgm:t>
    </dgm:pt>
    <dgm:pt modelId="{F583B7D2-44E8-4EDD-B60C-6B31099BC431}" type="pres">
      <dgm:prSet presAssocID="{8ACB0218-1E32-470D-8C81-ADE04DD1D5BD}" presName="funnel" presStyleLbl="trAlignAcc1" presStyleIdx="0" presStyleCnt="1" custScaleX="189896" custScaleY="103168" custLinFactNeighborY="-2530"/>
      <dgm:spPr>
        <a:solidFill>
          <a:schemeClr val="bg2">
            <a:lumMod val="50000"/>
            <a:alpha val="40000"/>
          </a:schemeClr>
        </a:solidFill>
        <a:ln>
          <a:solidFill>
            <a:schemeClr val="accent1"/>
          </a:solidFill>
        </a:ln>
      </dgm:spPr>
    </dgm:pt>
  </dgm:ptLst>
  <dgm:cxnLst>
    <dgm:cxn modelId="{1202EF59-43B8-4919-ACE7-8AAFDB8B262D}" srcId="{8ACB0218-1E32-470D-8C81-ADE04DD1D5BD}" destId="{3B7C1256-A3F2-4D1C-8A38-0C8B5DC93EE8}" srcOrd="2" destOrd="0" parTransId="{D2F5675F-3073-4CAB-8EDE-311B597AB5BA}" sibTransId="{8AAB727B-790A-46C4-874B-6D40B1E64700}"/>
    <dgm:cxn modelId="{B4E96EE9-339C-4B2F-85DB-6DAF2E00CEE4}" type="presOf" srcId="{AF23F430-7710-4026-AF9D-3D6E661CE6AE}" destId="{D113AFF3-9F7E-4B90-9DF2-A7E46372310B}" srcOrd="0" destOrd="0" presId="urn:microsoft.com/office/officeart/2005/8/layout/funnel1"/>
    <dgm:cxn modelId="{95D5856B-89CE-409B-8E2B-D2C45EBDAB81}" srcId="{8ACB0218-1E32-470D-8C81-ADE04DD1D5BD}" destId="{F9266486-129A-420D-B3B9-CD475525BD85}" srcOrd="3" destOrd="0" parTransId="{F160C510-E706-47EA-BA10-361763F8621D}" sibTransId="{A2284683-1EF5-4D89-94CE-18F5177F02E6}"/>
    <dgm:cxn modelId="{2D41DADF-73D3-4AF5-ABCC-DEB30FD6B101}" type="presOf" srcId="{F9266486-129A-420D-B3B9-CD475525BD85}" destId="{C9A13F4F-9D20-4B14-9FF8-15681C470E69}" srcOrd="0" destOrd="0" presId="urn:microsoft.com/office/officeart/2005/8/layout/funnel1"/>
    <dgm:cxn modelId="{D1324260-CF84-40E5-8597-E11994AD76C7}" srcId="{8ACB0218-1E32-470D-8C81-ADE04DD1D5BD}" destId="{F4269400-A110-4294-8737-43430AD8FC2C}" srcOrd="0" destOrd="0" parTransId="{DF2F293C-4A14-4F15-A828-D1DED06E3379}" sibTransId="{BE2657AF-A0B4-4926-A46A-3E3FC7B90EFE}"/>
    <dgm:cxn modelId="{E1FF8390-53F0-459B-8FA8-58519AFF033E}" srcId="{8ACB0218-1E32-470D-8C81-ADE04DD1D5BD}" destId="{AF23F430-7710-4026-AF9D-3D6E661CE6AE}" srcOrd="1" destOrd="0" parTransId="{0EF93828-0706-4626-B3E4-99F99347C21C}" sibTransId="{43DB5815-7709-4EE1-9010-ABEF0F66B548}"/>
    <dgm:cxn modelId="{8F15CE06-E661-4FFB-9248-F09A711855F3}" type="presOf" srcId="{F4269400-A110-4294-8737-43430AD8FC2C}" destId="{8E5E861A-EDE8-4094-8138-75FD6E788D53}" srcOrd="0" destOrd="0" presId="urn:microsoft.com/office/officeart/2005/8/layout/funnel1"/>
    <dgm:cxn modelId="{6968613C-C833-40B5-8963-B1EAC358C34D}" type="presOf" srcId="{3B7C1256-A3F2-4D1C-8A38-0C8B5DC93EE8}" destId="{14EF85A9-97D2-4580-A43F-59FC0599D36A}" srcOrd="0" destOrd="0" presId="urn:microsoft.com/office/officeart/2005/8/layout/funnel1"/>
    <dgm:cxn modelId="{032977C2-B278-4724-95F9-1120320F0F56}" type="presOf" srcId="{8ACB0218-1E32-470D-8C81-ADE04DD1D5BD}" destId="{2C252011-A30B-4740-A7A2-11EF037CB709}" srcOrd="0" destOrd="0" presId="urn:microsoft.com/office/officeart/2005/8/layout/funnel1"/>
    <dgm:cxn modelId="{CC981901-EC7D-4530-974D-4BB62561C239}" type="presParOf" srcId="{2C252011-A30B-4740-A7A2-11EF037CB709}" destId="{86ECEB32-37B2-4DA0-B726-B24A3449BF10}" srcOrd="0" destOrd="0" presId="urn:microsoft.com/office/officeart/2005/8/layout/funnel1"/>
    <dgm:cxn modelId="{E5A0783F-EB94-4944-A5A5-861B3EF8EBB7}" type="presParOf" srcId="{2C252011-A30B-4740-A7A2-11EF037CB709}" destId="{A3E8CA77-8917-46DE-8A8D-B1FD47E4F0E7}" srcOrd="1" destOrd="0" presId="urn:microsoft.com/office/officeart/2005/8/layout/funnel1"/>
    <dgm:cxn modelId="{C0026370-1149-4927-94EA-833488925F1B}" type="presParOf" srcId="{2C252011-A30B-4740-A7A2-11EF037CB709}" destId="{C9A13F4F-9D20-4B14-9FF8-15681C470E69}" srcOrd="2" destOrd="0" presId="urn:microsoft.com/office/officeart/2005/8/layout/funnel1"/>
    <dgm:cxn modelId="{D2EEA6AC-5E47-4FF6-A970-2EB2ABE6B3FD}" type="presParOf" srcId="{2C252011-A30B-4740-A7A2-11EF037CB709}" destId="{14EF85A9-97D2-4580-A43F-59FC0599D36A}" srcOrd="3" destOrd="0" presId="urn:microsoft.com/office/officeart/2005/8/layout/funnel1"/>
    <dgm:cxn modelId="{5F26E071-E30A-4E35-A422-351589F60C69}" type="presParOf" srcId="{2C252011-A30B-4740-A7A2-11EF037CB709}" destId="{D113AFF3-9F7E-4B90-9DF2-A7E46372310B}" srcOrd="4" destOrd="0" presId="urn:microsoft.com/office/officeart/2005/8/layout/funnel1"/>
    <dgm:cxn modelId="{9D0FC317-5BB4-4407-BEC4-CA839B119211}" type="presParOf" srcId="{2C252011-A30B-4740-A7A2-11EF037CB709}" destId="{8E5E861A-EDE8-4094-8138-75FD6E788D53}" srcOrd="5" destOrd="0" presId="urn:microsoft.com/office/officeart/2005/8/layout/funnel1"/>
    <dgm:cxn modelId="{AD45942E-4108-4E27-A543-503BE26E2C66}" type="presParOf" srcId="{2C252011-A30B-4740-A7A2-11EF037CB709}" destId="{F583B7D2-44E8-4EDD-B60C-6B31099BC43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073BA-0BEA-4EAA-98A3-547276868A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FE0E0E7-01AA-4D9E-A6F9-3A1BE0400402}">
      <dgm:prSet phldrT="[Texto]" custT="1"/>
      <dgm:spPr>
        <a:solidFill>
          <a:srgbClr val="C00000"/>
        </a:solidFill>
      </dgm:spPr>
      <dgm:t>
        <a:bodyPr/>
        <a:lstStyle/>
        <a:p>
          <a:r>
            <a:rPr lang="es-EC" sz="2800" dirty="0" smtClean="0"/>
            <a:t>El tiempo planificado</a:t>
          </a:r>
          <a:endParaRPr lang="es-EC" sz="2800" dirty="0"/>
        </a:p>
      </dgm:t>
    </dgm:pt>
    <dgm:pt modelId="{637CDACF-AA9F-4CBD-8940-2703F685C49B}" type="parTrans" cxnId="{E51491CE-769E-461A-A354-A45746D17C5D}">
      <dgm:prSet/>
      <dgm:spPr/>
      <dgm:t>
        <a:bodyPr/>
        <a:lstStyle/>
        <a:p>
          <a:endParaRPr lang="es-EC" sz="2800"/>
        </a:p>
      </dgm:t>
    </dgm:pt>
    <dgm:pt modelId="{7312FB8B-7887-4507-9AAC-00C110319A76}" type="sibTrans" cxnId="{E51491CE-769E-461A-A354-A45746D17C5D}">
      <dgm:prSet/>
      <dgm:spPr/>
      <dgm:t>
        <a:bodyPr/>
        <a:lstStyle/>
        <a:p>
          <a:endParaRPr lang="es-EC" sz="2800"/>
        </a:p>
      </dgm:t>
    </dgm:pt>
    <dgm:pt modelId="{C35536B7-BA19-44EF-A045-7ACF88EE0190}">
      <dgm:prSet phldrT="[Texto]" custT="1"/>
      <dgm:spPr>
        <a:solidFill>
          <a:schemeClr val="tx2"/>
        </a:solidFill>
      </dgm:spPr>
      <dgm:t>
        <a:bodyPr/>
        <a:lstStyle/>
        <a:p>
          <a:r>
            <a:rPr lang="es-EC" sz="2800" dirty="0" smtClean="0"/>
            <a:t>El presupuesto establecido</a:t>
          </a:r>
          <a:endParaRPr lang="es-EC" sz="2800" dirty="0"/>
        </a:p>
      </dgm:t>
    </dgm:pt>
    <dgm:pt modelId="{5E678501-5F24-4209-8EF6-B6A1257EBE59}" type="parTrans" cxnId="{55B5E0BA-F673-4EDA-91E0-DB31D3DE440A}">
      <dgm:prSet/>
      <dgm:spPr/>
      <dgm:t>
        <a:bodyPr/>
        <a:lstStyle/>
        <a:p>
          <a:endParaRPr lang="es-EC" sz="2800"/>
        </a:p>
      </dgm:t>
    </dgm:pt>
    <dgm:pt modelId="{9A02BF24-3FA7-4665-B588-E3F596DD92CA}" type="sibTrans" cxnId="{55B5E0BA-F673-4EDA-91E0-DB31D3DE440A}">
      <dgm:prSet/>
      <dgm:spPr/>
      <dgm:t>
        <a:bodyPr/>
        <a:lstStyle/>
        <a:p>
          <a:endParaRPr lang="es-EC" sz="2800"/>
        </a:p>
      </dgm:t>
    </dgm:pt>
    <dgm:pt modelId="{D75C7975-D604-4858-A4C1-2E41234A42CB}">
      <dgm:prSet phldrT="[Texto]" custT="1"/>
      <dgm:spPr>
        <a:solidFill>
          <a:schemeClr val="bg2">
            <a:lumMod val="50000"/>
          </a:schemeClr>
        </a:solidFill>
      </dgm:spPr>
      <dgm:t>
        <a:bodyPr/>
        <a:lstStyle/>
        <a:p>
          <a:r>
            <a:rPr lang="es-EC" sz="2800" dirty="0" smtClean="0"/>
            <a:t>El rendimiento deseado (alcance)</a:t>
          </a:r>
          <a:endParaRPr lang="es-EC" sz="2800" dirty="0"/>
        </a:p>
      </dgm:t>
    </dgm:pt>
    <dgm:pt modelId="{8BD4E631-90BB-4876-AB4F-ACA5E7463B88}" type="parTrans" cxnId="{07EC1F1F-FA2F-49BC-9C66-B096EC7ED188}">
      <dgm:prSet/>
      <dgm:spPr/>
      <dgm:t>
        <a:bodyPr/>
        <a:lstStyle/>
        <a:p>
          <a:endParaRPr lang="es-EC" sz="2800"/>
        </a:p>
      </dgm:t>
    </dgm:pt>
    <dgm:pt modelId="{9043DE20-C2E1-495B-9D4E-A265CE17755C}" type="sibTrans" cxnId="{07EC1F1F-FA2F-49BC-9C66-B096EC7ED188}">
      <dgm:prSet/>
      <dgm:spPr/>
      <dgm:t>
        <a:bodyPr/>
        <a:lstStyle/>
        <a:p>
          <a:endParaRPr lang="es-EC" sz="2800"/>
        </a:p>
      </dgm:t>
    </dgm:pt>
    <dgm:pt modelId="{02ECEA9D-6C25-48D8-B0E8-61C6378809D8}">
      <dgm:prSet phldrT="[Texto]" custT="1"/>
      <dgm:spPr>
        <a:solidFill>
          <a:schemeClr val="accent3">
            <a:lumMod val="50000"/>
          </a:schemeClr>
        </a:solidFill>
      </dgm:spPr>
      <dgm:t>
        <a:bodyPr/>
        <a:lstStyle/>
        <a:p>
          <a:r>
            <a:rPr lang="es-EC" sz="2800" dirty="0" smtClean="0">
              <a:solidFill>
                <a:schemeClr val="bg1"/>
              </a:solidFill>
            </a:rPr>
            <a:t>Con aceptación del usuario (calidad).</a:t>
          </a:r>
          <a:endParaRPr lang="es-EC" sz="2800" dirty="0">
            <a:solidFill>
              <a:schemeClr val="bg1"/>
            </a:solidFill>
          </a:endParaRPr>
        </a:p>
      </dgm:t>
    </dgm:pt>
    <dgm:pt modelId="{47C232A5-9562-4AE7-B4DB-90BC0F6D2D47}" type="parTrans" cxnId="{3AF399D7-A5AB-4177-B66A-665B98426924}">
      <dgm:prSet/>
      <dgm:spPr/>
      <dgm:t>
        <a:bodyPr/>
        <a:lstStyle/>
        <a:p>
          <a:endParaRPr lang="es-EC" sz="2800"/>
        </a:p>
      </dgm:t>
    </dgm:pt>
    <dgm:pt modelId="{203C607B-E804-42D6-BAAD-C19B240AE059}" type="sibTrans" cxnId="{3AF399D7-A5AB-4177-B66A-665B98426924}">
      <dgm:prSet/>
      <dgm:spPr/>
      <dgm:t>
        <a:bodyPr/>
        <a:lstStyle/>
        <a:p>
          <a:endParaRPr lang="es-EC" sz="2800"/>
        </a:p>
      </dgm:t>
    </dgm:pt>
    <dgm:pt modelId="{A17E1677-0E3B-4DFC-A987-0F589E5A0FB4}" type="pres">
      <dgm:prSet presAssocID="{3EB073BA-0BEA-4EAA-98A3-547276868AD8}" presName="linear" presStyleCnt="0">
        <dgm:presLayoutVars>
          <dgm:dir/>
          <dgm:animLvl val="lvl"/>
          <dgm:resizeHandles val="exact"/>
        </dgm:presLayoutVars>
      </dgm:prSet>
      <dgm:spPr/>
      <dgm:t>
        <a:bodyPr/>
        <a:lstStyle/>
        <a:p>
          <a:endParaRPr lang="es-EC"/>
        </a:p>
      </dgm:t>
    </dgm:pt>
    <dgm:pt modelId="{875E4B68-CB7D-4EE3-A983-9D3424085F0B}" type="pres">
      <dgm:prSet presAssocID="{DFE0E0E7-01AA-4D9E-A6F9-3A1BE0400402}" presName="parentLin" presStyleCnt="0"/>
      <dgm:spPr/>
    </dgm:pt>
    <dgm:pt modelId="{D25052F4-5E96-477F-9B0D-8AAB04F10C6C}" type="pres">
      <dgm:prSet presAssocID="{DFE0E0E7-01AA-4D9E-A6F9-3A1BE0400402}" presName="parentLeftMargin" presStyleLbl="node1" presStyleIdx="0" presStyleCnt="4"/>
      <dgm:spPr/>
      <dgm:t>
        <a:bodyPr/>
        <a:lstStyle/>
        <a:p>
          <a:endParaRPr lang="es-EC"/>
        </a:p>
      </dgm:t>
    </dgm:pt>
    <dgm:pt modelId="{B81ABC31-B018-46C0-A62E-613CDE244009}" type="pres">
      <dgm:prSet presAssocID="{DFE0E0E7-01AA-4D9E-A6F9-3A1BE0400402}" presName="parentText" presStyleLbl="node1" presStyleIdx="0" presStyleCnt="4">
        <dgm:presLayoutVars>
          <dgm:chMax val="0"/>
          <dgm:bulletEnabled val="1"/>
        </dgm:presLayoutVars>
      </dgm:prSet>
      <dgm:spPr/>
      <dgm:t>
        <a:bodyPr/>
        <a:lstStyle/>
        <a:p>
          <a:endParaRPr lang="es-EC"/>
        </a:p>
      </dgm:t>
    </dgm:pt>
    <dgm:pt modelId="{C32B355F-51A2-4101-9F12-A56A632544F0}" type="pres">
      <dgm:prSet presAssocID="{DFE0E0E7-01AA-4D9E-A6F9-3A1BE0400402}" presName="negativeSpace" presStyleCnt="0"/>
      <dgm:spPr/>
    </dgm:pt>
    <dgm:pt modelId="{E1A21290-E331-45BE-BA9C-649CF7C5F2BA}" type="pres">
      <dgm:prSet presAssocID="{DFE0E0E7-01AA-4D9E-A6F9-3A1BE0400402}" presName="childText" presStyleLbl="conFgAcc1" presStyleIdx="0" presStyleCnt="4">
        <dgm:presLayoutVars>
          <dgm:bulletEnabled val="1"/>
        </dgm:presLayoutVars>
      </dgm:prSet>
      <dgm:spPr/>
      <dgm:t>
        <a:bodyPr/>
        <a:lstStyle/>
        <a:p>
          <a:endParaRPr lang="es-EC"/>
        </a:p>
      </dgm:t>
    </dgm:pt>
    <dgm:pt modelId="{B1DC515E-0117-466F-91F4-F7A48B912429}" type="pres">
      <dgm:prSet presAssocID="{7312FB8B-7887-4507-9AAC-00C110319A76}" presName="spaceBetweenRectangles" presStyleCnt="0"/>
      <dgm:spPr/>
    </dgm:pt>
    <dgm:pt modelId="{566E26D1-2346-4C44-8315-EF13A240AEB3}" type="pres">
      <dgm:prSet presAssocID="{C35536B7-BA19-44EF-A045-7ACF88EE0190}" presName="parentLin" presStyleCnt="0"/>
      <dgm:spPr/>
    </dgm:pt>
    <dgm:pt modelId="{D5A2282A-AFA1-417E-883F-9E66151CBE65}" type="pres">
      <dgm:prSet presAssocID="{C35536B7-BA19-44EF-A045-7ACF88EE0190}" presName="parentLeftMargin" presStyleLbl="node1" presStyleIdx="0" presStyleCnt="4"/>
      <dgm:spPr/>
      <dgm:t>
        <a:bodyPr/>
        <a:lstStyle/>
        <a:p>
          <a:endParaRPr lang="es-EC"/>
        </a:p>
      </dgm:t>
    </dgm:pt>
    <dgm:pt modelId="{5C1977F7-8326-4E27-9DDF-3EF2A7D6F92D}" type="pres">
      <dgm:prSet presAssocID="{C35536B7-BA19-44EF-A045-7ACF88EE0190}" presName="parentText" presStyleLbl="node1" presStyleIdx="1" presStyleCnt="4" custScaleX="107974">
        <dgm:presLayoutVars>
          <dgm:chMax val="0"/>
          <dgm:bulletEnabled val="1"/>
        </dgm:presLayoutVars>
      </dgm:prSet>
      <dgm:spPr/>
      <dgm:t>
        <a:bodyPr/>
        <a:lstStyle/>
        <a:p>
          <a:endParaRPr lang="es-EC"/>
        </a:p>
      </dgm:t>
    </dgm:pt>
    <dgm:pt modelId="{D2FB87D1-8C8D-49B6-BF9B-260FCAF75CE9}" type="pres">
      <dgm:prSet presAssocID="{C35536B7-BA19-44EF-A045-7ACF88EE0190}" presName="negativeSpace" presStyleCnt="0"/>
      <dgm:spPr/>
    </dgm:pt>
    <dgm:pt modelId="{B5FCE7B0-E27E-4804-B88F-24C0A4FE9A7A}" type="pres">
      <dgm:prSet presAssocID="{C35536B7-BA19-44EF-A045-7ACF88EE0190}" presName="childText" presStyleLbl="conFgAcc1" presStyleIdx="1" presStyleCnt="4">
        <dgm:presLayoutVars>
          <dgm:bulletEnabled val="1"/>
        </dgm:presLayoutVars>
      </dgm:prSet>
      <dgm:spPr/>
    </dgm:pt>
    <dgm:pt modelId="{113D413F-6569-40DC-828D-966F9B387D16}" type="pres">
      <dgm:prSet presAssocID="{9A02BF24-3FA7-4665-B588-E3F596DD92CA}" presName="spaceBetweenRectangles" presStyleCnt="0"/>
      <dgm:spPr/>
    </dgm:pt>
    <dgm:pt modelId="{2AD61221-B5B9-44E2-A3B9-252AC00C194F}" type="pres">
      <dgm:prSet presAssocID="{D75C7975-D604-4858-A4C1-2E41234A42CB}" presName="parentLin" presStyleCnt="0"/>
      <dgm:spPr/>
    </dgm:pt>
    <dgm:pt modelId="{15F35513-CE5C-4924-8389-6C1CD6B53F16}" type="pres">
      <dgm:prSet presAssocID="{D75C7975-D604-4858-A4C1-2E41234A42CB}" presName="parentLeftMargin" presStyleLbl="node1" presStyleIdx="1" presStyleCnt="4"/>
      <dgm:spPr/>
      <dgm:t>
        <a:bodyPr/>
        <a:lstStyle/>
        <a:p>
          <a:endParaRPr lang="es-EC"/>
        </a:p>
      </dgm:t>
    </dgm:pt>
    <dgm:pt modelId="{16A90132-51A4-4D63-9E67-11674DEBB7B9}" type="pres">
      <dgm:prSet presAssocID="{D75C7975-D604-4858-A4C1-2E41234A42CB}" presName="parentText" presStyleLbl="node1" presStyleIdx="2" presStyleCnt="4">
        <dgm:presLayoutVars>
          <dgm:chMax val="0"/>
          <dgm:bulletEnabled val="1"/>
        </dgm:presLayoutVars>
      </dgm:prSet>
      <dgm:spPr/>
      <dgm:t>
        <a:bodyPr/>
        <a:lstStyle/>
        <a:p>
          <a:endParaRPr lang="es-EC"/>
        </a:p>
      </dgm:t>
    </dgm:pt>
    <dgm:pt modelId="{982E3A28-AE8E-4FFB-8028-CB3666097499}" type="pres">
      <dgm:prSet presAssocID="{D75C7975-D604-4858-A4C1-2E41234A42CB}" presName="negativeSpace" presStyleCnt="0"/>
      <dgm:spPr/>
    </dgm:pt>
    <dgm:pt modelId="{B64F7911-14B8-4580-A4D0-0D71EE9F6582}" type="pres">
      <dgm:prSet presAssocID="{D75C7975-D604-4858-A4C1-2E41234A42CB}" presName="childText" presStyleLbl="conFgAcc1" presStyleIdx="2" presStyleCnt="4">
        <dgm:presLayoutVars>
          <dgm:bulletEnabled val="1"/>
        </dgm:presLayoutVars>
      </dgm:prSet>
      <dgm:spPr/>
    </dgm:pt>
    <dgm:pt modelId="{D2712B48-E4B0-47F6-AC14-E2C5DA686B78}" type="pres">
      <dgm:prSet presAssocID="{9043DE20-C2E1-495B-9D4E-A265CE17755C}" presName="spaceBetweenRectangles" presStyleCnt="0"/>
      <dgm:spPr/>
    </dgm:pt>
    <dgm:pt modelId="{7F13B760-EBB9-40D0-A7D3-17190320C8DA}" type="pres">
      <dgm:prSet presAssocID="{02ECEA9D-6C25-48D8-B0E8-61C6378809D8}" presName="parentLin" presStyleCnt="0"/>
      <dgm:spPr/>
    </dgm:pt>
    <dgm:pt modelId="{0ABD0D11-AF41-4609-BCB0-23A1BB41ECD3}" type="pres">
      <dgm:prSet presAssocID="{02ECEA9D-6C25-48D8-B0E8-61C6378809D8}" presName="parentLeftMargin" presStyleLbl="node1" presStyleIdx="2" presStyleCnt="4"/>
      <dgm:spPr/>
      <dgm:t>
        <a:bodyPr/>
        <a:lstStyle/>
        <a:p>
          <a:endParaRPr lang="es-EC"/>
        </a:p>
      </dgm:t>
    </dgm:pt>
    <dgm:pt modelId="{1E5E4E80-A919-4322-88B4-F3A08E20DBF6}" type="pres">
      <dgm:prSet presAssocID="{02ECEA9D-6C25-48D8-B0E8-61C6378809D8}" presName="parentText" presStyleLbl="node1" presStyleIdx="3" presStyleCnt="4" custScaleX="110582">
        <dgm:presLayoutVars>
          <dgm:chMax val="0"/>
          <dgm:bulletEnabled val="1"/>
        </dgm:presLayoutVars>
      </dgm:prSet>
      <dgm:spPr/>
      <dgm:t>
        <a:bodyPr/>
        <a:lstStyle/>
        <a:p>
          <a:endParaRPr lang="es-EC"/>
        </a:p>
      </dgm:t>
    </dgm:pt>
    <dgm:pt modelId="{935134E7-70F1-4BA9-BD3F-52C13F6B72F7}" type="pres">
      <dgm:prSet presAssocID="{02ECEA9D-6C25-48D8-B0E8-61C6378809D8}" presName="negativeSpace" presStyleCnt="0"/>
      <dgm:spPr/>
    </dgm:pt>
    <dgm:pt modelId="{7431F412-E442-4D6C-84AB-C4310916D02E}" type="pres">
      <dgm:prSet presAssocID="{02ECEA9D-6C25-48D8-B0E8-61C6378809D8}" presName="childText" presStyleLbl="conFgAcc1" presStyleIdx="3" presStyleCnt="4">
        <dgm:presLayoutVars>
          <dgm:bulletEnabled val="1"/>
        </dgm:presLayoutVars>
      </dgm:prSet>
      <dgm:spPr/>
    </dgm:pt>
  </dgm:ptLst>
  <dgm:cxnLst>
    <dgm:cxn modelId="{6AC3146E-C14F-44EB-B0D9-90EF444C5B67}" type="presOf" srcId="{DFE0E0E7-01AA-4D9E-A6F9-3A1BE0400402}" destId="{B81ABC31-B018-46C0-A62E-613CDE244009}" srcOrd="1" destOrd="0" presId="urn:microsoft.com/office/officeart/2005/8/layout/list1"/>
    <dgm:cxn modelId="{2C7C4B34-7094-4018-941A-87409620923F}" type="presOf" srcId="{C35536B7-BA19-44EF-A045-7ACF88EE0190}" destId="{5C1977F7-8326-4E27-9DDF-3EF2A7D6F92D}" srcOrd="1" destOrd="0" presId="urn:microsoft.com/office/officeart/2005/8/layout/list1"/>
    <dgm:cxn modelId="{DFCD4B2B-4099-4945-9C09-2F24FB5220CD}" type="presOf" srcId="{02ECEA9D-6C25-48D8-B0E8-61C6378809D8}" destId="{1E5E4E80-A919-4322-88B4-F3A08E20DBF6}" srcOrd="1" destOrd="0" presId="urn:microsoft.com/office/officeart/2005/8/layout/list1"/>
    <dgm:cxn modelId="{09709B6E-E0A0-40E0-8FB2-B57150963661}" type="presOf" srcId="{DFE0E0E7-01AA-4D9E-A6F9-3A1BE0400402}" destId="{D25052F4-5E96-477F-9B0D-8AAB04F10C6C}" srcOrd="0" destOrd="0" presId="urn:microsoft.com/office/officeart/2005/8/layout/list1"/>
    <dgm:cxn modelId="{8D5C2E58-332B-4B6E-BC08-1FFAEF2F407E}" type="presOf" srcId="{C35536B7-BA19-44EF-A045-7ACF88EE0190}" destId="{D5A2282A-AFA1-417E-883F-9E66151CBE65}" srcOrd="0" destOrd="0" presId="urn:microsoft.com/office/officeart/2005/8/layout/list1"/>
    <dgm:cxn modelId="{E51491CE-769E-461A-A354-A45746D17C5D}" srcId="{3EB073BA-0BEA-4EAA-98A3-547276868AD8}" destId="{DFE0E0E7-01AA-4D9E-A6F9-3A1BE0400402}" srcOrd="0" destOrd="0" parTransId="{637CDACF-AA9F-4CBD-8940-2703F685C49B}" sibTransId="{7312FB8B-7887-4507-9AAC-00C110319A76}"/>
    <dgm:cxn modelId="{19022826-0B81-4ACE-AB36-BCB51C05AD0D}" type="presOf" srcId="{D75C7975-D604-4858-A4C1-2E41234A42CB}" destId="{15F35513-CE5C-4924-8389-6C1CD6B53F16}" srcOrd="0" destOrd="0" presId="urn:microsoft.com/office/officeart/2005/8/layout/list1"/>
    <dgm:cxn modelId="{B6FCF5BD-3056-4A16-9763-726DD053FFE7}" type="presOf" srcId="{3EB073BA-0BEA-4EAA-98A3-547276868AD8}" destId="{A17E1677-0E3B-4DFC-A987-0F589E5A0FB4}" srcOrd="0" destOrd="0" presId="urn:microsoft.com/office/officeart/2005/8/layout/list1"/>
    <dgm:cxn modelId="{08F30C06-F998-4941-A28C-DB10DB56A885}" type="presOf" srcId="{D75C7975-D604-4858-A4C1-2E41234A42CB}" destId="{16A90132-51A4-4D63-9E67-11674DEBB7B9}" srcOrd="1" destOrd="0" presId="urn:microsoft.com/office/officeart/2005/8/layout/list1"/>
    <dgm:cxn modelId="{3AF399D7-A5AB-4177-B66A-665B98426924}" srcId="{3EB073BA-0BEA-4EAA-98A3-547276868AD8}" destId="{02ECEA9D-6C25-48D8-B0E8-61C6378809D8}" srcOrd="3" destOrd="0" parTransId="{47C232A5-9562-4AE7-B4DB-90BC0F6D2D47}" sibTransId="{203C607B-E804-42D6-BAAD-C19B240AE059}"/>
    <dgm:cxn modelId="{C61502C9-BFD8-4B60-9C3D-2DA45BD88237}" type="presOf" srcId="{02ECEA9D-6C25-48D8-B0E8-61C6378809D8}" destId="{0ABD0D11-AF41-4609-BCB0-23A1BB41ECD3}" srcOrd="0" destOrd="0" presId="urn:microsoft.com/office/officeart/2005/8/layout/list1"/>
    <dgm:cxn modelId="{07EC1F1F-FA2F-49BC-9C66-B096EC7ED188}" srcId="{3EB073BA-0BEA-4EAA-98A3-547276868AD8}" destId="{D75C7975-D604-4858-A4C1-2E41234A42CB}" srcOrd="2" destOrd="0" parTransId="{8BD4E631-90BB-4876-AB4F-ACA5E7463B88}" sibTransId="{9043DE20-C2E1-495B-9D4E-A265CE17755C}"/>
    <dgm:cxn modelId="{55B5E0BA-F673-4EDA-91E0-DB31D3DE440A}" srcId="{3EB073BA-0BEA-4EAA-98A3-547276868AD8}" destId="{C35536B7-BA19-44EF-A045-7ACF88EE0190}" srcOrd="1" destOrd="0" parTransId="{5E678501-5F24-4209-8EF6-B6A1257EBE59}" sibTransId="{9A02BF24-3FA7-4665-B588-E3F596DD92CA}"/>
    <dgm:cxn modelId="{73F4BEE9-FC13-4A00-B8E7-3F62AA83D442}" type="presParOf" srcId="{A17E1677-0E3B-4DFC-A987-0F589E5A0FB4}" destId="{875E4B68-CB7D-4EE3-A983-9D3424085F0B}" srcOrd="0" destOrd="0" presId="urn:microsoft.com/office/officeart/2005/8/layout/list1"/>
    <dgm:cxn modelId="{C3F052FC-FB6E-48F5-A163-588EF99A4E4C}" type="presParOf" srcId="{875E4B68-CB7D-4EE3-A983-9D3424085F0B}" destId="{D25052F4-5E96-477F-9B0D-8AAB04F10C6C}" srcOrd="0" destOrd="0" presId="urn:microsoft.com/office/officeart/2005/8/layout/list1"/>
    <dgm:cxn modelId="{ABAB7510-3F00-4433-A91A-555E247C2DF1}" type="presParOf" srcId="{875E4B68-CB7D-4EE3-A983-9D3424085F0B}" destId="{B81ABC31-B018-46C0-A62E-613CDE244009}" srcOrd="1" destOrd="0" presId="urn:microsoft.com/office/officeart/2005/8/layout/list1"/>
    <dgm:cxn modelId="{B0EAC3E7-5624-404F-ABBE-FA0D0ACADFCE}" type="presParOf" srcId="{A17E1677-0E3B-4DFC-A987-0F589E5A0FB4}" destId="{C32B355F-51A2-4101-9F12-A56A632544F0}" srcOrd="1" destOrd="0" presId="urn:microsoft.com/office/officeart/2005/8/layout/list1"/>
    <dgm:cxn modelId="{71CB3BC1-C2C5-4863-8AE2-A5579F2FC990}" type="presParOf" srcId="{A17E1677-0E3B-4DFC-A987-0F589E5A0FB4}" destId="{E1A21290-E331-45BE-BA9C-649CF7C5F2BA}" srcOrd="2" destOrd="0" presId="urn:microsoft.com/office/officeart/2005/8/layout/list1"/>
    <dgm:cxn modelId="{1A78A5BB-FEBB-4096-8692-D9458852F570}" type="presParOf" srcId="{A17E1677-0E3B-4DFC-A987-0F589E5A0FB4}" destId="{B1DC515E-0117-466F-91F4-F7A48B912429}" srcOrd="3" destOrd="0" presId="urn:microsoft.com/office/officeart/2005/8/layout/list1"/>
    <dgm:cxn modelId="{9C54A59C-8554-499A-888E-3F2D6F347637}" type="presParOf" srcId="{A17E1677-0E3B-4DFC-A987-0F589E5A0FB4}" destId="{566E26D1-2346-4C44-8315-EF13A240AEB3}" srcOrd="4" destOrd="0" presId="urn:microsoft.com/office/officeart/2005/8/layout/list1"/>
    <dgm:cxn modelId="{AAF43C4F-2A75-4130-9667-2D47CE3C180F}" type="presParOf" srcId="{566E26D1-2346-4C44-8315-EF13A240AEB3}" destId="{D5A2282A-AFA1-417E-883F-9E66151CBE65}" srcOrd="0" destOrd="0" presId="urn:microsoft.com/office/officeart/2005/8/layout/list1"/>
    <dgm:cxn modelId="{69917B5F-A76D-4F3B-B2CE-7BA98FC8A7B8}" type="presParOf" srcId="{566E26D1-2346-4C44-8315-EF13A240AEB3}" destId="{5C1977F7-8326-4E27-9DDF-3EF2A7D6F92D}" srcOrd="1" destOrd="0" presId="urn:microsoft.com/office/officeart/2005/8/layout/list1"/>
    <dgm:cxn modelId="{70A7497B-7849-4B9D-B383-008886E7204C}" type="presParOf" srcId="{A17E1677-0E3B-4DFC-A987-0F589E5A0FB4}" destId="{D2FB87D1-8C8D-49B6-BF9B-260FCAF75CE9}" srcOrd="5" destOrd="0" presId="urn:microsoft.com/office/officeart/2005/8/layout/list1"/>
    <dgm:cxn modelId="{5B3BB090-BF71-41F4-BFB6-B1814A567557}" type="presParOf" srcId="{A17E1677-0E3B-4DFC-A987-0F589E5A0FB4}" destId="{B5FCE7B0-E27E-4804-B88F-24C0A4FE9A7A}" srcOrd="6" destOrd="0" presId="urn:microsoft.com/office/officeart/2005/8/layout/list1"/>
    <dgm:cxn modelId="{3FC3CC7D-3A7F-4B70-8585-DD421604460A}" type="presParOf" srcId="{A17E1677-0E3B-4DFC-A987-0F589E5A0FB4}" destId="{113D413F-6569-40DC-828D-966F9B387D16}" srcOrd="7" destOrd="0" presId="urn:microsoft.com/office/officeart/2005/8/layout/list1"/>
    <dgm:cxn modelId="{FF90A0F8-DC48-4F36-BE7C-339EFF309FA3}" type="presParOf" srcId="{A17E1677-0E3B-4DFC-A987-0F589E5A0FB4}" destId="{2AD61221-B5B9-44E2-A3B9-252AC00C194F}" srcOrd="8" destOrd="0" presId="urn:microsoft.com/office/officeart/2005/8/layout/list1"/>
    <dgm:cxn modelId="{C7A85CBB-EA52-49A5-8122-B312EA944D42}" type="presParOf" srcId="{2AD61221-B5B9-44E2-A3B9-252AC00C194F}" destId="{15F35513-CE5C-4924-8389-6C1CD6B53F16}" srcOrd="0" destOrd="0" presId="urn:microsoft.com/office/officeart/2005/8/layout/list1"/>
    <dgm:cxn modelId="{6B1CAF1B-7945-488E-9EFF-97493F32AF26}" type="presParOf" srcId="{2AD61221-B5B9-44E2-A3B9-252AC00C194F}" destId="{16A90132-51A4-4D63-9E67-11674DEBB7B9}" srcOrd="1" destOrd="0" presId="urn:microsoft.com/office/officeart/2005/8/layout/list1"/>
    <dgm:cxn modelId="{46F7860C-609D-4434-9792-3F649418E011}" type="presParOf" srcId="{A17E1677-0E3B-4DFC-A987-0F589E5A0FB4}" destId="{982E3A28-AE8E-4FFB-8028-CB3666097499}" srcOrd="9" destOrd="0" presId="urn:microsoft.com/office/officeart/2005/8/layout/list1"/>
    <dgm:cxn modelId="{32B4C5B4-2F65-43CF-990D-AC5EFAEDACB3}" type="presParOf" srcId="{A17E1677-0E3B-4DFC-A987-0F589E5A0FB4}" destId="{B64F7911-14B8-4580-A4D0-0D71EE9F6582}" srcOrd="10" destOrd="0" presId="urn:microsoft.com/office/officeart/2005/8/layout/list1"/>
    <dgm:cxn modelId="{7FC43D95-6963-4042-B97F-EC8CD3764D39}" type="presParOf" srcId="{A17E1677-0E3B-4DFC-A987-0F589E5A0FB4}" destId="{D2712B48-E4B0-47F6-AC14-E2C5DA686B78}" srcOrd="11" destOrd="0" presId="urn:microsoft.com/office/officeart/2005/8/layout/list1"/>
    <dgm:cxn modelId="{A2D1CB91-94E4-4151-A1AA-BCDE35BEB3B3}" type="presParOf" srcId="{A17E1677-0E3B-4DFC-A987-0F589E5A0FB4}" destId="{7F13B760-EBB9-40D0-A7D3-17190320C8DA}" srcOrd="12" destOrd="0" presId="urn:microsoft.com/office/officeart/2005/8/layout/list1"/>
    <dgm:cxn modelId="{3282C795-7C16-4435-890D-163D06E53C26}" type="presParOf" srcId="{7F13B760-EBB9-40D0-A7D3-17190320C8DA}" destId="{0ABD0D11-AF41-4609-BCB0-23A1BB41ECD3}" srcOrd="0" destOrd="0" presId="urn:microsoft.com/office/officeart/2005/8/layout/list1"/>
    <dgm:cxn modelId="{504F8B0B-CD0A-4B35-88E8-4176A4D33F47}" type="presParOf" srcId="{7F13B760-EBB9-40D0-A7D3-17190320C8DA}" destId="{1E5E4E80-A919-4322-88B4-F3A08E20DBF6}" srcOrd="1" destOrd="0" presId="urn:microsoft.com/office/officeart/2005/8/layout/list1"/>
    <dgm:cxn modelId="{D1365D6F-D3B5-45D3-8872-3A992DCA8508}" type="presParOf" srcId="{A17E1677-0E3B-4DFC-A987-0F589E5A0FB4}" destId="{935134E7-70F1-4BA9-BD3F-52C13F6B72F7}" srcOrd="13" destOrd="0" presId="urn:microsoft.com/office/officeart/2005/8/layout/list1"/>
    <dgm:cxn modelId="{954C407A-D801-41A9-A355-2E24B78A016D}" type="presParOf" srcId="{A17E1677-0E3B-4DFC-A987-0F589E5A0FB4}" destId="{7431F412-E442-4D6C-84AB-C4310916D02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647FCF-60F3-4897-9F35-951AACF0AB1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929A5FCD-E78D-4027-B5BF-723589F0EF5F}">
      <dgm:prSet phldrT="[Texto]"/>
      <dgm:spPr>
        <a:blipFill rotWithShape="0">
          <a:blip xmlns:r="http://schemas.openxmlformats.org/officeDocument/2006/relationships" r:embed="rId1"/>
          <a:stretch>
            <a:fillRect/>
          </a:stretch>
        </a:blipFill>
        <a:ln>
          <a:solidFill>
            <a:schemeClr val="accent1"/>
          </a:solidFill>
        </a:ln>
      </dgm:spPr>
      <dgm:t>
        <a:bodyPr/>
        <a:lstStyle/>
        <a:p>
          <a:r>
            <a:rPr lang="es-EC" dirty="0" smtClean="0"/>
            <a:t/>
          </a:r>
          <a:br>
            <a:rPr lang="es-EC" dirty="0" smtClean="0"/>
          </a:br>
          <a:endParaRPr lang="es-EC" dirty="0"/>
        </a:p>
      </dgm:t>
    </dgm:pt>
    <dgm:pt modelId="{3A1659F2-CDB3-4FD1-BCF2-4E5619AB4A33}" type="sibTrans" cxnId="{C57BAF50-46B3-426C-9D93-08315FA3047D}">
      <dgm:prSet/>
      <dgm:spPr/>
      <dgm:t>
        <a:bodyPr/>
        <a:lstStyle/>
        <a:p>
          <a:endParaRPr lang="es-EC"/>
        </a:p>
      </dgm:t>
    </dgm:pt>
    <dgm:pt modelId="{BAEEDC64-C8A5-418F-B74A-B9E1E00622E8}" type="parTrans" cxnId="{C57BAF50-46B3-426C-9D93-08315FA3047D}">
      <dgm:prSet/>
      <dgm:spPr/>
      <dgm:t>
        <a:bodyPr/>
        <a:lstStyle/>
        <a:p>
          <a:endParaRPr lang="es-EC"/>
        </a:p>
      </dgm:t>
    </dgm:pt>
    <dgm:pt modelId="{A45F7E69-825A-46D5-AF68-83C5F026AF94}" type="pres">
      <dgm:prSet presAssocID="{5F647FCF-60F3-4897-9F35-951AACF0AB19}" presName="Name0" presStyleCnt="0">
        <dgm:presLayoutVars>
          <dgm:chMax val="7"/>
          <dgm:dir/>
          <dgm:animLvl val="lvl"/>
          <dgm:resizeHandles val="exact"/>
        </dgm:presLayoutVars>
      </dgm:prSet>
      <dgm:spPr/>
      <dgm:t>
        <a:bodyPr/>
        <a:lstStyle/>
        <a:p>
          <a:endParaRPr lang="es-EC"/>
        </a:p>
      </dgm:t>
    </dgm:pt>
    <dgm:pt modelId="{6707B52A-9E92-4C69-8624-46E31390D30E}" type="pres">
      <dgm:prSet presAssocID="{929A5FCD-E78D-4027-B5BF-723589F0EF5F}" presName="circle1" presStyleLbl="node1" presStyleIdx="0" presStyleCnt="1" custScaleX="100434" custScaleY="99479" custLinFactNeighborX="-568"/>
      <dgm:spPr>
        <a:solidFill>
          <a:schemeClr val="tx2">
            <a:lumMod val="75000"/>
          </a:schemeClr>
        </a:solidFill>
        <a:ln>
          <a:solidFill>
            <a:schemeClr val="accent1"/>
          </a:solidFill>
        </a:ln>
      </dgm:spPr>
      <dgm:t>
        <a:bodyPr/>
        <a:lstStyle/>
        <a:p>
          <a:endParaRPr lang="es-EC"/>
        </a:p>
      </dgm:t>
    </dgm:pt>
    <dgm:pt modelId="{0FA17DD2-FC5D-446B-B104-C5D1BAF7208C}" type="pres">
      <dgm:prSet presAssocID="{929A5FCD-E78D-4027-B5BF-723589F0EF5F}" presName="space" presStyleCnt="0"/>
      <dgm:spPr/>
    </dgm:pt>
    <dgm:pt modelId="{A675440B-00FF-4BB6-AD38-C697A885A96A}" type="pres">
      <dgm:prSet presAssocID="{929A5FCD-E78D-4027-B5BF-723589F0EF5F}" presName="rect1" presStyleLbl="alignAcc1" presStyleIdx="0" presStyleCnt="1" custScaleX="101093" custScaleY="100000" custLinFactNeighborY="-27357"/>
      <dgm:spPr/>
      <dgm:t>
        <a:bodyPr/>
        <a:lstStyle/>
        <a:p>
          <a:endParaRPr lang="es-EC"/>
        </a:p>
      </dgm:t>
    </dgm:pt>
    <dgm:pt modelId="{5A2293D7-3C49-485E-B1BB-2471453BC533}" type="pres">
      <dgm:prSet presAssocID="{929A5FCD-E78D-4027-B5BF-723589F0EF5F}" presName="rect1ParTxNoCh" presStyleLbl="alignAcc1" presStyleIdx="0" presStyleCnt="1">
        <dgm:presLayoutVars>
          <dgm:chMax val="1"/>
          <dgm:bulletEnabled val="1"/>
        </dgm:presLayoutVars>
      </dgm:prSet>
      <dgm:spPr/>
      <dgm:t>
        <a:bodyPr/>
        <a:lstStyle/>
        <a:p>
          <a:endParaRPr lang="es-EC"/>
        </a:p>
      </dgm:t>
    </dgm:pt>
  </dgm:ptLst>
  <dgm:cxnLst>
    <dgm:cxn modelId="{26255A23-5B39-4BB8-99AB-DCFCC56B826F}" type="presOf" srcId="{5F647FCF-60F3-4897-9F35-951AACF0AB19}" destId="{A45F7E69-825A-46D5-AF68-83C5F026AF94}" srcOrd="0" destOrd="0" presId="urn:microsoft.com/office/officeart/2005/8/layout/target3"/>
    <dgm:cxn modelId="{D4979084-AFEC-4B3D-9D14-364646C1628E}" type="presOf" srcId="{929A5FCD-E78D-4027-B5BF-723589F0EF5F}" destId="{5A2293D7-3C49-485E-B1BB-2471453BC533}" srcOrd="1" destOrd="0" presId="urn:microsoft.com/office/officeart/2005/8/layout/target3"/>
    <dgm:cxn modelId="{994D39A2-A26B-4379-A6DD-02C5E0C0482C}" type="presOf" srcId="{929A5FCD-E78D-4027-B5BF-723589F0EF5F}" destId="{A675440B-00FF-4BB6-AD38-C697A885A96A}" srcOrd="0" destOrd="0" presId="urn:microsoft.com/office/officeart/2005/8/layout/target3"/>
    <dgm:cxn modelId="{C57BAF50-46B3-426C-9D93-08315FA3047D}" srcId="{5F647FCF-60F3-4897-9F35-951AACF0AB19}" destId="{929A5FCD-E78D-4027-B5BF-723589F0EF5F}" srcOrd="0" destOrd="0" parTransId="{BAEEDC64-C8A5-418F-B74A-B9E1E00622E8}" sibTransId="{3A1659F2-CDB3-4FD1-BCF2-4E5619AB4A33}"/>
    <dgm:cxn modelId="{E6DCED3F-F730-452C-8179-44B324114541}" type="presParOf" srcId="{A45F7E69-825A-46D5-AF68-83C5F026AF94}" destId="{6707B52A-9E92-4C69-8624-46E31390D30E}" srcOrd="0" destOrd="0" presId="urn:microsoft.com/office/officeart/2005/8/layout/target3"/>
    <dgm:cxn modelId="{C01C6136-2B39-47EB-877D-75DD19EA2422}" type="presParOf" srcId="{A45F7E69-825A-46D5-AF68-83C5F026AF94}" destId="{0FA17DD2-FC5D-446B-B104-C5D1BAF7208C}" srcOrd="1" destOrd="0" presId="urn:microsoft.com/office/officeart/2005/8/layout/target3"/>
    <dgm:cxn modelId="{5AD018CC-423F-431E-9430-D435A875378D}" type="presParOf" srcId="{A45F7E69-825A-46D5-AF68-83C5F026AF94}" destId="{A675440B-00FF-4BB6-AD38-C697A885A96A}" srcOrd="2" destOrd="0" presId="urn:microsoft.com/office/officeart/2005/8/layout/target3"/>
    <dgm:cxn modelId="{6ACD6A2F-EC0D-4FAA-808C-DA470332DF0D}" type="presParOf" srcId="{A45F7E69-825A-46D5-AF68-83C5F026AF94}" destId="{5A2293D7-3C49-485E-B1BB-2471453BC533}" srcOrd="3" destOrd="0" presId="urn:microsoft.com/office/officeart/2005/8/layout/target3"/>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6517F6-E19B-433E-B62B-4EB1381D9A4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67B293F-BB86-4334-A2E1-EAB6D8DCE7D3}">
      <dgm:prSet phldrT="[Texto]" custT="1"/>
      <dgm:spPr>
        <a:ln>
          <a:solidFill>
            <a:schemeClr val="tx1"/>
          </a:solidFill>
        </a:ln>
      </dgm:spPr>
      <dgm:t>
        <a:bodyPr/>
        <a:lstStyle/>
        <a:p>
          <a:r>
            <a:rPr lang="es-EC" sz="1800" b="1" dirty="0" smtClean="0"/>
            <a:t>Fuentes Primarias:</a:t>
          </a:r>
          <a:r>
            <a:rPr lang="es-EC" sz="1600" b="1" dirty="0" smtClean="0"/>
            <a:t> </a:t>
          </a:r>
          <a:r>
            <a:rPr lang="es-EC" sz="1600" dirty="0" smtClean="0"/>
            <a:t>Encuestas, entrevistas, experimentales o por observación.</a:t>
          </a:r>
          <a:endParaRPr lang="es-EC" sz="1600" dirty="0"/>
        </a:p>
      </dgm:t>
    </dgm:pt>
    <dgm:pt modelId="{132721BF-B1E3-447F-BF08-9A804E1B4D06}" type="parTrans" cxnId="{CABA46AA-1656-4AD3-8A68-9FA109D6F214}">
      <dgm:prSet/>
      <dgm:spPr/>
      <dgm:t>
        <a:bodyPr/>
        <a:lstStyle/>
        <a:p>
          <a:endParaRPr lang="es-EC"/>
        </a:p>
      </dgm:t>
    </dgm:pt>
    <dgm:pt modelId="{4BC6DA6C-C404-4DDE-8279-7E14FDEF0F5F}" type="sibTrans" cxnId="{CABA46AA-1656-4AD3-8A68-9FA109D6F214}">
      <dgm:prSet/>
      <dgm:spPr/>
      <dgm:t>
        <a:bodyPr/>
        <a:lstStyle/>
        <a:p>
          <a:endParaRPr lang="es-EC"/>
        </a:p>
      </dgm:t>
    </dgm:pt>
    <dgm:pt modelId="{AA5CA757-45A9-4DFB-8B03-05E91A95D8A3}">
      <dgm:prSet phldrT="[Texto]" custT="1"/>
      <dgm:spPr>
        <a:ln>
          <a:solidFill>
            <a:schemeClr val="tx1"/>
          </a:solidFill>
        </a:ln>
      </dgm:spPr>
      <dgm:t>
        <a:bodyPr/>
        <a:lstStyle/>
        <a:p>
          <a:r>
            <a:rPr lang="es-EC" sz="1800" b="1" dirty="0" smtClean="0"/>
            <a:t>Fuentes Secundarias:</a:t>
          </a:r>
          <a:r>
            <a:rPr lang="es-EC" sz="1600" b="1" dirty="0" smtClean="0"/>
            <a:t> </a:t>
          </a:r>
          <a:r>
            <a:rPr lang="es-EC" sz="1600" i="1" dirty="0" smtClean="0"/>
            <a:t>PMBOK®</a:t>
          </a:r>
          <a:r>
            <a:rPr lang="es-EC" sz="1600" dirty="0" smtClean="0"/>
            <a:t> (2008) y </a:t>
          </a:r>
          <a:r>
            <a:rPr lang="es-EC" sz="1600" i="1" dirty="0" smtClean="0"/>
            <a:t>PMBOK® Extensión Construcción</a:t>
          </a:r>
          <a:r>
            <a:rPr lang="es-EC" sz="1600" dirty="0" smtClean="0"/>
            <a:t> (2007).</a:t>
          </a:r>
          <a:endParaRPr lang="es-EC" sz="1600" dirty="0"/>
        </a:p>
      </dgm:t>
    </dgm:pt>
    <dgm:pt modelId="{0D80E41C-1C72-41E2-BA3A-0BE629E61D64}" type="parTrans" cxnId="{7578185A-8A4F-4B26-B8BA-C2BB3355D886}">
      <dgm:prSet/>
      <dgm:spPr/>
      <dgm:t>
        <a:bodyPr/>
        <a:lstStyle/>
        <a:p>
          <a:endParaRPr lang="es-EC"/>
        </a:p>
      </dgm:t>
    </dgm:pt>
    <dgm:pt modelId="{0D9BDE26-BA60-44EB-81C8-8FDA6A45CEBD}" type="sibTrans" cxnId="{7578185A-8A4F-4B26-B8BA-C2BB3355D886}">
      <dgm:prSet/>
      <dgm:spPr/>
      <dgm:t>
        <a:bodyPr/>
        <a:lstStyle/>
        <a:p>
          <a:endParaRPr lang="es-EC"/>
        </a:p>
      </dgm:t>
    </dgm:pt>
    <dgm:pt modelId="{D7398701-EE98-4B03-80F8-EC20C6E6E7C2}">
      <dgm:prSet phldrT="[Texto]" custT="1"/>
      <dgm:spPr>
        <a:ln>
          <a:solidFill>
            <a:schemeClr val="tx1"/>
          </a:solidFill>
        </a:ln>
      </dgm:spPr>
      <dgm:t>
        <a:bodyPr/>
        <a:lstStyle/>
        <a:p>
          <a:r>
            <a:rPr lang="es-EC" sz="1800" b="1" dirty="0" smtClean="0"/>
            <a:t>Fuentes documentales:</a:t>
          </a:r>
          <a:r>
            <a:rPr lang="es-EC" sz="1700" dirty="0" smtClean="0"/>
            <a:t>    libros, textos y otros documentos.</a:t>
          </a:r>
          <a:endParaRPr lang="es-EC" sz="1700" dirty="0"/>
        </a:p>
      </dgm:t>
    </dgm:pt>
    <dgm:pt modelId="{3BC3049B-046F-4370-9990-8141447E4B71}" type="parTrans" cxnId="{12E4B56F-1479-4003-936E-5CAB7890214A}">
      <dgm:prSet/>
      <dgm:spPr/>
      <dgm:t>
        <a:bodyPr/>
        <a:lstStyle/>
        <a:p>
          <a:endParaRPr lang="es-EC"/>
        </a:p>
      </dgm:t>
    </dgm:pt>
    <dgm:pt modelId="{6C177E16-F4E6-4966-9315-6030A6AD30AE}" type="sibTrans" cxnId="{12E4B56F-1479-4003-936E-5CAB7890214A}">
      <dgm:prSet/>
      <dgm:spPr/>
      <dgm:t>
        <a:bodyPr/>
        <a:lstStyle/>
        <a:p>
          <a:endParaRPr lang="es-EC"/>
        </a:p>
      </dgm:t>
    </dgm:pt>
    <dgm:pt modelId="{412C0B88-1064-46B8-9D57-F1CD998B3576}" type="pres">
      <dgm:prSet presAssocID="{736517F6-E19B-433E-B62B-4EB1381D9A46}" presName="Name0" presStyleCnt="0">
        <dgm:presLayoutVars>
          <dgm:dir/>
          <dgm:resizeHandles val="exact"/>
        </dgm:presLayoutVars>
      </dgm:prSet>
      <dgm:spPr/>
      <dgm:t>
        <a:bodyPr/>
        <a:lstStyle/>
        <a:p>
          <a:endParaRPr lang="es-EC"/>
        </a:p>
      </dgm:t>
    </dgm:pt>
    <dgm:pt modelId="{B4DF2774-D173-4E91-9DBB-20A3AA81988D}" type="pres">
      <dgm:prSet presAssocID="{467B293F-BB86-4334-A2E1-EAB6D8DCE7D3}" presName="composite" presStyleCnt="0"/>
      <dgm:spPr/>
    </dgm:pt>
    <dgm:pt modelId="{13292ADB-479F-43F0-AEDC-62969E5E97BE}" type="pres">
      <dgm:prSet presAssocID="{467B293F-BB86-4334-A2E1-EAB6D8DCE7D3}" presName="rect1" presStyleLbl="trAlignAcc1" presStyleIdx="0" presStyleCnt="3" custScaleY="118843">
        <dgm:presLayoutVars>
          <dgm:bulletEnabled val="1"/>
        </dgm:presLayoutVars>
      </dgm:prSet>
      <dgm:spPr/>
      <dgm:t>
        <a:bodyPr/>
        <a:lstStyle/>
        <a:p>
          <a:endParaRPr lang="es-EC"/>
        </a:p>
      </dgm:t>
    </dgm:pt>
    <dgm:pt modelId="{86A674F2-7472-4425-9715-B16FC5E99C78}" type="pres">
      <dgm:prSet presAssocID="{467B293F-BB86-4334-A2E1-EAB6D8DCE7D3}" presName="rect2" presStyleLbl="fgImgPlace1" presStyleIdx="0" presStyleCnt="3"/>
      <dgm:spPr>
        <a:solidFill>
          <a:schemeClr val="tx2">
            <a:lumMod val="60000"/>
            <a:lumOff val="40000"/>
          </a:schemeClr>
        </a:solidFill>
        <a:ln>
          <a:solidFill>
            <a:schemeClr val="bg1"/>
          </a:solidFill>
        </a:ln>
      </dgm:spPr>
    </dgm:pt>
    <dgm:pt modelId="{98472DAC-B193-40D6-881B-621D458995A4}" type="pres">
      <dgm:prSet presAssocID="{4BC6DA6C-C404-4DDE-8279-7E14FDEF0F5F}" presName="sibTrans" presStyleCnt="0"/>
      <dgm:spPr/>
    </dgm:pt>
    <dgm:pt modelId="{7B61B73E-1638-474B-AC2D-74DD67FBFC41}" type="pres">
      <dgm:prSet presAssocID="{AA5CA757-45A9-4DFB-8B03-05E91A95D8A3}" presName="composite" presStyleCnt="0"/>
      <dgm:spPr/>
    </dgm:pt>
    <dgm:pt modelId="{6CA9EFCF-9D7D-4AAB-B239-02DB8D072D79}" type="pres">
      <dgm:prSet presAssocID="{AA5CA757-45A9-4DFB-8B03-05E91A95D8A3}" presName="rect1" presStyleLbl="trAlignAcc1" presStyleIdx="1" presStyleCnt="3" custScaleY="120761">
        <dgm:presLayoutVars>
          <dgm:bulletEnabled val="1"/>
        </dgm:presLayoutVars>
      </dgm:prSet>
      <dgm:spPr/>
      <dgm:t>
        <a:bodyPr/>
        <a:lstStyle/>
        <a:p>
          <a:endParaRPr lang="es-EC"/>
        </a:p>
      </dgm:t>
    </dgm:pt>
    <dgm:pt modelId="{A585CB1C-695D-4F87-8D98-DF321634CF2E}" type="pres">
      <dgm:prSet presAssocID="{AA5CA757-45A9-4DFB-8B03-05E91A95D8A3}" presName="rect2" presStyleLbl="fgImgPlace1" presStyleIdx="1" presStyleCnt="3" custLinFactNeighborY="-3169"/>
      <dgm:spPr>
        <a:solidFill>
          <a:schemeClr val="tx2">
            <a:lumMod val="60000"/>
            <a:lumOff val="40000"/>
          </a:schemeClr>
        </a:solidFill>
      </dgm:spPr>
    </dgm:pt>
    <dgm:pt modelId="{A79EA2EF-D379-4681-9D49-E344D23A2419}" type="pres">
      <dgm:prSet presAssocID="{0D9BDE26-BA60-44EB-81C8-8FDA6A45CEBD}" presName="sibTrans" presStyleCnt="0"/>
      <dgm:spPr/>
    </dgm:pt>
    <dgm:pt modelId="{E4D22D60-31B0-4CDC-8F2E-24509728D20F}" type="pres">
      <dgm:prSet presAssocID="{D7398701-EE98-4B03-80F8-EC20C6E6E7C2}" presName="composite" presStyleCnt="0"/>
      <dgm:spPr/>
    </dgm:pt>
    <dgm:pt modelId="{6F17C44D-96AF-4D6D-B513-2533F9DE142D}" type="pres">
      <dgm:prSet presAssocID="{D7398701-EE98-4B03-80F8-EC20C6E6E7C2}" presName="rect1" presStyleLbl="trAlignAcc1" presStyleIdx="2" presStyleCnt="3" custScaleY="136085">
        <dgm:presLayoutVars>
          <dgm:bulletEnabled val="1"/>
        </dgm:presLayoutVars>
      </dgm:prSet>
      <dgm:spPr/>
      <dgm:t>
        <a:bodyPr/>
        <a:lstStyle/>
        <a:p>
          <a:endParaRPr lang="es-EC"/>
        </a:p>
      </dgm:t>
    </dgm:pt>
    <dgm:pt modelId="{A00DE210-6C3E-45AD-BCF6-DA43A52CB31A}" type="pres">
      <dgm:prSet presAssocID="{D7398701-EE98-4B03-80F8-EC20C6E6E7C2}" presName="rect2" presStyleLbl="fgImgPlace1" presStyleIdx="2" presStyleCnt="3"/>
      <dgm:spPr>
        <a:solidFill>
          <a:schemeClr val="tx2">
            <a:lumMod val="60000"/>
            <a:lumOff val="40000"/>
          </a:schemeClr>
        </a:solidFill>
      </dgm:spPr>
    </dgm:pt>
  </dgm:ptLst>
  <dgm:cxnLst>
    <dgm:cxn modelId="{12E4B56F-1479-4003-936E-5CAB7890214A}" srcId="{736517F6-E19B-433E-B62B-4EB1381D9A46}" destId="{D7398701-EE98-4B03-80F8-EC20C6E6E7C2}" srcOrd="2" destOrd="0" parTransId="{3BC3049B-046F-4370-9990-8141447E4B71}" sibTransId="{6C177E16-F4E6-4966-9315-6030A6AD30AE}"/>
    <dgm:cxn modelId="{6F214E6E-6E57-46EC-84DF-56862B3D4D37}" type="presOf" srcId="{AA5CA757-45A9-4DFB-8B03-05E91A95D8A3}" destId="{6CA9EFCF-9D7D-4AAB-B239-02DB8D072D79}" srcOrd="0" destOrd="0" presId="urn:microsoft.com/office/officeart/2008/layout/PictureStrips"/>
    <dgm:cxn modelId="{7578185A-8A4F-4B26-B8BA-C2BB3355D886}" srcId="{736517F6-E19B-433E-B62B-4EB1381D9A46}" destId="{AA5CA757-45A9-4DFB-8B03-05E91A95D8A3}" srcOrd="1" destOrd="0" parTransId="{0D80E41C-1C72-41E2-BA3A-0BE629E61D64}" sibTransId="{0D9BDE26-BA60-44EB-81C8-8FDA6A45CEBD}"/>
    <dgm:cxn modelId="{CABA46AA-1656-4AD3-8A68-9FA109D6F214}" srcId="{736517F6-E19B-433E-B62B-4EB1381D9A46}" destId="{467B293F-BB86-4334-A2E1-EAB6D8DCE7D3}" srcOrd="0" destOrd="0" parTransId="{132721BF-B1E3-447F-BF08-9A804E1B4D06}" sibTransId="{4BC6DA6C-C404-4DDE-8279-7E14FDEF0F5F}"/>
    <dgm:cxn modelId="{FB98ABAF-44EF-4A73-B0E4-3314E64712DA}" type="presOf" srcId="{736517F6-E19B-433E-B62B-4EB1381D9A46}" destId="{412C0B88-1064-46B8-9D57-F1CD998B3576}" srcOrd="0" destOrd="0" presId="urn:microsoft.com/office/officeart/2008/layout/PictureStrips"/>
    <dgm:cxn modelId="{431088A9-DFE3-45F0-BB44-48A83D871802}" type="presOf" srcId="{467B293F-BB86-4334-A2E1-EAB6D8DCE7D3}" destId="{13292ADB-479F-43F0-AEDC-62969E5E97BE}" srcOrd="0" destOrd="0" presId="urn:microsoft.com/office/officeart/2008/layout/PictureStrips"/>
    <dgm:cxn modelId="{79F4F1D4-3F5F-4A1C-BE97-0262A1214DEC}" type="presOf" srcId="{D7398701-EE98-4B03-80F8-EC20C6E6E7C2}" destId="{6F17C44D-96AF-4D6D-B513-2533F9DE142D}" srcOrd="0" destOrd="0" presId="urn:microsoft.com/office/officeart/2008/layout/PictureStrips"/>
    <dgm:cxn modelId="{EBD6ACC7-EEDC-4911-AB74-6152408BD57C}" type="presParOf" srcId="{412C0B88-1064-46B8-9D57-F1CD998B3576}" destId="{B4DF2774-D173-4E91-9DBB-20A3AA81988D}" srcOrd="0" destOrd="0" presId="urn:microsoft.com/office/officeart/2008/layout/PictureStrips"/>
    <dgm:cxn modelId="{6F3FCD04-864A-4196-B336-63D3D567EE1A}" type="presParOf" srcId="{B4DF2774-D173-4E91-9DBB-20A3AA81988D}" destId="{13292ADB-479F-43F0-AEDC-62969E5E97BE}" srcOrd="0" destOrd="0" presId="urn:microsoft.com/office/officeart/2008/layout/PictureStrips"/>
    <dgm:cxn modelId="{1E4523B5-76E0-4D96-B8DB-1D460DAB94F1}" type="presParOf" srcId="{B4DF2774-D173-4E91-9DBB-20A3AA81988D}" destId="{86A674F2-7472-4425-9715-B16FC5E99C78}" srcOrd="1" destOrd="0" presId="urn:microsoft.com/office/officeart/2008/layout/PictureStrips"/>
    <dgm:cxn modelId="{FC118DDA-2289-468C-886D-E6DDE8FCD659}" type="presParOf" srcId="{412C0B88-1064-46B8-9D57-F1CD998B3576}" destId="{98472DAC-B193-40D6-881B-621D458995A4}" srcOrd="1" destOrd="0" presId="urn:microsoft.com/office/officeart/2008/layout/PictureStrips"/>
    <dgm:cxn modelId="{146BCE47-2E87-4C4A-BBD6-75C0BB301A21}" type="presParOf" srcId="{412C0B88-1064-46B8-9D57-F1CD998B3576}" destId="{7B61B73E-1638-474B-AC2D-74DD67FBFC41}" srcOrd="2" destOrd="0" presId="urn:microsoft.com/office/officeart/2008/layout/PictureStrips"/>
    <dgm:cxn modelId="{6D2D4B0A-C99C-4C3E-8486-49A4CB57C70B}" type="presParOf" srcId="{7B61B73E-1638-474B-AC2D-74DD67FBFC41}" destId="{6CA9EFCF-9D7D-4AAB-B239-02DB8D072D79}" srcOrd="0" destOrd="0" presId="urn:microsoft.com/office/officeart/2008/layout/PictureStrips"/>
    <dgm:cxn modelId="{6C42A15B-6964-4093-ABCF-5FBEB401A3B6}" type="presParOf" srcId="{7B61B73E-1638-474B-AC2D-74DD67FBFC41}" destId="{A585CB1C-695D-4F87-8D98-DF321634CF2E}" srcOrd="1" destOrd="0" presId="urn:microsoft.com/office/officeart/2008/layout/PictureStrips"/>
    <dgm:cxn modelId="{CD6108A9-455D-44D8-8982-E1838C26471D}" type="presParOf" srcId="{412C0B88-1064-46B8-9D57-F1CD998B3576}" destId="{A79EA2EF-D379-4681-9D49-E344D23A2419}" srcOrd="3" destOrd="0" presId="urn:microsoft.com/office/officeart/2008/layout/PictureStrips"/>
    <dgm:cxn modelId="{7943DAE3-CB3E-4B72-BA1F-99DF153717D4}" type="presParOf" srcId="{412C0B88-1064-46B8-9D57-F1CD998B3576}" destId="{E4D22D60-31B0-4CDC-8F2E-24509728D20F}" srcOrd="4" destOrd="0" presId="urn:microsoft.com/office/officeart/2008/layout/PictureStrips"/>
    <dgm:cxn modelId="{B03A8DC6-BFFA-4641-B0E9-B25CAE5EF741}" type="presParOf" srcId="{E4D22D60-31B0-4CDC-8F2E-24509728D20F}" destId="{6F17C44D-96AF-4D6D-B513-2533F9DE142D}" srcOrd="0" destOrd="0" presId="urn:microsoft.com/office/officeart/2008/layout/PictureStrips"/>
    <dgm:cxn modelId="{78686B87-6E47-4E54-9B3F-85A7CAB4A99D}" type="presParOf" srcId="{E4D22D60-31B0-4CDC-8F2E-24509728D20F}" destId="{A00DE210-6C3E-45AD-BCF6-DA43A52CB31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6517F6-E19B-433E-B62B-4EB1381D9A4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67B293F-BB86-4334-A2E1-EAB6D8DCE7D3}">
      <dgm:prSet phldrT="[Texto]" custT="1"/>
      <dgm:spPr>
        <a:ln>
          <a:solidFill>
            <a:schemeClr val="tx1"/>
          </a:solidFill>
        </a:ln>
      </dgm:spPr>
      <dgm:t>
        <a:bodyPr/>
        <a:lstStyle/>
        <a:p>
          <a:r>
            <a:rPr lang="es-EC" sz="2000" b="1" dirty="0" smtClean="0"/>
            <a:t>Investigación documental</a:t>
          </a:r>
          <a:endParaRPr lang="es-EC" sz="2000" b="1" dirty="0"/>
        </a:p>
      </dgm:t>
    </dgm:pt>
    <dgm:pt modelId="{132721BF-B1E3-447F-BF08-9A804E1B4D06}" type="parTrans" cxnId="{CABA46AA-1656-4AD3-8A68-9FA109D6F214}">
      <dgm:prSet/>
      <dgm:spPr/>
      <dgm:t>
        <a:bodyPr/>
        <a:lstStyle/>
        <a:p>
          <a:endParaRPr lang="es-EC" sz="2000" b="1"/>
        </a:p>
      </dgm:t>
    </dgm:pt>
    <dgm:pt modelId="{4BC6DA6C-C404-4DDE-8279-7E14FDEF0F5F}" type="sibTrans" cxnId="{CABA46AA-1656-4AD3-8A68-9FA109D6F214}">
      <dgm:prSet/>
      <dgm:spPr/>
      <dgm:t>
        <a:bodyPr/>
        <a:lstStyle/>
        <a:p>
          <a:endParaRPr lang="es-EC" sz="2000" b="1"/>
        </a:p>
      </dgm:t>
    </dgm:pt>
    <dgm:pt modelId="{AA5CA757-45A9-4DFB-8B03-05E91A95D8A3}">
      <dgm:prSet phldrT="[Texto]" custT="1"/>
      <dgm:spPr>
        <a:ln>
          <a:solidFill>
            <a:schemeClr val="tx1"/>
          </a:solidFill>
        </a:ln>
      </dgm:spPr>
      <dgm:t>
        <a:bodyPr/>
        <a:lstStyle/>
        <a:p>
          <a:r>
            <a:rPr lang="es-EC" sz="2000" b="1" dirty="0" smtClean="0"/>
            <a:t>Investigación de campo</a:t>
          </a:r>
          <a:endParaRPr lang="es-EC" sz="2000" b="1" dirty="0"/>
        </a:p>
      </dgm:t>
    </dgm:pt>
    <dgm:pt modelId="{0D80E41C-1C72-41E2-BA3A-0BE629E61D64}" type="parTrans" cxnId="{7578185A-8A4F-4B26-B8BA-C2BB3355D886}">
      <dgm:prSet/>
      <dgm:spPr/>
      <dgm:t>
        <a:bodyPr/>
        <a:lstStyle/>
        <a:p>
          <a:endParaRPr lang="es-EC" sz="2000" b="1"/>
        </a:p>
      </dgm:t>
    </dgm:pt>
    <dgm:pt modelId="{0D9BDE26-BA60-44EB-81C8-8FDA6A45CEBD}" type="sibTrans" cxnId="{7578185A-8A4F-4B26-B8BA-C2BB3355D886}">
      <dgm:prSet/>
      <dgm:spPr/>
      <dgm:t>
        <a:bodyPr/>
        <a:lstStyle/>
        <a:p>
          <a:endParaRPr lang="es-EC" sz="2000" b="1"/>
        </a:p>
      </dgm:t>
    </dgm:pt>
    <dgm:pt modelId="{D7398701-EE98-4B03-80F8-EC20C6E6E7C2}">
      <dgm:prSet phldrT="[Texto]" custT="1"/>
      <dgm:spPr>
        <a:ln>
          <a:solidFill>
            <a:schemeClr val="tx1"/>
          </a:solidFill>
        </a:ln>
      </dgm:spPr>
      <dgm:t>
        <a:bodyPr/>
        <a:lstStyle/>
        <a:p>
          <a:r>
            <a:rPr lang="es-EC" sz="2000" b="1" dirty="0" smtClean="0"/>
            <a:t>Investigación mixta</a:t>
          </a:r>
          <a:endParaRPr lang="es-EC" sz="2000" b="1" dirty="0"/>
        </a:p>
      </dgm:t>
    </dgm:pt>
    <dgm:pt modelId="{3BC3049B-046F-4370-9990-8141447E4B71}" type="parTrans" cxnId="{12E4B56F-1479-4003-936E-5CAB7890214A}">
      <dgm:prSet/>
      <dgm:spPr/>
      <dgm:t>
        <a:bodyPr/>
        <a:lstStyle/>
        <a:p>
          <a:endParaRPr lang="es-EC" sz="2000" b="1"/>
        </a:p>
      </dgm:t>
    </dgm:pt>
    <dgm:pt modelId="{6C177E16-F4E6-4966-9315-6030A6AD30AE}" type="sibTrans" cxnId="{12E4B56F-1479-4003-936E-5CAB7890214A}">
      <dgm:prSet/>
      <dgm:spPr/>
      <dgm:t>
        <a:bodyPr/>
        <a:lstStyle/>
        <a:p>
          <a:endParaRPr lang="es-EC" sz="2000" b="1"/>
        </a:p>
      </dgm:t>
    </dgm:pt>
    <dgm:pt modelId="{412C0B88-1064-46B8-9D57-F1CD998B3576}" type="pres">
      <dgm:prSet presAssocID="{736517F6-E19B-433E-B62B-4EB1381D9A46}" presName="Name0" presStyleCnt="0">
        <dgm:presLayoutVars>
          <dgm:dir/>
          <dgm:resizeHandles val="exact"/>
        </dgm:presLayoutVars>
      </dgm:prSet>
      <dgm:spPr/>
      <dgm:t>
        <a:bodyPr/>
        <a:lstStyle/>
        <a:p>
          <a:endParaRPr lang="es-EC"/>
        </a:p>
      </dgm:t>
    </dgm:pt>
    <dgm:pt modelId="{B4DF2774-D173-4E91-9DBB-20A3AA81988D}" type="pres">
      <dgm:prSet presAssocID="{467B293F-BB86-4334-A2E1-EAB6D8DCE7D3}" presName="composite" presStyleCnt="0"/>
      <dgm:spPr/>
    </dgm:pt>
    <dgm:pt modelId="{13292ADB-479F-43F0-AEDC-62969E5E97BE}" type="pres">
      <dgm:prSet presAssocID="{467B293F-BB86-4334-A2E1-EAB6D8DCE7D3}" presName="rect1" presStyleLbl="trAlignAcc1" presStyleIdx="0" presStyleCnt="3">
        <dgm:presLayoutVars>
          <dgm:bulletEnabled val="1"/>
        </dgm:presLayoutVars>
      </dgm:prSet>
      <dgm:spPr/>
      <dgm:t>
        <a:bodyPr/>
        <a:lstStyle/>
        <a:p>
          <a:endParaRPr lang="es-EC"/>
        </a:p>
      </dgm:t>
    </dgm:pt>
    <dgm:pt modelId="{86A674F2-7472-4425-9715-B16FC5E99C78}" type="pres">
      <dgm:prSet presAssocID="{467B293F-BB86-4334-A2E1-EAB6D8DCE7D3}" presName="rect2" presStyleLbl="fgImgPlace1" presStyleIdx="0" presStyleCnt="3"/>
      <dgm:spPr>
        <a:solidFill>
          <a:schemeClr val="accent6"/>
        </a:solidFill>
      </dgm:spPr>
    </dgm:pt>
    <dgm:pt modelId="{98472DAC-B193-40D6-881B-621D458995A4}" type="pres">
      <dgm:prSet presAssocID="{4BC6DA6C-C404-4DDE-8279-7E14FDEF0F5F}" presName="sibTrans" presStyleCnt="0"/>
      <dgm:spPr/>
    </dgm:pt>
    <dgm:pt modelId="{7B61B73E-1638-474B-AC2D-74DD67FBFC41}" type="pres">
      <dgm:prSet presAssocID="{AA5CA757-45A9-4DFB-8B03-05E91A95D8A3}" presName="composite" presStyleCnt="0"/>
      <dgm:spPr/>
    </dgm:pt>
    <dgm:pt modelId="{6CA9EFCF-9D7D-4AAB-B239-02DB8D072D79}" type="pres">
      <dgm:prSet presAssocID="{AA5CA757-45A9-4DFB-8B03-05E91A95D8A3}" presName="rect1" presStyleLbl="trAlignAcc1" presStyleIdx="1" presStyleCnt="3">
        <dgm:presLayoutVars>
          <dgm:bulletEnabled val="1"/>
        </dgm:presLayoutVars>
      </dgm:prSet>
      <dgm:spPr/>
      <dgm:t>
        <a:bodyPr/>
        <a:lstStyle/>
        <a:p>
          <a:endParaRPr lang="es-EC"/>
        </a:p>
      </dgm:t>
    </dgm:pt>
    <dgm:pt modelId="{A585CB1C-695D-4F87-8D98-DF321634CF2E}" type="pres">
      <dgm:prSet presAssocID="{AA5CA757-45A9-4DFB-8B03-05E91A95D8A3}" presName="rect2" presStyleLbl="fgImgPlace1" presStyleIdx="1" presStyleCnt="3"/>
      <dgm:spPr>
        <a:solidFill>
          <a:schemeClr val="accent6"/>
        </a:solidFill>
      </dgm:spPr>
    </dgm:pt>
    <dgm:pt modelId="{A79EA2EF-D379-4681-9D49-E344D23A2419}" type="pres">
      <dgm:prSet presAssocID="{0D9BDE26-BA60-44EB-81C8-8FDA6A45CEBD}" presName="sibTrans" presStyleCnt="0"/>
      <dgm:spPr/>
    </dgm:pt>
    <dgm:pt modelId="{E4D22D60-31B0-4CDC-8F2E-24509728D20F}" type="pres">
      <dgm:prSet presAssocID="{D7398701-EE98-4B03-80F8-EC20C6E6E7C2}" presName="composite" presStyleCnt="0"/>
      <dgm:spPr/>
    </dgm:pt>
    <dgm:pt modelId="{6F17C44D-96AF-4D6D-B513-2533F9DE142D}" type="pres">
      <dgm:prSet presAssocID="{D7398701-EE98-4B03-80F8-EC20C6E6E7C2}" presName="rect1" presStyleLbl="trAlignAcc1" presStyleIdx="2" presStyleCnt="3">
        <dgm:presLayoutVars>
          <dgm:bulletEnabled val="1"/>
        </dgm:presLayoutVars>
      </dgm:prSet>
      <dgm:spPr/>
      <dgm:t>
        <a:bodyPr/>
        <a:lstStyle/>
        <a:p>
          <a:endParaRPr lang="es-EC"/>
        </a:p>
      </dgm:t>
    </dgm:pt>
    <dgm:pt modelId="{A00DE210-6C3E-45AD-BCF6-DA43A52CB31A}" type="pres">
      <dgm:prSet presAssocID="{D7398701-EE98-4B03-80F8-EC20C6E6E7C2}" presName="rect2" presStyleLbl="fgImgPlace1" presStyleIdx="2" presStyleCnt="3"/>
      <dgm:spPr>
        <a:solidFill>
          <a:schemeClr val="accent6"/>
        </a:solidFill>
      </dgm:spPr>
    </dgm:pt>
  </dgm:ptLst>
  <dgm:cxnLst>
    <dgm:cxn modelId="{B21D79EB-72AE-4D5E-8541-18E717F51004}" type="presOf" srcId="{736517F6-E19B-433E-B62B-4EB1381D9A46}" destId="{412C0B88-1064-46B8-9D57-F1CD998B3576}" srcOrd="0" destOrd="0" presId="urn:microsoft.com/office/officeart/2008/layout/PictureStrips"/>
    <dgm:cxn modelId="{7578185A-8A4F-4B26-B8BA-C2BB3355D886}" srcId="{736517F6-E19B-433E-B62B-4EB1381D9A46}" destId="{AA5CA757-45A9-4DFB-8B03-05E91A95D8A3}" srcOrd="1" destOrd="0" parTransId="{0D80E41C-1C72-41E2-BA3A-0BE629E61D64}" sibTransId="{0D9BDE26-BA60-44EB-81C8-8FDA6A45CEBD}"/>
    <dgm:cxn modelId="{8FFC9E85-CE0B-48A9-89FB-CB402513F52B}" type="presOf" srcId="{AA5CA757-45A9-4DFB-8B03-05E91A95D8A3}" destId="{6CA9EFCF-9D7D-4AAB-B239-02DB8D072D79}" srcOrd="0" destOrd="0" presId="urn:microsoft.com/office/officeart/2008/layout/PictureStrips"/>
    <dgm:cxn modelId="{CABA46AA-1656-4AD3-8A68-9FA109D6F214}" srcId="{736517F6-E19B-433E-B62B-4EB1381D9A46}" destId="{467B293F-BB86-4334-A2E1-EAB6D8DCE7D3}" srcOrd="0" destOrd="0" parTransId="{132721BF-B1E3-447F-BF08-9A804E1B4D06}" sibTransId="{4BC6DA6C-C404-4DDE-8279-7E14FDEF0F5F}"/>
    <dgm:cxn modelId="{12E4B56F-1479-4003-936E-5CAB7890214A}" srcId="{736517F6-E19B-433E-B62B-4EB1381D9A46}" destId="{D7398701-EE98-4B03-80F8-EC20C6E6E7C2}" srcOrd="2" destOrd="0" parTransId="{3BC3049B-046F-4370-9990-8141447E4B71}" sibTransId="{6C177E16-F4E6-4966-9315-6030A6AD30AE}"/>
    <dgm:cxn modelId="{DFEADE80-A5C4-4092-9A90-340170843467}" type="presOf" srcId="{467B293F-BB86-4334-A2E1-EAB6D8DCE7D3}" destId="{13292ADB-479F-43F0-AEDC-62969E5E97BE}" srcOrd="0" destOrd="0" presId="urn:microsoft.com/office/officeart/2008/layout/PictureStrips"/>
    <dgm:cxn modelId="{CF2D36A2-C07C-453B-8920-7E5D8D1EB030}" type="presOf" srcId="{D7398701-EE98-4B03-80F8-EC20C6E6E7C2}" destId="{6F17C44D-96AF-4D6D-B513-2533F9DE142D}" srcOrd="0" destOrd="0" presId="urn:microsoft.com/office/officeart/2008/layout/PictureStrips"/>
    <dgm:cxn modelId="{F4B9DE24-7724-4F6E-B689-E28BBD3B4A0C}" type="presParOf" srcId="{412C0B88-1064-46B8-9D57-F1CD998B3576}" destId="{B4DF2774-D173-4E91-9DBB-20A3AA81988D}" srcOrd="0" destOrd="0" presId="urn:microsoft.com/office/officeart/2008/layout/PictureStrips"/>
    <dgm:cxn modelId="{33796C8C-DA2C-47B8-A3C2-C9587E57F440}" type="presParOf" srcId="{B4DF2774-D173-4E91-9DBB-20A3AA81988D}" destId="{13292ADB-479F-43F0-AEDC-62969E5E97BE}" srcOrd="0" destOrd="0" presId="urn:microsoft.com/office/officeart/2008/layout/PictureStrips"/>
    <dgm:cxn modelId="{2948CF19-0974-4CCB-981D-207986305C94}" type="presParOf" srcId="{B4DF2774-D173-4E91-9DBB-20A3AA81988D}" destId="{86A674F2-7472-4425-9715-B16FC5E99C78}" srcOrd="1" destOrd="0" presId="urn:microsoft.com/office/officeart/2008/layout/PictureStrips"/>
    <dgm:cxn modelId="{1732B9AB-F26F-4FBF-B9BE-B34CA18B40EB}" type="presParOf" srcId="{412C0B88-1064-46B8-9D57-F1CD998B3576}" destId="{98472DAC-B193-40D6-881B-621D458995A4}" srcOrd="1" destOrd="0" presId="urn:microsoft.com/office/officeart/2008/layout/PictureStrips"/>
    <dgm:cxn modelId="{0BF7FFC5-653B-4DD6-9B75-9F37E24155D9}" type="presParOf" srcId="{412C0B88-1064-46B8-9D57-F1CD998B3576}" destId="{7B61B73E-1638-474B-AC2D-74DD67FBFC41}" srcOrd="2" destOrd="0" presId="urn:microsoft.com/office/officeart/2008/layout/PictureStrips"/>
    <dgm:cxn modelId="{E1792B4F-E3D7-4C61-BBE3-346209FA40D4}" type="presParOf" srcId="{7B61B73E-1638-474B-AC2D-74DD67FBFC41}" destId="{6CA9EFCF-9D7D-4AAB-B239-02DB8D072D79}" srcOrd="0" destOrd="0" presId="urn:microsoft.com/office/officeart/2008/layout/PictureStrips"/>
    <dgm:cxn modelId="{0ABDC8EE-1E55-4E4B-AA53-2244BA75FDC3}" type="presParOf" srcId="{7B61B73E-1638-474B-AC2D-74DD67FBFC41}" destId="{A585CB1C-695D-4F87-8D98-DF321634CF2E}" srcOrd="1" destOrd="0" presId="urn:microsoft.com/office/officeart/2008/layout/PictureStrips"/>
    <dgm:cxn modelId="{0848F89E-EC1E-4E72-B1D5-8AEF060B3CFE}" type="presParOf" srcId="{412C0B88-1064-46B8-9D57-F1CD998B3576}" destId="{A79EA2EF-D379-4681-9D49-E344D23A2419}" srcOrd="3" destOrd="0" presId="urn:microsoft.com/office/officeart/2008/layout/PictureStrips"/>
    <dgm:cxn modelId="{3C99BE80-8454-413F-810D-75D7B762A3CE}" type="presParOf" srcId="{412C0B88-1064-46B8-9D57-F1CD998B3576}" destId="{E4D22D60-31B0-4CDC-8F2E-24509728D20F}" srcOrd="4" destOrd="0" presId="urn:microsoft.com/office/officeart/2008/layout/PictureStrips"/>
    <dgm:cxn modelId="{07EFFE90-8A7E-4597-9CF0-F17969622458}" type="presParOf" srcId="{E4D22D60-31B0-4CDC-8F2E-24509728D20F}" destId="{6F17C44D-96AF-4D6D-B513-2533F9DE142D}" srcOrd="0" destOrd="0" presId="urn:microsoft.com/office/officeart/2008/layout/PictureStrips"/>
    <dgm:cxn modelId="{1D0768E9-E609-4046-A799-B91EA53982C7}" type="presParOf" srcId="{E4D22D60-31B0-4CDC-8F2E-24509728D20F}" destId="{A00DE210-6C3E-45AD-BCF6-DA43A52CB31A}"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6517F6-E19B-433E-B62B-4EB1381D9A4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67B293F-BB86-4334-A2E1-EAB6D8DCE7D3}">
      <dgm:prSet phldrT="[Texto]" custT="1"/>
      <dgm:spPr>
        <a:ln>
          <a:solidFill>
            <a:schemeClr val="tx1"/>
          </a:solidFill>
        </a:ln>
      </dgm:spPr>
      <dgm:t>
        <a:bodyPr/>
        <a:lstStyle/>
        <a:p>
          <a:r>
            <a:rPr lang="es-EC" sz="2000" b="1" dirty="0" smtClean="0"/>
            <a:t>Método cualitativo.</a:t>
          </a:r>
        </a:p>
        <a:p>
          <a:r>
            <a:rPr lang="es-EC" sz="2000" b="1" dirty="0" smtClean="0"/>
            <a:t>Método analítico-sintético</a:t>
          </a:r>
          <a:endParaRPr lang="es-EC" sz="1800" dirty="0"/>
        </a:p>
      </dgm:t>
    </dgm:pt>
    <dgm:pt modelId="{132721BF-B1E3-447F-BF08-9A804E1B4D06}" type="parTrans" cxnId="{CABA46AA-1656-4AD3-8A68-9FA109D6F214}">
      <dgm:prSet/>
      <dgm:spPr/>
      <dgm:t>
        <a:bodyPr/>
        <a:lstStyle/>
        <a:p>
          <a:endParaRPr lang="es-EC"/>
        </a:p>
      </dgm:t>
    </dgm:pt>
    <dgm:pt modelId="{4BC6DA6C-C404-4DDE-8279-7E14FDEF0F5F}" type="sibTrans" cxnId="{CABA46AA-1656-4AD3-8A68-9FA109D6F214}">
      <dgm:prSet/>
      <dgm:spPr/>
      <dgm:t>
        <a:bodyPr/>
        <a:lstStyle/>
        <a:p>
          <a:endParaRPr lang="es-EC"/>
        </a:p>
      </dgm:t>
    </dgm:pt>
    <dgm:pt modelId="{412C0B88-1064-46B8-9D57-F1CD998B3576}" type="pres">
      <dgm:prSet presAssocID="{736517F6-E19B-433E-B62B-4EB1381D9A46}" presName="Name0" presStyleCnt="0">
        <dgm:presLayoutVars>
          <dgm:dir/>
          <dgm:resizeHandles val="exact"/>
        </dgm:presLayoutVars>
      </dgm:prSet>
      <dgm:spPr/>
      <dgm:t>
        <a:bodyPr/>
        <a:lstStyle/>
        <a:p>
          <a:endParaRPr lang="es-EC"/>
        </a:p>
      </dgm:t>
    </dgm:pt>
    <dgm:pt modelId="{B4DF2774-D173-4E91-9DBB-20A3AA81988D}" type="pres">
      <dgm:prSet presAssocID="{467B293F-BB86-4334-A2E1-EAB6D8DCE7D3}" presName="composite" presStyleCnt="0"/>
      <dgm:spPr/>
    </dgm:pt>
    <dgm:pt modelId="{13292ADB-479F-43F0-AEDC-62969E5E97BE}" type="pres">
      <dgm:prSet presAssocID="{467B293F-BB86-4334-A2E1-EAB6D8DCE7D3}" presName="rect1" presStyleLbl="trAlignAcc1" presStyleIdx="0" presStyleCnt="1" custScaleX="115504" custScaleY="64846" custLinFactNeighborX="9115">
        <dgm:presLayoutVars>
          <dgm:bulletEnabled val="1"/>
        </dgm:presLayoutVars>
      </dgm:prSet>
      <dgm:spPr/>
      <dgm:t>
        <a:bodyPr/>
        <a:lstStyle/>
        <a:p>
          <a:endParaRPr lang="es-EC"/>
        </a:p>
      </dgm:t>
    </dgm:pt>
    <dgm:pt modelId="{86A674F2-7472-4425-9715-B16FC5E99C78}" type="pres">
      <dgm:prSet presAssocID="{467B293F-BB86-4334-A2E1-EAB6D8DCE7D3}" presName="rect2" presStyleLbl="fgImgPlace1" presStyleIdx="0" presStyleCnt="1" custScaleX="81946" custScaleY="82109" custLinFactNeighborY="-6242"/>
      <dgm:spPr>
        <a:solidFill>
          <a:schemeClr val="accent2"/>
        </a:solidFill>
        <a:ln>
          <a:solidFill>
            <a:schemeClr val="bg1"/>
          </a:solidFill>
        </a:ln>
      </dgm:spPr>
    </dgm:pt>
  </dgm:ptLst>
  <dgm:cxnLst>
    <dgm:cxn modelId="{4E9937E5-10F3-423F-B601-44F4DC3A5ECA}" type="presOf" srcId="{736517F6-E19B-433E-B62B-4EB1381D9A46}" destId="{412C0B88-1064-46B8-9D57-F1CD998B3576}" srcOrd="0" destOrd="0" presId="urn:microsoft.com/office/officeart/2008/layout/PictureStrips"/>
    <dgm:cxn modelId="{3FDFE0AB-AFD6-40EF-A66C-597006E5F75F}" type="presOf" srcId="{467B293F-BB86-4334-A2E1-EAB6D8DCE7D3}" destId="{13292ADB-479F-43F0-AEDC-62969E5E97BE}" srcOrd="0" destOrd="0" presId="urn:microsoft.com/office/officeart/2008/layout/PictureStrips"/>
    <dgm:cxn modelId="{CABA46AA-1656-4AD3-8A68-9FA109D6F214}" srcId="{736517F6-E19B-433E-B62B-4EB1381D9A46}" destId="{467B293F-BB86-4334-A2E1-EAB6D8DCE7D3}" srcOrd="0" destOrd="0" parTransId="{132721BF-B1E3-447F-BF08-9A804E1B4D06}" sibTransId="{4BC6DA6C-C404-4DDE-8279-7E14FDEF0F5F}"/>
    <dgm:cxn modelId="{DD8F13F4-3253-4CC2-BBF1-B8C43BE1F30E}" type="presParOf" srcId="{412C0B88-1064-46B8-9D57-F1CD998B3576}" destId="{B4DF2774-D173-4E91-9DBB-20A3AA81988D}" srcOrd="0" destOrd="0" presId="urn:microsoft.com/office/officeart/2008/layout/PictureStrips"/>
    <dgm:cxn modelId="{D5B6844E-A185-48C5-888D-0C213CABC338}" type="presParOf" srcId="{B4DF2774-D173-4E91-9DBB-20A3AA81988D}" destId="{13292ADB-479F-43F0-AEDC-62969E5E97BE}" srcOrd="0" destOrd="0" presId="urn:microsoft.com/office/officeart/2008/layout/PictureStrips"/>
    <dgm:cxn modelId="{27B299B6-7102-4F72-926D-B5D7A2C1016C}" type="presParOf" srcId="{B4DF2774-D173-4E91-9DBB-20A3AA81988D}" destId="{86A674F2-7472-4425-9715-B16FC5E99C78}"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9AEC38-5BEF-4F5C-8847-101F5185658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CF94F5F2-A3BD-4D66-81B7-E0DE3165E79E}">
      <dgm:prSet phldrT="[Texto]" custT="1"/>
      <dgm:spPr>
        <a:solidFill>
          <a:schemeClr val="tx2"/>
        </a:solidFill>
        <a:ln>
          <a:solidFill>
            <a:srgbClr val="000099"/>
          </a:solidFill>
        </a:ln>
      </dgm:spPr>
      <dgm:t>
        <a:bodyPr/>
        <a:lstStyle/>
        <a:p>
          <a:pPr algn="just"/>
          <a:r>
            <a:rPr lang="es-EC" sz="2400" b="1" dirty="0" smtClean="0"/>
            <a:t>1.</a:t>
          </a:r>
          <a:endParaRPr lang="es-EC" sz="2400" b="1" dirty="0"/>
        </a:p>
      </dgm:t>
    </dgm:pt>
    <dgm:pt modelId="{F736F2B2-6B64-4F41-A2A6-5EBCD2DA7111}" type="parTrans" cxnId="{126AF4C2-9ED8-4CB2-8746-009A48037EBD}">
      <dgm:prSet/>
      <dgm:spPr/>
      <dgm:t>
        <a:bodyPr/>
        <a:lstStyle/>
        <a:p>
          <a:pPr algn="just"/>
          <a:endParaRPr lang="es-EC" sz="2400" b="1"/>
        </a:p>
      </dgm:t>
    </dgm:pt>
    <dgm:pt modelId="{FCF6396C-5B2E-4DF8-9832-A332B6A91AB6}" type="sibTrans" cxnId="{126AF4C2-9ED8-4CB2-8746-009A48037EBD}">
      <dgm:prSet/>
      <dgm:spPr/>
      <dgm:t>
        <a:bodyPr/>
        <a:lstStyle/>
        <a:p>
          <a:pPr algn="just"/>
          <a:endParaRPr lang="es-EC" sz="2400" b="1"/>
        </a:p>
      </dgm:t>
    </dgm:pt>
    <dgm:pt modelId="{A5A90DCE-57BB-4599-8A25-F3CFA134B08A}">
      <dgm:prSet phldrT="[Texto]" custT="1"/>
      <dgm:spPr/>
      <dgm:t>
        <a:bodyPr/>
        <a:lstStyle/>
        <a:p>
          <a:pPr algn="just"/>
          <a:r>
            <a:rPr lang="es-EC" sz="2400" b="1" dirty="0" smtClean="0"/>
            <a:t>El CEE tiene un modelo de trabajo y una propuesta clara; en la actualidad, no se cumple con ninguno de los dos.</a:t>
          </a:r>
          <a:endParaRPr lang="es-EC" sz="2400" b="1" dirty="0"/>
        </a:p>
      </dgm:t>
    </dgm:pt>
    <dgm:pt modelId="{83C772E6-2744-4B18-AF27-9DF8170F1613}" type="parTrans" cxnId="{F5429BAF-FD73-4544-936C-637F5207A961}">
      <dgm:prSet/>
      <dgm:spPr/>
      <dgm:t>
        <a:bodyPr/>
        <a:lstStyle/>
        <a:p>
          <a:pPr algn="just"/>
          <a:endParaRPr lang="es-EC" sz="2400" b="1"/>
        </a:p>
      </dgm:t>
    </dgm:pt>
    <dgm:pt modelId="{3E7656FF-0081-449B-8651-7940BC94CDA3}" type="sibTrans" cxnId="{F5429BAF-FD73-4544-936C-637F5207A961}">
      <dgm:prSet/>
      <dgm:spPr/>
      <dgm:t>
        <a:bodyPr/>
        <a:lstStyle/>
        <a:p>
          <a:pPr algn="just"/>
          <a:endParaRPr lang="es-EC" sz="2400" b="1"/>
        </a:p>
      </dgm:t>
    </dgm:pt>
    <dgm:pt modelId="{17F54346-DCC7-4046-9B31-D39BD2FD0BFC}">
      <dgm:prSet phldrT="[Texto]" custT="1"/>
      <dgm:spPr>
        <a:solidFill>
          <a:schemeClr val="tx2"/>
        </a:solidFill>
        <a:ln>
          <a:solidFill>
            <a:srgbClr val="000099"/>
          </a:solidFill>
        </a:ln>
      </dgm:spPr>
      <dgm:t>
        <a:bodyPr/>
        <a:lstStyle/>
        <a:p>
          <a:pPr algn="just"/>
          <a:r>
            <a:rPr lang="es-EC" sz="2400" b="1" dirty="0" smtClean="0">
              <a:solidFill>
                <a:schemeClr val="bg1"/>
              </a:solidFill>
            </a:rPr>
            <a:t>2.</a:t>
          </a:r>
          <a:endParaRPr lang="es-EC" sz="2400" b="1" dirty="0">
            <a:solidFill>
              <a:schemeClr val="bg1"/>
            </a:solidFill>
          </a:endParaRPr>
        </a:p>
      </dgm:t>
    </dgm:pt>
    <dgm:pt modelId="{5D72C414-CF2C-4EB5-8E2B-4678C0BEF058}" type="parTrans" cxnId="{15668C0B-069B-4800-9F34-817D55059E65}">
      <dgm:prSet/>
      <dgm:spPr/>
      <dgm:t>
        <a:bodyPr/>
        <a:lstStyle/>
        <a:p>
          <a:pPr algn="just"/>
          <a:endParaRPr lang="es-EC" sz="2400" b="1"/>
        </a:p>
      </dgm:t>
    </dgm:pt>
    <dgm:pt modelId="{1773B33D-E59D-4452-BD5E-78D1EF4F4898}" type="sibTrans" cxnId="{15668C0B-069B-4800-9F34-817D55059E65}">
      <dgm:prSet/>
      <dgm:spPr/>
      <dgm:t>
        <a:bodyPr/>
        <a:lstStyle/>
        <a:p>
          <a:pPr algn="just"/>
          <a:endParaRPr lang="es-EC" sz="2400" b="1"/>
        </a:p>
      </dgm:t>
    </dgm:pt>
    <dgm:pt modelId="{9A431047-493A-41E8-8397-5A70D7CA70CC}">
      <dgm:prSet phldrT="[Texto]" custT="1"/>
      <dgm:spPr/>
      <dgm:t>
        <a:bodyPr/>
        <a:lstStyle/>
        <a:p>
          <a:pPr algn="just"/>
          <a:r>
            <a:rPr lang="es-EC" sz="2400" b="1" dirty="0" smtClean="0"/>
            <a:t>No existe una metodología general para la administración de proyectos. No se dispone procedimientos, formatos, etc.</a:t>
          </a:r>
          <a:endParaRPr lang="es-EC" sz="2400" b="1" dirty="0"/>
        </a:p>
      </dgm:t>
    </dgm:pt>
    <dgm:pt modelId="{EC4072E0-E22D-48C2-850C-5FE03D746DB1}" type="parTrans" cxnId="{FA35F098-E7CE-4D6F-8A0B-737F9442AED1}">
      <dgm:prSet/>
      <dgm:spPr/>
      <dgm:t>
        <a:bodyPr/>
        <a:lstStyle/>
        <a:p>
          <a:pPr algn="just"/>
          <a:endParaRPr lang="es-EC" sz="2400" b="1"/>
        </a:p>
      </dgm:t>
    </dgm:pt>
    <dgm:pt modelId="{A45B87A4-058D-40DB-A6BA-E0811D6AE200}" type="sibTrans" cxnId="{FA35F098-E7CE-4D6F-8A0B-737F9442AED1}">
      <dgm:prSet/>
      <dgm:spPr/>
      <dgm:t>
        <a:bodyPr/>
        <a:lstStyle/>
        <a:p>
          <a:pPr algn="just"/>
          <a:endParaRPr lang="es-EC" sz="2400" b="1"/>
        </a:p>
      </dgm:t>
    </dgm:pt>
    <dgm:pt modelId="{A147B355-EC3A-4911-A545-3D886CA1936D}">
      <dgm:prSet phldrT="[Texto]" custT="1"/>
      <dgm:spPr>
        <a:solidFill>
          <a:schemeClr val="tx2"/>
        </a:solidFill>
        <a:ln>
          <a:solidFill>
            <a:srgbClr val="000099"/>
          </a:solidFill>
        </a:ln>
      </dgm:spPr>
      <dgm:t>
        <a:bodyPr/>
        <a:lstStyle/>
        <a:p>
          <a:pPr algn="just"/>
          <a:r>
            <a:rPr lang="es-EC" sz="2400" b="1" dirty="0" smtClean="0">
              <a:solidFill>
                <a:schemeClr val="bg1"/>
              </a:solidFill>
            </a:rPr>
            <a:t>3.</a:t>
          </a:r>
          <a:endParaRPr lang="es-EC" sz="2400" b="1" dirty="0">
            <a:solidFill>
              <a:schemeClr val="bg1"/>
            </a:solidFill>
          </a:endParaRPr>
        </a:p>
      </dgm:t>
    </dgm:pt>
    <dgm:pt modelId="{2D979589-5520-4F2D-ACE9-244255BDAC6D}" type="parTrans" cxnId="{6EB264C4-1F6C-411F-876A-81B59DDBAAB6}">
      <dgm:prSet/>
      <dgm:spPr/>
      <dgm:t>
        <a:bodyPr/>
        <a:lstStyle/>
        <a:p>
          <a:pPr algn="just"/>
          <a:endParaRPr lang="es-EC" sz="2400" b="1"/>
        </a:p>
      </dgm:t>
    </dgm:pt>
    <dgm:pt modelId="{08385C09-8861-459A-AFB9-6AFE085658B4}" type="sibTrans" cxnId="{6EB264C4-1F6C-411F-876A-81B59DDBAAB6}">
      <dgm:prSet/>
      <dgm:spPr/>
      <dgm:t>
        <a:bodyPr/>
        <a:lstStyle/>
        <a:p>
          <a:pPr algn="just"/>
          <a:endParaRPr lang="es-EC" sz="2400" b="1"/>
        </a:p>
      </dgm:t>
    </dgm:pt>
    <dgm:pt modelId="{6DF927F7-51B5-4614-8002-D520EF0F5D31}">
      <dgm:prSet phldrT="[Texto]" phldr="1" custT="1"/>
      <dgm:spPr/>
      <dgm:t>
        <a:bodyPr/>
        <a:lstStyle/>
        <a:p>
          <a:pPr algn="just"/>
          <a:endParaRPr lang="es-EC" sz="2400" b="1" dirty="0"/>
        </a:p>
      </dgm:t>
    </dgm:pt>
    <dgm:pt modelId="{C66B960D-919C-458B-8BBC-A22778C6B08A}" type="parTrans" cxnId="{B6AD9F5A-E2B3-4BD0-AC68-BEB7438D0010}">
      <dgm:prSet/>
      <dgm:spPr/>
      <dgm:t>
        <a:bodyPr/>
        <a:lstStyle/>
        <a:p>
          <a:pPr algn="just"/>
          <a:endParaRPr lang="es-EC" sz="2400" b="1"/>
        </a:p>
      </dgm:t>
    </dgm:pt>
    <dgm:pt modelId="{4616AE04-97F0-4D29-B1E5-288D35FFA917}" type="sibTrans" cxnId="{B6AD9F5A-E2B3-4BD0-AC68-BEB7438D0010}">
      <dgm:prSet/>
      <dgm:spPr/>
      <dgm:t>
        <a:bodyPr/>
        <a:lstStyle/>
        <a:p>
          <a:pPr algn="just"/>
          <a:endParaRPr lang="es-EC" sz="2400" b="1"/>
        </a:p>
      </dgm:t>
    </dgm:pt>
    <dgm:pt modelId="{5B9515B3-29D4-4769-B8B8-0ECC1BA2B5FC}">
      <dgm:prSet phldrT="[Texto]" custT="1"/>
      <dgm:spPr/>
      <dgm:t>
        <a:bodyPr/>
        <a:lstStyle/>
        <a:p>
          <a:pPr algn="just"/>
          <a:r>
            <a:rPr lang="es-EC" sz="2400" b="1" dirty="0" smtClean="0"/>
            <a:t>Los procedimientos, son impartidos a iniciativa del Jefe de G.T.</a:t>
          </a:r>
          <a:endParaRPr lang="es-EC" sz="2400" b="1" dirty="0"/>
        </a:p>
      </dgm:t>
    </dgm:pt>
    <dgm:pt modelId="{9C41009E-F00E-416A-A283-BD9A91F94045}" type="parTrans" cxnId="{3082D2F3-2445-47CC-9654-38CDA5D0A237}">
      <dgm:prSet/>
      <dgm:spPr/>
      <dgm:t>
        <a:bodyPr/>
        <a:lstStyle/>
        <a:p>
          <a:pPr algn="just"/>
          <a:endParaRPr lang="es-EC" sz="2400" b="1"/>
        </a:p>
      </dgm:t>
    </dgm:pt>
    <dgm:pt modelId="{1534CE2E-80FC-4402-B313-80BA51117A95}" type="sibTrans" cxnId="{3082D2F3-2445-47CC-9654-38CDA5D0A237}">
      <dgm:prSet/>
      <dgm:spPr/>
      <dgm:t>
        <a:bodyPr/>
        <a:lstStyle/>
        <a:p>
          <a:pPr algn="just"/>
          <a:endParaRPr lang="es-EC" sz="2400" b="1"/>
        </a:p>
      </dgm:t>
    </dgm:pt>
    <dgm:pt modelId="{D1C42E84-653B-4DD6-816F-E2DEA9B8078D}">
      <dgm:prSet phldrT="[Texto]" phldr="1" custT="1"/>
      <dgm:spPr/>
      <dgm:t>
        <a:bodyPr/>
        <a:lstStyle/>
        <a:p>
          <a:pPr algn="just"/>
          <a:endParaRPr lang="es-EC" sz="2400" b="1" dirty="0"/>
        </a:p>
      </dgm:t>
    </dgm:pt>
    <dgm:pt modelId="{991EBF79-B44C-4C2A-81FA-26842DF98F3D}" type="sibTrans" cxnId="{00C04456-2DDE-476C-B5A6-0B76139883A4}">
      <dgm:prSet/>
      <dgm:spPr/>
      <dgm:t>
        <a:bodyPr/>
        <a:lstStyle/>
        <a:p>
          <a:pPr algn="just"/>
          <a:endParaRPr lang="es-EC" sz="2400" b="1"/>
        </a:p>
      </dgm:t>
    </dgm:pt>
    <dgm:pt modelId="{8F85FBB7-48B6-43DE-B5A9-C5E905C892D9}" type="parTrans" cxnId="{00C04456-2DDE-476C-B5A6-0B76139883A4}">
      <dgm:prSet/>
      <dgm:spPr/>
      <dgm:t>
        <a:bodyPr/>
        <a:lstStyle/>
        <a:p>
          <a:pPr algn="just"/>
          <a:endParaRPr lang="es-EC" sz="2400" b="1"/>
        </a:p>
      </dgm:t>
    </dgm:pt>
    <dgm:pt modelId="{DB6CC852-5F07-40E0-AB15-DBF85690E783}">
      <dgm:prSet phldrT="[Texto]" phldr="1" custT="1"/>
      <dgm:spPr/>
      <dgm:t>
        <a:bodyPr/>
        <a:lstStyle/>
        <a:p>
          <a:pPr algn="just"/>
          <a:endParaRPr lang="es-EC" sz="2400" b="1" dirty="0"/>
        </a:p>
      </dgm:t>
    </dgm:pt>
    <dgm:pt modelId="{FBC4E6FC-724A-4A22-BA23-129EF2791EC3}" type="sibTrans" cxnId="{295764F8-23CB-49C2-9115-C0959D548530}">
      <dgm:prSet/>
      <dgm:spPr/>
      <dgm:t>
        <a:bodyPr/>
        <a:lstStyle/>
        <a:p>
          <a:pPr algn="just"/>
          <a:endParaRPr lang="es-EC" sz="2400" b="1"/>
        </a:p>
      </dgm:t>
    </dgm:pt>
    <dgm:pt modelId="{83AD11A3-7BEC-4805-9F73-DC1A5C549AA4}" type="parTrans" cxnId="{295764F8-23CB-49C2-9115-C0959D548530}">
      <dgm:prSet/>
      <dgm:spPr/>
      <dgm:t>
        <a:bodyPr/>
        <a:lstStyle/>
        <a:p>
          <a:pPr algn="just"/>
          <a:endParaRPr lang="es-EC" sz="2400" b="1"/>
        </a:p>
      </dgm:t>
    </dgm:pt>
    <dgm:pt modelId="{FC96FEF9-9D1D-4058-B5E7-E609D199E382}" type="pres">
      <dgm:prSet presAssocID="{879AEC38-5BEF-4F5C-8847-101F5185658F}" presName="Name0" presStyleCnt="0">
        <dgm:presLayoutVars>
          <dgm:chMax/>
          <dgm:chPref val="3"/>
          <dgm:dir/>
          <dgm:animOne val="branch"/>
          <dgm:animLvl val="lvl"/>
        </dgm:presLayoutVars>
      </dgm:prSet>
      <dgm:spPr/>
      <dgm:t>
        <a:bodyPr/>
        <a:lstStyle/>
        <a:p>
          <a:endParaRPr lang="es-EC"/>
        </a:p>
      </dgm:t>
    </dgm:pt>
    <dgm:pt modelId="{4E2543A8-7C43-45EA-A62B-4190047F1522}" type="pres">
      <dgm:prSet presAssocID="{CF94F5F2-A3BD-4D66-81B7-E0DE3165E79E}" presName="composite" presStyleCnt="0"/>
      <dgm:spPr/>
    </dgm:pt>
    <dgm:pt modelId="{6A488216-A3EE-46E0-8B3E-09CE69F3FBA6}" type="pres">
      <dgm:prSet presAssocID="{CF94F5F2-A3BD-4D66-81B7-E0DE3165E79E}" presName="FirstChild" presStyleLbl="revTx" presStyleIdx="0" presStyleCnt="6">
        <dgm:presLayoutVars>
          <dgm:chMax val="0"/>
          <dgm:chPref val="0"/>
          <dgm:bulletEnabled val="1"/>
        </dgm:presLayoutVars>
      </dgm:prSet>
      <dgm:spPr/>
      <dgm:t>
        <a:bodyPr/>
        <a:lstStyle/>
        <a:p>
          <a:endParaRPr lang="es-EC"/>
        </a:p>
      </dgm:t>
    </dgm:pt>
    <dgm:pt modelId="{3955B655-52C8-4CAF-BEAC-87E349AFC743}" type="pres">
      <dgm:prSet presAssocID="{CF94F5F2-A3BD-4D66-81B7-E0DE3165E79E}" presName="Parent" presStyleLbl="alignNode1" presStyleIdx="0" presStyleCnt="3" custScaleX="39282" custLinFactNeighborX="-28866">
        <dgm:presLayoutVars>
          <dgm:chMax val="3"/>
          <dgm:chPref val="3"/>
          <dgm:bulletEnabled val="1"/>
        </dgm:presLayoutVars>
      </dgm:prSet>
      <dgm:spPr/>
      <dgm:t>
        <a:bodyPr/>
        <a:lstStyle/>
        <a:p>
          <a:endParaRPr lang="es-EC"/>
        </a:p>
      </dgm:t>
    </dgm:pt>
    <dgm:pt modelId="{096B0769-B673-4A1F-BCE5-98FDB7DFC4CA}" type="pres">
      <dgm:prSet presAssocID="{CF94F5F2-A3BD-4D66-81B7-E0DE3165E79E}" presName="Accent" presStyleLbl="parChTrans1D1" presStyleIdx="0" presStyleCnt="3"/>
      <dgm:spPr/>
    </dgm:pt>
    <dgm:pt modelId="{4056A83D-7A84-40BD-926F-AFE410CDB346}" type="pres">
      <dgm:prSet presAssocID="{CF94F5F2-A3BD-4D66-81B7-E0DE3165E79E}" presName="Child" presStyleLbl="revTx" presStyleIdx="1" presStyleCnt="6" custScaleY="203225">
        <dgm:presLayoutVars>
          <dgm:chMax val="0"/>
          <dgm:chPref val="0"/>
          <dgm:bulletEnabled val="1"/>
        </dgm:presLayoutVars>
      </dgm:prSet>
      <dgm:spPr/>
      <dgm:t>
        <a:bodyPr/>
        <a:lstStyle/>
        <a:p>
          <a:endParaRPr lang="es-EC"/>
        </a:p>
      </dgm:t>
    </dgm:pt>
    <dgm:pt modelId="{0DD2F1FA-2C53-4F11-BA57-9B5CD010E75B}" type="pres">
      <dgm:prSet presAssocID="{FCF6396C-5B2E-4DF8-9832-A332B6A91AB6}" presName="sibTrans" presStyleCnt="0"/>
      <dgm:spPr/>
    </dgm:pt>
    <dgm:pt modelId="{44F18AD1-7B10-47C9-8020-2619671D3BE5}" type="pres">
      <dgm:prSet presAssocID="{17F54346-DCC7-4046-9B31-D39BD2FD0BFC}" presName="composite" presStyleCnt="0"/>
      <dgm:spPr/>
    </dgm:pt>
    <dgm:pt modelId="{FE0A8729-AFA6-4FB1-99D4-9705F46AC4AC}" type="pres">
      <dgm:prSet presAssocID="{17F54346-DCC7-4046-9B31-D39BD2FD0BFC}" presName="FirstChild" presStyleLbl="revTx" presStyleIdx="2" presStyleCnt="6">
        <dgm:presLayoutVars>
          <dgm:chMax val="0"/>
          <dgm:chPref val="0"/>
          <dgm:bulletEnabled val="1"/>
        </dgm:presLayoutVars>
      </dgm:prSet>
      <dgm:spPr/>
      <dgm:t>
        <a:bodyPr/>
        <a:lstStyle/>
        <a:p>
          <a:endParaRPr lang="es-EC"/>
        </a:p>
      </dgm:t>
    </dgm:pt>
    <dgm:pt modelId="{FF917C13-757B-4176-B2A8-F85E250AB874}" type="pres">
      <dgm:prSet presAssocID="{17F54346-DCC7-4046-9B31-D39BD2FD0BFC}" presName="Parent" presStyleLbl="alignNode1" presStyleIdx="1" presStyleCnt="3" custScaleX="42495" custLinFactNeighborX="-33409">
        <dgm:presLayoutVars>
          <dgm:chMax val="3"/>
          <dgm:chPref val="3"/>
          <dgm:bulletEnabled val="1"/>
        </dgm:presLayoutVars>
      </dgm:prSet>
      <dgm:spPr/>
      <dgm:t>
        <a:bodyPr/>
        <a:lstStyle/>
        <a:p>
          <a:endParaRPr lang="es-EC"/>
        </a:p>
      </dgm:t>
    </dgm:pt>
    <dgm:pt modelId="{7881A7F0-7751-431F-8419-0348DD9AD6D0}" type="pres">
      <dgm:prSet presAssocID="{17F54346-DCC7-4046-9B31-D39BD2FD0BFC}" presName="Accent" presStyleLbl="parChTrans1D1" presStyleIdx="1" presStyleCnt="3"/>
      <dgm:spPr/>
    </dgm:pt>
    <dgm:pt modelId="{96760B8E-3B72-42D7-BD7B-C86F75DC8B44}" type="pres">
      <dgm:prSet presAssocID="{17F54346-DCC7-4046-9B31-D39BD2FD0BFC}" presName="Child" presStyleLbl="revTx" presStyleIdx="3" presStyleCnt="6" custScaleY="181026">
        <dgm:presLayoutVars>
          <dgm:chMax val="0"/>
          <dgm:chPref val="0"/>
          <dgm:bulletEnabled val="1"/>
        </dgm:presLayoutVars>
      </dgm:prSet>
      <dgm:spPr/>
      <dgm:t>
        <a:bodyPr/>
        <a:lstStyle/>
        <a:p>
          <a:endParaRPr lang="es-EC"/>
        </a:p>
      </dgm:t>
    </dgm:pt>
    <dgm:pt modelId="{B79DCA61-2A5B-4F1A-B9B8-8426BA29BA20}" type="pres">
      <dgm:prSet presAssocID="{1773B33D-E59D-4452-BD5E-78D1EF4F4898}" presName="sibTrans" presStyleCnt="0"/>
      <dgm:spPr/>
    </dgm:pt>
    <dgm:pt modelId="{FC3FC21C-E742-4DEA-BA9C-C0BEDBB67E2D}" type="pres">
      <dgm:prSet presAssocID="{A147B355-EC3A-4911-A545-3D886CA1936D}" presName="composite" presStyleCnt="0"/>
      <dgm:spPr/>
    </dgm:pt>
    <dgm:pt modelId="{EAE4D992-38FE-4D3A-B768-9DD695826A31}" type="pres">
      <dgm:prSet presAssocID="{A147B355-EC3A-4911-A545-3D886CA1936D}" presName="FirstChild" presStyleLbl="revTx" presStyleIdx="4" presStyleCnt="6">
        <dgm:presLayoutVars>
          <dgm:chMax val="0"/>
          <dgm:chPref val="0"/>
          <dgm:bulletEnabled val="1"/>
        </dgm:presLayoutVars>
      </dgm:prSet>
      <dgm:spPr/>
      <dgm:t>
        <a:bodyPr/>
        <a:lstStyle/>
        <a:p>
          <a:endParaRPr lang="es-EC"/>
        </a:p>
      </dgm:t>
    </dgm:pt>
    <dgm:pt modelId="{25AD21FB-6919-4B90-8F85-1C8D14E382FE}" type="pres">
      <dgm:prSet presAssocID="{A147B355-EC3A-4911-A545-3D886CA1936D}" presName="Parent" presStyleLbl="alignNode1" presStyleIdx="2" presStyleCnt="3" custScaleX="39282" custLinFactNeighborX="-33409">
        <dgm:presLayoutVars>
          <dgm:chMax val="3"/>
          <dgm:chPref val="3"/>
          <dgm:bulletEnabled val="1"/>
        </dgm:presLayoutVars>
      </dgm:prSet>
      <dgm:spPr/>
      <dgm:t>
        <a:bodyPr/>
        <a:lstStyle/>
        <a:p>
          <a:endParaRPr lang="es-EC"/>
        </a:p>
      </dgm:t>
    </dgm:pt>
    <dgm:pt modelId="{7ABE5226-4ECF-49C3-9B20-C1C4E6B1B3D9}" type="pres">
      <dgm:prSet presAssocID="{A147B355-EC3A-4911-A545-3D886CA1936D}" presName="Accent" presStyleLbl="parChTrans1D1" presStyleIdx="2" presStyleCnt="3"/>
      <dgm:spPr/>
    </dgm:pt>
    <dgm:pt modelId="{C95C13A6-87F5-4A07-BD2D-7F7DC4C40764}" type="pres">
      <dgm:prSet presAssocID="{A147B355-EC3A-4911-A545-3D886CA1936D}" presName="Child" presStyleLbl="revTx" presStyleIdx="5" presStyleCnt="6" custScaleY="83401">
        <dgm:presLayoutVars>
          <dgm:chMax val="0"/>
          <dgm:chPref val="0"/>
          <dgm:bulletEnabled val="1"/>
        </dgm:presLayoutVars>
      </dgm:prSet>
      <dgm:spPr/>
      <dgm:t>
        <a:bodyPr/>
        <a:lstStyle/>
        <a:p>
          <a:endParaRPr lang="es-EC"/>
        </a:p>
      </dgm:t>
    </dgm:pt>
  </dgm:ptLst>
  <dgm:cxnLst>
    <dgm:cxn modelId="{6EB264C4-1F6C-411F-876A-81B59DDBAAB6}" srcId="{879AEC38-5BEF-4F5C-8847-101F5185658F}" destId="{A147B355-EC3A-4911-A545-3D886CA1936D}" srcOrd="2" destOrd="0" parTransId="{2D979589-5520-4F2D-ACE9-244255BDAC6D}" sibTransId="{08385C09-8861-459A-AFB9-6AFE085658B4}"/>
    <dgm:cxn modelId="{3082D2F3-2445-47CC-9654-38CDA5D0A237}" srcId="{A147B355-EC3A-4911-A545-3D886CA1936D}" destId="{5B9515B3-29D4-4769-B8B8-0ECC1BA2B5FC}" srcOrd="1" destOrd="0" parTransId="{9C41009E-F00E-416A-A283-BD9A91F94045}" sibTransId="{1534CE2E-80FC-4402-B313-80BA51117A95}"/>
    <dgm:cxn modelId="{446BC5AF-7564-431A-BBAC-F966C5FEAC66}" type="presOf" srcId="{17F54346-DCC7-4046-9B31-D39BD2FD0BFC}" destId="{FF917C13-757B-4176-B2A8-F85E250AB874}" srcOrd="0" destOrd="0" presId="urn:microsoft.com/office/officeart/2011/layout/TabList"/>
    <dgm:cxn modelId="{FB0BE3C3-DD51-4CAA-B63D-DDC1539AFDFA}" type="presOf" srcId="{9A431047-493A-41E8-8397-5A70D7CA70CC}" destId="{96760B8E-3B72-42D7-BD7B-C86F75DC8B44}" srcOrd="0" destOrd="0" presId="urn:microsoft.com/office/officeart/2011/layout/TabList"/>
    <dgm:cxn modelId="{3AF0C7AD-1670-46F8-8018-771EEA1E6911}" type="presOf" srcId="{5B9515B3-29D4-4769-B8B8-0ECC1BA2B5FC}" destId="{C95C13A6-87F5-4A07-BD2D-7F7DC4C40764}" srcOrd="0" destOrd="0" presId="urn:microsoft.com/office/officeart/2011/layout/TabList"/>
    <dgm:cxn modelId="{15668C0B-069B-4800-9F34-817D55059E65}" srcId="{879AEC38-5BEF-4F5C-8847-101F5185658F}" destId="{17F54346-DCC7-4046-9B31-D39BD2FD0BFC}" srcOrd="1" destOrd="0" parTransId="{5D72C414-CF2C-4EB5-8E2B-4678C0BEF058}" sibTransId="{1773B33D-E59D-4452-BD5E-78D1EF4F4898}"/>
    <dgm:cxn modelId="{F5429BAF-FD73-4544-936C-637F5207A961}" srcId="{CF94F5F2-A3BD-4D66-81B7-E0DE3165E79E}" destId="{A5A90DCE-57BB-4599-8A25-F3CFA134B08A}" srcOrd="1" destOrd="0" parTransId="{83C772E6-2744-4B18-AF27-9DF8170F1613}" sibTransId="{3E7656FF-0081-449B-8651-7940BC94CDA3}"/>
    <dgm:cxn modelId="{EABDE8E3-F95D-4444-BA99-A8BA82231A29}" type="presOf" srcId="{DB6CC852-5F07-40E0-AB15-DBF85690E783}" destId="{FE0A8729-AFA6-4FB1-99D4-9705F46AC4AC}" srcOrd="0" destOrd="0" presId="urn:microsoft.com/office/officeart/2011/layout/TabList"/>
    <dgm:cxn modelId="{62341E90-7479-49A6-BF7F-A6C5943E8106}" type="presOf" srcId="{879AEC38-5BEF-4F5C-8847-101F5185658F}" destId="{FC96FEF9-9D1D-4058-B5E7-E609D199E382}" srcOrd="0" destOrd="0" presId="urn:microsoft.com/office/officeart/2011/layout/TabList"/>
    <dgm:cxn modelId="{295764F8-23CB-49C2-9115-C0959D548530}" srcId="{17F54346-DCC7-4046-9B31-D39BD2FD0BFC}" destId="{DB6CC852-5F07-40E0-AB15-DBF85690E783}" srcOrd="0" destOrd="0" parTransId="{83AD11A3-7BEC-4805-9F73-DC1A5C549AA4}" sibTransId="{FBC4E6FC-724A-4A22-BA23-129EF2791EC3}"/>
    <dgm:cxn modelId="{4C215194-A886-469F-90EC-D2E9A6E5372C}" type="presOf" srcId="{CF94F5F2-A3BD-4D66-81B7-E0DE3165E79E}" destId="{3955B655-52C8-4CAF-BEAC-87E349AFC743}" srcOrd="0" destOrd="0" presId="urn:microsoft.com/office/officeart/2011/layout/TabList"/>
    <dgm:cxn modelId="{5455262F-40EF-43FC-94FC-0E0C268FFF41}" type="presOf" srcId="{A147B355-EC3A-4911-A545-3D886CA1936D}" destId="{25AD21FB-6919-4B90-8F85-1C8D14E382FE}" srcOrd="0" destOrd="0" presId="urn:microsoft.com/office/officeart/2011/layout/TabList"/>
    <dgm:cxn modelId="{126AF4C2-9ED8-4CB2-8746-009A48037EBD}" srcId="{879AEC38-5BEF-4F5C-8847-101F5185658F}" destId="{CF94F5F2-A3BD-4D66-81B7-E0DE3165E79E}" srcOrd="0" destOrd="0" parTransId="{F736F2B2-6B64-4F41-A2A6-5EBCD2DA7111}" sibTransId="{FCF6396C-5B2E-4DF8-9832-A332B6A91AB6}"/>
    <dgm:cxn modelId="{00C04456-2DDE-476C-B5A6-0B76139883A4}" srcId="{CF94F5F2-A3BD-4D66-81B7-E0DE3165E79E}" destId="{D1C42E84-653B-4DD6-816F-E2DEA9B8078D}" srcOrd="0" destOrd="0" parTransId="{8F85FBB7-48B6-43DE-B5A9-C5E905C892D9}" sibTransId="{991EBF79-B44C-4C2A-81FA-26842DF98F3D}"/>
    <dgm:cxn modelId="{FA35F098-E7CE-4D6F-8A0B-737F9442AED1}" srcId="{17F54346-DCC7-4046-9B31-D39BD2FD0BFC}" destId="{9A431047-493A-41E8-8397-5A70D7CA70CC}" srcOrd="1" destOrd="0" parTransId="{EC4072E0-E22D-48C2-850C-5FE03D746DB1}" sibTransId="{A45B87A4-058D-40DB-A6BA-E0811D6AE200}"/>
    <dgm:cxn modelId="{5E0839B6-4B3E-4968-88D6-B2D10DED08CB}" type="presOf" srcId="{A5A90DCE-57BB-4599-8A25-F3CFA134B08A}" destId="{4056A83D-7A84-40BD-926F-AFE410CDB346}" srcOrd="0" destOrd="0" presId="urn:microsoft.com/office/officeart/2011/layout/TabList"/>
    <dgm:cxn modelId="{CBECE712-7BF3-4792-A73C-BF91E3AFEA05}" type="presOf" srcId="{D1C42E84-653B-4DD6-816F-E2DEA9B8078D}" destId="{6A488216-A3EE-46E0-8B3E-09CE69F3FBA6}" srcOrd="0" destOrd="0" presId="urn:microsoft.com/office/officeart/2011/layout/TabList"/>
    <dgm:cxn modelId="{23E35284-D4A6-4EC3-9527-2C40DD20CF40}" type="presOf" srcId="{6DF927F7-51B5-4614-8002-D520EF0F5D31}" destId="{EAE4D992-38FE-4D3A-B768-9DD695826A31}" srcOrd="0" destOrd="0" presId="urn:microsoft.com/office/officeart/2011/layout/TabList"/>
    <dgm:cxn modelId="{B6AD9F5A-E2B3-4BD0-AC68-BEB7438D0010}" srcId="{A147B355-EC3A-4911-A545-3D886CA1936D}" destId="{6DF927F7-51B5-4614-8002-D520EF0F5D31}" srcOrd="0" destOrd="0" parTransId="{C66B960D-919C-458B-8BBC-A22778C6B08A}" sibTransId="{4616AE04-97F0-4D29-B1E5-288D35FFA917}"/>
    <dgm:cxn modelId="{C01C6E58-A5BC-4D64-BEF6-8CFABD4F8A2A}" type="presParOf" srcId="{FC96FEF9-9D1D-4058-B5E7-E609D199E382}" destId="{4E2543A8-7C43-45EA-A62B-4190047F1522}" srcOrd="0" destOrd="0" presId="urn:microsoft.com/office/officeart/2011/layout/TabList"/>
    <dgm:cxn modelId="{5C3D6CA9-1B43-4C31-A443-68976A321B4D}" type="presParOf" srcId="{4E2543A8-7C43-45EA-A62B-4190047F1522}" destId="{6A488216-A3EE-46E0-8B3E-09CE69F3FBA6}" srcOrd="0" destOrd="0" presId="urn:microsoft.com/office/officeart/2011/layout/TabList"/>
    <dgm:cxn modelId="{87B418C5-579B-4B49-82DE-1FD840601D14}" type="presParOf" srcId="{4E2543A8-7C43-45EA-A62B-4190047F1522}" destId="{3955B655-52C8-4CAF-BEAC-87E349AFC743}" srcOrd="1" destOrd="0" presId="urn:microsoft.com/office/officeart/2011/layout/TabList"/>
    <dgm:cxn modelId="{9DBE5ED9-2C69-4B3F-ABE1-4F9FF0283886}" type="presParOf" srcId="{4E2543A8-7C43-45EA-A62B-4190047F1522}" destId="{096B0769-B673-4A1F-BCE5-98FDB7DFC4CA}" srcOrd="2" destOrd="0" presId="urn:microsoft.com/office/officeart/2011/layout/TabList"/>
    <dgm:cxn modelId="{A8F4E836-70B6-43A1-93CE-C89B33739E7F}" type="presParOf" srcId="{FC96FEF9-9D1D-4058-B5E7-E609D199E382}" destId="{4056A83D-7A84-40BD-926F-AFE410CDB346}" srcOrd="1" destOrd="0" presId="urn:microsoft.com/office/officeart/2011/layout/TabList"/>
    <dgm:cxn modelId="{372BBCCD-4DC8-436C-B4A1-48A67E1FE139}" type="presParOf" srcId="{FC96FEF9-9D1D-4058-B5E7-E609D199E382}" destId="{0DD2F1FA-2C53-4F11-BA57-9B5CD010E75B}" srcOrd="2" destOrd="0" presId="urn:microsoft.com/office/officeart/2011/layout/TabList"/>
    <dgm:cxn modelId="{51C70C2C-C414-4526-B1CE-40F6164B4D45}" type="presParOf" srcId="{FC96FEF9-9D1D-4058-B5E7-E609D199E382}" destId="{44F18AD1-7B10-47C9-8020-2619671D3BE5}" srcOrd="3" destOrd="0" presId="urn:microsoft.com/office/officeart/2011/layout/TabList"/>
    <dgm:cxn modelId="{AC2950D0-1023-4FDC-9326-C314E543B19C}" type="presParOf" srcId="{44F18AD1-7B10-47C9-8020-2619671D3BE5}" destId="{FE0A8729-AFA6-4FB1-99D4-9705F46AC4AC}" srcOrd="0" destOrd="0" presId="urn:microsoft.com/office/officeart/2011/layout/TabList"/>
    <dgm:cxn modelId="{4F202963-E0D7-4A40-BC8F-7CC597EE8EA4}" type="presParOf" srcId="{44F18AD1-7B10-47C9-8020-2619671D3BE5}" destId="{FF917C13-757B-4176-B2A8-F85E250AB874}" srcOrd="1" destOrd="0" presId="urn:microsoft.com/office/officeart/2011/layout/TabList"/>
    <dgm:cxn modelId="{1E12BC8A-BDC5-4509-BAF7-962072CD5550}" type="presParOf" srcId="{44F18AD1-7B10-47C9-8020-2619671D3BE5}" destId="{7881A7F0-7751-431F-8419-0348DD9AD6D0}" srcOrd="2" destOrd="0" presId="urn:microsoft.com/office/officeart/2011/layout/TabList"/>
    <dgm:cxn modelId="{06DB8452-DAC2-4102-A052-D7429AC62411}" type="presParOf" srcId="{FC96FEF9-9D1D-4058-B5E7-E609D199E382}" destId="{96760B8E-3B72-42D7-BD7B-C86F75DC8B44}" srcOrd="4" destOrd="0" presId="urn:microsoft.com/office/officeart/2011/layout/TabList"/>
    <dgm:cxn modelId="{D84B07EB-8CD6-4C23-8F69-FAFB26394069}" type="presParOf" srcId="{FC96FEF9-9D1D-4058-B5E7-E609D199E382}" destId="{B79DCA61-2A5B-4F1A-B9B8-8426BA29BA20}" srcOrd="5" destOrd="0" presId="urn:microsoft.com/office/officeart/2011/layout/TabList"/>
    <dgm:cxn modelId="{3DD9E361-C88E-47E0-A5BF-890E5A9EA78B}" type="presParOf" srcId="{FC96FEF9-9D1D-4058-B5E7-E609D199E382}" destId="{FC3FC21C-E742-4DEA-BA9C-C0BEDBB67E2D}" srcOrd="6" destOrd="0" presId="urn:microsoft.com/office/officeart/2011/layout/TabList"/>
    <dgm:cxn modelId="{F581AB47-DEB0-4076-BFE7-881DC530A576}" type="presParOf" srcId="{FC3FC21C-E742-4DEA-BA9C-C0BEDBB67E2D}" destId="{EAE4D992-38FE-4D3A-B768-9DD695826A31}" srcOrd="0" destOrd="0" presId="urn:microsoft.com/office/officeart/2011/layout/TabList"/>
    <dgm:cxn modelId="{B4B3BA08-23E6-4F06-A678-677AC1D30A7B}" type="presParOf" srcId="{FC3FC21C-E742-4DEA-BA9C-C0BEDBB67E2D}" destId="{25AD21FB-6919-4B90-8F85-1C8D14E382FE}" srcOrd="1" destOrd="0" presId="urn:microsoft.com/office/officeart/2011/layout/TabList"/>
    <dgm:cxn modelId="{5186C901-5D47-4AC7-920F-EEAFAEAC7420}" type="presParOf" srcId="{FC3FC21C-E742-4DEA-BA9C-C0BEDBB67E2D}" destId="{7ABE5226-4ECF-49C3-9B20-C1C4E6B1B3D9}" srcOrd="2" destOrd="0" presId="urn:microsoft.com/office/officeart/2011/layout/TabList"/>
    <dgm:cxn modelId="{EBB654FE-4C33-4D6C-A83F-816FCE135B99}" type="presParOf" srcId="{FC96FEF9-9D1D-4058-B5E7-E609D199E382}" destId="{C95C13A6-87F5-4A07-BD2D-7F7DC4C40764}"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32B33-D56A-4823-B419-3F479874C844}">
      <dsp:nvSpPr>
        <dsp:cNvPr id="0" name=""/>
        <dsp:cNvSpPr/>
      </dsp:nvSpPr>
      <dsp:spPr>
        <a:xfrm>
          <a:off x="0" y="345793"/>
          <a:ext cx="6096000" cy="3810000"/>
        </a:xfrm>
        <a:prstGeom prst="swooshArrow">
          <a:avLst>
            <a:gd name="adj1" fmla="val 25000"/>
            <a:gd name="adj2" fmla="val 25000"/>
          </a:avLst>
        </a:prstGeom>
        <a:solidFill>
          <a:schemeClr val="accent1">
            <a:tint val="40000"/>
            <a:hueOff val="0"/>
            <a:satOff val="0"/>
            <a:lumOff val="0"/>
            <a:alphaOff val="0"/>
          </a:schemeClr>
        </a:solidFill>
        <a:ln w="38100">
          <a:solidFill>
            <a:srgbClr val="000099"/>
          </a:solidFill>
        </a:ln>
        <a:effectLst/>
      </dsp:spPr>
      <dsp:style>
        <a:lnRef idx="0">
          <a:scrgbClr r="0" g="0" b="0"/>
        </a:lnRef>
        <a:fillRef idx="1">
          <a:scrgbClr r="0" g="0" b="0"/>
        </a:fillRef>
        <a:effectRef idx="0">
          <a:scrgbClr r="0" g="0" b="0"/>
        </a:effectRef>
        <a:fontRef idx="minor"/>
      </dsp:style>
    </dsp:sp>
    <dsp:sp modelId="{EA88C0BE-EE51-4E10-B362-85BC2FB9EBBB}">
      <dsp:nvSpPr>
        <dsp:cNvPr id="0" name=""/>
        <dsp:cNvSpPr/>
      </dsp:nvSpPr>
      <dsp:spPr>
        <a:xfrm>
          <a:off x="1417320" y="3140580"/>
          <a:ext cx="213360" cy="2133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4A3C8-7FE6-4EBA-B1AB-7A464C8F76A1}">
      <dsp:nvSpPr>
        <dsp:cNvPr id="0" name=""/>
        <dsp:cNvSpPr/>
      </dsp:nvSpPr>
      <dsp:spPr>
        <a:xfrm>
          <a:off x="1103787" y="3090715"/>
          <a:ext cx="1981200" cy="3104051"/>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ctr" defTabSz="1289050">
            <a:lnSpc>
              <a:spcPct val="90000"/>
            </a:lnSpc>
            <a:spcBef>
              <a:spcPct val="0"/>
            </a:spcBef>
            <a:spcAft>
              <a:spcPct val="35000"/>
            </a:spcAft>
          </a:pPr>
          <a:endParaRPr lang="es-EC" sz="2900" kern="1200" dirty="0" smtClean="0"/>
        </a:p>
        <a:p>
          <a:pPr lvl="0" algn="ctr" defTabSz="1289050">
            <a:lnSpc>
              <a:spcPct val="90000"/>
            </a:lnSpc>
            <a:spcBef>
              <a:spcPct val="0"/>
            </a:spcBef>
            <a:spcAft>
              <a:spcPct val="35000"/>
            </a:spcAft>
          </a:pPr>
          <a:endParaRPr lang="es-EC" sz="2900" kern="1200" dirty="0" smtClean="0"/>
        </a:p>
        <a:p>
          <a:pPr lvl="0" algn="ctr" defTabSz="1289050">
            <a:lnSpc>
              <a:spcPct val="90000"/>
            </a:lnSpc>
            <a:spcBef>
              <a:spcPct val="0"/>
            </a:spcBef>
            <a:spcAft>
              <a:spcPct val="35000"/>
            </a:spcAft>
          </a:pPr>
          <a:endParaRPr lang="es-EC" sz="2900" kern="1200" dirty="0" smtClean="0"/>
        </a:p>
        <a:p>
          <a:pPr lvl="0" algn="ctr" defTabSz="1289050">
            <a:lnSpc>
              <a:spcPct val="90000"/>
            </a:lnSpc>
            <a:spcBef>
              <a:spcPct val="0"/>
            </a:spcBef>
            <a:spcAft>
              <a:spcPct val="35000"/>
            </a:spcAft>
          </a:pPr>
          <a:endParaRPr lang="es-EC" sz="2900" kern="1200" dirty="0" smtClean="0"/>
        </a:p>
        <a:p>
          <a:pPr lvl="0" algn="ctr" defTabSz="1289050">
            <a:lnSpc>
              <a:spcPct val="90000"/>
            </a:lnSpc>
            <a:spcBef>
              <a:spcPct val="0"/>
            </a:spcBef>
            <a:spcAft>
              <a:spcPct val="35000"/>
            </a:spcAft>
          </a:pPr>
          <a:r>
            <a:rPr lang="es-EC" sz="2900" kern="1200" dirty="0" smtClean="0"/>
            <a:t>5ta. Edición PMBOK</a:t>
          </a:r>
          <a:endParaRPr lang="es-EC" sz="2900" kern="1200" dirty="0"/>
        </a:p>
      </dsp:txBody>
      <dsp:txXfrm>
        <a:off x="1103787" y="3090715"/>
        <a:ext cx="1981200" cy="3104051"/>
      </dsp:txXfrm>
    </dsp:sp>
    <dsp:sp modelId="{05FAD03C-BA8F-4BFC-8878-6EF97F81407D}">
      <dsp:nvSpPr>
        <dsp:cNvPr id="0" name=""/>
        <dsp:cNvSpPr/>
      </dsp:nvSpPr>
      <dsp:spPr>
        <a:xfrm>
          <a:off x="4848200" y="809288"/>
          <a:ext cx="1019812" cy="915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8EBEF-7E23-4CC1-B50C-97D2004B2105}">
      <dsp:nvSpPr>
        <dsp:cNvPr id="0" name=""/>
        <dsp:cNvSpPr/>
      </dsp:nvSpPr>
      <dsp:spPr>
        <a:xfrm>
          <a:off x="3803111" y="2448271"/>
          <a:ext cx="1981200" cy="1007046"/>
        </a:xfrm>
        <a:prstGeom prst="rect">
          <a:avLst/>
        </a:prstGeom>
        <a:solidFill>
          <a:schemeClr val="accent1">
            <a:lumMod val="40000"/>
            <a:lumOff val="60000"/>
          </a:schemeClr>
        </a:solidFill>
        <a:ln>
          <a:solidFill>
            <a:srgbClr val="000099"/>
          </a:solid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ctr" defTabSz="1066800">
            <a:lnSpc>
              <a:spcPct val="90000"/>
            </a:lnSpc>
            <a:spcBef>
              <a:spcPct val="0"/>
            </a:spcBef>
            <a:spcAft>
              <a:spcPct val="35000"/>
            </a:spcAft>
          </a:pPr>
          <a:r>
            <a:rPr lang="es-EC" sz="2400" kern="1200" dirty="0" smtClean="0"/>
            <a:t>Norma ISO 21500 </a:t>
          </a:r>
          <a:r>
            <a:rPr lang="es-EC" sz="2400" kern="1200" dirty="0" err="1" smtClean="0"/>
            <a:t>Adm</a:t>
          </a:r>
          <a:r>
            <a:rPr lang="es-EC" sz="2400" kern="1200" dirty="0" smtClean="0"/>
            <a:t>. Proyectos</a:t>
          </a:r>
          <a:endParaRPr lang="es-EC" sz="2400" kern="1200" dirty="0"/>
        </a:p>
      </dsp:txBody>
      <dsp:txXfrm>
        <a:off x="3803111" y="2448271"/>
        <a:ext cx="1981200" cy="1007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E5226-4ECF-49C3-9B20-C1C4E6B1B3D9}">
      <dsp:nvSpPr>
        <dsp:cNvPr id="0" name=""/>
        <dsp:cNvSpPr/>
      </dsp:nvSpPr>
      <dsp:spPr>
        <a:xfrm>
          <a:off x="0" y="2403469"/>
          <a:ext cx="867645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1A7F0-7751-431F-8419-0348DD9AD6D0}">
      <dsp:nvSpPr>
        <dsp:cNvPr id="0" name=""/>
        <dsp:cNvSpPr/>
      </dsp:nvSpPr>
      <dsp:spPr>
        <a:xfrm>
          <a:off x="0" y="1283792"/>
          <a:ext cx="867645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B0769-B673-4A1F-BCE5-98FDB7DFC4CA}">
      <dsp:nvSpPr>
        <dsp:cNvPr id="0" name=""/>
        <dsp:cNvSpPr/>
      </dsp:nvSpPr>
      <dsp:spPr>
        <a:xfrm>
          <a:off x="0" y="294656"/>
          <a:ext cx="867645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88216-A3EE-46E0-8B3E-09CE69F3FBA6}">
      <dsp:nvSpPr>
        <dsp:cNvPr id="0" name=""/>
        <dsp:cNvSpPr/>
      </dsp:nvSpPr>
      <dsp:spPr>
        <a:xfrm>
          <a:off x="2255878" y="1717"/>
          <a:ext cx="6420577" cy="29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endParaRPr lang="es-EC" sz="2400" b="1" kern="1200" dirty="0"/>
        </a:p>
      </dsp:txBody>
      <dsp:txXfrm>
        <a:off x="2255878" y="1717"/>
        <a:ext cx="6420577" cy="292939"/>
      </dsp:txXfrm>
    </dsp:sp>
    <dsp:sp modelId="{3955B655-52C8-4CAF-BEAC-87E349AFC743}">
      <dsp:nvSpPr>
        <dsp:cNvPr id="0" name=""/>
        <dsp:cNvSpPr/>
      </dsp:nvSpPr>
      <dsp:spPr>
        <a:xfrm>
          <a:off x="33680" y="1717"/>
          <a:ext cx="886154" cy="292939"/>
        </a:xfrm>
        <a:prstGeom prst="round2SameRect">
          <a:avLst>
            <a:gd name="adj1" fmla="val 16670"/>
            <a:gd name="adj2" fmla="val 0"/>
          </a:avLst>
        </a:prstGeom>
        <a:solidFill>
          <a:schemeClr val="tx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es-EC" sz="2400" b="1" kern="1200" dirty="0" smtClean="0"/>
            <a:t>4.</a:t>
          </a:r>
          <a:endParaRPr lang="es-EC" sz="2400" b="1" kern="1200" dirty="0"/>
        </a:p>
      </dsp:txBody>
      <dsp:txXfrm>
        <a:off x="47983" y="16020"/>
        <a:ext cx="857548" cy="278636"/>
      </dsp:txXfrm>
    </dsp:sp>
    <dsp:sp modelId="{4056A83D-7A84-40BD-926F-AFE410CDB346}">
      <dsp:nvSpPr>
        <dsp:cNvPr id="0" name=""/>
        <dsp:cNvSpPr/>
      </dsp:nvSpPr>
      <dsp:spPr>
        <a:xfrm>
          <a:off x="0" y="294656"/>
          <a:ext cx="8676455" cy="6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t>No existe uniformidad en cuánto y cómo, deberían administrarse efectivamente los proyectos.</a:t>
          </a:r>
          <a:endParaRPr lang="es-EC" sz="2400" b="1" kern="1200" dirty="0"/>
        </a:p>
      </dsp:txBody>
      <dsp:txXfrm>
        <a:off x="0" y="294656"/>
        <a:ext cx="8676455" cy="681549"/>
      </dsp:txXfrm>
    </dsp:sp>
    <dsp:sp modelId="{FE0A8729-AFA6-4FB1-99D4-9705F46AC4AC}">
      <dsp:nvSpPr>
        <dsp:cNvPr id="0" name=""/>
        <dsp:cNvSpPr/>
      </dsp:nvSpPr>
      <dsp:spPr>
        <a:xfrm>
          <a:off x="2255878" y="990853"/>
          <a:ext cx="6420577" cy="29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endParaRPr lang="es-EC" sz="2400" b="1" kern="1200" dirty="0"/>
        </a:p>
      </dsp:txBody>
      <dsp:txXfrm>
        <a:off x="2255878" y="990853"/>
        <a:ext cx="6420577" cy="292939"/>
      </dsp:txXfrm>
    </dsp:sp>
    <dsp:sp modelId="{FF917C13-757B-4176-B2A8-F85E250AB874}">
      <dsp:nvSpPr>
        <dsp:cNvPr id="0" name=""/>
        <dsp:cNvSpPr/>
      </dsp:nvSpPr>
      <dsp:spPr>
        <a:xfrm>
          <a:off x="11" y="1055211"/>
          <a:ext cx="958635" cy="292939"/>
        </a:xfrm>
        <a:prstGeom prst="round2SameRect">
          <a:avLst>
            <a:gd name="adj1" fmla="val 16670"/>
            <a:gd name="adj2" fmla="val 0"/>
          </a:avLst>
        </a:prstGeom>
        <a:solidFill>
          <a:schemeClr val="tx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bg1"/>
              </a:solidFill>
            </a:rPr>
            <a:t>5.</a:t>
          </a:r>
          <a:endParaRPr lang="es-EC" sz="2400" b="1" kern="1200" dirty="0">
            <a:solidFill>
              <a:schemeClr val="bg1"/>
            </a:solidFill>
          </a:endParaRPr>
        </a:p>
      </dsp:txBody>
      <dsp:txXfrm>
        <a:off x="14314" y="1069514"/>
        <a:ext cx="930029" cy="278636"/>
      </dsp:txXfrm>
    </dsp:sp>
    <dsp:sp modelId="{96760B8E-3B72-42D7-BD7B-C86F75DC8B44}">
      <dsp:nvSpPr>
        <dsp:cNvPr id="0" name=""/>
        <dsp:cNvSpPr/>
      </dsp:nvSpPr>
      <dsp:spPr>
        <a:xfrm>
          <a:off x="0" y="1348152"/>
          <a:ext cx="8676455" cy="81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t>No se proyecta el desempeño de los colaboradores ni la rentabilidad de cada proyecto (existe incertidumbre).</a:t>
          </a:r>
          <a:endParaRPr lang="es-EC" sz="2400" b="1" kern="1200" dirty="0"/>
        </a:p>
      </dsp:txBody>
      <dsp:txXfrm>
        <a:off x="0" y="1348152"/>
        <a:ext cx="8676455" cy="812090"/>
      </dsp:txXfrm>
    </dsp:sp>
    <dsp:sp modelId="{EAE4D992-38FE-4D3A-B768-9DD695826A31}">
      <dsp:nvSpPr>
        <dsp:cNvPr id="0" name=""/>
        <dsp:cNvSpPr/>
      </dsp:nvSpPr>
      <dsp:spPr>
        <a:xfrm>
          <a:off x="2255878" y="2110530"/>
          <a:ext cx="6420577" cy="29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endParaRPr lang="es-EC" sz="2400" b="1" kern="1200" dirty="0"/>
        </a:p>
      </dsp:txBody>
      <dsp:txXfrm>
        <a:off x="2255878" y="2110530"/>
        <a:ext cx="6420577" cy="292939"/>
      </dsp:txXfrm>
    </dsp:sp>
    <dsp:sp modelId="{25AD21FB-6919-4B90-8F85-1C8D14E382FE}">
      <dsp:nvSpPr>
        <dsp:cNvPr id="0" name=""/>
        <dsp:cNvSpPr/>
      </dsp:nvSpPr>
      <dsp:spPr>
        <a:xfrm>
          <a:off x="0" y="2110530"/>
          <a:ext cx="886154" cy="292939"/>
        </a:xfrm>
        <a:prstGeom prst="round2SameRect">
          <a:avLst>
            <a:gd name="adj1" fmla="val 16670"/>
            <a:gd name="adj2" fmla="val 0"/>
          </a:avLst>
        </a:prstGeom>
        <a:solidFill>
          <a:schemeClr val="tx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bg1"/>
              </a:solidFill>
            </a:rPr>
            <a:t>6.</a:t>
          </a:r>
          <a:endParaRPr lang="es-EC" sz="2400" b="1" kern="1200" dirty="0">
            <a:solidFill>
              <a:schemeClr val="bg1"/>
            </a:solidFill>
          </a:endParaRPr>
        </a:p>
      </dsp:txBody>
      <dsp:txXfrm>
        <a:off x="14303" y="2124833"/>
        <a:ext cx="857548" cy="278636"/>
      </dsp:txXfrm>
    </dsp:sp>
    <dsp:sp modelId="{C95C13A6-87F5-4A07-BD2D-7F7DC4C40764}">
      <dsp:nvSpPr>
        <dsp:cNvPr id="0" name=""/>
        <dsp:cNvSpPr/>
      </dsp:nvSpPr>
      <dsp:spPr>
        <a:xfrm>
          <a:off x="0" y="2403469"/>
          <a:ext cx="8676455" cy="48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t>SE DEBE DISEÑAR UN MODELO QUE REVIERTA LOS RESULTADOS OBTENIDOS DEL ANÁLISIS SITUACIONAL DEL CEE.</a:t>
          </a:r>
          <a:endParaRPr lang="es-EC" sz="2400" b="1" kern="1200" dirty="0"/>
        </a:p>
      </dsp:txBody>
      <dsp:txXfrm>
        <a:off x="0" y="2403469"/>
        <a:ext cx="8676455" cy="48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7010E-2587-4BF3-8F46-D90FE473570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5A393-0C87-4292-871F-A2DE5C626FFE}">
      <dsp:nvSpPr>
        <dsp:cNvPr id="0" name=""/>
        <dsp:cNvSpPr/>
      </dsp:nvSpPr>
      <dsp:spPr>
        <a:xfrm>
          <a:off x="384538" y="253918"/>
          <a:ext cx="8201235" cy="50816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71120" rIns="71120" bIns="71120" numCol="1" spcCol="1270" anchor="ctr" anchorCtr="0">
          <a:noAutofit/>
        </a:bodyPr>
        <a:lstStyle/>
        <a:p>
          <a:pPr lvl="0" algn="l" defTabSz="1244600">
            <a:lnSpc>
              <a:spcPct val="90000"/>
            </a:lnSpc>
            <a:spcBef>
              <a:spcPct val="0"/>
            </a:spcBef>
            <a:spcAft>
              <a:spcPct val="35000"/>
            </a:spcAft>
          </a:pPr>
          <a:r>
            <a:rPr lang="es-ES_tradnl" sz="2800" b="1" kern="1200" dirty="0" smtClean="0">
              <a:solidFill>
                <a:schemeClr val="bg1"/>
              </a:solidFill>
            </a:rPr>
            <a:t>OBJETIVOS ESPECÍFICOS:</a:t>
          </a:r>
          <a:endParaRPr lang="es-EC" sz="3200" b="1" kern="1200" dirty="0">
            <a:solidFill>
              <a:schemeClr val="bg1"/>
            </a:solidFill>
          </a:endParaRPr>
        </a:p>
      </dsp:txBody>
      <dsp:txXfrm>
        <a:off x="384538" y="253918"/>
        <a:ext cx="8201235" cy="508162"/>
      </dsp:txXfrm>
    </dsp:sp>
    <dsp:sp modelId="{A26D1EC9-C4EE-49D2-96F5-942F9AC5F18A}">
      <dsp:nvSpPr>
        <dsp:cNvPr id="0" name=""/>
        <dsp:cNvSpPr/>
      </dsp:nvSpPr>
      <dsp:spPr>
        <a:xfrm>
          <a:off x="66936" y="190398"/>
          <a:ext cx="635203" cy="635203"/>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4F3AC-92C9-4C24-9BE8-B1CBD6CE4D2B}">
      <dsp:nvSpPr>
        <dsp:cNvPr id="0" name=""/>
        <dsp:cNvSpPr/>
      </dsp:nvSpPr>
      <dsp:spPr>
        <a:xfrm>
          <a:off x="748672" y="955823"/>
          <a:ext cx="7837100" cy="628353"/>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latin typeface="+mn-lt"/>
            </a:rPr>
            <a:t>Analizar y evaluar las</a:t>
          </a:r>
          <a:r>
            <a:rPr lang="es-EC" sz="2000" b="1" kern="1200" dirty="0" smtClean="0">
              <a:solidFill>
                <a:schemeClr val="bg1"/>
              </a:solidFill>
              <a:latin typeface="+mn-lt"/>
            </a:rPr>
            <a:t> </a:t>
          </a:r>
          <a:r>
            <a:rPr lang="es-EC" sz="2000" b="1" i="1" kern="1200" dirty="0" smtClean="0">
              <a:solidFill>
                <a:schemeClr val="bg1"/>
              </a:solidFill>
              <a:latin typeface="+mn-lt"/>
            </a:rPr>
            <a:t>“mejores prácticas generalmente aceptadas”</a:t>
          </a:r>
          <a:r>
            <a:rPr lang="es-EC" sz="2000" b="1" kern="1200" dirty="0" smtClean="0">
              <a:solidFill>
                <a:schemeClr val="bg1"/>
              </a:solidFill>
              <a:latin typeface="+mn-lt"/>
            </a:rPr>
            <a:t> de adm. de proy.  en el mundo (</a:t>
          </a:r>
          <a:r>
            <a:rPr lang="es-EC" sz="2000" b="1" i="1" kern="1200" dirty="0" smtClean="0">
              <a:solidFill>
                <a:schemeClr val="bg1"/>
              </a:solidFill>
              <a:latin typeface="+mn-lt"/>
            </a:rPr>
            <a:t>PMBO</a:t>
          </a:r>
          <a:r>
            <a:rPr lang="es-EC" sz="2000" b="1" i="1" kern="1200" dirty="0" smtClean="0">
              <a:latin typeface="+mn-lt"/>
            </a:rPr>
            <a:t>K®</a:t>
          </a:r>
          <a:r>
            <a:rPr lang="es-EC" sz="2000" b="1" kern="1200" dirty="0" smtClean="0">
              <a:latin typeface="+mn-lt"/>
            </a:rPr>
            <a:t>)</a:t>
          </a:r>
          <a:endParaRPr lang="es-EC" sz="2000" b="1" kern="1200" dirty="0">
            <a:latin typeface="+mn-lt"/>
          </a:endParaRPr>
        </a:p>
      </dsp:txBody>
      <dsp:txXfrm>
        <a:off x="748672" y="955823"/>
        <a:ext cx="7837100" cy="628353"/>
      </dsp:txXfrm>
    </dsp:sp>
    <dsp:sp modelId="{CB90DF6D-006C-479D-9975-56BD9DC48796}">
      <dsp:nvSpPr>
        <dsp:cNvPr id="0" name=""/>
        <dsp:cNvSpPr/>
      </dsp:nvSpPr>
      <dsp:spPr>
        <a:xfrm>
          <a:off x="431071" y="952398"/>
          <a:ext cx="635203" cy="635203"/>
        </a:xfrm>
        <a:prstGeom prst="ellipse">
          <a:avLst/>
        </a:prstGeom>
        <a:solidFill>
          <a:schemeClr val="accent5">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9AF5F-3B55-4AB1-AA5C-42E1F7BA5317}">
      <dsp:nvSpPr>
        <dsp:cNvPr id="0" name=""/>
        <dsp:cNvSpPr/>
      </dsp:nvSpPr>
      <dsp:spPr>
        <a:xfrm>
          <a:off x="860432" y="1780688"/>
          <a:ext cx="7725340" cy="50816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latin typeface="+mn-lt"/>
            </a:rPr>
            <a:t>Establecer la </a:t>
          </a:r>
          <a:r>
            <a:rPr lang="es-EC" sz="2000" b="1" kern="1200" dirty="0" smtClean="0">
              <a:solidFill>
                <a:schemeClr val="bg1"/>
              </a:solidFill>
              <a:latin typeface="+mn-lt"/>
            </a:rPr>
            <a:t>línea base en la ejecución de proyectos del CEE.</a:t>
          </a:r>
          <a:endParaRPr lang="es-EC" sz="2000" b="1" kern="1200" dirty="0">
            <a:solidFill>
              <a:schemeClr val="bg1"/>
            </a:solidFill>
            <a:latin typeface="+mn-lt"/>
          </a:endParaRPr>
        </a:p>
      </dsp:txBody>
      <dsp:txXfrm>
        <a:off x="860432" y="1780688"/>
        <a:ext cx="7725340" cy="508162"/>
      </dsp:txXfrm>
    </dsp:sp>
    <dsp:sp modelId="{796E06F2-A8F9-4236-B771-A6145929782A}">
      <dsp:nvSpPr>
        <dsp:cNvPr id="0" name=""/>
        <dsp:cNvSpPr/>
      </dsp:nvSpPr>
      <dsp:spPr>
        <a:xfrm>
          <a:off x="542831" y="1714398"/>
          <a:ext cx="635203" cy="635203"/>
        </a:xfrm>
        <a:prstGeom prst="ellipse">
          <a:avLst/>
        </a:prstGeom>
        <a:solidFill>
          <a:schemeClr val="accent5">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2D55F-BDB5-4606-96EC-CE4EF881C073}">
      <dsp:nvSpPr>
        <dsp:cNvPr id="0" name=""/>
        <dsp:cNvSpPr/>
      </dsp:nvSpPr>
      <dsp:spPr>
        <a:xfrm>
          <a:off x="801886" y="2520280"/>
          <a:ext cx="7837100" cy="58711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latin typeface="+mn-lt"/>
            </a:rPr>
            <a:t>Diseñar un</a:t>
          </a:r>
          <a:r>
            <a:rPr lang="es-EC" sz="2000" b="1" kern="1200" dirty="0" smtClean="0">
              <a:solidFill>
                <a:schemeClr val="bg1"/>
              </a:solidFill>
              <a:latin typeface="+mn-lt"/>
            </a:rPr>
            <a:t> MODELO de administración de proyectos de acuerdo al PMBOK®, p</a:t>
          </a:r>
          <a:r>
            <a:rPr lang="es-EC" sz="2000" b="1" kern="1200" dirty="0" smtClean="0">
              <a:latin typeface="+mn-lt"/>
            </a:rPr>
            <a:t>ara el CEE.</a:t>
          </a:r>
          <a:endParaRPr lang="es-EC" sz="2000" b="1" kern="1200" dirty="0">
            <a:latin typeface="+mn-lt"/>
          </a:endParaRPr>
        </a:p>
      </dsp:txBody>
      <dsp:txXfrm>
        <a:off x="801886" y="2520280"/>
        <a:ext cx="7837100" cy="587115"/>
      </dsp:txXfrm>
    </dsp:sp>
    <dsp:sp modelId="{020A6C10-7F70-4D08-948D-0A0809AB3F01}">
      <dsp:nvSpPr>
        <dsp:cNvPr id="0" name=""/>
        <dsp:cNvSpPr/>
      </dsp:nvSpPr>
      <dsp:spPr>
        <a:xfrm>
          <a:off x="431071" y="2476398"/>
          <a:ext cx="635203" cy="635203"/>
        </a:xfrm>
        <a:prstGeom prst="ellipse">
          <a:avLst/>
        </a:prstGeom>
        <a:solidFill>
          <a:schemeClr val="accent5">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A31D0-3DFB-4B25-93B5-74A023D7481A}">
      <dsp:nvSpPr>
        <dsp:cNvPr id="0" name=""/>
        <dsp:cNvSpPr/>
      </dsp:nvSpPr>
      <dsp:spPr>
        <a:xfrm>
          <a:off x="384538" y="3301918"/>
          <a:ext cx="8201235" cy="50816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latin typeface="+mn-lt"/>
            </a:rPr>
            <a:t>Validar el modelo de administración de proyectos propuesto</a:t>
          </a:r>
          <a:endParaRPr lang="es-EC" sz="2000" b="1" kern="1200" dirty="0">
            <a:latin typeface="+mn-lt"/>
          </a:endParaRPr>
        </a:p>
      </dsp:txBody>
      <dsp:txXfrm>
        <a:off x="384538" y="3301918"/>
        <a:ext cx="8201235" cy="508162"/>
      </dsp:txXfrm>
    </dsp:sp>
    <dsp:sp modelId="{D07FCFB1-7557-4029-BF31-7DC7A5D26AB9}">
      <dsp:nvSpPr>
        <dsp:cNvPr id="0" name=""/>
        <dsp:cNvSpPr/>
      </dsp:nvSpPr>
      <dsp:spPr>
        <a:xfrm>
          <a:off x="66936" y="3238398"/>
          <a:ext cx="635203" cy="635203"/>
        </a:xfrm>
        <a:prstGeom prst="ellipse">
          <a:avLst/>
        </a:prstGeom>
        <a:solidFill>
          <a:schemeClr val="accent5">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CEB32-37B2-4DA0-B726-B24A3449BF10}">
      <dsp:nvSpPr>
        <dsp:cNvPr id="0" name=""/>
        <dsp:cNvSpPr/>
      </dsp:nvSpPr>
      <dsp:spPr>
        <a:xfrm>
          <a:off x="2396550" y="3619497"/>
          <a:ext cx="4053083" cy="140758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8CA77-8917-46DE-8A8D-B1FD47E4F0E7}">
      <dsp:nvSpPr>
        <dsp:cNvPr id="0" name=""/>
        <dsp:cNvSpPr/>
      </dsp:nvSpPr>
      <dsp:spPr>
        <a:xfrm>
          <a:off x="3600403" y="3588058"/>
          <a:ext cx="1130928" cy="502708"/>
        </a:xfrm>
        <a:prstGeom prst="down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13F4F-9D20-4B14-9FF8-15681C470E69}">
      <dsp:nvSpPr>
        <dsp:cNvPr id="0" name=""/>
        <dsp:cNvSpPr/>
      </dsp:nvSpPr>
      <dsp:spPr>
        <a:xfrm>
          <a:off x="2826297" y="4084502"/>
          <a:ext cx="2835386" cy="942577"/>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s-EC" sz="3300" kern="1200" dirty="0"/>
        </a:p>
      </dsp:txBody>
      <dsp:txXfrm>
        <a:off x="2826297" y="4084502"/>
        <a:ext cx="2835386" cy="942577"/>
      </dsp:txXfrm>
    </dsp:sp>
    <dsp:sp modelId="{14EF85A9-97D2-4580-A43F-59FC0599D36A}">
      <dsp:nvSpPr>
        <dsp:cNvPr id="0" name=""/>
        <dsp:cNvSpPr/>
      </dsp:nvSpPr>
      <dsp:spPr>
        <a:xfrm>
          <a:off x="2448273" y="1498685"/>
          <a:ext cx="1701418" cy="167814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Cumplir presupuestos e inagotables riesgos</a:t>
          </a:r>
          <a:endParaRPr lang="es-EC" sz="1600" kern="1200" dirty="0"/>
        </a:p>
      </dsp:txBody>
      <dsp:txXfrm>
        <a:off x="2697440" y="1744444"/>
        <a:ext cx="1203084" cy="1186628"/>
      </dsp:txXfrm>
    </dsp:sp>
    <dsp:sp modelId="{D113AFF3-9F7E-4B90-9DF2-A7E46372310B}">
      <dsp:nvSpPr>
        <dsp:cNvPr id="0" name=""/>
        <dsp:cNvSpPr/>
      </dsp:nvSpPr>
      <dsp:spPr>
        <a:xfrm>
          <a:off x="913973" y="274549"/>
          <a:ext cx="1826983" cy="179112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rgbClr val="FFFF00"/>
              </a:solidFill>
            </a:rPr>
            <a:t>Usuarios cada vez más informados y exigentes</a:t>
          </a:r>
          <a:endParaRPr lang="es-EC" sz="1600" kern="1200" dirty="0">
            <a:solidFill>
              <a:srgbClr val="FFFF00"/>
            </a:solidFill>
          </a:endParaRPr>
        </a:p>
      </dsp:txBody>
      <dsp:txXfrm>
        <a:off x="1181528" y="536854"/>
        <a:ext cx="1291873" cy="1266518"/>
      </dsp:txXfrm>
    </dsp:sp>
    <dsp:sp modelId="{8E5E861A-EDE8-4094-8138-75FD6E788D53}">
      <dsp:nvSpPr>
        <dsp:cNvPr id="0" name=""/>
        <dsp:cNvSpPr/>
      </dsp:nvSpPr>
      <dsp:spPr>
        <a:xfrm>
          <a:off x="4356896" y="1282653"/>
          <a:ext cx="1907800" cy="1665294"/>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Tiempos de ejecución cortos</a:t>
          </a:r>
          <a:endParaRPr lang="es-EC" sz="1800" kern="1200" dirty="0"/>
        </a:p>
      </dsp:txBody>
      <dsp:txXfrm>
        <a:off x="4636287" y="1526530"/>
        <a:ext cx="1349018" cy="1177540"/>
      </dsp:txXfrm>
    </dsp:sp>
    <dsp:sp modelId="{F583B7D2-44E8-4EDD-B60C-6B31099BC431}">
      <dsp:nvSpPr>
        <dsp:cNvPr id="0" name=""/>
        <dsp:cNvSpPr/>
      </dsp:nvSpPr>
      <dsp:spPr>
        <a:xfrm>
          <a:off x="-8" y="0"/>
          <a:ext cx="8352945" cy="3630436"/>
        </a:xfrm>
        <a:prstGeom prst="funnel">
          <a:avLst/>
        </a:prstGeom>
        <a:solidFill>
          <a:schemeClr val="bg2">
            <a:lumMod val="50000"/>
            <a:alpha val="4000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1290-E331-45BE-BA9C-649CF7C5F2BA}">
      <dsp:nvSpPr>
        <dsp:cNvPr id="0" name=""/>
        <dsp:cNvSpPr/>
      </dsp:nvSpPr>
      <dsp:spPr>
        <a:xfrm>
          <a:off x="0" y="402000"/>
          <a:ext cx="777686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ABC31-B018-46C0-A62E-613CDE244009}">
      <dsp:nvSpPr>
        <dsp:cNvPr id="0" name=""/>
        <dsp:cNvSpPr/>
      </dsp:nvSpPr>
      <dsp:spPr>
        <a:xfrm>
          <a:off x="388843" y="47760"/>
          <a:ext cx="5443804" cy="7084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1244600">
            <a:lnSpc>
              <a:spcPct val="90000"/>
            </a:lnSpc>
            <a:spcBef>
              <a:spcPct val="0"/>
            </a:spcBef>
            <a:spcAft>
              <a:spcPct val="35000"/>
            </a:spcAft>
          </a:pPr>
          <a:r>
            <a:rPr lang="es-EC" sz="2800" kern="1200" dirty="0" smtClean="0"/>
            <a:t>El tiempo planificado</a:t>
          </a:r>
          <a:endParaRPr lang="es-EC" sz="2800" kern="1200" dirty="0"/>
        </a:p>
      </dsp:txBody>
      <dsp:txXfrm>
        <a:off x="423428" y="82345"/>
        <a:ext cx="5374634" cy="639310"/>
      </dsp:txXfrm>
    </dsp:sp>
    <dsp:sp modelId="{B5FCE7B0-E27E-4804-B88F-24C0A4FE9A7A}">
      <dsp:nvSpPr>
        <dsp:cNvPr id="0" name=""/>
        <dsp:cNvSpPr/>
      </dsp:nvSpPr>
      <dsp:spPr>
        <a:xfrm>
          <a:off x="0" y="1490640"/>
          <a:ext cx="777686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1977F7-8326-4E27-9DDF-3EF2A7D6F92D}">
      <dsp:nvSpPr>
        <dsp:cNvPr id="0" name=""/>
        <dsp:cNvSpPr/>
      </dsp:nvSpPr>
      <dsp:spPr>
        <a:xfrm>
          <a:off x="388843" y="1136400"/>
          <a:ext cx="5877893" cy="7084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1244600">
            <a:lnSpc>
              <a:spcPct val="90000"/>
            </a:lnSpc>
            <a:spcBef>
              <a:spcPct val="0"/>
            </a:spcBef>
            <a:spcAft>
              <a:spcPct val="35000"/>
            </a:spcAft>
          </a:pPr>
          <a:r>
            <a:rPr lang="es-EC" sz="2800" kern="1200" dirty="0" smtClean="0"/>
            <a:t>El presupuesto establecido</a:t>
          </a:r>
          <a:endParaRPr lang="es-EC" sz="2800" kern="1200" dirty="0"/>
        </a:p>
      </dsp:txBody>
      <dsp:txXfrm>
        <a:off x="423428" y="1170985"/>
        <a:ext cx="5808723" cy="639310"/>
      </dsp:txXfrm>
    </dsp:sp>
    <dsp:sp modelId="{B64F7911-14B8-4580-A4D0-0D71EE9F6582}">
      <dsp:nvSpPr>
        <dsp:cNvPr id="0" name=""/>
        <dsp:cNvSpPr/>
      </dsp:nvSpPr>
      <dsp:spPr>
        <a:xfrm>
          <a:off x="0" y="2579280"/>
          <a:ext cx="777686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90132-51A4-4D63-9E67-11674DEBB7B9}">
      <dsp:nvSpPr>
        <dsp:cNvPr id="0" name=""/>
        <dsp:cNvSpPr/>
      </dsp:nvSpPr>
      <dsp:spPr>
        <a:xfrm>
          <a:off x="388843" y="2225040"/>
          <a:ext cx="5443804" cy="70848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1244600">
            <a:lnSpc>
              <a:spcPct val="90000"/>
            </a:lnSpc>
            <a:spcBef>
              <a:spcPct val="0"/>
            </a:spcBef>
            <a:spcAft>
              <a:spcPct val="35000"/>
            </a:spcAft>
          </a:pPr>
          <a:r>
            <a:rPr lang="es-EC" sz="2800" kern="1200" dirty="0" smtClean="0"/>
            <a:t>El rendimiento deseado (alcance)</a:t>
          </a:r>
          <a:endParaRPr lang="es-EC" sz="2800" kern="1200" dirty="0"/>
        </a:p>
      </dsp:txBody>
      <dsp:txXfrm>
        <a:off x="423428" y="2259625"/>
        <a:ext cx="5374634" cy="639310"/>
      </dsp:txXfrm>
    </dsp:sp>
    <dsp:sp modelId="{7431F412-E442-4D6C-84AB-C4310916D02E}">
      <dsp:nvSpPr>
        <dsp:cNvPr id="0" name=""/>
        <dsp:cNvSpPr/>
      </dsp:nvSpPr>
      <dsp:spPr>
        <a:xfrm>
          <a:off x="0" y="3667919"/>
          <a:ext cx="777686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E4E80-A919-4322-88B4-F3A08E20DBF6}">
      <dsp:nvSpPr>
        <dsp:cNvPr id="0" name=""/>
        <dsp:cNvSpPr/>
      </dsp:nvSpPr>
      <dsp:spPr>
        <a:xfrm>
          <a:off x="388843" y="3313680"/>
          <a:ext cx="6019868" cy="70848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1244600">
            <a:lnSpc>
              <a:spcPct val="90000"/>
            </a:lnSpc>
            <a:spcBef>
              <a:spcPct val="0"/>
            </a:spcBef>
            <a:spcAft>
              <a:spcPct val="35000"/>
            </a:spcAft>
          </a:pPr>
          <a:r>
            <a:rPr lang="es-EC" sz="2800" kern="1200" dirty="0" smtClean="0">
              <a:solidFill>
                <a:schemeClr val="bg1"/>
              </a:solidFill>
            </a:rPr>
            <a:t>Con aceptación del usuario (calidad).</a:t>
          </a:r>
          <a:endParaRPr lang="es-EC" sz="2800" kern="1200" dirty="0">
            <a:solidFill>
              <a:schemeClr val="bg1"/>
            </a:solidFill>
          </a:endParaRPr>
        </a:p>
      </dsp:txBody>
      <dsp:txXfrm>
        <a:off x="423428" y="3348265"/>
        <a:ext cx="5950698"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7B52A-9E92-4C69-8624-46E31390D30E}">
      <dsp:nvSpPr>
        <dsp:cNvPr id="0" name=""/>
        <dsp:cNvSpPr/>
      </dsp:nvSpPr>
      <dsp:spPr>
        <a:xfrm>
          <a:off x="-30753" y="0"/>
          <a:ext cx="2097294" cy="2077352"/>
        </a:xfrm>
        <a:prstGeom prst="pie">
          <a:avLst>
            <a:gd name="adj1" fmla="val 5400000"/>
            <a:gd name="adj2" fmla="val 16200000"/>
          </a:avLst>
        </a:prstGeom>
        <a:solidFill>
          <a:schemeClr val="tx2">
            <a:lumMod val="7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675440B-00FF-4BB6-AD38-C697A885A96A}">
      <dsp:nvSpPr>
        <dsp:cNvPr id="0" name=""/>
        <dsp:cNvSpPr/>
      </dsp:nvSpPr>
      <dsp:spPr>
        <a:xfrm>
          <a:off x="996502" y="0"/>
          <a:ext cx="6151181" cy="2088232"/>
        </a:xfrm>
        <a:prstGeom prst="rect">
          <a:avLst/>
        </a:prstGeom>
        <a:blipFill rotWithShape="0">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s-EC" sz="5800" kern="1200" dirty="0" smtClean="0"/>
            <a:t/>
          </a:r>
          <a:br>
            <a:rPr lang="es-EC" sz="5800" kern="1200" dirty="0" smtClean="0"/>
          </a:br>
          <a:endParaRPr lang="es-EC" sz="5800" kern="1200" dirty="0"/>
        </a:p>
      </dsp:txBody>
      <dsp:txXfrm>
        <a:off x="996502" y="0"/>
        <a:ext cx="6151181" cy="2088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2ADB-479F-43F0-AEDC-62969E5E97BE}">
      <dsp:nvSpPr>
        <dsp:cNvPr id="0" name=""/>
        <dsp:cNvSpPr/>
      </dsp:nvSpPr>
      <dsp:spPr>
        <a:xfrm>
          <a:off x="278052" y="333923"/>
          <a:ext cx="2749279" cy="1021039"/>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81931"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Fuentes Primarias:</a:t>
          </a:r>
          <a:r>
            <a:rPr lang="es-EC" sz="1600" b="1" kern="1200" dirty="0" smtClean="0"/>
            <a:t> </a:t>
          </a:r>
          <a:r>
            <a:rPr lang="es-EC" sz="1600" kern="1200" dirty="0" smtClean="0"/>
            <a:t>Encuestas, entrevistas, experimentales o por observación.</a:t>
          </a:r>
          <a:endParaRPr lang="es-EC" sz="1600" kern="1200" dirty="0"/>
        </a:p>
      </dsp:txBody>
      <dsp:txXfrm>
        <a:off x="278052" y="333923"/>
        <a:ext cx="2749279" cy="1021039"/>
      </dsp:txXfrm>
    </dsp:sp>
    <dsp:sp modelId="{86A674F2-7472-4425-9715-B16FC5E99C78}">
      <dsp:nvSpPr>
        <dsp:cNvPr id="0" name=""/>
        <dsp:cNvSpPr/>
      </dsp:nvSpPr>
      <dsp:spPr>
        <a:xfrm>
          <a:off x="163499" y="290768"/>
          <a:ext cx="601404" cy="902107"/>
        </a:xfrm>
        <a:prstGeom prst="rect">
          <a:avLst/>
        </a:prstGeom>
        <a:solidFill>
          <a:schemeClr val="tx2">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CA9EFCF-9D7D-4AAB-B239-02DB8D072D79}">
      <dsp:nvSpPr>
        <dsp:cNvPr id="0" name=""/>
        <dsp:cNvSpPr/>
      </dsp:nvSpPr>
      <dsp:spPr>
        <a:xfrm>
          <a:off x="3244046" y="321880"/>
          <a:ext cx="2747543" cy="1036862"/>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81563"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Fuentes Secundarias:</a:t>
          </a:r>
          <a:r>
            <a:rPr lang="es-EC" sz="1600" b="1" kern="1200" dirty="0" smtClean="0"/>
            <a:t> </a:t>
          </a:r>
          <a:r>
            <a:rPr lang="es-EC" sz="1600" i="1" kern="1200" dirty="0" smtClean="0"/>
            <a:t>PMBOK®</a:t>
          </a:r>
          <a:r>
            <a:rPr lang="es-EC" sz="1600" kern="1200" dirty="0" smtClean="0"/>
            <a:t> (2008) y </a:t>
          </a:r>
          <a:r>
            <a:rPr lang="es-EC" sz="1600" i="1" kern="1200" dirty="0" smtClean="0"/>
            <a:t>PMBOK® Extensión Construcción</a:t>
          </a:r>
          <a:r>
            <a:rPr lang="es-EC" sz="1600" kern="1200" dirty="0" smtClean="0"/>
            <a:t> (2007).</a:t>
          </a:r>
          <a:endParaRPr lang="es-EC" sz="1600" kern="1200" dirty="0"/>
        </a:p>
      </dsp:txBody>
      <dsp:txXfrm>
        <a:off x="3244046" y="321880"/>
        <a:ext cx="2747543" cy="1036862"/>
      </dsp:txXfrm>
    </dsp:sp>
    <dsp:sp modelId="{A585CB1C-695D-4F87-8D98-DF321634CF2E}">
      <dsp:nvSpPr>
        <dsp:cNvPr id="0" name=""/>
        <dsp:cNvSpPr/>
      </dsp:nvSpPr>
      <dsp:spPr>
        <a:xfrm>
          <a:off x="3129565" y="258417"/>
          <a:ext cx="601025" cy="90153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7C44D-96AF-4D6D-B513-2533F9DE142D}">
      <dsp:nvSpPr>
        <dsp:cNvPr id="0" name=""/>
        <dsp:cNvSpPr/>
      </dsp:nvSpPr>
      <dsp:spPr>
        <a:xfrm>
          <a:off x="6207870" y="240860"/>
          <a:ext cx="2737134" cy="1164009"/>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6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Fuentes documentales:</a:t>
          </a:r>
          <a:r>
            <a:rPr lang="es-EC" sz="1700" kern="1200" dirty="0" smtClean="0"/>
            <a:t>    libros, textos y otros documentos.</a:t>
          </a:r>
          <a:endParaRPr lang="es-EC" sz="1700" kern="1200" dirty="0"/>
        </a:p>
      </dsp:txBody>
      <dsp:txXfrm>
        <a:off x="6207870" y="240860"/>
        <a:ext cx="2737134" cy="1164009"/>
      </dsp:txXfrm>
    </dsp:sp>
    <dsp:sp modelId="{A00DE210-6C3E-45AD-BCF6-DA43A52CB31A}">
      <dsp:nvSpPr>
        <dsp:cNvPr id="0" name=""/>
        <dsp:cNvSpPr/>
      </dsp:nvSpPr>
      <dsp:spPr>
        <a:xfrm>
          <a:off x="6093823" y="271637"/>
          <a:ext cx="598748" cy="898122"/>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2ADB-479F-43F0-AEDC-62969E5E97BE}">
      <dsp:nvSpPr>
        <dsp:cNvPr id="0" name=""/>
        <dsp:cNvSpPr/>
      </dsp:nvSpPr>
      <dsp:spPr>
        <a:xfrm>
          <a:off x="281963" y="424898"/>
          <a:ext cx="2746765" cy="858364"/>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81399"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Investigación documental</a:t>
          </a:r>
          <a:endParaRPr lang="es-EC" sz="2000" b="1" kern="1200" dirty="0"/>
        </a:p>
      </dsp:txBody>
      <dsp:txXfrm>
        <a:off x="281963" y="424898"/>
        <a:ext cx="2746765" cy="858364"/>
      </dsp:txXfrm>
    </dsp:sp>
    <dsp:sp modelId="{86A674F2-7472-4425-9715-B16FC5E99C78}">
      <dsp:nvSpPr>
        <dsp:cNvPr id="0" name=""/>
        <dsp:cNvSpPr/>
      </dsp:nvSpPr>
      <dsp:spPr>
        <a:xfrm>
          <a:off x="167514" y="300912"/>
          <a:ext cx="600854" cy="90128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9EFCF-9D7D-4AAB-B239-02DB8D072D79}">
      <dsp:nvSpPr>
        <dsp:cNvPr id="0" name=""/>
        <dsp:cNvSpPr/>
      </dsp:nvSpPr>
      <dsp:spPr>
        <a:xfrm>
          <a:off x="3245244" y="425130"/>
          <a:ext cx="2745030" cy="857822"/>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81031"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Investigación de campo</a:t>
          </a:r>
          <a:endParaRPr lang="es-EC" sz="2000" b="1" kern="1200" dirty="0"/>
        </a:p>
      </dsp:txBody>
      <dsp:txXfrm>
        <a:off x="3245244" y="425130"/>
        <a:ext cx="2745030" cy="857822"/>
      </dsp:txXfrm>
    </dsp:sp>
    <dsp:sp modelId="{A585CB1C-695D-4F87-8D98-DF321634CF2E}">
      <dsp:nvSpPr>
        <dsp:cNvPr id="0" name=""/>
        <dsp:cNvSpPr/>
      </dsp:nvSpPr>
      <dsp:spPr>
        <a:xfrm>
          <a:off x="3130868" y="301223"/>
          <a:ext cx="600475" cy="900713"/>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7C44D-96AF-4D6D-B513-2533F9DE142D}">
      <dsp:nvSpPr>
        <dsp:cNvPr id="0" name=""/>
        <dsp:cNvSpPr/>
      </dsp:nvSpPr>
      <dsp:spPr>
        <a:xfrm>
          <a:off x="6206358" y="426521"/>
          <a:ext cx="2734630" cy="854572"/>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78830"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Investigación mixta</a:t>
          </a:r>
          <a:endParaRPr lang="es-EC" sz="2000" b="1" kern="1200" dirty="0"/>
        </a:p>
      </dsp:txBody>
      <dsp:txXfrm>
        <a:off x="6206358" y="426521"/>
        <a:ext cx="2734630" cy="854572"/>
      </dsp:txXfrm>
    </dsp:sp>
    <dsp:sp modelId="{A00DE210-6C3E-45AD-BCF6-DA43A52CB31A}">
      <dsp:nvSpPr>
        <dsp:cNvPr id="0" name=""/>
        <dsp:cNvSpPr/>
      </dsp:nvSpPr>
      <dsp:spPr>
        <a:xfrm>
          <a:off x="6092415" y="303082"/>
          <a:ext cx="598200" cy="89730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2ADB-479F-43F0-AEDC-62969E5E97BE}">
      <dsp:nvSpPr>
        <dsp:cNvPr id="0" name=""/>
        <dsp:cNvSpPr/>
      </dsp:nvSpPr>
      <dsp:spPr>
        <a:xfrm>
          <a:off x="1051647" y="364705"/>
          <a:ext cx="3700887" cy="649295"/>
        </a:xfrm>
        <a:prstGeom prst="rect">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678206"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Método cualitativo.</a:t>
          </a:r>
        </a:p>
        <a:p>
          <a:pPr lvl="0" algn="l" defTabSz="889000">
            <a:lnSpc>
              <a:spcPct val="90000"/>
            </a:lnSpc>
            <a:spcBef>
              <a:spcPct val="0"/>
            </a:spcBef>
            <a:spcAft>
              <a:spcPct val="35000"/>
            </a:spcAft>
          </a:pPr>
          <a:r>
            <a:rPr lang="es-EC" sz="2000" b="1" kern="1200" dirty="0" smtClean="0"/>
            <a:t>Método analítico-sintético</a:t>
          </a:r>
          <a:endParaRPr lang="es-EC" sz="1800" kern="1200" dirty="0"/>
        </a:p>
      </dsp:txBody>
      <dsp:txXfrm>
        <a:off x="1051647" y="364705"/>
        <a:ext cx="3700887" cy="649295"/>
      </dsp:txXfrm>
    </dsp:sp>
    <dsp:sp modelId="{86A674F2-7472-4425-9715-B16FC5E99C78}">
      <dsp:nvSpPr>
        <dsp:cNvPr id="0" name=""/>
        <dsp:cNvSpPr/>
      </dsp:nvSpPr>
      <dsp:spPr>
        <a:xfrm>
          <a:off x="937740" y="72502"/>
          <a:ext cx="574360" cy="863254"/>
        </a:xfrm>
        <a:prstGeom prst="rect">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E5226-4ECF-49C3-9B20-C1C4E6B1B3D9}">
      <dsp:nvSpPr>
        <dsp:cNvPr id="0" name=""/>
        <dsp:cNvSpPr/>
      </dsp:nvSpPr>
      <dsp:spPr>
        <a:xfrm>
          <a:off x="0" y="2195660"/>
          <a:ext cx="867645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1A7F0-7751-431F-8419-0348DD9AD6D0}">
      <dsp:nvSpPr>
        <dsp:cNvPr id="0" name=""/>
        <dsp:cNvSpPr/>
      </dsp:nvSpPr>
      <dsp:spPr>
        <a:xfrm>
          <a:off x="0" y="1245216"/>
          <a:ext cx="867645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B0769-B673-4A1F-BCE5-98FDB7DFC4CA}">
      <dsp:nvSpPr>
        <dsp:cNvPr id="0" name=""/>
        <dsp:cNvSpPr/>
      </dsp:nvSpPr>
      <dsp:spPr>
        <a:xfrm>
          <a:off x="0" y="204418"/>
          <a:ext cx="867645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88216-A3EE-46E0-8B3E-09CE69F3FBA6}">
      <dsp:nvSpPr>
        <dsp:cNvPr id="0" name=""/>
        <dsp:cNvSpPr/>
      </dsp:nvSpPr>
      <dsp:spPr>
        <a:xfrm>
          <a:off x="2255878" y="943"/>
          <a:ext cx="6420577" cy="20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endParaRPr lang="es-EC" sz="2400" b="1" kern="1200" dirty="0"/>
        </a:p>
      </dsp:txBody>
      <dsp:txXfrm>
        <a:off x="2255878" y="943"/>
        <a:ext cx="6420577" cy="203475"/>
      </dsp:txXfrm>
    </dsp:sp>
    <dsp:sp modelId="{3955B655-52C8-4CAF-BEAC-87E349AFC743}">
      <dsp:nvSpPr>
        <dsp:cNvPr id="0" name=""/>
        <dsp:cNvSpPr/>
      </dsp:nvSpPr>
      <dsp:spPr>
        <a:xfrm>
          <a:off x="33680" y="943"/>
          <a:ext cx="886154" cy="203475"/>
        </a:xfrm>
        <a:prstGeom prst="round2SameRect">
          <a:avLst>
            <a:gd name="adj1" fmla="val 16670"/>
            <a:gd name="adj2" fmla="val 0"/>
          </a:avLst>
        </a:prstGeom>
        <a:solidFill>
          <a:schemeClr val="tx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es-EC" sz="2400" b="1" kern="1200" dirty="0" smtClean="0"/>
            <a:t>1.</a:t>
          </a:r>
          <a:endParaRPr lang="es-EC" sz="2400" b="1" kern="1200" dirty="0"/>
        </a:p>
      </dsp:txBody>
      <dsp:txXfrm>
        <a:off x="43615" y="10878"/>
        <a:ext cx="866284" cy="193540"/>
      </dsp:txXfrm>
    </dsp:sp>
    <dsp:sp modelId="{4056A83D-7A84-40BD-926F-AFE410CDB346}">
      <dsp:nvSpPr>
        <dsp:cNvPr id="0" name=""/>
        <dsp:cNvSpPr/>
      </dsp:nvSpPr>
      <dsp:spPr>
        <a:xfrm>
          <a:off x="0" y="204418"/>
          <a:ext cx="8676455" cy="8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t>El CEE tiene un modelo de trabajo y una propuesta clara; en la actualidad, no se cumple con ninguno de los dos.</a:t>
          </a:r>
          <a:endParaRPr lang="es-EC" sz="2400" b="1" kern="1200" dirty="0"/>
        </a:p>
      </dsp:txBody>
      <dsp:txXfrm>
        <a:off x="0" y="204418"/>
        <a:ext cx="8676455" cy="827148"/>
      </dsp:txXfrm>
    </dsp:sp>
    <dsp:sp modelId="{FE0A8729-AFA6-4FB1-99D4-9705F46AC4AC}">
      <dsp:nvSpPr>
        <dsp:cNvPr id="0" name=""/>
        <dsp:cNvSpPr/>
      </dsp:nvSpPr>
      <dsp:spPr>
        <a:xfrm>
          <a:off x="2255878" y="1041741"/>
          <a:ext cx="6420577" cy="20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endParaRPr lang="es-EC" sz="2400" b="1" kern="1200" dirty="0"/>
        </a:p>
      </dsp:txBody>
      <dsp:txXfrm>
        <a:off x="2255878" y="1041741"/>
        <a:ext cx="6420577" cy="203475"/>
      </dsp:txXfrm>
    </dsp:sp>
    <dsp:sp modelId="{FF917C13-757B-4176-B2A8-F85E250AB874}">
      <dsp:nvSpPr>
        <dsp:cNvPr id="0" name=""/>
        <dsp:cNvSpPr/>
      </dsp:nvSpPr>
      <dsp:spPr>
        <a:xfrm>
          <a:off x="0" y="1041741"/>
          <a:ext cx="958635" cy="203475"/>
        </a:xfrm>
        <a:prstGeom prst="round2SameRect">
          <a:avLst>
            <a:gd name="adj1" fmla="val 16670"/>
            <a:gd name="adj2" fmla="val 0"/>
          </a:avLst>
        </a:prstGeom>
        <a:solidFill>
          <a:schemeClr val="tx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bg1"/>
              </a:solidFill>
            </a:rPr>
            <a:t>2.</a:t>
          </a:r>
          <a:endParaRPr lang="es-EC" sz="2400" b="1" kern="1200" dirty="0">
            <a:solidFill>
              <a:schemeClr val="bg1"/>
            </a:solidFill>
          </a:endParaRPr>
        </a:p>
      </dsp:txBody>
      <dsp:txXfrm>
        <a:off x="9935" y="1051676"/>
        <a:ext cx="938765" cy="193540"/>
      </dsp:txXfrm>
    </dsp:sp>
    <dsp:sp modelId="{96760B8E-3B72-42D7-BD7B-C86F75DC8B44}">
      <dsp:nvSpPr>
        <dsp:cNvPr id="0" name=""/>
        <dsp:cNvSpPr/>
      </dsp:nvSpPr>
      <dsp:spPr>
        <a:xfrm>
          <a:off x="0" y="1245216"/>
          <a:ext cx="8676455" cy="73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t>No existe una metodología general para la administración de proyectos. No se dispone procedimientos, formatos, etc.</a:t>
          </a:r>
          <a:endParaRPr lang="es-EC" sz="2400" b="1" kern="1200" dirty="0"/>
        </a:p>
      </dsp:txBody>
      <dsp:txXfrm>
        <a:off x="0" y="1245216"/>
        <a:ext cx="8676455" cy="736795"/>
      </dsp:txXfrm>
    </dsp:sp>
    <dsp:sp modelId="{EAE4D992-38FE-4D3A-B768-9DD695826A31}">
      <dsp:nvSpPr>
        <dsp:cNvPr id="0" name=""/>
        <dsp:cNvSpPr/>
      </dsp:nvSpPr>
      <dsp:spPr>
        <a:xfrm>
          <a:off x="2255878" y="1992185"/>
          <a:ext cx="6420577" cy="20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endParaRPr lang="es-EC" sz="2400" b="1" kern="1200" dirty="0"/>
        </a:p>
      </dsp:txBody>
      <dsp:txXfrm>
        <a:off x="2255878" y="1992185"/>
        <a:ext cx="6420577" cy="203475"/>
      </dsp:txXfrm>
    </dsp:sp>
    <dsp:sp modelId="{25AD21FB-6919-4B90-8F85-1C8D14E382FE}">
      <dsp:nvSpPr>
        <dsp:cNvPr id="0" name=""/>
        <dsp:cNvSpPr/>
      </dsp:nvSpPr>
      <dsp:spPr>
        <a:xfrm>
          <a:off x="0" y="1992185"/>
          <a:ext cx="886154" cy="203475"/>
        </a:xfrm>
        <a:prstGeom prst="round2SameRect">
          <a:avLst>
            <a:gd name="adj1" fmla="val 16670"/>
            <a:gd name="adj2" fmla="val 0"/>
          </a:avLst>
        </a:prstGeom>
        <a:solidFill>
          <a:schemeClr val="tx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bg1"/>
              </a:solidFill>
            </a:rPr>
            <a:t>3.</a:t>
          </a:r>
          <a:endParaRPr lang="es-EC" sz="2400" b="1" kern="1200" dirty="0">
            <a:solidFill>
              <a:schemeClr val="bg1"/>
            </a:solidFill>
          </a:endParaRPr>
        </a:p>
      </dsp:txBody>
      <dsp:txXfrm>
        <a:off x="9935" y="2002120"/>
        <a:ext cx="866284" cy="193540"/>
      </dsp:txXfrm>
    </dsp:sp>
    <dsp:sp modelId="{C95C13A6-87F5-4A07-BD2D-7F7DC4C40764}">
      <dsp:nvSpPr>
        <dsp:cNvPr id="0" name=""/>
        <dsp:cNvSpPr/>
      </dsp:nvSpPr>
      <dsp:spPr>
        <a:xfrm>
          <a:off x="0" y="2195660"/>
          <a:ext cx="8676455" cy="33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t>Los procedimientos, son impartidos a iniciativa del Jefe de G.T.</a:t>
          </a:r>
          <a:endParaRPr lang="es-EC" sz="2400" b="1" kern="1200" dirty="0"/>
        </a:p>
      </dsp:txBody>
      <dsp:txXfrm>
        <a:off x="0" y="2195660"/>
        <a:ext cx="8676455" cy="33945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s-EC" dirty="0"/>
          </a:p>
        </p:txBody>
      </p:sp>
      <p:sp>
        <p:nvSpPr>
          <p:cNvPr id="3" name="2 Marcador de fecha"/>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F9E5948E-D2BF-4E7D-80D3-DAF35F16CBCF}" type="datetimeFigureOut">
              <a:rPr lang="es-EC" smtClean="0"/>
              <a:t>28/01/2013</a:t>
            </a:fld>
            <a:endParaRPr lang="es-EC" dirty="0"/>
          </a:p>
        </p:txBody>
      </p:sp>
      <p:sp>
        <p:nvSpPr>
          <p:cNvPr id="4" name="3 Marcador de imagen de diapositiva"/>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es-EC" dirty="0"/>
          </a:p>
        </p:txBody>
      </p:sp>
      <p:sp>
        <p:nvSpPr>
          <p:cNvPr id="5" name="4 Marcador de notas"/>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es-EC" dirty="0"/>
          </a:p>
        </p:txBody>
      </p:sp>
      <p:sp>
        <p:nvSpPr>
          <p:cNvPr id="7" name="6 Marcador de número de diapositiva"/>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86CC0A05-E65B-4CFD-A1DF-C9201227CF2F}" type="slidenum">
              <a:rPr lang="es-EC" smtClean="0"/>
              <a:t>‹Nº›</a:t>
            </a:fld>
            <a:endParaRPr lang="es-EC" dirty="0"/>
          </a:p>
        </p:txBody>
      </p:sp>
    </p:spTree>
    <p:extLst>
      <p:ext uri="{BB962C8B-B14F-4D97-AF65-F5344CB8AC3E}">
        <p14:creationId xmlns:p14="http://schemas.microsoft.com/office/powerpoint/2010/main" val="173768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8BBBE51-2C9F-49B2-9941-3F66A8356591}" type="datetime1">
              <a:rPr lang="es-EC" smtClean="0"/>
              <a:t>28/01/2013</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317719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180D3D6-8C77-4C71-AAB0-2C35914A9123}" type="datetime1">
              <a:rPr lang="es-EC" smtClean="0"/>
              <a:t>28/01/2013</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206109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E33FF55-202A-4FBA-B5D9-F2D1DD4C9D39}" type="datetime1">
              <a:rPr lang="es-EC" smtClean="0"/>
              <a:t>28/01/2013</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10193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F8E326A-6EA7-4E9C-BB4C-1559806844DE}" type="datetime1">
              <a:rPr lang="es-EC" smtClean="0"/>
              <a:t>28/01/2013</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2216820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6DE4D2-2AB5-4788-B9BB-10D84A629F85}" type="datetime1">
              <a:rPr lang="es-EC" smtClean="0"/>
              <a:t>28/01/2013</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424368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EA04570-AD75-4E9F-9439-22B4AF192CE7}" type="datetime1">
              <a:rPr lang="es-EC" smtClean="0"/>
              <a:t>28/01/2013</a:t>
            </a:fld>
            <a:endParaRPr lang="es-EC" dirty="0"/>
          </a:p>
        </p:txBody>
      </p:sp>
      <p:sp>
        <p:nvSpPr>
          <p:cNvPr id="6" name="5 Marcador de pie de página"/>
          <p:cNvSpPr>
            <a:spLocks noGrp="1"/>
          </p:cNvSpPr>
          <p:nvPr>
            <p:ph type="ftr" sz="quarter" idx="11"/>
          </p:nvPr>
        </p:nvSpPr>
        <p:spPr/>
        <p:txBody>
          <a:bodyPr/>
          <a:lstStyle/>
          <a:p>
            <a:r>
              <a:rPr lang="es-EC" dirty="0" smtClean="0"/>
              <a:t>MAC-V Espe</a:t>
            </a:r>
            <a:endParaRPr lang="es-EC" dirty="0"/>
          </a:p>
        </p:txBody>
      </p:sp>
      <p:sp>
        <p:nvSpPr>
          <p:cNvPr id="7" name="6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30105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6C3428D-80D1-4564-8273-A2FDC377865B}" type="datetime1">
              <a:rPr lang="es-EC" smtClean="0"/>
              <a:t>28/01/2013</a:t>
            </a:fld>
            <a:endParaRPr lang="es-EC" dirty="0"/>
          </a:p>
        </p:txBody>
      </p:sp>
      <p:sp>
        <p:nvSpPr>
          <p:cNvPr id="8" name="7 Marcador de pie de página"/>
          <p:cNvSpPr>
            <a:spLocks noGrp="1"/>
          </p:cNvSpPr>
          <p:nvPr>
            <p:ph type="ftr" sz="quarter" idx="11"/>
          </p:nvPr>
        </p:nvSpPr>
        <p:spPr/>
        <p:txBody>
          <a:bodyPr/>
          <a:lstStyle/>
          <a:p>
            <a:r>
              <a:rPr lang="es-EC" dirty="0" smtClean="0"/>
              <a:t>MAC-V Espe</a:t>
            </a:r>
            <a:endParaRPr lang="es-EC" dirty="0"/>
          </a:p>
        </p:txBody>
      </p:sp>
      <p:sp>
        <p:nvSpPr>
          <p:cNvPr id="9" name="8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3018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1F009EE-A906-41AC-A9A1-A9881EE9DCAA}" type="datetime1">
              <a:rPr lang="es-EC" smtClean="0"/>
              <a:t>28/01/2013</a:t>
            </a:fld>
            <a:endParaRPr lang="es-EC" dirty="0"/>
          </a:p>
        </p:txBody>
      </p:sp>
      <p:sp>
        <p:nvSpPr>
          <p:cNvPr id="4" name="3 Marcador de pie de página"/>
          <p:cNvSpPr>
            <a:spLocks noGrp="1"/>
          </p:cNvSpPr>
          <p:nvPr>
            <p:ph type="ftr" sz="quarter" idx="11"/>
          </p:nvPr>
        </p:nvSpPr>
        <p:spPr/>
        <p:txBody>
          <a:bodyPr/>
          <a:lstStyle/>
          <a:p>
            <a:r>
              <a:rPr lang="es-EC" dirty="0" smtClean="0"/>
              <a:t>MAC-V Espe</a:t>
            </a:r>
            <a:endParaRPr lang="es-EC" dirty="0"/>
          </a:p>
        </p:txBody>
      </p:sp>
      <p:sp>
        <p:nvSpPr>
          <p:cNvPr id="5" name="4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344804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422EE9-BDE6-4D75-B017-8316D8C0451D}" type="datetime1">
              <a:rPr lang="es-EC" smtClean="0"/>
              <a:t>28/01/2013</a:t>
            </a:fld>
            <a:endParaRPr lang="es-EC" dirty="0"/>
          </a:p>
        </p:txBody>
      </p:sp>
      <p:sp>
        <p:nvSpPr>
          <p:cNvPr id="3" name="2 Marcador de pie de página"/>
          <p:cNvSpPr>
            <a:spLocks noGrp="1"/>
          </p:cNvSpPr>
          <p:nvPr>
            <p:ph type="ftr" sz="quarter" idx="11"/>
          </p:nvPr>
        </p:nvSpPr>
        <p:spPr/>
        <p:txBody>
          <a:bodyPr/>
          <a:lstStyle/>
          <a:p>
            <a:r>
              <a:rPr lang="es-EC" dirty="0" smtClean="0"/>
              <a:t>MAC-V Espe</a:t>
            </a:r>
            <a:endParaRPr lang="es-EC" dirty="0"/>
          </a:p>
        </p:txBody>
      </p:sp>
      <p:sp>
        <p:nvSpPr>
          <p:cNvPr id="4" name="3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389284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C14BB7-0082-419B-8E6E-94AA4B9C3A0D}" type="datetime1">
              <a:rPr lang="es-EC" smtClean="0"/>
              <a:t>28/01/2013</a:t>
            </a:fld>
            <a:endParaRPr lang="es-EC" dirty="0"/>
          </a:p>
        </p:txBody>
      </p:sp>
      <p:sp>
        <p:nvSpPr>
          <p:cNvPr id="6" name="5 Marcador de pie de página"/>
          <p:cNvSpPr>
            <a:spLocks noGrp="1"/>
          </p:cNvSpPr>
          <p:nvPr>
            <p:ph type="ftr" sz="quarter" idx="11"/>
          </p:nvPr>
        </p:nvSpPr>
        <p:spPr/>
        <p:txBody>
          <a:bodyPr/>
          <a:lstStyle/>
          <a:p>
            <a:r>
              <a:rPr lang="es-EC" dirty="0" smtClean="0"/>
              <a:t>MAC-V Espe</a:t>
            </a:r>
            <a:endParaRPr lang="es-EC" dirty="0"/>
          </a:p>
        </p:txBody>
      </p:sp>
      <p:sp>
        <p:nvSpPr>
          <p:cNvPr id="7" name="6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270703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4605FE-7F2F-411A-8A86-BD08A6F89460}" type="datetime1">
              <a:rPr lang="es-EC" smtClean="0"/>
              <a:t>28/01/2013</a:t>
            </a:fld>
            <a:endParaRPr lang="es-EC" dirty="0"/>
          </a:p>
        </p:txBody>
      </p:sp>
      <p:sp>
        <p:nvSpPr>
          <p:cNvPr id="6" name="5 Marcador de pie de página"/>
          <p:cNvSpPr>
            <a:spLocks noGrp="1"/>
          </p:cNvSpPr>
          <p:nvPr>
            <p:ph type="ftr" sz="quarter" idx="11"/>
          </p:nvPr>
        </p:nvSpPr>
        <p:spPr/>
        <p:txBody>
          <a:bodyPr/>
          <a:lstStyle/>
          <a:p>
            <a:r>
              <a:rPr lang="es-EC" dirty="0" smtClean="0"/>
              <a:t>MAC-V Espe</a:t>
            </a:r>
            <a:endParaRPr lang="es-EC" dirty="0"/>
          </a:p>
        </p:txBody>
      </p:sp>
      <p:sp>
        <p:nvSpPr>
          <p:cNvPr id="7" name="6 Marcador de número de diapositiva"/>
          <p:cNvSpPr>
            <a:spLocks noGrp="1"/>
          </p:cNvSpPr>
          <p:nvPr>
            <p:ph type="sldNum" sz="quarter" idx="12"/>
          </p:nvPr>
        </p:nvSpPr>
        <p:spPr/>
        <p:txBody>
          <a:bodyPr/>
          <a:lstStyle/>
          <a:p>
            <a:fld id="{98D22C14-CB60-4947-86B0-C7427AECFF0B}" type="slidenum">
              <a:rPr lang="es-EC" smtClean="0"/>
              <a:t>‹Nº›</a:t>
            </a:fld>
            <a:endParaRPr lang="es-EC" dirty="0"/>
          </a:p>
        </p:txBody>
      </p:sp>
    </p:spTree>
    <p:extLst>
      <p:ext uri="{BB962C8B-B14F-4D97-AF65-F5344CB8AC3E}">
        <p14:creationId xmlns:p14="http://schemas.microsoft.com/office/powerpoint/2010/main" val="131126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DDE0E-80AB-4367-B2CA-5E2C218A8F48}" type="datetime1">
              <a:rPr lang="es-EC" smtClean="0"/>
              <a:t>28/01/2013</a:t>
            </a:fld>
            <a:endParaRPr lang="es-EC"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dirty="0" smtClean="0"/>
              <a:t>MAC-V Espe</a:t>
            </a:r>
            <a:endParaRPr lang="es-EC"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22C14-CB60-4947-86B0-C7427AECFF0B}" type="slidenum">
              <a:rPr lang="es-EC" smtClean="0"/>
              <a:t>‹Nº›</a:t>
            </a:fld>
            <a:endParaRPr lang="es-EC" dirty="0"/>
          </a:p>
        </p:txBody>
      </p:sp>
    </p:spTree>
    <p:extLst>
      <p:ext uri="{BB962C8B-B14F-4D97-AF65-F5344CB8AC3E}">
        <p14:creationId xmlns:p14="http://schemas.microsoft.com/office/powerpoint/2010/main" val="2063695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jpg"/><Relationship Id="rId7" Type="http://schemas.openxmlformats.org/officeDocument/2006/relationships/diagramColors" Target="../diagrams/colors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1.jpg"/><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upload.wikimedia.org/wikipedia/en/9/96/PMI-logo.png"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jpeg"/><Relationship Id="rId7"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jpeg"/><Relationship Id="rId4" Type="http://schemas.openxmlformats.org/officeDocument/2006/relationships/slide" Target="slide39.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10.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package" Target="../embeddings/Documento_de_Microsoft_Word1.docx"/></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CuadroTexto"/>
          <p:cNvSpPr txBox="1"/>
          <p:nvPr/>
        </p:nvSpPr>
        <p:spPr>
          <a:xfrm>
            <a:off x="165864" y="1340768"/>
            <a:ext cx="8808979" cy="1138773"/>
          </a:xfrm>
          <a:prstGeom prst="rect">
            <a:avLst/>
          </a:prstGeom>
          <a:noFill/>
        </p:spPr>
        <p:txBody>
          <a:bodyPr wrap="square" rtlCol="0">
            <a:spAutoFit/>
          </a:bodyPr>
          <a:lstStyle/>
          <a:p>
            <a:pPr algn="ctr"/>
            <a:r>
              <a:rPr lang="es-EC" sz="2000" b="1" dirty="0" smtClean="0"/>
              <a:t>VICERRECTORADO </a:t>
            </a:r>
            <a:r>
              <a:rPr lang="es-EC" sz="2000" b="1" dirty="0"/>
              <a:t>DE INVESTIGACIÓN Y VINCULACIÓN CON LA COLECTIVIDAD</a:t>
            </a:r>
          </a:p>
          <a:p>
            <a:pPr algn="ctr"/>
            <a:r>
              <a:rPr lang="es-EC" sz="2000" dirty="0" smtClean="0"/>
              <a:t>UNIDAD </a:t>
            </a:r>
            <a:r>
              <a:rPr lang="es-EC" sz="2000" dirty="0"/>
              <a:t>DE GESTIÓN DE </a:t>
            </a:r>
            <a:r>
              <a:rPr lang="es-EC" sz="2000" dirty="0" smtClean="0"/>
              <a:t>POSTGRADOS</a:t>
            </a:r>
          </a:p>
          <a:p>
            <a:pPr algn="ctr"/>
            <a:endParaRPr lang="es-EC" sz="800" b="1" dirty="0" smtClean="0"/>
          </a:p>
          <a:p>
            <a:pPr algn="ctr"/>
            <a:r>
              <a:rPr lang="es-EC" sz="2000" b="1" dirty="0" smtClean="0">
                <a:solidFill>
                  <a:srgbClr val="000066"/>
                </a:solidFill>
              </a:rPr>
              <a:t>MAESTRÍA EN ADMINISTRACIÓN DE LA CONSTRUCCIÓN</a:t>
            </a:r>
            <a:endParaRPr lang="es-EC" b="1" dirty="0" smtClean="0">
              <a:solidFill>
                <a:srgbClr val="000066"/>
              </a:solidFill>
            </a:endParaRPr>
          </a:p>
        </p:txBody>
      </p:sp>
      <p:pic>
        <p:nvPicPr>
          <p:cNvPr id="8" name="0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188640"/>
            <a:ext cx="5040560" cy="1152128"/>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339387" y="2884289"/>
            <a:ext cx="8808979" cy="1384995"/>
          </a:xfrm>
          <a:prstGeom prst="rect">
            <a:avLst/>
          </a:prstGeom>
          <a:noFill/>
        </p:spPr>
        <p:txBody>
          <a:bodyPr wrap="square" rtlCol="0">
            <a:spAutoFit/>
          </a:bodyPr>
          <a:lstStyle/>
          <a:p>
            <a:pPr algn="ctr"/>
            <a:r>
              <a:rPr lang="es-EC" sz="2800" b="1" dirty="0" smtClean="0">
                <a:solidFill>
                  <a:srgbClr val="000099"/>
                </a:solidFill>
                <a:latin typeface="Britannic Bold" pitchFamily="34" charset="0"/>
                <a:cs typeface="Aharoni" pitchFamily="2" charset="-79"/>
              </a:rPr>
              <a:t>MODELO DE </a:t>
            </a:r>
            <a:r>
              <a:rPr lang="es-EC" sz="2800" b="1" dirty="0">
                <a:solidFill>
                  <a:srgbClr val="000099"/>
                </a:solidFill>
                <a:latin typeface="Britannic Bold" pitchFamily="34" charset="0"/>
                <a:cs typeface="Aharoni" pitchFamily="2" charset="-79"/>
              </a:rPr>
              <a:t>ADMINISTRACIÓN DE LOS PROCESOS DE EJECUCIÓN DE OBRAS CIVILES PARA EL CUERPO DE INGENIEROS DEL EJÉRCITO (CEE</a:t>
            </a:r>
            <a:r>
              <a:rPr lang="es-EC" sz="2800" b="1" dirty="0" smtClean="0">
                <a:solidFill>
                  <a:srgbClr val="000099"/>
                </a:solidFill>
                <a:latin typeface="Britannic Bold" pitchFamily="34" charset="0"/>
                <a:cs typeface="Aharoni" pitchFamily="2" charset="-79"/>
              </a:rPr>
              <a:t>)</a:t>
            </a:r>
            <a:endParaRPr lang="es-EC" sz="2800" b="1" dirty="0">
              <a:solidFill>
                <a:srgbClr val="000099"/>
              </a:solidFill>
              <a:latin typeface="Britannic Bold" pitchFamily="34" charset="0"/>
              <a:cs typeface="Aharoni" pitchFamily="2" charset="-79"/>
            </a:endParaRPr>
          </a:p>
        </p:txBody>
      </p:sp>
      <p:sp>
        <p:nvSpPr>
          <p:cNvPr id="9" name="8 CuadroTexto"/>
          <p:cNvSpPr txBox="1"/>
          <p:nvPr/>
        </p:nvSpPr>
        <p:spPr>
          <a:xfrm>
            <a:off x="204736" y="4653136"/>
            <a:ext cx="8808979" cy="2215991"/>
          </a:xfrm>
          <a:prstGeom prst="rect">
            <a:avLst/>
          </a:prstGeom>
          <a:noFill/>
        </p:spPr>
        <p:txBody>
          <a:bodyPr wrap="square" rtlCol="0">
            <a:spAutoFit/>
          </a:bodyPr>
          <a:lstStyle/>
          <a:p>
            <a:pPr algn="ctr"/>
            <a:r>
              <a:rPr lang="es-EC" sz="2800" dirty="0">
                <a:solidFill>
                  <a:schemeClr val="tx2">
                    <a:lumMod val="75000"/>
                  </a:schemeClr>
                </a:solidFill>
                <a:latin typeface="Berlin Sans FB Demi" pitchFamily="34" charset="0"/>
              </a:rPr>
              <a:t>TCRN. PABLO VILLARROEL PONCE</a:t>
            </a:r>
            <a:endParaRPr lang="es-EC" sz="2400" dirty="0">
              <a:solidFill>
                <a:schemeClr val="tx2">
                  <a:lumMod val="75000"/>
                </a:schemeClr>
              </a:solidFill>
              <a:latin typeface="Berlin Sans FB Demi" pitchFamily="34" charset="0"/>
            </a:endParaRPr>
          </a:p>
          <a:p>
            <a:endParaRPr lang="es-EC" sz="2800" dirty="0" smtClean="0">
              <a:latin typeface="Arial Narrow" pitchFamily="34" charset="0"/>
            </a:endParaRPr>
          </a:p>
          <a:p>
            <a:r>
              <a:rPr lang="es-EC" sz="2600" dirty="0" smtClean="0">
                <a:latin typeface="Arial Narrow" pitchFamily="34" charset="0"/>
              </a:rPr>
              <a:t>DIRECTOR: </a:t>
            </a:r>
            <a:r>
              <a:rPr lang="es-EC" sz="2600" b="1" dirty="0">
                <a:latin typeface="Arial Narrow" pitchFamily="34" charset="0"/>
              </a:rPr>
              <a:t>Raúl Pavón Coral, </a:t>
            </a:r>
            <a:r>
              <a:rPr lang="es-EC" sz="2600" b="1" dirty="0" err="1" smtClean="0">
                <a:latin typeface="Arial Narrow" pitchFamily="34" charset="0"/>
              </a:rPr>
              <a:t>Ing</a:t>
            </a:r>
            <a:r>
              <a:rPr lang="es-EC" sz="2600" b="1" dirty="0" smtClean="0">
                <a:latin typeface="Arial Narrow" pitchFamily="34" charset="0"/>
              </a:rPr>
              <a:t>, </a:t>
            </a:r>
            <a:r>
              <a:rPr lang="es-EC" sz="2600" b="1" dirty="0">
                <a:latin typeface="Arial Narrow" pitchFamily="34" charset="0"/>
              </a:rPr>
              <a:t>MSc, </a:t>
            </a:r>
            <a:r>
              <a:rPr lang="es-EC" sz="2600" b="1" dirty="0" smtClean="0">
                <a:latin typeface="Arial Narrow" pitchFamily="34" charset="0"/>
              </a:rPr>
              <a:t>MBA.</a:t>
            </a:r>
          </a:p>
          <a:p>
            <a:r>
              <a:rPr lang="es-EC" sz="2600" dirty="0" smtClean="0">
                <a:latin typeface="Arial Narrow" pitchFamily="34" charset="0"/>
              </a:rPr>
              <a:t>OPONENTE: </a:t>
            </a:r>
            <a:r>
              <a:rPr lang="es-EC" sz="2600" b="1" dirty="0" smtClean="0">
                <a:latin typeface="Arial Narrow" pitchFamily="34" charset="0"/>
              </a:rPr>
              <a:t>Pablo Vázquez Quiroz, </a:t>
            </a:r>
            <a:r>
              <a:rPr lang="es-EC" sz="2600" b="1" dirty="0" err="1" smtClean="0">
                <a:latin typeface="Arial Narrow" pitchFamily="34" charset="0"/>
              </a:rPr>
              <a:t>Ing</a:t>
            </a:r>
            <a:r>
              <a:rPr lang="es-EC" sz="2600" b="1" dirty="0" smtClean="0">
                <a:latin typeface="Arial Narrow" pitchFamily="34" charset="0"/>
              </a:rPr>
              <a:t>, PMP.</a:t>
            </a:r>
            <a:endParaRPr lang="es-EC" sz="2600" b="1" dirty="0">
              <a:latin typeface="Arial Narrow" pitchFamily="34" charset="0"/>
            </a:endParaRPr>
          </a:p>
          <a:p>
            <a:pPr algn="r"/>
            <a:endParaRPr lang="es-EC" sz="1000" i="1" dirty="0" smtClean="0"/>
          </a:p>
          <a:p>
            <a:pPr algn="r"/>
            <a:r>
              <a:rPr lang="es-EC" sz="2000" i="1" dirty="0" smtClean="0"/>
              <a:t>Sangolqui</a:t>
            </a:r>
            <a:r>
              <a:rPr lang="es-EC" sz="2000" i="1" dirty="0"/>
              <a:t>, </a:t>
            </a:r>
            <a:r>
              <a:rPr lang="es-EC" sz="2000" i="1" dirty="0" smtClean="0"/>
              <a:t>12 de diciembre 2012</a:t>
            </a:r>
            <a:endParaRPr lang="es-EC" sz="2000" i="1" dirty="0"/>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750" autoRev="1" fill="remove"/>
                                        <p:tgtEl>
                                          <p:spTgt spid="7"/>
                                        </p:tgtEl>
                                        <p:attrNameLst>
                                          <p:attrName>style.color</p:attrName>
                                        </p:attrNameLst>
                                      </p:cBhvr>
                                      <p:to>
                                        <a:schemeClr val="bg1"/>
                                      </p:to>
                                    </p:animClr>
                                    <p:animClr clrSpc="rgb" dir="cw">
                                      <p:cBhvr>
                                        <p:cTn id="7" dur="750" autoRev="1" fill="remove"/>
                                        <p:tgtEl>
                                          <p:spTgt spid="7"/>
                                        </p:tgtEl>
                                        <p:attrNameLst>
                                          <p:attrName>fillcolor</p:attrName>
                                        </p:attrNameLst>
                                      </p:cBhvr>
                                      <p:to>
                                        <a:schemeClr val="bg1"/>
                                      </p:to>
                                    </p:animClr>
                                    <p:set>
                                      <p:cBhvr>
                                        <p:cTn id="8" dur="750" autoRev="1" fill="remove"/>
                                        <p:tgtEl>
                                          <p:spTgt spid="7"/>
                                        </p:tgtEl>
                                        <p:attrNameLst>
                                          <p:attrName>fill.type</p:attrName>
                                        </p:attrNameLst>
                                      </p:cBhvr>
                                      <p:to>
                                        <p:strVal val="solid"/>
                                      </p:to>
                                    </p:set>
                                    <p:set>
                                      <p:cBhvr>
                                        <p:cTn id="9" dur="7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10</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10</a:t>
            </a:fld>
            <a:endParaRPr lang="es-EC" b="1" dirty="0">
              <a:solidFill>
                <a:prstClr val="black"/>
              </a:solidFill>
            </a:endParaRPr>
          </a:p>
        </p:txBody>
      </p:sp>
      <p:sp>
        <p:nvSpPr>
          <p:cNvPr id="9" name="3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i="1" smtClean="0">
                <a:solidFill>
                  <a:prstClr val="black"/>
                </a:solidFill>
              </a:rPr>
              <a:pPr/>
              <a:t>10</a:t>
            </a:fld>
            <a:endParaRPr lang="es-EC" b="1" i="1" dirty="0">
              <a:solidFill>
                <a:prstClr val="black"/>
              </a:solidFill>
            </a:endParaRPr>
          </a:p>
        </p:txBody>
      </p:sp>
      <p:sp>
        <p:nvSpPr>
          <p:cNvPr id="10" name="Text Box 12"/>
          <p:cNvSpPr txBox="1">
            <a:spLocks noChangeArrowheads="1"/>
          </p:cNvSpPr>
          <p:nvPr/>
        </p:nvSpPr>
        <p:spPr bwMode="auto">
          <a:xfrm>
            <a:off x="827584" y="188640"/>
            <a:ext cx="7464325" cy="5232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dirty="0" smtClean="0">
                <a:solidFill>
                  <a:srgbClr val="000066"/>
                </a:solidFill>
              </a:rPr>
              <a:t>JUSTIFICACIÓN DE LA INVESTIGACIÓN</a:t>
            </a:r>
            <a:endParaRPr lang="es-ES_tradnl" dirty="0">
              <a:solidFill>
                <a:srgbClr val="000066"/>
              </a:solidFill>
            </a:endParaRPr>
          </a:p>
        </p:txBody>
      </p:sp>
      <p:pic>
        <p:nvPicPr>
          <p:cNvPr id="11" name="10 Imagen"/>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631754" y="1124744"/>
            <a:ext cx="4548758" cy="4536504"/>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5717554"/>
            <a:ext cx="2209992" cy="807790"/>
          </a:xfrm>
          <a:prstGeom prst="rect">
            <a:avLst/>
          </a:prstGeom>
          <a:solidFill>
            <a:srgbClr val="0070C0"/>
          </a:solidFill>
          <a:ln>
            <a:noFill/>
          </a:ln>
        </p:spPr>
      </p:pic>
      <p:sp>
        <p:nvSpPr>
          <p:cNvPr id="13" name="12 Rectángulo"/>
          <p:cNvSpPr/>
          <p:nvPr/>
        </p:nvSpPr>
        <p:spPr>
          <a:xfrm>
            <a:off x="107504" y="1124744"/>
            <a:ext cx="4464496" cy="5632311"/>
          </a:xfrm>
          <a:prstGeom prst="rect">
            <a:avLst/>
          </a:prstGeom>
        </p:spPr>
        <p:txBody>
          <a:bodyPr wrap="square">
            <a:spAutoFit/>
          </a:bodyPr>
          <a:lstStyle/>
          <a:p>
            <a:pPr algn="just"/>
            <a:r>
              <a:rPr lang="es-EC" sz="2400" b="1" dirty="0">
                <a:solidFill>
                  <a:prstClr val="black"/>
                </a:solidFill>
              </a:rPr>
              <a:t>En Latinoamérica, más de la mitad de proyectos fracasan por </a:t>
            </a:r>
            <a:r>
              <a:rPr lang="es-EC" sz="2400" b="1" dirty="0">
                <a:solidFill>
                  <a:srgbClr val="FF0000"/>
                </a:solidFill>
              </a:rPr>
              <a:t>falta</a:t>
            </a:r>
            <a:r>
              <a:rPr lang="es-EC" sz="2400" b="1" dirty="0">
                <a:solidFill>
                  <a:prstClr val="black"/>
                </a:solidFill>
              </a:rPr>
              <a:t> </a:t>
            </a:r>
            <a:r>
              <a:rPr lang="es-EC" sz="2400" b="1" dirty="0">
                <a:solidFill>
                  <a:srgbClr val="FF0000"/>
                </a:solidFill>
              </a:rPr>
              <a:t>de procedimientos</a:t>
            </a:r>
            <a:r>
              <a:rPr lang="es-EC" sz="2400" b="1" dirty="0">
                <a:solidFill>
                  <a:prstClr val="black"/>
                </a:solidFill>
              </a:rPr>
              <a:t> de administración. </a:t>
            </a:r>
            <a:endParaRPr lang="es-EC" sz="2400" b="1" dirty="0" smtClean="0">
              <a:solidFill>
                <a:prstClr val="black"/>
              </a:solidFill>
            </a:endParaRPr>
          </a:p>
          <a:p>
            <a:pPr algn="just"/>
            <a:endParaRPr lang="es-EC" b="1" dirty="0">
              <a:solidFill>
                <a:prstClr val="black"/>
              </a:solidFill>
            </a:endParaRPr>
          </a:p>
          <a:p>
            <a:pPr algn="just"/>
            <a:r>
              <a:rPr lang="es-EC" sz="2400" b="1" dirty="0" smtClean="0">
                <a:solidFill>
                  <a:prstClr val="black"/>
                </a:solidFill>
              </a:rPr>
              <a:t>En </a:t>
            </a:r>
            <a:r>
              <a:rPr lang="es-EC" sz="2400" b="1" dirty="0">
                <a:solidFill>
                  <a:prstClr val="black"/>
                </a:solidFill>
              </a:rPr>
              <a:t>Ecuador, pocas empresas privadas y </a:t>
            </a:r>
            <a:r>
              <a:rPr lang="es-EC" sz="2400" b="1" dirty="0">
                <a:solidFill>
                  <a:srgbClr val="FF0000"/>
                </a:solidFill>
              </a:rPr>
              <a:t>casi ninguna entidad pública</a:t>
            </a:r>
            <a:r>
              <a:rPr lang="es-EC" sz="2400" b="1" dirty="0">
                <a:solidFill>
                  <a:prstClr val="black"/>
                </a:solidFill>
              </a:rPr>
              <a:t>, emplean una metodología para administrar proyectos. </a:t>
            </a:r>
            <a:endParaRPr lang="es-EC" sz="2400" b="1" dirty="0" smtClean="0">
              <a:solidFill>
                <a:prstClr val="black"/>
              </a:solidFill>
            </a:endParaRPr>
          </a:p>
          <a:p>
            <a:pPr algn="just"/>
            <a:endParaRPr lang="es-EC" b="1" dirty="0" smtClean="0">
              <a:solidFill>
                <a:prstClr val="black"/>
              </a:solidFill>
            </a:endParaRPr>
          </a:p>
          <a:p>
            <a:pPr algn="just"/>
            <a:r>
              <a:rPr lang="es-EC" sz="2400" b="1" dirty="0" smtClean="0">
                <a:solidFill>
                  <a:prstClr val="black"/>
                </a:solidFill>
              </a:rPr>
              <a:t>En </a:t>
            </a:r>
            <a:r>
              <a:rPr lang="es-EC" sz="2400" b="1" dirty="0">
                <a:solidFill>
                  <a:prstClr val="black"/>
                </a:solidFill>
              </a:rPr>
              <a:t>el mundo, la </a:t>
            </a:r>
            <a:r>
              <a:rPr lang="es-EC" sz="2400" dirty="0" smtClean="0">
                <a:solidFill>
                  <a:prstClr val="black"/>
                </a:solidFill>
              </a:rPr>
              <a:t>ADMINISTRACIÓN DE PROYECTOS</a:t>
            </a:r>
            <a:r>
              <a:rPr lang="es-EC" sz="2400" b="1" dirty="0" smtClean="0">
                <a:solidFill>
                  <a:prstClr val="black"/>
                </a:solidFill>
              </a:rPr>
              <a:t> </a:t>
            </a:r>
            <a:r>
              <a:rPr lang="es-EC" sz="2400" b="1" dirty="0">
                <a:solidFill>
                  <a:prstClr val="black"/>
                </a:solidFill>
              </a:rPr>
              <a:t>lidera el </a:t>
            </a:r>
            <a:r>
              <a:rPr lang="es-EC" sz="2400" b="1" i="1" dirty="0">
                <a:solidFill>
                  <a:schemeClr val="tx2"/>
                </a:solidFill>
              </a:rPr>
              <a:t>PMBOK®</a:t>
            </a:r>
            <a:r>
              <a:rPr lang="es-EC" sz="2400" b="1" dirty="0">
                <a:solidFill>
                  <a:srgbClr val="002060"/>
                </a:solidFill>
              </a:rPr>
              <a:t> (</a:t>
            </a:r>
            <a:r>
              <a:rPr lang="es-EC" sz="2400" dirty="0">
                <a:solidFill>
                  <a:srgbClr val="002060"/>
                </a:solidFill>
              </a:rPr>
              <a:t>Project Management Body of Knowlege</a:t>
            </a:r>
            <a:r>
              <a:rPr lang="es-EC" sz="2400" dirty="0" smtClean="0">
                <a:solidFill>
                  <a:srgbClr val="002060"/>
                </a:solidFill>
              </a:rPr>
              <a:t>)</a:t>
            </a:r>
            <a:r>
              <a:rPr lang="es-EC" sz="2400" b="1" dirty="0" smtClean="0">
                <a:solidFill>
                  <a:srgbClr val="002060"/>
                </a:solidFill>
              </a:rPr>
              <a:t>.</a:t>
            </a:r>
            <a:endParaRPr lang="es-EC" sz="2400" b="1" dirty="0">
              <a:solidFill>
                <a:prstClr val="black"/>
              </a:solidFill>
            </a:endParaRP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11</a:t>
            </a:fld>
            <a:endParaRPr lang="es-EC" b="1" dirty="0">
              <a:solidFill>
                <a:prstClr val="black"/>
              </a:solidFill>
            </a:endParaRPr>
          </a:p>
        </p:txBody>
      </p:sp>
      <p:sp>
        <p:nvSpPr>
          <p:cNvPr id="6" name="3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i="1" smtClean="0">
                <a:solidFill>
                  <a:schemeClr val="tx1"/>
                </a:solidFill>
              </a:rPr>
              <a:pPr/>
              <a:t>11</a:t>
            </a:fld>
            <a:endParaRPr lang="es-EC" b="1" i="1" dirty="0">
              <a:solidFill>
                <a:schemeClr val="tx1"/>
              </a:solidFill>
            </a:endParaRPr>
          </a:p>
        </p:txBody>
      </p:sp>
      <p:sp>
        <p:nvSpPr>
          <p:cNvPr id="8" name="Text Box 12"/>
          <p:cNvSpPr txBox="1">
            <a:spLocks noChangeArrowheads="1"/>
          </p:cNvSpPr>
          <p:nvPr/>
        </p:nvSpPr>
        <p:spPr bwMode="auto">
          <a:xfrm>
            <a:off x="827584" y="188636"/>
            <a:ext cx="7464325"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dirty="0" smtClean="0">
                <a:solidFill>
                  <a:srgbClr val="000066"/>
                </a:solidFill>
              </a:rPr>
              <a:t>CONTEXTO DE LA INVESTIGACIÓN</a:t>
            </a:r>
            <a:endParaRPr lang="es-ES_tradnl" dirty="0">
              <a:solidFill>
                <a:srgbClr val="000066"/>
              </a:solidFill>
            </a:endParaRPr>
          </a:p>
        </p:txBody>
      </p:sp>
      <p:grpSp>
        <p:nvGrpSpPr>
          <p:cNvPr id="12" name="11 Grupo"/>
          <p:cNvGrpSpPr/>
          <p:nvPr/>
        </p:nvGrpSpPr>
        <p:grpSpPr>
          <a:xfrm>
            <a:off x="395536" y="1052732"/>
            <a:ext cx="8352928" cy="5184580"/>
            <a:chOff x="206808" y="896592"/>
            <a:chExt cx="8640960" cy="4620640"/>
          </a:xfrm>
        </p:grpSpPr>
        <p:graphicFrame>
          <p:nvGraphicFramePr>
            <p:cNvPr id="10" name="9 Diagrama"/>
            <p:cNvGraphicFramePr/>
            <p:nvPr>
              <p:extLst>
                <p:ext uri="{D42A27DB-BD31-4B8C-83A1-F6EECF244321}">
                  <p14:modId xmlns:p14="http://schemas.microsoft.com/office/powerpoint/2010/main" val="3174276345"/>
                </p:ext>
              </p:extLst>
            </p:nvPr>
          </p:nvGraphicFramePr>
          <p:xfrm>
            <a:off x="206808" y="1036960"/>
            <a:ext cx="8640960"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25 Grupo"/>
            <p:cNvGrpSpPr/>
            <p:nvPr/>
          </p:nvGrpSpPr>
          <p:grpSpPr>
            <a:xfrm>
              <a:off x="5793636" y="960769"/>
              <a:ext cx="1844282" cy="1339598"/>
              <a:chOff x="1127130" y="223962"/>
              <a:chExt cx="1628258" cy="1339598"/>
            </a:xfrm>
            <a:solidFill>
              <a:srgbClr val="00FF00"/>
            </a:solidFill>
          </p:grpSpPr>
          <p:sp>
            <p:nvSpPr>
              <p:cNvPr id="27" name="26 Elipse"/>
              <p:cNvSpPr/>
              <p:nvPr/>
            </p:nvSpPr>
            <p:spPr>
              <a:xfrm>
                <a:off x="1127130" y="223962"/>
                <a:ext cx="1628258" cy="1339598"/>
              </a:xfrm>
              <a:prstGeom prst="ellipse">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Elipse 4"/>
              <p:cNvSpPr/>
              <p:nvPr/>
            </p:nvSpPr>
            <p:spPr>
              <a:xfrm>
                <a:off x="1365583" y="378715"/>
                <a:ext cx="1151352" cy="112875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b="1" dirty="0">
                    <a:solidFill>
                      <a:schemeClr val="tx1"/>
                    </a:solidFill>
                  </a:rPr>
                  <a:t>Se </a:t>
                </a:r>
                <a:r>
                  <a:rPr lang="es-EC" b="1" dirty="0" smtClean="0">
                    <a:solidFill>
                      <a:schemeClr val="tx1"/>
                    </a:solidFill>
                  </a:rPr>
                  <a:t>requiere DISCIPLINA en obra, </a:t>
                </a:r>
                <a:r>
                  <a:rPr lang="es-EC" b="1" dirty="0">
                    <a:solidFill>
                      <a:schemeClr val="tx1"/>
                    </a:solidFill>
                  </a:rPr>
                  <a:t>sin detalles al azar</a:t>
                </a:r>
                <a:endParaRPr lang="es-EC" sz="1600" kern="1200" dirty="0">
                  <a:solidFill>
                    <a:srgbClr val="002060"/>
                  </a:solidFill>
                </a:endParaRPr>
              </a:p>
            </p:txBody>
          </p:sp>
        </p:grpSp>
        <p:grpSp>
          <p:nvGrpSpPr>
            <p:cNvPr id="14" name="13 Grupo"/>
            <p:cNvGrpSpPr/>
            <p:nvPr/>
          </p:nvGrpSpPr>
          <p:grpSpPr>
            <a:xfrm>
              <a:off x="3409922" y="896592"/>
              <a:ext cx="2011258" cy="1604388"/>
              <a:chOff x="1223045" y="447817"/>
              <a:chExt cx="1775676" cy="1604388"/>
            </a:xfrm>
            <a:solidFill>
              <a:srgbClr val="00FF00"/>
            </a:solidFill>
          </p:grpSpPr>
          <p:sp>
            <p:nvSpPr>
              <p:cNvPr id="15" name="14 Elipse"/>
              <p:cNvSpPr/>
              <p:nvPr/>
            </p:nvSpPr>
            <p:spPr>
              <a:xfrm>
                <a:off x="1223045" y="447817"/>
                <a:ext cx="1775676" cy="1604388"/>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lipse 4"/>
              <p:cNvSpPr/>
              <p:nvPr/>
            </p:nvSpPr>
            <p:spPr>
              <a:xfrm>
                <a:off x="1486108" y="681592"/>
                <a:ext cx="1249550" cy="1128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b="1" dirty="0">
                    <a:solidFill>
                      <a:schemeClr val="tx1"/>
                    </a:solidFill>
                  </a:rPr>
                  <a:t>No hay margen de error, se exige calidad y excelencia</a:t>
                </a:r>
                <a:endParaRPr lang="es-EC" sz="1600" kern="1200" dirty="0">
                  <a:solidFill>
                    <a:schemeClr val="tx1"/>
                  </a:solidFill>
                </a:endParaRPr>
              </a:p>
            </p:txBody>
          </p:sp>
        </p:grpSp>
      </p:grpSp>
    </p:spTree>
    <p:extLst>
      <p:ext uri="{BB962C8B-B14F-4D97-AF65-F5344CB8AC3E}">
        <p14:creationId xmlns:p14="http://schemas.microsoft.com/office/powerpoint/2010/main" val="24449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12</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12</a:t>
            </a:fld>
            <a:endParaRPr lang="es-EC" b="1" dirty="0">
              <a:solidFill>
                <a:prstClr val="black"/>
              </a:solidFill>
            </a:endParaRPr>
          </a:p>
        </p:txBody>
      </p:sp>
      <p:sp>
        <p:nvSpPr>
          <p:cNvPr id="6" name="Text Box 12"/>
          <p:cNvSpPr txBox="1">
            <a:spLocks noChangeArrowheads="1"/>
          </p:cNvSpPr>
          <p:nvPr/>
        </p:nvSpPr>
        <p:spPr bwMode="auto">
          <a:xfrm>
            <a:off x="827584" y="188640"/>
            <a:ext cx="7464325"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dirty="0" smtClean="0">
                <a:solidFill>
                  <a:srgbClr val="000066"/>
                </a:solidFill>
              </a:rPr>
              <a:t>IMPORTANCIA</a:t>
            </a:r>
            <a:endParaRPr lang="es-ES_tradnl" dirty="0">
              <a:solidFill>
                <a:srgbClr val="000066"/>
              </a:solidFill>
            </a:endParaRPr>
          </a:p>
        </p:txBody>
      </p:sp>
      <p:sp>
        <p:nvSpPr>
          <p:cNvPr id="8" name="7 Rectángulo"/>
          <p:cNvSpPr/>
          <p:nvPr/>
        </p:nvSpPr>
        <p:spPr>
          <a:xfrm>
            <a:off x="755576" y="1167135"/>
            <a:ext cx="6552728" cy="461665"/>
          </a:xfrm>
          <a:prstGeom prst="rect">
            <a:avLst/>
          </a:prstGeom>
        </p:spPr>
        <p:txBody>
          <a:bodyPr wrap="square">
            <a:spAutoFit/>
          </a:bodyPr>
          <a:lstStyle/>
          <a:p>
            <a:pPr algn="just"/>
            <a:r>
              <a:rPr lang="es-EC" sz="2400" b="1" dirty="0" smtClean="0"/>
              <a:t>Disponer una GUÍA </a:t>
            </a:r>
            <a:r>
              <a:rPr lang="es-EC" sz="2400" b="1" dirty="0"/>
              <a:t>que </a:t>
            </a:r>
            <a:r>
              <a:rPr lang="es-EC" sz="2400" b="1" dirty="0" smtClean="0"/>
              <a:t>permita al CEE, cumplir:</a:t>
            </a:r>
          </a:p>
        </p:txBody>
      </p:sp>
      <p:graphicFrame>
        <p:nvGraphicFramePr>
          <p:cNvPr id="9" name="8 Diagrama"/>
          <p:cNvGraphicFramePr/>
          <p:nvPr>
            <p:extLst>
              <p:ext uri="{D42A27DB-BD31-4B8C-83A1-F6EECF244321}">
                <p14:modId xmlns:p14="http://schemas.microsoft.com/office/powerpoint/2010/main" val="2224345601"/>
              </p:ext>
            </p:extLst>
          </p:nvPr>
        </p:nvGraphicFramePr>
        <p:xfrm>
          <a:off x="755576" y="1988840"/>
          <a:ext cx="777686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13</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13</a:t>
            </a:fld>
            <a:endParaRPr lang="es-EC" b="1" dirty="0">
              <a:solidFill>
                <a:prstClr val="black"/>
              </a:solidFill>
            </a:endParaRPr>
          </a:p>
        </p:txBody>
      </p:sp>
      <p:sp>
        <p:nvSpPr>
          <p:cNvPr id="6" name="Text Box 12"/>
          <p:cNvSpPr txBox="1">
            <a:spLocks noChangeArrowheads="1"/>
          </p:cNvSpPr>
          <p:nvPr/>
        </p:nvSpPr>
        <p:spPr bwMode="auto">
          <a:xfrm>
            <a:off x="827584" y="188640"/>
            <a:ext cx="7464325"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dirty="0" smtClean="0">
                <a:solidFill>
                  <a:srgbClr val="000066"/>
                </a:solidFill>
              </a:rPr>
              <a:t>HIPÓTESIS DE LA INVESTIGACIÓN</a:t>
            </a:r>
            <a:endParaRPr lang="es-ES_tradnl" dirty="0">
              <a:solidFill>
                <a:srgbClr val="000066"/>
              </a:solidFill>
            </a:endParaRPr>
          </a:p>
        </p:txBody>
      </p:sp>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t="22246"/>
          <a:stretch/>
        </p:blipFill>
        <p:spPr>
          <a:xfrm>
            <a:off x="3320232" y="1412776"/>
            <a:ext cx="2503535" cy="1659823"/>
          </a:xfrm>
          <a:prstGeom prst="rect">
            <a:avLst/>
          </a:prstGeom>
        </p:spPr>
      </p:pic>
      <p:graphicFrame>
        <p:nvGraphicFramePr>
          <p:cNvPr id="8" name="7 Diagrama"/>
          <p:cNvGraphicFramePr/>
          <p:nvPr>
            <p:extLst>
              <p:ext uri="{D42A27DB-BD31-4B8C-83A1-F6EECF244321}">
                <p14:modId xmlns:p14="http://schemas.microsoft.com/office/powerpoint/2010/main" val="2600108885"/>
              </p:ext>
            </p:extLst>
          </p:nvPr>
        </p:nvGraphicFramePr>
        <p:xfrm>
          <a:off x="971600" y="3140968"/>
          <a:ext cx="7128792"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14</a:t>
            </a:fld>
            <a:endParaRPr lang="es-EC" b="1" dirty="0">
              <a:solidFill>
                <a:prstClr val="black"/>
              </a:solidFill>
            </a:endParaRPr>
          </a:p>
        </p:txBody>
      </p:sp>
      <p:sp>
        <p:nvSpPr>
          <p:cNvPr id="6" name="5 Rectángulo"/>
          <p:cNvSpPr/>
          <p:nvPr/>
        </p:nvSpPr>
        <p:spPr>
          <a:xfrm>
            <a:off x="76440" y="1484784"/>
            <a:ext cx="8964488" cy="3323987"/>
          </a:xfrm>
          <a:prstGeom prst="rect">
            <a:avLst/>
          </a:prstGeom>
        </p:spPr>
        <p:txBody>
          <a:bodyPr wrap="square">
            <a:spAutoFit/>
          </a:bodyPr>
          <a:lstStyle/>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CAPÍTULO </a:t>
            </a: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II</a:t>
            </a:r>
            <a:endParaRPr lang="es-EC" sz="48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a:p>
            <a:pPr algn="ctr"/>
            <a:r>
              <a:rPr lang="es-EC" sz="48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 </a:t>
            </a:r>
          </a:p>
          <a:p>
            <a:pPr algn="ct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METODOLOGÍA DE LA INVESTIGACIÓN Y MARCO TEÓRICO</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15</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15</a:t>
            </a:fld>
            <a:endParaRPr lang="es-EC" b="1" dirty="0">
              <a:solidFill>
                <a:prstClr val="black"/>
              </a:solidFill>
            </a:endParaRPr>
          </a:p>
        </p:txBody>
      </p:sp>
      <p:sp>
        <p:nvSpPr>
          <p:cNvPr id="16" name="Text Box 12"/>
          <p:cNvSpPr txBox="1">
            <a:spLocks noChangeArrowheads="1"/>
          </p:cNvSpPr>
          <p:nvPr/>
        </p:nvSpPr>
        <p:spPr bwMode="auto">
          <a:xfrm>
            <a:off x="251520" y="980728"/>
            <a:ext cx="3804170" cy="461665"/>
          </a:xfrm>
          <a:prstGeom prst="rect">
            <a:avLst/>
          </a:prstGeom>
          <a:solidFill>
            <a:srgbClr val="000066"/>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pPr algn="l"/>
            <a:r>
              <a:rPr lang="es-ES_tradnl" sz="2400" dirty="0" smtClean="0">
                <a:solidFill>
                  <a:srgbClr val="FFFF00"/>
                </a:solidFill>
              </a:rPr>
              <a:t>Fuentes de Información</a:t>
            </a:r>
            <a:endParaRPr lang="es-ES_tradnl" sz="2400" dirty="0">
              <a:solidFill>
                <a:srgbClr val="FFFF00"/>
              </a:solidFill>
            </a:endParaRPr>
          </a:p>
        </p:txBody>
      </p:sp>
      <p:sp>
        <p:nvSpPr>
          <p:cNvPr id="17" name="Text Box 12"/>
          <p:cNvSpPr txBox="1">
            <a:spLocks noChangeArrowheads="1"/>
          </p:cNvSpPr>
          <p:nvPr/>
        </p:nvSpPr>
        <p:spPr bwMode="auto">
          <a:xfrm>
            <a:off x="251520" y="3088124"/>
            <a:ext cx="4032447" cy="461665"/>
          </a:xfrm>
          <a:prstGeom prst="rect">
            <a:avLst/>
          </a:prstGeom>
          <a:solidFill>
            <a:srgbClr val="000066"/>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00"/>
                </a:solidFill>
                <a:latin typeface="Arial Rounded MT Bold" pitchFamily="34" charset="0"/>
              </a:defRPr>
            </a:lvl1pPr>
          </a:lstStyle>
          <a:p>
            <a:pPr algn="l"/>
            <a:r>
              <a:rPr lang="es-ES_tradnl" dirty="0" smtClean="0">
                <a:solidFill>
                  <a:srgbClr val="FFFF00"/>
                </a:solidFill>
              </a:rPr>
              <a:t>Técnicas de Investigación</a:t>
            </a:r>
            <a:endParaRPr lang="es-ES_tradnl" dirty="0">
              <a:solidFill>
                <a:srgbClr val="FFFF00"/>
              </a:solidFill>
            </a:endParaRPr>
          </a:p>
        </p:txBody>
      </p:sp>
      <p:sp>
        <p:nvSpPr>
          <p:cNvPr id="18" name="Text Box 12"/>
          <p:cNvSpPr txBox="1">
            <a:spLocks noChangeArrowheads="1"/>
          </p:cNvSpPr>
          <p:nvPr/>
        </p:nvSpPr>
        <p:spPr bwMode="auto">
          <a:xfrm>
            <a:off x="251521" y="5032340"/>
            <a:ext cx="3804170" cy="461665"/>
          </a:xfrm>
          <a:prstGeom prst="rect">
            <a:avLst/>
          </a:prstGeom>
          <a:solidFill>
            <a:srgbClr val="000066"/>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00"/>
                </a:solidFill>
                <a:latin typeface="Arial Rounded MT Bold" pitchFamily="34" charset="0"/>
              </a:defRPr>
            </a:lvl1pPr>
          </a:lstStyle>
          <a:p>
            <a:pPr algn="l"/>
            <a:r>
              <a:rPr lang="es-ES_tradnl" dirty="0" smtClean="0">
                <a:solidFill>
                  <a:srgbClr val="FFFF00"/>
                </a:solidFill>
              </a:rPr>
              <a:t>Método de Investigación</a:t>
            </a:r>
            <a:endParaRPr lang="es-ES_tradnl" dirty="0">
              <a:solidFill>
                <a:srgbClr val="FFFF00"/>
              </a:solidFill>
            </a:endParaRPr>
          </a:p>
        </p:txBody>
      </p:sp>
      <p:sp>
        <p:nvSpPr>
          <p:cNvPr id="19" name="Text Box 12"/>
          <p:cNvSpPr txBox="1">
            <a:spLocks noChangeArrowheads="1"/>
          </p:cNvSpPr>
          <p:nvPr/>
        </p:nvSpPr>
        <p:spPr bwMode="auto">
          <a:xfrm>
            <a:off x="827584" y="169476"/>
            <a:ext cx="7464325"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dirty="0" smtClean="0">
                <a:solidFill>
                  <a:srgbClr val="000066"/>
                </a:solidFill>
              </a:rPr>
              <a:t>METODOLOGÍA DE LA INVESTIGACIÓN</a:t>
            </a:r>
            <a:endParaRPr lang="es-ES_tradnl" dirty="0">
              <a:solidFill>
                <a:srgbClr val="000066"/>
              </a:solidFill>
            </a:endParaRPr>
          </a:p>
        </p:txBody>
      </p:sp>
      <p:graphicFrame>
        <p:nvGraphicFramePr>
          <p:cNvPr id="20" name="19 Diagrama"/>
          <p:cNvGraphicFramePr/>
          <p:nvPr>
            <p:extLst>
              <p:ext uri="{D42A27DB-BD31-4B8C-83A1-F6EECF244321}">
                <p14:modId xmlns:p14="http://schemas.microsoft.com/office/powerpoint/2010/main" val="412374623"/>
              </p:ext>
            </p:extLst>
          </p:nvPr>
        </p:nvGraphicFramePr>
        <p:xfrm>
          <a:off x="35496" y="1370385"/>
          <a:ext cx="9108504" cy="164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20 Diagrama"/>
          <p:cNvGraphicFramePr/>
          <p:nvPr>
            <p:extLst>
              <p:ext uri="{D42A27DB-BD31-4B8C-83A1-F6EECF244321}">
                <p14:modId xmlns:p14="http://schemas.microsoft.com/office/powerpoint/2010/main" val="2870982518"/>
              </p:ext>
            </p:extLst>
          </p:nvPr>
        </p:nvGraphicFramePr>
        <p:xfrm>
          <a:off x="72008" y="3448164"/>
          <a:ext cx="9108504"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2" name="21 Diagrama"/>
          <p:cNvGraphicFramePr/>
          <p:nvPr>
            <p:extLst>
              <p:ext uri="{D42A27DB-BD31-4B8C-83A1-F6EECF244321}">
                <p14:modId xmlns:p14="http://schemas.microsoft.com/office/powerpoint/2010/main" val="720360531"/>
              </p:ext>
            </p:extLst>
          </p:nvPr>
        </p:nvGraphicFramePr>
        <p:xfrm>
          <a:off x="-684584" y="5661248"/>
          <a:ext cx="5220072" cy="11521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Graphic spid="20" grpId="0">
        <p:bldAsOne/>
      </p:bldGraphic>
      <p:bldGraphic spid="21" grpId="0">
        <p:bldAsOne/>
      </p:bldGraphic>
      <p:bldGraphic spid="2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16</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16</a:t>
            </a:fld>
            <a:endParaRPr lang="es-EC" b="1" dirty="0">
              <a:solidFill>
                <a:prstClr val="black"/>
              </a:solidFill>
            </a:endParaRPr>
          </a:p>
        </p:txBody>
      </p:sp>
      <p:sp>
        <p:nvSpPr>
          <p:cNvPr id="6" name="Text Box 12"/>
          <p:cNvSpPr txBox="1">
            <a:spLocks noChangeArrowheads="1"/>
          </p:cNvSpPr>
          <p:nvPr/>
        </p:nvSpPr>
        <p:spPr bwMode="auto">
          <a:xfrm>
            <a:off x="566848" y="188640"/>
            <a:ext cx="8003232"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66"/>
                </a:solidFill>
                <a:latin typeface="Arial Rounded MT Bold" pitchFamily="34" charset="0"/>
              </a:defRPr>
            </a:lvl1pPr>
          </a:lstStyle>
          <a:p>
            <a:r>
              <a:rPr lang="es-ES_tradnl" dirty="0" smtClean="0">
                <a:solidFill>
                  <a:srgbClr val="000099"/>
                </a:solidFill>
              </a:rPr>
              <a:t>Administración </a:t>
            </a:r>
            <a:r>
              <a:rPr lang="es-ES_tradnl" dirty="0">
                <a:solidFill>
                  <a:srgbClr val="000099"/>
                </a:solidFill>
              </a:rPr>
              <a:t>de </a:t>
            </a:r>
            <a:r>
              <a:rPr lang="es-ES_tradnl" dirty="0" smtClean="0">
                <a:solidFill>
                  <a:srgbClr val="000099"/>
                </a:solidFill>
              </a:rPr>
              <a:t>proyectos vigente</a:t>
            </a:r>
            <a:endParaRPr lang="es-ES_tradnl" dirty="0">
              <a:solidFill>
                <a:srgbClr val="000099"/>
              </a:solidFill>
            </a:endParaRPr>
          </a:p>
        </p:txBody>
      </p:sp>
      <p:sp>
        <p:nvSpPr>
          <p:cNvPr id="9" name="8 Rectángulo"/>
          <p:cNvSpPr/>
          <p:nvPr/>
        </p:nvSpPr>
        <p:spPr>
          <a:xfrm>
            <a:off x="755576" y="4593322"/>
            <a:ext cx="7581380" cy="707886"/>
          </a:xfrm>
          <a:prstGeom prst="rect">
            <a:avLst/>
          </a:prstGeom>
        </p:spPr>
        <p:txBody>
          <a:bodyPr wrap="square">
            <a:spAutoFit/>
          </a:bodyPr>
          <a:lstStyle/>
          <a:p>
            <a:pPr marL="0" lvl="3" algn="ctr"/>
            <a:r>
              <a:rPr lang="es-EC" sz="2000" b="1" dirty="0" smtClean="0"/>
              <a:t>CRECIMIENTO DEL PMBOK COMO </a:t>
            </a:r>
          </a:p>
          <a:p>
            <a:pPr marL="0" lvl="3" algn="ctr"/>
            <a:r>
              <a:rPr lang="es-EC" sz="2000" b="1" dirty="0" smtClean="0"/>
              <a:t>GUÍA DE ADMINISTRACIÓN DE PROYECTOS (2008)</a:t>
            </a:r>
            <a:endParaRPr lang="es-EC" b="1" dirty="0"/>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13 Imag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5426" y="1486518"/>
            <a:ext cx="5453608" cy="2806578"/>
          </a:xfrm>
          <a:prstGeom prst="rect">
            <a:avLst/>
          </a:prstGeom>
        </p:spPr>
      </p:pic>
    </p:spTree>
    <p:extLst>
      <p:ext uri="{BB962C8B-B14F-4D97-AF65-F5344CB8AC3E}">
        <p14:creationId xmlns:p14="http://schemas.microsoft.com/office/powerpoint/2010/main" val="21982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17</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12"/>
          <p:cNvSpPr txBox="1">
            <a:spLocks noChangeArrowheads="1"/>
          </p:cNvSpPr>
          <p:nvPr/>
        </p:nvSpPr>
        <p:spPr bwMode="auto">
          <a:xfrm>
            <a:off x="1572171" y="116632"/>
            <a:ext cx="5952157" cy="954107"/>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66"/>
                </a:solidFill>
                <a:latin typeface="Arial Rounded MT Bold" pitchFamily="34" charset="0"/>
              </a:defRPr>
            </a:lvl1pPr>
          </a:lstStyle>
          <a:p>
            <a:r>
              <a:rPr lang="es-ES_tradnl" dirty="0" smtClean="0">
                <a:solidFill>
                  <a:srgbClr val="000099"/>
                </a:solidFill>
              </a:rPr>
              <a:t>Áreas de Conocimiento</a:t>
            </a:r>
          </a:p>
          <a:p>
            <a:r>
              <a:rPr lang="es-ES_tradnl" dirty="0" smtClean="0">
                <a:solidFill>
                  <a:srgbClr val="000099"/>
                </a:solidFill>
              </a:rPr>
              <a:t>de la Guía </a:t>
            </a:r>
            <a:r>
              <a:rPr lang="es-ES_tradnl" dirty="0">
                <a:solidFill>
                  <a:srgbClr val="000099"/>
                </a:solidFill>
              </a:rPr>
              <a:t>del PMBOK® 2008</a:t>
            </a:r>
          </a:p>
        </p:txBody>
      </p:sp>
      <p:pic>
        <p:nvPicPr>
          <p:cNvPr id="9"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340768"/>
            <a:ext cx="6408712" cy="4527212"/>
          </a:xfrm>
          <a:prstGeom prst="rect">
            <a:avLst/>
          </a:prstGeom>
          <a:noFill/>
        </p:spPr>
      </p:pic>
      <p:pic>
        <p:nvPicPr>
          <p:cNvPr id="10" name="Picture 3" descr="C:\Users\pvillarroel\Desktop\CDR-CEE PabloV\-      PERSONALES PAVP\- MAC-V Espe\- TESIS MAC-V PAVP\Portadas Textos PMI -inglés\PMI -PMBOK 4ta EDI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2960" t="13104" r="7970"/>
          <a:stretch/>
        </p:blipFill>
        <p:spPr bwMode="auto">
          <a:xfrm>
            <a:off x="7205232" y="4378019"/>
            <a:ext cx="1872208" cy="2435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ile:PMI-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864856"/>
            <a:ext cx="2160240" cy="804504"/>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17</a:t>
            </a:fld>
            <a:endParaRPr lang="es-EC" b="1" dirty="0">
              <a:solidFill>
                <a:prstClr val="black"/>
              </a:solidFill>
            </a:endParaRP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58880" y="6356351"/>
            <a:ext cx="2133600" cy="365125"/>
          </a:xfrm>
        </p:spPr>
        <p:txBody>
          <a:bodyPr/>
          <a:lstStyle/>
          <a:p>
            <a:fld id="{98D22C14-CB60-4947-86B0-C7427AECFF0B}" type="slidenum">
              <a:rPr lang="es-EC" smtClean="0">
                <a:solidFill>
                  <a:prstClr val="black">
                    <a:tint val="75000"/>
                  </a:prstClr>
                </a:solidFill>
              </a:rPr>
              <a:pPr/>
              <a:t>18</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75888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18</a:t>
            </a:fld>
            <a:endParaRPr lang="es-EC" b="1" dirty="0">
              <a:solidFill>
                <a:prstClr val="black"/>
              </a:solidFill>
            </a:endParaRPr>
          </a:p>
        </p:txBody>
      </p:sp>
      <p:sp>
        <p:nvSpPr>
          <p:cNvPr id="9" name="AutoShape 3"/>
          <p:cNvSpPr>
            <a:spLocks noChangeArrowheads="1"/>
          </p:cNvSpPr>
          <p:nvPr/>
        </p:nvSpPr>
        <p:spPr bwMode="auto">
          <a:xfrm>
            <a:off x="911099" y="2009827"/>
            <a:ext cx="2034620" cy="3299583"/>
          </a:xfrm>
          <a:prstGeom prst="foldedCorner">
            <a:avLst>
              <a:gd name="adj" fmla="val 12500"/>
            </a:avLst>
          </a:prstGeom>
          <a:solidFill>
            <a:srgbClr val="FFFF00"/>
          </a:solidFill>
          <a:ln w="9525">
            <a:solidFill>
              <a:schemeClr val="tx1"/>
            </a:solidFill>
            <a:round/>
            <a:headEnd/>
            <a:tailEnd/>
          </a:ln>
        </p:spPr>
        <p:txBody>
          <a:bodyPr wrap="none" anchor="ctr"/>
          <a:lstStyle/>
          <a:p>
            <a:pPr eaLnBrk="0" hangingPunct="0"/>
            <a:r>
              <a:rPr lang="es-ES_tradnl" b="1" dirty="0" smtClean="0">
                <a:latin typeface="Times New Roman" pitchFamily="18" charset="0"/>
              </a:rPr>
              <a:t>Integración</a:t>
            </a:r>
            <a:endParaRPr lang="es-ES_tradnl" b="1" dirty="0">
              <a:latin typeface="Times New Roman" pitchFamily="18" charset="0"/>
            </a:endParaRPr>
          </a:p>
          <a:p>
            <a:pPr eaLnBrk="0" hangingPunct="0"/>
            <a:r>
              <a:rPr lang="es-ES_tradnl" b="1" dirty="0" smtClean="0">
                <a:latin typeface="Times New Roman" pitchFamily="18" charset="0"/>
              </a:rPr>
              <a:t>Alcance</a:t>
            </a:r>
            <a:endParaRPr lang="es-ES_tradnl" b="1" dirty="0">
              <a:latin typeface="Times New Roman" pitchFamily="18" charset="0"/>
            </a:endParaRPr>
          </a:p>
          <a:p>
            <a:pPr eaLnBrk="0" hangingPunct="0"/>
            <a:r>
              <a:rPr lang="es-ES_tradnl" b="1" dirty="0" smtClean="0">
                <a:latin typeface="Times New Roman" pitchFamily="18" charset="0"/>
              </a:rPr>
              <a:t>Tiempo</a:t>
            </a:r>
            <a:endParaRPr lang="es-ES_tradnl" b="1" dirty="0">
              <a:latin typeface="Times New Roman" pitchFamily="18" charset="0"/>
            </a:endParaRPr>
          </a:p>
          <a:p>
            <a:pPr eaLnBrk="0" hangingPunct="0"/>
            <a:r>
              <a:rPr lang="es-ES_tradnl" b="1" dirty="0" smtClean="0">
                <a:latin typeface="Times New Roman" pitchFamily="18" charset="0"/>
              </a:rPr>
              <a:t>Costo</a:t>
            </a:r>
            <a:endParaRPr lang="es-ES_tradnl" b="1" dirty="0">
              <a:latin typeface="Times New Roman" pitchFamily="18" charset="0"/>
            </a:endParaRPr>
          </a:p>
          <a:p>
            <a:pPr eaLnBrk="0" hangingPunct="0"/>
            <a:r>
              <a:rPr lang="es-ES_tradnl" b="1" dirty="0" smtClean="0">
                <a:latin typeface="Times New Roman" pitchFamily="18" charset="0"/>
              </a:rPr>
              <a:t>Calidad</a:t>
            </a:r>
            <a:endParaRPr lang="es-ES_tradnl" b="1" dirty="0">
              <a:latin typeface="Times New Roman" pitchFamily="18" charset="0"/>
            </a:endParaRPr>
          </a:p>
          <a:p>
            <a:pPr eaLnBrk="0" hangingPunct="0"/>
            <a:r>
              <a:rPr lang="es-ES_tradnl" b="1" dirty="0" smtClean="0">
                <a:latin typeface="Times New Roman" pitchFamily="18" charset="0"/>
              </a:rPr>
              <a:t>Recursos Humanos</a:t>
            </a:r>
            <a:endParaRPr lang="es-ES_tradnl" b="1" dirty="0">
              <a:latin typeface="Times New Roman" pitchFamily="18" charset="0"/>
            </a:endParaRPr>
          </a:p>
          <a:p>
            <a:pPr eaLnBrk="0" hangingPunct="0"/>
            <a:r>
              <a:rPr lang="es-ES_tradnl" b="1" dirty="0" smtClean="0">
                <a:latin typeface="Times New Roman" pitchFamily="18" charset="0"/>
              </a:rPr>
              <a:t>Comunicaciones</a:t>
            </a:r>
            <a:endParaRPr lang="es-ES_tradnl" b="1" dirty="0">
              <a:latin typeface="Times New Roman" pitchFamily="18" charset="0"/>
            </a:endParaRPr>
          </a:p>
          <a:p>
            <a:pPr eaLnBrk="0" hangingPunct="0"/>
            <a:r>
              <a:rPr lang="es-ES_tradnl" b="1" dirty="0" smtClean="0">
                <a:latin typeface="Times New Roman" pitchFamily="18" charset="0"/>
              </a:rPr>
              <a:t>Riesgo</a:t>
            </a:r>
            <a:endParaRPr lang="es-ES_tradnl" b="1" dirty="0">
              <a:latin typeface="Times New Roman" pitchFamily="18" charset="0"/>
            </a:endParaRPr>
          </a:p>
          <a:p>
            <a:pPr eaLnBrk="0" hangingPunct="0"/>
            <a:r>
              <a:rPr lang="es-ES_tradnl" b="1" dirty="0" smtClean="0">
                <a:latin typeface="Times New Roman" pitchFamily="18" charset="0"/>
              </a:rPr>
              <a:t>Procura</a:t>
            </a:r>
            <a:endParaRPr lang="es-ES_tradnl" b="1" dirty="0">
              <a:latin typeface="Times New Roman" pitchFamily="18" charset="0"/>
            </a:endParaRPr>
          </a:p>
        </p:txBody>
      </p:sp>
      <p:sp>
        <p:nvSpPr>
          <p:cNvPr id="10" name="Rectangle 4"/>
          <p:cNvSpPr>
            <a:spLocks noChangeArrowheads="1"/>
          </p:cNvSpPr>
          <p:nvPr/>
        </p:nvSpPr>
        <p:spPr bwMode="auto">
          <a:xfrm>
            <a:off x="257046" y="1292428"/>
            <a:ext cx="3309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s-ES_tradnl" b="1" dirty="0" smtClean="0">
                <a:latin typeface="Times New Roman" pitchFamily="18" charset="0"/>
              </a:rPr>
              <a:t>ÁREAS DE CONOCIMIENTO</a:t>
            </a:r>
          </a:p>
          <a:p>
            <a:pPr algn="ctr" eaLnBrk="0" hangingPunct="0"/>
            <a:r>
              <a:rPr lang="es-ES_tradnl" b="1" dirty="0" smtClean="0">
                <a:latin typeface="Times New Roman" pitchFamily="18" charset="0"/>
              </a:rPr>
              <a:t>de la Adm. de Proy.</a:t>
            </a:r>
            <a:endParaRPr lang="es-ES_tradnl" b="1" dirty="0">
              <a:latin typeface="Times New Roman" pitchFamily="18" charset="0"/>
            </a:endParaRPr>
          </a:p>
        </p:txBody>
      </p:sp>
      <p:sp>
        <p:nvSpPr>
          <p:cNvPr id="11" name="AutoShape 5"/>
          <p:cNvSpPr>
            <a:spLocks noChangeArrowheads="1"/>
          </p:cNvSpPr>
          <p:nvPr/>
        </p:nvSpPr>
        <p:spPr bwMode="auto">
          <a:xfrm>
            <a:off x="6428900" y="2593247"/>
            <a:ext cx="2175547" cy="1776698"/>
          </a:xfrm>
          <a:prstGeom prst="foldedCorner">
            <a:avLst>
              <a:gd name="adj" fmla="val 12500"/>
            </a:avLst>
          </a:prstGeom>
          <a:solidFill>
            <a:srgbClr val="000099"/>
          </a:solidFill>
          <a:ln w="9525">
            <a:solidFill>
              <a:schemeClr val="tx1"/>
            </a:solidFill>
            <a:round/>
            <a:headEnd/>
            <a:tailEnd/>
          </a:ln>
        </p:spPr>
        <p:txBody>
          <a:bodyPr wrap="none" anchor="ctr"/>
          <a:lstStyle/>
          <a:p>
            <a:pPr eaLnBrk="0" hangingPunct="0"/>
            <a:r>
              <a:rPr lang="es-ES_tradnl" sz="2000" b="1" dirty="0" smtClean="0">
                <a:solidFill>
                  <a:srgbClr val="FFFF66"/>
                </a:solidFill>
                <a:latin typeface="Times New Roman" pitchFamily="18" charset="0"/>
              </a:rPr>
              <a:t>Iniciación </a:t>
            </a:r>
            <a:r>
              <a:rPr lang="es-ES_tradnl" sz="2000" b="1" dirty="0">
                <a:solidFill>
                  <a:srgbClr val="FFFF66"/>
                </a:solidFill>
                <a:latin typeface="Times New Roman" pitchFamily="18" charset="0"/>
              </a:rPr>
              <a:t>(IP)</a:t>
            </a:r>
          </a:p>
          <a:p>
            <a:pPr eaLnBrk="0" hangingPunct="0"/>
            <a:r>
              <a:rPr lang="es-ES_tradnl" sz="2000" b="1" dirty="0" smtClean="0">
                <a:solidFill>
                  <a:srgbClr val="FFFF66"/>
                </a:solidFill>
                <a:latin typeface="Times New Roman" pitchFamily="18" charset="0"/>
              </a:rPr>
              <a:t>Planificación </a:t>
            </a:r>
            <a:r>
              <a:rPr lang="es-ES_tradnl" sz="2000" b="1" dirty="0">
                <a:solidFill>
                  <a:srgbClr val="FFFF66"/>
                </a:solidFill>
                <a:latin typeface="Times New Roman" pitchFamily="18" charset="0"/>
              </a:rPr>
              <a:t>(PP)</a:t>
            </a:r>
          </a:p>
          <a:p>
            <a:pPr eaLnBrk="0" hangingPunct="0"/>
            <a:r>
              <a:rPr lang="es-ES_tradnl" sz="2000" b="1" dirty="0" smtClean="0">
                <a:solidFill>
                  <a:srgbClr val="FFFF66"/>
                </a:solidFill>
                <a:latin typeface="Times New Roman" pitchFamily="18" charset="0"/>
              </a:rPr>
              <a:t>Ejecución </a:t>
            </a:r>
            <a:r>
              <a:rPr lang="es-ES_tradnl" sz="2000" b="1" dirty="0">
                <a:solidFill>
                  <a:srgbClr val="FFFF66"/>
                </a:solidFill>
                <a:latin typeface="Times New Roman" pitchFamily="18" charset="0"/>
              </a:rPr>
              <a:t>(EP)</a:t>
            </a:r>
          </a:p>
          <a:p>
            <a:pPr eaLnBrk="0" hangingPunct="0"/>
            <a:r>
              <a:rPr lang="es-ES_tradnl" sz="2000" b="1" dirty="0">
                <a:solidFill>
                  <a:srgbClr val="FFFF66"/>
                </a:solidFill>
                <a:latin typeface="Times New Roman" pitchFamily="18" charset="0"/>
              </a:rPr>
              <a:t>Control (CoP)</a:t>
            </a:r>
          </a:p>
          <a:p>
            <a:pPr eaLnBrk="0" hangingPunct="0"/>
            <a:r>
              <a:rPr lang="es-ES_tradnl" sz="2000" b="1" dirty="0" smtClean="0">
                <a:solidFill>
                  <a:srgbClr val="FFFF66"/>
                </a:solidFill>
                <a:latin typeface="Times New Roman" pitchFamily="18" charset="0"/>
              </a:rPr>
              <a:t>Cierre </a:t>
            </a:r>
            <a:r>
              <a:rPr lang="es-ES_tradnl" sz="2000" b="1" dirty="0">
                <a:solidFill>
                  <a:srgbClr val="FFFF66"/>
                </a:solidFill>
                <a:latin typeface="Times New Roman" pitchFamily="18" charset="0"/>
              </a:rPr>
              <a:t>(</a:t>
            </a:r>
            <a:r>
              <a:rPr lang="es-ES_tradnl" sz="2000" b="1" dirty="0" err="1" smtClean="0">
                <a:solidFill>
                  <a:srgbClr val="FFFF66"/>
                </a:solidFill>
                <a:latin typeface="Times New Roman" pitchFamily="18" charset="0"/>
              </a:rPr>
              <a:t>CiP</a:t>
            </a:r>
            <a:r>
              <a:rPr lang="es-ES_tradnl" sz="2000" b="1" dirty="0">
                <a:solidFill>
                  <a:srgbClr val="FFFF66"/>
                </a:solidFill>
                <a:latin typeface="Times New Roman" pitchFamily="18" charset="0"/>
              </a:rPr>
              <a:t>)</a:t>
            </a:r>
          </a:p>
        </p:txBody>
      </p:sp>
      <p:sp>
        <p:nvSpPr>
          <p:cNvPr id="12" name="Rectangle 6"/>
          <p:cNvSpPr>
            <a:spLocks noChangeArrowheads="1"/>
          </p:cNvSpPr>
          <p:nvPr/>
        </p:nvSpPr>
        <p:spPr bwMode="auto">
          <a:xfrm>
            <a:off x="6013523" y="1940500"/>
            <a:ext cx="2826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s-ES_tradnl" b="1" dirty="0" smtClean="0">
                <a:latin typeface="Times New Roman" pitchFamily="18" charset="0"/>
              </a:rPr>
              <a:t>GRUPOS DE PROCESOS</a:t>
            </a:r>
            <a:endParaRPr lang="es-ES_tradnl" b="1" dirty="0">
              <a:latin typeface="Times New Roman" pitchFamily="18" charset="0"/>
            </a:endParaRPr>
          </a:p>
          <a:p>
            <a:pPr algn="ctr" eaLnBrk="0" hangingPunct="0"/>
            <a:r>
              <a:rPr lang="es-ES_tradnl" b="1" dirty="0">
                <a:latin typeface="Times New Roman" pitchFamily="18" charset="0"/>
              </a:rPr>
              <a:t>d</a:t>
            </a:r>
            <a:r>
              <a:rPr lang="es-ES_tradnl" b="1" dirty="0" smtClean="0">
                <a:latin typeface="Times New Roman" pitchFamily="18" charset="0"/>
              </a:rPr>
              <a:t>e la Adm. Proy.</a:t>
            </a:r>
            <a:endParaRPr lang="es-ES_tradnl" b="1" dirty="0">
              <a:latin typeface="Times New Roman" pitchFamily="18" charset="0"/>
            </a:endParaRPr>
          </a:p>
        </p:txBody>
      </p:sp>
      <p:sp>
        <p:nvSpPr>
          <p:cNvPr id="13" name="Oval 7"/>
          <p:cNvSpPr>
            <a:spLocks noChangeArrowheads="1"/>
          </p:cNvSpPr>
          <p:nvPr/>
        </p:nvSpPr>
        <p:spPr bwMode="auto">
          <a:xfrm>
            <a:off x="4427454" y="2931665"/>
            <a:ext cx="353847" cy="338419"/>
          </a:xfrm>
          <a:prstGeom prst="ellipse">
            <a:avLst/>
          </a:prstGeom>
          <a:solidFill>
            <a:srgbClr val="C00000"/>
          </a:solidFill>
          <a:ln w="9525">
            <a:solidFill>
              <a:schemeClr val="tx1"/>
            </a:solidFill>
            <a:round/>
            <a:headEnd/>
            <a:tailEnd/>
          </a:ln>
        </p:spPr>
        <p:txBody>
          <a:bodyPr wrap="none" anchor="ctr"/>
          <a:lstStyle/>
          <a:p>
            <a:endParaRPr lang="es-EC" dirty="0"/>
          </a:p>
        </p:txBody>
      </p:sp>
      <p:sp>
        <p:nvSpPr>
          <p:cNvPr id="14" name="Oval 8"/>
          <p:cNvSpPr>
            <a:spLocks noChangeArrowheads="1"/>
          </p:cNvSpPr>
          <p:nvPr/>
        </p:nvSpPr>
        <p:spPr bwMode="auto">
          <a:xfrm>
            <a:off x="4427454" y="3777712"/>
            <a:ext cx="353847" cy="338419"/>
          </a:xfrm>
          <a:prstGeom prst="ellipse">
            <a:avLst/>
          </a:prstGeom>
          <a:solidFill>
            <a:srgbClr val="C00000"/>
          </a:solidFill>
          <a:ln w="9525">
            <a:solidFill>
              <a:schemeClr val="tx1"/>
            </a:solidFill>
            <a:round/>
            <a:headEnd/>
            <a:tailEnd/>
          </a:ln>
        </p:spPr>
        <p:txBody>
          <a:bodyPr wrap="none" anchor="ctr"/>
          <a:lstStyle/>
          <a:p>
            <a:endParaRPr lang="es-EC" dirty="0"/>
          </a:p>
        </p:txBody>
      </p:sp>
      <p:sp>
        <p:nvSpPr>
          <p:cNvPr id="15" name="Oval 9"/>
          <p:cNvSpPr>
            <a:spLocks noChangeArrowheads="1"/>
          </p:cNvSpPr>
          <p:nvPr/>
        </p:nvSpPr>
        <p:spPr bwMode="auto">
          <a:xfrm>
            <a:off x="4427454" y="4200736"/>
            <a:ext cx="353847" cy="338419"/>
          </a:xfrm>
          <a:prstGeom prst="ellipse">
            <a:avLst/>
          </a:prstGeom>
          <a:solidFill>
            <a:srgbClr val="C00000"/>
          </a:solidFill>
          <a:ln w="9525">
            <a:solidFill>
              <a:schemeClr val="tx1"/>
            </a:solidFill>
            <a:round/>
            <a:headEnd/>
            <a:tailEnd/>
          </a:ln>
        </p:spPr>
        <p:txBody>
          <a:bodyPr wrap="none" anchor="ctr"/>
          <a:lstStyle/>
          <a:p>
            <a:endParaRPr lang="es-EC" dirty="0"/>
          </a:p>
        </p:txBody>
      </p:sp>
      <p:sp>
        <p:nvSpPr>
          <p:cNvPr id="16" name="Oval 10"/>
          <p:cNvSpPr>
            <a:spLocks noChangeArrowheads="1"/>
          </p:cNvSpPr>
          <p:nvPr/>
        </p:nvSpPr>
        <p:spPr bwMode="auto">
          <a:xfrm>
            <a:off x="4427454" y="3354689"/>
            <a:ext cx="353847" cy="338419"/>
          </a:xfrm>
          <a:prstGeom prst="ellipse">
            <a:avLst/>
          </a:prstGeom>
          <a:solidFill>
            <a:srgbClr val="C00000"/>
          </a:solidFill>
          <a:ln w="9525">
            <a:solidFill>
              <a:schemeClr val="tx1"/>
            </a:solidFill>
            <a:round/>
            <a:headEnd/>
            <a:tailEnd/>
          </a:ln>
        </p:spPr>
        <p:txBody>
          <a:bodyPr wrap="none" anchor="ctr"/>
          <a:lstStyle/>
          <a:p>
            <a:endParaRPr lang="es-EC" dirty="0"/>
          </a:p>
        </p:txBody>
      </p:sp>
      <p:sp>
        <p:nvSpPr>
          <p:cNvPr id="17" name="Oval 11"/>
          <p:cNvSpPr>
            <a:spLocks noChangeArrowheads="1"/>
          </p:cNvSpPr>
          <p:nvPr/>
        </p:nvSpPr>
        <p:spPr bwMode="auto">
          <a:xfrm>
            <a:off x="4427454" y="2508642"/>
            <a:ext cx="353847" cy="338419"/>
          </a:xfrm>
          <a:prstGeom prst="ellipse">
            <a:avLst/>
          </a:prstGeom>
          <a:solidFill>
            <a:srgbClr val="C00000"/>
          </a:solidFill>
          <a:ln w="9525">
            <a:solidFill>
              <a:schemeClr val="tx1"/>
            </a:solidFill>
            <a:round/>
            <a:headEnd/>
            <a:tailEnd/>
          </a:ln>
        </p:spPr>
        <p:txBody>
          <a:bodyPr wrap="none" anchor="ctr"/>
          <a:lstStyle/>
          <a:p>
            <a:endParaRPr lang="es-EC" dirty="0"/>
          </a:p>
        </p:txBody>
      </p:sp>
      <p:sp>
        <p:nvSpPr>
          <p:cNvPr id="18" name="Line 12"/>
          <p:cNvSpPr>
            <a:spLocks noChangeShapeType="1"/>
          </p:cNvSpPr>
          <p:nvPr/>
        </p:nvSpPr>
        <p:spPr bwMode="auto">
          <a:xfrm>
            <a:off x="2257400" y="2460509"/>
            <a:ext cx="2170053" cy="132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19" name="Line 13"/>
          <p:cNvSpPr>
            <a:spLocks noChangeShapeType="1"/>
          </p:cNvSpPr>
          <p:nvPr/>
        </p:nvSpPr>
        <p:spPr bwMode="auto">
          <a:xfrm>
            <a:off x="4781301" y="2677851"/>
            <a:ext cx="1680773" cy="169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0" name="Line 14"/>
          <p:cNvSpPr>
            <a:spLocks noChangeShapeType="1"/>
          </p:cNvSpPr>
          <p:nvPr/>
        </p:nvSpPr>
        <p:spPr bwMode="auto">
          <a:xfrm flipV="1">
            <a:off x="1911825" y="3100873"/>
            <a:ext cx="2515628" cy="169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1" name="Line 15"/>
          <p:cNvSpPr>
            <a:spLocks noChangeShapeType="1"/>
          </p:cNvSpPr>
          <p:nvPr/>
        </p:nvSpPr>
        <p:spPr bwMode="auto">
          <a:xfrm>
            <a:off x="1825351" y="3270083"/>
            <a:ext cx="2602101" cy="169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2" name="Line 16"/>
          <p:cNvSpPr>
            <a:spLocks noChangeShapeType="1"/>
          </p:cNvSpPr>
          <p:nvPr/>
        </p:nvSpPr>
        <p:spPr bwMode="auto">
          <a:xfrm>
            <a:off x="1825351" y="3270083"/>
            <a:ext cx="2602101" cy="67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3" name="Line 17"/>
          <p:cNvSpPr>
            <a:spLocks noChangeShapeType="1"/>
          </p:cNvSpPr>
          <p:nvPr/>
        </p:nvSpPr>
        <p:spPr bwMode="auto">
          <a:xfrm>
            <a:off x="1825351" y="4369945"/>
            <a:ext cx="2602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4" name="Line 18"/>
          <p:cNvSpPr>
            <a:spLocks noChangeShapeType="1"/>
          </p:cNvSpPr>
          <p:nvPr/>
        </p:nvSpPr>
        <p:spPr bwMode="auto">
          <a:xfrm>
            <a:off x="4781301" y="3523898"/>
            <a:ext cx="1680773" cy="2538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5" name="Line 19"/>
          <p:cNvSpPr>
            <a:spLocks noChangeShapeType="1"/>
          </p:cNvSpPr>
          <p:nvPr/>
        </p:nvSpPr>
        <p:spPr bwMode="auto">
          <a:xfrm>
            <a:off x="4781301" y="3100875"/>
            <a:ext cx="1680773" cy="846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6" name="Line 20"/>
          <p:cNvSpPr>
            <a:spLocks noChangeShapeType="1"/>
          </p:cNvSpPr>
          <p:nvPr/>
        </p:nvSpPr>
        <p:spPr bwMode="auto">
          <a:xfrm flipV="1">
            <a:off x="4781301" y="3777712"/>
            <a:ext cx="1680773" cy="169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7" name="Line 21"/>
          <p:cNvSpPr>
            <a:spLocks noChangeShapeType="1"/>
          </p:cNvSpPr>
          <p:nvPr/>
        </p:nvSpPr>
        <p:spPr bwMode="auto">
          <a:xfrm flipV="1">
            <a:off x="4781301" y="3185479"/>
            <a:ext cx="1680773" cy="11844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C" dirty="0"/>
          </a:p>
        </p:txBody>
      </p:sp>
      <p:sp>
        <p:nvSpPr>
          <p:cNvPr id="28" name="Rectangle 22"/>
          <p:cNvSpPr>
            <a:spLocks noChangeArrowheads="1"/>
          </p:cNvSpPr>
          <p:nvPr/>
        </p:nvSpPr>
        <p:spPr bwMode="auto">
          <a:xfrm>
            <a:off x="6660232" y="5607289"/>
            <a:ext cx="1503850" cy="846047"/>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eaLnBrk="0" hangingPunct="0"/>
            <a:r>
              <a:rPr lang="es-ES_tradnl" b="1" dirty="0" smtClean="0"/>
              <a:t>Grupos </a:t>
            </a:r>
            <a:r>
              <a:rPr lang="es-ES_tradnl" b="1" dirty="0"/>
              <a:t>de</a:t>
            </a:r>
          </a:p>
          <a:p>
            <a:pPr algn="ctr" eaLnBrk="0" hangingPunct="0"/>
            <a:r>
              <a:rPr lang="es-ES_tradnl" b="1" dirty="0"/>
              <a:t>P</a:t>
            </a:r>
            <a:r>
              <a:rPr lang="es-ES_tradnl" b="1" dirty="0" smtClean="0"/>
              <a:t>rocesos</a:t>
            </a:r>
            <a:endParaRPr lang="es-ES_tradnl" b="1" dirty="0"/>
          </a:p>
        </p:txBody>
      </p:sp>
      <p:sp>
        <p:nvSpPr>
          <p:cNvPr id="29" name="Rectangle 23"/>
          <p:cNvSpPr>
            <a:spLocks noChangeArrowheads="1"/>
          </p:cNvSpPr>
          <p:nvPr/>
        </p:nvSpPr>
        <p:spPr bwMode="auto">
          <a:xfrm>
            <a:off x="1187624" y="5607289"/>
            <a:ext cx="1503850" cy="846047"/>
          </a:xfrm>
          <a:prstGeom prst="rect">
            <a:avLst/>
          </a:prstGeom>
          <a:solidFill>
            <a:srgbClr val="FFFF66"/>
          </a:solidFill>
          <a:ln w="9525">
            <a:solidFill>
              <a:schemeClr val="tx1"/>
            </a:solidFill>
            <a:miter lim="800000"/>
            <a:headEnd/>
            <a:tailEnd/>
          </a:ln>
        </p:spPr>
        <p:txBody>
          <a:bodyPr wrap="none" anchor="ctr"/>
          <a:lstStyle/>
          <a:p>
            <a:pPr algn="ctr" eaLnBrk="0" hangingPunct="0"/>
            <a:r>
              <a:rPr lang="es-ES_tradnl" b="1" dirty="0" smtClean="0"/>
              <a:t>Área </a:t>
            </a:r>
            <a:r>
              <a:rPr lang="es-ES_tradnl" b="1" dirty="0"/>
              <a:t>de</a:t>
            </a:r>
          </a:p>
          <a:p>
            <a:pPr algn="ctr" eaLnBrk="0" hangingPunct="0"/>
            <a:r>
              <a:rPr lang="es-ES_tradnl" b="1" dirty="0"/>
              <a:t>C</a:t>
            </a:r>
            <a:r>
              <a:rPr lang="es-ES_tradnl" b="1" dirty="0" smtClean="0"/>
              <a:t>onocimiento</a:t>
            </a:r>
            <a:endParaRPr lang="es-ES_tradnl" b="1" dirty="0"/>
          </a:p>
        </p:txBody>
      </p:sp>
      <p:sp>
        <p:nvSpPr>
          <p:cNvPr id="30" name="Rectangle 24"/>
          <p:cNvSpPr>
            <a:spLocks noChangeArrowheads="1"/>
          </p:cNvSpPr>
          <p:nvPr/>
        </p:nvSpPr>
        <p:spPr bwMode="auto">
          <a:xfrm>
            <a:off x="3851919" y="5607289"/>
            <a:ext cx="1503850" cy="84604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eaLnBrk="0" hangingPunct="0"/>
            <a:r>
              <a:rPr lang="es-ES_tradnl" b="1" dirty="0" smtClean="0">
                <a:cs typeface="Times New Roman" pitchFamily="18" charset="0"/>
              </a:rPr>
              <a:t>Procesos </a:t>
            </a:r>
            <a:r>
              <a:rPr lang="es-ES_tradnl" b="1" dirty="0">
                <a:cs typeface="Times New Roman" pitchFamily="18" charset="0"/>
              </a:rPr>
              <a:t>de </a:t>
            </a:r>
          </a:p>
          <a:p>
            <a:pPr algn="ctr" eaLnBrk="0" hangingPunct="0"/>
            <a:r>
              <a:rPr lang="es-ES_tradnl" b="1" dirty="0" smtClean="0">
                <a:cs typeface="Times New Roman" pitchFamily="18" charset="0"/>
              </a:rPr>
              <a:t>Administración</a:t>
            </a:r>
          </a:p>
          <a:p>
            <a:pPr algn="ctr" eaLnBrk="0" hangingPunct="0"/>
            <a:r>
              <a:rPr lang="es-ES_tradnl" b="1" dirty="0" smtClean="0">
                <a:cs typeface="Times New Roman" pitchFamily="18" charset="0"/>
              </a:rPr>
              <a:t>(PMBOK)</a:t>
            </a:r>
            <a:endParaRPr lang="es-ES_tradnl" b="1" dirty="0">
              <a:cs typeface="Times New Roman" pitchFamily="18" charset="0"/>
            </a:endParaRPr>
          </a:p>
        </p:txBody>
      </p:sp>
      <p:cxnSp>
        <p:nvCxnSpPr>
          <p:cNvPr id="31" name="AutoShape 25"/>
          <p:cNvCxnSpPr>
            <a:cxnSpLocks noChangeShapeType="1"/>
            <a:stCxn id="28" idx="1"/>
            <a:endCxn id="30" idx="3"/>
          </p:cNvCxnSpPr>
          <p:nvPr/>
        </p:nvCxnSpPr>
        <p:spPr bwMode="auto">
          <a:xfrm flipH="1">
            <a:off x="5355769" y="6030313"/>
            <a:ext cx="1304463" cy="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AutoShape 26"/>
          <p:cNvCxnSpPr>
            <a:cxnSpLocks noChangeShapeType="1"/>
            <a:stCxn id="29" idx="3"/>
          </p:cNvCxnSpPr>
          <p:nvPr/>
        </p:nvCxnSpPr>
        <p:spPr bwMode="auto">
          <a:xfrm>
            <a:off x="2691474" y="6030313"/>
            <a:ext cx="819926" cy="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3" name="Rectangle 27"/>
          <p:cNvSpPr>
            <a:spLocks noChangeArrowheads="1"/>
          </p:cNvSpPr>
          <p:nvPr/>
        </p:nvSpPr>
        <p:spPr bwMode="auto">
          <a:xfrm>
            <a:off x="2627784" y="6300028"/>
            <a:ext cx="1292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s-ES_tradnl" b="1" i="1" dirty="0">
                <a:latin typeface="Arial Narrow" pitchFamily="34" charset="0"/>
                <a:cs typeface="Times New Roman" pitchFamily="18" charset="0"/>
              </a:rPr>
              <a:t>_pertenece_</a:t>
            </a:r>
          </a:p>
        </p:txBody>
      </p:sp>
      <p:sp>
        <p:nvSpPr>
          <p:cNvPr id="34" name="Rectangle 28"/>
          <p:cNvSpPr>
            <a:spLocks noChangeArrowheads="1"/>
          </p:cNvSpPr>
          <p:nvPr/>
        </p:nvSpPr>
        <p:spPr bwMode="auto">
          <a:xfrm>
            <a:off x="5508103" y="6300027"/>
            <a:ext cx="1027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s-ES_tradnl" b="1" i="1" dirty="0">
                <a:latin typeface="Arial Narrow" pitchFamily="34" charset="0"/>
                <a:cs typeface="Times New Roman" pitchFamily="18" charset="0"/>
              </a:rPr>
              <a:t>_agrupa_</a:t>
            </a:r>
          </a:p>
        </p:txBody>
      </p:sp>
      <p:sp>
        <p:nvSpPr>
          <p:cNvPr id="35" name="Line 29"/>
          <p:cNvSpPr>
            <a:spLocks noChangeShapeType="1"/>
          </p:cNvSpPr>
          <p:nvPr/>
        </p:nvSpPr>
        <p:spPr bwMode="auto">
          <a:xfrm>
            <a:off x="3454374" y="6030312"/>
            <a:ext cx="39754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dirty="0"/>
          </a:p>
        </p:txBody>
      </p:sp>
      <p:sp>
        <p:nvSpPr>
          <p:cNvPr id="36" name="Line 30"/>
          <p:cNvSpPr>
            <a:spLocks noChangeShapeType="1"/>
          </p:cNvSpPr>
          <p:nvPr/>
        </p:nvSpPr>
        <p:spPr bwMode="auto">
          <a:xfrm flipH="1">
            <a:off x="5754380" y="6030312"/>
            <a:ext cx="35384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dirty="0"/>
          </a:p>
        </p:txBody>
      </p:sp>
      <p:sp>
        <p:nvSpPr>
          <p:cNvPr id="37" name="Rectangle 31"/>
          <p:cNvSpPr>
            <a:spLocks noChangeArrowheads="1"/>
          </p:cNvSpPr>
          <p:nvPr/>
        </p:nvSpPr>
        <p:spPr bwMode="auto">
          <a:xfrm>
            <a:off x="1065907" y="5131387"/>
            <a:ext cx="1308497" cy="40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s-ES_tradnl" i="1" dirty="0">
                <a:latin typeface="Arial Narrow" pitchFamily="34" charset="0"/>
                <a:cs typeface="Times New Roman" pitchFamily="18" charset="0"/>
              </a:rPr>
              <a:t>                  </a:t>
            </a:r>
          </a:p>
        </p:txBody>
      </p:sp>
      <p:sp>
        <p:nvSpPr>
          <p:cNvPr id="38" name="Rectangle 32"/>
          <p:cNvSpPr>
            <a:spLocks noChangeArrowheads="1"/>
          </p:cNvSpPr>
          <p:nvPr/>
        </p:nvSpPr>
        <p:spPr bwMode="auto">
          <a:xfrm>
            <a:off x="3277451" y="4031526"/>
            <a:ext cx="396234" cy="40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s-ES_tradnl" i="1" dirty="0">
                <a:latin typeface="Arial Narrow" pitchFamily="34" charset="0"/>
                <a:cs typeface="Times New Roman" pitchFamily="18" charset="0"/>
              </a:rPr>
              <a:t>   </a:t>
            </a:r>
          </a:p>
        </p:txBody>
      </p:sp>
      <p:sp>
        <p:nvSpPr>
          <p:cNvPr id="39" name="Rectangle 33"/>
          <p:cNvSpPr>
            <a:spLocks noChangeArrowheads="1"/>
          </p:cNvSpPr>
          <p:nvPr/>
        </p:nvSpPr>
        <p:spPr bwMode="auto">
          <a:xfrm>
            <a:off x="3779912" y="1434703"/>
            <a:ext cx="16837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s-ES_tradnl" sz="2000" b="1" dirty="0" smtClean="0">
                <a:latin typeface="Times New Roman" pitchFamily="18" charset="0"/>
              </a:rPr>
              <a:t>42 Procesos de la</a:t>
            </a:r>
            <a:r>
              <a:rPr lang="es-ES_tradnl" sz="2000" b="1" dirty="0">
                <a:latin typeface="Times New Roman" pitchFamily="18" charset="0"/>
              </a:rPr>
              <a:t> </a:t>
            </a:r>
            <a:r>
              <a:rPr lang="es-ES_tradnl" sz="2000" b="1" dirty="0" err="1" smtClean="0">
                <a:latin typeface="Times New Roman" pitchFamily="18" charset="0"/>
              </a:rPr>
              <a:t>Adm</a:t>
            </a:r>
            <a:r>
              <a:rPr lang="es-ES_tradnl" sz="2000" b="1" dirty="0" smtClean="0">
                <a:latin typeface="Times New Roman" pitchFamily="18" charset="0"/>
              </a:rPr>
              <a:t>. de Proy.</a:t>
            </a:r>
            <a:endParaRPr lang="es-ES_tradnl" sz="2000" b="1" dirty="0">
              <a:latin typeface="Times New Roman" pitchFamily="18" charset="0"/>
            </a:endParaRPr>
          </a:p>
        </p:txBody>
      </p:sp>
      <p:sp>
        <p:nvSpPr>
          <p:cNvPr id="2" name="1 Elipse"/>
          <p:cNvSpPr/>
          <p:nvPr/>
        </p:nvSpPr>
        <p:spPr>
          <a:xfrm>
            <a:off x="3491880" y="1002655"/>
            <a:ext cx="2187774" cy="4535893"/>
          </a:xfrm>
          <a:prstGeom prst="ellipse">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Text Box 12"/>
          <p:cNvSpPr txBox="1">
            <a:spLocks noChangeArrowheads="1"/>
          </p:cNvSpPr>
          <p:nvPr/>
        </p:nvSpPr>
        <p:spPr bwMode="auto">
          <a:xfrm>
            <a:off x="1572171" y="116632"/>
            <a:ext cx="5952157"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66"/>
                </a:solidFill>
                <a:latin typeface="Arial Rounded MT Bold" pitchFamily="34" charset="0"/>
              </a:defRPr>
            </a:lvl1pPr>
          </a:lstStyle>
          <a:p>
            <a:r>
              <a:rPr lang="es-ES_tradnl" dirty="0" smtClean="0"/>
              <a:t>Estructura </a:t>
            </a:r>
            <a:r>
              <a:rPr lang="es-ES_tradnl" dirty="0"/>
              <a:t>del PMBOK® 2008</a:t>
            </a: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fill="hold"/>
                                        <p:tgtEl>
                                          <p:spTgt spid="23"/>
                                        </p:tgtEl>
                                        <p:attrNameLst>
                                          <p:attrName>ppt_w</p:attrName>
                                        </p:attrNameLst>
                                      </p:cBhvr>
                                      <p:tavLst>
                                        <p:tav tm="0">
                                          <p:val>
                                            <p:fltVal val="0"/>
                                          </p:val>
                                        </p:tav>
                                        <p:tav tm="100000">
                                          <p:val>
                                            <p:strVal val="#ppt_w"/>
                                          </p:val>
                                        </p:tav>
                                      </p:tavLst>
                                    </p:anim>
                                    <p:anim calcmode="lin" valueType="num">
                                      <p:cBhvr>
                                        <p:cTn id="98" dur="500" fill="hold"/>
                                        <p:tgtEl>
                                          <p:spTgt spid="23"/>
                                        </p:tgtEl>
                                        <p:attrNameLst>
                                          <p:attrName>ppt_h</p:attrName>
                                        </p:attrNameLst>
                                      </p:cBhvr>
                                      <p:tavLst>
                                        <p:tav tm="0">
                                          <p:val>
                                            <p:fltVal val="0"/>
                                          </p:val>
                                        </p:tav>
                                        <p:tav tm="100000">
                                          <p:val>
                                            <p:strVal val="#ppt_h"/>
                                          </p:val>
                                        </p:tav>
                                      </p:tavLst>
                                    </p:anim>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500" fill="hold"/>
                                        <p:tgtEl>
                                          <p:spTgt spid="39"/>
                                        </p:tgtEl>
                                        <p:attrNameLst>
                                          <p:attrName>ppt_w</p:attrName>
                                        </p:attrNameLst>
                                      </p:cBhvr>
                                      <p:tavLst>
                                        <p:tav tm="0">
                                          <p:val>
                                            <p:fltVal val="0"/>
                                          </p:val>
                                        </p:tav>
                                        <p:tav tm="100000">
                                          <p:val>
                                            <p:strVal val="#ppt_w"/>
                                          </p:val>
                                        </p:tav>
                                      </p:tavLst>
                                    </p:anim>
                                    <p:anim calcmode="lin" valueType="num">
                                      <p:cBhvr>
                                        <p:cTn id="105" dur="500" fill="hold"/>
                                        <p:tgtEl>
                                          <p:spTgt spid="39"/>
                                        </p:tgtEl>
                                        <p:attrNameLst>
                                          <p:attrName>ppt_h</p:attrName>
                                        </p:attrNameLst>
                                      </p:cBhvr>
                                      <p:tavLst>
                                        <p:tav tm="0">
                                          <p:val>
                                            <p:fltVal val="0"/>
                                          </p:val>
                                        </p:tav>
                                        <p:tav tm="100000">
                                          <p:val>
                                            <p:strVal val="#ppt_h"/>
                                          </p:val>
                                        </p:tav>
                                      </p:tavLst>
                                    </p:anim>
                                    <p:animEffect transition="in" filter="fade">
                                      <p:cBhvr>
                                        <p:cTn id="106" dur="500"/>
                                        <p:tgtEl>
                                          <p:spTgt spid="39"/>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nodeType="with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par>
                                <p:cTn id="127" presetID="53" presetClass="entr" presetSubtype="16" fill="hold" nodeType="with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500" fill="hold"/>
                                        <p:tgtEl>
                                          <p:spTgt spid="32"/>
                                        </p:tgtEl>
                                        <p:attrNameLst>
                                          <p:attrName>ppt_w</p:attrName>
                                        </p:attrNameLst>
                                      </p:cBhvr>
                                      <p:tavLst>
                                        <p:tav tm="0">
                                          <p:val>
                                            <p:fltVal val="0"/>
                                          </p:val>
                                        </p:tav>
                                        <p:tav tm="100000">
                                          <p:val>
                                            <p:strVal val="#ppt_w"/>
                                          </p:val>
                                        </p:tav>
                                      </p:tavLst>
                                    </p:anim>
                                    <p:anim calcmode="lin" valueType="num">
                                      <p:cBhvr>
                                        <p:cTn id="130" dur="500" fill="hold"/>
                                        <p:tgtEl>
                                          <p:spTgt spid="32"/>
                                        </p:tgtEl>
                                        <p:attrNameLst>
                                          <p:attrName>ppt_h</p:attrName>
                                        </p:attrNameLst>
                                      </p:cBhvr>
                                      <p:tavLst>
                                        <p:tav tm="0">
                                          <p:val>
                                            <p:fltVal val="0"/>
                                          </p:val>
                                        </p:tav>
                                        <p:tav tm="100000">
                                          <p:val>
                                            <p:strVal val="#ppt_h"/>
                                          </p:val>
                                        </p:tav>
                                      </p:tavLst>
                                    </p:anim>
                                    <p:animEffect transition="in" filter="fade">
                                      <p:cBhvr>
                                        <p:cTn id="131" dur="500"/>
                                        <p:tgtEl>
                                          <p:spTgt spid="32"/>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p:cTn id="134" dur="500" fill="hold"/>
                                        <p:tgtEl>
                                          <p:spTgt spid="33"/>
                                        </p:tgtEl>
                                        <p:attrNameLst>
                                          <p:attrName>ppt_w</p:attrName>
                                        </p:attrNameLst>
                                      </p:cBhvr>
                                      <p:tavLst>
                                        <p:tav tm="0">
                                          <p:val>
                                            <p:fltVal val="0"/>
                                          </p:val>
                                        </p:tav>
                                        <p:tav tm="100000">
                                          <p:val>
                                            <p:strVal val="#ppt_w"/>
                                          </p:val>
                                        </p:tav>
                                      </p:tavLst>
                                    </p:anim>
                                    <p:anim calcmode="lin" valueType="num">
                                      <p:cBhvr>
                                        <p:cTn id="135" dur="500" fill="hold"/>
                                        <p:tgtEl>
                                          <p:spTgt spid="33"/>
                                        </p:tgtEl>
                                        <p:attrNameLst>
                                          <p:attrName>ppt_h</p:attrName>
                                        </p:attrNameLst>
                                      </p:cBhvr>
                                      <p:tavLst>
                                        <p:tav tm="0">
                                          <p:val>
                                            <p:fltVal val="0"/>
                                          </p:val>
                                        </p:tav>
                                        <p:tav tm="100000">
                                          <p:val>
                                            <p:strVal val="#ppt_h"/>
                                          </p:val>
                                        </p:tav>
                                      </p:tavLst>
                                    </p:anim>
                                    <p:animEffect transition="in" filter="fade">
                                      <p:cBhvr>
                                        <p:cTn id="136" dur="500"/>
                                        <p:tgtEl>
                                          <p:spTgt spid="33"/>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500" fill="hold"/>
                                        <p:tgtEl>
                                          <p:spTgt spid="34"/>
                                        </p:tgtEl>
                                        <p:attrNameLst>
                                          <p:attrName>ppt_w</p:attrName>
                                        </p:attrNameLst>
                                      </p:cBhvr>
                                      <p:tavLst>
                                        <p:tav tm="0">
                                          <p:val>
                                            <p:fltVal val="0"/>
                                          </p:val>
                                        </p:tav>
                                        <p:tav tm="100000">
                                          <p:val>
                                            <p:strVal val="#ppt_w"/>
                                          </p:val>
                                        </p:tav>
                                      </p:tavLst>
                                    </p:anim>
                                    <p:anim calcmode="lin" valueType="num">
                                      <p:cBhvr>
                                        <p:cTn id="140" dur="500" fill="hold"/>
                                        <p:tgtEl>
                                          <p:spTgt spid="34"/>
                                        </p:tgtEl>
                                        <p:attrNameLst>
                                          <p:attrName>ppt_h</p:attrName>
                                        </p:attrNameLst>
                                      </p:cBhvr>
                                      <p:tavLst>
                                        <p:tav tm="0">
                                          <p:val>
                                            <p:fltVal val="0"/>
                                          </p:val>
                                        </p:tav>
                                        <p:tav tm="100000">
                                          <p:val>
                                            <p:strVal val="#ppt_h"/>
                                          </p:val>
                                        </p:tav>
                                      </p:tavLst>
                                    </p:anim>
                                    <p:animEffect transition="in" filter="fade">
                                      <p:cBhvr>
                                        <p:cTn id="141" dur="500"/>
                                        <p:tgtEl>
                                          <p:spTgt spid="34"/>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ppt_w</p:attrName>
                                        </p:attrNameLst>
                                      </p:cBhvr>
                                      <p:tavLst>
                                        <p:tav tm="0">
                                          <p:val>
                                            <p:fltVal val="0"/>
                                          </p:val>
                                        </p:tav>
                                        <p:tav tm="100000">
                                          <p:val>
                                            <p:strVal val="#ppt_w"/>
                                          </p:val>
                                        </p:tav>
                                      </p:tavLst>
                                    </p:anim>
                                    <p:anim calcmode="lin" valueType="num">
                                      <p:cBhvr>
                                        <p:cTn id="145" dur="500" fill="hold"/>
                                        <p:tgtEl>
                                          <p:spTgt spid="35"/>
                                        </p:tgtEl>
                                        <p:attrNameLst>
                                          <p:attrName>ppt_h</p:attrName>
                                        </p:attrNameLst>
                                      </p:cBhvr>
                                      <p:tavLst>
                                        <p:tav tm="0">
                                          <p:val>
                                            <p:fltVal val="0"/>
                                          </p:val>
                                        </p:tav>
                                        <p:tav tm="100000">
                                          <p:val>
                                            <p:strVal val="#ppt_h"/>
                                          </p:val>
                                        </p:tav>
                                      </p:tavLst>
                                    </p:anim>
                                    <p:animEffect transition="in" filter="fade">
                                      <p:cBhvr>
                                        <p:cTn id="146" dur="500"/>
                                        <p:tgtEl>
                                          <p:spTgt spid="35"/>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36"/>
                                        </p:tgtEl>
                                        <p:attrNameLst>
                                          <p:attrName>style.visibility</p:attrName>
                                        </p:attrNameLst>
                                      </p:cBhvr>
                                      <p:to>
                                        <p:strVal val="visible"/>
                                      </p:to>
                                    </p:set>
                                    <p:anim calcmode="lin" valueType="num">
                                      <p:cBhvr>
                                        <p:cTn id="149" dur="500" fill="hold"/>
                                        <p:tgtEl>
                                          <p:spTgt spid="36"/>
                                        </p:tgtEl>
                                        <p:attrNameLst>
                                          <p:attrName>ppt_w</p:attrName>
                                        </p:attrNameLst>
                                      </p:cBhvr>
                                      <p:tavLst>
                                        <p:tav tm="0">
                                          <p:val>
                                            <p:fltVal val="0"/>
                                          </p:val>
                                        </p:tav>
                                        <p:tav tm="100000">
                                          <p:val>
                                            <p:strVal val="#ppt_w"/>
                                          </p:val>
                                        </p:tav>
                                      </p:tavLst>
                                    </p:anim>
                                    <p:anim calcmode="lin" valueType="num">
                                      <p:cBhvr>
                                        <p:cTn id="150" dur="500" fill="hold"/>
                                        <p:tgtEl>
                                          <p:spTgt spid="36"/>
                                        </p:tgtEl>
                                        <p:attrNameLst>
                                          <p:attrName>ppt_h</p:attrName>
                                        </p:attrNameLst>
                                      </p:cBhvr>
                                      <p:tavLst>
                                        <p:tav tm="0">
                                          <p:val>
                                            <p:fltVal val="0"/>
                                          </p:val>
                                        </p:tav>
                                        <p:tav tm="100000">
                                          <p:val>
                                            <p:strVal val="#ppt_h"/>
                                          </p:val>
                                        </p:tav>
                                      </p:tavLst>
                                    </p:anim>
                                    <p:animEffect transition="in" filter="fade">
                                      <p:cBhvr>
                                        <p:cTn id="151" dur="500"/>
                                        <p:tgtEl>
                                          <p:spTgt spid="36"/>
                                        </p:tgtEl>
                                      </p:cBhvr>
                                    </p:animEffect>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grpId="0" nodeType="clickEffect">
                                  <p:stCondLst>
                                    <p:cond delay="0"/>
                                  </p:stCondLst>
                                  <p:childTnLst>
                                    <p:set>
                                      <p:cBhvr>
                                        <p:cTn id="155" dur="1" fill="hold">
                                          <p:stCondLst>
                                            <p:cond delay="0"/>
                                          </p:stCondLst>
                                        </p:cTn>
                                        <p:tgtEl>
                                          <p:spTgt spid="2"/>
                                        </p:tgtEl>
                                        <p:attrNameLst>
                                          <p:attrName>style.visibility</p:attrName>
                                        </p:attrNameLst>
                                      </p:cBhvr>
                                      <p:to>
                                        <p:strVal val="visible"/>
                                      </p:to>
                                    </p:set>
                                    <p:animEffect transition="in" filter="fade">
                                      <p:cBhvr>
                                        <p:cTn id="156" dur="2000"/>
                                        <p:tgtEl>
                                          <p:spTgt spid="2"/>
                                        </p:tgtEl>
                                      </p:cBhvr>
                                    </p:animEffect>
                                    <p:anim calcmode="lin" valueType="num">
                                      <p:cBhvr>
                                        <p:cTn id="157" dur="2000" fill="hold"/>
                                        <p:tgtEl>
                                          <p:spTgt spid="2"/>
                                        </p:tgtEl>
                                        <p:attrNameLst>
                                          <p:attrName>ppt_w</p:attrName>
                                        </p:attrNameLst>
                                      </p:cBhvr>
                                      <p:tavLst>
                                        <p:tav tm="0" fmla="#ppt_w*sin(2.5*pi*$)">
                                          <p:val>
                                            <p:fltVal val="0"/>
                                          </p:val>
                                        </p:tav>
                                        <p:tav tm="100000">
                                          <p:val>
                                            <p:fltVal val="1"/>
                                          </p:val>
                                        </p:tav>
                                      </p:tavLst>
                                    </p:anim>
                                    <p:anim calcmode="lin" valueType="num">
                                      <p:cBhvr>
                                        <p:cTn id="15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p:bldP spid="34" grpId="0"/>
      <p:bldP spid="35" grpId="0" animBg="1"/>
      <p:bldP spid="36" grpId="0" animBg="1"/>
      <p:bldP spid="3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19</a:t>
            </a:fld>
            <a:endParaRPr lang="es-EC" dirty="0">
              <a:solidFill>
                <a:prstClr val="black">
                  <a:tint val="75000"/>
                </a:prst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19</a:t>
            </a:fld>
            <a:endParaRPr lang="es-EC" b="1" dirty="0">
              <a:solidFill>
                <a:prstClr val="black"/>
              </a:solidFill>
            </a:endParaRPr>
          </a:p>
        </p:txBody>
      </p:sp>
      <p:sp>
        <p:nvSpPr>
          <p:cNvPr id="9" name="Oval 2"/>
          <p:cNvSpPr>
            <a:spLocks noChangeArrowheads="1"/>
          </p:cNvSpPr>
          <p:nvPr/>
        </p:nvSpPr>
        <p:spPr bwMode="auto">
          <a:xfrm>
            <a:off x="2614613" y="2511425"/>
            <a:ext cx="3048000" cy="1676400"/>
          </a:xfrm>
          <a:prstGeom prst="ellipse">
            <a:avLst/>
          </a:prstGeom>
          <a:solidFill>
            <a:schemeClr val="accent1"/>
          </a:solidFill>
          <a:ln w="38100">
            <a:solidFill>
              <a:schemeClr val="tx1"/>
            </a:solidFill>
            <a:round/>
            <a:headEnd/>
            <a:tailEnd/>
          </a:ln>
        </p:spPr>
        <p:txBody>
          <a:bodyPr wrap="none" anchor="ctr"/>
          <a:lstStyle/>
          <a:p>
            <a:endParaRPr lang="es-EC" dirty="0"/>
          </a:p>
        </p:txBody>
      </p:sp>
      <p:sp>
        <p:nvSpPr>
          <p:cNvPr id="10" name="Line 3"/>
          <p:cNvSpPr>
            <a:spLocks noChangeShapeType="1"/>
          </p:cNvSpPr>
          <p:nvPr/>
        </p:nvSpPr>
        <p:spPr bwMode="auto">
          <a:xfrm>
            <a:off x="1471613" y="3349625"/>
            <a:ext cx="1143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
        <p:nvSpPr>
          <p:cNvPr id="11" name="Line 4"/>
          <p:cNvSpPr>
            <a:spLocks noChangeShapeType="1"/>
          </p:cNvSpPr>
          <p:nvPr/>
        </p:nvSpPr>
        <p:spPr bwMode="auto">
          <a:xfrm flipV="1">
            <a:off x="5662612" y="3349625"/>
            <a:ext cx="16715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graphicFrame>
        <p:nvGraphicFramePr>
          <p:cNvPr id="12" name="Object 5"/>
          <p:cNvGraphicFramePr>
            <a:graphicFrameLocks noChangeAspect="1"/>
          </p:cNvGraphicFramePr>
          <p:nvPr>
            <p:extLst>
              <p:ext uri="{D42A27DB-BD31-4B8C-83A1-F6EECF244321}">
                <p14:modId xmlns:p14="http://schemas.microsoft.com/office/powerpoint/2010/main" val="1913163885"/>
              </p:ext>
            </p:extLst>
          </p:nvPr>
        </p:nvGraphicFramePr>
        <p:xfrm>
          <a:off x="4554538" y="2816225"/>
          <a:ext cx="498475" cy="990600"/>
        </p:xfrm>
        <a:graphic>
          <a:graphicData uri="http://schemas.openxmlformats.org/presentationml/2006/ole">
            <mc:AlternateContent xmlns:mc="http://schemas.openxmlformats.org/markup-compatibility/2006">
              <mc:Choice xmlns:v="urn:schemas-microsoft-com:vml" Requires="v">
                <p:oleObj spid="_x0000_s11858" name="Bitmap Image" r:id="rId4" imgW="200159" imgH="400000" progId="Paint.Picture">
                  <p:embed/>
                </p:oleObj>
              </mc:Choice>
              <mc:Fallback>
                <p:oleObj name="Bitmap Image" r:id="rId4" imgW="200159" imgH="400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8" y="2816225"/>
                        <a:ext cx="4984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6"/>
          <p:cNvSpPr>
            <a:spLocks noChangeArrowheads="1"/>
          </p:cNvSpPr>
          <p:nvPr/>
        </p:nvSpPr>
        <p:spPr bwMode="auto">
          <a:xfrm>
            <a:off x="3224213" y="3044825"/>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sz="3200" b="1" dirty="0">
                <a:solidFill>
                  <a:schemeClr val="bg1"/>
                </a:solidFill>
                <a:latin typeface="Times New Roman" pitchFamily="18" charset="0"/>
              </a:rPr>
              <a:t>$$$$</a:t>
            </a:r>
          </a:p>
        </p:txBody>
      </p:sp>
      <p:sp>
        <p:nvSpPr>
          <p:cNvPr id="14" name="Rectangle 7"/>
          <p:cNvSpPr>
            <a:spLocks noChangeArrowheads="1"/>
          </p:cNvSpPr>
          <p:nvPr/>
        </p:nvSpPr>
        <p:spPr bwMode="auto">
          <a:xfrm>
            <a:off x="5738813" y="2490788"/>
            <a:ext cx="8651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sz="4400" b="1" dirty="0">
                <a:latin typeface="Times New Roman" pitchFamily="18" charset="0"/>
              </a:rPr>
              <a:t>t</a:t>
            </a:r>
            <a:r>
              <a:rPr lang="es-ES_tradnl" sz="4400" b="1" baseline="-25000" dirty="0">
                <a:latin typeface="Times New Roman" pitchFamily="18" charset="0"/>
              </a:rPr>
              <a:t>i+1</a:t>
            </a:r>
            <a:endParaRPr lang="es-ES_tradnl" sz="4400" b="1" dirty="0">
              <a:latin typeface="Times New Roman" pitchFamily="18" charset="0"/>
            </a:endParaRPr>
          </a:p>
        </p:txBody>
      </p:sp>
      <p:sp>
        <p:nvSpPr>
          <p:cNvPr id="15" name="Rectangle 8"/>
          <p:cNvSpPr>
            <a:spLocks noChangeArrowheads="1"/>
          </p:cNvSpPr>
          <p:nvPr/>
        </p:nvSpPr>
        <p:spPr bwMode="auto">
          <a:xfrm>
            <a:off x="2081213" y="2566988"/>
            <a:ext cx="471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sz="4400" b="1" dirty="0">
                <a:latin typeface="Times New Roman" pitchFamily="18" charset="0"/>
              </a:rPr>
              <a:t>t</a:t>
            </a:r>
            <a:r>
              <a:rPr lang="es-ES_tradnl" sz="4400" b="1" baseline="-25000" dirty="0">
                <a:latin typeface="Times New Roman" pitchFamily="18" charset="0"/>
              </a:rPr>
              <a:t>i</a:t>
            </a:r>
            <a:endParaRPr lang="es-ES_tradnl" sz="4400" b="1" dirty="0">
              <a:latin typeface="Times New Roman" pitchFamily="18" charset="0"/>
            </a:endParaRPr>
          </a:p>
        </p:txBody>
      </p:sp>
      <p:sp>
        <p:nvSpPr>
          <p:cNvPr id="16" name="Oval 9"/>
          <p:cNvSpPr>
            <a:spLocks noChangeArrowheads="1"/>
          </p:cNvSpPr>
          <p:nvPr/>
        </p:nvSpPr>
        <p:spPr bwMode="auto">
          <a:xfrm>
            <a:off x="633413" y="2892425"/>
            <a:ext cx="838200" cy="838200"/>
          </a:xfrm>
          <a:prstGeom prst="ellipse">
            <a:avLst/>
          </a:prstGeom>
          <a:solidFill>
            <a:schemeClr val="accent1"/>
          </a:solidFill>
          <a:ln w="38100">
            <a:solidFill>
              <a:schemeClr val="tx1"/>
            </a:solidFill>
            <a:round/>
            <a:headEnd/>
            <a:tailEnd/>
          </a:ln>
        </p:spPr>
        <p:txBody>
          <a:bodyPr wrap="none" anchor="ctr"/>
          <a:lstStyle/>
          <a:p>
            <a:endParaRPr lang="es-EC" dirty="0"/>
          </a:p>
        </p:txBody>
      </p:sp>
      <p:sp>
        <p:nvSpPr>
          <p:cNvPr id="17" name="Oval 10"/>
          <p:cNvSpPr>
            <a:spLocks noChangeArrowheads="1"/>
          </p:cNvSpPr>
          <p:nvPr/>
        </p:nvSpPr>
        <p:spPr bwMode="auto">
          <a:xfrm>
            <a:off x="7334200" y="2892425"/>
            <a:ext cx="838200" cy="838200"/>
          </a:xfrm>
          <a:prstGeom prst="ellipse">
            <a:avLst/>
          </a:prstGeom>
          <a:solidFill>
            <a:schemeClr val="accent1"/>
          </a:solidFill>
          <a:ln w="38100">
            <a:solidFill>
              <a:schemeClr val="tx1"/>
            </a:solidFill>
            <a:round/>
            <a:headEnd/>
            <a:tailEnd/>
          </a:ln>
        </p:spPr>
        <p:txBody>
          <a:bodyPr wrap="none" anchor="ctr"/>
          <a:lstStyle/>
          <a:p>
            <a:endParaRPr lang="es-EC" dirty="0"/>
          </a:p>
        </p:txBody>
      </p:sp>
      <p:sp>
        <p:nvSpPr>
          <p:cNvPr id="18" name="Rectangle 11" descr="Mármol blanco"/>
          <p:cNvSpPr>
            <a:spLocks noChangeArrowheads="1"/>
          </p:cNvSpPr>
          <p:nvPr/>
        </p:nvSpPr>
        <p:spPr bwMode="auto">
          <a:xfrm>
            <a:off x="1624013" y="1728788"/>
            <a:ext cx="533400" cy="3352800"/>
          </a:xfrm>
          <a:prstGeom prst="rect">
            <a:avLst/>
          </a:prstGeom>
          <a:blipFill dpi="0" rotWithShape="0">
            <a:blip r:embed="rId6"/>
            <a:srcRect/>
            <a:tile tx="0" ty="0" sx="100000" sy="100000" flip="none" algn="tl"/>
          </a:blipFill>
          <a:ln w="9525">
            <a:solidFill>
              <a:schemeClr val="tx1"/>
            </a:solidFill>
            <a:miter lim="800000"/>
            <a:headEnd/>
            <a:tailEnd/>
          </a:ln>
        </p:spPr>
        <p:txBody>
          <a:bodyPr wrap="none" anchor="ctr"/>
          <a:lstStyle/>
          <a:p>
            <a:endParaRPr lang="es-EC" dirty="0"/>
          </a:p>
        </p:txBody>
      </p:sp>
      <p:sp>
        <p:nvSpPr>
          <p:cNvPr id="19" name="Rectangle 12" descr="Mármol blanco"/>
          <p:cNvSpPr>
            <a:spLocks noChangeArrowheads="1"/>
          </p:cNvSpPr>
          <p:nvPr/>
        </p:nvSpPr>
        <p:spPr bwMode="auto">
          <a:xfrm>
            <a:off x="6577013" y="1728788"/>
            <a:ext cx="533400" cy="3352800"/>
          </a:xfrm>
          <a:prstGeom prst="rect">
            <a:avLst/>
          </a:prstGeom>
          <a:blipFill dpi="0" rotWithShape="0">
            <a:blip r:embed="rId6"/>
            <a:srcRect/>
            <a:tile tx="0" ty="0" sx="100000" sy="100000" flip="none" algn="tl"/>
          </a:blipFill>
          <a:ln w="9525">
            <a:solidFill>
              <a:schemeClr val="tx1"/>
            </a:solidFill>
            <a:miter lim="800000"/>
            <a:headEnd/>
            <a:tailEnd/>
          </a:ln>
        </p:spPr>
        <p:txBody>
          <a:bodyPr wrap="none" anchor="ctr"/>
          <a:lstStyle/>
          <a:p>
            <a:endParaRPr lang="es-EC" dirty="0"/>
          </a:p>
        </p:txBody>
      </p:sp>
      <p:sp>
        <p:nvSpPr>
          <p:cNvPr id="20" name="Rectangle 13"/>
          <p:cNvSpPr>
            <a:spLocks noChangeArrowheads="1"/>
          </p:cNvSpPr>
          <p:nvPr/>
        </p:nvSpPr>
        <p:spPr bwMode="auto">
          <a:xfrm>
            <a:off x="922338" y="5157788"/>
            <a:ext cx="1997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b="1" dirty="0">
                <a:solidFill>
                  <a:schemeClr val="hlink"/>
                </a:solidFill>
                <a:latin typeface="Tahoma" pitchFamily="34" charset="0"/>
              </a:rPr>
              <a:t>criterios de </a:t>
            </a:r>
          </a:p>
          <a:p>
            <a:pPr algn="ctr"/>
            <a:r>
              <a:rPr lang="es-ES_tradnl" sz="2400" b="1" dirty="0">
                <a:solidFill>
                  <a:schemeClr val="hlink"/>
                </a:solidFill>
                <a:latin typeface="Tahoma" pitchFamily="34" charset="0"/>
              </a:rPr>
              <a:t>entrada</a:t>
            </a:r>
            <a:endParaRPr lang="es-ES" sz="2400" b="1" dirty="0">
              <a:solidFill>
                <a:schemeClr val="hlink"/>
              </a:solidFill>
              <a:latin typeface="Tahoma" pitchFamily="34" charset="0"/>
            </a:endParaRPr>
          </a:p>
        </p:txBody>
      </p:sp>
      <p:sp>
        <p:nvSpPr>
          <p:cNvPr id="21" name="Rectangle 14"/>
          <p:cNvSpPr>
            <a:spLocks noChangeArrowheads="1"/>
          </p:cNvSpPr>
          <p:nvPr/>
        </p:nvSpPr>
        <p:spPr bwMode="auto">
          <a:xfrm>
            <a:off x="5795963" y="5157788"/>
            <a:ext cx="207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b="1" dirty="0">
                <a:solidFill>
                  <a:schemeClr val="hlink"/>
                </a:solidFill>
                <a:latin typeface="Tahoma" pitchFamily="34" charset="0"/>
              </a:rPr>
              <a:t>condiciones </a:t>
            </a:r>
          </a:p>
          <a:p>
            <a:pPr algn="ctr"/>
            <a:r>
              <a:rPr lang="es-ES_tradnl" sz="2400" b="1" dirty="0">
                <a:solidFill>
                  <a:schemeClr val="hlink"/>
                </a:solidFill>
                <a:latin typeface="Tahoma" pitchFamily="34" charset="0"/>
              </a:rPr>
              <a:t>de salida</a:t>
            </a:r>
            <a:endParaRPr lang="es-ES" sz="2400" b="1" dirty="0">
              <a:solidFill>
                <a:schemeClr val="hlink"/>
              </a:solidFill>
              <a:latin typeface="Tahoma" pitchFamily="34" charset="0"/>
            </a:endParaRPr>
          </a:p>
        </p:txBody>
      </p:sp>
      <p:sp>
        <p:nvSpPr>
          <p:cNvPr id="22" name="Rectangle 15"/>
          <p:cNvSpPr>
            <a:spLocks noChangeArrowheads="1"/>
          </p:cNvSpPr>
          <p:nvPr/>
        </p:nvSpPr>
        <p:spPr bwMode="auto">
          <a:xfrm>
            <a:off x="4537330" y="1167135"/>
            <a:ext cx="1330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dirty="0">
                <a:latin typeface="Tahoma" pitchFamily="34" charset="0"/>
              </a:rPr>
              <a:t>métricas</a:t>
            </a:r>
            <a:endParaRPr lang="es-ES" sz="2400" dirty="0">
              <a:latin typeface="Tahoma" pitchFamily="34" charset="0"/>
            </a:endParaRPr>
          </a:p>
        </p:txBody>
      </p:sp>
      <p:sp>
        <p:nvSpPr>
          <p:cNvPr id="23" name="Line 16"/>
          <p:cNvSpPr>
            <a:spLocks noChangeShapeType="1"/>
          </p:cNvSpPr>
          <p:nvPr/>
        </p:nvSpPr>
        <p:spPr bwMode="auto">
          <a:xfrm>
            <a:off x="5205413" y="1652588"/>
            <a:ext cx="662731" cy="10563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C" dirty="0"/>
          </a:p>
        </p:txBody>
      </p:sp>
      <p:sp>
        <p:nvSpPr>
          <p:cNvPr id="24" name="Line 17"/>
          <p:cNvSpPr>
            <a:spLocks noChangeShapeType="1"/>
          </p:cNvSpPr>
          <p:nvPr/>
        </p:nvSpPr>
        <p:spPr bwMode="auto">
          <a:xfrm flipH="1">
            <a:off x="4537329" y="1652588"/>
            <a:ext cx="668083"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C" dirty="0"/>
          </a:p>
        </p:txBody>
      </p:sp>
      <p:sp>
        <p:nvSpPr>
          <p:cNvPr id="25" name="Rectangle 18"/>
          <p:cNvSpPr>
            <a:spLocks noChangeArrowheads="1"/>
          </p:cNvSpPr>
          <p:nvPr/>
        </p:nvSpPr>
        <p:spPr bwMode="auto">
          <a:xfrm>
            <a:off x="688032" y="332656"/>
            <a:ext cx="7772400" cy="461665"/>
          </a:xfrm>
          <a:prstGeom prst="rect">
            <a:avLst/>
          </a:prstGeom>
          <a:solidFill>
            <a:schemeClr val="accent4">
              <a:lumMod val="20000"/>
              <a:lumOff val="80000"/>
            </a:schemeClr>
          </a:solidFill>
          <a:ln>
            <a:headEnd/>
            <a:tailEnd/>
          </a:ln>
          <a:extLst>
            <a:ext uri="{91240B29-F687-4F45-9708-019B960494DF}">
              <a14:hiddenLine xmlns:a14="http://schemas.microsoft.com/office/drawing/2010/main" w="9525">
                <a:solidFill>
                  <a:srgbClr val="000000"/>
                </a:solidFill>
                <a:miter lim="800000"/>
                <a:headEnd/>
                <a:tailEnd/>
              </a14:hiddenLine>
            </a:ext>
          </a:extLst>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r>
              <a:rPr lang="es-ES" sz="2400" dirty="0" smtClean="0">
                <a:ln>
                  <a:solidFill>
                    <a:srgbClr val="000000"/>
                  </a:solidFill>
                </a:ln>
                <a:solidFill>
                  <a:srgbClr val="000099"/>
                </a:solidFill>
                <a:latin typeface="Arial Rounded MT Bold" pitchFamily="34" charset="0"/>
              </a:rPr>
              <a:t>Método de los 42 Procesos del </a:t>
            </a:r>
            <a:r>
              <a:rPr lang="es-ES" sz="2400" dirty="0">
                <a:ln>
                  <a:solidFill>
                    <a:srgbClr val="000000"/>
                  </a:solidFill>
                </a:ln>
                <a:solidFill>
                  <a:srgbClr val="000099"/>
                </a:solidFill>
                <a:latin typeface="Arial Rounded MT Bold" pitchFamily="34" charset="0"/>
              </a:rPr>
              <a:t>PMBOK</a:t>
            </a:r>
            <a:r>
              <a:rPr lang="es-ES_tradnl" sz="2400" dirty="0">
                <a:ln>
                  <a:solidFill>
                    <a:srgbClr val="000000"/>
                  </a:solidFill>
                </a:ln>
                <a:solidFill>
                  <a:srgbClr val="000099"/>
                </a:solidFill>
                <a:latin typeface="Arial Rounded MT Bold" pitchFamily="34" charset="0"/>
              </a:rPr>
              <a:t>® 2008</a:t>
            </a:r>
            <a:endParaRPr lang="es-ES" sz="2400" dirty="0">
              <a:ln>
                <a:solidFill>
                  <a:srgbClr val="000000"/>
                </a:solidFill>
              </a:ln>
              <a:solidFill>
                <a:srgbClr val="000099"/>
              </a:solidFill>
              <a:latin typeface="Arial Rounded MT Bold" pitchFamily="34" charset="0"/>
            </a:endParaRPr>
          </a:p>
        </p:txBody>
      </p:sp>
    </p:spTree>
    <p:extLst>
      <p:ext uri="{BB962C8B-B14F-4D97-AF65-F5344CB8AC3E}">
        <p14:creationId xmlns:p14="http://schemas.microsoft.com/office/powerpoint/2010/main" val="24371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5" grpId="0"/>
      <p:bldP spid="16" grpId="0" animBg="1"/>
      <p:bldP spid="17" grpId="0" animBg="1"/>
      <p:bldP spid="18" grpId="0" animBg="1"/>
      <p:bldP spid="19" grpId="0" animBg="1"/>
      <p:bldP spid="20" grpId="0"/>
      <p:bldP spid="21" grpId="0"/>
      <p:bldP spid="22"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974904" y="6453336"/>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a:t>
            </a:fld>
            <a:endParaRPr lang="es-EC" b="1" dirty="0">
              <a:solidFill>
                <a:prstClr val="black"/>
              </a:solidFill>
            </a:endParaRPr>
          </a:p>
        </p:txBody>
      </p:sp>
      <p:pic>
        <p:nvPicPr>
          <p:cNvPr id="50"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0" y="0"/>
            <a:ext cx="1542197" cy="6857999"/>
          </a:xfrm>
          <a:prstGeom prst="rect">
            <a:avLst/>
          </a:prstGeom>
        </p:spPr>
      </p:pic>
      <p:sp>
        <p:nvSpPr>
          <p:cNvPr id="64" name="63 Rectángulo redondeado"/>
          <p:cNvSpPr/>
          <p:nvPr/>
        </p:nvSpPr>
        <p:spPr>
          <a:xfrm>
            <a:off x="2562332" y="1132876"/>
            <a:ext cx="5466052" cy="379204"/>
          </a:xfrm>
          <a:prstGeom prst="round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solidFill>
                <a:srgbClr val="000066"/>
              </a:solidFill>
            </a:endParaRPr>
          </a:p>
        </p:txBody>
      </p:sp>
      <p:sp>
        <p:nvSpPr>
          <p:cNvPr id="65" name="64 Rectángulo"/>
          <p:cNvSpPr/>
          <p:nvPr/>
        </p:nvSpPr>
        <p:spPr>
          <a:xfrm>
            <a:off x="3203848" y="1124744"/>
            <a:ext cx="4176464" cy="461665"/>
          </a:xfrm>
          <a:prstGeom prst="rect">
            <a:avLst/>
          </a:prstGeom>
          <a:noFill/>
        </p:spPr>
        <p:txBody>
          <a:bodyPr wrap="square">
            <a:spAutoFit/>
          </a:bodyPr>
          <a:lstStyle/>
          <a:p>
            <a:pPr algn="ctr"/>
            <a:r>
              <a:rPr lang="es-ES_tradnl" sz="2400" b="1" dirty="0">
                <a:ln>
                  <a:solidFill>
                    <a:srgbClr val="000000"/>
                  </a:solidFill>
                </a:ln>
                <a:solidFill>
                  <a:srgbClr val="FF0000"/>
                </a:solidFill>
                <a:latin typeface="Arial Rounded MT Bold" pitchFamily="34" charset="0"/>
              </a:rPr>
              <a:t>Í</a:t>
            </a:r>
            <a:r>
              <a:rPr lang="es-ES_tradnl" sz="2400" b="1" dirty="0" smtClean="0">
                <a:ln>
                  <a:solidFill>
                    <a:srgbClr val="000000"/>
                  </a:solidFill>
                </a:ln>
                <a:solidFill>
                  <a:srgbClr val="FF0000"/>
                </a:solidFill>
                <a:latin typeface="Arial Rounded MT Bold" pitchFamily="34" charset="0"/>
              </a:rPr>
              <a:t>ndice de Tesis</a:t>
            </a:r>
            <a:endParaRPr lang="es-EC" sz="2400" b="1" dirty="0">
              <a:solidFill>
                <a:srgbClr val="FF0000"/>
              </a:solidFill>
            </a:endParaRPr>
          </a:p>
        </p:txBody>
      </p:sp>
      <p:grpSp>
        <p:nvGrpSpPr>
          <p:cNvPr id="11" name="10 Grupo"/>
          <p:cNvGrpSpPr/>
          <p:nvPr/>
        </p:nvGrpSpPr>
        <p:grpSpPr>
          <a:xfrm>
            <a:off x="2555776" y="4131664"/>
            <a:ext cx="5442831" cy="962812"/>
            <a:chOff x="2555776" y="4131664"/>
            <a:chExt cx="5442831" cy="962812"/>
          </a:xfrm>
        </p:grpSpPr>
        <p:grpSp>
          <p:nvGrpSpPr>
            <p:cNvPr id="3" name="2 Grupo"/>
            <p:cNvGrpSpPr/>
            <p:nvPr/>
          </p:nvGrpSpPr>
          <p:grpSpPr>
            <a:xfrm>
              <a:off x="2567387" y="4131664"/>
              <a:ext cx="5431220" cy="369332"/>
              <a:chOff x="2567387" y="4131664"/>
              <a:chExt cx="5431220" cy="369332"/>
            </a:xfrm>
          </p:grpSpPr>
          <p:sp>
            <p:nvSpPr>
              <p:cNvPr id="59" name="58 Proceso alternativo"/>
              <p:cNvSpPr/>
              <p:nvPr/>
            </p:nvSpPr>
            <p:spPr>
              <a:xfrm>
                <a:off x="2567387" y="4210357"/>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5" name="74 CuadroTexto"/>
              <p:cNvSpPr txBox="1"/>
              <p:nvPr/>
            </p:nvSpPr>
            <p:spPr>
              <a:xfrm>
                <a:off x="2837252" y="4131664"/>
                <a:ext cx="5149744" cy="369332"/>
              </a:xfrm>
              <a:prstGeom prst="rect">
                <a:avLst/>
              </a:prstGeom>
              <a:noFill/>
            </p:spPr>
            <p:txBody>
              <a:bodyPr wrap="square" rtlCol="0">
                <a:spAutoFit/>
              </a:bodyPr>
              <a:lstStyle/>
              <a:p>
                <a:r>
                  <a:rPr lang="es-EC" b="1" dirty="0" smtClean="0"/>
                  <a:t>CAPÍTULO II: Metodología y Marco Teórico</a:t>
                </a:r>
                <a:endParaRPr lang="es-EC" b="1" dirty="0"/>
              </a:p>
            </p:txBody>
          </p:sp>
        </p:grpSp>
        <p:grpSp>
          <p:nvGrpSpPr>
            <p:cNvPr id="8" name="7 Grupo"/>
            <p:cNvGrpSpPr/>
            <p:nvPr/>
          </p:nvGrpSpPr>
          <p:grpSpPr>
            <a:xfrm>
              <a:off x="2555776" y="4437112"/>
              <a:ext cx="5442831" cy="657364"/>
              <a:chOff x="2555776" y="4437112"/>
              <a:chExt cx="5442831" cy="657364"/>
            </a:xfrm>
          </p:grpSpPr>
          <p:sp>
            <p:nvSpPr>
              <p:cNvPr id="60" name="59 Proceso alternativo">
                <a:hlinkClick r:id="rId4" action="ppaction://hlinksldjump"/>
              </p:cNvPr>
              <p:cNvSpPr/>
              <p:nvPr/>
            </p:nvSpPr>
            <p:spPr>
              <a:xfrm>
                <a:off x="2567387" y="4509120"/>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61" name="60 Proceso alternativo">
                <a:hlinkClick r:id="" action="ppaction://noaction"/>
              </p:cNvPr>
              <p:cNvSpPr/>
              <p:nvPr/>
            </p:nvSpPr>
            <p:spPr>
              <a:xfrm>
                <a:off x="2555776" y="479715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6" name="75 CuadroTexto"/>
              <p:cNvSpPr txBox="1"/>
              <p:nvPr/>
            </p:nvSpPr>
            <p:spPr>
              <a:xfrm>
                <a:off x="2837252" y="4437112"/>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Metodología de la Inv.</a:t>
                </a:r>
                <a:endParaRPr lang="es-EC" b="1" dirty="0"/>
              </a:p>
            </p:txBody>
          </p:sp>
          <p:sp>
            <p:nvSpPr>
              <p:cNvPr id="77" name="76 CuadroTexto"/>
              <p:cNvSpPr txBox="1"/>
              <p:nvPr/>
            </p:nvSpPr>
            <p:spPr>
              <a:xfrm>
                <a:off x="2837252" y="4725144"/>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Marco Teórico</a:t>
                </a:r>
                <a:endParaRPr lang="es-EC" b="1" dirty="0"/>
              </a:p>
            </p:txBody>
          </p:sp>
        </p:grpSp>
      </p:grpSp>
      <p:pic>
        <p:nvPicPr>
          <p:cNvPr id="78" name="0 Imagen"/>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188640"/>
            <a:ext cx="4104456" cy="864096"/>
          </a:xfrm>
          <a:prstGeom prst="rect">
            <a:avLst/>
          </a:prstGeom>
          <a:ln>
            <a:noFill/>
          </a:ln>
          <a:effectLst>
            <a:outerShdw blurRad="292100" dist="139700" dir="2700000" algn="tl" rotWithShape="0">
              <a:srgbClr val="333333">
                <a:alpha val="65000"/>
              </a:srgbClr>
            </a:outerShdw>
          </a:effectLst>
        </p:spPr>
      </p:pic>
      <p:grpSp>
        <p:nvGrpSpPr>
          <p:cNvPr id="10" name="9 Grupo"/>
          <p:cNvGrpSpPr/>
          <p:nvPr/>
        </p:nvGrpSpPr>
        <p:grpSpPr>
          <a:xfrm>
            <a:off x="2578997" y="1556792"/>
            <a:ext cx="5442831" cy="2664296"/>
            <a:chOff x="2578997" y="1556792"/>
            <a:chExt cx="5442831" cy="2664296"/>
          </a:xfrm>
        </p:grpSpPr>
        <p:grpSp>
          <p:nvGrpSpPr>
            <p:cNvPr id="2" name="1 Grupo"/>
            <p:cNvGrpSpPr/>
            <p:nvPr/>
          </p:nvGrpSpPr>
          <p:grpSpPr>
            <a:xfrm>
              <a:off x="2578997" y="1556792"/>
              <a:ext cx="5431220" cy="369332"/>
              <a:chOff x="2578997" y="1556792"/>
              <a:chExt cx="5431220" cy="369332"/>
            </a:xfrm>
          </p:grpSpPr>
          <p:sp>
            <p:nvSpPr>
              <p:cNvPr id="51" name="50 Proceso alternativo">
                <a:hlinkClick r:id="rId6" action="ppaction://hlinksldjump"/>
              </p:cNvPr>
              <p:cNvSpPr/>
              <p:nvPr/>
            </p:nvSpPr>
            <p:spPr>
              <a:xfrm>
                <a:off x="2578997" y="1622123"/>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67" name="66 CuadroTexto"/>
              <p:cNvSpPr txBox="1"/>
              <p:nvPr/>
            </p:nvSpPr>
            <p:spPr>
              <a:xfrm>
                <a:off x="2837252" y="1556792"/>
                <a:ext cx="5149744" cy="369332"/>
              </a:xfrm>
              <a:prstGeom prst="rect">
                <a:avLst/>
              </a:prstGeom>
              <a:noFill/>
            </p:spPr>
            <p:txBody>
              <a:bodyPr wrap="square" rtlCol="0">
                <a:spAutoFit/>
              </a:bodyPr>
              <a:lstStyle/>
              <a:p>
                <a:r>
                  <a:rPr lang="es-EC" b="1" dirty="0" smtClean="0"/>
                  <a:t>CAPÍTULO I: Introducción a la Adm. de Proy.</a:t>
                </a:r>
                <a:endParaRPr lang="es-EC" b="1" dirty="0"/>
              </a:p>
            </p:txBody>
          </p:sp>
        </p:grpSp>
        <p:grpSp>
          <p:nvGrpSpPr>
            <p:cNvPr id="6" name="5 Grupo"/>
            <p:cNvGrpSpPr/>
            <p:nvPr/>
          </p:nvGrpSpPr>
          <p:grpSpPr>
            <a:xfrm>
              <a:off x="2578997" y="1844824"/>
              <a:ext cx="5442831" cy="2376264"/>
              <a:chOff x="2578997" y="1844824"/>
              <a:chExt cx="5442831" cy="2376264"/>
            </a:xfrm>
          </p:grpSpPr>
          <p:sp>
            <p:nvSpPr>
              <p:cNvPr id="52" name="51 Proceso alternativo"/>
              <p:cNvSpPr/>
              <p:nvPr/>
            </p:nvSpPr>
            <p:spPr>
              <a:xfrm>
                <a:off x="2578997" y="1910155"/>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53" name="52 Proceso alternativo">
                <a:hlinkClick r:id="rId7" action="ppaction://hlinksldjump"/>
              </p:cNvPr>
              <p:cNvSpPr/>
              <p:nvPr/>
            </p:nvSpPr>
            <p:spPr>
              <a:xfrm>
                <a:off x="2590608" y="2213576"/>
                <a:ext cx="5431220" cy="21660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54" name="53 Proceso alternativo">
                <a:hlinkClick r:id="rId8" action="ppaction://hlinksldjump"/>
              </p:cNvPr>
              <p:cNvSpPr/>
              <p:nvPr/>
            </p:nvSpPr>
            <p:spPr>
              <a:xfrm>
                <a:off x="2590608" y="2486219"/>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55" name="54 Proceso alternativo">
                <a:hlinkClick r:id="rId9" action="ppaction://hlinksldjump"/>
              </p:cNvPr>
              <p:cNvSpPr/>
              <p:nvPr/>
            </p:nvSpPr>
            <p:spPr>
              <a:xfrm>
                <a:off x="2590608" y="2774251"/>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56" name="55 Proceso alternativo"/>
              <p:cNvSpPr/>
              <p:nvPr/>
            </p:nvSpPr>
            <p:spPr>
              <a:xfrm>
                <a:off x="2590608" y="3062283"/>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57" name="56 Proceso alternativo"/>
              <p:cNvSpPr/>
              <p:nvPr/>
            </p:nvSpPr>
            <p:spPr>
              <a:xfrm>
                <a:off x="2578997" y="3343917"/>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58" name="57 Proceso alternativo">
                <a:hlinkClick r:id="" action="ppaction://noaction"/>
              </p:cNvPr>
              <p:cNvSpPr/>
              <p:nvPr/>
            </p:nvSpPr>
            <p:spPr>
              <a:xfrm>
                <a:off x="2578997" y="3628181"/>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68" name="67 CuadroTexto"/>
              <p:cNvSpPr txBox="1"/>
              <p:nvPr/>
            </p:nvSpPr>
            <p:spPr>
              <a:xfrm>
                <a:off x="2837252" y="1844824"/>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Breve historia</a:t>
                </a:r>
                <a:endParaRPr lang="es-EC" b="1" dirty="0"/>
              </a:p>
            </p:txBody>
          </p:sp>
          <p:sp>
            <p:nvSpPr>
              <p:cNvPr id="69" name="68 CuadroTexto"/>
              <p:cNvSpPr txBox="1"/>
              <p:nvPr/>
            </p:nvSpPr>
            <p:spPr>
              <a:xfrm>
                <a:off x="2837252" y="2132856"/>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Descripción del Problema de Inv.</a:t>
                </a:r>
                <a:endParaRPr lang="es-EC" b="1" dirty="0"/>
              </a:p>
            </p:txBody>
          </p:sp>
          <p:sp>
            <p:nvSpPr>
              <p:cNvPr id="70" name="69 CuadroTexto"/>
              <p:cNvSpPr txBox="1"/>
              <p:nvPr/>
            </p:nvSpPr>
            <p:spPr>
              <a:xfrm>
                <a:off x="2837252" y="2420888"/>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Objetivos de la Investigación</a:t>
                </a:r>
                <a:endParaRPr lang="es-EC" b="1" dirty="0"/>
              </a:p>
            </p:txBody>
          </p:sp>
          <p:sp>
            <p:nvSpPr>
              <p:cNvPr id="71" name="70 CuadroTexto"/>
              <p:cNvSpPr txBox="1"/>
              <p:nvPr/>
            </p:nvSpPr>
            <p:spPr>
              <a:xfrm>
                <a:off x="2837252" y="2708920"/>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Justificación de la Investigación</a:t>
                </a:r>
                <a:endParaRPr lang="es-EC" b="1" dirty="0"/>
              </a:p>
            </p:txBody>
          </p:sp>
          <p:sp>
            <p:nvSpPr>
              <p:cNvPr id="72" name="71 CuadroTexto"/>
              <p:cNvSpPr txBox="1"/>
              <p:nvPr/>
            </p:nvSpPr>
            <p:spPr>
              <a:xfrm>
                <a:off x="2837252" y="2996952"/>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Motivación y Contexto</a:t>
                </a:r>
                <a:endParaRPr lang="es-EC" b="1" dirty="0"/>
              </a:p>
            </p:txBody>
          </p:sp>
          <p:sp>
            <p:nvSpPr>
              <p:cNvPr id="73" name="72 CuadroTexto"/>
              <p:cNvSpPr txBox="1"/>
              <p:nvPr/>
            </p:nvSpPr>
            <p:spPr>
              <a:xfrm>
                <a:off x="2837252" y="3284984"/>
                <a:ext cx="5149744" cy="369332"/>
              </a:xfrm>
              <a:prstGeom prst="rect">
                <a:avLst/>
              </a:prstGeom>
              <a:noFill/>
            </p:spPr>
            <p:txBody>
              <a:bodyPr wrap="square" rtlCol="0">
                <a:spAutoFit/>
              </a:bodyPr>
              <a:lstStyle/>
              <a:p>
                <a:pPr marL="736600" indent="-285750">
                  <a:buFont typeface="Wingdings" pitchFamily="2" charset="2"/>
                  <a:buChar char="§"/>
                </a:pPr>
                <a:r>
                  <a:rPr lang="es-EC" b="1" dirty="0" smtClean="0"/>
                  <a:t>Importancia de la Investigación </a:t>
                </a:r>
                <a:endParaRPr lang="es-EC" b="1" dirty="0"/>
              </a:p>
            </p:txBody>
          </p:sp>
          <p:sp>
            <p:nvSpPr>
              <p:cNvPr id="74" name="73 CuadroTexto"/>
              <p:cNvSpPr txBox="1"/>
              <p:nvPr/>
            </p:nvSpPr>
            <p:spPr>
              <a:xfrm>
                <a:off x="2837252" y="3573016"/>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Hipótesis de la Investigación</a:t>
                </a:r>
                <a:endParaRPr lang="es-EC" b="1" dirty="0"/>
              </a:p>
            </p:txBody>
          </p:sp>
          <p:sp>
            <p:nvSpPr>
              <p:cNvPr id="47" name="46 Proceso alternativo">
                <a:hlinkClick r:id="" action="ppaction://noaction"/>
              </p:cNvPr>
              <p:cNvSpPr/>
              <p:nvPr/>
            </p:nvSpPr>
            <p:spPr>
              <a:xfrm>
                <a:off x="2583072" y="3917087"/>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48" name="47 CuadroTexto"/>
              <p:cNvSpPr txBox="1"/>
              <p:nvPr/>
            </p:nvSpPr>
            <p:spPr>
              <a:xfrm>
                <a:off x="2843808" y="3851756"/>
                <a:ext cx="4896544" cy="369332"/>
              </a:xfrm>
              <a:prstGeom prst="rect">
                <a:avLst/>
              </a:prstGeom>
              <a:noFill/>
            </p:spPr>
            <p:txBody>
              <a:bodyPr wrap="square" rtlCol="0">
                <a:spAutoFit/>
              </a:bodyPr>
              <a:lstStyle/>
              <a:p>
                <a:pPr marL="736600" indent="-285750">
                  <a:buFont typeface="Wingdings" pitchFamily="2" charset="2"/>
                  <a:buChar char="§"/>
                </a:pPr>
                <a:r>
                  <a:rPr lang="es-EC" b="1" dirty="0" smtClean="0"/>
                  <a:t>Síntesis de la Investigación</a:t>
                </a:r>
                <a:endParaRPr lang="es-EC" b="1" dirty="0"/>
              </a:p>
            </p:txBody>
          </p:sp>
        </p:grpSp>
      </p:grpSp>
      <p:grpSp>
        <p:nvGrpSpPr>
          <p:cNvPr id="12" name="11 Grupo"/>
          <p:cNvGrpSpPr/>
          <p:nvPr/>
        </p:nvGrpSpPr>
        <p:grpSpPr>
          <a:xfrm>
            <a:off x="2558776" y="5028415"/>
            <a:ext cx="5442831" cy="1793726"/>
            <a:chOff x="2558776" y="5042063"/>
            <a:chExt cx="5442831" cy="1793726"/>
          </a:xfrm>
        </p:grpSpPr>
        <p:grpSp>
          <p:nvGrpSpPr>
            <p:cNvPr id="4" name="3 Grupo"/>
            <p:cNvGrpSpPr/>
            <p:nvPr/>
          </p:nvGrpSpPr>
          <p:grpSpPr>
            <a:xfrm>
              <a:off x="2558776" y="5042063"/>
              <a:ext cx="5431220" cy="369332"/>
              <a:chOff x="2558776" y="5042063"/>
              <a:chExt cx="5431220" cy="369332"/>
            </a:xfrm>
          </p:grpSpPr>
          <p:sp>
            <p:nvSpPr>
              <p:cNvPr id="49" name="48 Proceso alternativo"/>
              <p:cNvSpPr/>
              <p:nvPr/>
            </p:nvSpPr>
            <p:spPr>
              <a:xfrm>
                <a:off x="2558776" y="5107394"/>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7" name="96 CuadroTexto"/>
              <p:cNvSpPr txBox="1"/>
              <p:nvPr/>
            </p:nvSpPr>
            <p:spPr>
              <a:xfrm>
                <a:off x="2817031" y="5042063"/>
                <a:ext cx="4896544" cy="369332"/>
              </a:xfrm>
              <a:prstGeom prst="rect">
                <a:avLst/>
              </a:prstGeom>
              <a:noFill/>
            </p:spPr>
            <p:txBody>
              <a:bodyPr wrap="square" rtlCol="0">
                <a:spAutoFit/>
              </a:bodyPr>
              <a:lstStyle/>
              <a:p>
                <a:r>
                  <a:rPr lang="es-EC" b="1" dirty="0" smtClean="0"/>
                  <a:t>CAPÍTULO III: Análisis Situacional del CEE</a:t>
                </a:r>
                <a:endParaRPr lang="es-EC" b="1" dirty="0"/>
              </a:p>
            </p:txBody>
          </p:sp>
        </p:grpSp>
        <p:grpSp>
          <p:nvGrpSpPr>
            <p:cNvPr id="9" name="8 Grupo"/>
            <p:cNvGrpSpPr/>
            <p:nvPr/>
          </p:nvGrpSpPr>
          <p:grpSpPr>
            <a:xfrm>
              <a:off x="2558776" y="5314329"/>
              <a:ext cx="5442831" cy="1521460"/>
              <a:chOff x="2558776" y="5314329"/>
              <a:chExt cx="5442831" cy="1521460"/>
            </a:xfrm>
          </p:grpSpPr>
          <p:sp>
            <p:nvSpPr>
              <p:cNvPr id="63" name="62 Proceso alternativo">
                <a:hlinkClick r:id="rId7" action="ppaction://hlinksldjump"/>
              </p:cNvPr>
              <p:cNvSpPr/>
              <p:nvPr/>
            </p:nvSpPr>
            <p:spPr>
              <a:xfrm>
                <a:off x="2570387" y="5395049"/>
                <a:ext cx="5431220" cy="21660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3" name="92 Proceso alternativo">
                <a:hlinkClick r:id="rId8" action="ppaction://hlinksldjump"/>
              </p:cNvPr>
              <p:cNvSpPr/>
              <p:nvPr/>
            </p:nvSpPr>
            <p:spPr>
              <a:xfrm>
                <a:off x="2570387" y="5676636"/>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4" name="93 Proceso alternativo">
                <a:hlinkClick r:id="rId9" action="ppaction://hlinksldjump"/>
              </p:cNvPr>
              <p:cNvSpPr/>
              <p:nvPr/>
            </p:nvSpPr>
            <p:spPr>
              <a:xfrm>
                <a:off x="2570387" y="5971490"/>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5" name="94 Proceso alternativo"/>
              <p:cNvSpPr/>
              <p:nvPr/>
            </p:nvSpPr>
            <p:spPr>
              <a:xfrm>
                <a:off x="2569424" y="6261843"/>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6" name="95 Proceso alternativo"/>
              <p:cNvSpPr/>
              <p:nvPr/>
            </p:nvSpPr>
            <p:spPr>
              <a:xfrm>
                <a:off x="2558776" y="6525390"/>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8" name="97 CuadroTexto"/>
              <p:cNvSpPr txBox="1"/>
              <p:nvPr/>
            </p:nvSpPr>
            <p:spPr>
              <a:xfrm>
                <a:off x="2817031" y="5314329"/>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Preámbulo</a:t>
                </a:r>
                <a:endParaRPr lang="es-EC" b="1" dirty="0"/>
              </a:p>
            </p:txBody>
          </p:sp>
          <p:sp>
            <p:nvSpPr>
              <p:cNvPr id="99" name="98 CuadroTexto"/>
              <p:cNvSpPr txBox="1"/>
              <p:nvPr/>
            </p:nvSpPr>
            <p:spPr>
              <a:xfrm>
                <a:off x="2817031" y="5611305"/>
                <a:ext cx="5106956" cy="369332"/>
              </a:xfrm>
              <a:prstGeom prst="rect">
                <a:avLst/>
              </a:prstGeom>
              <a:noFill/>
            </p:spPr>
            <p:txBody>
              <a:bodyPr wrap="square" rtlCol="0">
                <a:spAutoFit/>
              </a:bodyPr>
              <a:lstStyle/>
              <a:p>
                <a:pPr marL="647700" indent="-285750">
                  <a:buFont typeface="Wingdings" pitchFamily="2" charset="2"/>
                  <a:buChar char="§"/>
                </a:pPr>
                <a:r>
                  <a:rPr lang="es-EC" b="1" dirty="0" smtClean="0"/>
                  <a:t>Aplicación de la Herramienta Metodológica</a:t>
                </a:r>
                <a:endParaRPr lang="es-EC" b="1" dirty="0"/>
              </a:p>
            </p:txBody>
          </p:sp>
          <p:sp>
            <p:nvSpPr>
              <p:cNvPr id="100" name="99 CuadroTexto"/>
              <p:cNvSpPr txBox="1"/>
              <p:nvPr/>
            </p:nvSpPr>
            <p:spPr>
              <a:xfrm>
                <a:off x="2817031" y="5906159"/>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Análisis de las Encuestas</a:t>
                </a:r>
                <a:endParaRPr lang="es-EC" b="1" dirty="0"/>
              </a:p>
            </p:txBody>
          </p:sp>
          <p:sp>
            <p:nvSpPr>
              <p:cNvPr id="101" name="100 CuadroTexto"/>
              <p:cNvSpPr txBox="1"/>
              <p:nvPr/>
            </p:nvSpPr>
            <p:spPr>
              <a:xfrm>
                <a:off x="2817031" y="6178425"/>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Revisión Documental de Proyectos</a:t>
                </a:r>
                <a:endParaRPr lang="es-EC" b="1" dirty="0"/>
              </a:p>
            </p:txBody>
          </p:sp>
          <p:sp>
            <p:nvSpPr>
              <p:cNvPr id="102" name="101 CuadroTexto"/>
              <p:cNvSpPr txBox="1"/>
              <p:nvPr/>
            </p:nvSpPr>
            <p:spPr>
              <a:xfrm>
                <a:off x="2817031" y="6466457"/>
                <a:ext cx="5149744" cy="369332"/>
              </a:xfrm>
              <a:prstGeom prst="rect">
                <a:avLst/>
              </a:prstGeom>
              <a:noFill/>
            </p:spPr>
            <p:txBody>
              <a:bodyPr wrap="square" rtlCol="0">
                <a:spAutoFit/>
              </a:bodyPr>
              <a:lstStyle/>
              <a:p>
                <a:pPr marL="647700" indent="-285750">
                  <a:buFont typeface="Wingdings" pitchFamily="2" charset="2"/>
                  <a:buChar char="§"/>
                </a:pPr>
                <a:r>
                  <a:rPr lang="es-EC" b="1" dirty="0" smtClean="0"/>
                  <a:t>Conclusiones del Análisis Situacional del CEE</a:t>
                </a:r>
                <a:endParaRPr lang="es-EC" b="1" dirty="0"/>
              </a:p>
            </p:txBody>
          </p:sp>
        </p:grpSp>
      </p:gr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20</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20</a:t>
            </a:fld>
            <a:endParaRPr lang="es-EC" b="1" dirty="0">
              <a:solidFill>
                <a:prstClr val="black"/>
              </a:solidFill>
            </a:endParaRPr>
          </a:p>
        </p:txBody>
      </p:sp>
      <p:sp>
        <p:nvSpPr>
          <p:cNvPr id="6" name="Text Box 12"/>
          <p:cNvSpPr txBox="1">
            <a:spLocks noChangeArrowheads="1"/>
          </p:cNvSpPr>
          <p:nvPr/>
        </p:nvSpPr>
        <p:spPr bwMode="auto">
          <a:xfrm>
            <a:off x="899592" y="231031"/>
            <a:ext cx="73311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66"/>
                </a:solidFill>
                <a:latin typeface="Arial Rounded MT Bold" pitchFamily="34" charset="0"/>
              </a:defRPr>
            </a:lvl1pPr>
          </a:lstStyle>
          <a:p>
            <a:r>
              <a:rPr lang="es-EC" dirty="0">
                <a:solidFill>
                  <a:srgbClr val="000099"/>
                </a:solidFill>
              </a:rPr>
              <a:t>Nivel de Interacción entre Grupos de Procesos</a:t>
            </a:r>
          </a:p>
        </p:txBody>
      </p:sp>
      <p:pic>
        <p:nvPicPr>
          <p:cNvPr id="10" name="Picture 5"/>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26" t="21108" r="6582" b="20707"/>
          <a:stretch/>
        </p:blipFill>
        <p:spPr bwMode="auto">
          <a:xfrm>
            <a:off x="179512" y="1556792"/>
            <a:ext cx="878497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21</a:t>
            </a:fld>
            <a:endParaRPr lang="es-EC" b="1" dirty="0">
              <a:solidFill>
                <a:prstClr val="black"/>
              </a:solidFill>
            </a:endParaRPr>
          </a:p>
        </p:txBody>
      </p:sp>
      <p:sp>
        <p:nvSpPr>
          <p:cNvPr id="8" name="Text Box 12"/>
          <p:cNvSpPr txBox="1">
            <a:spLocks noChangeArrowheads="1"/>
          </p:cNvSpPr>
          <p:nvPr/>
        </p:nvSpPr>
        <p:spPr bwMode="auto">
          <a:xfrm>
            <a:off x="0" y="116632"/>
            <a:ext cx="91440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66"/>
                </a:solidFill>
                <a:latin typeface="Arial Rounded MT Bold" pitchFamily="34" charset="0"/>
              </a:defRPr>
            </a:lvl1pPr>
          </a:lstStyle>
          <a:p>
            <a:r>
              <a:rPr lang="es-ES" dirty="0">
                <a:solidFill>
                  <a:srgbClr val="000099"/>
                </a:solidFill>
              </a:rPr>
              <a:t>Áreas de Conocimiento del PMBOK </a:t>
            </a:r>
            <a:r>
              <a:rPr lang="es-ES" dirty="0" smtClean="0">
                <a:solidFill>
                  <a:srgbClr val="000099"/>
                </a:solidFill>
              </a:rPr>
              <a:t>Extensión </a:t>
            </a:r>
            <a:r>
              <a:rPr lang="es-ES" dirty="0">
                <a:solidFill>
                  <a:srgbClr val="000099"/>
                </a:solidFill>
              </a:rPr>
              <a:t>Construcción</a:t>
            </a:r>
            <a:endParaRPr lang="es-ES_tradnl" dirty="0">
              <a:solidFill>
                <a:srgbClr val="000099"/>
              </a:solidFill>
            </a:endParaRPr>
          </a:p>
        </p:txBody>
      </p:sp>
      <p:grpSp>
        <p:nvGrpSpPr>
          <p:cNvPr id="3" name="2 Grupo"/>
          <p:cNvGrpSpPr/>
          <p:nvPr/>
        </p:nvGrpSpPr>
        <p:grpSpPr>
          <a:xfrm>
            <a:off x="179512" y="836712"/>
            <a:ext cx="8712968" cy="5688632"/>
            <a:chOff x="179512" y="836712"/>
            <a:chExt cx="8712968" cy="5688632"/>
          </a:xfrm>
        </p:grpSpPr>
        <p:pic>
          <p:nvPicPr>
            <p:cNvPr id="9" name="Picture 3" descr="C:\Users\pvillarroel\Desktop\CDR-CEE PabloV\1b. COMUNICACION SOCIAL\FOTOS CDR-CEE\- Logo Web GTE -Tcrn PAVP.bmp"/>
            <p:cNvPicPr>
              <a:picLocks noChangeAspect="1" noChangeArrowheads="1"/>
            </p:cNvPicPr>
            <p:nvPr/>
          </p:nvPicPr>
          <p:blipFill rotWithShape="1">
            <a:blip r:embed="rId3">
              <a:extLst>
                <a:ext uri="{28A0092B-C50C-407E-A947-70E740481C1C}">
                  <a14:useLocalDpi xmlns:a14="http://schemas.microsoft.com/office/drawing/2010/main" val="0"/>
                </a:ext>
              </a:extLst>
            </a:blip>
            <a:srcRect l="64926" t="3001"/>
            <a:stretch/>
          </p:blipFill>
          <p:spPr bwMode="auto">
            <a:xfrm>
              <a:off x="3491880" y="2780928"/>
              <a:ext cx="2056955" cy="1656183"/>
            </a:xfrm>
            <a:prstGeom prst="teardrop">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1 Rectángulo"/>
            <p:cNvSpPr/>
            <p:nvPr/>
          </p:nvSpPr>
          <p:spPr>
            <a:xfrm>
              <a:off x="1979712" y="1052736"/>
              <a:ext cx="1656184" cy="648072"/>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DEL ALCANCE</a:t>
              </a:r>
              <a:r>
                <a:rPr lang="es-EC" sz="1400" dirty="0" smtClean="0">
                  <a:solidFill>
                    <a:schemeClr val="tx1"/>
                  </a:solidFill>
                </a:rPr>
                <a:t> </a:t>
              </a:r>
              <a:endParaRPr lang="es-EC" sz="1400" dirty="0">
                <a:solidFill>
                  <a:schemeClr val="tx1"/>
                </a:solidFill>
              </a:endParaRPr>
            </a:p>
          </p:txBody>
        </p:sp>
        <p:sp>
          <p:nvSpPr>
            <p:cNvPr id="10" name="9 Rectángulo"/>
            <p:cNvSpPr/>
            <p:nvPr/>
          </p:nvSpPr>
          <p:spPr>
            <a:xfrm>
              <a:off x="683568" y="1916832"/>
              <a:ext cx="1584176" cy="648072"/>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DEL TIEMPO</a:t>
              </a:r>
              <a:r>
                <a:rPr lang="es-EC" sz="1400" dirty="0" smtClean="0">
                  <a:solidFill>
                    <a:schemeClr val="tx1"/>
                  </a:solidFill>
                </a:rPr>
                <a:t> </a:t>
              </a:r>
              <a:endParaRPr lang="es-EC" sz="1400" dirty="0">
                <a:solidFill>
                  <a:schemeClr val="tx1"/>
                </a:solidFill>
              </a:endParaRPr>
            </a:p>
          </p:txBody>
        </p:sp>
        <p:sp>
          <p:nvSpPr>
            <p:cNvPr id="11" name="10 Rectángulo"/>
            <p:cNvSpPr/>
            <p:nvPr/>
          </p:nvSpPr>
          <p:spPr>
            <a:xfrm>
              <a:off x="179512" y="2852936"/>
              <a:ext cx="1584176" cy="6480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 COSTOS</a:t>
              </a:r>
              <a:endParaRPr lang="es-EC" sz="1400" dirty="0">
                <a:solidFill>
                  <a:schemeClr val="tx1"/>
                </a:solidFill>
              </a:endParaRPr>
            </a:p>
          </p:txBody>
        </p:sp>
        <p:sp>
          <p:nvSpPr>
            <p:cNvPr id="12" name="11 Rectángulo"/>
            <p:cNvSpPr/>
            <p:nvPr/>
          </p:nvSpPr>
          <p:spPr>
            <a:xfrm>
              <a:off x="467544" y="3861048"/>
              <a:ext cx="1584176"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 LA CALIDAD</a:t>
              </a:r>
              <a:endParaRPr lang="es-EC" sz="1400" dirty="0">
                <a:solidFill>
                  <a:schemeClr val="tx1"/>
                </a:solidFill>
              </a:endParaRPr>
            </a:p>
          </p:txBody>
        </p:sp>
        <p:sp>
          <p:nvSpPr>
            <p:cNvPr id="13" name="12 Rectángulo"/>
            <p:cNvSpPr/>
            <p:nvPr/>
          </p:nvSpPr>
          <p:spPr>
            <a:xfrm>
              <a:off x="3923928" y="836712"/>
              <a:ext cx="1584176" cy="6480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 LA INTEGRACIÓN</a:t>
              </a:r>
              <a:endParaRPr lang="es-EC" sz="1400" dirty="0">
                <a:solidFill>
                  <a:schemeClr val="tx1"/>
                </a:solidFill>
              </a:endParaRPr>
            </a:p>
          </p:txBody>
        </p:sp>
        <p:sp>
          <p:nvSpPr>
            <p:cNvPr id="14" name="13 Rectángulo"/>
            <p:cNvSpPr/>
            <p:nvPr/>
          </p:nvSpPr>
          <p:spPr>
            <a:xfrm>
              <a:off x="6047184" y="1052736"/>
              <a:ext cx="1549152" cy="64807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 RECLAMACIONES</a:t>
              </a:r>
              <a:endParaRPr lang="es-EC" sz="1400" dirty="0">
                <a:solidFill>
                  <a:schemeClr val="tx1"/>
                </a:solidFill>
              </a:endParaRPr>
            </a:p>
          </p:txBody>
        </p:sp>
        <p:sp>
          <p:nvSpPr>
            <p:cNvPr id="15" name="14 Rectángulo"/>
            <p:cNvSpPr/>
            <p:nvPr/>
          </p:nvSpPr>
          <p:spPr>
            <a:xfrm>
              <a:off x="7020272" y="1988840"/>
              <a:ext cx="1621160" cy="64807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ADMINISTRACIÓN DE FINANZAS</a:t>
              </a:r>
            </a:p>
          </p:txBody>
        </p:sp>
        <p:sp>
          <p:nvSpPr>
            <p:cNvPr id="16" name="15 Rectángulo"/>
            <p:cNvSpPr/>
            <p:nvPr/>
          </p:nvSpPr>
          <p:spPr>
            <a:xfrm>
              <a:off x="7308304" y="2924944"/>
              <a:ext cx="1584176" cy="64807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ADMINISTRACIÓN AMBIENTAL</a:t>
              </a:r>
            </a:p>
          </p:txBody>
        </p:sp>
        <p:sp>
          <p:nvSpPr>
            <p:cNvPr id="17" name="16 Rectángulo"/>
            <p:cNvSpPr/>
            <p:nvPr/>
          </p:nvSpPr>
          <p:spPr>
            <a:xfrm>
              <a:off x="1115616" y="4869160"/>
              <a:ext cx="1584176" cy="6480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lumMod val="95000"/>
                    </a:schemeClr>
                  </a:solidFill>
                </a:rPr>
                <a:t>ADMINISTRACIÓN DE RECURSOS HUMANOS</a:t>
              </a:r>
              <a:endParaRPr lang="es-EC" sz="1400" dirty="0">
                <a:solidFill>
                  <a:schemeClr val="bg1">
                    <a:lumMod val="95000"/>
                  </a:schemeClr>
                </a:solidFill>
              </a:endParaRPr>
            </a:p>
          </p:txBody>
        </p:sp>
        <p:sp>
          <p:nvSpPr>
            <p:cNvPr id="18" name="17 Rectángulo"/>
            <p:cNvSpPr/>
            <p:nvPr/>
          </p:nvSpPr>
          <p:spPr>
            <a:xfrm>
              <a:off x="2699792" y="5708279"/>
              <a:ext cx="1656184" cy="6480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 COMUNICACIONES</a:t>
              </a:r>
              <a:endParaRPr lang="es-EC" sz="1400" dirty="0">
                <a:solidFill>
                  <a:schemeClr val="tx1"/>
                </a:solidFill>
              </a:endParaRPr>
            </a:p>
          </p:txBody>
        </p:sp>
        <p:sp>
          <p:nvSpPr>
            <p:cNvPr id="19" name="18 Rectángulo"/>
            <p:cNvSpPr/>
            <p:nvPr/>
          </p:nvSpPr>
          <p:spPr>
            <a:xfrm>
              <a:off x="4860032" y="5877272"/>
              <a:ext cx="1584176" cy="64807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lumMod val="95000"/>
                    </a:schemeClr>
                  </a:solidFill>
                </a:rPr>
                <a:t>ADMINISTRACIÓN DE RIESGOS</a:t>
              </a:r>
              <a:endParaRPr lang="es-EC" sz="1400" dirty="0">
                <a:solidFill>
                  <a:schemeClr val="bg1">
                    <a:lumMod val="95000"/>
                  </a:schemeClr>
                </a:solidFill>
              </a:endParaRPr>
            </a:p>
          </p:txBody>
        </p:sp>
        <p:sp>
          <p:nvSpPr>
            <p:cNvPr id="20" name="19 Rectángulo"/>
            <p:cNvSpPr/>
            <p:nvPr/>
          </p:nvSpPr>
          <p:spPr>
            <a:xfrm>
              <a:off x="7273280" y="3933056"/>
              <a:ext cx="1619200" cy="64807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ADMINISTRACIÓN DE SEGURIDAD</a:t>
              </a:r>
            </a:p>
          </p:txBody>
        </p:sp>
        <p:sp>
          <p:nvSpPr>
            <p:cNvPr id="21" name="20 Rectángulo"/>
            <p:cNvSpPr/>
            <p:nvPr/>
          </p:nvSpPr>
          <p:spPr>
            <a:xfrm>
              <a:off x="6588224" y="5013176"/>
              <a:ext cx="1584176" cy="6480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ADMINISTRACIÓN DE ADQUISICIONES</a:t>
              </a:r>
              <a:endParaRPr lang="es-EC" sz="1400" dirty="0">
                <a:solidFill>
                  <a:schemeClr val="tx1"/>
                </a:solidFill>
              </a:endParaRPr>
            </a:p>
          </p:txBody>
        </p:sp>
        <p:pic>
          <p:nvPicPr>
            <p:cNvPr id="6" name="5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205147">
              <a:off x="5220072" y="1628800"/>
              <a:ext cx="792088" cy="1080120"/>
            </a:xfrm>
            <a:prstGeom prst="rect">
              <a:avLst/>
            </a:prstGeom>
          </p:spPr>
        </p:pic>
        <p:pic>
          <p:nvPicPr>
            <p:cNvPr id="23" name="22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2217532">
              <a:off x="5911047" y="2171010"/>
              <a:ext cx="792088" cy="1080120"/>
            </a:xfrm>
            <a:prstGeom prst="rect">
              <a:avLst/>
            </a:prstGeom>
          </p:spPr>
        </p:pic>
        <p:pic>
          <p:nvPicPr>
            <p:cNvPr id="24" name="23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3084907">
              <a:off x="6027077" y="2815263"/>
              <a:ext cx="792088" cy="1080120"/>
            </a:xfrm>
            <a:prstGeom prst="rect">
              <a:avLst/>
            </a:prstGeom>
          </p:spPr>
        </p:pic>
        <p:pic>
          <p:nvPicPr>
            <p:cNvPr id="25" name="24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3990311">
              <a:off x="5932374" y="3573834"/>
              <a:ext cx="792088" cy="1080120"/>
            </a:xfrm>
            <a:prstGeom prst="rect">
              <a:avLst/>
            </a:prstGeom>
          </p:spPr>
        </p:pic>
        <p:pic>
          <p:nvPicPr>
            <p:cNvPr id="26" name="25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17427687">
              <a:off x="3315497" y="1753026"/>
              <a:ext cx="792088" cy="1080120"/>
            </a:xfrm>
            <a:prstGeom prst="rect">
              <a:avLst/>
            </a:prstGeom>
          </p:spPr>
        </p:pic>
        <p:pic>
          <p:nvPicPr>
            <p:cNvPr id="27" name="26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14840684">
              <a:off x="2588913" y="2094297"/>
              <a:ext cx="792088" cy="1080120"/>
            </a:xfrm>
            <a:prstGeom prst="rect">
              <a:avLst/>
            </a:prstGeom>
          </p:spPr>
        </p:pic>
        <p:pic>
          <p:nvPicPr>
            <p:cNvPr id="28" name="27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14156027">
              <a:off x="2210586" y="2727447"/>
              <a:ext cx="792088" cy="1080120"/>
            </a:xfrm>
            <a:prstGeom prst="rect">
              <a:avLst/>
            </a:prstGeom>
          </p:spPr>
        </p:pic>
        <p:pic>
          <p:nvPicPr>
            <p:cNvPr id="29" name="28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12638422">
              <a:off x="2375756" y="3363786"/>
              <a:ext cx="792088" cy="1080120"/>
            </a:xfrm>
            <a:prstGeom prst="rect">
              <a:avLst/>
            </a:prstGeom>
          </p:spPr>
        </p:pic>
        <p:pic>
          <p:nvPicPr>
            <p:cNvPr id="30" name="29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11501438">
              <a:off x="2801008" y="3936017"/>
              <a:ext cx="792088" cy="1080120"/>
            </a:xfrm>
            <a:prstGeom prst="rect">
              <a:avLst/>
            </a:prstGeom>
          </p:spPr>
        </p:pic>
        <p:pic>
          <p:nvPicPr>
            <p:cNvPr id="31" name="30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9854533">
              <a:off x="3504115" y="4565878"/>
              <a:ext cx="792088" cy="1080120"/>
            </a:xfrm>
            <a:prstGeom prst="rect">
              <a:avLst/>
            </a:prstGeom>
          </p:spPr>
        </p:pic>
        <p:pic>
          <p:nvPicPr>
            <p:cNvPr id="32" name="31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7354547">
              <a:off x="4515734" y="4640689"/>
              <a:ext cx="792088" cy="1080120"/>
            </a:xfrm>
            <a:prstGeom prst="rect">
              <a:avLst/>
            </a:prstGeom>
          </p:spPr>
        </p:pic>
        <p:pic>
          <p:nvPicPr>
            <p:cNvPr id="33" name="32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5400000">
              <a:off x="5436096" y="4221088"/>
              <a:ext cx="792088" cy="1080120"/>
            </a:xfrm>
            <a:prstGeom prst="rect">
              <a:avLst/>
            </a:prstGeom>
          </p:spPr>
        </p:pic>
        <p:pic>
          <p:nvPicPr>
            <p:cNvPr id="34" name="33 Image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067"/>
            <a:stretch/>
          </p:blipFill>
          <p:spPr>
            <a:xfrm rot="19614226">
              <a:off x="4247964" y="1541413"/>
              <a:ext cx="792088" cy="1080120"/>
            </a:xfrm>
            <a:prstGeom prst="rect">
              <a:avLst/>
            </a:prstGeom>
          </p:spPr>
        </p:pic>
      </p:grpSp>
    </p:spTree>
    <p:extLst>
      <p:ext uri="{BB962C8B-B14F-4D97-AF65-F5344CB8AC3E}">
        <p14:creationId xmlns:p14="http://schemas.microsoft.com/office/powerpoint/2010/main" val="153354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22</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22</a:t>
            </a:fld>
            <a:endParaRPr lang="es-EC" b="1" dirty="0">
              <a:solidFill>
                <a:prstClr val="black"/>
              </a:solidFill>
            </a:endParaRPr>
          </a:p>
        </p:txBody>
      </p:sp>
      <p:sp>
        <p:nvSpPr>
          <p:cNvPr id="6" name="5 Rectángulo"/>
          <p:cNvSpPr/>
          <p:nvPr/>
        </p:nvSpPr>
        <p:spPr>
          <a:xfrm>
            <a:off x="206808" y="1052736"/>
            <a:ext cx="8712968" cy="4247317"/>
          </a:xfrm>
          <a:prstGeom prst="rect">
            <a:avLst/>
          </a:prstGeom>
        </p:spPr>
        <p:txBody>
          <a:bodyPr wrap="square">
            <a:spAutoFit/>
          </a:bodyPr>
          <a:lstStyle/>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CAPÍTULO </a:t>
            </a: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III</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 </a:t>
            </a:r>
          </a:p>
          <a:p>
            <a:pPr algn="ct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ANÁLISIS SITUACIONAL DE LA EJECUCIÓN DE PROYECTOS EN EL CEE</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23</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23</a:t>
            </a:fld>
            <a:endParaRPr lang="es-EC" b="1" dirty="0">
              <a:solidFill>
                <a:prstClr val="black"/>
              </a:solidFill>
            </a:endParaRPr>
          </a:p>
        </p:txBody>
      </p:sp>
      <p:sp>
        <p:nvSpPr>
          <p:cNvPr id="6" name="Text Box 12"/>
          <p:cNvSpPr txBox="1">
            <a:spLocks noChangeArrowheads="1"/>
          </p:cNvSpPr>
          <p:nvPr/>
        </p:nvSpPr>
        <p:spPr bwMode="auto">
          <a:xfrm>
            <a:off x="2209384" y="97468"/>
            <a:ext cx="4680520"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66"/>
                </a:solidFill>
                <a:latin typeface="Arial Rounded MT Bold" pitchFamily="34" charset="0"/>
              </a:defRPr>
            </a:lvl1pPr>
          </a:lstStyle>
          <a:p>
            <a:r>
              <a:rPr lang="es-ES_tradnl" dirty="0" smtClean="0">
                <a:solidFill>
                  <a:srgbClr val="000099"/>
                </a:solidFill>
              </a:rPr>
              <a:t>ÁMBITO DE ANÁLISIS</a:t>
            </a:r>
            <a:endParaRPr lang="es-ES_tradnl" dirty="0">
              <a:solidFill>
                <a:srgbClr val="000099"/>
              </a:solidFill>
            </a:endParaRPr>
          </a:p>
        </p:txBody>
      </p:sp>
      <p:pic>
        <p:nvPicPr>
          <p:cNvPr id="8" name="0 Imagen"/>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64" y="764704"/>
            <a:ext cx="9036496" cy="6021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4" name="Picture 2" descr="C:\Users\ESPEL\Desktop\Espe-L PabloV\. MARKETING\GRAFICAS\Cuerpo de Ingenieros\LOGO CE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471333"/>
            <a:ext cx="2417093" cy="182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3314"/>
                                        </p:tgtEl>
                                      </p:cBhvr>
                                    </p:animEffect>
                                    <p:animScale>
                                      <p:cBhvr>
                                        <p:cTn id="7" dur="1000" autoRev="1" fill="hold"/>
                                        <p:tgtEl>
                                          <p:spTgt spid="133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24</a:t>
            </a:fld>
            <a:endParaRPr lang="es-EC" b="1" dirty="0">
              <a:solidFill>
                <a:prstClr val="black"/>
              </a:solidFill>
            </a:endParaRPr>
          </a:p>
        </p:txBody>
      </p:sp>
      <p:sp>
        <p:nvSpPr>
          <p:cNvPr id="6" name="Text Box 12"/>
          <p:cNvSpPr txBox="1">
            <a:spLocks noChangeArrowheads="1"/>
          </p:cNvSpPr>
          <p:nvPr/>
        </p:nvSpPr>
        <p:spPr bwMode="auto">
          <a:xfrm>
            <a:off x="0" y="-27384"/>
            <a:ext cx="91440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99"/>
                </a:solidFill>
                <a:latin typeface="Arial Rounded MT Bold" pitchFamily="34" charset="0"/>
              </a:defRPr>
            </a:lvl1pPr>
          </a:lstStyle>
          <a:p>
            <a:r>
              <a:rPr lang="es-EC" sz="2400" dirty="0" smtClean="0"/>
              <a:t>APLICACIÓN DE LA HERRAMIENTA METODOLÓGICA</a:t>
            </a:r>
            <a:endParaRPr lang="es-ES_tradnl" sz="2400" dirty="0"/>
          </a:p>
        </p:txBody>
      </p:sp>
      <p:pic>
        <p:nvPicPr>
          <p:cNvPr id="14338" name="Picture 2" descr="http://www.itesm.edu/wps/wcm/connect/498259004b1cb995bbf2bb7de7c2a8c1/1/encuesta.jpg?MOD=AJPERES&amp;CACHEID=498259004b1cb995bbf2bb7de7c2a8c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404664"/>
            <a:ext cx="4048125" cy="26860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3528078974"/>
              </p:ext>
            </p:extLst>
          </p:nvPr>
        </p:nvGraphicFramePr>
        <p:xfrm>
          <a:off x="2843809" y="4954894"/>
          <a:ext cx="3384375" cy="1714466"/>
        </p:xfrm>
        <a:graphic>
          <a:graphicData uri="http://schemas.openxmlformats.org/drawingml/2006/table">
            <a:tbl>
              <a:tblPr firstRow="1" firstCol="1" bandRow="1">
                <a:tableStyleId>{5C22544A-7EE6-4342-B048-85BDC9FD1C3A}</a:tableStyleId>
              </a:tblPr>
              <a:tblGrid>
                <a:gridCol w="449946"/>
                <a:gridCol w="449946"/>
                <a:gridCol w="449946"/>
                <a:gridCol w="449946"/>
                <a:gridCol w="449946"/>
                <a:gridCol w="1134645"/>
              </a:tblGrid>
              <a:tr h="1129662">
                <a:tc>
                  <a:txBody>
                    <a:bodyPr/>
                    <a:lstStyle/>
                    <a:p>
                      <a:pPr algn="ctr">
                        <a:lnSpc>
                          <a:spcPct val="115000"/>
                        </a:lnSpc>
                        <a:spcAft>
                          <a:spcPts val="0"/>
                        </a:spcAft>
                      </a:pPr>
                      <a:r>
                        <a:rPr lang="es-EC" sz="1400" b="1" dirty="0">
                          <a:solidFill>
                            <a:schemeClr val="tx1"/>
                          </a:solidFill>
                          <a:effectLst/>
                        </a:rPr>
                        <a:t>Nunca</a:t>
                      </a:r>
                      <a:endParaRPr lang="es-EC" sz="1400" b="1" dirty="0">
                        <a:solidFill>
                          <a:schemeClr val="tx1"/>
                        </a:solidFill>
                        <a:effectLst/>
                        <a:latin typeface="Calibri"/>
                        <a:ea typeface="Times New Roman"/>
                        <a:cs typeface="Times New Roman"/>
                      </a:endParaRPr>
                    </a:p>
                  </a:txBody>
                  <a:tcPr marL="44450" marR="44450" marT="0" marB="0" vert="vert270" anchor="b"/>
                </a:tc>
                <a:tc>
                  <a:txBody>
                    <a:bodyPr/>
                    <a:lstStyle/>
                    <a:p>
                      <a:pPr algn="ctr">
                        <a:lnSpc>
                          <a:spcPct val="115000"/>
                        </a:lnSpc>
                        <a:spcAft>
                          <a:spcPts val="0"/>
                        </a:spcAft>
                      </a:pPr>
                      <a:r>
                        <a:rPr lang="es-EC" sz="1400" b="1" dirty="0">
                          <a:solidFill>
                            <a:schemeClr val="tx1"/>
                          </a:solidFill>
                          <a:effectLst/>
                        </a:rPr>
                        <a:t>Pocas veces</a:t>
                      </a:r>
                      <a:endParaRPr lang="es-EC" sz="1400" b="1" dirty="0">
                        <a:solidFill>
                          <a:schemeClr val="tx1"/>
                        </a:solidFill>
                        <a:effectLst/>
                        <a:latin typeface="Calibri"/>
                        <a:ea typeface="Times New Roman"/>
                        <a:cs typeface="Times New Roman"/>
                      </a:endParaRPr>
                    </a:p>
                  </a:txBody>
                  <a:tcPr marL="44450" marR="44450" marT="0" marB="0" vert="vert270" anchor="b"/>
                </a:tc>
                <a:tc>
                  <a:txBody>
                    <a:bodyPr/>
                    <a:lstStyle/>
                    <a:p>
                      <a:pPr algn="ctr">
                        <a:lnSpc>
                          <a:spcPct val="115000"/>
                        </a:lnSpc>
                        <a:spcAft>
                          <a:spcPts val="0"/>
                        </a:spcAft>
                      </a:pPr>
                      <a:r>
                        <a:rPr lang="es-EC" sz="1400" b="1">
                          <a:solidFill>
                            <a:schemeClr val="tx1"/>
                          </a:solidFill>
                          <a:effectLst/>
                        </a:rPr>
                        <a:t>Usualmente</a:t>
                      </a:r>
                      <a:endParaRPr lang="es-EC" sz="1400" b="1">
                        <a:solidFill>
                          <a:schemeClr val="tx1"/>
                        </a:solidFill>
                        <a:effectLst/>
                        <a:latin typeface="Calibri"/>
                        <a:ea typeface="Times New Roman"/>
                        <a:cs typeface="Times New Roman"/>
                      </a:endParaRPr>
                    </a:p>
                  </a:txBody>
                  <a:tcPr marL="44450" marR="44450" marT="0" marB="0" vert="vert270" anchor="b"/>
                </a:tc>
                <a:tc>
                  <a:txBody>
                    <a:bodyPr/>
                    <a:lstStyle/>
                    <a:p>
                      <a:pPr algn="ctr">
                        <a:lnSpc>
                          <a:spcPct val="115000"/>
                        </a:lnSpc>
                        <a:spcAft>
                          <a:spcPts val="0"/>
                        </a:spcAft>
                      </a:pPr>
                      <a:r>
                        <a:rPr lang="es-EC" sz="1400" b="1">
                          <a:solidFill>
                            <a:schemeClr val="tx1"/>
                          </a:solidFill>
                          <a:effectLst/>
                        </a:rPr>
                        <a:t>Casi siempre</a:t>
                      </a:r>
                      <a:endParaRPr lang="es-EC" sz="1400" b="1">
                        <a:solidFill>
                          <a:schemeClr val="tx1"/>
                        </a:solidFill>
                        <a:effectLst/>
                        <a:latin typeface="Calibri"/>
                        <a:ea typeface="Times New Roman"/>
                        <a:cs typeface="Times New Roman"/>
                      </a:endParaRPr>
                    </a:p>
                  </a:txBody>
                  <a:tcPr marL="44450" marR="44450" marT="0" marB="0" vert="vert270" anchor="b"/>
                </a:tc>
                <a:tc>
                  <a:txBody>
                    <a:bodyPr/>
                    <a:lstStyle/>
                    <a:p>
                      <a:pPr algn="ctr">
                        <a:lnSpc>
                          <a:spcPct val="115000"/>
                        </a:lnSpc>
                        <a:spcAft>
                          <a:spcPts val="0"/>
                        </a:spcAft>
                      </a:pPr>
                      <a:r>
                        <a:rPr lang="es-EC" sz="1400" b="1">
                          <a:solidFill>
                            <a:schemeClr val="tx1"/>
                          </a:solidFill>
                          <a:effectLst/>
                        </a:rPr>
                        <a:t>Siempre</a:t>
                      </a:r>
                      <a:endParaRPr lang="es-EC" sz="1400" b="1">
                        <a:solidFill>
                          <a:schemeClr val="tx1"/>
                        </a:solidFill>
                        <a:effectLst/>
                        <a:latin typeface="Calibri"/>
                        <a:ea typeface="Times New Roman"/>
                        <a:cs typeface="Times New Roman"/>
                      </a:endParaRPr>
                    </a:p>
                  </a:txBody>
                  <a:tcPr marL="44450" marR="44450" marT="0" marB="0" vert="vert270" anchor="b"/>
                </a:tc>
                <a:tc>
                  <a:txBody>
                    <a:bodyPr/>
                    <a:lstStyle/>
                    <a:p>
                      <a:pPr algn="ctr">
                        <a:lnSpc>
                          <a:spcPct val="115000"/>
                        </a:lnSpc>
                        <a:spcAft>
                          <a:spcPts val="0"/>
                        </a:spcAft>
                      </a:pPr>
                      <a:r>
                        <a:rPr lang="es-EC" sz="1400" b="1" dirty="0">
                          <a:solidFill>
                            <a:schemeClr val="tx1"/>
                          </a:solidFill>
                          <a:effectLst/>
                        </a:rPr>
                        <a:t> </a:t>
                      </a:r>
                      <a:endParaRPr lang="es-EC" sz="1400" b="1" dirty="0">
                        <a:solidFill>
                          <a:schemeClr val="tx1"/>
                        </a:solidFill>
                        <a:effectLst/>
                        <a:latin typeface="Calibri"/>
                        <a:ea typeface="Times New Roman"/>
                        <a:cs typeface="Times New Roman"/>
                      </a:endParaRPr>
                    </a:p>
                  </a:txBody>
                  <a:tcPr marL="44450" marR="44450" marT="0" marB="0" anchor="ctr"/>
                </a:tc>
              </a:tr>
              <a:tr h="584804">
                <a:tc>
                  <a:txBody>
                    <a:bodyPr/>
                    <a:lstStyle/>
                    <a:p>
                      <a:pPr algn="ctr">
                        <a:lnSpc>
                          <a:spcPct val="115000"/>
                        </a:lnSpc>
                        <a:spcAft>
                          <a:spcPts val="0"/>
                        </a:spcAft>
                      </a:pPr>
                      <a:r>
                        <a:rPr lang="es-EC" sz="1600" b="1" dirty="0">
                          <a:solidFill>
                            <a:schemeClr val="tx1"/>
                          </a:solidFill>
                          <a:effectLst/>
                        </a:rPr>
                        <a:t>1</a:t>
                      </a:r>
                      <a:endParaRPr lang="es-EC" sz="1600" b="1" dirty="0">
                        <a:solidFill>
                          <a:schemeClr val="tx1"/>
                        </a:solidFill>
                        <a:effectLst/>
                        <a:latin typeface="Calibri"/>
                        <a:ea typeface="Times New Roman"/>
                        <a:cs typeface="Times New Roman"/>
                      </a:endParaRPr>
                    </a:p>
                  </a:txBody>
                  <a:tcPr marL="44450" marR="44450" marT="0" marB="0" anchor="ctr">
                    <a:solidFill>
                      <a:schemeClr val="tx2">
                        <a:lumMod val="20000"/>
                        <a:lumOff val="80000"/>
                      </a:schemeClr>
                    </a:solidFill>
                  </a:tcPr>
                </a:tc>
                <a:tc>
                  <a:txBody>
                    <a:bodyPr/>
                    <a:lstStyle/>
                    <a:p>
                      <a:pPr algn="ctr">
                        <a:lnSpc>
                          <a:spcPct val="115000"/>
                        </a:lnSpc>
                        <a:spcAft>
                          <a:spcPts val="0"/>
                        </a:spcAft>
                      </a:pPr>
                      <a:r>
                        <a:rPr lang="es-EC" sz="1600" b="1" dirty="0">
                          <a:solidFill>
                            <a:schemeClr val="tx1"/>
                          </a:solidFill>
                          <a:effectLst/>
                        </a:rPr>
                        <a:t>2</a:t>
                      </a:r>
                      <a:endParaRPr lang="es-EC" sz="1600" b="1" dirty="0">
                        <a:solidFill>
                          <a:schemeClr val="tx1"/>
                        </a:solidFill>
                        <a:effectLst/>
                        <a:latin typeface="Calibri"/>
                        <a:ea typeface="Times New Roman"/>
                        <a:cs typeface="Times New Roman"/>
                      </a:endParaRPr>
                    </a:p>
                  </a:txBody>
                  <a:tcPr marL="44450" marR="44450" marT="0" marB="0" anchor="ctr">
                    <a:solidFill>
                      <a:schemeClr val="tx2">
                        <a:lumMod val="20000"/>
                        <a:lumOff val="80000"/>
                      </a:schemeClr>
                    </a:solidFill>
                  </a:tcPr>
                </a:tc>
                <a:tc>
                  <a:txBody>
                    <a:bodyPr/>
                    <a:lstStyle/>
                    <a:p>
                      <a:pPr algn="ctr">
                        <a:lnSpc>
                          <a:spcPct val="115000"/>
                        </a:lnSpc>
                        <a:spcAft>
                          <a:spcPts val="0"/>
                        </a:spcAft>
                      </a:pPr>
                      <a:r>
                        <a:rPr lang="es-EC" sz="1600" b="1" dirty="0">
                          <a:solidFill>
                            <a:schemeClr val="tx1"/>
                          </a:solidFill>
                          <a:effectLst/>
                        </a:rPr>
                        <a:t>3</a:t>
                      </a:r>
                      <a:endParaRPr lang="es-EC" sz="1600" b="1" dirty="0">
                        <a:solidFill>
                          <a:schemeClr val="tx1"/>
                        </a:solidFill>
                        <a:effectLst/>
                        <a:latin typeface="Calibri"/>
                        <a:ea typeface="Times New Roman"/>
                        <a:cs typeface="Times New Roman"/>
                      </a:endParaRPr>
                    </a:p>
                  </a:txBody>
                  <a:tcPr marL="44450" marR="44450" marT="0" marB="0" anchor="ctr">
                    <a:solidFill>
                      <a:schemeClr val="tx2">
                        <a:lumMod val="20000"/>
                        <a:lumOff val="80000"/>
                      </a:schemeClr>
                    </a:solidFill>
                  </a:tcPr>
                </a:tc>
                <a:tc>
                  <a:txBody>
                    <a:bodyPr/>
                    <a:lstStyle/>
                    <a:p>
                      <a:pPr algn="ctr">
                        <a:lnSpc>
                          <a:spcPct val="115000"/>
                        </a:lnSpc>
                        <a:spcAft>
                          <a:spcPts val="0"/>
                        </a:spcAft>
                      </a:pPr>
                      <a:r>
                        <a:rPr lang="es-EC" sz="1600" b="1" dirty="0">
                          <a:solidFill>
                            <a:schemeClr val="tx1"/>
                          </a:solidFill>
                          <a:effectLst/>
                        </a:rPr>
                        <a:t>4</a:t>
                      </a:r>
                      <a:endParaRPr lang="es-EC" sz="1600" b="1" dirty="0">
                        <a:solidFill>
                          <a:schemeClr val="tx1"/>
                        </a:solidFill>
                        <a:effectLst/>
                        <a:latin typeface="Calibri"/>
                        <a:ea typeface="Times New Roman"/>
                        <a:cs typeface="Times New Roman"/>
                      </a:endParaRPr>
                    </a:p>
                  </a:txBody>
                  <a:tcPr marL="44450" marR="44450" marT="0" marB="0" anchor="ctr">
                    <a:solidFill>
                      <a:schemeClr val="tx2">
                        <a:lumMod val="20000"/>
                        <a:lumOff val="80000"/>
                      </a:schemeClr>
                    </a:solidFill>
                  </a:tcPr>
                </a:tc>
                <a:tc>
                  <a:txBody>
                    <a:bodyPr/>
                    <a:lstStyle/>
                    <a:p>
                      <a:pPr algn="ctr">
                        <a:lnSpc>
                          <a:spcPct val="115000"/>
                        </a:lnSpc>
                        <a:spcAft>
                          <a:spcPts val="0"/>
                        </a:spcAft>
                      </a:pPr>
                      <a:r>
                        <a:rPr lang="es-EC" sz="1600" b="1" dirty="0">
                          <a:solidFill>
                            <a:schemeClr val="tx1"/>
                          </a:solidFill>
                          <a:effectLst/>
                        </a:rPr>
                        <a:t>5</a:t>
                      </a:r>
                      <a:endParaRPr lang="es-EC" sz="1600" b="1" dirty="0">
                        <a:solidFill>
                          <a:schemeClr val="tx1"/>
                        </a:solidFill>
                        <a:effectLst/>
                        <a:latin typeface="Calibri"/>
                        <a:ea typeface="Times New Roman"/>
                        <a:cs typeface="Times New Roman"/>
                      </a:endParaRPr>
                    </a:p>
                  </a:txBody>
                  <a:tcPr marL="44450" marR="44450" marT="0" marB="0" anchor="ctr">
                    <a:solidFill>
                      <a:schemeClr val="tx2">
                        <a:lumMod val="20000"/>
                        <a:lumOff val="80000"/>
                      </a:schemeClr>
                    </a:solidFill>
                  </a:tcPr>
                </a:tc>
                <a:tc>
                  <a:txBody>
                    <a:bodyPr/>
                    <a:lstStyle/>
                    <a:p>
                      <a:pPr algn="ctr">
                        <a:lnSpc>
                          <a:spcPct val="115000"/>
                        </a:lnSpc>
                        <a:spcAft>
                          <a:spcPts val="0"/>
                        </a:spcAft>
                      </a:pPr>
                      <a:r>
                        <a:rPr lang="es-EC" sz="1600" b="1" dirty="0">
                          <a:solidFill>
                            <a:schemeClr val="tx1"/>
                          </a:solidFill>
                          <a:effectLst/>
                        </a:rPr>
                        <a:t>NO CONOZCO</a:t>
                      </a:r>
                      <a:endParaRPr lang="es-EC" sz="1600" b="1" dirty="0">
                        <a:solidFill>
                          <a:schemeClr val="tx1"/>
                        </a:solidFill>
                        <a:effectLst/>
                        <a:latin typeface="Calibri"/>
                        <a:ea typeface="Times New Roman"/>
                        <a:cs typeface="Times New Roman"/>
                      </a:endParaRPr>
                    </a:p>
                  </a:txBody>
                  <a:tcPr marL="44450" marR="44450" marT="0" marB="0" anchor="ctr">
                    <a:solidFill>
                      <a:schemeClr val="tx2">
                        <a:lumMod val="20000"/>
                        <a:lumOff val="80000"/>
                      </a:schemeClr>
                    </a:solidFill>
                  </a:tcPr>
                </a:tc>
              </a:tr>
            </a:tbl>
          </a:graphicData>
        </a:graphic>
      </p:graphicFrame>
      <p:sp>
        <p:nvSpPr>
          <p:cNvPr id="3" name="Rectangle 3"/>
          <p:cNvSpPr>
            <a:spLocks noChangeArrowheads="1"/>
          </p:cNvSpPr>
          <p:nvPr/>
        </p:nvSpPr>
        <p:spPr bwMode="auto">
          <a:xfrm>
            <a:off x="179512" y="2843644"/>
            <a:ext cx="88569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lang="es-EC" sz="2000" b="1" dirty="0" smtClean="0">
                <a:solidFill>
                  <a:srgbClr val="000000"/>
                </a:solidFill>
                <a:latin typeface="Arial" pitchFamily="34" charset="0"/>
                <a:ea typeface="Calibri" pitchFamily="34" charset="0"/>
                <a:cs typeface="Arial" pitchFamily="34" charset="0"/>
              </a:rPr>
              <a:t>La</a:t>
            </a:r>
            <a:r>
              <a:rPr kumimoji="0" lang="es-EC"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ENCUESTA, fue formulada mediante una escala de Likert de 5 puntos: </a:t>
            </a:r>
          </a:p>
          <a:p>
            <a:pPr marR="0" lvl="0" algn="just" defTabSz="914400" rtl="0" eaLnBrk="1" fontAlgn="base" latinLnBrk="0" hangingPunct="1">
              <a:lnSpc>
                <a:spcPct val="100000"/>
              </a:lnSpc>
              <a:spcBef>
                <a:spcPct val="0"/>
              </a:spcBef>
              <a:spcAft>
                <a:spcPct val="0"/>
              </a:spcAft>
              <a:buClrTx/>
              <a:buSzTx/>
              <a:buFontTx/>
              <a:buNone/>
              <a:tabLst/>
            </a:pPr>
            <a:endParaRPr lang="es-EC" sz="1200" b="1" dirty="0">
              <a:solidFill>
                <a:srgbClr val="000000"/>
              </a:solidFill>
              <a:latin typeface="Arial" pitchFamily="34" charset="0"/>
              <a:ea typeface="Times New Roman" pitchFamily="18" charset="0"/>
              <a:cs typeface="Arial" pitchFamily="34" charset="0"/>
            </a:endParaRPr>
          </a:p>
          <a:p>
            <a:pPr marR="0" lvl="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(UNO) equivale a deficiente/nulo/inexistente y </a:t>
            </a:r>
          </a:p>
          <a:p>
            <a:pPr marR="0" lvl="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(CINCO) la m</a:t>
            </a:r>
            <a:r>
              <a:rPr kumimoji="0" lang="es-EC" sz="2000" b="1"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es-EC"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xima valoraci</a:t>
            </a:r>
            <a:r>
              <a:rPr kumimoji="0" lang="es-EC" sz="2000" b="1"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es-EC"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 positiva. </a:t>
            </a:r>
          </a:p>
          <a:p>
            <a:pPr marR="0" lvl="0" algn="just"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Para tabulaci</a:t>
            </a:r>
            <a:r>
              <a:rPr kumimoji="0" lang="es-EC" sz="2000" b="1"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es-EC"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 se propuso: </a:t>
            </a: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6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25</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25</a:t>
            </a:fld>
            <a:endParaRPr lang="es-EC" b="1" dirty="0">
              <a:solidFill>
                <a:prstClr val="black"/>
              </a:solidFill>
            </a:endParaRPr>
          </a:p>
        </p:txBody>
      </p:sp>
      <p:graphicFrame>
        <p:nvGraphicFramePr>
          <p:cNvPr id="6" name="5 Gráfico"/>
          <p:cNvGraphicFramePr/>
          <p:nvPr>
            <p:extLst>
              <p:ext uri="{D42A27DB-BD31-4B8C-83A1-F6EECF244321}">
                <p14:modId xmlns:p14="http://schemas.microsoft.com/office/powerpoint/2010/main" val="2271737905"/>
              </p:ext>
            </p:extLst>
          </p:nvPr>
        </p:nvGraphicFramePr>
        <p:xfrm>
          <a:off x="1025352" y="1052736"/>
          <a:ext cx="7056784"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2"/>
          <p:cNvSpPr txBox="1">
            <a:spLocks noChangeArrowheads="1"/>
          </p:cNvSpPr>
          <p:nvPr/>
        </p:nvSpPr>
        <p:spPr bwMode="auto">
          <a:xfrm>
            <a:off x="130368" y="116632"/>
            <a:ext cx="8892480" cy="830997"/>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RESUMEN DE RESULTADOS ENCUESTAS APLICACIÓN PROCESOS PMBOK® EN CEE</a:t>
            </a:r>
            <a:endParaRPr lang="es-ES_tradnl" dirty="0"/>
          </a:p>
        </p:txBody>
      </p:sp>
      <p:sp>
        <p:nvSpPr>
          <p:cNvPr id="2" name="1 Rectángulo"/>
          <p:cNvSpPr/>
          <p:nvPr/>
        </p:nvSpPr>
        <p:spPr>
          <a:xfrm>
            <a:off x="395536" y="5733256"/>
            <a:ext cx="8352928" cy="1015663"/>
          </a:xfrm>
          <a:prstGeom prst="rect">
            <a:avLst/>
          </a:prstGeom>
        </p:spPr>
        <p:txBody>
          <a:bodyPr wrap="square">
            <a:spAutoFit/>
          </a:bodyPr>
          <a:lstStyle/>
          <a:p>
            <a:pPr algn="just"/>
            <a:r>
              <a:rPr lang="es-EC" sz="2000" b="1" dirty="0"/>
              <a:t>E</a:t>
            </a:r>
            <a:r>
              <a:rPr lang="es-EC" sz="2000" b="1" dirty="0" smtClean="0"/>
              <a:t>l 93% manifiesta </a:t>
            </a:r>
            <a:r>
              <a:rPr lang="es-EC" sz="2000" b="1" dirty="0"/>
              <a:t>que el CEE cumple parcialmente los procesos </a:t>
            </a:r>
            <a:r>
              <a:rPr lang="es-EC" sz="2000" b="1" dirty="0" smtClean="0"/>
              <a:t>del PMBOK.</a:t>
            </a:r>
          </a:p>
          <a:p>
            <a:pPr algn="just"/>
            <a:r>
              <a:rPr lang="es-EC" sz="2000" b="1" dirty="0" smtClean="0"/>
              <a:t>Un </a:t>
            </a:r>
            <a:r>
              <a:rPr lang="es-EC" sz="2000" b="1" dirty="0"/>
              <a:t>7% </a:t>
            </a:r>
            <a:r>
              <a:rPr lang="es-EC" sz="2000" b="1" dirty="0" smtClean="0"/>
              <a:t>señala </a:t>
            </a:r>
            <a:r>
              <a:rPr lang="es-EC" sz="2000" b="1" dirty="0"/>
              <a:t>que NO se cumple los procedimientos</a:t>
            </a:r>
            <a:r>
              <a:rPr lang="es-EC" sz="2000" b="1" dirty="0" smtClean="0"/>
              <a:t>.</a:t>
            </a:r>
          </a:p>
          <a:p>
            <a:pPr algn="just"/>
            <a:r>
              <a:rPr lang="es-EC" sz="2000" b="1" dirty="0" smtClean="0"/>
              <a:t>No hay personas que digan que el CEE SÍ cumple los procesos PMBOK.</a:t>
            </a:r>
            <a:endParaRPr lang="es-EC" sz="2000" b="1" dirty="0"/>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26</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26</a:t>
            </a:fld>
            <a:endParaRPr lang="es-EC" b="1" dirty="0">
              <a:solidFill>
                <a:prstClr val="black"/>
              </a:solidFill>
            </a:endParaRPr>
          </a:p>
        </p:txBody>
      </p:sp>
      <p:sp>
        <p:nvSpPr>
          <p:cNvPr id="6" name="Text Box 12"/>
          <p:cNvSpPr txBox="1">
            <a:spLocks noChangeArrowheads="1"/>
          </p:cNvSpPr>
          <p:nvPr/>
        </p:nvSpPr>
        <p:spPr bwMode="auto">
          <a:xfrm>
            <a:off x="566848" y="319008"/>
            <a:ext cx="7992888" cy="830997"/>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REVISIÓN DOCUMENTAL </a:t>
            </a:r>
            <a:r>
              <a:rPr lang="es-EC" dirty="0" smtClean="0"/>
              <a:t>PROYECTOS EMERGENCIA VIAL DEL CEE(*)</a:t>
            </a:r>
            <a:endParaRPr lang="es-ES_tradnl" dirty="0"/>
          </a:p>
        </p:txBody>
      </p:sp>
      <p:graphicFrame>
        <p:nvGraphicFramePr>
          <p:cNvPr id="8" name="7 Tabla"/>
          <p:cNvGraphicFramePr>
            <a:graphicFrameLocks noGrp="1"/>
          </p:cNvGraphicFramePr>
          <p:nvPr>
            <p:extLst>
              <p:ext uri="{D42A27DB-BD31-4B8C-83A1-F6EECF244321}">
                <p14:modId xmlns:p14="http://schemas.microsoft.com/office/powerpoint/2010/main" val="1637056246"/>
              </p:ext>
            </p:extLst>
          </p:nvPr>
        </p:nvGraphicFramePr>
        <p:xfrm>
          <a:off x="107503" y="2276872"/>
          <a:ext cx="8928992" cy="2536391"/>
        </p:xfrm>
        <a:graphic>
          <a:graphicData uri="http://schemas.openxmlformats.org/drawingml/2006/table">
            <a:tbl>
              <a:tblPr/>
              <a:tblGrid>
                <a:gridCol w="1582536"/>
                <a:gridCol w="1757799"/>
                <a:gridCol w="3531152"/>
                <a:gridCol w="2057505"/>
              </a:tblGrid>
              <a:tr h="1141345">
                <a:tc>
                  <a:txBody>
                    <a:bodyPr/>
                    <a:lstStyle/>
                    <a:p>
                      <a:pPr algn="ctr">
                        <a:lnSpc>
                          <a:spcPct val="115000"/>
                        </a:lnSpc>
                        <a:spcAft>
                          <a:spcPts val="0"/>
                        </a:spcAft>
                      </a:pPr>
                      <a:r>
                        <a:rPr lang="es-EC" sz="1600" b="1" dirty="0" smtClean="0">
                          <a:solidFill>
                            <a:srgbClr val="FFFF00"/>
                          </a:solidFill>
                          <a:effectLst/>
                          <a:latin typeface="Arial"/>
                          <a:ea typeface="Calibri"/>
                          <a:cs typeface="Times New Roman"/>
                        </a:rPr>
                        <a:t>PROYECTOS REVISADOS</a:t>
                      </a:r>
                      <a:endParaRPr lang="es-EC" sz="1600" b="1" dirty="0">
                        <a:solidFill>
                          <a:srgbClr val="FFFF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C" sz="1600" b="1" dirty="0" smtClean="0">
                          <a:solidFill>
                            <a:srgbClr val="FFFF00"/>
                          </a:solidFill>
                          <a:effectLst/>
                          <a:latin typeface="Arial"/>
                          <a:ea typeface="Calibri"/>
                          <a:cs typeface="Times New Roman"/>
                        </a:rPr>
                        <a:t>PROY. QUE NO CUMPLEN EL </a:t>
                      </a:r>
                      <a:r>
                        <a:rPr lang="es-EC" sz="1600" b="1" u="sng" dirty="0" smtClean="0">
                          <a:solidFill>
                            <a:srgbClr val="FFFF00"/>
                          </a:solidFill>
                          <a:effectLst/>
                          <a:latin typeface="Arial"/>
                          <a:ea typeface="Calibri"/>
                          <a:cs typeface="Times New Roman"/>
                        </a:rPr>
                        <a:t>PLAZO</a:t>
                      </a:r>
                      <a:r>
                        <a:rPr lang="es-EC" sz="1600" b="1" dirty="0" smtClean="0">
                          <a:solidFill>
                            <a:srgbClr val="FFFF00"/>
                          </a:solidFill>
                          <a:effectLst/>
                          <a:latin typeface="Arial"/>
                          <a:ea typeface="Calibri"/>
                          <a:cs typeface="Times New Roman"/>
                        </a:rPr>
                        <a:t> CONTRACTUAL</a:t>
                      </a:r>
                      <a:endParaRPr lang="es-EC" sz="1600" b="1" dirty="0">
                        <a:solidFill>
                          <a:srgbClr val="FFFF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C" sz="1600" b="1" dirty="0" smtClean="0">
                          <a:solidFill>
                            <a:srgbClr val="FFFF00"/>
                          </a:solidFill>
                          <a:effectLst/>
                          <a:latin typeface="Arial"/>
                          <a:ea typeface="Calibri"/>
                          <a:cs typeface="Times New Roman"/>
                        </a:rPr>
                        <a:t>PROYECTOS QUE NO CUMPLEN EL </a:t>
                      </a:r>
                      <a:r>
                        <a:rPr lang="es-EC" sz="1600" b="1" u="sng" dirty="0" smtClean="0">
                          <a:solidFill>
                            <a:srgbClr val="FFFF00"/>
                          </a:solidFill>
                          <a:effectLst/>
                          <a:latin typeface="Arial"/>
                          <a:ea typeface="Calibri"/>
                          <a:cs typeface="Times New Roman"/>
                        </a:rPr>
                        <a:t>COSTO</a:t>
                      </a:r>
                      <a:r>
                        <a:rPr lang="es-EC" sz="1600" b="1" dirty="0" smtClean="0">
                          <a:solidFill>
                            <a:srgbClr val="FFFF00"/>
                          </a:solidFill>
                          <a:effectLst/>
                          <a:latin typeface="Arial"/>
                          <a:ea typeface="Calibri"/>
                          <a:cs typeface="Times New Roman"/>
                        </a:rPr>
                        <a:t> PLANIFICADO</a:t>
                      </a:r>
                      <a:endParaRPr lang="es-EC" sz="1600" b="1" dirty="0">
                        <a:solidFill>
                          <a:srgbClr val="FFFF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C" sz="1600" b="1" dirty="0" smtClean="0">
                          <a:solidFill>
                            <a:srgbClr val="FFFF00"/>
                          </a:solidFill>
                          <a:effectLst/>
                          <a:latin typeface="Arial"/>
                          <a:ea typeface="Calibri"/>
                          <a:cs typeface="Times New Roman"/>
                        </a:rPr>
                        <a:t>PROY. QUE</a:t>
                      </a:r>
                      <a:r>
                        <a:rPr lang="es-EC" sz="1600" b="1" baseline="0" dirty="0" smtClean="0">
                          <a:solidFill>
                            <a:srgbClr val="FFFF00"/>
                          </a:solidFill>
                          <a:effectLst/>
                          <a:latin typeface="Arial"/>
                          <a:ea typeface="Calibri"/>
                          <a:cs typeface="Times New Roman"/>
                        </a:rPr>
                        <a:t> </a:t>
                      </a:r>
                      <a:r>
                        <a:rPr lang="es-EC" sz="1600" b="1" dirty="0" smtClean="0">
                          <a:solidFill>
                            <a:srgbClr val="FFFF00"/>
                          </a:solidFill>
                          <a:effectLst/>
                          <a:latin typeface="Arial"/>
                          <a:ea typeface="Calibri"/>
                          <a:cs typeface="Times New Roman"/>
                        </a:rPr>
                        <a:t>INCLUYEN</a:t>
                      </a:r>
                      <a:r>
                        <a:rPr lang="es-EC" sz="1600" b="1" baseline="0" dirty="0" smtClean="0">
                          <a:solidFill>
                            <a:srgbClr val="FFFF00"/>
                          </a:solidFill>
                          <a:effectLst/>
                          <a:latin typeface="Arial"/>
                          <a:ea typeface="Calibri"/>
                          <a:cs typeface="Times New Roman"/>
                        </a:rPr>
                        <a:t> </a:t>
                      </a:r>
                      <a:r>
                        <a:rPr lang="es-EC" sz="1600" b="1" dirty="0" smtClean="0">
                          <a:solidFill>
                            <a:srgbClr val="FFFF00"/>
                          </a:solidFill>
                          <a:effectLst/>
                          <a:latin typeface="Arial"/>
                          <a:ea typeface="Calibri"/>
                          <a:cs typeface="Times New Roman"/>
                        </a:rPr>
                        <a:t>LAS </a:t>
                      </a:r>
                      <a:r>
                        <a:rPr lang="es-EC" sz="1600" b="1" u="sng" dirty="0" smtClean="0">
                          <a:solidFill>
                            <a:srgbClr val="FFFF00"/>
                          </a:solidFill>
                          <a:effectLst/>
                          <a:latin typeface="Arial"/>
                          <a:ea typeface="Calibri"/>
                          <a:cs typeface="Times New Roman"/>
                        </a:rPr>
                        <a:t>CAUSAS</a:t>
                      </a:r>
                      <a:r>
                        <a:rPr lang="es-EC" sz="1600" b="1" u="none" dirty="0" smtClean="0">
                          <a:solidFill>
                            <a:srgbClr val="FFFF00"/>
                          </a:solidFill>
                          <a:effectLst/>
                          <a:latin typeface="Arial"/>
                          <a:ea typeface="Calibri"/>
                          <a:cs typeface="Times New Roman"/>
                        </a:rPr>
                        <a:t> DE RETRASOS</a:t>
                      </a:r>
                      <a:endParaRPr lang="es-EC" sz="1600" b="1" u="none" dirty="0">
                        <a:solidFill>
                          <a:srgbClr val="FFFF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395046">
                <a:tc>
                  <a:txBody>
                    <a:bodyPr/>
                    <a:lstStyle/>
                    <a:p>
                      <a:pPr algn="ctr">
                        <a:lnSpc>
                          <a:spcPct val="115000"/>
                        </a:lnSpc>
                        <a:spcAft>
                          <a:spcPts val="0"/>
                        </a:spcAft>
                      </a:pPr>
                      <a:r>
                        <a:rPr lang="es-EC" sz="2400" b="1" dirty="0">
                          <a:solidFill>
                            <a:srgbClr val="000000"/>
                          </a:solidFill>
                          <a:effectLst/>
                          <a:latin typeface="Arial"/>
                          <a:ea typeface="Calibri"/>
                          <a:cs typeface="Times New Roman"/>
                        </a:rPr>
                        <a:t>10</a:t>
                      </a:r>
                      <a:endParaRPr lang="es-EC" sz="24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2400" b="1" dirty="0">
                          <a:solidFill>
                            <a:srgbClr val="000000"/>
                          </a:solidFill>
                          <a:effectLst/>
                          <a:latin typeface="Arial"/>
                          <a:ea typeface="Calibri"/>
                          <a:cs typeface="Times New Roman"/>
                        </a:rPr>
                        <a:t>100 %</a:t>
                      </a:r>
                      <a:endParaRPr lang="es-EC" sz="24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15000"/>
                        </a:lnSpc>
                        <a:spcAft>
                          <a:spcPts val="0"/>
                        </a:spcAft>
                      </a:pPr>
                      <a:r>
                        <a:rPr lang="es-EC" sz="1800" b="1" dirty="0" smtClean="0">
                          <a:solidFill>
                            <a:srgbClr val="000000"/>
                          </a:solidFill>
                          <a:effectLst/>
                          <a:latin typeface="Arial"/>
                          <a:ea typeface="Calibri"/>
                          <a:cs typeface="Times New Roman"/>
                        </a:rPr>
                        <a:t>La</a:t>
                      </a:r>
                      <a:r>
                        <a:rPr lang="es-EC" sz="1800" b="1" baseline="0" dirty="0" smtClean="0">
                          <a:solidFill>
                            <a:srgbClr val="000000"/>
                          </a:solidFill>
                          <a:effectLst/>
                          <a:latin typeface="Arial"/>
                          <a:ea typeface="Calibri"/>
                          <a:cs typeface="Times New Roman"/>
                        </a:rPr>
                        <a:t> </a:t>
                      </a:r>
                      <a:r>
                        <a:rPr lang="es-EC" sz="1800" b="1" dirty="0" smtClean="0">
                          <a:solidFill>
                            <a:srgbClr val="000000"/>
                          </a:solidFill>
                          <a:effectLst/>
                          <a:latin typeface="Arial"/>
                          <a:ea typeface="Calibri"/>
                          <a:cs typeface="Times New Roman"/>
                        </a:rPr>
                        <a:t>mano </a:t>
                      </a:r>
                      <a:r>
                        <a:rPr lang="es-EC" sz="1800" b="1" dirty="0">
                          <a:solidFill>
                            <a:srgbClr val="000000"/>
                          </a:solidFill>
                          <a:effectLst/>
                          <a:latin typeface="Arial"/>
                          <a:ea typeface="Calibri"/>
                          <a:cs typeface="Times New Roman"/>
                        </a:rPr>
                        <a:t>de obra </a:t>
                      </a:r>
                      <a:r>
                        <a:rPr lang="es-EC" sz="1800" b="1" dirty="0" smtClean="0">
                          <a:solidFill>
                            <a:srgbClr val="000000"/>
                          </a:solidFill>
                          <a:effectLst/>
                          <a:latin typeface="Arial"/>
                          <a:ea typeface="Calibri"/>
                          <a:cs typeface="Times New Roman"/>
                        </a:rPr>
                        <a:t>aumenta proporcionalmente </a:t>
                      </a:r>
                      <a:r>
                        <a:rPr lang="es-EC" sz="1800" b="1" dirty="0">
                          <a:solidFill>
                            <a:srgbClr val="000000"/>
                          </a:solidFill>
                          <a:effectLst/>
                          <a:latin typeface="Arial"/>
                          <a:ea typeface="Calibri"/>
                          <a:cs typeface="Times New Roman"/>
                        </a:rPr>
                        <a:t>al </a:t>
                      </a:r>
                      <a:r>
                        <a:rPr lang="es-EC" sz="1800" b="1" dirty="0" smtClean="0">
                          <a:solidFill>
                            <a:srgbClr val="000000"/>
                          </a:solidFill>
                          <a:effectLst/>
                          <a:latin typeface="Arial"/>
                          <a:ea typeface="Calibri"/>
                          <a:cs typeface="Times New Roman"/>
                        </a:rPr>
                        <a:t>tardarse el </a:t>
                      </a:r>
                      <a:r>
                        <a:rPr lang="es-EC" sz="1800" b="1" dirty="0">
                          <a:solidFill>
                            <a:srgbClr val="000000"/>
                          </a:solidFill>
                          <a:effectLst/>
                          <a:latin typeface="Arial"/>
                          <a:ea typeface="Calibri"/>
                          <a:cs typeface="Times New Roman"/>
                        </a:rPr>
                        <a:t>plazo de entrega de un </a:t>
                      </a:r>
                      <a:r>
                        <a:rPr lang="es-EC" sz="1800" b="1" dirty="0" smtClean="0">
                          <a:solidFill>
                            <a:srgbClr val="000000"/>
                          </a:solidFill>
                          <a:effectLst/>
                          <a:latin typeface="Arial"/>
                          <a:ea typeface="Calibri"/>
                          <a:cs typeface="Times New Roman"/>
                        </a:rPr>
                        <a:t>proyecto.</a:t>
                      </a:r>
                      <a:endParaRPr lang="es-EC" sz="18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2400" b="1" dirty="0">
                          <a:solidFill>
                            <a:srgbClr val="000000"/>
                          </a:solidFill>
                          <a:effectLst/>
                          <a:latin typeface="Arial"/>
                          <a:ea typeface="Calibri"/>
                          <a:cs typeface="Times New Roman"/>
                        </a:rPr>
                        <a:t>75 %</a:t>
                      </a:r>
                      <a:endParaRPr lang="es-EC" sz="24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sp>
        <p:nvSpPr>
          <p:cNvPr id="2" name="1 CuadroTexto"/>
          <p:cNvSpPr txBox="1"/>
          <p:nvPr/>
        </p:nvSpPr>
        <p:spPr>
          <a:xfrm>
            <a:off x="251520" y="6356351"/>
            <a:ext cx="4221176" cy="369332"/>
          </a:xfrm>
          <a:prstGeom prst="rect">
            <a:avLst/>
          </a:prstGeom>
          <a:noFill/>
        </p:spPr>
        <p:txBody>
          <a:bodyPr wrap="square" rtlCol="0">
            <a:spAutoFit/>
          </a:bodyPr>
          <a:lstStyle/>
          <a:p>
            <a:r>
              <a:rPr lang="es-EC" b="1" dirty="0" smtClean="0"/>
              <a:t>(*) FUENTE: Centro de Gestión CEE 2012.</a:t>
            </a:r>
            <a:endParaRPr lang="es-EC" b="1" dirty="0"/>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27</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27</a:t>
            </a:fld>
            <a:endParaRPr lang="es-EC" b="1" dirty="0">
              <a:solidFill>
                <a:prstClr val="black"/>
              </a:solidFill>
            </a:endParaRPr>
          </a:p>
        </p:txBody>
      </p:sp>
      <p:sp>
        <p:nvSpPr>
          <p:cNvPr id="6" name="Text Box 12"/>
          <p:cNvSpPr txBox="1">
            <a:spLocks noChangeArrowheads="1"/>
          </p:cNvSpPr>
          <p:nvPr/>
        </p:nvSpPr>
        <p:spPr bwMode="auto">
          <a:xfrm>
            <a:off x="179512" y="116632"/>
            <a:ext cx="8748464"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CONCLUSIONES DEL ANÁLISIS SITUACIONAL DEL CEE</a:t>
            </a:r>
            <a:endParaRPr lang="es-ES_tradnl" dirty="0"/>
          </a:p>
        </p:txBody>
      </p:sp>
      <p:graphicFrame>
        <p:nvGraphicFramePr>
          <p:cNvPr id="8" name="7 Diagrama"/>
          <p:cNvGraphicFramePr/>
          <p:nvPr>
            <p:extLst>
              <p:ext uri="{D42A27DB-BD31-4B8C-83A1-F6EECF244321}">
                <p14:modId xmlns:p14="http://schemas.microsoft.com/office/powerpoint/2010/main" val="2892131557"/>
              </p:ext>
            </p:extLst>
          </p:nvPr>
        </p:nvGraphicFramePr>
        <p:xfrm>
          <a:off x="288032" y="892944"/>
          <a:ext cx="8676456"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p14="http://schemas.microsoft.com/office/powerpoint/2010/main" val="220162825"/>
              </p:ext>
            </p:extLst>
          </p:nvPr>
        </p:nvGraphicFramePr>
        <p:xfrm>
          <a:off x="274384" y="3573016"/>
          <a:ext cx="8676456" cy="28938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28</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28</a:t>
            </a:fld>
            <a:endParaRPr lang="es-EC" b="1" dirty="0">
              <a:solidFill>
                <a:prstClr val="black"/>
              </a:solidFill>
            </a:endParaRPr>
          </a:p>
        </p:txBody>
      </p:sp>
      <p:sp>
        <p:nvSpPr>
          <p:cNvPr id="6" name="5 Rectángulo"/>
          <p:cNvSpPr/>
          <p:nvPr/>
        </p:nvSpPr>
        <p:spPr>
          <a:xfrm>
            <a:off x="251520" y="1268760"/>
            <a:ext cx="8712968" cy="3416320"/>
          </a:xfrm>
          <a:prstGeom prst="rect">
            <a:avLst/>
          </a:prstGeom>
        </p:spPr>
        <p:txBody>
          <a:bodyPr wrap="square">
            <a:spAutoFit/>
          </a:bodyPr>
          <a:lstStyle/>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CAPÍTULO </a:t>
            </a: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IV</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 </a:t>
            </a:r>
          </a:p>
          <a:p>
            <a:pPr algn="ct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MODELO DE ADMINISTRACIÓN DE PROYECTOS DE CONSTRUCCIÓN</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29</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4"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29</a:t>
            </a:fld>
            <a:endParaRPr lang="es-EC" b="1" dirty="0">
              <a:solidFill>
                <a:prstClr val="black"/>
              </a:solidFill>
            </a:endParaRPr>
          </a:p>
        </p:txBody>
      </p:sp>
      <p:sp>
        <p:nvSpPr>
          <p:cNvPr id="2" name="1 Tarjeta"/>
          <p:cNvSpPr/>
          <p:nvPr/>
        </p:nvSpPr>
        <p:spPr>
          <a:xfrm>
            <a:off x="611560" y="116632"/>
            <a:ext cx="1152128" cy="50405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INICIO</a:t>
            </a:r>
            <a:endParaRPr lang="es-EC" sz="1300" b="1" dirty="0"/>
          </a:p>
        </p:txBody>
      </p:sp>
      <p:sp>
        <p:nvSpPr>
          <p:cNvPr id="9" name="8 Tarjeta"/>
          <p:cNvSpPr/>
          <p:nvPr/>
        </p:nvSpPr>
        <p:spPr>
          <a:xfrm>
            <a:off x="2339751" y="134413"/>
            <a:ext cx="1254493" cy="486275"/>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PLANIFICACIÓN</a:t>
            </a:r>
            <a:endParaRPr lang="es-EC" sz="1300" b="1" dirty="0"/>
          </a:p>
        </p:txBody>
      </p:sp>
      <p:sp>
        <p:nvSpPr>
          <p:cNvPr id="10" name="9 Tarjeta"/>
          <p:cNvSpPr/>
          <p:nvPr/>
        </p:nvSpPr>
        <p:spPr>
          <a:xfrm>
            <a:off x="4283968" y="116632"/>
            <a:ext cx="1080120" cy="504056"/>
          </a:xfrm>
          <a:prstGeom prst="flowChartPunchedCard">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EJECUCIÓN</a:t>
            </a:r>
            <a:endParaRPr lang="es-EC" sz="1300" b="1" dirty="0"/>
          </a:p>
        </p:txBody>
      </p:sp>
      <p:sp>
        <p:nvSpPr>
          <p:cNvPr id="11" name="10 Tarjeta"/>
          <p:cNvSpPr/>
          <p:nvPr/>
        </p:nvSpPr>
        <p:spPr>
          <a:xfrm>
            <a:off x="6012160" y="116632"/>
            <a:ext cx="1152128" cy="50405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MONITOREO Y CONTROL</a:t>
            </a:r>
            <a:endParaRPr lang="es-EC" sz="1300" b="1" dirty="0"/>
          </a:p>
        </p:txBody>
      </p:sp>
      <p:sp>
        <p:nvSpPr>
          <p:cNvPr id="12" name="11 Tarjeta"/>
          <p:cNvSpPr/>
          <p:nvPr/>
        </p:nvSpPr>
        <p:spPr>
          <a:xfrm>
            <a:off x="7620000" y="116632"/>
            <a:ext cx="1128464" cy="50405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CIERRE</a:t>
            </a:r>
            <a:endParaRPr lang="es-EC" sz="1300" b="1" dirty="0"/>
          </a:p>
        </p:txBody>
      </p:sp>
      <p:sp>
        <p:nvSpPr>
          <p:cNvPr id="13" name="12 Tarjeta"/>
          <p:cNvSpPr/>
          <p:nvPr/>
        </p:nvSpPr>
        <p:spPr>
          <a:xfrm>
            <a:off x="611560" y="836712"/>
            <a:ext cx="1152128"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DOC. DE INICIO DEL PROGRAMA</a:t>
            </a:r>
            <a:endParaRPr lang="es-EC" sz="1100" b="1" dirty="0">
              <a:solidFill>
                <a:schemeClr val="tx1"/>
              </a:solidFill>
            </a:endParaRPr>
          </a:p>
        </p:txBody>
      </p:sp>
      <p:sp>
        <p:nvSpPr>
          <p:cNvPr id="14" name="13 Tarjeta"/>
          <p:cNvSpPr/>
          <p:nvPr/>
        </p:nvSpPr>
        <p:spPr>
          <a:xfrm>
            <a:off x="2339752" y="2564904"/>
            <a:ext cx="1254493"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OTROS DOC. DEL PROGRAMA</a:t>
            </a:r>
            <a:endParaRPr lang="es-EC" sz="1100" b="1" dirty="0">
              <a:solidFill>
                <a:schemeClr val="tx1"/>
              </a:solidFill>
            </a:endParaRPr>
          </a:p>
        </p:txBody>
      </p:sp>
      <p:sp>
        <p:nvSpPr>
          <p:cNvPr id="15" name="14 Tarjeta"/>
          <p:cNvSpPr/>
          <p:nvPr/>
        </p:nvSpPr>
        <p:spPr>
          <a:xfrm>
            <a:off x="4283968" y="1412776"/>
            <a:ext cx="1080120"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a:solidFill>
                  <a:schemeClr val="tx1"/>
                </a:solidFill>
              </a:rPr>
              <a:t>PROYECTO </a:t>
            </a:r>
            <a:r>
              <a:rPr lang="es-EC" sz="1100" b="1" dirty="0" smtClean="0">
                <a:solidFill>
                  <a:schemeClr val="tx1"/>
                </a:solidFill>
              </a:rPr>
              <a:t>2</a:t>
            </a:r>
            <a:endParaRPr lang="es-EC" sz="1100" b="1" dirty="0">
              <a:solidFill>
                <a:schemeClr val="tx1"/>
              </a:solidFill>
            </a:endParaRPr>
          </a:p>
        </p:txBody>
      </p:sp>
      <p:sp>
        <p:nvSpPr>
          <p:cNvPr id="16" name="15 Tarjeta"/>
          <p:cNvSpPr/>
          <p:nvPr/>
        </p:nvSpPr>
        <p:spPr>
          <a:xfrm>
            <a:off x="2339752" y="1988840"/>
            <a:ext cx="1224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PLAN DE DIREC. DEL PROGRAMA</a:t>
            </a:r>
            <a:endParaRPr lang="es-EC" sz="1100" b="1" dirty="0">
              <a:solidFill>
                <a:schemeClr val="tx1"/>
              </a:solidFill>
            </a:endParaRPr>
          </a:p>
        </p:txBody>
      </p:sp>
      <p:sp>
        <p:nvSpPr>
          <p:cNvPr id="17" name="16 Tarjeta"/>
          <p:cNvSpPr/>
          <p:nvPr/>
        </p:nvSpPr>
        <p:spPr>
          <a:xfrm>
            <a:off x="2339752" y="1412776"/>
            <a:ext cx="1224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PLAN DE RECURSOS</a:t>
            </a:r>
            <a:endParaRPr lang="es-EC" sz="1100" b="1" dirty="0">
              <a:solidFill>
                <a:schemeClr val="tx1"/>
              </a:solidFill>
            </a:endParaRPr>
          </a:p>
        </p:txBody>
      </p:sp>
      <p:sp>
        <p:nvSpPr>
          <p:cNvPr id="18" name="17 Tarjeta"/>
          <p:cNvSpPr/>
          <p:nvPr/>
        </p:nvSpPr>
        <p:spPr>
          <a:xfrm>
            <a:off x="2339752" y="836712"/>
            <a:ext cx="1224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CRONOGRAMA DEL PROGRAMA</a:t>
            </a:r>
            <a:endParaRPr lang="es-EC" sz="1100" b="1" dirty="0">
              <a:solidFill>
                <a:schemeClr val="tx1"/>
              </a:solidFill>
            </a:endParaRPr>
          </a:p>
        </p:txBody>
      </p:sp>
      <p:sp>
        <p:nvSpPr>
          <p:cNvPr id="19" name="18 Tarjeta"/>
          <p:cNvSpPr/>
          <p:nvPr/>
        </p:nvSpPr>
        <p:spPr>
          <a:xfrm>
            <a:off x="4283968" y="836712"/>
            <a:ext cx="1094554"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PROYECTO 1</a:t>
            </a:r>
            <a:endParaRPr lang="es-EC" sz="1100" b="1" dirty="0">
              <a:solidFill>
                <a:schemeClr val="tx1"/>
              </a:solidFill>
            </a:endParaRPr>
          </a:p>
        </p:txBody>
      </p:sp>
      <p:sp>
        <p:nvSpPr>
          <p:cNvPr id="20" name="19 Tarjeta"/>
          <p:cNvSpPr/>
          <p:nvPr/>
        </p:nvSpPr>
        <p:spPr>
          <a:xfrm>
            <a:off x="6012160" y="836712"/>
            <a:ext cx="1152128"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COMUNICAC. DEL PROG.</a:t>
            </a:r>
            <a:endParaRPr lang="es-EC" sz="1100" b="1" dirty="0">
              <a:solidFill>
                <a:schemeClr val="tx1"/>
              </a:solidFill>
            </a:endParaRPr>
          </a:p>
        </p:txBody>
      </p:sp>
      <p:sp>
        <p:nvSpPr>
          <p:cNvPr id="21" name="20 Tarjeta"/>
          <p:cNvSpPr/>
          <p:nvPr/>
        </p:nvSpPr>
        <p:spPr>
          <a:xfrm>
            <a:off x="7620000" y="836712"/>
            <a:ext cx="1120152"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DOC. DE CIERRE DEL PROG.</a:t>
            </a:r>
            <a:endParaRPr lang="es-EC" sz="1100" b="1" dirty="0">
              <a:solidFill>
                <a:schemeClr val="tx1"/>
              </a:solidFill>
            </a:endParaRPr>
          </a:p>
        </p:txBody>
      </p:sp>
      <p:sp>
        <p:nvSpPr>
          <p:cNvPr id="22" name="21 Tarjeta"/>
          <p:cNvSpPr/>
          <p:nvPr/>
        </p:nvSpPr>
        <p:spPr>
          <a:xfrm>
            <a:off x="4283968" y="1988840"/>
            <a:ext cx="1080120" cy="504056"/>
          </a:xfrm>
          <a:prstGeom prst="flowChartPunchedCar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200" b="1" dirty="0" smtClean="0">
                <a:solidFill>
                  <a:schemeClr val="tx1"/>
                </a:solidFill>
              </a:rPr>
              <a:t>PROYECTO X</a:t>
            </a:r>
            <a:endParaRPr lang="es-EC" sz="1200" b="1" dirty="0">
              <a:solidFill>
                <a:schemeClr val="tx1"/>
              </a:solidFill>
            </a:endParaRPr>
          </a:p>
        </p:txBody>
      </p:sp>
      <p:sp>
        <p:nvSpPr>
          <p:cNvPr id="23" name="22 Tarjeta"/>
          <p:cNvSpPr/>
          <p:nvPr/>
        </p:nvSpPr>
        <p:spPr>
          <a:xfrm>
            <a:off x="4788024" y="2564904"/>
            <a:ext cx="936104" cy="36004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INICIO</a:t>
            </a:r>
            <a:endParaRPr lang="es-EC" sz="1100" b="1" dirty="0"/>
          </a:p>
        </p:txBody>
      </p:sp>
      <p:sp>
        <p:nvSpPr>
          <p:cNvPr id="24" name="23 Tarjeta"/>
          <p:cNvSpPr/>
          <p:nvPr/>
        </p:nvSpPr>
        <p:spPr>
          <a:xfrm>
            <a:off x="4788024" y="2996952"/>
            <a:ext cx="1224136" cy="36004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PLANIFICACIÓN</a:t>
            </a:r>
            <a:endParaRPr lang="es-EC" sz="1100" b="1" dirty="0"/>
          </a:p>
        </p:txBody>
      </p:sp>
      <p:sp>
        <p:nvSpPr>
          <p:cNvPr id="25" name="24 Tarjeta"/>
          <p:cNvSpPr/>
          <p:nvPr/>
        </p:nvSpPr>
        <p:spPr>
          <a:xfrm>
            <a:off x="4788024" y="3501008"/>
            <a:ext cx="936104" cy="432048"/>
          </a:xfrm>
          <a:prstGeom prst="flowChartPunchedCard">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EJECUCIÓN</a:t>
            </a:r>
            <a:endParaRPr lang="es-EC" sz="1100" b="1" dirty="0"/>
          </a:p>
        </p:txBody>
      </p:sp>
      <p:sp>
        <p:nvSpPr>
          <p:cNvPr id="26" name="25 Tarjeta"/>
          <p:cNvSpPr/>
          <p:nvPr/>
        </p:nvSpPr>
        <p:spPr>
          <a:xfrm>
            <a:off x="5148064" y="5157192"/>
            <a:ext cx="1405136" cy="432048"/>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PRUEBAS </a:t>
            </a:r>
            <a:r>
              <a:rPr lang="es-EC" sz="1100" dirty="0" smtClean="0">
                <a:solidFill>
                  <a:schemeClr val="tx1"/>
                </a:solidFill>
              </a:rPr>
              <a:t>(CONTROL Y CIERRE)</a:t>
            </a:r>
            <a:endParaRPr lang="es-EC" sz="1100" dirty="0">
              <a:solidFill>
                <a:schemeClr val="tx1"/>
              </a:solidFill>
            </a:endParaRPr>
          </a:p>
        </p:txBody>
      </p:sp>
      <p:sp>
        <p:nvSpPr>
          <p:cNvPr id="27" name="26 Tarjeta"/>
          <p:cNvSpPr/>
          <p:nvPr/>
        </p:nvSpPr>
        <p:spPr>
          <a:xfrm>
            <a:off x="5148064" y="4005064"/>
            <a:ext cx="1405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DISEÑO </a:t>
            </a:r>
            <a:r>
              <a:rPr lang="es-EC" sz="1100" dirty="0" smtClean="0">
                <a:solidFill>
                  <a:schemeClr val="tx1"/>
                </a:solidFill>
              </a:rPr>
              <a:t>(INICIO Y PLANIFICACIÓN)</a:t>
            </a:r>
            <a:endParaRPr lang="es-EC" sz="1100" dirty="0">
              <a:solidFill>
                <a:schemeClr val="tx1"/>
              </a:solidFill>
            </a:endParaRPr>
          </a:p>
        </p:txBody>
      </p:sp>
      <p:sp>
        <p:nvSpPr>
          <p:cNvPr id="28" name="27 Tarjeta"/>
          <p:cNvSpPr/>
          <p:nvPr/>
        </p:nvSpPr>
        <p:spPr>
          <a:xfrm>
            <a:off x="5148064" y="4581128"/>
            <a:ext cx="1405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CONSTRUCCIÓN </a:t>
            </a:r>
            <a:r>
              <a:rPr lang="es-EC" sz="1100" dirty="0" smtClean="0">
                <a:solidFill>
                  <a:schemeClr val="tx1"/>
                </a:solidFill>
              </a:rPr>
              <a:t>(EJECUCIÓN)</a:t>
            </a:r>
            <a:endParaRPr lang="es-EC" sz="1100" dirty="0">
              <a:solidFill>
                <a:schemeClr val="tx1"/>
              </a:solidFill>
            </a:endParaRPr>
          </a:p>
        </p:txBody>
      </p:sp>
      <p:sp>
        <p:nvSpPr>
          <p:cNvPr id="29" name="28 Tarjeta"/>
          <p:cNvSpPr/>
          <p:nvPr/>
        </p:nvSpPr>
        <p:spPr>
          <a:xfrm>
            <a:off x="4860032" y="5733256"/>
            <a:ext cx="1008112" cy="43204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MONITOREO</a:t>
            </a:r>
            <a:endParaRPr lang="es-EC" sz="1100" b="1" dirty="0"/>
          </a:p>
        </p:txBody>
      </p:sp>
      <p:sp>
        <p:nvSpPr>
          <p:cNvPr id="30" name="29 Tarjeta"/>
          <p:cNvSpPr/>
          <p:nvPr/>
        </p:nvSpPr>
        <p:spPr>
          <a:xfrm>
            <a:off x="4860032" y="6309320"/>
            <a:ext cx="936104" cy="43204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CIERRE</a:t>
            </a:r>
            <a:endParaRPr lang="es-EC" sz="1100" b="1" dirty="0"/>
          </a:p>
        </p:txBody>
      </p:sp>
      <p:cxnSp>
        <p:nvCxnSpPr>
          <p:cNvPr id="31" name="30 Conector recto de flecha"/>
          <p:cNvCxnSpPr>
            <a:endCxn id="13" idx="0"/>
          </p:cNvCxnSpPr>
          <p:nvPr/>
        </p:nvCxnSpPr>
        <p:spPr>
          <a:xfrm>
            <a:off x="1187624" y="6206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2966998" y="6206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4860032" y="64652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6588224" y="64652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8184232" y="6206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4572000" y="2492896"/>
            <a:ext cx="13648" cy="4104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23" idx="1"/>
          </p:cNvCxnSpPr>
          <p:nvPr/>
        </p:nvCxnSpPr>
        <p:spPr>
          <a:xfrm>
            <a:off x="4572000" y="2744924"/>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4585648" y="321297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4572000" y="374809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4644008" y="597657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4644008" y="6597352"/>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4932040" y="3933056"/>
            <a:ext cx="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4932040" y="537321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4948808" y="4869160"/>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4932040" y="429309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755576" y="3861048"/>
            <a:ext cx="3096344" cy="2308324"/>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smtClean="0"/>
              <a:t>Ejecución de un Proyecto de Construcción </a:t>
            </a:r>
            <a:r>
              <a:rPr lang="es-ES" dirty="0"/>
              <a:t>dentro de </a:t>
            </a:r>
            <a:r>
              <a:rPr lang="es-ES" dirty="0" smtClean="0"/>
              <a:t>un Programa de EJECUCIÓN. </a:t>
            </a:r>
            <a:endParaRPr lang="es-EC" dirty="0"/>
          </a:p>
        </p:txBody>
      </p:sp>
    </p:spTree>
    <p:extLst>
      <p:ext uri="{BB962C8B-B14F-4D97-AF65-F5344CB8AC3E}">
        <p14:creationId xmlns:p14="http://schemas.microsoft.com/office/powerpoint/2010/main" val="16101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53" presetClass="entr" presetSubtype="16"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par>
                                <p:cTn id="65" presetID="53" presetClass="entr" presetSubtype="16"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fltVal val="0"/>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animEffect transition="in" filter="fade">
                                      <p:cBhvr>
                                        <p:cTn id="79" dur="500"/>
                                        <p:tgtEl>
                                          <p:spTgt spid="45"/>
                                        </p:tgtEl>
                                      </p:cBhvr>
                                    </p:animEffect>
                                  </p:childTnLst>
                                </p:cTn>
                              </p:par>
                              <p:par>
                                <p:cTn id="80" presetID="53" presetClass="entr" presetSubtype="16"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par>
                                <p:cTn id="90" presetID="53" presetClass="entr" presetSubtype="16"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par>
                                <p:cTn id="95" presetID="53" presetClass="entr" presetSubtype="16"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 calcmode="lin" valueType="num">
                                      <p:cBhvr>
                                        <p:cTn id="104" dur="500" fill="hold"/>
                                        <p:tgtEl>
                                          <p:spTgt spid="2"/>
                                        </p:tgtEl>
                                        <p:attrNameLst>
                                          <p:attrName>ppt_w</p:attrName>
                                        </p:attrNameLst>
                                      </p:cBhvr>
                                      <p:tavLst>
                                        <p:tav tm="0">
                                          <p:val>
                                            <p:fltVal val="0"/>
                                          </p:val>
                                        </p:tav>
                                        <p:tav tm="100000">
                                          <p:val>
                                            <p:strVal val="#ppt_w"/>
                                          </p:val>
                                        </p:tav>
                                      </p:tavLst>
                                    </p:anim>
                                    <p:anim calcmode="lin" valueType="num">
                                      <p:cBhvr>
                                        <p:cTn id="105" dur="500" fill="hold"/>
                                        <p:tgtEl>
                                          <p:spTgt spid="2"/>
                                        </p:tgtEl>
                                        <p:attrNameLst>
                                          <p:attrName>ppt_h</p:attrName>
                                        </p:attrNameLst>
                                      </p:cBhvr>
                                      <p:tavLst>
                                        <p:tav tm="0">
                                          <p:val>
                                            <p:fltVal val="0"/>
                                          </p:val>
                                        </p:tav>
                                        <p:tav tm="100000">
                                          <p:val>
                                            <p:strVal val="#ppt_h"/>
                                          </p:val>
                                        </p:tav>
                                      </p:tavLst>
                                    </p:anim>
                                    <p:animEffect transition="in" filter="fade">
                                      <p:cBhvr>
                                        <p:cTn id="106" dur="500"/>
                                        <p:tgtEl>
                                          <p:spTgt spid="2"/>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500" fill="hold"/>
                                        <p:tgtEl>
                                          <p:spTgt spid="10"/>
                                        </p:tgtEl>
                                        <p:attrNameLst>
                                          <p:attrName>ppt_w</p:attrName>
                                        </p:attrNameLst>
                                      </p:cBhvr>
                                      <p:tavLst>
                                        <p:tav tm="0">
                                          <p:val>
                                            <p:fltVal val="0"/>
                                          </p:val>
                                        </p:tav>
                                        <p:tav tm="100000">
                                          <p:val>
                                            <p:strVal val="#ppt_w"/>
                                          </p:val>
                                        </p:tav>
                                      </p:tavLst>
                                    </p:anim>
                                    <p:anim calcmode="lin" valueType="num">
                                      <p:cBhvr>
                                        <p:cTn id="115" dur="500" fill="hold"/>
                                        <p:tgtEl>
                                          <p:spTgt spid="10"/>
                                        </p:tgtEl>
                                        <p:attrNameLst>
                                          <p:attrName>ppt_h</p:attrName>
                                        </p:attrNameLst>
                                      </p:cBhvr>
                                      <p:tavLst>
                                        <p:tav tm="0">
                                          <p:val>
                                            <p:fltVal val="0"/>
                                          </p:val>
                                        </p:tav>
                                        <p:tav tm="100000">
                                          <p:val>
                                            <p:strVal val="#ppt_h"/>
                                          </p:val>
                                        </p:tav>
                                      </p:tavLst>
                                    </p:anim>
                                    <p:animEffect transition="in" filter="fade">
                                      <p:cBhvr>
                                        <p:cTn id="116" dur="500"/>
                                        <p:tgtEl>
                                          <p:spTgt spid="10"/>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500" fill="hold"/>
                                        <p:tgtEl>
                                          <p:spTgt spid="11"/>
                                        </p:tgtEl>
                                        <p:attrNameLst>
                                          <p:attrName>ppt_w</p:attrName>
                                        </p:attrNameLst>
                                      </p:cBhvr>
                                      <p:tavLst>
                                        <p:tav tm="0">
                                          <p:val>
                                            <p:fltVal val="0"/>
                                          </p:val>
                                        </p:tav>
                                        <p:tav tm="100000">
                                          <p:val>
                                            <p:strVal val="#ppt_w"/>
                                          </p:val>
                                        </p:tav>
                                      </p:tavLst>
                                    </p:anim>
                                    <p:anim calcmode="lin" valueType="num">
                                      <p:cBhvr>
                                        <p:cTn id="120" dur="500" fill="hold"/>
                                        <p:tgtEl>
                                          <p:spTgt spid="11"/>
                                        </p:tgtEl>
                                        <p:attrNameLst>
                                          <p:attrName>ppt_h</p:attrName>
                                        </p:attrNameLst>
                                      </p:cBhvr>
                                      <p:tavLst>
                                        <p:tav tm="0">
                                          <p:val>
                                            <p:fltVal val="0"/>
                                          </p:val>
                                        </p:tav>
                                        <p:tav tm="100000">
                                          <p:val>
                                            <p:strVal val="#ppt_h"/>
                                          </p:val>
                                        </p:tav>
                                      </p:tavLst>
                                    </p:anim>
                                    <p:animEffect transition="in" filter="fade">
                                      <p:cBhvr>
                                        <p:cTn id="121" dur="500"/>
                                        <p:tgtEl>
                                          <p:spTgt spid="1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2"/>
                                        </p:tgtEl>
                                        <p:attrNameLst>
                                          <p:attrName>style.visibility</p:attrName>
                                        </p:attrNameLst>
                                      </p:cBhvr>
                                      <p:to>
                                        <p:strVal val="visible"/>
                                      </p:to>
                                    </p:set>
                                    <p:anim calcmode="lin" valueType="num">
                                      <p:cBhvr>
                                        <p:cTn id="124" dur="500" fill="hold"/>
                                        <p:tgtEl>
                                          <p:spTgt spid="12"/>
                                        </p:tgtEl>
                                        <p:attrNameLst>
                                          <p:attrName>ppt_w</p:attrName>
                                        </p:attrNameLst>
                                      </p:cBhvr>
                                      <p:tavLst>
                                        <p:tav tm="0">
                                          <p:val>
                                            <p:fltVal val="0"/>
                                          </p:val>
                                        </p:tav>
                                        <p:tav tm="100000">
                                          <p:val>
                                            <p:strVal val="#ppt_w"/>
                                          </p:val>
                                        </p:tav>
                                      </p:tavLst>
                                    </p:anim>
                                    <p:anim calcmode="lin" valueType="num">
                                      <p:cBhvr>
                                        <p:cTn id="125" dur="500" fill="hold"/>
                                        <p:tgtEl>
                                          <p:spTgt spid="12"/>
                                        </p:tgtEl>
                                        <p:attrNameLst>
                                          <p:attrName>ppt_h</p:attrName>
                                        </p:attrNameLst>
                                      </p:cBhvr>
                                      <p:tavLst>
                                        <p:tav tm="0">
                                          <p:val>
                                            <p:fltVal val="0"/>
                                          </p:val>
                                        </p:tav>
                                        <p:tav tm="100000">
                                          <p:val>
                                            <p:strVal val="#ppt_h"/>
                                          </p:val>
                                        </p:tav>
                                      </p:tavLst>
                                    </p:anim>
                                    <p:animEffect transition="in" filter="fade">
                                      <p:cBhvr>
                                        <p:cTn id="126" dur="500"/>
                                        <p:tgtEl>
                                          <p:spTgt spid="12"/>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Effect transition="in" filter="fade">
                                      <p:cBhvr>
                                        <p:cTn id="131" dur="500"/>
                                        <p:tgtEl>
                                          <p:spTgt spid="1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p:cTn id="139" dur="500" fill="hold"/>
                                        <p:tgtEl>
                                          <p:spTgt spid="17"/>
                                        </p:tgtEl>
                                        <p:attrNameLst>
                                          <p:attrName>ppt_w</p:attrName>
                                        </p:attrNameLst>
                                      </p:cBhvr>
                                      <p:tavLst>
                                        <p:tav tm="0">
                                          <p:val>
                                            <p:fltVal val="0"/>
                                          </p:val>
                                        </p:tav>
                                        <p:tav tm="100000">
                                          <p:val>
                                            <p:strVal val="#ppt_w"/>
                                          </p:val>
                                        </p:tav>
                                      </p:tavLst>
                                    </p:anim>
                                    <p:anim calcmode="lin" valueType="num">
                                      <p:cBhvr>
                                        <p:cTn id="140" dur="500" fill="hold"/>
                                        <p:tgtEl>
                                          <p:spTgt spid="17"/>
                                        </p:tgtEl>
                                        <p:attrNameLst>
                                          <p:attrName>ppt_h</p:attrName>
                                        </p:attrNameLst>
                                      </p:cBhvr>
                                      <p:tavLst>
                                        <p:tav tm="0">
                                          <p:val>
                                            <p:fltVal val="0"/>
                                          </p:val>
                                        </p:tav>
                                        <p:tav tm="100000">
                                          <p:val>
                                            <p:strVal val="#ppt_h"/>
                                          </p:val>
                                        </p:tav>
                                      </p:tavLst>
                                    </p:anim>
                                    <p:animEffect transition="in" filter="fade">
                                      <p:cBhvr>
                                        <p:cTn id="141" dur="500"/>
                                        <p:tgtEl>
                                          <p:spTgt spid="17"/>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p:cTn id="149" dur="500" fill="hold"/>
                                        <p:tgtEl>
                                          <p:spTgt spid="19"/>
                                        </p:tgtEl>
                                        <p:attrNameLst>
                                          <p:attrName>ppt_w</p:attrName>
                                        </p:attrNameLst>
                                      </p:cBhvr>
                                      <p:tavLst>
                                        <p:tav tm="0">
                                          <p:val>
                                            <p:fltVal val="0"/>
                                          </p:val>
                                        </p:tav>
                                        <p:tav tm="100000">
                                          <p:val>
                                            <p:strVal val="#ppt_w"/>
                                          </p:val>
                                        </p:tav>
                                      </p:tavLst>
                                    </p:anim>
                                    <p:anim calcmode="lin" valueType="num">
                                      <p:cBhvr>
                                        <p:cTn id="150" dur="500" fill="hold"/>
                                        <p:tgtEl>
                                          <p:spTgt spid="19"/>
                                        </p:tgtEl>
                                        <p:attrNameLst>
                                          <p:attrName>ppt_h</p:attrName>
                                        </p:attrNameLst>
                                      </p:cBhvr>
                                      <p:tavLst>
                                        <p:tav tm="0">
                                          <p:val>
                                            <p:fltVal val="0"/>
                                          </p:val>
                                        </p:tav>
                                        <p:tav tm="100000">
                                          <p:val>
                                            <p:strVal val="#ppt_h"/>
                                          </p:val>
                                        </p:tav>
                                      </p:tavLst>
                                    </p:anim>
                                    <p:animEffect transition="in" filter="fade">
                                      <p:cBhvr>
                                        <p:cTn id="151" dur="500"/>
                                        <p:tgtEl>
                                          <p:spTgt spid="19"/>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 calcmode="lin" valueType="num">
                                      <p:cBhvr>
                                        <p:cTn id="154" dur="500" fill="hold"/>
                                        <p:tgtEl>
                                          <p:spTgt spid="20"/>
                                        </p:tgtEl>
                                        <p:attrNameLst>
                                          <p:attrName>ppt_w</p:attrName>
                                        </p:attrNameLst>
                                      </p:cBhvr>
                                      <p:tavLst>
                                        <p:tav tm="0">
                                          <p:val>
                                            <p:fltVal val="0"/>
                                          </p:val>
                                        </p:tav>
                                        <p:tav tm="100000">
                                          <p:val>
                                            <p:strVal val="#ppt_w"/>
                                          </p:val>
                                        </p:tav>
                                      </p:tavLst>
                                    </p:anim>
                                    <p:anim calcmode="lin" valueType="num">
                                      <p:cBhvr>
                                        <p:cTn id="155" dur="500" fill="hold"/>
                                        <p:tgtEl>
                                          <p:spTgt spid="20"/>
                                        </p:tgtEl>
                                        <p:attrNameLst>
                                          <p:attrName>ppt_h</p:attrName>
                                        </p:attrNameLst>
                                      </p:cBhvr>
                                      <p:tavLst>
                                        <p:tav tm="0">
                                          <p:val>
                                            <p:fltVal val="0"/>
                                          </p:val>
                                        </p:tav>
                                        <p:tav tm="100000">
                                          <p:val>
                                            <p:strVal val="#ppt_h"/>
                                          </p:val>
                                        </p:tav>
                                      </p:tavLst>
                                    </p:anim>
                                    <p:animEffect transition="in" filter="fade">
                                      <p:cBhvr>
                                        <p:cTn id="156" dur="500"/>
                                        <p:tgtEl>
                                          <p:spTgt spid="20"/>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 calcmode="lin" valueType="num">
                                      <p:cBhvr>
                                        <p:cTn id="159" dur="500" fill="hold"/>
                                        <p:tgtEl>
                                          <p:spTgt spid="21"/>
                                        </p:tgtEl>
                                        <p:attrNameLst>
                                          <p:attrName>ppt_w</p:attrName>
                                        </p:attrNameLst>
                                      </p:cBhvr>
                                      <p:tavLst>
                                        <p:tav tm="0">
                                          <p:val>
                                            <p:fltVal val="0"/>
                                          </p:val>
                                        </p:tav>
                                        <p:tav tm="100000">
                                          <p:val>
                                            <p:strVal val="#ppt_w"/>
                                          </p:val>
                                        </p:tav>
                                      </p:tavLst>
                                    </p:anim>
                                    <p:anim calcmode="lin" valueType="num">
                                      <p:cBhvr>
                                        <p:cTn id="160" dur="500" fill="hold"/>
                                        <p:tgtEl>
                                          <p:spTgt spid="21"/>
                                        </p:tgtEl>
                                        <p:attrNameLst>
                                          <p:attrName>ppt_h</p:attrName>
                                        </p:attrNameLst>
                                      </p:cBhvr>
                                      <p:tavLst>
                                        <p:tav tm="0">
                                          <p:val>
                                            <p:fltVal val="0"/>
                                          </p:val>
                                        </p:tav>
                                        <p:tav tm="100000">
                                          <p:val>
                                            <p:strVal val="#ppt_h"/>
                                          </p:val>
                                        </p:tav>
                                      </p:tavLst>
                                    </p:anim>
                                    <p:animEffect transition="in" filter="fade">
                                      <p:cBhvr>
                                        <p:cTn id="161" dur="500"/>
                                        <p:tgtEl>
                                          <p:spTgt spid="21"/>
                                        </p:tgtEl>
                                      </p:cBhvr>
                                    </p:animEffect>
                                  </p:childTnLst>
                                </p:cTn>
                              </p:par>
                              <p:par>
                                <p:cTn id="162" presetID="53" presetClass="entr" presetSubtype="16" fill="hold"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par>
                                <p:cTn id="172" presetID="53" presetClass="entr" presetSubtype="16" fill="hold" nodeType="with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par>
                                <p:cTn id="177" presetID="53" presetClass="entr" presetSubtype="16" fill="hold" nodeType="withEffect">
                                  <p:stCondLst>
                                    <p:cond delay="0"/>
                                  </p:stCondLst>
                                  <p:childTnLst>
                                    <p:set>
                                      <p:cBhvr>
                                        <p:cTn id="178" dur="1" fill="hold">
                                          <p:stCondLst>
                                            <p:cond delay="0"/>
                                          </p:stCondLst>
                                        </p:cTn>
                                        <p:tgtEl>
                                          <p:spTgt spid="34"/>
                                        </p:tgtEl>
                                        <p:attrNameLst>
                                          <p:attrName>style.visibility</p:attrName>
                                        </p:attrNameLst>
                                      </p:cBhvr>
                                      <p:to>
                                        <p:strVal val="visible"/>
                                      </p:to>
                                    </p:set>
                                    <p:anim calcmode="lin" valueType="num">
                                      <p:cBhvr>
                                        <p:cTn id="179" dur="500" fill="hold"/>
                                        <p:tgtEl>
                                          <p:spTgt spid="34"/>
                                        </p:tgtEl>
                                        <p:attrNameLst>
                                          <p:attrName>ppt_w</p:attrName>
                                        </p:attrNameLst>
                                      </p:cBhvr>
                                      <p:tavLst>
                                        <p:tav tm="0">
                                          <p:val>
                                            <p:fltVal val="0"/>
                                          </p:val>
                                        </p:tav>
                                        <p:tav tm="100000">
                                          <p:val>
                                            <p:strVal val="#ppt_w"/>
                                          </p:val>
                                        </p:tav>
                                      </p:tavLst>
                                    </p:anim>
                                    <p:anim calcmode="lin" valueType="num">
                                      <p:cBhvr>
                                        <p:cTn id="180" dur="500" fill="hold"/>
                                        <p:tgtEl>
                                          <p:spTgt spid="34"/>
                                        </p:tgtEl>
                                        <p:attrNameLst>
                                          <p:attrName>ppt_h</p:attrName>
                                        </p:attrNameLst>
                                      </p:cBhvr>
                                      <p:tavLst>
                                        <p:tav tm="0">
                                          <p:val>
                                            <p:fltVal val="0"/>
                                          </p:val>
                                        </p:tav>
                                        <p:tav tm="100000">
                                          <p:val>
                                            <p:strVal val="#ppt_h"/>
                                          </p:val>
                                        </p:tav>
                                      </p:tavLst>
                                    </p:anim>
                                    <p:animEffect transition="in" filter="fade">
                                      <p:cBhvr>
                                        <p:cTn id="181" dur="500"/>
                                        <p:tgtEl>
                                          <p:spTgt spid="34"/>
                                        </p:tgtEl>
                                      </p:cBhvr>
                                    </p:animEffect>
                                  </p:childTnLst>
                                </p:cTn>
                              </p:par>
                              <p:par>
                                <p:cTn id="182" presetID="53" presetClass="entr" presetSubtype="16" fill="hold" nodeType="withEffect">
                                  <p:stCondLst>
                                    <p:cond delay="0"/>
                                  </p:stCondLst>
                                  <p:childTnLst>
                                    <p:set>
                                      <p:cBhvr>
                                        <p:cTn id="183" dur="1" fill="hold">
                                          <p:stCondLst>
                                            <p:cond delay="0"/>
                                          </p:stCondLst>
                                        </p:cTn>
                                        <p:tgtEl>
                                          <p:spTgt spid="35"/>
                                        </p:tgtEl>
                                        <p:attrNameLst>
                                          <p:attrName>style.visibility</p:attrName>
                                        </p:attrNameLst>
                                      </p:cBhvr>
                                      <p:to>
                                        <p:strVal val="visible"/>
                                      </p:to>
                                    </p:set>
                                    <p:anim calcmode="lin" valueType="num">
                                      <p:cBhvr>
                                        <p:cTn id="184" dur="500" fill="hold"/>
                                        <p:tgtEl>
                                          <p:spTgt spid="35"/>
                                        </p:tgtEl>
                                        <p:attrNameLst>
                                          <p:attrName>ppt_w</p:attrName>
                                        </p:attrNameLst>
                                      </p:cBhvr>
                                      <p:tavLst>
                                        <p:tav tm="0">
                                          <p:val>
                                            <p:fltVal val="0"/>
                                          </p:val>
                                        </p:tav>
                                        <p:tav tm="100000">
                                          <p:val>
                                            <p:strVal val="#ppt_w"/>
                                          </p:val>
                                        </p:tav>
                                      </p:tavLst>
                                    </p:anim>
                                    <p:anim calcmode="lin" valueType="num">
                                      <p:cBhvr>
                                        <p:cTn id="185" dur="500" fill="hold"/>
                                        <p:tgtEl>
                                          <p:spTgt spid="35"/>
                                        </p:tgtEl>
                                        <p:attrNameLst>
                                          <p:attrName>ppt_h</p:attrName>
                                        </p:attrNameLst>
                                      </p:cBhvr>
                                      <p:tavLst>
                                        <p:tav tm="0">
                                          <p:val>
                                            <p:fltVal val="0"/>
                                          </p:val>
                                        </p:tav>
                                        <p:tav tm="100000">
                                          <p:val>
                                            <p:strVal val="#ppt_h"/>
                                          </p:val>
                                        </p:tav>
                                      </p:tavLst>
                                    </p:anim>
                                    <p:animEffect transition="in" filter="fade">
                                      <p:cBhvr>
                                        <p:cTn id="186" dur="500"/>
                                        <p:tgtEl>
                                          <p:spTgt spid="35"/>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6"/>
                                        </p:tgtEl>
                                        <p:attrNameLst>
                                          <p:attrName>style.visibility</p:attrName>
                                        </p:attrNameLst>
                                      </p:cBhvr>
                                      <p:to>
                                        <p:strVal val="visible"/>
                                      </p:to>
                                    </p:set>
                                    <p:anim calcmode="lin" valueType="num">
                                      <p:cBhvr>
                                        <p:cTn id="189" dur="500" fill="hold"/>
                                        <p:tgtEl>
                                          <p:spTgt spid="16"/>
                                        </p:tgtEl>
                                        <p:attrNameLst>
                                          <p:attrName>ppt_w</p:attrName>
                                        </p:attrNameLst>
                                      </p:cBhvr>
                                      <p:tavLst>
                                        <p:tav tm="0">
                                          <p:val>
                                            <p:fltVal val="0"/>
                                          </p:val>
                                        </p:tav>
                                        <p:tav tm="100000">
                                          <p:val>
                                            <p:strVal val="#ppt_w"/>
                                          </p:val>
                                        </p:tav>
                                      </p:tavLst>
                                    </p:anim>
                                    <p:anim calcmode="lin" valueType="num">
                                      <p:cBhvr>
                                        <p:cTn id="190" dur="500" fill="hold"/>
                                        <p:tgtEl>
                                          <p:spTgt spid="16"/>
                                        </p:tgtEl>
                                        <p:attrNameLst>
                                          <p:attrName>ppt_h</p:attrName>
                                        </p:attrNameLst>
                                      </p:cBhvr>
                                      <p:tavLst>
                                        <p:tav tm="0">
                                          <p:val>
                                            <p:fltVal val="0"/>
                                          </p:val>
                                        </p:tav>
                                        <p:tav tm="100000">
                                          <p:val>
                                            <p:strVal val="#ppt_h"/>
                                          </p:val>
                                        </p:tav>
                                      </p:tavLst>
                                    </p:anim>
                                    <p:animEffect transition="in" filter="fade">
                                      <p:cBhvr>
                                        <p:cTn id="191" dur="500"/>
                                        <p:tgtEl>
                                          <p:spTgt spid="16"/>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4"/>
                                        </p:tgtEl>
                                        <p:attrNameLst>
                                          <p:attrName>style.visibility</p:attrName>
                                        </p:attrNameLst>
                                      </p:cBhvr>
                                      <p:to>
                                        <p:strVal val="visible"/>
                                      </p:to>
                                    </p:set>
                                    <p:anim calcmode="lin" valueType="num">
                                      <p:cBhvr>
                                        <p:cTn id="194" dur="500" fill="hold"/>
                                        <p:tgtEl>
                                          <p:spTgt spid="14"/>
                                        </p:tgtEl>
                                        <p:attrNameLst>
                                          <p:attrName>ppt_w</p:attrName>
                                        </p:attrNameLst>
                                      </p:cBhvr>
                                      <p:tavLst>
                                        <p:tav tm="0">
                                          <p:val>
                                            <p:fltVal val="0"/>
                                          </p:val>
                                        </p:tav>
                                        <p:tav tm="100000">
                                          <p:val>
                                            <p:strVal val="#ppt_w"/>
                                          </p:val>
                                        </p:tav>
                                      </p:tavLst>
                                    </p:anim>
                                    <p:anim calcmode="lin" valueType="num">
                                      <p:cBhvr>
                                        <p:cTn id="195" dur="500" fill="hold"/>
                                        <p:tgtEl>
                                          <p:spTgt spid="14"/>
                                        </p:tgtEl>
                                        <p:attrNameLst>
                                          <p:attrName>ppt_h</p:attrName>
                                        </p:attrNameLst>
                                      </p:cBhvr>
                                      <p:tavLst>
                                        <p:tav tm="0">
                                          <p:val>
                                            <p:fltVal val="0"/>
                                          </p:val>
                                        </p:tav>
                                        <p:tav tm="100000">
                                          <p:val>
                                            <p:strVal val="#ppt_h"/>
                                          </p:val>
                                        </p:tav>
                                      </p:tavLst>
                                    </p:anim>
                                    <p:animEffect transition="in" filter="fade">
                                      <p:cBhvr>
                                        <p:cTn id="19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0"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0" y="0"/>
            <a:ext cx="1542197" cy="6857999"/>
          </a:xfrm>
          <a:prstGeom prst="rect">
            <a:avLst/>
          </a:prstGeom>
        </p:spPr>
      </p:pic>
      <p:grpSp>
        <p:nvGrpSpPr>
          <p:cNvPr id="7" name="6 Grupo"/>
          <p:cNvGrpSpPr/>
          <p:nvPr/>
        </p:nvGrpSpPr>
        <p:grpSpPr>
          <a:xfrm>
            <a:off x="2297154" y="1718812"/>
            <a:ext cx="5474645" cy="3751470"/>
            <a:chOff x="2297154" y="1718812"/>
            <a:chExt cx="5474645" cy="3751470"/>
          </a:xfrm>
        </p:grpSpPr>
        <p:sp>
          <p:nvSpPr>
            <p:cNvPr id="93" name="92 Proceso alternativo">
              <a:hlinkClick r:id="rId4" action="ppaction://hlinksldjump"/>
            </p:cNvPr>
            <p:cNvSpPr/>
            <p:nvPr/>
          </p:nvSpPr>
          <p:spPr>
            <a:xfrm>
              <a:off x="2338542" y="2047349"/>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4" name="93 Proceso alternativo">
              <a:hlinkClick r:id="rId5" action="ppaction://hlinksldjump"/>
            </p:cNvPr>
            <p:cNvSpPr/>
            <p:nvPr/>
          </p:nvSpPr>
          <p:spPr>
            <a:xfrm>
              <a:off x="2338542" y="2342203"/>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5" name="94 Proceso alternativo"/>
            <p:cNvSpPr/>
            <p:nvPr/>
          </p:nvSpPr>
          <p:spPr>
            <a:xfrm>
              <a:off x="2324894" y="2614469"/>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6" name="95 Proceso alternativo"/>
            <p:cNvSpPr/>
            <p:nvPr/>
          </p:nvSpPr>
          <p:spPr>
            <a:xfrm>
              <a:off x="2326931" y="2896103"/>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7" name="96 Proceso alternativo">
              <a:hlinkClick r:id="" action="ppaction://noaction"/>
            </p:cNvPr>
            <p:cNvSpPr/>
            <p:nvPr/>
          </p:nvSpPr>
          <p:spPr>
            <a:xfrm>
              <a:off x="2326931" y="3180367"/>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8" name="97 Proceso alternativo"/>
            <p:cNvSpPr/>
            <p:nvPr/>
          </p:nvSpPr>
          <p:spPr>
            <a:xfrm>
              <a:off x="2315321" y="3467217"/>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99" name="98 Proceso alternativo">
              <a:hlinkClick r:id="rId6" action="ppaction://hlinksldjump"/>
            </p:cNvPr>
            <p:cNvSpPr/>
            <p:nvPr/>
          </p:nvSpPr>
          <p:spPr>
            <a:xfrm>
              <a:off x="2301673" y="376398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grpSp>
          <p:nvGrpSpPr>
            <p:cNvPr id="3" name="2 Grupo"/>
            <p:cNvGrpSpPr/>
            <p:nvPr/>
          </p:nvGrpSpPr>
          <p:grpSpPr>
            <a:xfrm>
              <a:off x="2340579" y="1718812"/>
              <a:ext cx="5431220" cy="369332"/>
              <a:chOff x="2340579" y="1718812"/>
              <a:chExt cx="5431220" cy="369332"/>
            </a:xfrm>
          </p:grpSpPr>
          <p:sp>
            <p:nvSpPr>
              <p:cNvPr id="48" name="47 Proceso alternativo"/>
              <p:cNvSpPr/>
              <p:nvPr/>
            </p:nvSpPr>
            <p:spPr>
              <a:xfrm>
                <a:off x="2340579" y="1756847"/>
                <a:ext cx="5431220" cy="26988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00" name="99 CuadroTexto"/>
              <p:cNvSpPr txBox="1"/>
              <p:nvPr/>
            </p:nvSpPr>
            <p:spPr>
              <a:xfrm>
                <a:off x="2598834" y="1718812"/>
                <a:ext cx="5113778" cy="369332"/>
              </a:xfrm>
              <a:prstGeom prst="rect">
                <a:avLst/>
              </a:prstGeom>
              <a:noFill/>
            </p:spPr>
            <p:txBody>
              <a:bodyPr wrap="square" rtlCol="0">
                <a:spAutoFit/>
              </a:bodyPr>
              <a:lstStyle/>
              <a:p>
                <a:pPr marL="1255713" indent="-1255713"/>
                <a:r>
                  <a:rPr lang="es-EC" b="1" dirty="0" smtClean="0"/>
                  <a:t>CAPÍTULO V: Validación del Modelo de </a:t>
                </a:r>
                <a:r>
                  <a:rPr lang="es-EC" b="1" dirty="0" err="1" smtClean="0"/>
                  <a:t>Adm</a:t>
                </a:r>
                <a:r>
                  <a:rPr lang="es-EC" b="1" dirty="0" smtClean="0"/>
                  <a:t>. </a:t>
                </a:r>
                <a:r>
                  <a:rPr lang="es-EC" b="1" dirty="0" err="1" smtClean="0"/>
                  <a:t>Proy</a:t>
                </a:r>
                <a:r>
                  <a:rPr lang="es-EC" b="1" dirty="0" smtClean="0"/>
                  <a:t>.</a:t>
                </a:r>
                <a:endParaRPr lang="es-EC" b="1" dirty="0"/>
              </a:p>
            </p:txBody>
          </p:sp>
        </p:grpSp>
        <p:sp>
          <p:nvSpPr>
            <p:cNvPr id="102" name="101 CuadroTexto"/>
            <p:cNvSpPr txBox="1"/>
            <p:nvPr/>
          </p:nvSpPr>
          <p:spPr>
            <a:xfrm>
              <a:off x="2585186" y="1982018"/>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Información sobre el Proyecto </a:t>
              </a:r>
              <a:endParaRPr lang="es-EC" b="1" dirty="0"/>
            </a:p>
          </p:txBody>
        </p:sp>
        <p:sp>
          <p:nvSpPr>
            <p:cNvPr id="103" name="102 CuadroTexto"/>
            <p:cNvSpPr txBox="1"/>
            <p:nvPr/>
          </p:nvSpPr>
          <p:spPr>
            <a:xfrm>
              <a:off x="2585186" y="2276872"/>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Acta de Constitución del Proyecto</a:t>
              </a:r>
              <a:endParaRPr lang="es-EC" b="1" dirty="0"/>
            </a:p>
          </p:txBody>
        </p:sp>
        <p:sp>
          <p:nvSpPr>
            <p:cNvPr id="104" name="103 CuadroTexto"/>
            <p:cNvSpPr txBox="1"/>
            <p:nvPr/>
          </p:nvSpPr>
          <p:spPr>
            <a:xfrm>
              <a:off x="2585186" y="2549138"/>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Definición del Alcance </a:t>
              </a:r>
              <a:endParaRPr lang="es-EC" b="1" dirty="0"/>
            </a:p>
          </p:txBody>
        </p:sp>
        <p:sp>
          <p:nvSpPr>
            <p:cNvPr id="105" name="104 CuadroTexto"/>
            <p:cNvSpPr txBox="1"/>
            <p:nvPr/>
          </p:nvSpPr>
          <p:spPr>
            <a:xfrm>
              <a:off x="2585186" y="2837170"/>
              <a:ext cx="5149744" cy="369332"/>
            </a:xfrm>
            <a:prstGeom prst="rect">
              <a:avLst/>
            </a:prstGeom>
            <a:noFill/>
          </p:spPr>
          <p:txBody>
            <a:bodyPr wrap="square" rtlCol="0">
              <a:spAutoFit/>
            </a:bodyPr>
            <a:lstStyle/>
            <a:p>
              <a:pPr marL="647700" indent="-285750">
                <a:buFont typeface="Wingdings" pitchFamily="2" charset="2"/>
                <a:buChar char="§"/>
              </a:pPr>
              <a:r>
                <a:rPr lang="es-EC" b="1" dirty="0" smtClean="0"/>
                <a:t>Estructura Desglosada de Trabajo EDT</a:t>
              </a:r>
              <a:endParaRPr lang="es-EC" b="1" dirty="0"/>
            </a:p>
          </p:txBody>
        </p:sp>
        <p:sp>
          <p:nvSpPr>
            <p:cNvPr id="106" name="105 CuadroTexto"/>
            <p:cNvSpPr txBox="1"/>
            <p:nvPr/>
          </p:nvSpPr>
          <p:spPr>
            <a:xfrm>
              <a:off x="2585186" y="3125202"/>
              <a:ext cx="4896544" cy="369332"/>
            </a:xfrm>
            <a:prstGeom prst="rect">
              <a:avLst/>
            </a:prstGeom>
            <a:noFill/>
          </p:spPr>
          <p:txBody>
            <a:bodyPr wrap="square" rtlCol="0">
              <a:spAutoFit/>
            </a:bodyPr>
            <a:lstStyle/>
            <a:p>
              <a:pPr marL="630238" indent="-268288">
                <a:buFont typeface="Wingdings" pitchFamily="2" charset="2"/>
                <a:buChar char="§"/>
              </a:pPr>
              <a:r>
                <a:rPr lang="es-EC" b="1" dirty="0" smtClean="0"/>
                <a:t>Verificar el Control del Alcance</a:t>
              </a:r>
              <a:endParaRPr lang="es-EC" b="1" dirty="0"/>
            </a:p>
          </p:txBody>
        </p:sp>
        <p:sp>
          <p:nvSpPr>
            <p:cNvPr id="107" name="106 CuadroTexto"/>
            <p:cNvSpPr txBox="1"/>
            <p:nvPr/>
          </p:nvSpPr>
          <p:spPr>
            <a:xfrm>
              <a:off x="2585186" y="3388524"/>
              <a:ext cx="5149744" cy="369332"/>
            </a:xfrm>
            <a:prstGeom prst="rect">
              <a:avLst/>
            </a:prstGeom>
            <a:noFill/>
          </p:spPr>
          <p:txBody>
            <a:bodyPr wrap="square" rtlCol="0">
              <a:spAutoFit/>
            </a:bodyPr>
            <a:lstStyle/>
            <a:p>
              <a:pPr marL="647700" indent="-285750">
                <a:buFont typeface="Wingdings" pitchFamily="2" charset="2"/>
                <a:buChar char="§"/>
              </a:pPr>
              <a:r>
                <a:rPr lang="es-EC" b="1" dirty="0" smtClean="0"/>
                <a:t>Administración del Cronograma</a:t>
              </a:r>
              <a:endParaRPr lang="es-EC" b="1" dirty="0"/>
            </a:p>
          </p:txBody>
        </p:sp>
        <p:sp>
          <p:nvSpPr>
            <p:cNvPr id="108" name="107 CuadroTexto"/>
            <p:cNvSpPr txBox="1"/>
            <p:nvPr/>
          </p:nvSpPr>
          <p:spPr>
            <a:xfrm>
              <a:off x="2585186" y="3691974"/>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Adquirir el Equipo del Proyecto</a:t>
              </a:r>
              <a:endParaRPr lang="es-EC" b="1" dirty="0"/>
            </a:p>
          </p:txBody>
        </p:sp>
        <p:grpSp>
          <p:nvGrpSpPr>
            <p:cNvPr id="109" name="108 Grupo"/>
            <p:cNvGrpSpPr/>
            <p:nvPr/>
          </p:nvGrpSpPr>
          <p:grpSpPr>
            <a:xfrm>
              <a:off x="2305828" y="3964588"/>
              <a:ext cx="5431220" cy="369332"/>
              <a:chOff x="2346308" y="4086364"/>
              <a:chExt cx="5431220" cy="369332"/>
            </a:xfrm>
          </p:grpSpPr>
          <p:sp>
            <p:nvSpPr>
              <p:cNvPr id="110" name="109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11" name="110 CuadroTexto"/>
              <p:cNvSpPr txBox="1"/>
              <p:nvPr/>
            </p:nvSpPr>
            <p:spPr>
              <a:xfrm>
                <a:off x="2627784" y="4086364"/>
                <a:ext cx="4896544" cy="369332"/>
              </a:xfrm>
              <a:prstGeom prst="rect">
                <a:avLst/>
              </a:prstGeom>
              <a:noFill/>
            </p:spPr>
            <p:txBody>
              <a:bodyPr wrap="square" rtlCol="0">
                <a:spAutoFit/>
              </a:bodyPr>
              <a:lstStyle/>
              <a:p>
                <a:pPr marL="630238" indent="-268288">
                  <a:buFont typeface="Wingdings" pitchFamily="2" charset="2"/>
                  <a:buChar char="§"/>
                </a:pPr>
                <a:r>
                  <a:rPr lang="es-EC" b="1" dirty="0" smtClean="0"/>
                  <a:t>Matriz de Comunicaciones</a:t>
                </a:r>
                <a:endParaRPr lang="es-EC" b="1" dirty="0"/>
              </a:p>
            </p:txBody>
          </p:sp>
        </p:grpSp>
        <p:grpSp>
          <p:nvGrpSpPr>
            <p:cNvPr id="112" name="111 Grupo"/>
            <p:cNvGrpSpPr/>
            <p:nvPr/>
          </p:nvGrpSpPr>
          <p:grpSpPr>
            <a:xfrm>
              <a:off x="2301390" y="4252620"/>
              <a:ext cx="5431220" cy="369332"/>
              <a:chOff x="2346308" y="4086364"/>
              <a:chExt cx="5431220" cy="369332"/>
            </a:xfrm>
          </p:grpSpPr>
          <p:sp>
            <p:nvSpPr>
              <p:cNvPr id="113" name="112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14" name="113 CuadroTexto"/>
              <p:cNvSpPr txBox="1"/>
              <p:nvPr/>
            </p:nvSpPr>
            <p:spPr>
              <a:xfrm>
                <a:off x="2627784" y="4086364"/>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Proceso de Lecciones Aprendidas</a:t>
                </a:r>
                <a:endParaRPr lang="es-EC" b="1" dirty="0"/>
              </a:p>
            </p:txBody>
          </p:sp>
        </p:grpSp>
        <p:grpSp>
          <p:nvGrpSpPr>
            <p:cNvPr id="115" name="114 Grupo"/>
            <p:cNvGrpSpPr/>
            <p:nvPr/>
          </p:nvGrpSpPr>
          <p:grpSpPr>
            <a:xfrm>
              <a:off x="2312920" y="4556418"/>
              <a:ext cx="5431220" cy="369332"/>
              <a:chOff x="2346308" y="4086364"/>
              <a:chExt cx="5431220" cy="369332"/>
            </a:xfrm>
          </p:grpSpPr>
          <p:sp>
            <p:nvSpPr>
              <p:cNvPr id="116" name="115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17" name="116 CuadroTexto"/>
              <p:cNvSpPr txBox="1"/>
              <p:nvPr/>
            </p:nvSpPr>
            <p:spPr>
              <a:xfrm>
                <a:off x="2627784" y="4086364"/>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Administración de Salud y Seguridad </a:t>
                </a:r>
                <a:r>
                  <a:rPr lang="es-EC" b="1" dirty="0" err="1" smtClean="0"/>
                  <a:t>Ocup</a:t>
                </a:r>
                <a:r>
                  <a:rPr lang="es-EC" b="1" dirty="0" smtClean="0"/>
                  <a:t>.</a:t>
                </a:r>
                <a:endParaRPr lang="es-EC" b="1" dirty="0"/>
              </a:p>
            </p:txBody>
          </p:sp>
        </p:grpSp>
        <p:grpSp>
          <p:nvGrpSpPr>
            <p:cNvPr id="118" name="117 Grupo"/>
            <p:cNvGrpSpPr/>
            <p:nvPr/>
          </p:nvGrpSpPr>
          <p:grpSpPr>
            <a:xfrm>
              <a:off x="2297154" y="4828684"/>
              <a:ext cx="5431220" cy="369332"/>
              <a:chOff x="2346308" y="4086364"/>
              <a:chExt cx="5431220" cy="369332"/>
            </a:xfrm>
          </p:grpSpPr>
          <p:sp>
            <p:nvSpPr>
              <p:cNvPr id="119" name="118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20" name="119 CuadroTexto"/>
              <p:cNvSpPr txBox="1"/>
              <p:nvPr/>
            </p:nvSpPr>
            <p:spPr>
              <a:xfrm>
                <a:off x="2627784" y="4086364"/>
                <a:ext cx="5113512" cy="369332"/>
              </a:xfrm>
              <a:prstGeom prst="rect">
                <a:avLst/>
              </a:prstGeom>
              <a:noFill/>
            </p:spPr>
            <p:txBody>
              <a:bodyPr wrap="square" rtlCol="0">
                <a:spAutoFit/>
              </a:bodyPr>
              <a:lstStyle/>
              <a:p>
                <a:pPr marL="647700" indent="-285750">
                  <a:buFont typeface="Wingdings" pitchFamily="2" charset="2"/>
                  <a:buChar char="§"/>
                </a:pPr>
                <a:r>
                  <a:rPr lang="es-EC" b="1" dirty="0" smtClean="0"/>
                  <a:t>Identificación y Evaluación de Impactos </a:t>
                </a:r>
                <a:r>
                  <a:rPr lang="es-EC" b="1" dirty="0" err="1" smtClean="0"/>
                  <a:t>Amb</a:t>
                </a:r>
                <a:r>
                  <a:rPr lang="es-EC" b="1" dirty="0" smtClean="0"/>
                  <a:t>.</a:t>
                </a:r>
                <a:endParaRPr lang="es-EC" b="1" dirty="0"/>
              </a:p>
            </p:txBody>
          </p:sp>
        </p:grpSp>
        <p:grpSp>
          <p:nvGrpSpPr>
            <p:cNvPr id="121" name="120 Grupo"/>
            <p:cNvGrpSpPr/>
            <p:nvPr/>
          </p:nvGrpSpPr>
          <p:grpSpPr>
            <a:xfrm>
              <a:off x="2309132" y="5100950"/>
              <a:ext cx="5431220" cy="369332"/>
              <a:chOff x="2346308" y="4086364"/>
              <a:chExt cx="5431220" cy="369332"/>
            </a:xfrm>
          </p:grpSpPr>
          <p:sp>
            <p:nvSpPr>
              <p:cNvPr id="122" name="121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23" name="122 CuadroTexto"/>
              <p:cNvSpPr txBox="1"/>
              <p:nvPr/>
            </p:nvSpPr>
            <p:spPr>
              <a:xfrm>
                <a:off x="2627784" y="4086364"/>
                <a:ext cx="5145234" cy="369332"/>
              </a:xfrm>
              <a:prstGeom prst="rect">
                <a:avLst/>
              </a:prstGeom>
              <a:noFill/>
            </p:spPr>
            <p:txBody>
              <a:bodyPr wrap="square" rtlCol="0">
                <a:spAutoFit/>
              </a:bodyPr>
              <a:lstStyle/>
              <a:p>
                <a:pPr marL="647700" indent="-285750">
                  <a:buFont typeface="Wingdings" pitchFamily="2" charset="2"/>
                  <a:buChar char="§"/>
                </a:pPr>
                <a:r>
                  <a:rPr lang="es-EC" b="1" dirty="0" smtClean="0"/>
                  <a:t>Administración Financiera del Puente </a:t>
                </a:r>
                <a:r>
                  <a:rPr lang="es-EC" b="1" dirty="0" err="1" smtClean="0"/>
                  <a:t>Esm</a:t>
                </a:r>
                <a:r>
                  <a:rPr lang="es-EC" b="1" dirty="0" smtClean="0"/>
                  <a:t>.</a:t>
                </a:r>
                <a:endParaRPr lang="es-EC" b="1" dirty="0"/>
              </a:p>
            </p:txBody>
          </p:sp>
        </p:grpSp>
      </p:grpSp>
      <p:grpSp>
        <p:nvGrpSpPr>
          <p:cNvPr id="8" name="7 Grupo"/>
          <p:cNvGrpSpPr/>
          <p:nvPr/>
        </p:nvGrpSpPr>
        <p:grpSpPr>
          <a:xfrm>
            <a:off x="2303976" y="5373216"/>
            <a:ext cx="5438494" cy="951870"/>
            <a:chOff x="2303976" y="5373216"/>
            <a:chExt cx="5438494" cy="951870"/>
          </a:xfrm>
        </p:grpSpPr>
        <p:grpSp>
          <p:nvGrpSpPr>
            <p:cNvPr id="126" name="125 Grupo"/>
            <p:cNvGrpSpPr/>
            <p:nvPr/>
          </p:nvGrpSpPr>
          <p:grpSpPr>
            <a:xfrm>
              <a:off x="2311250" y="5667722"/>
              <a:ext cx="5431220" cy="369332"/>
              <a:chOff x="2346308" y="4086364"/>
              <a:chExt cx="5431220" cy="369332"/>
            </a:xfrm>
          </p:grpSpPr>
          <p:sp>
            <p:nvSpPr>
              <p:cNvPr id="127" name="126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28" name="127 CuadroTexto"/>
              <p:cNvSpPr txBox="1"/>
              <p:nvPr/>
            </p:nvSpPr>
            <p:spPr>
              <a:xfrm>
                <a:off x="2627784" y="4086364"/>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Conclusiones</a:t>
                </a:r>
                <a:endParaRPr lang="es-EC" b="1" dirty="0"/>
              </a:p>
            </p:txBody>
          </p:sp>
        </p:grpSp>
        <p:grpSp>
          <p:nvGrpSpPr>
            <p:cNvPr id="129" name="128 Grupo"/>
            <p:cNvGrpSpPr/>
            <p:nvPr/>
          </p:nvGrpSpPr>
          <p:grpSpPr>
            <a:xfrm>
              <a:off x="2303976" y="5955754"/>
              <a:ext cx="5431220" cy="369332"/>
              <a:chOff x="2346308" y="4086364"/>
              <a:chExt cx="5431220" cy="369332"/>
            </a:xfrm>
          </p:grpSpPr>
          <p:sp>
            <p:nvSpPr>
              <p:cNvPr id="130" name="129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131" name="130 CuadroTexto"/>
              <p:cNvSpPr txBox="1"/>
              <p:nvPr/>
            </p:nvSpPr>
            <p:spPr>
              <a:xfrm>
                <a:off x="2627784" y="4086364"/>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Recomendaciones</a:t>
                </a:r>
                <a:endParaRPr lang="es-EC" b="1" dirty="0"/>
              </a:p>
            </p:txBody>
          </p:sp>
        </p:grpSp>
        <p:grpSp>
          <p:nvGrpSpPr>
            <p:cNvPr id="4" name="3 Grupo"/>
            <p:cNvGrpSpPr/>
            <p:nvPr/>
          </p:nvGrpSpPr>
          <p:grpSpPr>
            <a:xfrm>
              <a:off x="2309132" y="5373216"/>
              <a:ext cx="5431220" cy="369332"/>
              <a:chOff x="2309132" y="5373216"/>
              <a:chExt cx="5431220" cy="369332"/>
            </a:xfrm>
          </p:grpSpPr>
          <p:sp>
            <p:nvSpPr>
              <p:cNvPr id="124" name="123 Proceso alternativo">
                <a:hlinkClick r:id="" action="ppaction://noaction"/>
              </p:cNvPr>
              <p:cNvSpPr/>
              <p:nvPr/>
            </p:nvSpPr>
            <p:spPr>
              <a:xfrm>
                <a:off x="2309132" y="5445224"/>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69" name="68 CuadroTexto"/>
              <p:cNvSpPr txBox="1"/>
              <p:nvPr/>
            </p:nvSpPr>
            <p:spPr>
              <a:xfrm>
                <a:off x="2569424" y="5373216"/>
                <a:ext cx="4896544" cy="369332"/>
              </a:xfrm>
              <a:prstGeom prst="rect">
                <a:avLst/>
              </a:prstGeom>
              <a:noFill/>
            </p:spPr>
            <p:txBody>
              <a:bodyPr wrap="square" rtlCol="0">
                <a:spAutoFit/>
              </a:bodyPr>
              <a:lstStyle/>
              <a:p>
                <a:r>
                  <a:rPr lang="es-EC" b="1" dirty="0" smtClean="0"/>
                  <a:t>CAPÍTULO VI: Conclusiones y Recomendaciones</a:t>
                </a:r>
                <a:endParaRPr lang="es-EC" b="1" dirty="0"/>
              </a:p>
            </p:txBody>
          </p:sp>
        </p:grpSp>
      </p:grpSp>
      <p:grpSp>
        <p:nvGrpSpPr>
          <p:cNvPr id="9" name="8 Grupo"/>
          <p:cNvGrpSpPr/>
          <p:nvPr/>
        </p:nvGrpSpPr>
        <p:grpSpPr>
          <a:xfrm>
            <a:off x="2308688" y="6228020"/>
            <a:ext cx="5448636" cy="657364"/>
            <a:chOff x="2308688" y="6228020"/>
            <a:chExt cx="5448636" cy="657364"/>
          </a:xfrm>
        </p:grpSpPr>
        <p:sp>
          <p:nvSpPr>
            <p:cNvPr id="70" name="69 Proceso alternativo">
              <a:hlinkClick r:id="" action="ppaction://noaction"/>
            </p:cNvPr>
            <p:cNvSpPr/>
            <p:nvPr/>
          </p:nvSpPr>
          <p:spPr>
            <a:xfrm>
              <a:off x="2308688" y="6293351"/>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1" name="70 Proceso alternativo">
              <a:hlinkClick r:id="" action="ppaction://noaction"/>
            </p:cNvPr>
            <p:cNvSpPr/>
            <p:nvPr/>
          </p:nvSpPr>
          <p:spPr>
            <a:xfrm>
              <a:off x="2326104" y="6581383"/>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3" name="72 CuadroTexto"/>
            <p:cNvSpPr txBox="1"/>
            <p:nvPr/>
          </p:nvSpPr>
          <p:spPr>
            <a:xfrm>
              <a:off x="2555776" y="6228020"/>
              <a:ext cx="4896544" cy="369332"/>
            </a:xfrm>
            <a:prstGeom prst="rect">
              <a:avLst/>
            </a:prstGeom>
            <a:noFill/>
          </p:spPr>
          <p:txBody>
            <a:bodyPr wrap="square" rtlCol="0">
              <a:spAutoFit/>
            </a:bodyPr>
            <a:lstStyle/>
            <a:p>
              <a:r>
                <a:rPr lang="es-EC" b="1" dirty="0" smtClean="0"/>
                <a:t>BIBLIOGRAFÍA</a:t>
              </a:r>
              <a:endParaRPr lang="es-EC" b="1" dirty="0"/>
            </a:p>
          </p:txBody>
        </p:sp>
        <p:sp>
          <p:nvSpPr>
            <p:cNvPr id="74" name="73 CuadroTexto"/>
            <p:cNvSpPr txBox="1"/>
            <p:nvPr/>
          </p:nvSpPr>
          <p:spPr>
            <a:xfrm>
              <a:off x="2555776" y="6516052"/>
              <a:ext cx="4896544" cy="369332"/>
            </a:xfrm>
            <a:prstGeom prst="rect">
              <a:avLst/>
            </a:prstGeom>
            <a:noFill/>
          </p:spPr>
          <p:txBody>
            <a:bodyPr wrap="square" rtlCol="0">
              <a:spAutoFit/>
            </a:bodyPr>
            <a:lstStyle/>
            <a:p>
              <a:r>
                <a:rPr lang="es-EC" b="1" dirty="0" smtClean="0"/>
                <a:t>ÍNDICE DE ABREVIATURAS</a:t>
              </a:r>
              <a:endParaRPr lang="es-EC" b="1" dirty="0"/>
            </a:p>
          </p:txBody>
        </p:sp>
      </p:grpSp>
      <p:grpSp>
        <p:nvGrpSpPr>
          <p:cNvPr id="6" name="5 Grupo"/>
          <p:cNvGrpSpPr/>
          <p:nvPr/>
        </p:nvGrpSpPr>
        <p:grpSpPr>
          <a:xfrm>
            <a:off x="2301390" y="-2206"/>
            <a:ext cx="5463883" cy="1775022"/>
            <a:chOff x="2301390" y="-2206"/>
            <a:chExt cx="5463883" cy="1775022"/>
          </a:xfrm>
        </p:grpSpPr>
        <p:sp>
          <p:nvSpPr>
            <p:cNvPr id="76" name="75 Proceso alternativo">
              <a:hlinkClick r:id="" action="ppaction://noaction"/>
            </p:cNvPr>
            <p:cNvSpPr/>
            <p:nvPr/>
          </p:nvSpPr>
          <p:spPr>
            <a:xfrm>
              <a:off x="2326931" y="346997"/>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7" name="76 Proceso alternativo"/>
            <p:cNvSpPr/>
            <p:nvPr/>
          </p:nvSpPr>
          <p:spPr>
            <a:xfrm>
              <a:off x="2334053" y="650500"/>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8" name="77 Proceso alternativo">
              <a:hlinkClick r:id="rId6" action="ppaction://hlinksldjump"/>
            </p:cNvPr>
            <p:cNvSpPr/>
            <p:nvPr/>
          </p:nvSpPr>
          <p:spPr>
            <a:xfrm>
              <a:off x="2301673" y="914846"/>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79" name="78 CuadroTexto"/>
            <p:cNvSpPr txBox="1"/>
            <p:nvPr/>
          </p:nvSpPr>
          <p:spPr>
            <a:xfrm>
              <a:off x="2585186" y="291832"/>
              <a:ext cx="4896544" cy="369332"/>
            </a:xfrm>
            <a:prstGeom prst="rect">
              <a:avLst/>
            </a:prstGeom>
            <a:noFill/>
          </p:spPr>
          <p:txBody>
            <a:bodyPr wrap="square" rtlCol="0">
              <a:spAutoFit/>
            </a:bodyPr>
            <a:lstStyle/>
            <a:p>
              <a:pPr marL="630238" indent="-268288">
                <a:buFont typeface="Wingdings" pitchFamily="2" charset="2"/>
                <a:buChar char="§"/>
              </a:pPr>
              <a:r>
                <a:rPr lang="es-EC" b="1" dirty="0" smtClean="0"/>
                <a:t>Extensión para la Construcción</a:t>
              </a:r>
              <a:endParaRPr lang="es-EC" b="1" dirty="0"/>
            </a:p>
          </p:txBody>
        </p:sp>
        <p:sp>
          <p:nvSpPr>
            <p:cNvPr id="80" name="79 CuadroTexto"/>
            <p:cNvSpPr txBox="1"/>
            <p:nvPr/>
          </p:nvSpPr>
          <p:spPr>
            <a:xfrm>
              <a:off x="2569424" y="581982"/>
              <a:ext cx="5149744" cy="369332"/>
            </a:xfrm>
            <a:prstGeom prst="rect">
              <a:avLst/>
            </a:prstGeom>
            <a:noFill/>
          </p:spPr>
          <p:txBody>
            <a:bodyPr wrap="square" rtlCol="0">
              <a:spAutoFit/>
            </a:bodyPr>
            <a:lstStyle/>
            <a:p>
              <a:pPr marL="647700" indent="-285750">
                <a:buFont typeface="Wingdings" pitchFamily="2" charset="2"/>
                <a:buChar char="§"/>
              </a:pPr>
              <a:r>
                <a:rPr lang="es-EC" b="1" dirty="0" smtClean="0"/>
                <a:t>Fase de Iniciación de un Proyecto</a:t>
              </a:r>
              <a:endParaRPr lang="es-EC" b="1" dirty="0"/>
            </a:p>
          </p:txBody>
        </p:sp>
        <p:sp>
          <p:nvSpPr>
            <p:cNvPr id="81" name="80 CuadroTexto"/>
            <p:cNvSpPr txBox="1"/>
            <p:nvPr/>
          </p:nvSpPr>
          <p:spPr>
            <a:xfrm>
              <a:off x="2585186" y="842838"/>
              <a:ext cx="4896544" cy="369332"/>
            </a:xfrm>
            <a:prstGeom prst="rect">
              <a:avLst/>
            </a:prstGeom>
            <a:noFill/>
          </p:spPr>
          <p:txBody>
            <a:bodyPr wrap="square" rtlCol="0">
              <a:spAutoFit/>
            </a:bodyPr>
            <a:lstStyle/>
            <a:p>
              <a:pPr marL="647700" indent="-285750">
                <a:buFont typeface="Wingdings" pitchFamily="2" charset="2"/>
                <a:buChar char="§"/>
              </a:pPr>
              <a:r>
                <a:rPr lang="es-EC" b="1" dirty="0" smtClean="0"/>
                <a:t>Fase de Planificación de un Proyecto </a:t>
              </a:r>
              <a:endParaRPr lang="es-EC" b="1" dirty="0"/>
            </a:p>
          </p:txBody>
        </p:sp>
        <p:grpSp>
          <p:nvGrpSpPr>
            <p:cNvPr id="82" name="81 Grupo"/>
            <p:cNvGrpSpPr/>
            <p:nvPr/>
          </p:nvGrpSpPr>
          <p:grpSpPr>
            <a:xfrm>
              <a:off x="2305828" y="1115452"/>
              <a:ext cx="5431220" cy="369332"/>
              <a:chOff x="2346308" y="4086364"/>
              <a:chExt cx="5431220" cy="369332"/>
            </a:xfrm>
          </p:grpSpPr>
          <p:sp>
            <p:nvSpPr>
              <p:cNvPr id="83" name="82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84" name="83 CuadroTexto"/>
              <p:cNvSpPr txBox="1"/>
              <p:nvPr/>
            </p:nvSpPr>
            <p:spPr>
              <a:xfrm>
                <a:off x="2627784" y="4086364"/>
                <a:ext cx="4896544" cy="369332"/>
              </a:xfrm>
              <a:prstGeom prst="rect">
                <a:avLst/>
              </a:prstGeom>
              <a:noFill/>
            </p:spPr>
            <p:txBody>
              <a:bodyPr wrap="square" rtlCol="0">
                <a:spAutoFit/>
              </a:bodyPr>
              <a:lstStyle/>
              <a:p>
                <a:pPr marL="630238" indent="-268288">
                  <a:buFont typeface="Wingdings" pitchFamily="2" charset="2"/>
                  <a:buChar char="§"/>
                </a:pPr>
                <a:r>
                  <a:rPr lang="es-EC" b="1" dirty="0" smtClean="0"/>
                  <a:t>Fase de Ejecución de un Proyecto</a:t>
                </a:r>
                <a:endParaRPr lang="es-EC" b="1" dirty="0"/>
              </a:p>
            </p:txBody>
          </p:sp>
        </p:grpSp>
        <p:grpSp>
          <p:nvGrpSpPr>
            <p:cNvPr id="85" name="84 Grupo"/>
            <p:cNvGrpSpPr/>
            <p:nvPr/>
          </p:nvGrpSpPr>
          <p:grpSpPr>
            <a:xfrm>
              <a:off x="2301390" y="1403484"/>
              <a:ext cx="5431220" cy="369332"/>
              <a:chOff x="2346308" y="4086364"/>
              <a:chExt cx="5431220" cy="369332"/>
            </a:xfrm>
          </p:grpSpPr>
          <p:sp>
            <p:nvSpPr>
              <p:cNvPr id="86" name="85 Proceso alternativo">
                <a:hlinkClick r:id="" action="ppaction://noaction"/>
              </p:cNvPr>
              <p:cNvSpPr/>
              <p:nvPr/>
            </p:nvSpPr>
            <p:spPr>
              <a:xfrm>
                <a:off x="2346308" y="4158372"/>
                <a:ext cx="5431220" cy="23199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87" name="86 CuadroTexto"/>
              <p:cNvSpPr txBox="1"/>
              <p:nvPr/>
            </p:nvSpPr>
            <p:spPr>
              <a:xfrm>
                <a:off x="2627784" y="4086364"/>
                <a:ext cx="5109276" cy="369332"/>
              </a:xfrm>
              <a:prstGeom prst="rect">
                <a:avLst/>
              </a:prstGeom>
              <a:noFill/>
            </p:spPr>
            <p:txBody>
              <a:bodyPr wrap="square" rtlCol="0">
                <a:spAutoFit/>
              </a:bodyPr>
              <a:lstStyle/>
              <a:p>
                <a:pPr marL="647700" indent="-285750">
                  <a:buFont typeface="Wingdings" pitchFamily="2" charset="2"/>
                  <a:buChar char="§"/>
                </a:pPr>
                <a:r>
                  <a:rPr lang="es-EC" b="1" dirty="0" smtClean="0"/>
                  <a:t>Fase de Monitoreo y Control de un Proyecto</a:t>
                </a:r>
                <a:endParaRPr lang="es-EC" b="1" dirty="0"/>
              </a:p>
            </p:txBody>
          </p:sp>
        </p:grpSp>
        <p:grpSp>
          <p:nvGrpSpPr>
            <p:cNvPr id="2" name="1 Grupo"/>
            <p:cNvGrpSpPr/>
            <p:nvPr/>
          </p:nvGrpSpPr>
          <p:grpSpPr>
            <a:xfrm>
              <a:off x="2333563" y="-2206"/>
              <a:ext cx="5431220" cy="369332"/>
              <a:chOff x="2333563" y="-2206"/>
              <a:chExt cx="5431220" cy="369332"/>
            </a:xfrm>
          </p:grpSpPr>
          <p:sp>
            <p:nvSpPr>
              <p:cNvPr id="88" name="87 Proceso alternativo">
                <a:hlinkClick r:id="" action="ppaction://noaction"/>
              </p:cNvPr>
              <p:cNvSpPr/>
              <p:nvPr/>
            </p:nvSpPr>
            <p:spPr>
              <a:xfrm>
                <a:off x="2333563" y="65566"/>
                <a:ext cx="5431220" cy="231993"/>
              </a:xfrm>
              <a:prstGeom prst="flowChartAlternateProcess">
                <a:avLst/>
              </a:prstGeom>
              <a:solidFill>
                <a:srgbClr val="CCFF66"/>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s-EC" sz="1400" dirty="0">
                  <a:solidFill>
                    <a:prstClr val="black"/>
                  </a:solidFill>
                </a:endParaRPr>
              </a:p>
            </p:txBody>
          </p:sp>
          <p:sp>
            <p:nvSpPr>
              <p:cNvPr id="89" name="88 CuadroTexto"/>
              <p:cNvSpPr txBox="1"/>
              <p:nvPr/>
            </p:nvSpPr>
            <p:spPr>
              <a:xfrm>
                <a:off x="2628687" y="-2206"/>
                <a:ext cx="4896544" cy="369332"/>
              </a:xfrm>
              <a:prstGeom prst="rect">
                <a:avLst/>
              </a:prstGeom>
              <a:noFill/>
            </p:spPr>
            <p:txBody>
              <a:bodyPr wrap="square" rtlCol="0">
                <a:spAutoFit/>
              </a:bodyPr>
              <a:lstStyle/>
              <a:p>
                <a:r>
                  <a:rPr lang="es-EC" b="1" dirty="0" smtClean="0"/>
                  <a:t>CAPÍTULO IV:  Modelo de Adm. de Proyectos</a:t>
                </a:r>
                <a:endParaRPr lang="es-EC" b="1" dirty="0"/>
              </a:p>
            </p:txBody>
          </p:sp>
        </p:grpSp>
      </p:grpSp>
      <p:sp>
        <p:nvSpPr>
          <p:cNvPr id="68" name="2 Marcador de número de diapositiva"/>
          <p:cNvSpPr txBox="1">
            <a:spLocks/>
          </p:cNvSpPr>
          <p:nvPr/>
        </p:nvSpPr>
        <p:spPr>
          <a:xfrm>
            <a:off x="6974904" y="6453336"/>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a:t>
            </a:fld>
            <a:endParaRPr lang="es-EC" b="1" dirty="0">
              <a:solidFill>
                <a:prstClr val="black"/>
              </a:solidFill>
            </a:endParaRPr>
          </a:p>
        </p:txBody>
      </p:sp>
    </p:spTree>
    <p:extLst>
      <p:ext uri="{BB962C8B-B14F-4D97-AF65-F5344CB8AC3E}">
        <p14:creationId xmlns:p14="http://schemas.microsoft.com/office/powerpoint/2010/main" val="15380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30</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30</a:t>
            </a:fld>
            <a:endParaRPr lang="es-EC" b="1" dirty="0">
              <a:solidFill>
                <a:prstClr val="black"/>
              </a:solidFill>
            </a:endParaRPr>
          </a:p>
        </p:txBody>
      </p:sp>
      <p:sp>
        <p:nvSpPr>
          <p:cNvPr id="10" name="Text Box 12"/>
          <p:cNvSpPr txBox="1">
            <a:spLocks noChangeArrowheads="1"/>
          </p:cNvSpPr>
          <p:nvPr/>
        </p:nvSpPr>
        <p:spPr bwMode="auto">
          <a:xfrm>
            <a:off x="9525" y="-27384"/>
            <a:ext cx="9134475" cy="646331"/>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66"/>
                </a:solidFill>
                <a:latin typeface="Arial Rounded MT Bold" pitchFamily="34" charset="0"/>
              </a:defRPr>
            </a:lvl1pPr>
          </a:lstStyle>
          <a:p>
            <a:r>
              <a:rPr lang="es-EC" sz="1800" dirty="0">
                <a:solidFill>
                  <a:srgbClr val="000099"/>
                </a:solidFill>
              </a:rPr>
              <a:t>CORRESPONDENCIA </a:t>
            </a:r>
            <a:r>
              <a:rPr lang="es-EC" sz="1800" dirty="0" smtClean="0">
                <a:solidFill>
                  <a:srgbClr val="000099"/>
                </a:solidFill>
              </a:rPr>
              <a:t>ENTRE </a:t>
            </a:r>
            <a:r>
              <a:rPr lang="es-EC" sz="1800" dirty="0">
                <a:solidFill>
                  <a:srgbClr val="000099"/>
                </a:solidFill>
              </a:rPr>
              <a:t>GRUPOS DE PROCESOS Y ÁREAS DE </a:t>
            </a:r>
            <a:r>
              <a:rPr lang="es-EC" sz="1800" dirty="0" smtClean="0">
                <a:solidFill>
                  <a:srgbClr val="000099"/>
                </a:solidFill>
              </a:rPr>
              <a:t>CONOCIMIENTO DEL PMBOK®</a:t>
            </a:r>
            <a:endParaRPr lang="es-ES_tradnl" sz="1800" dirty="0">
              <a:solidFill>
                <a:srgbClr val="000099"/>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2297104146"/>
              </p:ext>
            </p:extLst>
          </p:nvPr>
        </p:nvGraphicFramePr>
        <p:xfrm>
          <a:off x="0" y="616762"/>
          <a:ext cx="9144000" cy="6268307"/>
        </p:xfrm>
        <a:graphic>
          <a:graphicData uri="http://schemas.openxmlformats.org/drawingml/2006/table">
            <a:tbl>
              <a:tblPr/>
              <a:tblGrid>
                <a:gridCol w="1403648"/>
                <a:gridCol w="1512168"/>
                <a:gridCol w="1656184"/>
                <a:gridCol w="1728192"/>
                <a:gridCol w="1584176"/>
                <a:gridCol w="1259632"/>
              </a:tblGrid>
              <a:tr h="321050">
                <a:tc>
                  <a:txBody>
                    <a:bodyPr/>
                    <a:lstStyle/>
                    <a:p>
                      <a:pPr algn="r" fontAlgn="b"/>
                      <a:r>
                        <a:rPr lang="es-EC" sz="1200" b="1" i="0" u="none" strike="noStrike" dirty="0" smtClean="0">
                          <a:solidFill>
                            <a:srgbClr val="000000"/>
                          </a:solidFill>
                          <a:effectLst/>
                          <a:latin typeface="Calibri"/>
                        </a:rPr>
                        <a:t> GRUPO </a:t>
                      </a:r>
                      <a:r>
                        <a:rPr lang="es-EC" sz="1200" b="1" i="0" u="none" strike="noStrike" dirty="0">
                          <a:solidFill>
                            <a:srgbClr val="000000"/>
                          </a:solidFill>
                          <a:effectLst/>
                          <a:latin typeface="Calibri"/>
                        </a:rPr>
                        <a:t>DE PROCESOS</a:t>
                      </a:r>
                      <a:endParaRPr lang="es-EC" sz="12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s-ES" sz="1400" b="1" i="0" u="none" strike="noStrike" dirty="0">
                          <a:solidFill>
                            <a:srgbClr val="000000"/>
                          </a:solidFill>
                          <a:effectLst/>
                          <a:latin typeface="Calibri"/>
                        </a:rPr>
                        <a:t>Grupo de Procesos de Iniciación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Planificación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Monitoreo y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Cierre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38">
                <a:tc>
                  <a:txBody>
                    <a:bodyPr/>
                    <a:lstStyle/>
                    <a:p>
                      <a:pPr algn="l" fontAlgn="b"/>
                      <a:r>
                        <a:rPr lang="es-EC" sz="1200" b="1" i="0" u="none" strike="noStrike" dirty="0">
                          <a:solidFill>
                            <a:srgbClr val="000000"/>
                          </a:solidFill>
                          <a:effectLst/>
                          <a:latin typeface="Calibri"/>
                        </a:rPr>
                        <a:t>ÁREAS DE CONOCIMIENTO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80918">
                <a:tc rowSpan="2">
                  <a:txBody>
                    <a:bodyPr/>
                    <a:lstStyle/>
                    <a:p>
                      <a:pPr algn="ctr" fontAlgn="ctr"/>
                      <a:r>
                        <a:rPr lang="es-EC" sz="1200" b="1" i="0" u="none" strike="noStrike" dirty="0">
                          <a:solidFill>
                            <a:srgbClr val="000000"/>
                          </a:solidFill>
                          <a:effectLst/>
                          <a:latin typeface="Calibri"/>
                        </a:rPr>
                        <a:t>Administración de la Integración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s-ES" sz="1100" b="0" i="0" u="none" strike="noStrike" dirty="0">
                          <a:solidFill>
                            <a:srgbClr val="000000"/>
                          </a:solidFill>
                          <a:effectLst/>
                          <a:latin typeface="Calibri"/>
                        </a:rPr>
                        <a:t>Desarrollar el Acta de Constitución del Proyecto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l" fontAlgn="t"/>
                      <a:r>
                        <a:rPr lang="es-ES" sz="1100" b="0" i="0" u="none" strike="noStrike" dirty="0">
                          <a:solidFill>
                            <a:srgbClr val="000000"/>
                          </a:solidFill>
                          <a:effectLst/>
                          <a:latin typeface="Calibri"/>
                        </a:rPr>
                        <a:t>Desarrollar el Plan de Administración del Proyecto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l" fontAlgn="t"/>
                      <a:r>
                        <a:rPr lang="es-ES" sz="1100" b="0" i="0" u="none" strike="noStrike" dirty="0">
                          <a:solidFill>
                            <a:srgbClr val="000000"/>
                          </a:solidFill>
                          <a:effectLst/>
                          <a:latin typeface="Calibri"/>
                        </a:rPr>
                        <a:t>Dirigir y Administrar la Ejecución del Proyecto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ES" sz="1100" b="0" i="0" u="none" strike="noStrike" dirty="0">
                          <a:solidFill>
                            <a:srgbClr val="000000"/>
                          </a:solidFill>
                          <a:effectLst/>
                          <a:latin typeface="Calibri"/>
                        </a:rPr>
                        <a:t>Monitorear y Controlar el Trabajo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l" fontAlgn="t"/>
                      <a:r>
                        <a:rPr lang="es-ES" sz="1100" b="0" i="0" u="none" strike="noStrike" dirty="0">
                          <a:solidFill>
                            <a:srgbClr val="000000"/>
                          </a:solidFill>
                          <a:effectLst/>
                          <a:latin typeface="Calibri"/>
                        </a:rPr>
                        <a:t>Cerrar el Proyecto o Fase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065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Control Integrado de Cambios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s-EC"/>
                    </a:p>
                  </a:txBody>
                  <a:tcPr/>
                </a:tc>
              </a:tr>
              <a:tr h="200655">
                <a:tc rowSpan="3">
                  <a:txBody>
                    <a:bodyPr/>
                    <a:lstStyle/>
                    <a:p>
                      <a:pPr algn="ctr" fontAlgn="ctr"/>
                      <a:r>
                        <a:rPr lang="es-EC" sz="1200" b="1" i="0" u="none" strike="noStrike" dirty="0">
                          <a:solidFill>
                            <a:srgbClr val="000000"/>
                          </a:solidFill>
                          <a:effectLst/>
                          <a:latin typeface="Calibri"/>
                        </a:rPr>
                        <a:t>Administración del Alcance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t"/>
                      <a:r>
                        <a:rPr lang="es-EC" sz="1100" b="0" i="0" u="none" strike="noStrike" dirty="0">
                          <a:solidFill>
                            <a:srgbClr val="000000"/>
                          </a:solidFill>
                          <a:effectLst/>
                          <a:latin typeface="Calibri"/>
                        </a:rPr>
                        <a:t>Recolección de </a:t>
                      </a:r>
                      <a:r>
                        <a:rPr lang="es-EC" sz="1100" b="0" i="0" u="none" strike="noStrike" dirty="0" err="1" smtClean="0">
                          <a:solidFill>
                            <a:srgbClr val="000000"/>
                          </a:solidFill>
                          <a:effectLst/>
                          <a:latin typeface="Calibri"/>
                        </a:rPr>
                        <a:t>Requerim</a:t>
                      </a:r>
                      <a:r>
                        <a:rPr lang="es-EC" sz="1100" b="0" i="0" u="none" strike="noStrike" dirty="0" smtClean="0">
                          <a:solidFill>
                            <a:srgbClr val="000000"/>
                          </a:solidFill>
                          <a:effectLst/>
                          <a:latin typeface="Calibri"/>
                        </a:rPr>
                        <a:t>.</a:t>
                      </a:r>
                      <a:endParaRPr lang="es-EC" sz="11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3">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s-EC" sz="1100" b="0" i="0" u="none" strike="noStrike" dirty="0">
                          <a:solidFill>
                            <a:srgbClr val="000000"/>
                          </a:solidFill>
                          <a:effectLst/>
                          <a:latin typeface="Calibri"/>
                        </a:rPr>
                        <a:t>Verificar el Alcance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3">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Definir el Alcance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rowSpan="2">
                  <a:txBody>
                    <a:bodyPr/>
                    <a:lstStyle/>
                    <a:p>
                      <a:pPr algn="l" fontAlgn="t"/>
                      <a:r>
                        <a:rPr lang="es-EC" sz="1100" b="0" i="0" u="none" strike="noStrike" dirty="0">
                          <a:solidFill>
                            <a:srgbClr val="000000"/>
                          </a:solidFill>
                          <a:effectLst/>
                          <a:latin typeface="Calibri"/>
                        </a:rPr>
                        <a:t>Controlar el Alcance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Crear el EDT - WBS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rowSpan="5">
                  <a:txBody>
                    <a:bodyPr/>
                    <a:lstStyle/>
                    <a:p>
                      <a:pPr algn="ctr" fontAlgn="ctr"/>
                      <a:r>
                        <a:rPr lang="es-EC" sz="1200" b="1" i="0" u="none" strike="noStrike" dirty="0">
                          <a:solidFill>
                            <a:srgbClr val="000000"/>
                          </a:solidFill>
                          <a:effectLst/>
                          <a:latin typeface="Calibri"/>
                        </a:rPr>
                        <a:t>Administración del Tiempo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t"/>
                      <a:r>
                        <a:rPr lang="es-EC" sz="1100" b="0" i="0" u="none" strike="noStrike" dirty="0">
                          <a:solidFill>
                            <a:srgbClr val="000000"/>
                          </a:solidFill>
                          <a:effectLst/>
                          <a:latin typeface="Calibri"/>
                        </a:rPr>
                        <a:t>Definir Actividades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5">
                  <a:txBody>
                    <a:bodyPr/>
                    <a:lstStyle/>
                    <a:p>
                      <a:pPr algn="ctr" fontAlgn="t"/>
                      <a:r>
                        <a:rPr lang="es-EC"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5">
                  <a:txBody>
                    <a:bodyPr/>
                    <a:lstStyle/>
                    <a:p>
                      <a:pPr algn="l" fontAlgn="t"/>
                      <a:r>
                        <a:rPr lang="es-EC" sz="1100" b="0" i="0" u="none" strike="noStrike" dirty="0">
                          <a:solidFill>
                            <a:srgbClr val="000000"/>
                          </a:solidFill>
                          <a:effectLst/>
                          <a:latin typeface="Calibri"/>
                        </a:rPr>
                        <a:t>Controlar el Cronograma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5">
                  <a:txBody>
                    <a:bodyPr/>
                    <a:lstStyle/>
                    <a:p>
                      <a:pPr algn="ctr"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Secuenciar Actividades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Estimar Recursos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Estimar Duración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Desarrollar el Cronograma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rowSpan="2">
                  <a:txBody>
                    <a:bodyPr/>
                    <a:lstStyle/>
                    <a:p>
                      <a:pPr algn="ctr" fontAlgn="ctr"/>
                      <a:r>
                        <a:rPr lang="es-EC" sz="1200" b="1" i="0" u="none" strike="noStrike" dirty="0">
                          <a:solidFill>
                            <a:srgbClr val="000000"/>
                          </a:solidFill>
                          <a:effectLst/>
                          <a:latin typeface="Calibri"/>
                        </a:rPr>
                        <a:t>Administración de los Costos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t"/>
                      <a:r>
                        <a:rPr lang="es-EC" sz="1100" b="0" i="0" u="none" strike="noStrike" dirty="0">
                          <a:solidFill>
                            <a:srgbClr val="000000"/>
                          </a:solidFill>
                          <a:effectLst/>
                          <a:latin typeface="Calibri"/>
                        </a:rPr>
                        <a:t>Estimar Costos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t"/>
                      <a:r>
                        <a:rPr lang="es-EC"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s-EC" sz="1100" b="0" i="0" u="none" strike="noStrike" dirty="0">
                          <a:solidFill>
                            <a:srgbClr val="000000"/>
                          </a:solidFill>
                          <a:effectLst/>
                          <a:latin typeface="Calibri"/>
                        </a:rPr>
                        <a:t>Control de Costos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Realizar el Presupuesto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341115">
                <a:tc>
                  <a:txBody>
                    <a:bodyPr/>
                    <a:lstStyle/>
                    <a:p>
                      <a:pPr algn="ctr" fontAlgn="ctr"/>
                      <a:r>
                        <a:rPr lang="es-EC" sz="1200" b="1" i="0" u="none" strike="noStrike" dirty="0">
                          <a:solidFill>
                            <a:srgbClr val="000000"/>
                          </a:solidFill>
                          <a:effectLst/>
                          <a:latin typeface="Calibri"/>
                        </a:rPr>
                        <a:t>Administración de la Calidad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t"/>
                      <a:r>
                        <a:rPr lang="es-EC" sz="1100" b="0" i="0" u="none" strike="noStrike" dirty="0">
                          <a:solidFill>
                            <a:srgbClr val="000000"/>
                          </a:solidFill>
                          <a:effectLst/>
                          <a:latin typeface="Calibri"/>
                        </a:rPr>
                        <a:t>Planificar  la Calidad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es-EC" sz="1100" b="0" i="0" u="none" strike="noStrike">
                          <a:solidFill>
                            <a:srgbClr val="000000"/>
                          </a:solidFill>
                          <a:effectLst/>
                          <a:latin typeface="Calibri"/>
                        </a:rPr>
                        <a:t>Asegurar la Calidad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s-EC" sz="1100" b="0" i="0" u="none" strike="noStrike" dirty="0">
                          <a:solidFill>
                            <a:srgbClr val="000000"/>
                          </a:solidFill>
                          <a:effectLst/>
                          <a:latin typeface="Calibri"/>
                        </a:rPr>
                        <a:t>Controlar la Calidad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89976">
                <a:tc rowSpan="3">
                  <a:txBody>
                    <a:bodyPr/>
                    <a:lstStyle/>
                    <a:p>
                      <a:pPr algn="ctr" fontAlgn="ctr"/>
                      <a:r>
                        <a:rPr lang="es-ES" sz="1200" b="1" i="0" u="none" strike="noStrike" dirty="0">
                          <a:solidFill>
                            <a:srgbClr val="000000"/>
                          </a:solidFill>
                          <a:effectLst/>
                          <a:latin typeface="Calibri"/>
                        </a:rPr>
                        <a:t>Administración de los Recursos Humanos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3">
                  <a:txBody>
                    <a:bodyPr/>
                    <a:lstStyle/>
                    <a:p>
                      <a:pPr algn="l" fontAlgn="t"/>
                      <a:r>
                        <a:rPr lang="es-EC" sz="1100" b="0" i="0" u="none" strike="noStrike" dirty="0">
                          <a:solidFill>
                            <a:srgbClr val="000000"/>
                          </a:solidFill>
                          <a:effectLst/>
                          <a:latin typeface="Calibri"/>
                        </a:rPr>
                        <a:t>Planificar los Recursos Humanos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es-ES" sz="1100" b="0" i="0" u="none" strike="noStrike" dirty="0">
                          <a:solidFill>
                            <a:srgbClr val="000000"/>
                          </a:solidFill>
                          <a:effectLst/>
                          <a:latin typeface="Calibri"/>
                        </a:rPr>
                        <a:t>Adquisición del </a:t>
                      </a:r>
                      <a:r>
                        <a:rPr lang="es-ES" sz="1100" b="0" i="0" u="none" strike="noStrike" dirty="0" err="1" smtClean="0">
                          <a:solidFill>
                            <a:srgbClr val="000000"/>
                          </a:solidFill>
                          <a:effectLst/>
                          <a:latin typeface="Calibri"/>
                        </a:rPr>
                        <a:t>Eq</a:t>
                      </a:r>
                      <a:r>
                        <a:rPr lang="es-ES" sz="1100" b="0" i="0" u="none" strike="noStrike" dirty="0" smtClean="0">
                          <a:solidFill>
                            <a:srgbClr val="000000"/>
                          </a:solidFill>
                          <a:effectLst/>
                          <a:latin typeface="Calibri"/>
                        </a:rPr>
                        <a:t>. </a:t>
                      </a:r>
                      <a:r>
                        <a:rPr lang="es-ES" sz="1100" b="0" i="0" u="none" strike="noStrike" dirty="0">
                          <a:solidFill>
                            <a:srgbClr val="000000"/>
                          </a:solidFill>
                          <a:effectLst/>
                          <a:latin typeface="Calibri"/>
                        </a:rPr>
                        <a:t>del </a:t>
                      </a:r>
                      <a:r>
                        <a:rPr lang="es-ES" sz="1100" b="0" i="0" u="none" strike="noStrike" dirty="0" err="1" smtClean="0">
                          <a:solidFill>
                            <a:srgbClr val="000000"/>
                          </a:solidFill>
                          <a:effectLst/>
                          <a:latin typeface="Calibri"/>
                        </a:rPr>
                        <a:t>Proy</a:t>
                      </a:r>
                      <a:r>
                        <a:rPr lang="es-ES" sz="1100" b="0" i="0" u="none" strike="noStrike" dirty="0" smtClean="0">
                          <a:solidFill>
                            <a:srgbClr val="000000"/>
                          </a:solidFill>
                          <a:effectLst/>
                          <a:latin typeface="Calibri"/>
                        </a:rPr>
                        <a:t>.</a:t>
                      </a:r>
                      <a:endParaRPr lang="es-ES" sz="11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3">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3">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262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t"/>
                      <a:r>
                        <a:rPr lang="es-ES" sz="1100" b="0" i="0" u="none" strike="noStrike" dirty="0">
                          <a:solidFill>
                            <a:srgbClr val="000000"/>
                          </a:solidFill>
                          <a:effectLst/>
                          <a:latin typeface="Calibri"/>
                        </a:rPr>
                        <a:t>Desarrollar el </a:t>
                      </a:r>
                      <a:r>
                        <a:rPr lang="es-ES" sz="1100" b="0" i="0" u="none" strike="noStrike" dirty="0" err="1" smtClean="0">
                          <a:solidFill>
                            <a:srgbClr val="000000"/>
                          </a:solidFill>
                          <a:effectLst/>
                          <a:latin typeface="Calibri"/>
                        </a:rPr>
                        <a:t>Eq</a:t>
                      </a:r>
                      <a:r>
                        <a:rPr lang="es-ES" sz="1100" b="0" i="0" u="none" strike="noStrike" dirty="0" smtClean="0">
                          <a:solidFill>
                            <a:srgbClr val="000000"/>
                          </a:solidFill>
                          <a:effectLst/>
                          <a:latin typeface="Calibri"/>
                        </a:rPr>
                        <a:t>. </a:t>
                      </a:r>
                      <a:r>
                        <a:rPr lang="es-ES" sz="1100" b="0" i="0" u="none" strike="noStrike" dirty="0">
                          <a:solidFill>
                            <a:srgbClr val="000000"/>
                          </a:solidFill>
                          <a:effectLst/>
                          <a:latin typeface="Calibri"/>
                        </a:rPr>
                        <a:t>del </a:t>
                      </a:r>
                      <a:r>
                        <a:rPr lang="es-ES" sz="1100" b="0" i="0" u="none" strike="noStrike" dirty="0" err="1" smtClean="0">
                          <a:solidFill>
                            <a:srgbClr val="000000"/>
                          </a:solidFill>
                          <a:effectLst/>
                          <a:latin typeface="Calibri"/>
                        </a:rPr>
                        <a:t>Proy</a:t>
                      </a:r>
                      <a:r>
                        <a:rPr lang="es-ES" sz="1100" b="0" i="0" u="none" strike="noStrike" dirty="0" smtClean="0">
                          <a:solidFill>
                            <a:srgbClr val="000000"/>
                          </a:solidFill>
                          <a:effectLst/>
                          <a:latin typeface="Calibri"/>
                        </a:rPr>
                        <a:t>.</a:t>
                      </a:r>
                      <a:endParaRPr lang="es-ES" sz="11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EC"/>
                    </a:p>
                  </a:txBody>
                  <a:tcPr/>
                </a:tc>
                <a:tc vMerge="1">
                  <a:txBody>
                    <a:bodyPr/>
                    <a:lstStyle/>
                    <a:p>
                      <a:endParaRPr lang="es-EC"/>
                    </a:p>
                  </a:txBody>
                  <a:tcPr/>
                </a:tc>
              </a:tr>
              <a:tr h="8741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t"/>
                      <a:r>
                        <a:rPr lang="es-ES" sz="1100" b="0" i="0" u="none" strike="noStrike" dirty="0">
                          <a:solidFill>
                            <a:srgbClr val="000000"/>
                          </a:solidFill>
                          <a:effectLst/>
                          <a:latin typeface="Calibri"/>
                        </a:rPr>
                        <a:t>Administrar el </a:t>
                      </a:r>
                      <a:r>
                        <a:rPr lang="es-ES" sz="1100" b="0" i="0" u="none" strike="noStrike" dirty="0" err="1" smtClean="0">
                          <a:solidFill>
                            <a:srgbClr val="000000"/>
                          </a:solidFill>
                          <a:effectLst/>
                          <a:latin typeface="Calibri"/>
                        </a:rPr>
                        <a:t>Eq</a:t>
                      </a:r>
                      <a:r>
                        <a:rPr lang="es-ES" sz="1100" b="0" i="0" u="none" strike="noStrike" dirty="0" smtClean="0">
                          <a:solidFill>
                            <a:srgbClr val="000000"/>
                          </a:solidFill>
                          <a:effectLst/>
                          <a:latin typeface="Calibri"/>
                        </a:rPr>
                        <a:t>. </a:t>
                      </a:r>
                      <a:r>
                        <a:rPr lang="es-ES" sz="1100" b="0" i="0" u="none" strike="noStrike" dirty="0">
                          <a:solidFill>
                            <a:srgbClr val="000000"/>
                          </a:solidFill>
                          <a:effectLst/>
                          <a:latin typeface="Calibri"/>
                        </a:rPr>
                        <a:t>del </a:t>
                      </a:r>
                      <a:r>
                        <a:rPr lang="es-ES" sz="1100" b="0" i="0" u="none" strike="noStrike" dirty="0" err="1" smtClean="0">
                          <a:solidFill>
                            <a:srgbClr val="000000"/>
                          </a:solidFill>
                          <a:effectLst/>
                          <a:latin typeface="Calibri"/>
                        </a:rPr>
                        <a:t>Proy</a:t>
                      </a:r>
                      <a:r>
                        <a:rPr lang="es-ES" sz="1100" b="0" i="0" u="none" strike="noStrike" dirty="0" smtClean="0">
                          <a:solidFill>
                            <a:srgbClr val="000000"/>
                          </a:solidFill>
                          <a:effectLst/>
                          <a:latin typeface="Calibri"/>
                        </a:rPr>
                        <a:t>.</a:t>
                      </a:r>
                      <a:endParaRPr lang="es-ES" sz="11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EC"/>
                    </a:p>
                  </a:txBody>
                  <a:tcPr/>
                </a:tc>
                <a:tc vMerge="1">
                  <a:txBody>
                    <a:bodyPr/>
                    <a:lstStyle/>
                    <a:p>
                      <a:endParaRPr lang="es-EC"/>
                    </a:p>
                  </a:txBody>
                  <a:tcPr/>
                </a:tc>
              </a:tr>
              <a:tr h="200655">
                <a:tc rowSpan="2">
                  <a:txBody>
                    <a:bodyPr/>
                    <a:lstStyle/>
                    <a:p>
                      <a:pPr algn="ctr" fontAlgn="ctr"/>
                      <a:r>
                        <a:rPr lang="es-EC" sz="1200" b="1" i="0" u="none" strike="noStrike" dirty="0">
                          <a:solidFill>
                            <a:srgbClr val="000000"/>
                          </a:solidFill>
                          <a:effectLst/>
                          <a:latin typeface="Calibri"/>
                        </a:rPr>
                        <a:t>Administración de las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s-EC" sz="1100" b="0" i="0" u="none" strike="noStrike" dirty="0">
                          <a:solidFill>
                            <a:srgbClr val="000000"/>
                          </a:solidFill>
                          <a:effectLst/>
                          <a:latin typeface="Calibri"/>
                        </a:rPr>
                        <a:t>Identificación de los Involucrados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l" fontAlgn="t"/>
                      <a:r>
                        <a:rPr lang="es-EC" sz="1100" b="0" i="0" u="none" strike="noStrike" dirty="0">
                          <a:solidFill>
                            <a:srgbClr val="000000"/>
                          </a:solidFill>
                          <a:effectLst/>
                          <a:latin typeface="Calibri"/>
                        </a:rPr>
                        <a:t>Planificar las Comunicaciones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es-EC" sz="1100" b="0" i="0" u="none" strike="noStrike">
                          <a:solidFill>
                            <a:srgbClr val="000000"/>
                          </a:solidFill>
                          <a:effectLst/>
                          <a:latin typeface="Calibri"/>
                        </a:rPr>
                        <a:t>Distribuir la Información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s-EC" sz="1100" b="0" i="0" u="none" strike="noStrike" dirty="0">
                          <a:solidFill>
                            <a:srgbClr val="000000"/>
                          </a:solidFill>
                          <a:effectLst/>
                          <a:latin typeface="Calibri"/>
                        </a:rPr>
                        <a:t>Reportar el Desempeño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8960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t"/>
                      <a:r>
                        <a:rPr lang="es-EC" sz="1100" b="0" i="0" u="none" strike="noStrike">
                          <a:solidFill>
                            <a:srgbClr val="000000"/>
                          </a:solidFill>
                          <a:effectLst/>
                          <a:latin typeface="Calibri"/>
                        </a:rPr>
                        <a:t>Administrar los Involucrados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EC"/>
                    </a:p>
                  </a:txBody>
                  <a:tcPr/>
                </a:tc>
                <a:tc vMerge="1">
                  <a:txBody>
                    <a:bodyPr/>
                    <a:lstStyle/>
                    <a:p>
                      <a:endParaRPr lang="es-EC"/>
                    </a:p>
                  </a:txBody>
                  <a:tcPr/>
                </a:tc>
              </a:tr>
              <a:tr h="170411">
                <a:tc rowSpan="5">
                  <a:txBody>
                    <a:bodyPr/>
                    <a:lstStyle/>
                    <a:p>
                      <a:pPr algn="ctr" fontAlgn="ctr"/>
                      <a:r>
                        <a:rPr lang="es-EC" sz="1200" b="1" i="0" u="none" strike="noStrike" dirty="0">
                          <a:solidFill>
                            <a:srgbClr val="000000"/>
                          </a:solidFill>
                          <a:effectLst/>
                          <a:latin typeface="Calibri"/>
                        </a:rPr>
                        <a:t>Administración de los Riesgos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t"/>
                      <a:r>
                        <a:rPr lang="es-ES" sz="1100" b="0" i="0" u="none" strike="noStrike" dirty="0">
                          <a:solidFill>
                            <a:srgbClr val="000000"/>
                          </a:solidFill>
                          <a:effectLst/>
                          <a:latin typeface="Calibri"/>
                        </a:rPr>
                        <a:t>Planificar la </a:t>
                      </a:r>
                      <a:r>
                        <a:rPr lang="es-ES" sz="1100" b="0" i="0" u="none" strike="noStrike" dirty="0" err="1" smtClean="0">
                          <a:solidFill>
                            <a:srgbClr val="000000"/>
                          </a:solidFill>
                          <a:effectLst/>
                          <a:latin typeface="Calibri"/>
                        </a:rPr>
                        <a:t>Adm</a:t>
                      </a:r>
                      <a:r>
                        <a:rPr lang="es-ES" sz="1100" b="0" i="0" u="none" strike="noStrike" dirty="0" smtClean="0">
                          <a:solidFill>
                            <a:srgbClr val="000000"/>
                          </a:solidFill>
                          <a:effectLst/>
                          <a:latin typeface="Calibri"/>
                        </a:rPr>
                        <a:t>. </a:t>
                      </a:r>
                      <a:r>
                        <a:rPr lang="es-ES" sz="1100" b="0" i="0" u="none" strike="noStrike" dirty="0">
                          <a:solidFill>
                            <a:srgbClr val="000000"/>
                          </a:solidFill>
                          <a:effectLst/>
                          <a:latin typeface="Calibri"/>
                        </a:rPr>
                        <a:t>de Riesgos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5">
                  <a:txBody>
                    <a:bodyPr/>
                    <a:lstStyle/>
                    <a:p>
                      <a:pPr algn="l" fontAlgn="t"/>
                      <a:r>
                        <a:rPr lang="es-EC"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5">
                  <a:txBody>
                    <a:bodyPr/>
                    <a:lstStyle/>
                    <a:p>
                      <a:pPr algn="l" fontAlgn="t"/>
                      <a:r>
                        <a:rPr lang="es-ES" sz="1100" b="0" i="0" u="none" strike="noStrike" dirty="0">
                          <a:solidFill>
                            <a:srgbClr val="000000"/>
                          </a:solidFill>
                          <a:effectLst/>
                          <a:latin typeface="Calibri"/>
                        </a:rPr>
                        <a:t>Monitorear y Controlar los Riesgos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5">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Identificar los Riesgos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Análisis Cualitativo de Riesgos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C" sz="1100" b="0" i="0" u="none" strike="noStrike" dirty="0">
                          <a:solidFill>
                            <a:srgbClr val="000000"/>
                          </a:solidFill>
                          <a:effectLst/>
                          <a:latin typeface="Calibri"/>
                        </a:rPr>
                        <a:t>Análisis </a:t>
                      </a:r>
                      <a:r>
                        <a:rPr lang="es-EC" sz="1100" b="0" i="0" u="none" strike="noStrike" dirty="0" err="1" smtClean="0">
                          <a:solidFill>
                            <a:srgbClr val="000000"/>
                          </a:solidFill>
                          <a:effectLst/>
                          <a:latin typeface="Calibri"/>
                        </a:rPr>
                        <a:t>Cuantitat</a:t>
                      </a:r>
                      <a:r>
                        <a:rPr lang="es-EC" sz="1100" b="0" i="0" u="none" strike="noStrike" dirty="0" smtClean="0">
                          <a:solidFill>
                            <a:srgbClr val="000000"/>
                          </a:solidFill>
                          <a:effectLst/>
                          <a:latin typeface="Calibri"/>
                        </a:rPr>
                        <a:t>. </a:t>
                      </a:r>
                      <a:r>
                        <a:rPr lang="es-EC" sz="1100" b="0" i="0" u="none" strike="noStrike" dirty="0">
                          <a:solidFill>
                            <a:srgbClr val="000000"/>
                          </a:solidFill>
                          <a:effectLst/>
                          <a:latin typeface="Calibri"/>
                        </a:rPr>
                        <a:t>de Riesgos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0655">
                <a:tc vMerge="1">
                  <a:txBody>
                    <a:bodyPr/>
                    <a:lstStyle/>
                    <a:p>
                      <a:endParaRPr lang="es-EC"/>
                    </a:p>
                  </a:txBody>
                  <a:tcPr/>
                </a:tc>
                <a:tc vMerge="1">
                  <a:txBody>
                    <a:bodyPr/>
                    <a:lstStyle/>
                    <a:p>
                      <a:endParaRPr lang="es-EC"/>
                    </a:p>
                  </a:txBody>
                  <a:tcPr/>
                </a:tc>
                <a:tc>
                  <a:txBody>
                    <a:bodyPr/>
                    <a:lstStyle/>
                    <a:p>
                      <a:pPr algn="l" fontAlgn="t"/>
                      <a:r>
                        <a:rPr lang="es-ES" sz="1100" b="0" i="0" u="none" strike="noStrike" dirty="0">
                          <a:solidFill>
                            <a:srgbClr val="000000"/>
                          </a:solidFill>
                          <a:effectLst/>
                          <a:latin typeface="Calibri"/>
                        </a:rPr>
                        <a:t>Planificar la </a:t>
                      </a:r>
                      <a:r>
                        <a:rPr lang="es-ES" sz="1100" b="0" i="0" u="none" strike="noStrike" dirty="0" err="1" smtClean="0">
                          <a:solidFill>
                            <a:srgbClr val="000000"/>
                          </a:solidFill>
                          <a:effectLst/>
                          <a:latin typeface="Calibri"/>
                        </a:rPr>
                        <a:t>Resp</a:t>
                      </a:r>
                      <a:r>
                        <a:rPr lang="es-ES" sz="1100" b="0" i="0" u="none" strike="noStrike" dirty="0" smtClean="0">
                          <a:solidFill>
                            <a:srgbClr val="000000"/>
                          </a:solidFill>
                          <a:effectLst/>
                          <a:latin typeface="Calibri"/>
                        </a:rPr>
                        <a:t>. </a:t>
                      </a:r>
                      <a:r>
                        <a:rPr lang="es-ES" sz="1100" b="0" i="0" u="none" strike="noStrike" dirty="0">
                          <a:solidFill>
                            <a:srgbClr val="000000"/>
                          </a:solidFill>
                          <a:effectLst/>
                          <a:latin typeface="Calibri"/>
                        </a:rPr>
                        <a:t>a Riesgos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341115">
                <a:tc>
                  <a:txBody>
                    <a:bodyPr/>
                    <a:lstStyle/>
                    <a:p>
                      <a:pPr algn="ctr" fontAlgn="ctr"/>
                      <a:r>
                        <a:rPr lang="es-EC" sz="1200" b="1" i="0" u="none" strike="noStrike" dirty="0">
                          <a:solidFill>
                            <a:srgbClr val="000000"/>
                          </a:solidFill>
                          <a:effectLst/>
                          <a:latin typeface="Calibri"/>
                        </a:rPr>
                        <a:t>Administración de la Procura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t"/>
                      <a:r>
                        <a:rPr lang="es-ES" sz="1100" b="0" i="0" u="none" strike="noStrike" dirty="0">
                          <a:solidFill>
                            <a:srgbClr val="000000"/>
                          </a:solidFill>
                          <a:effectLst/>
                          <a:latin typeface="Calibri"/>
                        </a:rPr>
                        <a:t>Planificar las Compras y Adquisiciones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es-EC" sz="1100" b="0" i="0" u="none" strike="noStrike">
                          <a:solidFill>
                            <a:srgbClr val="000000"/>
                          </a:solidFill>
                          <a:effectLst/>
                          <a:latin typeface="Calibri"/>
                        </a:rPr>
                        <a:t>Efectuar las Adquisiciones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s-EC" sz="1100" b="0" i="0" u="none" strike="noStrike" dirty="0">
                          <a:solidFill>
                            <a:srgbClr val="000000"/>
                          </a:solidFill>
                          <a:effectLst/>
                          <a:latin typeface="Calibri"/>
                        </a:rPr>
                        <a:t>Administrar las Adquisiciones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s-EC" sz="1100" b="0" i="0" u="none" strike="noStrike" dirty="0">
                          <a:solidFill>
                            <a:srgbClr val="000000"/>
                          </a:solidFill>
                          <a:effectLst/>
                          <a:latin typeface="Calibri"/>
                        </a:rPr>
                        <a:t>Cerrar las Adquisiciones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cxnSp>
        <p:nvCxnSpPr>
          <p:cNvPr id="12" name="2 Conector recto"/>
          <p:cNvCxnSpPr/>
          <p:nvPr/>
        </p:nvCxnSpPr>
        <p:spPr>
          <a:xfrm>
            <a:off x="9525" y="620688"/>
            <a:ext cx="1394123" cy="72008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51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31</a:t>
            </a:fld>
            <a:endParaRPr lang="es-EC" b="1" dirty="0">
              <a:solidFill>
                <a:prstClr val="black"/>
              </a:solidFill>
            </a:endParaRPr>
          </a:p>
        </p:txBody>
      </p:sp>
      <p:sp>
        <p:nvSpPr>
          <p:cNvPr id="6" name="Text Box 12"/>
          <p:cNvSpPr txBox="1">
            <a:spLocks noChangeArrowheads="1"/>
          </p:cNvSpPr>
          <p:nvPr/>
        </p:nvSpPr>
        <p:spPr bwMode="auto">
          <a:xfrm>
            <a:off x="179512" y="179929"/>
            <a:ext cx="8748464" cy="1015663"/>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sz="2000" dirty="0"/>
              <a:t>CORRESPONDENCIA </a:t>
            </a:r>
            <a:r>
              <a:rPr lang="es-EC" sz="2000" dirty="0" smtClean="0"/>
              <a:t>ENTRE </a:t>
            </a:r>
            <a:r>
              <a:rPr lang="es-EC" sz="2000" dirty="0"/>
              <a:t>GRUPOS DE PROCESOS Y ÁREAS DE CONOCIMIENTO</a:t>
            </a:r>
          </a:p>
          <a:p>
            <a:r>
              <a:rPr lang="es-EC" sz="2000" dirty="0"/>
              <a:t>-EXTENSIÓN DE LA </a:t>
            </a:r>
            <a:r>
              <a:rPr lang="es-EC" sz="2000" dirty="0" smtClean="0"/>
              <a:t>CONSTRUCCIÓN DEL PMBOK</a:t>
            </a:r>
            <a:r>
              <a:rPr lang="es-EC" sz="2000" dirty="0"/>
              <a:t>® </a:t>
            </a:r>
            <a:r>
              <a:rPr lang="es-EC" sz="2000" dirty="0" smtClean="0"/>
              <a:t>-</a:t>
            </a:r>
            <a:endParaRPr lang="es-ES_tradnl" sz="2000" dirty="0"/>
          </a:p>
        </p:txBody>
      </p:sp>
      <p:graphicFrame>
        <p:nvGraphicFramePr>
          <p:cNvPr id="8" name="7 Tabla"/>
          <p:cNvGraphicFramePr>
            <a:graphicFrameLocks noGrp="1"/>
          </p:cNvGraphicFramePr>
          <p:nvPr>
            <p:extLst>
              <p:ext uri="{D42A27DB-BD31-4B8C-83A1-F6EECF244321}">
                <p14:modId xmlns:p14="http://schemas.microsoft.com/office/powerpoint/2010/main" val="1118695632"/>
              </p:ext>
            </p:extLst>
          </p:nvPr>
        </p:nvGraphicFramePr>
        <p:xfrm>
          <a:off x="0" y="1700808"/>
          <a:ext cx="9144000" cy="3347882"/>
        </p:xfrm>
        <a:graphic>
          <a:graphicData uri="http://schemas.openxmlformats.org/drawingml/2006/table">
            <a:tbl>
              <a:tblPr/>
              <a:tblGrid>
                <a:gridCol w="1524000"/>
                <a:gridCol w="1524000"/>
                <a:gridCol w="1524000"/>
                <a:gridCol w="1524000"/>
                <a:gridCol w="1524000"/>
                <a:gridCol w="1524000"/>
              </a:tblGrid>
              <a:tr h="387325">
                <a:tc>
                  <a:txBody>
                    <a:bodyPr/>
                    <a:lstStyle/>
                    <a:p>
                      <a:pPr algn="r" fontAlgn="b"/>
                      <a:r>
                        <a:rPr lang="es-EC" sz="1200" b="1" i="0" u="none" strike="noStrike" dirty="0">
                          <a:solidFill>
                            <a:srgbClr val="000000"/>
                          </a:solidFill>
                          <a:effectLst/>
                          <a:latin typeface="Calibri"/>
                        </a:rPr>
                        <a:t>GRUPO DE </a:t>
                      </a:r>
                      <a:endParaRPr lang="es-EC" sz="1200" b="1" i="0" u="none" strike="noStrike" dirty="0" smtClean="0">
                        <a:solidFill>
                          <a:srgbClr val="000000"/>
                        </a:solidFill>
                        <a:effectLst/>
                        <a:latin typeface="Calibri"/>
                      </a:endParaRPr>
                    </a:p>
                    <a:p>
                      <a:pPr algn="r" fontAlgn="b"/>
                      <a:r>
                        <a:rPr lang="es-EC" sz="1200" b="1" i="0" u="none" strike="noStrike" dirty="0" smtClean="0">
                          <a:solidFill>
                            <a:srgbClr val="000000"/>
                          </a:solidFill>
                          <a:effectLst/>
                          <a:latin typeface="Calibri"/>
                        </a:rPr>
                        <a:t>PROCESOS</a:t>
                      </a:r>
                      <a:endParaRPr lang="es-EC" sz="12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s-ES" sz="1400" b="1" i="0" u="none" strike="noStrike" dirty="0">
                          <a:solidFill>
                            <a:srgbClr val="000000"/>
                          </a:solidFill>
                          <a:effectLst/>
                          <a:latin typeface="Calibri"/>
                        </a:rPr>
                        <a:t>Grupo de Procesos de Iniciación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Planificación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Monitoreo y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400" b="1" i="0" u="none" strike="noStrike" dirty="0">
                          <a:solidFill>
                            <a:srgbClr val="000000"/>
                          </a:solidFill>
                          <a:effectLst/>
                          <a:latin typeface="Calibri"/>
                        </a:rPr>
                        <a:t>Grupo de Procesos de Cierre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237">
                <a:tc>
                  <a:txBody>
                    <a:bodyPr/>
                    <a:lstStyle/>
                    <a:p>
                      <a:pPr algn="l" fontAlgn="b"/>
                      <a:r>
                        <a:rPr lang="es-EC" sz="1200" b="1" i="0" u="none" strike="noStrike" dirty="0">
                          <a:solidFill>
                            <a:srgbClr val="000000"/>
                          </a:solidFill>
                          <a:effectLst/>
                          <a:latin typeface="Calibri"/>
                        </a:rPr>
                        <a:t>ÁREAS DE CONOCIMIENTO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08582">
                <a:tc>
                  <a:txBody>
                    <a:bodyPr/>
                    <a:lstStyle/>
                    <a:p>
                      <a:pPr algn="ctr" fontAlgn="ctr"/>
                      <a:r>
                        <a:rPr lang="es-ES" sz="1400" b="1" i="0" u="none" strike="noStrike" dirty="0">
                          <a:solidFill>
                            <a:srgbClr val="000000"/>
                          </a:solidFill>
                          <a:effectLst/>
                          <a:latin typeface="Calibri"/>
                        </a:rPr>
                        <a:t>Administración de la Seguridad Ocupacional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0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t"/>
                      <a:r>
                        <a:rPr lang="es-EC" sz="1400" b="0" i="0" u="none" strike="noStrike" dirty="0">
                          <a:solidFill>
                            <a:srgbClr val="000000"/>
                          </a:solidFill>
                          <a:effectLst/>
                          <a:latin typeface="Calibri"/>
                        </a:rPr>
                        <a:t>Planificar la Seguridad Ocupacional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t"/>
                      <a:r>
                        <a:rPr lang="es-EC" sz="1400" b="0" i="0" u="none" strike="noStrike" dirty="0">
                          <a:solidFill>
                            <a:srgbClr val="000000"/>
                          </a:solidFill>
                          <a:effectLst/>
                          <a:latin typeface="Calibri"/>
                        </a:rPr>
                        <a:t>Asegurar la Seguridad Ocupacional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s-EC" sz="1400" b="0" i="0" u="none" strike="noStrike" dirty="0">
                          <a:solidFill>
                            <a:srgbClr val="000000"/>
                          </a:solidFill>
                          <a:effectLst/>
                          <a:latin typeface="Calibri"/>
                        </a:rPr>
                        <a:t>Controlar la Seguridad Ocupacional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s-EC" sz="14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413283">
                <a:tc>
                  <a:txBody>
                    <a:bodyPr/>
                    <a:lstStyle/>
                    <a:p>
                      <a:pPr algn="ctr" fontAlgn="ctr"/>
                      <a:r>
                        <a:rPr lang="es-EC" sz="1400" b="1" i="0" u="none" strike="noStrike" dirty="0">
                          <a:solidFill>
                            <a:srgbClr val="000000"/>
                          </a:solidFill>
                          <a:effectLst/>
                          <a:latin typeface="Calibri"/>
                        </a:rPr>
                        <a:t>Administración del Ambiente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0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t"/>
                      <a:r>
                        <a:rPr lang="es-EC" sz="1400" b="0" i="0" u="none" strike="noStrike">
                          <a:solidFill>
                            <a:srgbClr val="000000"/>
                          </a:solidFill>
                          <a:effectLst/>
                          <a:latin typeface="Calibri"/>
                        </a:rPr>
                        <a:t>Planificar el Control Ambiental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t"/>
                      <a:r>
                        <a:rPr lang="es-EC" sz="1400" b="0" i="0" u="none" strike="noStrike">
                          <a:solidFill>
                            <a:srgbClr val="000000"/>
                          </a:solidFill>
                          <a:effectLst/>
                          <a:latin typeface="Calibri"/>
                        </a:rPr>
                        <a:t>Asegurar el Control Ambiental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s-EC" sz="1400" b="0" i="0" u="none" strike="noStrike">
                          <a:solidFill>
                            <a:srgbClr val="000000"/>
                          </a:solidFill>
                          <a:effectLst/>
                          <a:latin typeface="Calibri"/>
                        </a:rPr>
                        <a:t>Controlar el Ambiente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s-EC" sz="14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452549">
                <a:tc>
                  <a:txBody>
                    <a:bodyPr/>
                    <a:lstStyle/>
                    <a:p>
                      <a:pPr algn="ctr" fontAlgn="ctr"/>
                      <a:r>
                        <a:rPr lang="es-EC" sz="1400" b="1" i="0" u="none" strike="noStrike" dirty="0">
                          <a:solidFill>
                            <a:srgbClr val="000000"/>
                          </a:solidFill>
                          <a:effectLst/>
                          <a:latin typeface="Calibri"/>
                        </a:rPr>
                        <a:t>Administración del Financiamiento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0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t"/>
                      <a:r>
                        <a:rPr lang="es-EC" sz="1400" b="0" i="0" u="none" strike="noStrike">
                          <a:solidFill>
                            <a:srgbClr val="000000"/>
                          </a:solidFill>
                          <a:effectLst/>
                          <a:latin typeface="Calibri"/>
                        </a:rPr>
                        <a:t>Planificar el Financiamiento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t"/>
                      <a:r>
                        <a:rPr lang="es-EC" sz="14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s-EC" sz="1400" b="0" i="0" u="none" strike="noStrike">
                          <a:solidFill>
                            <a:srgbClr val="000000"/>
                          </a:solidFill>
                          <a:effectLst/>
                          <a:latin typeface="Calibri"/>
                        </a:rPr>
                        <a:t>Controlar el Financiamiento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s-ES" sz="1400" b="0" i="0" u="none" strike="noStrike" dirty="0">
                          <a:solidFill>
                            <a:srgbClr val="000000"/>
                          </a:solidFill>
                          <a:effectLst/>
                          <a:latin typeface="Calibri"/>
                        </a:rPr>
                        <a:t>Registro y </a:t>
                      </a:r>
                      <a:r>
                        <a:rPr lang="es-ES" sz="1400" b="0" i="0" u="none" strike="noStrike" dirty="0" err="1">
                          <a:solidFill>
                            <a:srgbClr val="000000"/>
                          </a:solidFill>
                          <a:effectLst/>
                          <a:latin typeface="Calibri"/>
                        </a:rPr>
                        <a:t>Administación</a:t>
                      </a:r>
                      <a:r>
                        <a:rPr lang="es-ES" sz="1400" b="0" i="0" u="none" strike="noStrike" dirty="0">
                          <a:solidFill>
                            <a:srgbClr val="000000"/>
                          </a:solidFill>
                          <a:effectLst/>
                          <a:latin typeface="Calibri"/>
                        </a:rPr>
                        <a:t> del Financiamiento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58217">
                <a:tc rowSpan="2">
                  <a:txBody>
                    <a:bodyPr/>
                    <a:lstStyle/>
                    <a:p>
                      <a:pPr algn="ctr" fontAlgn="ctr"/>
                      <a:r>
                        <a:rPr lang="es-EC" sz="1400" b="1" i="0" u="none" strike="noStrike" dirty="0">
                          <a:solidFill>
                            <a:srgbClr val="000000"/>
                          </a:solidFill>
                          <a:effectLst/>
                          <a:latin typeface="Calibri"/>
                        </a:rPr>
                        <a:t>Administración de los Reclamos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s-EC" sz="10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t"/>
                      <a:r>
                        <a:rPr lang="es-EC" sz="1400" b="0" i="0" u="none" strike="noStrike">
                          <a:solidFill>
                            <a:srgbClr val="000000"/>
                          </a:solidFill>
                          <a:effectLst/>
                          <a:latin typeface="Calibri"/>
                        </a:rPr>
                        <a:t>Identificar los Reclamos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rowSpan="2">
                  <a:txBody>
                    <a:bodyPr/>
                    <a:lstStyle/>
                    <a:p>
                      <a:pPr algn="l" fontAlgn="t"/>
                      <a:r>
                        <a:rPr lang="es-EC" sz="14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s-EC" sz="1400" b="0" i="0" u="none" strike="noStrike">
                          <a:solidFill>
                            <a:srgbClr val="000000"/>
                          </a:solidFill>
                          <a:effectLst/>
                          <a:latin typeface="Calibri"/>
                        </a:rPr>
                        <a:t>Prevenir los Reclamos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l" fontAlgn="t"/>
                      <a:r>
                        <a:rPr lang="es-EC" sz="1400" b="0" i="0" u="none" strike="noStrike" dirty="0">
                          <a:solidFill>
                            <a:srgbClr val="000000"/>
                          </a:solidFill>
                          <a:effectLst/>
                          <a:latin typeface="Calibri"/>
                        </a:rPr>
                        <a:t>Resolver los Reclamos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58217">
                <a:tc vMerge="1">
                  <a:txBody>
                    <a:bodyPr/>
                    <a:lstStyle/>
                    <a:p>
                      <a:endParaRPr lang="es-EC"/>
                    </a:p>
                  </a:txBody>
                  <a:tcPr/>
                </a:tc>
                <a:tc vMerge="1">
                  <a:txBody>
                    <a:bodyPr/>
                    <a:lstStyle/>
                    <a:p>
                      <a:endParaRPr lang="es-EC"/>
                    </a:p>
                  </a:txBody>
                  <a:tcPr/>
                </a:tc>
                <a:tc>
                  <a:txBody>
                    <a:bodyPr/>
                    <a:lstStyle/>
                    <a:p>
                      <a:pPr algn="l" fontAlgn="t"/>
                      <a:r>
                        <a:rPr lang="es-EC" sz="1400" b="0" i="0" u="none" strike="noStrike" dirty="0">
                          <a:solidFill>
                            <a:srgbClr val="000000"/>
                          </a:solidFill>
                          <a:effectLst/>
                          <a:latin typeface="Calibri"/>
                        </a:rPr>
                        <a:t>Cuantificar los Reclamos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cxnSp>
        <p:nvCxnSpPr>
          <p:cNvPr id="9" name="2 Conector recto"/>
          <p:cNvCxnSpPr/>
          <p:nvPr/>
        </p:nvCxnSpPr>
        <p:spPr>
          <a:xfrm>
            <a:off x="20584" y="1700808"/>
            <a:ext cx="1466131" cy="792088"/>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75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32</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32</a:t>
            </a:fld>
            <a:endParaRPr lang="es-EC" b="1" dirty="0">
              <a:solidFill>
                <a:prstClr val="black"/>
              </a:solidFill>
            </a:endParaRPr>
          </a:p>
        </p:txBody>
      </p:sp>
      <p:sp>
        <p:nvSpPr>
          <p:cNvPr id="6" name="Text Box 12"/>
          <p:cNvSpPr txBox="1">
            <a:spLocks noChangeArrowheads="1"/>
          </p:cNvSpPr>
          <p:nvPr/>
        </p:nvSpPr>
        <p:spPr bwMode="auto">
          <a:xfrm>
            <a:off x="179512" y="188640"/>
            <a:ext cx="5904656"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000">
                <a:ln>
                  <a:solidFill>
                    <a:srgbClr val="000000"/>
                  </a:solidFill>
                </a:ln>
                <a:solidFill>
                  <a:srgbClr val="000099"/>
                </a:solidFill>
                <a:latin typeface="Arial Rounded MT Bold" pitchFamily="34" charset="0"/>
              </a:defRPr>
            </a:lvl1pPr>
          </a:lstStyle>
          <a:p>
            <a:r>
              <a:rPr lang="es-EC" sz="2400" dirty="0"/>
              <a:t>FASE DE INICIACIÓN DEL PROYECTO</a:t>
            </a:r>
            <a:endParaRPr lang="es-ES_tradnl" sz="2400"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04656" cy="4824536"/>
          </a:xfrm>
          <a:prstGeom prst="rect">
            <a:avLst/>
          </a:prstGeom>
          <a:noFill/>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33</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33</a:t>
            </a:fld>
            <a:endParaRPr lang="es-EC" b="1" dirty="0">
              <a:solidFill>
                <a:prstClr val="black"/>
              </a:solidFill>
            </a:endParaRPr>
          </a:p>
        </p:txBody>
      </p:sp>
      <p:sp>
        <p:nvSpPr>
          <p:cNvPr id="8" name="Text Box 12"/>
          <p:cNvSpPr txBox="1">
            <a:spLocks noChangeArrowheads="1"/>
          </p:cNvSpPr>
          <p:nvPr/>
        </p:nvSpPr>
        <p:spPr bwMode="auto">
          <a:xfrm>
            <a:off x="52912" y="44624"/>
            <a:ext cx="4032448" cy="830997"/>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FASE DE PLANIFICACIÓN</a:t>
            </a:r>
          </a:p>
          <a:p>
            <a:r>
              <a:rPr lang="es-EC" dirty="0"/>
              <a:t> DEL PROYECTO</a:t>
            </a:r>
            <a:endParaRPr lang="es-ES_tradnl" dirty="0"/>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385192" y="404664"/>
            <a:ext cx="8435280" cy="6408712"/>
          </a:xfrm>
          <a:prstGeom prst="rect">
            <a:avLst/>
          </a:prstGeom>
          <a:noFill/>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34</a:t>
            </a:fld>
            <a:endParaRPr lang="es-EC" b="1" dirty="0">
              <a:solidFill>
                <a:prstClr val="black"/>
              </a:solidFill>
            </a:endParaRPr>
          </a:p>
        </p:txBody>
      </p:sp>
      <p:sp>
        <p:nvSpPr>
          <p:cNvPr id="6" name="Text Box 12"/>
          <p:cNvSpPr txBox="1">
            <a:spLocks noChangeArrowheads="1"/>
          </p:cNvSpPr>
          <p:nvPr/>
        </p:nvSpPr>
        <p:spPr bwMode="auto">
          <a:xfrm>
            <a:off x="107504" y="87015"/>
            <a:ext cx="5904656"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FASE DE EJECUCIÓN DEL PROYECTO</a:t>
            </a:r>
            <a:endParaRPr lang="es-ES_tradnl"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8219256" cy="5616624"/>
          </a:xfrm>
          <a:prstGeom prst="rect">
            <a:avLst/>
          </a:prstGeom>
          <a:noFill/>
        </p:spPr>
      </p:pic>
    </p:spTree>
    <p:extLst>
      <p:ext uri="{BB962C8B-B14F-4D97-AF65-F5344CB8AC3E}">
        <p14:creationId xmlns:p14="http://schemas.microsoft.com/office/powerpoint/2010/main" val="17360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35</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4">
              <a:lumMod val="20000"/>
              <a:lumOff val="80000"/>
            </a:schemeClr>
          </a:solidFill>
          <a:ln>
            <a:headEnd/>
            <a:tailEnd/>
          </a:ln>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35</a:t>
            </a:fld>
            <a:endParaRPr lang="es-EC" b="1" dirty="0">
              <a:solidFill>
                <a:prstClr val="black"/>
              </a:solidFill>
            </a:endParaRPr>
          </a:p>
        </p:txBody>
      </p:sp>
      <p:sp>
        <p:nvSpPr>
          <p:cNvPr id="6" name="Text Box 12"/>
          <p:cNvSpPr txBox="1">
            <a:spLocks noChangeArrowheads="1"/>
          </p:cNvSpPr>
          <p:nvPr/>
        </p:nvSpPr>
        <p:spPr bwMode="auto">
          <a:xfrm>
            <a:off x="107504" y="87015"/>
            <a:ext cx="799288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FASE DE MONITOREO Y CONTROL DEL PROYECTO</a:t>
            </a:r>
            <a:endParaRPr lang="es-ES_tradnl"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825649"/>
            <a:ext cx="8388350" cy="562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0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36</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36</a:t>
            </a:fld>
            <a:endParaRPr lang="es-EC" b="1" dirty="0">
              <a:solidFill>
                <a:prstClr val="black"/>
              </a:solidFill>
            </a:endParaRPr>
          </a:p>
        </p:txBody>
      </p:sp>
      <p:sp>
        <p:nvSpPr>
          <p:cNvPr id="6" name="Text Box 12"/>
          <p:cNvSpPr txBox="1">
            <a:spLocks noChangeArrowheads="1"/>
          </p:cNvSpPr>
          <p:nvPr/>
        </p:nvSpPr>
        <p:spPr bwMode="auto">
          <a:xfrm>
            <a:off x="107504" y="116632"/>
            <a:ext cx="5256584"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FASE DE CIERRE DEL PROYECTO</a:t>
            </a:r>
            <a:endParaRPr lang="es-ES_tradnl"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24744"/>
            <a:ext cx="5904656" cy="5112568"/>
          </a:xfrm>
          <a:prstGeom prst="rect">
            <a:avLst/>
          </a:prstGeom>
          <a:noFill/>
        </p:spPr>
      </p:pic>
    </p:spTree>
    <p:extLst>
      <p:ext uri="{BB962C8B-B14F-4D97-AF65-F5344CB8AC3E}">
        <p14:creationId xmlns:p14="http://schemas.microsoft.com/office/powerpoint/2010/main" val="17360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37</a:t>
            </a:fld>
            <a:endParaRPr lang="es-EC" dirty="0">
              <a:solidFill>
                <a:prstClr val="black">
                  <a:tint val="75000"/>
                </a:prst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37</a:t>
            </a:fld>
            <a:endParaRPr lang="es-EC" b="1" dirty="0">
              <a:solidFill>
                <a:prstClr val="black"/>
              </a:solidFill>
            </a:endParaRPr>
          </a:p>
        </p:txBody>
      </p:sp>
      <p:sp>
        <p:nvSpPr>
          <p:cNvPr id="6" name="Text Box 12"/>
          <p:cNvSpPr txBox="1">
            <a:spLocks noChangeArrowheads="1"/>
          </p:cNvSpPr>
          <p:nvPr/>
        </p:nvSpPr>
        <p:spPr bwMode="auto">
          <a:xfrm>
            <a:off x="179512" y="87015"/>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a:t>FLUJOGRAMA DEL MODELO A IMPLEMENTAR</a:t>
            </a:r>
            <a:endParaRPr lang="es-ES_tradnl" dirty="0"/>
          </a:p>
        </p:txBody>
      </p:sp>
      <p:graphicFrame>
        <p:nvGraphicFramePr>
          <p:cNvPr id="8" name="7 Objeto"/>
          <p:cNvGraphicFramePr>
            <a:graphicFrameLocks noChangeAspect="1"/>
          </p:cNvGraphicFramePr>
          <p:nvPr>
            <p:extLst>
              <p:ext uri="{D42A27DB-BD31-4B8C-83A1-F6EECF244321}">
                <p14:modId xmlns:p14="http://schemas.microsoft.com/office/powerpoint/2010/main" val="3898968949"/>
              </p:ext>
            </p:extLst>
          </p:nvPr>
        </p:nvGraphicFramePr>
        <p:xfrm>
          <a:off x="395536" y="620688"/>
          <a:ext cx="8424936" cy="6408711"/>
        </p:xfrm>
        <a:graphic>
          <a:graphicData uri="http://schemas.openxmlformats.org/presentationml/2006/ole">
            <mc:AlternateContent xmlns:mc="http://schemas.openxmlformats.org/markup-compatibility/2006">
              <mc:Choice xmlns:v="urn:schemas-microsoft-com:vml" Requires="v">
                <p:oleObj spid="_x0000_s16909" name="Documento" r:id="rId4" imgW="5536424" imgH="5648693" progId="Word.Document.12">
                  <p:embed/>
                </p:oleObj>
              </mc:Choice>
              <mc:Fallback>
                <p:oleObj name="Documento" r:id="rId4" imgW="5536424" imgH="564869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620688"/>
                        <a:ext cx="8424936" cy="64087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360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38</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38</a:t>
            </a:fld>
            <a:endParaRPr lang="es-EC" b="1" dirty="0">
              <a:solidFill>
                <a:prstClr val="black"/>
              </a:solidFill>
            </a:endParaRPr>
          </a:p>
        </p:txBody>
      </p:sp>
      <p:sp>
        <p:nvSpPr>
          <p:cNvPr id="6" name="5 Rectángulo"/>
          <p:cNvSpPr/>
          <p:nvPr/>
        </p:nvSpPr>
        <p:spPr>
          <a:xfrm>
            <a:off x="224224" y="1452840"/>
            <a:ext cx="8712968" cy="3416320"/>
          </a:xfrm>
          <a:prstGeom prst="rect">
            <a:avLst/>
          </a:prstGeom>
        </p:spPr>
        <p:txBody>
          <a:bodyPr wrap="square">
            <a:spAutoFit/>
          </a:bodyPr>
          <a:lstStyle/>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CAPÍTULO </a:t>
            </a: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V</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 </a:t>
            </a:r>
          </a:p>
          <a:p>
            <a:pPr algn="ct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VALIDACIÓN DEL MODELO DE ADMINISTRACIÓN DE PROYECTOS</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p:txBody>
      </p:sp>
    </p:spTree>
    <p:extLst>
      <p:ext uri="{BB962C8B-B14F-4D97-AF65-F5344CB8AC3E}">
        <p14:creationId xmlns:p14="http://schemas.microsoft.com/office/powerpoint/2010/main" val="3167373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39</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39</a:t>
            </a:fld>
            <a:endParaRPr lang="es-EC" b="1" dirty="0">
              <a:solidFill>
                <a:prstClr val="black"/>
              </a:solidFill>
            </a:endParaRPr>
          </a:p>
        </p:txBody>
      </p:sp>
      <p:sp>
        <p:nvSpPr>
          <p:cNvPr id="6" name="Text Box 12"/>
          <p:cNvSpPr txBox="1">
            <a:spLocks noChangeArrowheads="1"/>
          </p:cNvSpPr>
          <p:nvPr/>
        </p:nvSpPr>
        <p:spPr bwMode="auto">
          <a:xfrm>
            <a:off x="638856" y="159023"/>
            <a:ext cx="7848872"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INFORMACIÓN SOBRE EL PROYECTO</a:t>
            </a:r>
            <a:endParaRPr lang="es-ES_tradnl" dirty="0"/>
          </a:p>
        </p:txBody>
      </p:sp>
      <p:pic>
        <p:nvPicPr>
          <p:cNvPr id="8" name="7 Imagen" descr="03 copia.jpg"/>
          <p:cNvPicPr/>
          <p:nvPr/>
        </p:nvPicPr>
        <p:blipFill>
          <a:blip r:embed="rId3" cstate="print">
            <a:lum/>
          </a:blip>
          <a:srcRect l="1667" t="1758" r="1667" b="2585"/>
          <a:stretch>
            <a:fillRect/>
          </a:stretch>
        </p:blipFill>
        <p:spPr>
          <a:xfrm>
            <a:off x="638856" y="836712"/>
            <a:ext cx="7848872" cy="5114163"/>
          </a:xfrm>
          <a:prstGeom prst="rect">
            <a:avLst/>
          </a:prstGeom>
          <a:ln w="28575">
            <a:solidFill>
              <a:schemeClr val="tx1"/>
            </a:solidFill>
          </a:ln>
        </p:spPr>
      </p:pic>
      <p:sp>
        <p:nvSpPr>
          <p:cNvPr id="9" name="8 Rectángulo"/>
          <p:cNvSpPr/>
          <p:nvPr/>
        </p:nvSpPr>
        <p:spPr>
          <a:xfrm>
            <a:off x="206808" y="5961474"/>
            <a:ext cx="8712968" cy="707886"/>
          </a:xfrm>
          <a:prstGeom prst="rect">
            <a:avLst/>
          </a:prstGeom>
        </p:spPr>
        <p:txBody>
          <a:bodyPr wrap="square">
            <a:spAutoFit/>
          </a:bodyPr>
          <a:lstStyle/>
          <a:p>
            <a:pPr algn="ctr"/>
            <a:r>
              <a:rPr lang="es-EC" sz="2000" b="1" dirty="0"/>
              <a:t>“Construcción de Puentes sobre el estuario del Río Esmeraldas y sus Vías de Acceso”</a:t>
            </a:r>
          </a:p>
        </p:txBody>
      </p:sp>
    </p:spTree>
    <p:extLst>
      <p:ext uri="{BB962C8B-B14F-4D97-AF65-F5344CB8AC3E}">
        <p14:creationId xmlns:p14="http://schemas.microsoft.com/office/powerpoint/2010/main" val="2199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a:t>
            </a:fld>
            <a:endParaRPr lang="es-EC" b="1" dirty="0">
              <a:solidFill>
                <a:prstClr val="black"/>
              </a:solidFill>
            </a:endParaRPr>
          </a:p>
        </p:txBody>
      </p:sp>
      <p:sp>
        <p:nvSpPr>
          <p:cNvPr id="6" name="5 Rectángulo"/>
          <p:cNvSpPr/>
          <p:nvPr/>
        </p:nvSpPr>
        <p:spPr>
          <a:xfrm>
            <a:off x="210576" y="1556792"/>
            <a:ext cx="8712968" cy="3323987"/>
          </a:xfrm>
          <a:prstGeom prst="rect">
            <a:avLst/>
          </a:prstGeom>
        </p:spPr>
        <p:txBody>
          <a:bodyPr wrap="square">
            <a:spAutoFit/>
          </a:bodyPr>
          <a:lstStyle/>
          <a:p>
            <a:pPr algn="ctr"/>
            <a:r>
              <a:rPr lang="es-EC" sz="5400" b="1" dirty="0">
                <a:ln w="17780" cmpd="sng">
                  <a:solidFill>
                    <a:srgbClr val="FFFFFF"/>
                  </a:solidFill>
                  <a:prstDash val="solid"/>
                  <a:miter lim="800000"/>
                </a:ln>
                <a:solidFill>
                  <a:srgbClr val="002060"/>
                </a:solidFill>
                <a:effectLst>
                  <a:outerShdw blurRad="50800" algn="tl" rotWithShape="0">
                    <a:srgbClr val="000000"/>
                  </a:outerShdw>
                </a:effectLst>
                <a:latin typeface="Bernard MT Condensed" pitchFamily="18" charset="0"/>
              </a:rPr>
              <a:t>CAPÍTULO I</a:t>
            </a:r>
            <a:endParaRPr lang="es-EC" sz="4800" b="1" dirty="0">
              <a:ln w="17780" cmpd="sng">
                <a:solidFill>
                  <a:srgbClr val="FFFFFF"/>
                </a:solidFill>
                <a:prstDash val="solid"/>
                <a:miter lim="800000"/>
              </a:ln>
              <a:solidFill>
                <a:srgbClr val="002060"/>
              </a:solidFill>
              <a:effectLst>
                <a:outerShdw blurRad="50800" algn="tl" rotWithShape="0">
                  <a:srgbClr val="000000"/>
                </a:outerShdw>
              </a:effectLst>
              <a:latin typeface="Bernard MT Condensed" pitchFamily="18" charset="0"/>
            </a:endParaRPr>
          </a:p>
          <a:p>
            <a:pPr algn="ctr"/>
            <a:r>
              <a:rPr lang="es-EC" sz="4800" b="1" dirty="0">
                <a:ln w="17780" cmpd="sng">
                  <a:solidFill>
                    <a:srgbClr val="FFFFFF"/>
                  </a:solidFill>
                  <a:prstDash val="solid"/>
                  <a:miter lim="800000"/>
                </a:ln>
                <a:solidFill>
                  <a:srgbClr val="002060"/>
                </a:solidFill>
                <a:effectLst>
                  <a:outerShdw blurRad="50800" algn="tl" rotWithShape="0">
                    <a:srgbClr val="000000"/>
                  </a:outerShdw>
                </a:effectLst>
                <a:latin typeface="Bernard MT Condensed" pitchFamily="18" charset="0"/>
              </a:rPr>
              <a:t> </a:t>
            </a:r>
          </a:p>
          <a:p>
            <a:pPr algn="ctr"/>
            <a:r>
              <a:rPr lang="es-EC" sz="5400" b="1" dirty="0">
                <a:ln w="17780" cmpd="sng">
                  <a:solidFill>
                    <a:srgbClr val="FFFFFF"/>
                  </a:solidFill>
                  <a:prstDash val="solid"/>
                  <a:miter lim="800000"/>
                </a:ln>
                <a:solidFill>
                  <a:srgbClr val="002060"/>
                </a:solidFill>
                <a:effectLst>
                  <a:outerShdw blurRad="50800" algn="tl" rotWithShape="0">
                    <a:srgbClr val="000000"/>
                  </a:outerShdw>
                </a:effectLst>
                <a:latin typeface="Bernard MT Condensed" pitchFamily="18" charset="0"/>
              </a:rPr>
              <a:t>INTRODUCCIÓN A LA ADMINISTRACIÓN DE PROYECTOS</a:t>
            </a:r>
          </a:p>
        </p:txBody>
      </p:sp>
    </p:spTree>
    <p:extLst>
      <p:ext uri="{BB962C8B-B14F-4D97-AF65-F5344CB8AC3E}">
        <p14:creationId xmlns:p14="http://schemas.microsoft.com/office/powerpoint/2010/main" val="1545750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40</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40</a:t>
            </a:fld>
            <a:endParaRPr lang="es-EC" b="1" dirty="0">
              <a:solidFill>
                <a:prstClr val="black"/>
              </a:solidFill>
            </a:endParaRPr>
          </a:p>
        </p:txBody>
      </p:sp>
      <p:sp>
        <p:nvSpPr>
          <p:cNvPr id="6" name="Text Box 12"/>
          <p:cNvSpPr txBox="1">
            <a:spLocks noChangeArrowheads="1"/>
          </p:cNvSpPr>
          <p:nvPr/>
        </p:nvSpPr>
        <p:spPr bwMode="auto">
          <a:xfrm>
            <a:off x="193160" y="188640"/>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ACTA DE CONSTITUCIÓN DEL PROYECTO (IP)</a:t>
            </a:r>
            <a:endParaRPr lang="es-ES_tradnl" dirty="0"/>
          </a:p>
        </p:txBody>
      </p:sp>
      <p:graphicFrame>
        <p:nvGraphicFramePr>
          <p:cNvPr id="9" name="8 Tabla"/>
          <p:cNvGraphicFramePr>
            <a:graphicFrameLocks noGrp="1"/>
          </p:cNvGraphicFramePr>
          <p:nvPr>
            <p:extLst>
              <p:ext uri="{D42A27DB-BD31-4B8C-83A1-F6EECF244321}">
                <p14:modId xmlns:p14="http://schemas.microsoft.com/office/powerpoint/2010/main" val="2019358216"/>
              </p:ext>
            </p:extLst>
          </p:nvPr>
        </p:nvGraphicFramePr>
        <p:xfrm>
          <a:off x="193160" y="922089"/>
          <a:ext cx="8712968" cy="5675263"/>
        </p:xfrm>
        <a:graphic>
          <a:graphicData uri="http://schemas.openxmlformats.org/drawingml/2006/table">
            <a:tbl>
              <a:tblPr firstRow="1" firstCol="1" bandRow="1"/>
              <a:tblGrid>
                <a:gridCol w="4649391"/>
                <a:gridCol w="4063577"/>
              </a:tblGrid>
              <a:tr h="574221">
                <a:tc gridSpan="2">
                  <a:txBody>
                    <a:bodyPr/>
                    <a:lstStyle/>
                    <a:p>
                      <a:pPr algn="just">
                        <a:lnSpc>
                          <a:spcPct val="115000"/>
                        </a:lnSpc>
                        <a:spcAft>
                          <a:spcPts val="0"/>
                        </a:spcAft>
                      </a:pPr>
                      <a:r>
                        <a:rPr lang="es-EC" sz="1600" b="1" dirty="0">
                          <a:effectLst/>
                          <a:latin typeface="Arial"/>
                          <a:ea typeface="Times New Roman"/>
                          <a:cs typeface="Times New Roman"/>
                        </a:rPr>
                        <a:t> </a:t>
                      </a:r>
                      <a:endParaRPr lang="es-EC" sz="1600" dirty="0">
                        <a:effectLst/>
                        <a:latin typeface="Calibri"/>
                        <a:ea typeface="Times New Roman"/>
                        <a:cs typeface="Times New Roman"/>
                      </a:endParaRPr>
                    </a:p>
                    <a:p>
                      <a:pPr algn="ctr">
                        <a:lnSpc>
                          <a:spcPct val="115000"/>
                        </a:lnSpc>
                        <a:spcAft>
                          <a:spcPts val="0"/>
                        </a:spcAft>
                      </a:pPr>
                      <a:r>
                        <a:rPr lang="es-EC" sz="1600" b="1" dirty="0">
                          <a:effectLst/>
                          <a:latin typeface="Arial"/>
                          <a:ea typeface="Times New Roman"/>
                          <a:cs typeface="Times New Roman"/>
                        </a:rPr>
                        <a:t>ACTA DE CONSTITUCIÓN DEL PROYECTO</a:t>
                      </a:r>
                      <a:endParaRPr lang="es-EC" sz="1600" dirty="0">
                        <a:effectLst/>
                        <a:latin typeface="Calibri"/>
                        <a:ea typeface="Times New Roman"/>
                        <a:cs typeface="Times New Roman"/>
                      </a:endParaRPr>
                    </a:p>
                    <a:p>
                      <a:pPr algn="just">
                        <a:lnSpc>
                          <a:spcPct val="115000"/>
                        </a:lnSpc>
                        <a:spcAft>
                          <a:spcPts val="0"/>
                        </a:spcAft>
                      </a:pPr>
                      <a:r>
                        <a:rPr lang="es-EC" sz="1600" b="1" dirty="0">
                          <a:effectLst/>
                          <a:latin typeface="Arial"/>
                          <a:ea typeface="Times New Roman"/>
                          <a:cs typeface="Times New Roman"/>
                        </a:rPr>
                        <a:t> </a:t>
                      </a:r>
                      <a:endParaRPr lang="es-EC"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C"/>
                    </a:p>
                  </a:txBody>
                  <a:tcPr/>
                </a:tc>
              </a:tr>
              <a:tr h="191407">
                <a:tc>
                  <a:txBody>
                    <a:bodyPr/>
                    <a:lstStyle/>
                    <a:p>
                      <a:pPr algn="just">
                        <a:lnSpc>
                          <a:spcPct val="115000"/>
                        </a:lnSpc>
                        <a:spcAft>
                          <a:spcPts val="0"/>
                        </a:spcAft>
                      </a:pPr>
                      <a:r>
                        <a:rPr lang="es-EC" sz="1600" b="1">
                          <a:effectLst/>
                          <a:latin typeface="Arial"/>
                          <a:ea typeface="Times New Roman"/>
                          <a:cs typeface="Times New Roman"/>
                        </a:rPr>
                        <a:t>Fecha:</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600">
                          <a:effectLst/>
                          <a:latin typeface="Arial"/>
                          <a:ea typeface="Times New Roman"/>
                          <a:cs typeface="Times New Roman"/>
                        </a:rPr>
                        <a:t>NOV-2012</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14">
                <a:tc>
                  <a:txBody>
                    <a:bodyPr/>
                    <a:lstStyle/>
                    <a:p>
                      <a:pPr algn="just">
                        <a:lnSpc>
                          <a:spcPct val="115000"/>
                        </a:lnSpc>
                        <a:spcAft>
                          <a:spcPts val="0"/>
                        </a:spcAft>
                      </a:pPr>
                      <a:r>
                        <a:rPr lang="es-EC" sz="1600" b="1">
                          <a:effectLst/>
                          <a:latin typeface="Arial"/>
                          <a:ea typeface="Times New Roman"/>
                          <a:cs typeface="Times New Roman"/>
                        </a:rPr>
                        <a:t>Nombre del Proyecto:</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600">
                          <a:effectLst/>
                          <a:latin typeface="Arial"/>
                          <a:ea typeface="Times New Roman"/>
                          <a:cs typeface="Times New Roman"/>
                        </a:rPr>
                        <a:t>“Puentes sobre el estuario del río Esmeraldas y Vías de acceso”</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07">
                <a:tc>
                  <a:txBody>
                    <a:bodyPr/>
                    <a:lstStyle/>
                    <a:p>
                      <a:pPr algn="just">
                        <a:lnSpc>
                          <a:spcPct val="115000"/>
                        </a:lnSpc>
                        <a:spcAft>
                          <a:spcPts val="0"/>
                        </a:spcAft>
                      </a:pPr>
                      <a:r>
                        <a:rPr lang="es-EC" sz="1600" b="1">
                          <a:effectLst/>
                          <a:latin typeface="Arial"/>
                          <a:ea typeface="Times New Roman"/>
                          <a:cs typeface="Times New Roman"/>
                        </a:rPr>
                        <a:t>Área de aplicación (Sector / Actividad):</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600">
                          <a:effectLst/>
                          <a:latin typeface="Arial"/>
                          <a:ea typeface="Times New Roman"/>
                          <a:cs typeface="Times New Roman"/>
                        </a:rPr>
                        <a:t>Sector de la Construcción</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07">
                <a:tc>
                  <a:txBody>
                    <a:bodyPr/>
                    <a:lstStyle/>
                    <a:p>
                      <a:pPr algn="just">
                        <a:lnSpc>
                          <a:spcPct val="115000"/>
                        </a:lnSpc>
                        <a:spcAft>
                          <a:spcPts val="0"/>
                        </a:spcAft>
                      </a:pPr>
                      <a:r>
                        <a:rPr lang="es-EC" sz="1600" b="1" dirty="0">
                          <a:effectLst/>
                          <a:latin typeface="Arial"/>
                          <a:ea typeface="Times New Roman"/>
                          <a:cs typeface="Times New Roman"/>
                        </a:rPr>
                        <a:t>Fecha de inicio del Proyecto</a:t>
                      </a:r>
                      <a:endParaRPr lang="es-EC"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600">
                          <a:effectLst/>
                          <a:latin typeface="Arial"/>
                          <a:ea typeface="Times New Roman"/>
                          <a:cs typeface="Times New Roman"/>
                        </a:rPr>
                        <a:t>JUL-2007</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07">
                <a:tc>
                  <a:txBody>
                    <a:bodyPr/>
                    <a:lstStyle/>
                    <a:p>
                      <a:pPr algn="just">
                        <a:lnSpc>
                          <a:spcPct val="115000"/>
                        </a:lnSpc>
                        <a:spcAft>
                          <a:spcPts val="0"/>
                        </a:spcAft>
                      </a:pPr>
                      <a:r>
                        <a:rPr lang="es-EC" sz="1600" b="1">
                          <a:effectLst/>
                          <a:latin typeface="Arial"/>
                          <a:ea typeface="Times New Roman"/>
                          <a:cs typeface="Times New Roman"/>
                        </a:rPr>
                        <a:t>Fecha de finalización del Proyecto</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600">
                          <a:effectLst/>
                          <a:latin typeface="Arial"/>
                          <a:ea typeface="Times New Roman"/>
                          <a:cs typeface="Times New Roman"/>
                        </a:rPr>
                        <a:t>AGO-2010</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07">
                <a:tc gridSpan="2">
                  <a:txBody>
                    <a:bodyPr/>
                    <a:lstStyle/>
                    <a:p>
                      <a:pPr algn="just">
                        <a:lnSpc>
                          <a:spcPct val="115000"/>
                        </a:lnSpc>
                        <a:spcAft>
                          <a:spcPts val="0"/>
                        </a:spcAft>
                      </a:pPr>
                      <a:r>
                        <a:rPr lang="es-EC" sz="1600" b="1">
                          <a:effectLst/>
                          <a:latin typeface="Arial"/>
                          <a:ea typeface="Times New Roman"/>
                          <a:cs typeface="Times New Roman"/>
                        </a:rPr>
                        <a:t>Objetivos del proyecto (general y específicos)</a:t>
                      </a:r>
                      <a:endParaRPr lang="es-EC"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r>
              <a:tr h="2871103">
                <a:tc gridSpan="2">
                  <a:txBody>
                    <a:bodyPr/>
                    <a:lstStyle/>
                    <a:p>
                      <a:pPr algn="just">
                        <a:lnSpc>
                          <a:spcPct val="115000"/>
                        </a:lnSpc>
                        <a:spcAft>
                          <a:spcPts val="0"/>
                        </a:spcAft>
                      </a:pPr>
                      <a:r>
                        <a:rPr lang="es-EC" sz="1600" b="1" dirty="0">
                          <a:effectLst/>
                          <a:latin typeface="Arial"/>
                          <a:ea typeface="Times New Roman"/>
                          <a:cs typeface="Times New Roman"/>
                        </a:rPr>
                        <a:t> </a:t>
                      </a:r>
                      <a:r>
                        <a:rPr lang="es-EC" sz="1600" b="1" dirty="0" smtClean="0">
                          <a:effectLst/>
                          <a:latin typeface="Arial"/>
                          <a:ea typeface="Times New Roman"/>
                          <a:cs typeface="Times New Roman"/>
                        </a:rPr>
                        <a:t>Objetivo </a:t>
                      </a:r>
                      <a:r>
                        <a:rPr lang="es-EC" sz="1600" b="1" dirty="0">
                          <a:effectLst/>
                          <a:latin typeface="Arial"/>
                          <a:ea typeface="Times New Roman"/>
                          <a:cs typeface="Times New Roman"/>
                        </a:rPr>
                        <a:t>General:</a:t>
                      </a:r>
                      <a:endParaRPr lang="es-EC" sz="1600" dirty="0">
                        <a:effectLst/>
                        <a:latin typeface="Calibri"/>
                        <a:ea typeface="Times New Roman"/>
                        <a:cs typeface="Times New Roman"/>
                      </a:endParaRPr>
                    </a:p>
                    <a:p>
                      <a:pPr algn="just">
                        <a:lnSpc>
                          <a:spcPct val="115000"/>
                        </a:lnSpc>
                        <a:spcAft>
                          <a:spcPts val="0"/>
                        </a:spcAft>
                      </a:pPr>
                      <a:r>
                        <a:rPr lang="es-EC" sz="1600" dirty="0">
                          <a:effectLst/>
                          <a:latin typeface="Arial"/>
                          <a:ea typeface="Times New Roman"/>
                          <a:cs typeface="Times New Roman"/>
                        </a:rPr>
                        <a:t>Proporcionar un complejo vial integral de 1er. orden, con una adecuada y eficiente conformación de vías y puentes para el desarrollo de los servicios de vialidad y transporte para la ciudad y la población que conforman la región y el país. </a:t>
                      </a:r>
                      <a:endParaRPr lang="es-EC" sz="1600" dirty="0">
                        <a:effectLst/>
                        <a:latin typeface="Calibri"/>
                        <a:ea typeface="Times New Roman"/>
                        <a:cs typeface="Times New Roman"/>
                      </a:endParaRPr>
                    </a:p>
                    <a:p>
                      <a:pPr algn="just">
                        <a:lnSpc>
                          <a:spcPct val="115000"/>
                        </a:lnSpc>
                        <a:spcAft>
                          <a:spcPts val="0"/>
                        </a:spcAft>
                      </a:pPr>
                      <a:r>
                        <a:rPr lang="es-EC" sz="1600" dirty="0">
                          <a:effectLst/>
                          <a:latin typeface="Arial"/>
                          <a:ea typeface="Times New Roman"/>
                          <a:cs typeface="Times New Roman"/>
                        </a:rPr>
                        <a:t> </a:t>
                      </a:r>
                      <a:r>
                        <a:rPr lang="es-EC" sz="1600" b="1" dirty="0" smtClean="0">
                          <a:effectLst/>
                          <a:latin typeface="Arial"/>
                          <a:ea typeface="Times New Roman"/>
                          <a:cs typeface="Times New Roman"/>
                        </a:rPr>
                        <a:t>Objetivos </a:t>
                      </a:r>
                      <a:r>
                        <a:rPr lang="es-EC" sz="1600" b="1" dirty="0">
                          <a:effectLst/>
                          <a:latin typeface="Arial"/>
                          <a:ea typeface="Times New Roman"/>
                          <a:cs typeface="Times New Roman"/>
                        </a:rPr>
                        <a:t>Específicos:</a:t>
                      </a:r>
                      <a:endParaRPr lang="es-EC" sz="1600" dirty="0">
                        <a:effectLst/>
                        <a:latin typeface="Calibri"/>
                        <a:ea typeface="Times New Roman"/>
                        <a:cs typeface="Times New Roman"/>
                      </a:endParaRPr>
                    </a:p>
                    <a:p>
                      <a:pPr marL="342900" lvl="0" indent="-342900" algn="just">
                        <a:lnSpc>
                          <a:spcPct val="115000"/>
                        </a:lnSpc>
                        <a:spcAft>
                          <a:spcPts val="0"/>
                        </a:spcAft>
                        <a:buFont typeface="Symbol"/>
                        <a:buChar char=""/>
                      </a:pPr>
                      <a:r>
                        <a:rPr lang="es-EC" sz="1600" dirty="0">
                          <a:effectLst/>
                          <a:latin typeface="Arial"/>
                          <a:ea typeface="Times New Roman"/>
                          <a:cs typeface="Times New Roman"/>
                        </a:rPr>
                        <a:t>Facilitar el tránsito entre el aeropuerto de </a:t>
                      </a:r>
                      <a:r>
                        <a:rPr lang="es-EC" sz="1600" dirty="0" err="1">
                          <a:effectLst/>
                          <a:latin typeface="Arial"/>
                          <a:ea typeface="Times New Roman"/>
                          <a:cs typeface="Times New Roman"/>
                        </a:rPr>
                        <a:t>Tachina</a:t>
                      </a:r>
                      <a:r>
                        <a:rPr lang="es-EC" sz="1600" dirty="0">
                          <a:effectLst/>
                          <a:latin typeface="Arial"/>
                          <a:ea typeface="Times New Roman"/>
                          <a:cs typeface="Times New Roman"/>
                        </a:rPr>
                        <a:t> con la ciudad.</a:t>
                      </a:r>
                      <a:endParaRPr lang="es-EC" sz="1600" dirty="0">
                        <a:effectLst/>
                        <a:latin typeface="Calibri"/>
                        <a:ea typeface="Times New Roman"/>
                        <a:cs typeface="Times New Roman"/>
                      </a:endParaRPr>
                    </a:p>
                    <a:p>
                      <a:pPr marL="342900" lvl="0" indent="-342900" algn="just">
                        <a:lnSpc>
                          <a:spcPct val="115000"/>
                        </a:lnSpc>
                        <a:spcAft>
                          <a:spcPts val="0"/>
                        </a:spcAft>
                        <a:buFont typeface="Symbol"/>
                        <a:buChar char=""/>
                      </a:pPr>
                      <a:r>
                        <a:rPr lang="es-EC" sz="1600" dirty="0">
                          <a:effectLst/>
                          <a:latin typeface="Arial"/>
                          <a:ea typeface="Times New Roman"/>
                          <a:cs typeface="Times New Roman"/>
                        </a:rPr>
                        <a:t>Descongestionar el centro de Esmeraldas, constituyéndose en Paso Lateral de la ciudad.</a:t>
                      </a:r>
                      <a:endParaRPr lang="es-EC" sz="1600" dirty="0">
                        <a:effectLst/>
                        <a:latin typeface="Calibri"/>
                        <a:ea typeface="Times New Roman"/>
                        <a:cs typeface="Times New Roman"/>
                      </a:endParaRPr>
                    </a:p>
                    <a:p>
                      <a:pPr marL="342900" lvl="0" indent="-342900" algn="just">
                        <a:lnSpc>
                          <a:spcPct val="115000"/>
                        </a:lnSpc>
                        <a:spcAft>
                          <a:spcPts val="0"/>
                        </a:spcAft>
                        <a:buFont typeface="Symbol"/>
                        <a:buChar char=""/>
                      </a:pPr>
                      <a:r>
                        <a:rPr lang="es-EC" sz="1600" dirty="0">
                          <a:effectLst/>
                          <a:latin typeface="Arial"/>
                          <a:ea typeface="Times New Roman"/>
                          <a:cs typeface="Times New Roman"/>
                        </a:rPr>
                        <a:t>Incorporar el urbanismo hacia las parroquias rurales del Norte de la ciudad de Esmeraldas.</a:t>
                      </a:r>
                      <a:endParaRPr lang="es-EC" sz="1600" dirty="0">
                        <a:effectLst/>
                        <a:latin typeface="Calibri"/>
                        <a:ea typeface="Times New Roman"/>
                        <a:cs typeface="Times New Roman"/>
                      </a:endParaRPr>
                    </a:p>
                    <a:p>
                      <a:pPr marL="342900" lvl="0" indent="-342900" algn="just">
                        <a:lnSpc>
                          <a:spcPct val="115000"/>
                        </a:lnSpc>
                        <a:spcAft>
                          <a:spcPts val="0"/>
                        </a:spcAft>
                        <a:buFont typeface="Symbol"/>
                        <a:buChar char=""/>
                      </a:pPr>
                      <a:r>
                        <a:rPr lang="es-EC" sz="1600" dirty="0">
                          <a:effectLst/>
                          <a:latin typeface="Arial"/>
                          <a:ea typeface="Times New Roman"/>
                          <a:cs typeface="Times New Roman"/>
                        </a:rPr>
                        <a:t>Constituirse en vía de escape de la ciudad ante una catástrofe natural.</a:t>
                      </a:r>
                      <a:endParaRPr lang="es-EC" sz="1600" dirty="0">
                        <a:effectLst/>
                        <a:latin typeface="Calibri"/>
                        <a:ea typeface="Times New Roman"/>
                        <a:cs typeface="Times New Roman"/>
                      </a:endParaRPr>
                    </a:p>
                    <a:p>
                      <a:pPr marL="342900" lvl="0" indent="-342900" algn="just">
                        <a:lnSpc>
                          <a:spcPct val="115000"/>
                        </a:lnSpc>
                        <a:spcAft>
                          <a:spcPts val="0"/>
                        </a:spcAft>
                        <a:buFont typeface="Symbol"/>
                        <a:buChar char=""/>
                      </a:pPr>
                      <a:r>
                        <a:rPr lang="es-EC" sz="1600" dirty="0">
                          <a:effectLst/>
                          <a:latin typeface="Arial"/>
                          <a:ea typeface="Times New Roman"/>
                          <a:cs typeface="Times New Roman"/>
                        </a:rPr>
                        <a:t>Direccionar la entrada y salida de vehículos extra pesados a la zona portuaria</a:t>
                      </a:r>
                      <a:r>
                        <a:rPr lang="es-EC" sz="1600" dirty="0" smtClean="0">
                          <a:effectLst/>
                          <a:latin typeface="Arial"/>
                          <a:ea typeface="Times New Roman"/>
                          <a:cs typeface="Times New Roman"/>
                        </a:rPr>
                        <a:t>.</a:t>
                      </a:r>
                      <a:endParaRPr lang="es-EC"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extLst>
      <p:ext uri="{BB962C8B-B14F-4D97-AF65-F5344CB8AC3E}">
        <p14:creationId xmlns:p14="http://schemas.microsoft.com/office/powerpoint/2010/main" val="41197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41</a:t>
            </a:fld>
            <a:endParaRPr lang="es-EC" b="1" dirty="0">
              <a:solidFill>
                <a:prstClr val="black"/>
              </a:solidFill>
            </a:endParaRPr>
          </a:p>
        </p:txBody>
      </p:sp>
      <p:sp>
        <p:nvSpPr>
          <p:cNvPr id="6" name="Text Box 12"/>
          <p:cNvSpPr txBox="1">
            <a:spLocks noChangeArrowheads="1"/>
          </p:cNvSpPr>
          <p:nvPr/>
        </p:nvSpPr>
        <p:spPr bwMode="auto">
          <a:xfrm>
            <a:off x="193160" y="159023"/>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DEFINICIÓN DEL ALCANCE (PP)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1129876895"/>
              </p:ext>
            </p:extLst>
          </p:nvPr>
        </p:nvGraphicFramePr>
        <p:xfrm>
          <a:off x="193160" y="1052736"/>
          <a:ext cx="8712968" cy="3189732"/>
        </p:xfrm>
        <a:graphic>
          <a:graphicData uri="http://schemas.openxmlformats.org/drawingml/2006/table">
            <a:tbl>
              <a:tblPr firstRow="1" firstCol="1" bandRow="1"/>
              <a:tblGrid>
                <a:gridCol w="4109053"/>
                <a:gridCol w="4603915"/>
              </a:tblGrid>
              <a:tr h="0">
                <a:tc gridSpan="2">
                  <a:txBody>
                    <a:bodyPr/>
                    <a:lstStyle/>
                    <a:p>
                      <a:pPr algn="just">
                        <a:lnSpc>
                          <a:spcPct val="115000"/>
                        </a:lnSpc>
                        <a:spcAft>
                          <a:spcPts val="0"/>
                        </a:spcAft>
                      </a:pPr>
                      <a:r>
                        <a:rPr lang="es-EC" sz="1400" b="1" dirty="0">
                          <a:effectLst/>
                          <a:latin typeface="Arial"/>
                          <a:ea typeface="Times New Roman"/>
                          <a:cs typeface="Times New Roman"/>
                        </a:rPr>
                        <a:t> </a:t>
                      </a:r>
                      <a:endParaRPr lang="es-EC" sz="1400" dirty="0">
                        <a:effectLst/>
                        <a:latin typeface="Calibri"/>
                        <a:ea typeface="Times New Roman"/>
                        <a:cs typeface="Times New Roman"/>
                      </a:endParaRPr>
                    </a:p>
                    <a:p>
                      <a:pPr algn="ctr">
                        <a:lnSpc>
                          <a:spcPct val="115000"/>
                        </a:lnSpc>
                        <a:spcAft>
                          <a:spcPts val="0"/>
                        </a:spcAft>
                      </a:pPr>
                      <a:r>
                        <a:rPr lang="es-EC" sz="1400" b="1" dirty="0">
                          <a:effectLst/>
                          <a:latin typeface="Arial"/>
                          <a:ea typeface="Times New Roman"/>
                          <a:cs typeface="Times New Roman"/>
                        </a:rPr>
                        <a:t>ENUNCIADO DEL ALCANCE DEL PROYECTO</a:t>
                      </a:r>
                      <a:endParaRPr lang="es-EC" sz="1400" dirty="0">
                        <a:effectLst/>
                        <a:latin typeface="Calibri"/>
                        <a:ea typeface="Times New Roman"/>
                        <a:cs typeface="Times New Roman"/>
                      </a:endParaRPr>
                    </a:p>
                    <a:p>
                      <a:pPr algn="just">
                        <a:lnSpc>
                          <a:spcPct val="115000"/>
                        </a:lnSpc>
                        <a:spcAft>
                          <a:spcPts val="0"/>
                        </a:spcAft>
                      </a:pPr>
                      <a:r>
                        <a:rPr lang="es-EC" sz="1400" b="1" dirty="0">
                          <a:effectLst/>
                          <a:latin typeface="Arial"/>
                          <a:ea typeface="Times New Roman"/>
                          <a:cs typeface="Times New Roman"/>
                        </a:rPr>
                        <a:t> </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C"/>
                    </a:p>
                  </a:txBody>
                  <a:tcPr/>
                </a:tc>
              </a:tr>
              <a:tr h="0">
                <a:tc gridSpan="2">
                  <a:txBody>
                    <a:bodyPr/>
                    <a:lstStyle/>
                    <a:p>
                      <a:pPr algn="just">
                        <a:lnSpc>
                          <a:spcPct val="115000"/>
                        </a:lnSpc>
                        <a:spcAft>
                          <a:spcPts val="0"/>
                        </a:spcAft>
                      </a:pPr>
                      <a:r>
                        <a:rPr lang="es-EC" sz="1400" b="1">
                          <a:effectLst/>
                          <a:latin typeface="Arial"/>
                          <a:ea typeface="Times New Roman"/>
                          <a:cs typeface="Times New Roman"/>
                        </a:rPr>
                        <a:t>Nombre de Proyecto</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r>
              <a:tr h="0">
                <a:tc gridSpan="2">
                  <a:txBody>
                    <a:bodyPr/>
                    <a:lstStyle/>
                    <a:p>
                      <a:pPr algn="just">
                        <a:lnSpc>
                          <a:spcPct val="115000"/>
                        </a:lnSpc>
                        <a:spcAft>
                          <a:spcPts val="0"/>
                        </a:spcAft>
                      </a:pPr>
                      <a:r>
                        <a:rPr lang="es-EC" sz="1400">
                          <a:effectLst/>
                          <a:latin typeface="Arial"/>
                          <a:ea typeface="Times New Roman"/>
                          <a:cs typeface="Times New Roman"/>
                        </a:rPr>
                        <a:t>Construcción de Puentes sobre el Estuario del Río Esmeraldas y Vías de Acceso</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a:txBody>
                    <a:bodyPr/>
                    <a:lstStyle/>
                    <a:p>
                      <a:pPr algn="just">
                        <a:lnSpc>
                          <a:spcPct val="115000"/>
                        </a:lnSpc>
                        <a:spcAft>
                          <a:spcPts val="0"/>
                        </a:spcAft>
                      </a:pPr>
                      <a:r>
                        <a:rPr lang="es-EC" sz="1400" b="1">
                          <a:effectLst/>
                          <a:latin typeface="Arial"/>
                          <a:ea typeface="Times New Roman"/>
                          <a:cs typeface="Times New Roman"/>
                        </a:rPr>
                        <a:t>Nombre del solicitante</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400" b="1">
                          <a:effectLst/>
                          <a:latin typeface="Arial"/>
                          <a:ea typeface="Times New Roman"/>
                          <a:cs typeface="Times New Roman"/>
                        </a:rPr>
                        <a:t>Área de aplicación (Sector / Actividad)</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just">
                        <a:lnSpc>
                          <a:spcPct val="115000"/>
                        </a:lnSpc>
                        <a:spcAft>
                          <a:spcPts val="0"/>
                        </a:spcAft>
                      </a:pPr>
                      <a:r>
                        <a:rPr lang="es-EC" sz="1400">
                          <a:effectLst/>
                          <a:latin typeface="Arial"/>
                          <a:ea typeface="Times New Roman"/>
                          <a:cs typeface="Times New Roman"/>
                        </a:rPr>
                        <a:t>MTOP</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Sector de la Construcción</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400" b="1">
                          <a:effectLst/>
                          <a:latin typeface="Arial"/>
                          <a:ea typeface="Times New Roman"/>
                          <a:cs typeface="Times New Roman"/>
                        </a:rPr>
                        <a:t>Fecha de inicio del proyecto</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C" sz="1400" b="1">
                          <a:effectLst/>
                          <a:latin typeface="Arial"/>
                          <a:ea typeface="Times New Roman"/>
                          <a:cs typeface="Times New Roman"/>
                        </a:rPr>
                        <a:t>Fecha tentativa de finalización del proyecto</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15000"/>
                        </a:lnSpc>
                        <a:spcAft>
                          <a:spcPts val="0"/>
                        </a:spcAft>
                      </a:pPr>
                      <a:r>
                        <a:rPr lang="es-EC" sz="1400" b="1">
                          <a:effectLst/>
                          <a:latin typeface="Arial"/>
                          <a:ea typeface="Times New Roman"/>
                          <a:cs typeface="Times New Roman"/>
                        </a:rPr>
                        <a:t>Nombre del Jefe de Grupo de Trabajo</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r>
              <a:tr h="0">
                <a:tc gridSpan="2">
                  <a:txBody>
                    <a:bodyPr/>
                    <a:lstStyle/>
                    <a:p>
                      <a:pPr algn="just">
                        <a:lnSpc>
                          <a:spcPct val="115000"/>
                        </a:lnSpc>
                        <a:spcAft>
                          <a:spcPts val="0"/>
                        </a:spcAft>
                      </a:pPr>
                      <a:r>
                        <a:rPr lang="es-EC" sz="1400" dirty="0">
                          <a:effectLst/>
                          <a:latin typeface="Arial"/>
                          <a:ea typeface="Times New Roman"/>
                          <a:cs typeface="Times New Roman"/>
                        </a:rPr>
                        <a:t>TCRN Pablo Villarroel Ponce</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2373064"/>
              </p:ext>
            </p:extLst>
          </p:nvPr>
        </p:nvGraphicFramePr>
        <p:xfrm>
          <a:off x="193160" y="4251913"/>
          <a:ext cx="8712967" cy="2057407"/>
        </p:xfrm>
        <a:graphic>
          <a:graphicData uri="http://schemas.openxmlformats.org/drawingml/2006/table">
            <a:tbl>
              <a:tblPr firstRow="1" firstCol="1" bandRow="1"/>
              <a:tblGrid>
                <a:gridCol w="8712967"/>
              </a:tblGrid>
              <a:tr h="348151">
                <a:tc>
                  <a:txBody>
                    <a:bodyPr/>
                    <a:lstStyle/>
                    <a:p>
                      <a:pPr algn="just">
                        <a:lnSpc>
                          <a:spcPct val="115000"/>
                        </a:lnSpc>
                        <a:spcAft>
                          <a:spcPts val="0"/>
                        </a:spcAft>
                      </a:pPr>
                      <a:r>
                        <a:rPr lang="es-EC" sz="1400" b="1" dirty="0">
                          <a:effectLst/>
                          <a:latin typeface="Arial"/>
                          <a:ea typeface="Times New Roman"/>
                          <a:cs typeface="Times New Roman"/>
                        </a:rPr>
                        <a:t>Descripción y Alcance del Proyecto Puentes sobre el Estuario del río Esmeraldas</a:t>
                      </a:r>
                      <a:endParaRPr lang="es-EC" sz="1400" dirty="0">
                        <a:effectLst/>
                        <a:latin typeface="Calibri"/>
                        <a:ea typeface="Times New Roman"/>
                        <a:cs typeface="Times New Roman"/>
                      </a:endParaRPr>
                    </a:p>
                    <a:p>
                      <a:pPr algn="just">
                        <a:lnSpc>
                          <a:spcPct val="115000"/>
                        </a:lnSpc>
                        <a:spcAft>
                          <a:spcPts val="0"/>
                        </a:spcAft>
                      </a:pPr>
                      <a:r>
                        <a:rPr lang="es-EC" sz="1400" b="1" dirty="0">
                          <a:effectLst/>
                          <a:latin typeface="Arial"/>
                          <a:ea typeface="Times New Roman"/>
                          <a:cs typeface="Times New Roman"/>
                        </a:rPr>
                        <a:t>(Descripción del producto o servicio que generará el proyecto)</a:t>
                      </a:r>
                      <a:endParaRPr lang="es-EC" sz="1400" dirty="0">
                        <a:effectLst/>
                        <a:latin typeface="Calibri"/>
                        <a:ea typeface="Times New Roman"/>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66679">
                <a:tc>
                  <a:txBody>
                    <a:bodyPr/>
                    <a:lstStyle/>
                    <a:p>
                      <a:pPr algn="just">
                        <a:lnSpc>
                          <a:spcPct val="115000"/>
                        </a:lnSpc>
                        <a:spcAft>
                          <a:spcPts val="0"/>
                        </a:spcAft>
                      </a:pPr>
                      <a:r>
                        <a:rPr lang="es-EC" sz="1400" b="1" dirty="0">
                          <a:effectLst/>
                          <a:latin typeface="Arial"/>
                          <a:ea typeface="Times New Roman"/>
                          <a:cs typeface="Times New Roman"/>
                        </a:rPr>
                        <a:t> </a:t>
                      </a:r>
                      <a:r>
                        <a:rPr lang="es-EC" sz="1400" b="1" dirty="0" smtClean="0">
                          <a:effectLst/>
                          <a:latin typeface="Arial"/>
                          <a:ea typeface="Times New Roman"/>
                          <a:cs typeface="Times New Roman"/>
                        </a:rPr>
                        <a:t>Los </a:t>
                      </a:r>
                      <a:r>
                        <a:rPr lang="es-EC" sz="1400" b="1" dirty="0">
                          <a:effectLst/>
                          <a:latin typeface="Arial"/>
                          <a:ea typeface="Times New Roman"/>
                          <a:cs typeface="Times New Roman"/>
                        </a:rPr>
                        <a:t>5 Frentes que </a:t>
                      </a:r>
                      <a:r>
                        <a:rPr lang="es-EC" sz="1400" b="1" dirty="0" smtClean="0">
                          <a:effectLst/>
                          <a:latin typeface="Arial"/>
                          <a:ea typeface="Times New Roman"/>
                          <a:cs typeface="Times New Roman"/>
                        </a:rPr>
                        <a:t>ejecutará </a:t>
                      </a:r>
                      <a:r>
                        <a:rPr lang="es-EC" sz="1400" b="1" dirty="0">
                          <a:effectLst/>
                          <a:latin typeface="Arial"/>
                          <a:ea typeface="Times New Roman"/>
                          <a:cs typeface="Times New Roman"/>
                        </a:rPr>
                        <a:t>el Proyecto, son:</a:t>
                      </a:r>
                      <a:endParaRPr lang="es-EC" sz="1400" dirty="0">
                        <a:effectLst/>
                        <a:latin typeface="Calibri"/>
                        <a:ea typeface="Times New Roman"/>
                        <a:cs typeface="Times New Roman"/>
                      </a:endParaRPr>
                    </a:p>
                    <a:p>
                      <a:pPr algn="just">
                        <a:lnSpc>
                          <a:spcPct val="115000"/>
                        </a:lnSpc>
                        <a:spcAft>
                          <a:spcPts val="0"/>
                        </a:spcAft>
                      </a:pPr>
                      <a:r>
                        <a:rPr lang="es-EC" sz="1400" b="1" dirty="0">
                          <a:effectLst/>
                          <a:latin typeface="Arial"/>
                          <a:ea typeface="Times New Roman"/>
                          <a:cs typeface="Times New Roman"/>
                        </a:rPr>
                        <a:t> </a:t>
                      </a:r>
                      <a:r>
                        <a:rPr lang="es-MX" sz="1400" dirty="0" smtClean="0">
                          <a:effectLst/>
                          <a:latin typeface="Arial"/>
                          <a:ea typeface="Calibri"/>
                        </a:rPr>
                        <a:t>FRENTE </a:t>
                      </a:r>
                      <a:r>
                        <a:rPr lang="es-MX" sz="1400" dirty="0">
                          <a:effectLst/>
                          <a:latin typeface="Arial"/>
                          <a:ea typeface="Calibri"/>
                        </a:rPr>
                        <a:t>1: </a:t>
                      </a:r>
                      <a:r>
                        <a:rPr lang="es-EC" sz="1400" dirty="0">
                          <a:effectLst/>
                          <a:latin typeface="Arial"/>
                        </a:rPr>
                        <a:t>Puente Principal</a:t>
                      </a:r>
                      <a:endParaRPr lang="es-EC" sz="1400" dirty="0">
                        <a:effectLst/>
                        <a:latin typeface="Calibri"/>
                      </a:endParaRPr>
                    </a:p>
                    <a:p>
                      <a:pPr algn="just">
                        <a:lnSpc>
                          <a:spcPct val="115000"/>
                        </a:lnSpc>
                        <a:spcAft>
                          <a:spcPts val="0"/>
                        </a:spcAft>
                      </a:pPr>
                      <a:r>
                        <a:rPr lang="es-EC" sz="1400" dirty="0">
                          <a:effectLst/>
                          <a:latin typeface="Arial"/>
                          <a:ea typeface="Calibri"/>
                          <a:cs typeface="Times New Roman"/>
                        </a:rPr>
                        <a:t>FRENTE 2: Puente Sur</a:t>
                      </a:r>
                      <a:endParaRPr lang="es-EC" sz="1400" dirty="0">
                        <a:effectLst/>
                        <a:latin typeface="Calibri"/>
                        <a:ea typeface="Times New Roman"/>
                        <a:cs typeface="Times New Roman"/>
                      </a:endParaRPr>
                    </a:p>
                    <a:p>
                      <a:pPr algn="just">
                        <a:lnSpc>
                          <a:spcPct val="115000"/>
                        </a:lnSpc>
                        <a:spcAft>
                          <a:spcPts val="0"/>
                        </a:spcAft>
                        <a:tabLst>
                          <a:tab pos="2371090" algn="l"/>
                        </a:tabLst>
                      </a:pPr>
                      <a:r>
                        <a:rPr lang="es-EC" sz="1400" dirty="0">
                          <a:effectLst/>
                          <a:latin typeface="Arial"/>
                          <a:ea typeface="Calibri"/>
                          <a:cs typeface="Times New Roman"/>
                        </a:rPr>
                        <a:t>FRENTE 3: Puente Norte	</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Calibri"/>
                          <a:cs typeface="Times New Roman"/>
                        </a:rPr>
                        <a:t>FRENTE 4: Puente Norte 1</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Calibri"/>
                          <a:cs typeface="Times New Roman"/>
                        </a:rPr>
                        <a:t>FRENTE 5: Sistema </a:t>
                      </a:r>
                      <a:r>
                        <a:rPr lang="es-EC" sz="1400" dirty="0" smtClean="0">
                          <a:effectLst/>
                          <a:latin typeface="Arial"/>
                          <a:ea typeface="Calibri"/>
                          <a:cs typeface="Times New Roman"/>
                        </a:rPr>
                        <a:t>Vial</a:t>
                      </a:r>
                      <a:endParaRPr lang="es-EC" sz="1400" dirty="0">
                        <a:effectLst/>
                        <a:latin typeface="Calibri"/>
                        <a:ea typeface="Times New Roman"/>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9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42</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42</a:t>
            </a:fld>
            <a:endParaRPr lang="es-EC" b="1" dirty="0">
              <a:solidFill>
                <a:prstClr val="black"/>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515363304"/>
              </p:ext>
            </p:extLst>
          </p:nvPr>
        </p:nvGraphicFramePr>
        <p:xfrm>
          <a:off x="251521" y="188640"/>
          <a:ext cx="8712967" cy="2699004"/>
        </p:xfrm>
        <a:graphic>
          <a:graphicData uri="http://schemas.openxmlformats.org/drawingml/2006/table">
            <a:tbl>
              <a:tblPr firstRow="1" firstCol="1" bandRow="1"/>
              <a:tblGrid>
                <a:gridCol w="8712967"/>
              </a:tblGrid>
              <a:tr h="174075">
                <a:tc>
                  <a:txBody>
                    <a:bodyPr/>
                    <a:lstStyle/>
                    <a:p>
                      <a:pPr algn="just">
                        <a:lnSpc>
                          <a:spcPct val="115000"/>
                        </a:lnSpc>
                        <a:spcAft>
                          <a:spcPts val="0"/>
                        </a:spcAft>
                      </a:pPr>
                      <a:r>
                        <a:rPr lang="es-EC" sz="1400" b="1" dirty="0">
                          <a:effectLst/>
                          <a:latin typeface="Arial"/>
                          <a:ea typeface="Times New Roman"/>
                          <a:cs typeface="Times New Roman"/>
                        </a:rPr>
                        <a:t>Objetivos del Proyecto</a:t>
                      </a:r>
                      <a:endParaRPr lang="es-EC" sz="1400" dirty="0">
                        <a:effectLst/>
                        <a:latin typeface="Calibri"/>
                        <a:ea typeface="Times New Roman"/>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37057">
                <a:tc>
                  <a:txBody>
                    <a:bodyPr/>
                    <a:lstStyle/>
                    <a:p>
                      <a:pPr marL="180340" indent="-180340" algn="just">
                        <a:lnSpc>
                          <a:spcPct val="115000"/>
                        </a:lnSpc>
                        <a:spcAft>
                          <a:spcPts val="0"/>
                        </a:spcAft>
                      </a:pPr>
                      <a:r>
                        <a:rPr lang="es-EC" sz="1400" dirty="0">
                          <a:effectLst/>
                          <a:latin typeface="Arial"/>
                          <a:ea typeface="Times New Roman"/>
                          <a:cs typeface="Times New Roman"/>
                        </a:rPr>
                        <a:t> </a:t>
                      </a:r>
                      <a:r>
                        <a:rPr lang="es-EC" sz="1400" dirty="0" smtClean="0">
                          <a:effectLst/>
                          <a:latin typeface="Arial"/>
                          <a:ea typeface="Times New Roman"/>
                          <a:cs typeface="Times New Roman"/>
                        </a:rPr>
                        <a:t>Insertarse </a:t>
                      </a:r>
                      <a:r>
                        <a:rPr lang="es-EC" sz="1400" dirty="0">
                          <a:effectLst/>
                          <a:latin typeface="Arial"/>
                          <a:ea typeface="Times New Roman"/>
                          <a:cs typeface="Times New Roman"/>
                        </a:rPr>
                        <a:t>en el desarrollo urbano y buen vivir de la ciudad de Esmeraldas.</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Facilitar el tránsito entre el aeropuerto de </a:t>
                      </a:r>
                      <a:r>
                        <a:rPr lang="es-EC" sz="1400" dirty="0" err="1">
                          <a:effectLst/>
                          <a:latin typeface="Arial"/>
                          <a:ea typeface="Times New Roman"/>
                          <a:cs typeface="Times New Roman"/>
                        </a:rPr>
                        <a:t>Tachina</a:t>
                      </a:r>
                      <a:r>
                        <a:rPr lang="es-EC" sz="1400" dirty="0">
                          <a:effectLst/>
                          <a:latin typeface="Arial"/>
                          <a:ea typeface="Times New Roman"/>
                          <a:cs typeface="Times New Roman"/>
                        </a:rPr>
                        <a:t> con la ciudad.</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Descongestionar el centro de Esmeraldas, constituyéndose en Paso Lateral de la ciudad.</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Fomentar el desarrollo socio-económico y eco-turístico de la provincia de Esmeraldas.</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Promover la protección ambiental del estuario del río Esmeraldas.</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Integrar la zona Norte de la provincia al desarrollo nacional.</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Incorporar el urbanismo hacia las parroquias rurales, mediante el Plan de Ordenamiento Territorial de Esmeraldas.</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Constituirse en vía de escape de la ciudad ante una catástrofe natural.</a:t>
                      </a:r>
                      <a:endParaRPr lang="es-EC" sz="1400" dirty="0">
                        <a:effectLst/>
                        <a:latin typeface="Calibri"/>
                        <a:ea typeface="Times New Roman"/>
                        <a:cs typeface="Times New Roman"/>
                      </a:endParaRPr>
                    </a:p>
                    <a:p>
                      <a:pPr marL="742950" lvl="1" indent="-285750" algn="just">
                        <a:lnSpc>
                          <a:spcPct val="115000"/>
                        </a:lnSpc>
                        <a:spcAft>
                          <a:spcPts val="0"/>
                        </a:spcAft>
                        <a:buFont typeface="+mj-lt"/>
                        <a:buAutoNum type="arabicPeriod"/>
                        <a:tabLst>
                          <a:tab pos="499110" algn="l"/>
                        </a:tabLst>
                      </a:pPr>
                      <a:r>
                        <a:rPr lang="es-EC" sz="1400" dirty="0">
                          <a:effectLst/>
                          <a:latin typeface="Arial"/>
                          <a:ea typeface="Times New Roman"/>
                          <a:cs typeface="Times New Roman"/>
                        </a:rPr>
                        <a:t>Direccionar la entrada y salida de vehículos extra pesados a la zona portuaria</a:t>
                      </a:r>
                      <a:r>
                        <a:rPr lang="es-EC" sz="1400" dirty="0" smtClean="0">
                          <a:effectLst/>
                          <a:latin typeface="Arial"/>
                          <a:ea typeface="Times New Roman"/>
                          <a:cs typeface="Times New Roman"/>
                        </a:rPr>
                        <a:t>.</a:t>
                      </a:r>
                      <a:endParaRPr lang="es-EC" sz="1400" dirty="0">
                        <a:effectLst/>
                        <a:latin typeface="Calibri"/>
                        <a:ea typeface="Times New Roman"/>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568931712"/>
              </p:ext>
            </p:extLst>
          </p:nvPr>
        </p:nvGraphicFramePr>
        <p:xfrm>
          <a:off x="251520" y="1672431"/>
          <a:ext cx="8712968" cy="5152644"/>
        </p:xfrm>
        <a:graphic>
          <a:graphicData uri="http://schemas.openxmlformats.org/drawingml/2006/table">
            <a:tbl>
              <a:tblPr firstRow="1" firstCol="1" bandRow="1"/>
              <a:tblGrid>
                <a:gridCol w="8712968"/>
              </a:tblGrid>
              <a:tr h="0">
                <a:tc>
                  <a:txBody>
                    <a:bodyPr/>
                    <a:lstStyle/>
                    <a:p>
                      <a:pPr algn="just">
                        <a:lnSpc>
                          <a:spcPct val="115000"/>
                        </a:lnSpc>
                        <a:spcAft>
                          <a:spcPts val="0"/>
                        </a:spcAft>
                      </a:pPr>
                      <a:r>
                        <a:rPr lang="es-EC" sz="1400" b="1" dirty="0">
                          <a:effectLst/>
                          <a:latin typeface="Arial"/>
                          <a:ea typeface="Times New Roman"/>
                          <a:cs typeface="Times New Roman"/>
                        </a:rPr>
                        <a:t>Requerimientos del Proyecto</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marL="1200150" indent="-285750" algn="just">
                        <a:lnSpc>
                          <a:spcPct val="115000"/>
                        </a:lnSpc>
                        <a:spcAft>
                          <a:spcPts val="0"/>
                        </a:spcAft>
                        <a:buFont typeface="Arial" pitchFamily="34" charset="0"/>
                        <a:buChar char="•"/>
                      </a:pPr>
                      <a:r>
                        <a:rPr lang="es-EC" sz="1400" dirty="0" smtClean="0">
                          <a:effectLst/>
                          <a:latin typeface="Arial"/>
                          <a:ea typeface="Times New Roman"/>
                          <a:cs typeface="Times New Roman"/>
                        </a:rPr>
                        <a:t>Firmar </a:t>
                      </a:r>
                      <a:r>
                        <a:rPr lang="es-EC" sz="1400" dirty="0">
                          <a:effectLst/>
                          <a:latin typeface="Arial"/>
                          <a:ea typeface="Times New Roman"/>
                          <a:cs typeface="Times New Roman"/>
                        </a:rPr>
                        <a:t>el contrato con el MTOP (Min. de Transporte y Obras Públicas).</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del anticipo del Contrato.</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 los permisos de construcción.</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 la Licencia de Protección Ambiental.</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Verificar que las indemnizaciones se hayan realizado.</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 los estudios de suelos e hidrológicos actualizados.</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 los diseños estructurales de puentes y vías.</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del diseño de las vigas metálicas de los puentes.</a:t>
                      </a:r>
                      <a:endParaRPr lang="es-EC" sz="1400" dirty="0">
                        <a:effectLst/>
                        <a:latin typeface="Calibri"/>
                        <a:ea typeface="Times New Roman"/>
                        <a:cs typeface="Times New Roman"/>
                      </a:endParaRPr>
                    </a:p>
                    <a:p>
                      <a:pPr marL="1200150" lvl="2" indent="-285750" algn="just">
                        <a:lnSpc>
                          <a:spcPct val="115000"/>
                        </a:lnSpc>
                        <a:spcAft>
                          <a:spcPts val="0"/>
                        </a:spcAft>
                        <a:buFont typeface="Arial" pitchFamily="34" charset="0"/>
                        <a:buChar char="•"/>
                      </a:pPr>
                      <a:r>
                        <a:rPr lang="es-EC" sz="1400" dirty="0">
                          <a:effectLst/>
                          <a:latin typeface="Arial"/>
                          <a:ea typeface="Times New Roman"/>
                          <a:cs typeface="Times New Roman"/>
                        </a:rPr>
                        <a:t>Disponer del financiamiento aprobado</a:t>
                      </a:r>
                      <a:r>
                        <a:rPr lang="es-EC" sz="1400" dirty="0" smtClean="0">
                          <a:effectLst/>
                          <a:latin typeface="Arial"/>
                          <a:ea typeface="Times New Roman"/>
                          <a:cs typeface="Times New Roman"/>
                        </a:rPr>
                        <a:t>.</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es-EC" sz="1400" b="1">
                          <a:effectLst/>
                          <a:latin typeface="Arial"/>
                          <a:ea typeface="Times New Roman"/>
                          <a:cs typeface="Times New Roman"/>
                        </a:rPr>
                        <a:t>Entregables finales del Proyecto</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marL="180340" indent="-180340" algn="just">
                        <a:lnSpc>
                          <a:spcPct val="115000"/>
                        </a:lnSpc>
                        <a:spcAft>
                          <a:spcPts val="0"/>
                        </a:spcAft>
                      </a:pPr>
                      <a:r>
                        <a:rPr lang="es-EC" sz="1400" dirty="0">
                          <a:effectLst/>
                          <a:latin typeface="Arial"/>
                          <a:ea typeface="Times New Roman"/>
                          <a:cs typeface="Times New Roman"/>
                        </a:rPr>
                        <a:t> </a:t>
                      </a:r>
                      <a:r>
                        <a:rPr lang="es-EC" sz="1400" dirty="0" smtClean="0">
                          <a:effectLst/>
                          <a:latin typeface="Arial"/>
                          <a:ea typeface="Times New Roman"/>
                          <a:cs typeface="Times New Roman"/>
                        </a:rPr>
                        <a:t>Puente </a:t>
                      </a:r>
                      <a:r>
                        <a:rPr lang="es-EC" sz="1400" dirty="0">
                          <a:effectLst/>
                          <a:latin typeface="Arial"/>
                          <a:ea typeface="Times New Roman"/>
                          <a:cs typeface="Times New Roman"/>
                        </a:rPr>
                        <a:t>Principal (434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baseline="0" dirty="0" smtClean="0">
                          <a:effectLst/>
                          <a:latin typeface="Calibri"/>
                          <a:ea typeface="Times New Roman"/>
                          <a:cs typeface="Times New Roman"/>
                        </a:rPr>
                        <a:t> </a:t>
                      </a:r>
                      <a:r>
                        <a:rPr lang="es-EC" sz="1400" dirty="0" smtClean="0">
                          <a:effectLst/>
                          <a:latin typeface="Arial"/>
                          <a:ea typeface="Times New Roman"/>
                          <a:cs typeface="Times New Roman"/>
                        </a:rPr>
                        <a:t>Puente </a:t>
                      </a:r>
                      <a:r>
                        <a:rPr lang="es-EC" sz="1400" dirty="0">
                          <a:effectLst/>
                          <a:latin typeface="Arial"/>
                          <a:ea typeface="Times New Roman"/>
                          <a:cs typeface="Times New Roman"/>
                        </a:rPr>
                        <a:t>Sur (160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Puente </a:t>
                      </a:r>
                      <a:r>
                        <a:rPr lang="es-EC" sz="1400" dirty="0">
                          <a:effectLst/>
                          <a:latin typeface="Arial"/>
                          <a:ea typeface="Times New Roman"/>
                          <a:cs typeface="Times New Roman"/>
                        </a:rPr>
                        <a:t>Norte (120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Puente </a:t>
                      </a:r>
                      <a:r>
                        <a:rPr lang="es-EC" sz="1400" dirty="0">
                          <a:effectLst/>
                          <a:latin typeface="Arial"/>
                          <a:ea typeface="Times New Roman"/>
                          <a:cs typeface="Times New Roman"/>
                        </a:rPr>
                        <a:t>Norte 1 (108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Vía </a:t>
                      </a:r>
                      <a:r>
                        <a:rPr lang="es-EC" sz="1400" dirty="0">
                          <a:effectLst/>
                          <a:latin typeface="Arial"/>
                          <a:ea typeface="Times New Roman"/>
                          <a:cs typeface="Times New Roman"/>
                        </a:rPr>
                        <a:t>Central (4 carriles y 2.044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Vía </a:t>
                      </a:r>
                      <a:r>
                        <a:rPr lang="es-EC" sz="1400" dirty="0">
                          <a:effectLst/>
                          <a:latin typeface="Arial"/>
                          <a:ea typeface="Times New Roman"/>
                          <a:cs typeface="Times New Roman"/>
                        </a:rPr>
                        <a:t>Norte (4 carriles y </a:t>
                      </a:r>
                      <a:r>
                        <a:rPr lang="es-MX" sz="1400" dirty="0">
                          <a:effectLst/>
                          <a:latin typeface="Arial"/>
                          <a:ea typeface="Times New Roman"/>
                          <a:cs typeface="Times New Roman"/>
                        </a:rPr>
                        <a:t>2.304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Vía </a:t>
                      </a:r>
                      <a:r>
                        <a:rPr lang="es-EC" sz="1400" dirty="0">
                          <a:effectLst/>
                          <a:latin typeface="Arial"/>
                          <a:ea typeface="Times New Roman"/>
                          <a:cs typeface="Times New Roman"/>
                        </a:rPr>
                        <a:t>Sur (4 carriles y </a:t>
                      </a:r>
                      <a:r>
                        <a:rPr lang="es-MX" sz="1400" dirty="0">
                          <a:effectLst/>
                          <a:latin typeface="Arial"/>
                          <a:ea typeface="Times New Roman"/>
                          <a:cs typeface="Times New Roman"/>
                        </a:rPr>
                        <a:t>2.420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Intercambiador </a:t>
                      </a:r>
                      <a:r>
                        <a:rPr lang="es-EC" sz="1400" dirty="0">
                          <a:effectLst/>
                          <a:latin typeface="Arial"/>
                          <a:ea typeface="Times New Roman"/>
                          <a:cs typeface="Times New Roman"/>
                        </a:rPr>
                        <a:t>Sur (4 carriles y 3.200 m</a:t>
                      </a:r>
                      <a:r>
                        <a:rPr lang="es-EC" sz="1400" dirty="0" smtClean="0">
                          <a:effectLst/>
                          <a:latin typeface="Arial"/>
                          <a:ea typeface="Times New Roman"/>
                          <a:cs typeface="Times New Roman"/>
                        </a:rPr>
                        <a:t>.)</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Campamento </a:t>
                      </a:r>
                      <a:r>
                        <a:rPr lang="es-EC" sz="1400" dirty="0">
                          <a:effectLst/>
                          <a:latin typeface="Arial"/>
                          <a:ea typeface="Times New Roman"/>
                          <a:cs typeface="Times New Roman"/>
                        </a:rPr>
                        <a:t>Base (8.450 m2 de </a:t>
                      </a:r>
                      <a:r>
                        <a:rPr lang="es-EC" sz="1400" dirty="0" smtClean="0">
                          <a:effectLst/>
                          <a:latin typeface="Arial"/>
                          <a:ea typeface="Times New Roman"/>
                          <a:cs typeface="Times New Roman"/>
                        </a:rPr>
                        <a:t>construcción)</a:t>
                      </a:r>
                      <a:endParaRPr lang="es-EC" sz="1400" dirty="0" smtClean="0">
                        <a:effectLst/>
                        <a:latin typeface="Calibri"/>
                        <a:ea typeface="Times New Roman"/>
                        <a:cs typeface="Times New Roman"/>
                      </a:endParaRPr>
                    </a:p>
                    <a:p>
                      <a:pPr marL="180340" indent="-180340" algn="just">
                        <a:lnSpc>
                          <a:spcPct val="115000"/>
                        </a:lnSpc>
                        <a:spcAft>
                          <a:spcPts val="0"/>
                        </a:spcAft>
                      </a:pPr>
                      <a:r>
                        <a:rPr lang="es-EC" sz="1400" dirty="0" smtClean="0">
                          <a:effectLst/>
                          <a:latin typeface="Arial"/>
                          <a:ea typeface="Times New Roman"/>
                          <a:cs typeface="Times New Roman"/>
                        </a:rPr>
                        <a:t>Campamento </a:t>
                      </a:r>
                      <a:r>
                        <a:rPr lang="es-EC" sz="1400" dirty="0" err="1">
                          <a:effectLst/>
                          <a:latin typeface="Arial"/>
                          <a:ea typeface="Times New Roman"/>
                          <a:cs typeface="Times New Roman"/>
                        </a:rPr>
                        <a:t>Tachina</a:t>
                      </a:r>
                      <a:r>
                        <a:rPr lang="es-EC" sz="1400" dirty="0">
                          <a:effectLst/>
                          <a:latin typeface="Arial"/>
                          <a:ea typeface="Times New Roman"/>
                          <a:cs typeface="Times New Roman"/>
                        </a:rPr>
                        <a:t> (6.800 m2 de construcción</a:t>
                      </a:r>
                      <a:r>
                        <a:rPr lang="es-EC" sz="1400" dirty="0" smtClean="0">
                          <a:effectLst/>
                          <a:latin typeface="Arial"/>
                          <a:ea typeface="Times New Roman"/>
                          <a:cs typeface="Times New Roman"/>
                        </a:rPr>
                        <a:t>)</a:t>
                      </a:r>
                      <a:r>
                        <a:rPr lang="es-EC" sz="1400" b="1" dirty="0">
                          <a:effectLst/>
                          <a:latin typeface="Arial"/>
                        </a:rPr>
                        <a:t> </a:t>
                      </a:r>
                      <a:endParaRPr lang="es-EC" sz="14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99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43</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43</a:t>
            </a:fld>
            <a:endParaRPr lang="es-EC" b="1" dirty="0">
              <a:solidFill>
                <a:prstClr val="black"/>
              </a:solidFill>
            </a:endParaRPr>
          </a:p>
        </p:txBody>
      </p:sp>
      <p:sp>
        <p:nvSpPr>
          <p:cNvPr id="6" name="Text Box 12"/>
          <p:cNvSpPr txBox="1">
            <a:spLocks noChangeArrowheads="1"/>
          </p:cNvSpPr>
          <p:nvPr/>
        </p:nvSpPr>
        <p:spPr bwMode="auto">
          <a:xfrm>
            <a:off x="1317992" y="159023"/>
            <a:ext cx="64943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Diagrama de Hitos (PP)</a:t>
            </a:r>
            <a:endParaRPr lang="es-ES_tradnl" dirty="0"/>
          </a:p>
        </p:txBody>
      </p:sp>
      <p:grpSp>
        <p:nvGrpSpPr>
          <p:cNvPr id="33" name="32 Grupo"/>
          <p:cNvGrpSpPr/>
          <p:nvPr/>
        </p:nvGrpSpPr>
        <p:grpSpPr>
          <a:xfrm>
            <a:off x="827584" y="908720"/>
            <a:ext cx="7560840" cy="5040560"/>
            <a:chOff x="827584" y="908720"/>
            <a:chExt cx="7560840" cy="5040560"/>
          </a:xfrm>
        </p:grpSpPr>
        <p:pic>
          <p:nvPicPr>
            <p:cNvPr id="9" name="3 Imagen"/>
            <p:cNvPicPr/>
            <p:nvPr/>
          </p:nvPicPr>
          <p:blipFill>
            <a:blip r:embed="rId3">
              <a:clrChange>
                <a:clrFrom>
                  <a:srgbClr val="F9FFFB"/>
                </a:clrFrom>
                <a:clrTo>
                  <a:srgbClr val="F9FFFB">
                    <a:alpha val="0"/>
                  </a:srgbClr>
                </a:clrTo>
              </a:clrChange>
              <a:extLst>
                <a:ext uri="{28A0092B-C50C-407E-A947-70E740481C1C}">
                  <a14:useLocalDpi xmlns:a14="http://schemas.microsoft.com/office/drawing/2010/main" val="0"/>
                </a:ext>
              </a:extLst>
            </a:blip>
            <a:stretch>
              <a:fillRect/>
            </a:stretch>
          </p:blipFill>
          <p:spPr>
            <a:xfrm>
              <a:off x="827584" y="908720"/>
              <a:ext cx="7560840" cy="5040560"/>
            </a:xfrm>
            <a:prstGeom prst="rect">
              <a:avLst/>
            </a:prstGeom>
          </p:spPr>
        </p:pic>
        <p:sp>
          <p:nvSpPr>
            <p:cNvPr id="2" name="1 Rectángulo"/>
            <p:cNvSpPr/>
            <p:nvPr/>
          </p:nvSpPr>
          <p:spPr>
            <a:xfrm>
              <a:off x="1187624" y="1628800"/>
              <a:ext cx="1859805" cy="338554"/>
            </a:xfrm>
            <a:prstGeom prst="rect">
              <a:avLst/>
            </a:prstGeom>
            <a:solidFill>
              <a:schemeClr val="bg2">
                <a:lumMod val="90000"/>
              </a:schemeClr>
            </a:solidFill>
          </p:spPr>
          <p:txBody>
            <a:bodyPr wrap="none">
              <a:spAutoFit/>
            </a:bodyPr>
            <a:lstStyle/>
            <a:p>
              <a:r>
                <a:rPr lang="es-EC" sz="1600" dirty="0" err="1" smtClean="0">
                  <a:latin typeface="Arial"/>
                </a:rPr>
                <a:t>Georeferenciación</a:t>
              </a:r>
              <a:endParaRPr lang="es-EC" sz="1600" dirty="0"/>
            </a:p>
          </p:txBody>
        </p:sp>
        <p:sp>
          <p:nvSpPr>
            <p:cNvPr id="3" name="2 Rectángulo"/>
            <p:cNvSpPr/>
            <p:nvPr/>
          </p:nvSpPr>
          <p:spPr>
            <a:xfrm>
              <a:off x="1187624" y="2010326"/>
              <a:ext cx="854721" cy="338554"/>
            </a:xfrm>
            <a:prstGeom prst="rect">
              <a:avLst/>
            </a:prstGeom>
            <a:solidFill>
              <a:schemeClr val="bg2">
                <a:lumMod val="90000"/>
              </a:schemeClr>
            </a:solidFill>
          </p:spPr>
          <p:txBody>
            <a:bodyPr wrap="none">
              <a:spAutoFit/>
            </a:bodyPr>
            <a:lstStyle/>
            <a:p>
              <a:r>
                <a:rPr lang="es-EC" sz="1600" dirty="0" smtClean="0">
                  <a:latin typeface="Arial"/>
                  <a:ea typeface="Calibri"/>
                  <a:cs typeface="Times New Roman"/>
                </a:rPr>
                <a:t>Pilotaje</a:t>
              </a:r>
              <a:endParaRPr lang="es-EC" sz="1600" dirty="0"/>
            </a:p>
          </p:txBody>
        </p:sp>
        <p:sp>
          <p:nvSpPr>
            <p:cNvPr id="8" name="7 Rectángulo"/>
            <p:cNvSpPr/>
            <p:nvPr/>
          </p:nvSpPr>
          <p:spPr>
            <a:xfrm>
              <a:off x="1187624" y="2370366"/>
              <a:ext cx="627095" cy="338554"/>
            </a:xfrm>
            <a:prstGeom prst="rect">
              <a:avLst/>
            </a:prstGeom>
            <a:solidFill>
              <a:schemeClr val="bg2">
                <a:lumMod val="90000"/>
              </a:schemeClr>
            </a:solidFill>
          </p:spPr>
          <p:txBody>
            <a:bodyPr wrap="none">
              <a:spAutoFit/>
            </a:bodyPr>
            <a:lstStyle/>
            <a:p>
              <a:r>
                <a:rPr lang="es-EC" sz="1600" dirty="0" smtClean="0">
                  <a:latin typeface="Arial"/>
                  <a:ea typeface="Calibri"/>
                  <a:cs typeface="Times New Roman"/>
                </a:rPr>
                <a:t>Pilas</a:t>
              </a:r>
              <a:endParaRPr lang="es-EC" sz="1600" dirty="0"/>
            </a:p>
          </p:txBody>
        </p:sp>
        <p:sp>
          <p:nvSpPr>
            <p:cNvPr id="10" name="9 Rectángulo"/>
            <p:cNvSpPr/>
            <p:nvPr/>
          </p:nvSpPr>
          <p:spPr>
            <a:xfrm>
              <a:off x="1187624" y="2730406"/>
              <a:ext cx="1615635" cy="338554"/>
            </a:xfrm>
            <a:prstGeom prst="rect">
              <a:avLst/>
            </a:prstGeom>
            <a:solidFill>
              <a:schemeClr val="bg2">
                <a:lumMod val="90000"/>
              </a:schemeClr>
            </a:solidFill>
          </p:spPr>
          <p:txBody>
            <a:bodyPr wrap="none">
              <a:spAutoFit/>
            </a:bodyPr>
            <a:lstStyle/>
            <a:p>
              <a:r>
                <a:rPr lang="es-EC" sz="1600" dirty="0" smtClean="0">
                  <a:latin typeface="Arial"/>
                  <a:ea typeface="Calibri"/>
                  <a:cs typeface="Times New Roman"/>
                </a:rPr>
                <a:t>Vigas Metálicas</a:t>
              </a:r>
              <a:endParaRPr lang="es-EC" sz="1600" dirty="0"/>
            </a:p>
          </p:txBody>
        </p:sp>
        <p:sp>
          <p:nvSpPr>
            <p:cNvPr id="11" name="10 Rectángulo"/>
            <p:cNvSpPr/>
            <p:nvPr/>
          </p:nvSpPr>
          <p:spPr>
            <a:xfrm>
              <a:off x="1202696" y="3107862"/>
              <a:ext cx="856004" cy="338554"/>
            </a:xfrm>
            <a:prstGeom prst="rect">
              <a:avLst/>
            </a:prstGeom>
            <a:solidFill>
              <a:schemeClr val="bg2">
                <a:lumMod val="90000"/>
              </a:schemeClr>
            </a:solidFill>
          </p:spPr>
          <p:txBody>
            <a:bodyPr wrap="none">
              <a:spAutoFit/>
            </a:bodyPr>
            <a:lstStyle/>
            <a:p>
              <a:r>
                <a:rPr lang="es-EC" sz="1600" dirty="0" smtClean="0">
                  <a:latin typeface="Arial"/>
                  <a:ea typeface="Calibri"/>
                  <a:cs typeface="Times New Roman"/>
                </a:rPr>
                <a:t>Tablero</a:t>
              </a:r>
              <a:endParaRPr lang="es-EC" sz="1600" dirty="0"/>
            </a:p>
          </p:txBody>
        </p:sp>
        <p:sp>
          <p:nvSpPr>
            <p:cNvPr id="12" name="11 Rectángulo"/>
            <p:cNvSpPr/>
            <p:nvPr/>
          </p:nvSpPr>
          <p:spPr>
            <a:xfrm>
              <a:off x="5516207" y="1019343"/>
              <a:ext cx="1646605" cy="276999"/>
            </a:xfrm>
            <a:prstGeom prst="rect">
              <a:avLst/>
            </a:prstGeom>
            <a:solidFill>
              <a:schemeClr val="bg2">
                <a:lumMod val="90000"/>
              </a:schemeClr>
            </a:solidFill>
          </p:spPr>
          <p:txBody>
            <a:bodyPr wrap="none">
              <a:spAutoFit/>
            </a:bodyPr>
            <a:lstStyle/>
            <a:p>
              <a:pPr algn="ctr"/>
              <a:r>
                <a:rPr lang="es-EC" sz="1200" b="1" dirty="0" smtClean="0">
                  <a:latin typeface="Arial"/>
                </a:rPr>
                <a:t>Año 2008                  </a:t>
              </a:r>
              <a:endParaRPr lang="es-EC" sz="1200" b="1" dirty="0"/>
            </a:p>
          </p:txBody>
        </p:sp>
        <p:sp>
          <p:nvSpPr>
            <p:cNvPr id="13" name="12 Rectángulo"/>
            <p:cNvSpPr/>
            <p:nvPr/>
          </p:nvSpPr>
          <p:spPr>
            <a:xfrm>
              <a:off x="1259632" y="1146230"/>
              <a:ext cx="2073773" cy="338554"/>
            </a:xfrm>
            <a:prstGeom prst="rect">
              <a:avLst/>
            </a:prstGeom>
            <a:solidFill>
              <a:schemeClr val="bg2">
                <a:lumMod val="90000"/>
              </a:schemeClr>
            </a:solidFill>
          </p:spPr>
          <p:txBody>
            <a:bodyPr wrap="none">
              <a:spAutoFit/>
            </a:bodyPr>
            <a:lstStyle/>
            <a:p>
              <a:r>
                <a:rPr lang="es-EC" sz="1600" b="1" dirty="0" smtClean="0">
                  <a:latin typeface="Arial"/>
                </a:rPr>
                <a:t>Nombre de la Tarea</a:t>
              </a:r>
              <a:endParaRPr lang="es-EC" sz="1600" b="1" dirty="0"/>
            </a:p>
          </p:txBody>
        </p:sp>
        <p:sp>
          <p:nvSpPr>
            <p:cNvPr id="14" name="13 Rectángulo"/>
            <p:cNvSpPr/>
            <p:nvPr/>
          </p:nvSpPr>
          <p:spPr>
            <a:xfrm>
              <a:off x="3464629" y="1171743"/>
              <a:ext cx="894797" cy="276999"/>
            </a:xfrm>
            <a:prstGeom prst="rect">
              <a:avLst/>
            </a:prstGeom>
            <a:solidFill>
              <a:schemeClr val="bg2">
                <a:lumMod val="90000"/>
              </a:schemeClr>
            </a:solidFill>
          </p:spPr>
          <p:txBody>
            <a:bodyPr wrap="none">
              <a:spAutoFit/>
            </a:bodyPr>
            <a:lstStyle/>
            <a:p>
              <a:pPr algn="ctr"/>
              <a:r>
                <a:rPr lang="es-EC" sz="1200" b="1" dirty="0" smtClean="0">
                  <a:latin typeface="Arial"/>
                </a:rPr>
                <a:t>Duración</a:t>
              </a:r>
              <a:r>
                <a:rPr lang="es-EC" sz="1200" dirty="0" smtClean="0">
                  <a:latin typeface="Arial"/>
                </a:rPr>
                <a:t> </a:t>
              </a:r>
              <a:endParaRPr lang="es-EC" sz="1200" dirty="0"/>
            </a:p>
          </p:txBody>
        </p:sp>
        <p:sp>
          <p:nvSpPr>
            <p:cNvPr id="15" name="14 Rectángulo"/>
            <p:cNvSpPr/>
            <p:nvPr/>
          </p:nvSpPr>
          <p:spPr>
            <a:xfrm>
              <a:off x="3610503" y="1656096"/>
              <a:ext cx="603050" cy="276999"/>
            </a:xfrm>
            <a:prstGeom prst="rect">
              <a:avLst/>
            </a:prstGeom>
            <a:solidFill>
              <a:schemeClr val="bg2">
                <a:lumMod val="90000"/>
              </a:schemeClr>
            </a:solidFill>
          </p:spPr>
          <p:txBody>
            <a:bodyPr wrap="none">
              <a:spAutoFit/>
            </a:bodyPr>
            <a:lstStyle/>
            <a:p>
              <a:pPr algn="ctr"/>
              <a:r>
                <a:rPr lang="es-EC" sz="1200" dirty="0" smtClean="0">
                  <a:latin typeface="Arial"/>
                </a:rPr>
                <a:t>1 Mes</a:t>
              </a:r>
              <a:endParaRPr lang="es-EC" sz="1200" dirty="0"/>
            </a:p>
          </p:txBody>
        </p:sp>
        <p:sp>
          <p:nvSpPr>
            <p:cNvPr id="16" name="15 Rectángulo"/>
            <p:cNvSpPr/>
            <p:nvPr/>
          </p:nvSpPr>
          <p:spPr>
            <a:xfrm>
              <a:off x="3514001" y="2029784"/>
              <a:ext cx="764953" cy="276999"/>
            </a:xfrm>
            <a:prstGeom prst="rect">
              <a:avLst/>
            </a:prstGeom>
            <a:solidFill>
              <a:schemeClr val="bg2">
                <a:lumMod val="90000"/>
              </a:schemeClr>
            </a:solidFill>
          </p:spPr>
          <p:txBody>
            <a:bodyPr wrap="none">
              <a:spAutoFit/>
            </a:bodyPr>
            <a:lstStyle/>
            <a:p>
              <a:pPr algn="ctr"/>
              <a:r>
                <a:rPr lang="es-EC" sz="1200" dirty="0" smtClean="0">
                  <a:latin typeface="Arial"/>
                </a:rPr>
                <a:t>4 Meses</a:t>
              </a:r>
              <a:endParaRPr lang="es-EC" sz="1200" dirty="0"/>
            </a:p>
          </p:txBody>
        </p:sp>
        <p:sp>
          <p:nvSpPr>
            <p:cNvPr id="17" name="16 Rectángulo"/>
            <p:cNvSpPr/>
            <p:nvPr/>
          </p:nvSpPr>
          <p:spPr>
            <a:xfrm>
              <a:off x="3486705" y="2404625"/>
              <a:ext cx="764953" cy="276999"/>
            </a:xfrm>
            <a:prstGeom prst="rect">
              <a:avLst/>
            </a:prstGeom>
            <a:solidFill>
              <a:schemeClr val="bg2">
                <a:lumMod val="90000"/>
              </a:schemeClr>
            </a:solidFill>
          </p:spPr>
          <p:txBody>
            <a:bodyPr wrap="none">
              <a:spAutoFit/>
            </a:bodyPr>
            <a:lstStyle/>
            <a:p>
              <a:pPr algn="ctr"/>
              <a:r>
                <a:rPr lang="es-EC" sz="1200" dirty="0" smtClean="0">
                  <a:latin typeface="Arial"/>
                </a:rPr>
                <a:t>5 Meses</a:t>
              </a:r>
              <a:endParaRPr lang="es-EC" sz="1200" dirty="0"/>
            </a:p>
          </p:txBody>
        </p:sp>
        <p:sp>
          <p:nvSpPr>
            <p:cNvPr id="18" name="17 Rectángulo"/>
            <p:cNvSpPr/>
            <p:nvPr/>
          </p:nvSpPr>
          <p:spPr>
            <a:xfrm>
              <a:off x="3571424" y="2767280"/>
              <a:ext cx="603050" cy="276999"/>
            </a:xfrm>
            <a:prstGeom prst="rect">
              <a:avLst/>
            </a:prstGeom>
            <a:solidFill>
              <a:schemeClr val="bg2">
                <a:lumMod val="90000"/>
              </a:schemeClr>
            </a:solidFill>
          </p:spPr>
          <p:txBody>
            <a:bodyPr wrap="none">
              <a:spAutoFit/>
            </a:bodyPr>
            <a:lstStyle/>
            <a:p>
              <a:pPr algn="ctr"/>
              <a:r>
                <a:rPr lang="es-EC" sz="1200" dirty="0" smtClean="0">
                  <a:latin typeface="Arial"/>
                </a:rPr>
                <a:t>1 Mes</a:t>
              </a:r>
              <a:endParaRPr lang="es-EC" sz="1200" dirty="0"/>
            </a:p>
          </p:txBody>
        </p:sp>
        <p:sp>
          <p:nvSpPr>
            <p:cNvPr id="19" name="18 Rectángulo"/>
            <p:cNvSpPr/>
            <p:nvPr/>
          </p:nvSpPr>
          <p:spPr>
            <a:xfrm>
              <a:off x="3550240" y="3138353"/>
              <a:ext cx="603050" cy="276999"/>
            </a:xfrm>
            <a:prstGeom prst="rect">
              <a:avLst/>
            </a:prstGeom>
            <a:solidFill>
              <a:schemeClr val="bg2">
                <a:lumMod val="90000"/>
              </a:schemeClr>
            </a:solidFill>
          </p:spPr>
          <p:txBody>
            <a:bodyPr wrap="none">
              <a:spAutoFit/>
            </a:bodyPr>
            <a:lstStyle/>
            <a:p>
              <a:pPr algn="ctr"/>
              <a:r>
                <a:rPr lang="es-EC" sz="1200" dirty="0" smtClean="0">
                  <a:latin typeface="Arial"/>
                </a:rPr>
                <a:t>1 Mes</a:t>
              </a:r>
              <a:endParaRPr lang="es-EC" sz="1200" dirty="0"/>
            </a:p>
          </p:txBody>
        </p:sp>
        <p:sp>
          <p:nvSpPr>
            <p:cNvPr id="20" name="19 Rectángulo"/>
            <p:cNvSpPr/>
            <p:nvPr/>
          </p:nvSpPr>
          <p:spPr>
            <a:xfrm>
              <a:off x="1299080" y="4392400"/>
              <a:ext cx="1305165" cy="246221"/>
            </a:xfrm>
            <a:prstGeom prst="rect">
              <a:avLst/>
            </a:prstGeom>
            <a:solidFill>
              <a:schemeClr val="bg2">
                <a:lumMod val="90000"/>
              </a:schemeClr>
            </a:solidFill>
          </p:spPr>
          <p:txBody>
            <a:bodyPr wrap="none">
              <a:spAutoFit/>
            </a:bodyPr>
            <a:lstStyle/>
            <a:p>
              <a:r>
                <a:rPr lang="es-EC" sz="1000" b="1" dirty="0" err="1" smtClean="0">
                  <a:latin typeface="Arial"/>
                </a:rPr>
                <a:t>Georeferenciación</a:t>
              </a:r>
              <a:endParaRPr lang="es-EC" sz="1000" b="1" dirty="0"/>
            </a:p>
          </p:txBody>
        </p:sp>
        <p:sp>
          <p:nvSpPr>
            <p:cNvPr id="21" name="20 Rectángulo"/>
            <p:cNvSpPr/>
            <p:nvPr/>
          </p:nvSpPr>
          <p:spPr>
            <a:xfrm>
              <a:off x="1312728" y="4692038"/>
              <a:ext cx="638316" cy="246221"/>
            </a:xfrm>
            <a:prstGeom prst="rect">
              <a:avLst/>
            </a:prstGeom>
            <a:solidFill>
              <a:schemeClr val="bg2">
                <a:lumMod val="90000"/>
              </a:schemeClr>
            </a:solidFill>
          </p:spPr>
          <p:txBody>
            <a:bodyPr wrap="none">
              <a:spAutoFit/>
            </a:bodyPr>
            <a:lstStyle/>
            <a:p>
              <a:r>
                <a:rPr lang="es-EC" sz="1000" b="1" dirty="0" smtClean="0">
                  <a:latin typeface="Arial"/>
                  <a:ea typeface="Calibri"/>
                  <a:cs typeface="Times New Roman"/>
                </a:rPr>
                <a:t>Pilotaje</a:t>
              </a:r>
              <a:endParaRPr lang="es-EC" sz="1000" b="1" dirty="0"/>
            </a:p>
          </p:txBody>
        </p:sp>
        <p:sp>
          <p:nvSpPr>
            <p:cNvPr id="22" name="21 Rectángulo"/>
            <p:cNvSpPr/>
            <p:nvPr/>
          </p:nvSpPr>
          <p:spPr>
            <a:xfrm>
              <a:off x="1299080" y="4983838"/>
              <a:ext cx="481222" cy="246221"/>
            </a:xfrm>
            <a:prstGeom prst="rect">
              <a:avLst/>
            </a:prstGeom>
            <a:solidFill>
              <a:schemeClr val="bg2">
                <a:lumMod val="90000"/>
              </a:schemeClr>
            </a:solidFill>
          </p:spPr>
          <p:txBody>
            <a:bodyPr wrap="none">
              <a:spAutoFit/>
            </a:bodyPr>
            <a:lstStyle/>
            <a:p>
              <a:r>
                <a:rPr lang="es-EC" sz="1000" b="1" dirty="0" smtClean="0">
                  <a:latin typeface="Arial"/>
                  <a:ea typeface="Calibri"/>
                  <a:cs typeface="Times New Roman"/>
                </a:rPr>
                <a:t>Pilas</a:t>
              </a:r>
              <a:endParaRPr lang="es-EC" sz="1000" b="1" dirty="0"/>
            </a:p>
          </p:txBody>
        </p:sp>
        <p:sp>
          <p:nvSpPr>
            <p:cNvPr id="23" name="22 Rectángulo"/>
            <p:cNvSpPr/>
            <p:nvPr/>
          </p:nvSpPr>
          <p:spPr>
            <a:xfrm>
              <a:off x="1285432" y="5275638"/>
              <a:ext cx="1133644" cy="246221"/>
            </a:xfrm>
            <a:prstGeom prst="rect">
              <a:avLst/>
            </a:prstGeom>
            <a:solidFill>
              <a:schemeClr val="bg2">
                <a:lumMod val="90000"/>
              </a:schemeClr>
            </a:solidFill>
          </p:spPr>
          <p:txBody>
            <a:bodyPr wrap="none">
              <a:spAutoFit/>
            </a:bodyPr>
            <a:lstStyle/>
            <a:p>
              <a:r>
                <a:rPr lang="es-EC" sz="1000" b="1" dirty="0" smtClean="0">
                  <a:latin typeface="Arial"/>
                  <a:ea typeface="Calibri"/>
                  <a:cs typeface="Times New Roman"/>
                </a:rPr>
                <a:t>Vigas</a:t>
              </a:r>
              <a:r>
                <a:rPr lang="es-EC" sz="1000" dirty="0" smtClean="0">
                  <a:latin typeface="Arial"/>
                  <a:ea typeface="Calibri"/>
                  <a:cs typeface="Times New Roman"/>
                </a:rPr>
                <a:t> </a:t>
              </a:r>
              <a:r>
                <a:rPr lang="es-EC" sz="1000" b="1" dirty="0" smtClean="0">
                  <a:latin typeface="Arial"/>
                  <a:ea typeface="Calibri"/>
                  <a:cs typeface="Times New Roman"/>
                </a:rPr>
                <a:t>Metálicas</a:t>
              </a:r>
              <a:endParaRPr lang="es-EC" sz="1000" b="1" dirty="0"/>
            </a:p>
          </p:txBody>
        </p:sp>
        <p:sp>
          <p:nvSpPr>
            <p:cNvPr id="24" name="23 Rectángulo"/>
            <p:cNvSpPr/>
            <p:nvPr/>
          </p:nvSpPr>
          <p:spPr>
            <a:xfrm>
              <a:off x="1300504" y="5561944"/>
              <a:ext cx="646331" cy="246221"/>
            </a:xfrm>
            <a:prstGeom prst="rect">
              <a:avLst/>
            </a:prstGeom>
            <a:solidFill>
              <a:schemeClr val="bg2">
                <a:lumMod val="90000"/>
              </a:schemeClr>
            </a:solidFill>
          </p:spPr>
          <p:txBody>
            <a:bodyPr wrap="none">
              <a:spAutoFit/>
            </a:bodyPr>
            <a:lstStyle/>
            <a:p>
              <a:r>
                <a:rPr lang="es-EC" sz="1000" b="1" dirty="0" smtClean="0">
                  <a:latin typeface="Arial"/>
                  <a:ea typeface="Calibri"/>
                  <a:cs typeface="Times New Roman"/>
                </a:rPr>
                <a:t>Tablero</a:t>
              </a:r>
              <a:endParaRPr lang="es-EC" sz="1000" b="1" dirty="0"/>
            </a:p>
          </p:txBody>
        </p:sp>
        <p:sp>
          <p:nvSpPr>
            <p:cNvPr id="25" name="24 Rectángulo"/>
            <p:cNvSpPr/>
            <p:nvPr/>
          </p:nvSpPr>
          <p:spPr>
            <a:xfrm>
              <a:off x="5798450" y="3864831"/>
              <a:ext cx="1386918" cy="246221"/>
            </a:xfrm>
            <a:prstGeom prst="rect">
              <a:avLst/>
            </a:prstGeom>
            <a:solidFill>
              <a:schemeClr val="bg2">
                <a:lumMod val="90000"/>
              </a:schemeClr>
            </a:solidFill>
          </p:spPr>
          <p:txBody>
            <a:bodyPr wrap="none">
              <a:spAutoFit/>
            </a:bodyPr>
            <a:lstStyle/>
            <a:p>
              <a:pPr algn="ctr"/>
              <a:r>
                <a:rPr lang="es-EC" sz="1000" b="1" dirty="0" smtClean="0">
                  <a:latin typeface="Arial"/>
                </a:rPr>
                <a:t>Año 2008                  </a:t>
              </a:r>
              <a:endParaRPr lang="es-EC" sz="1000" b="1" dirty="0"/>
            </a:p>
          </p:txBody>
        </p:sp>
        <p:sp>
          <p:nvSpPr>
            <p:cNvPr id="26" name="25 Rectángulo"/>
            <p:cNvSpPr/>
            <p:nvPr/>
          </p:nvSpPr>
          <p:spPr>
            <a:xfrm>
              <a:off x="1412032" y="3937126"/>
              <a:ext cx="1833643" cy="307777"/>
            </a:xfrm>
            <a:prstGeom prst="rect">
              <a:avLst/>
            </a:prstGeom>
            <a:solidFill>
              <a:schemeClr val="bg2">
                <a:lumMod val="90000"/>
              </a:schemeClr>
            </a:solidFill>
          </p:spPr>
          <p:txBody>
            <a:bodyPr wrap="none">
              <a:spAutoFit/>
            </a:bodyPr>
            <a:lstStyle/>
            <a:p>
              <a:r>
                <a:rPr lang="es-EC" sz="1400" b="1" dirty="0" smtClean="0">
                  <a:latin typeface="Arial"/>
                </a:rPr>
                <a:t>Nombre de la Tarea</a:t>
              </a:r>
              <a:endParaRPr lang="es-EC" sz="1400" b="1" dirty="0"/>
            </a:p>
          </p:txBody>
        </p:sp>
        <p:sp>
          <p:nvSpPr>
            <p:cNvPr id="27" name="26 Rectángulo"/>
            <p:cNvSpPr/>
            <p:nvPr/>
          </p:nvSpPr>
          <p:spPr>
            <a:xfrm>
              <a:off x="3491880" y="3962639"/>
              <a:ext cx="835485" cy="261610"/>
            </a:xfrm>
            <a:prstGeom prst="rect">
              <a:avLst/>
            </a:prstGeom>
            <a:solidFill>
              <a:schemeClr val="bg2">
                <a:lumMod val="90000"/>
              </a:schemeClr>
            </a:solidFill>
          </p:spPr>
          <p:txBody>
            <a:bodyPr wrap="none">
              <a:spAutoFit/>
            </a:bodyPr>
            <a:lstStyle/>
            <a:p>
              <a:pPr algn="ctr"/>
              <a:r>
                <a:rPr lang="es-EC" sz="1100" b="1" dirty="0" smtClean="0">
                  <a:latin typeface="Arial"/>
                </a:rPr>
                <a:t>Duración</a:t>
              </a:r>
              <a:r>
                <a:rPr lang="es-EC" sz="1100" dirty="0" smtClean="0">
                  <a:latin typeface="Arial"/>
                </a:rPr>
                <a:t> </a:t>
              </a:r>
              <a:endParaRPr lang="es-EC" sz="1100" dirty="0"/>
            </a:p>
          </p:txBody>
        </p:sp>
        <p:sp>
          <p:nvSpPr>
            <p:cNvPr id="28" name="27 Rectángulo"/>
            <p:cNvSpPr/>
            <p:nvPr/>
          </p:nvSpPr>
          <p:spPr>
            <a:xfrm>
              <a:off x="3628922" y="4392400"/>
              <a:ext cx="538930" cy="246221"/>
            </a:xfrm>
            <a:prstGeom prst="rect">
              <a:avLst/>
            </a:prstGeom>
            <a:solidFill>
              <a:schemeClr val="bg2">
                <a:lumMod val="90000"/>
              </a:schemeClr>
            </a:solidFill>
          </p:spPr>
          <p:txBody>
            <a:bodyPr wrap="none">
              <a:spAutoFit/>
            </a:bodyPr>
            <a:lstStyle/>
            <a:p>
              <a:pPr algn="ctr"/>
              <a:r>
                <a:rPr lang="es-EC" sz="1000" b="1" dirty="0" smtClean="0">
                  <a:latin typeface="Arial"/>
                </a:rPr>
                <a:t>1 Mes</a:t>
              </a:r>
              <a:endParaRPr lang="es-EC" sz="1000" b="1" dirty="0"/>
            </a:p>
          </p:txBody>
        </p:sp>
        <p:sp>
          <p:nvSpPr>
            <p:cNvPr id="29" name="28 Rectángulo"/>
            <p:cNvSpPr/>
            <p:nvPr/>
          </p:nvSpPr>
          <p:spPr>
            <a:xfrm>
              <a:off x="3572401" y="4694947"/>
              <a:ext cx="679994" cy="246221"/>
            </a:xfrm>
            <a:prstGeom prst="rect">
              <a:avLst/>
            </a:prstGeom>
            <a:solidFill>
              <a:schemeClr val="bg2">
                <a:lumMod val="90000"/>
              </a:schemeClr>
            </a:solidFill>
          </p:spPr>
          <p:txBody>
            <a:bodyPr wrap="none">
              <a:spAutoFit/>
            </a:bodyPr>
            <a:lstStyle/>
            <a:p>
              <a:pPr algn="ctr"/>
              <a:r>
                <a:rPr lang="es-EC" sz="1000" b="1" dirty="0" smtClean="0">
                  <a:latin typeface="Arial"/>
                </a:rPr>
                <a:t>4 Meses</a:t>
              </a:r>
              <a:endParaRPr lang="es-EC" sz="1000" b="1" dirty="0"/>
            </a:p>
          </p:txBody>
        </p:sp>
        <p:sp>
          <p:nvSpPr>
            <p:cNvPr id="30" name="29 Rectángulo"/>
            <p:cNvSpPr/>
            <p:nvPr/>
          </p:nvSpPr>
          <p:spPr>
            <a:xfrm>
              <a:off x="3574892" y="4982979"/>
              <a:ext cx="679994" cy="246221"/>
            </a:xfrm>
            <a:prstGeom prst="rect">
              <a:avLst/>
            </a:prstGeom>
            <a:solidFill>
              <a:schemeClr val="bg2">
                <a:lumMod val="90000"/>
              </a:schemeClr>
            </a:solidFill>
          </p:spPr>
          <p:txBody>
            <a:bodyPr wrap="none">
              <a:spAutoFit/>
            </a:bodyPr>
            <a:lstStyle/>
            <a:p>
              <a:pPr algn="ctr"/>
              <a:r>
                <a:rPr lang="es-EC" sz="1000" b="1" dirty="0" smtClean="0">
                  <a:latin typeface="Arial"/>
                </a:rPr>
                <a:t>5 Meses</a:t>
              </a:r>
              <a:endParaRPr lang="es-EC" sz="1000" b="1" dirty="0"/>
            </a:p>
          </p:txBody>
        </p:sp>
        <p:sp>
          <p:nvSpPr>
            <p:cNvPr id="31" name="30 Rectángulo"/>
            <p:cNvSpPr/>
            <p:nvPr/>
          </p:nvSpPr>
          <p:spPr>
            <a:xfrm>
              <a:off x="3632690" y="5287560"/>
              <a:ext cx="538930" cy="246221"/>
            </a:xfrm>
            <a:prstGeom prst="rect">
              <a:avLst/>
            </a:prstGeom>
            <a:solidFill>
              <a:schemeClr val="bg2">
                <a:lumMod val="90000"/>
              </a:schemeClr>
            </a:solidFill>
          </p:spPr>
          <p:txBody>
            <a:bodyPr wrap="none">
              <a:spAutoFit/>
            </a:bodyPr>
            <a:lstStyle/>
            <a:p>
              <a:pPr algn="ctr"/>
              <a:r>
                <a:rPr lang="es-EC" sz="1000" b="1" dirty="0" smtClean="0">
                  <a:latin typeface="Arial"/>
                </a:rPr>
                <a:t>1 Mes</a:t>
              </a:r>
              <a:endParaRPr lang="es-EC" sz="1000" b="1" dirty="0"/>
            </a:p>
          </p:txBody>
        </p:sp>
        <p:sp>
          <p:nvSpPr>
            <p:cNvPr id="32" name="31 Rectángulo"/>
            <p:cNvSpPr/>
            <p:nvPr/>
          </p:nvSpPr>
          <p:spPr>
            <a:xfrm>
              <a:off x="3620729" y="5561944"/>
              <a:ext cx="575800" cy="261610"/>
            </a:xfrm>
            <a:prstGeom prst="rect">
              <a:avLst/>
            </a:prstGeom>
            <a:solidFill>
              <a:schemeClr val="bg2">
                <a:lumMod val="90000"/>
              </a:schemeClr>
            </a:solidFill>
          </p:spPr>
          <p:txBody>
            <a:bodyPr wrap="none">
              <a:spAutoFit/>
            </a:bodyPr>
            <a:lstStyle/>
            <a:p>
              <a:pPr algn="ctr"/>
              <a:r>
                <a:rPr lang="es-EC" sz="1100" b="1" dirty="0" smtClean="0">
                  <a:latin typeface="Arial"/>
                </a:rPr>
                <a:t>1 Mes</a:t>
              </a:r>
              <a:endParaRPr lang="es-EC" sz="1100" b="1" dirty="0"/>
            </a:p>
          </p:txBody>
        </p:sp>
      </p:grpSp>
    </p:spTree>
    <p:extLst>
      <p:ext uri="{BB962C8B-B14F-4D97-AF65-F5344CB8AC3E}">
        <p14:creationId xmlns:p14="http://schemas.microsoft.com/office/powerpoint/2010/main" val="219972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44</a:t>
            </a:fld>
            <a:endParaRPr lang="es-EC" b="1" dirty="0">
              <a:solidFill>
                <a:prstClr val="black"/>
              </a:solidFill>
            </a:endParaRPr>
          </a:p>
        </p:txBody>
      </p:sp>
      <p:sp>
        <p:nvSpPr>
          <p:cNvPr id="6" name="Text Box 12"/>
          <p:cNvSpPr txBox="1">
            <a:spLocks noChangeArrowheads="1"/>
          </p:cNvSpPr>
          <p:nvPr/>
        </p:nvSpPr>
        <p:spPr bwMode="auto">
          <a:xfrm>
            <a:off x="193160" y="159023"/>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ESTRUCTURA DESGLOSADA DE TRABAJO EDT (PP)</a:t>
            </a:r>
            <a:endParaRPr lang="es-ES_tradnl" dirty="0"/>
          </a:p>
        </p:txBody>
      </p:sp>
      <p:pic>
        <p:nvPicPr>
          <p:cNvPr id="8" name="0 Imagen"/>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36712"/>
            <a:ext cx="9144000" cy="5884764"/>
          </a:xfrm>
          <a:prstGeom prst="rect">
            <a:avLst/>
          </a:prstGeom>
        </p:spPr>
      </p:pic>
    </p:spTree>
    <p:extLst>
      <p:ext uri="{BB962C8B-B14F-4D97-AF65-F5344CB8AC3E}">
        <p14:creationId xmlns:p14="http://schemas.microsoft.com/office/powerpoint/2010/main" val="2199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45</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45</a:t>
            </a:fld>
            <a:endParaRPr lang="es-EC" b="1" dirty="0">
              <a:solidFill>
                <a:prstClr val="black"/>
              </a:solidFill>
            </a:endParaRPr>
          </a:p>
        </p:txBody>
      </p:sp>
      <p:sp>
        <p:nvSpPr>
          <p:cNvPr id="6" name="Text Box 12"/>
          <p:cNvSpPr txBox="1">
            <a:spLocks noChangeArrowheads="1"/>
          </p:cNvSpPr>
          <p:nvPr/>
        </p:nvSpPr>
        <p:spPr bwMode="auto">
          <a:xfrm>
            <a:off x="193160" y="159023"/>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DICCIONARIO DE LA EDT (PP)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1340549543"/>
              </p:ext>
            </p:extLst>
          </p:nvPr>
        </p:nvGraphicFramePr>
        <p:xfrm>
          <a:off x="107504" y="845350"/>
          <a:ext cx="8936829" cy="5692535"/>
        </p:xfrm>
        <a:graphic>
          <a:graphicData uri="http://schemas.openxmlformats.org/drawingml/2006/table">
            <a:tbl>
              <a:tblPr firstRow="1" firstCol="1" bandRow="1"/>
              <a:tblGrid>
                <a:gridCol w="981871"/>
                <a:gridCol w="2031317"/>
                <a:gridCol w="90994"/>
                <a:gridCol w="1949185"/>
                <a:gridCol w="3883462"/>
              </a:tblGrid>
              <a:tr h="583054">
                <a:tc gridSpan="3">
                  <a:txBody>
                    <a:bodyPr/>
                    <a:lstStyle/>
                    <a:p>
                      <a:pPr algn="just">
                        <a:lnSpc>
                          <a:spcPct val="115000"/>
                        </a:lnSpc>
                        <a:spcAft>
                          <a:spcPts val="0"/>
                        </a:spcAft>
                      </a:pPr>
                      <a:r>
                        <a:rPr lang="es-EC" sz="1400" b="1" dirty="0">
                          <a:effectLst/>
                          <a:latin typeface="Arial"/>
                          <a:ea typeface="Times New Roman"/>
                          <a:cs typeface="Times New Roman"/>
                        </a:rPr>
                        <a:t>INFORMACIÓN GENERAL DE LA ACTIVIDAD:</a:t>
                      </a:r>
                      <a:endParaRPr lang="es-EC" sz="1400" dirty="0">
                        <a:effectLst/>
                        <a:latin typeface="Calibri"/>
                        <a:ea typeface="Times New Roman"/>
                        <a:cs typeface="Times New Roman"/>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C"/>
                    </a:p>
                  </a:txBody>
                  <a:tcPr/>
                </a:tc>
                <a:tc hMerge="1">
                  <a:txBody>
                    <a:bodyPr/>
                    <a:lstStyle/>
                    <a:p>
                      <a:pPr algn="just">
                        <a:lnSpc>
                          <a:spcPct val="115000"/>
                        </a:lnSpc>
                        <a:spcAft>
                          <a:spcPts val="0"/>
                        </a:spcAft>
                      </a:pP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b="1">
                          <a:effectLst/>
                          <a:latin typeface="Arial"/>
                          <a:ea typeface="Times New Roman"/>
                          <a:cs typeface="Times New Roman"/>
                        </a:rPr>
                        <a:t>ID:  </a:t>
                      </a:r>
                      <a:r>
                        <a:rPr lang="es-EC" sz="1400">
                          <a:effectLst/>
                          <a:latin typeface="Arial"/>
                          <a:ea typeface="Times New Roman"/>
                          <a:cs typeface="Times New Roman"/>
                        </a:rPr>
                        <a:t>1.4</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b="1">
                          <a:effectLst/>
                          <a:latin typeface="Arial"/>
                          <a:ea typeface="Times New Roman"/>
                          <a:cs typeface="Times New Roman"/>
                        </a:rPr>
                        <a:t>Construcción Puentes sobre el estuario del río Esmeraldas y vías de acceso.</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2798">
                <a:tc gridSpan="5">
                  <a:txBody>
                    <a:bodyPr/>
                    <a:lstStyle/>
                    <a:p>
                      <a:pPr algn="just">
                        <a:lnSpc>
                          <a:spcPct val="115000"/>
                        </a:lnSpc>
                        <a:spcAft>
                          <a:spcPts val="0"/>
                        </a:spcAft>
                      </a:pPr>
                      <a:r>
                        <a:rPr lang="es-EC" sz="1400" b="1" dirty="0">
                          <a:effectLst/>
                          <a:latin typeface="Arial"/>
                          <a:ea typeface="Times New Roman"/>
                          <a:cs typeface="Times New Roman"/>
                        </a:rPr>
                        <a:t>PAQUETE DE TRABAJO:</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Times New Roman"/>
                          <a:cs typeface="Times New Roman"/>
                        </a:rPr>
                        <a:t>1.4.1 Estructuras: Puentes</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Times New Roman"/>
                          <a:cs typeface="Times New Roman"/>
                        </a:rPr>
                        <a:t>1.4.2 Viales: Vías</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Times New Roman"/>
                          <a:cs typeface="Times New Roman"/>
                        </a:rPr>
                        <a:t>1.4.3 Ob. Civiles: Campamentos</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83054">
                <a:tc gridSpan="5">
                  <a:txBody>
                    <a:bodyPr/>
                    <a:lstStyle/>
                    <a:p>
                      <a:pPr algn="just">
                        <a:lnSpc>
                          <a:spcPct val="115000"/>
                        </a:lnSpc>
                        <a:spcAft>
                          <a:spcPts val="0"/>
                        </a:spcAft>
                      </a:pPr>
                      <a:r>
                        <a:rPr lang="es-EC" sz="1400" b="1">
                          <a:effectLst/>
                          <a:latin typeface="Arial"/>
                          <a:ea typeface="Times New Roman"/>
                          <a:cs typeface="Times New Roman"/>
                        </a:rPr>
                        <a:t>DESCRIPCIÓN DE LOS ENTREGABLES:</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Se ejecutará la construcción del Proyecto, en 5 Frentes de trabajo simultáneamente, los cuales incluyen los siguientes entregables:</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0867">
                <a:tc gridSpan="4">
                  <a:txBody>
                    <a:bodyPr/>
                    <a:lstStyle/>
                    <a:p>
                      <a:pPr algn="just">
                        <a:lnSpc>
                          <a:spcPct val="115000"/>
                        </a:lnSpc>
                        <a:spcAft>
                          <a:spcPts val="0"/>
                        </a:spcAft>
                        <a:tabLst>
                          <a:tab pos="2798445" algn="r"/>
                        </a:tabLst>
                      </a:pPr>
                      <a:r>
                        <a:rPr lang="es-EC" sz="1400" b="1" dirty="0" smtClean="0">
                          <a:effectLst/>
                          <a:latin typeface="Arial"/>
                          <a:ea typeface="Times New Roman"/>
                          <a:cs typeface="Times New Roman"/>
                        </a:rPr>
                        <a:t>Puente </a:t>
                      </a:r>
                      <a:r>
                        <a:rPr lang="es-EC" sz="1400" b="1" dirty="0">
                          <a:effectLst/>
                          <a:latin typeface="Arial"/>
                          <a:ea typeface="Times New Roman"/>
                          <a:cs typeface="Times New Roman"/>
                        </a:rPr>
                        <a:t>Principal Proyecto Puente </a:t>
                      </a:r>
                      <a:r>
                        <a:rPr lang="es-EC" sz="1400" b="1" dirty="0" smtClean="0">
                          <a:effectLst/>
                          <a:latin typeface="Arial"/>
                          <a:ea typeface="Times New Roman"/>
                          <a:cs typeface="Times New Roman"/>
                        </a:rPr>
                        <a:t>Esmeraldas</a:t>
                      </a:r>
                      <a:endParaRPr lang="es-EC" sz="1400" dirty="0">
                        <a:effectLst/>
                        <a:latin typeface="Calibri"/>
                        <a:ea typeface="Times New Roman"/>
                        <a:cs typeface="Times New Roman"/>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400" b="1" dirty="0">
                          <a:effectLst/>
                          <a:latin typeface="Arial"/>
                          <a:ea typeface="Times New Roman"/>
                          <a:cs typeface="Times New Roman"/>
                        </a:rPr>
                        <a:t>ID:</a:t>
                      </a:r>
                      <a:r>
                        <a:rPr lang="es-EC" sz="1400" dirty="0">
                          <a:effectLst/>
                          <a:latin typeface="Arial"/>
                          <a:ea typeface="Times New Roman"/>
                          <a:cs typeface="Times New Roman"/>
                        </a:rPr>
                        <a:t> 1.4.1.1</a:t>
                      </a:r>
                      <a:endParaRPr lang="es-EC" sz="1400" dirty="0">
                        <a:effectLst/>
                        <a:latin typeface="Calibri"/>
                        <a:ea typeface="Times New Roman"/>
                        <a:cs typeface="Times New Roman"/>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3200">
                <a:tc gridSpan="4">
                  <a:txBody>
                    <a:bodyPr/>
                    <a:lstStyle/>
                    <a:p>
                      <a:pPr algn="just">
                        <a:lnSpc>
                          <a:spcPct val="115000"/>
                        </a:lnSpc>
                        <a:spcAft>
                          <a:spcPts val="0"/>
                        </a:spcAft>
                      </a:pPr>
                      <a:r>
                        <a:rPr lang="es-EC" sz="1400" b="1" dirty="0">
                          <a:effectLst/>
                          <a:latin typeface="Arial"/>
                          <a:ea typeface="Times New Roman"/>
                          <a:cs typeface="Times New Roman"/>
                        </a:rPr>
                        <a:t>Responsable:</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400">
                          <a:effectLst/>
                          <a:latin typeface="Arial"/>
                          <a:ea typeface="Times New Roman"/>
                          <a:cs typeface="Times New Roman"/>
                        </a:rPr>
                        <a:t>TCRN. Pablo Villarroel Ponce</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62">
                <a:tc>
                  <a:txBody>
                    <a:bodyPr/>
                    <a:lstStyle/>
                    <a:p>
                      <a:pPr algn="just">
                        <a:lnSpc>
                          <a:spcPct val="115000"/>
                        </a:lnSpc>
                        <a:spcAft>
                          <a:spcPts val="0"/>
                        </a:spcAft>
                      </a:pPr>
                      <a:r>
                        <a:rPr lang="es-EC" sz="1400" b="1" dirty="0">
                          <a:effectLst/>
                          <a:latin typeface="Arial"/>
                          <a:ea typeface="Times New Roman"/>
                          <a:cs typeface="Times New Roman"/>
                        </a:rPr>
                        <a:t>Código</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ct val="115000"/>
                        </a:lnSpc>
                        <a:spcAft>
                          <a:spcPts val="0"/>
                        </a:spcAft>
                      </a:pPr>
                      <a:r>
                        <a:rPr lang="es-EC" sz="1400" b="1" dirty="0">
                          <a:effectLst/>
                          <a:latin typeface="Arial"/>
                          <a:ea typeface="Times New Roman"/>
                          <a:cs typeface="Times New Roman"/>
                        </a:rPr>
                        <a:t>Nombre de la Actividad</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just">
                        <a:lnSpc>
                          <a:spcPct val="115000"/>
                        </a:lnSpc>
                        <a:spcAft>
                          <a:spcPts val="0"/>
                        </a:spcAft>
                      </a:pP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ct val="115000"/>
                        </a:lnSpc>
                        <a:spcAft>
                          <a:spcPts val="0"/>
                        </a:spcAft>
                      </a:pPr>
                      <a:r>
                        <a:rPr lang="es-EC" sz="1400" b="1" dirty="0">
                          <a:effectLst/>
                          <a:latin typeface="Arial"/>
                          <a:ea typeface="Times New Roman"/>
                          <a:cs typeface="Times New Roman"/>
                        </a:rPr>
                        <a:t>Descripción de la Actividad</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r>
              <a:tr h="203200">
                <a:tc>
                  <a:txBody>
                    <a:bodyPr/>
                    <a:lstStyle/>
                    <a:p>
                      <a:pPr algn="just">
                        <a:lnSpc>
                          <a:spcPct val="115000"/>
                        </a:lnSpc>
                        <a:spcAft>
                          <a:spcPts val="0"/>
                        </a:spcAft>
                      </a:pPr>
                      <a:r>
                        <a:rPr lang="es-EC" sz="1400" b="1">
                          <a:effectLst/>
                          <a:latin typeface="Arial"/>
                          <a:ea typeface="Times New Roman"/>
                          <a:cs typeface="Times New Roman"/>
                        </a:rPr>
                        <a:t>PAV1.0</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4">
                  <a:txBody>
                    <a:bodyPr/>
                    <a:lstStyle/>
                    <a:p>
                      <a:pPr algn="just">
                        <a:lnSpc>
                          <a:spcPct val="115000"/>
                        </a:lnSpc>
                        <a:spcAft>
                          <a:spcPts val="0"/>
                        </a:spcAft>
                      </a:pPr>
                      <a:r>
                        <a:rPr lang="es-EC" sz="1400" b="1">
                          <a:effectLst/>
                          <a:latin typeface="Arial"/>
                          <a:ea typeface="Times New Roman"/>
                          <a:cs typeface="Times New Roman"/>
                        </a:rPr>
                        <a:t>Pilotaje</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66865">
                <a:tc>
                  <a:txBody>
                    <a:bodyPr/>
                    <a:lstStyle/>
                    <a:p>
                      <a:pPr algn="just">
                        <a:lnSpc>
                          <a:spcPct val="115000"/>
                        </a:lnSpc>
                        <a:spcAft>
                          <a:spcPts val="0"/>
                        </a:spcAft>
                      </a:pPr>
                      <a:r>
                        <a:rPr lang="es-EC" sz="1400">
                          <a:effectLst/>
                          <a:latin typeface="Arial"/>
                          <a:ea typeface="Times New Roman"/>
                          <a:cs typeface="Times New Roman"/>
                        </a:rPr>
                        <a:t>PAV1.0</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1</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Construcción de Obra falsa</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3">
                  <a:txBody>
                    <a:bodyPr/>
                    <a:lstStyle/>
                    <a:p>
                      <a:pPr algn="just">
                        <a:lnSpc>
                          <a:spcPct val="115000"/>
                        </a:lnSpc>
                        <a:spcAft>
                          <a:spcPts val="0"/>
                        </a:spcAft>
                      </a:pPr>
                      <a:r>
                        <a:rPr lang="es-EC" sz="1400" dirty="0">
                          <a:effectLst/>
                          <a:latin typeface="Arial"/>
                          <a:ea typeface="Times New Roman"/>
                          <a:cs typeface="Times New Roman"/>
                        </a:rPr>
                        <a:t>Consiste en la introducción en el suelo de un barreno de diámetro nominal del pilote a hincar, hasta la profundidad determinada en el diseño.</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Times New Roman"/>
                          <a:cs typeface="Times New Roman"/>
                        </a:rPr>
                        <a:t>La perforación de los pilotes se realizará empleando las brocas y la máquina barrenadora de acuerdo con las características del suelo. Durante la misma, además de tomarse las precauciones necesarias para evitar desprendimientos en las paredes, se controlará visualmente el material extraído en la perforación, especialmente el correspondiente al del empotramiento fijado en proyecto.</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EC"/>
                    </a:p>
                  </a:txBody>
                  <a:tcPr/>
                </a:tc>
                <a:tc rowSpan="3" hMerge="1">
                  <a:txBody>
                    <a:bodyPr/>
                    <a:lstStyle/>
                    <a:p>
                      <a:endParaRPr lang="es-EC"/>
                    </a:p>
                  </a:txBody>
                  <a:tcPr/>
                </a:tc>
              </a:tr>
              <a:tr h="593616">
                <a:tc>
                  <a:txBody>
                    <a:bodyPr/>
                    <a:lstStyle/>
                    <a:p>
                      <a:pPr algn="just">
                        <a:lnSpc>
                          <a:spcPct val="115000"/>
                        </a:lnSpc>
                        <a:spcAft>
                          <a:spcPts val="0"/>
                        </a:spcAft>
                      </a:pPr>
                      <a:r>
                        <a:rPr lang="es-EC" sz="1400">
                          <a:effectLst/>
                          <a:latin typeface="Arial"/>
                          <a:ea typeface="Times New Roman"/>
                          <a:cs typeface="Times New Roman"/>
                        </a:rPr>
                        <a:t>PAV1.0</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2</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Barrenado (perforación)</a:t>
                      </a:r>
                      <a:endParaRPr lang="es-EC" sz="140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r h="883030">
                <a:tc>
                  <a:txBody>
                    <a:bodyPr/>
                    <a:lstStyle/>
                    <a:p>
                      <a:pPr algn="just">
                        <a:lnSpc>
                          <a:spcPct val="115000"/>
                        </a:lnSpc>
                        <a:spcAft>
                          <a:spcPts val="0"/>
                        </a:spcAft>
                      </a:pPr>
                      <a:r>
                        <a:rPr lang="es-EC" sz="1400" dirty="0">
                          <a:effectLst/>
                          <a:latin typeface="Arial"/>
                          <a:ea typeface="Times New Roman"/>
                          <a:cs typeface="Times New Roman"/>
                        </a:rPr>
                        <a:t>PAV1.0</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Times New Roman"/>
                          <a:cs typeface="Times New Roman"/>
                        </a:rPr>
                        <a:t>3</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Hincado de camisa metálica</a:t>
                      </a:r>
                      <a:endParaRPr lang="es-EC" sz="1400" dirty="0">
                        <a:effectLst/>
                        <a:latin typeface="Calibri"/>
                        <a:ea typeface="Times New Roman"/>
                        <a:cs typeface="Times New Roman"/>
                      </a:endParaRPr>
                    </a:p>
                  </a:txBody>
                  <a:tcPr marL="65594" marR="65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bl>
          </a:graphicData>
        </a:graphic>
      </p:graphicFrame>
    </p:spTree>
    <p:extLst>
      <p:ext uri="{BB962C8B-B14F-4D97-AF65-F5344CB8AC3E}">
        <p14:creationId xmlns:p14="http://schemas.microsoft.com/office/powerpoint/2010/main" val="2199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46</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46</a:t>
            </a:fld>
            <a:endParaRPr lang="es-EC" b="1" dirty="0">
              <a:solidFill>
                <a:prstClr val="black"/>
              </a:solidFill>
            </a:endParaRPr>
          </a:p>
        </p:txBody>
      </p:sp>
      <p:sp>
        <p:nvSpPr>
          <p:cNvPr id="6" name="Text Box 12"/>
          <p:cNvSpPr txBox="1">
            <a:spLocks noChangeArrowheads="1"/>
          </p:cNvSpPr>
          <p:nvPr/>
        </p:nvSpPr>
        <p:spPr bwMode="auto">
          <a:xfrm>
            <a:off x="193160" y="159023"/>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DESARROLLAR EL CRONOGRAMA (PP)</a:t>
            </a:r>
            <a:endParaRPr lang="es-ES_tradnl" dirty="0"/>
          </a:p>
        </p:txBody>
      </p:sp>
      <p:pic>
        <p:nvPicPr>
          <p:cNvPr id="9" name="8 Imagen"/>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3653"/>
          <a:stretch/>
        </p:blipFill>
        <p:spPr bwMode="auto">
          <a:xfrm>
            <a:off x="72454" y="1186180"/>
            <a:ext cx="8964042" cy="5535296"/>
          </a:xfrm>
          <a:prstGeom prst="rect">
            <a:avLst/>
          </a:prstGeom>
          <a:noFill/>
          <a:ln>
            <a:noFill/>
          </a:ln>
        </p:spPr>
      </p:pic>
    </p:spTree>
    <p:extLst>
      <p:ext uri="{BB962C8B-B14F-4D97-AF65-F5344CB8AC3E}">
        <p14:creationId xmlns:p14="http://schemas.microsoft.com/office/powerpoint/2010/main" val="22304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47</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47</a:t>
            </a:fld>
            <a:endParaRPr lang="es-EC" b="1" dirty="0">
              <a:solidFill>
                <a:prstClr val="black"/>
              </a:solidFill>
            </a:endParaRPr>
          </a:p>
        </p:txBody>
      </p:sp>
      <p:sp>
        <p:nvSpPr>
          <p:cNvPr id="6" name="Text Box 12"/>
          <p:cNvSpPr txBox="1">
            <a:spLocks noChangeArrowheads="1"/>
          </p:cNvSpPr>
          <p:nvPr/>
        </p:nvSpPr>
        <p:spPr bwMode="auto">
          <a:xfrm>
            <a:off x="0" y="87015"/>
            <a:ext cx="91440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RECURSOS DE LAS ACTIVIDADES DEL CRONOGRAMA (PP)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854498507"/>
              </p:ext>
            </p:extLst>
          </p:nvPr>
        </p:nvGraphicFramePr>
        <p:xfrm>
          <a:off x="72012" y="692696"/>
          <a:ext cx="8964485" cy="5733771"/>
        </p:xfrm>
        <a:graphic>
          <a:graphicData uri="http://schemas.openxmlformats.org/drawingml/2006/table">
            <a:tbl>
              <a:tblPr firstRow="1" firstCol="1" bandRow="1"/>
              <a:tblGrid>
                <a:gridCol w="1204741"/>
                <a:gridCol w="605234"/>
                <a:gridCol w="680888"/>
                <a:gridCol w="756542"/>
                <a:gridCol w="5717080"/>
              </a:tblGrid>
              <a:tr h="245316">
                <a:tc>
                  <a:txBody>
                    <a:bodyPr/>
                    <a:lstStyle/>
                    <a:p>
                      <a:pPr algn="ctr">
                        <a:lnSpc>
                          <a:spcPct val="115000"/>
                        </a:lnSpc>
                        <a:spcAft>
                          <a:spcPts val="0"/>
                        </a:spcAft>
                      </a:pPr>
                      <a:r>
                        <a:rPr lang="es-EC" sz="1050" b="1" dirty="0">
                          <a:solidFill>
                            <a:srgbClr val="363636"/>
                          </a:solidFill>
                          <a:effectLst/>
                          <a:latin typeface="Arial"/>
                          <a:ea typeface="Times New Roman"/>
                          <a:cs typeface="Times New Roman"/>
                        </a:rPr>
                        <a:t>Nombre de tarea</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s-EC" sz="1050" b="1" dirty="0">
                          <a:solidFill>
                            <a:srgbClr val="363636"/>
                          </a:solidFill>
                          <a:effectLst/>
                          <a:latin typeface="Arial"/>
                          <a:ea typeface="Times New Roman"/>
                          <a:cs typeface="Times New Roman"/>
                        </a:rPr>
                        <a:t>Duración</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s-EC" sz="1050" b="1" dirty="0">
                          <a:solidFill>
                            <a:srgbClr val="363636"/>
                          </a:solidFill>
                          <a:effectLst/>
                          <a:latin typeface="Arial"/>
                          <a:ea typeface="Times New Roman"/>
                          <a:cs typeface="Times New Roman"/>
                        </a:rPr>
                        <a:t>Comienzo</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s-EC" sz="1050" b="1" dirty="0">
                          <a:solidFill>
                            <a:srgbClr val="363636"/>
                          </a:solidFill>
                          <a:effectLst/>
                          <a:latin typeface="Arial"/>
                          <a:ea typeface="Times New Roman"/>
                          <a:cs typeface="Times New Roman"/>
                        </a:rPr>
                        <a:t>Fin</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s-EC" sz="1200" b="1" dirty="0">
                          <a:solidFill>
                            <a:srgbClr val="363636"/>
                          </a:solidFill>
                          <a:effectLst/>
                          <a:latin typeface="Arial"/>
                          <a:ea typeface="Times New Roman"/>
                          <a:cs typeface="Times New Roman"/>
                        </a:rPr>
                        <a:t>Nombres de los recursos</a:t>
                      </a:r>
                      <a:endParaRPr lang="es-EC" sz="120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6">
                        <a:lumMod val="40000"/>
                        <a:lumOff val="60000"/>
                      </a:schemeClr>
                    </a:solidFill>
                  </a:tcPr>
                </a:tc>
              </a:tr>
              <a:tr h="361652">
                <a:tc>
                  <a:txBody>
                    <a:bodyPr/>
                    <a:lstStyle/>
                    <a:p>
                      <a:pPr algn="ctr">
                        <a:lnSpc>
                          <a:spcPct val="115000"/>
                        </a:lnSpc>
                        <a:spcAft>
                          <a:spcPts val="0"/>
                        </a:spcAft>
                      </a:pPr>
                      <a:r>
                        <a:rPr lang="es-EC" sz="1050" b="1">
                          <a:solidFill>
                            <a:srgbClr val="000000"/>
                          </a:solidFill>
                          <a:effectLst/>
                          <a:latin typeface="Arial"/>
                          <a:ea typeface="Times New Roman"/>
                          <a:cs typeface="Times New Roman"/>
                        </a:rPr>
                        <a:t>Puente de long. = 434 m</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50" b="1">
                          <a:solidFill>
                            <a:srgbClr val="000000"/>
                          </a:solidFill>
                          <a:effectLst/>
                          <a:latin typeface="Arial"/>
                          <a:ea typeface="Times New Roman"/>
                          <a:cs typeface="Times New Roman"/>
                        </a:rPr>
                        <a:t>474,86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50" b="1">
                          <a:solidFill>
                            <a:srgbClr val="000000"/>
                          </a:solidFill>
                          <a:effectLst/>
                          <a:latin typeface="Arial"/>
                          <a:ea typeface="Times New Roman"/>
                          <a:cs typeface="Times New Roman"/>
                        </a:rPr>
                        <a:t>mar 01/05/07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50" b="1" dirty="0">
                          <a:solidFill>
                            <a:srgbClr val="000000"/>
                          </a:solidFill>
                          <a:effectLst/>
                          <a:latin typeface="Arial"/>
                          <a:ea typeface="Times New Roman"/>
                          <a:cs typeface="Times New Roman"/>
                        </a:rPr>
                        <a:t>lun 25/08/08</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nSpc>
                          <a:spcPct val="115000"/>
                        </a:lnSpc>
                      </a:pPr>
                      <a:endParaRPr lang="es-EC" sz="1050" dirty="0">
                        <a:effectLst/>
                        <a:latin typeface="Calibri"/>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r>
              <a:tr h="361652">
                <a:tc>
                  <a:txBody>
                    <a:bodyPr/>
                    <a:lstStyle/>
                    <a:p>
                      <a:pPr algn="ctr">
                        <a:lnSpc>
                          <a:spcPct val="115000"/>
                        </a:lnSpc>
                        <a:spcAft>
                          <a:spcPts val="0"/>
                        </a:spcAft>
                      </a:pPr>
                      <a:r>
                        <a:rPr lang="es-EC" sz="1050" b="1">
                          <a:solidFill>
                            <a:srgbClr val="000000"/>
                          </a:solidFill>
                          <a:effectLst/>
                          <a:latin typeface="Arial"/>
                          <a:ea typeface="Times New Roman"/>
                          <a:cs typeface="Times New Roman"/>
                        </a:rPr>
                        <a:t>INFRAESTRUCTURA</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50" b="1">
                          <a:solidFill>
                            <a:srgbClr val="000000"/>
                          </a:solidFill>
                          <a:effectLst/>
                          <a:latin typeface="Arial"/>
                          <a:ea typeface="Times New Roman"/>
                          <a:cs typeface="Times New Roman"/>
                        </a:rPr>
                        <a:t>413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50" b="1">
                          <a:solidFill>
                            <a:srgbClr val="000000"/>
                          </a:solidFill>
                          <a:effectLst/>
                          <a:latin typeface="Arial"/>
                          <a:ea typeface="Times New Roman"/>
                          <a:cs typeface="Times New Roman"/>
                        </a:rPr>
                        <a:t>mar 01/05/07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50" b="1" dirty="0">
                          <a:solidFill>
                            <a:srgbClr val="000000"/>
                          </a:solidFill>
                          <a:effectLst/>
                          <a:latin typeface="Arial"/>
                          <a:ea typeface="Times New Roman"/>
                          <a:cs typeface="Times New Roman"/>
                        </a:rPr>
                        <a:t>mar 24/06/08</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nSpc>
                          <a:spcPct val="115000"/>
                        </a:lnSpc>
                      </a:pPr>
                      <a:endParaRPr lang="es-EC" sz="1050">
                        <a:effectLst/>
                        <a:latin typeface="Calibri"/>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r>
              <a:tr h="477988">
                <a:tc>
                  <a:txBody>
                    <a:bodyPr/>
                    <a:lstStyle/>
                    <a:p>
                      <a:pPr algn="just">
                        <a:lnSpc>
                          <a:spcPct val="115000"/>
                        </a:lnSpc>
                        <a:spcAft>
                          <a:spcPts val="0"/>
                        </a:spcAft>
                      </a:pPr>
                      <a:r>
                        <a:rPr lang="es-EC" sz="1050">
                          <a:solidFill>
                            <a:srgbClr val="000000"/>
                          </a:solidFill>
                          <a:effectLst/>
                          <a:latin typeface="Arial"/>
                          <a:ea typeface="Times New Roman"/>
                          <a:cs typeface="Times New Roman"/>
                        </a:rPr>
                        <a:t>Excavación y relleno puentes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6,28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mar 01/05/07</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lun 07/05/07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Excavadora PC200; compactador manual; Volqueta 8 m3; </a:t>
                      </a:r>
                      <a:r>
                        <a:rPr lang="es-EC" sz="1050" dirty="0" err="1">
                          <a:solidFill>
                            <a:srgbClr val="000000"/>
                          </a:solidFill>
                          <a:effectLst/>
                          <a:latin typeface="Arial"/>
                          <a:ea typeface="Times New Roman"/>
                          <a:cs typeface="Times New Roman"/>
                        </a:rPr>
                        <a:t>Op</a:t>
                      </a:r>
                      <a:r>
                        <a:rPr lang="es-EC" sz="1050" dirty="0">
                          <a:solidFill>
                            <a:srgbClr val="000000"/>
                          </a:solidFill>
                          <a:effectLst/>
                          <a:latin typeface="Arial"/>
                          <a:ea typeface="Times New Roman"/>
                          <a:cs typeface="Times New Roman"/>
                        </a:rPr>
                        <a:t>. Excavadora; chofer Lic. D; Ay. Maquinaria; Peón [200%]; Material </a:t>
                      </a:r>
                      <a:r>
                        <a:rPr lang="es-EC" sz="1050" dirty="0" err="1">
                          <a:solidFill>
                            <a:srgbClr val="000000"/>
                          </a:solidFill>
                          <a:effectLst/>
                          <a:latin typeface="Arial"/>
                          <a:ea typeface="Times New Roman"/>
                          <a:cs typeface="Times New Roman"/>
                        </a:rPr>
                        <a:t>mejoram</a:t>
                      </a:r>
                      <a:r>
                        <a:rPr lang="es-EC" sz="1050" dirty="0">
                          <a:solidFill>
                            <a:srgbClr val="000000"/>
                          </a:solidFill>
                          <a:effectLst/>
                          <a:latin typeface="Arial"/>
                          <a:ea typeface="Times New Roman"/>
                          <a:cs typeface="Times New Roman"/>
                        </a:rPr>
                        <a:t>. puentes [567,3 m3]; </a:t>
                      </a:r>
                      <a:r>
                        <a:rPr lang="es-EC" sz="1050" dirty="0" err="1">
                          <a:solidFill>
                            <a:srgbClr val="000000"/>
                          </a:solidFill>
                          <a:effectLst/>
                          <a:latin typeface="Arial"/>
                          <a:ea typeface="Times New Roman"/>
                          <a:cs typeface="Times New Roman"/>
                        </a:rPr>
                        <a:t>Transp</a:t>
                      </a:r>
                      <a:r>
                        <a:rPr lang="es-EC" sz="1050" dirty="0">
                          <a:solidFill>
                            <a:srgbClr val="000000"/>
                          </a:solidFill>
                          <a:effectLst/>
                          <a:latin typeface="Arial"/>
                          <a:ea typeface="Times New Roman"/>
                          <a:cs typeface="Times New Roman"/>
                        </a:rPr>
                        <a:t>. Material </a:t>
                      </a:r>
                      <a:r>
                        <a:rPr lang="es-EC" sz="1050" dirty="0" err="1">
                          <a:solidFill>
                            <a:srgbClr val="000000"/>
                          </a:solidFill>
                          <a:effectLst/>
                          <a:latin typeface="Arial"/>
                          <a:ea typeface="Times New Roman"/>
                          <a:cs typeface="Times New Roman"/>
                        </a:rPr>
                        <a:t>mejoram</a:t>
                      </a:r>
                      <a:r>
                        <a:rPr lang="es-EC" sz="1050" dirty="0">
                          <a:solidFill>
                            <a:srgbClr val="000000"/>
                          </a:solidFill>
                          <a:effectLst/>
                          <a:latin typeface="Arial"/>
                          <a:ea typeface="Times New Roman"/>
                          <a:cs typeface="Times New Roman"/>
                        </a:rPr>
                        <a:t>. Puentes [716,4 m3]</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477988">
                <a:tc>
                  <a:txBody>
                    <a:bodyPr/>
                    <a:lstStyle/>
                    <a:p>
                      <a:pPr algn="just">
                        <a:lnSpc>
                          <a:spcPct val="115000"/>
                        </a:lnSpc>
                        <a:spcAft>
                          <a:spcPts val="0"/>
                        </a:spcAft>
                      </a:pPr>
                      <a:r>
                        <a:rPr lang="es-EC" sz="1050">
                          <a:solidFill>
                            <a:srgbClr val="000000"/>
                          </a:solidFill>
                          <a:effectLst/>
                          <a:latin typeface="Arial"/>
                          <a:ea typeface="Times New Roman"/>
                          <a:cs typeface="Times New Roman"/>
                        </a:rPr>
                        <a:t>Hormigón estruc. clase f`c 180</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5,15 horas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mar 01/05/07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mar 01/05/07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Herramientas 5% </a:t>
                      </a:r>
                      <a:r>
                        <a:rPr lang="es-EC" sz="1050" dirty="0" err="1">
                          <a:solidFill>
                            <a:srgbClr val="000000"/>
                          </a:solidFill>
                          <a:effectLst/>
                          <a:latin typeface="Arial"/>
                          <a:ea typeface="Times New Roman"/>
                          <a:cs typeface="Times New Roman"/>
                        </a:rPr>
                        <a:t>m.o</a:t>
                      </a:r>
                      <a:r>
                        <a:rPr lang="es-EC" sz="1050" dirty="0">
                          <a:solidFill>
                            <a:srgbClr val="000000"/>
                          </a:solidFill>
                          <a:effectLst/>
                          <a:latin typeface="Arial"/>
                          <a:ea typeface="Times New Roman"/>
                          <a:cs typeface="Times New Roman"/>
                        </a:rPr>
                        <a:t>. [17,8]; Maestro mayor de puentes; Albañil de puentes [200%]; Ay. Albañil[300%]; Peón[400%]; Hormigón premezclado féc.=180Kg./cm2[10,8 m3]; Madera encofrado[4,1]</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571056">
                <a:tc>
                  <a:txBody>
                    <a:bodyPr/>
                    <a:lstStyle/>
                    <a:p>
                      <a:pPr algn="just">
                        <a:lnSpc>
                          <a:spcPct val="115000"/>
                        </a:lnSpc>
                        <a:spcAft>
                          <a:spcPts val="0"/>
                        </a:spcAft>
                      </a:pPr>
                      <a:r>
                        <a:rPr lang="es-EC" sz="1050">
                          <a:solidFill>
                            <a:srgbClr val="000000"/>
                          </a:solidFill>
                          <a:effectLst/>
                          <a:latin typeface="Arial"/>
                          <a:ea typeface="Times New Roman"/>
                          <a:cs typeface="Times New Roman"/>
                        </a:rPr>
                        <a:t>Acero refuerzo barras 4200</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38,49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mar 01/05/07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Dom. 10/06/07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Cortadora de hierro [200%]; Soldadora eléctrica [200%]; </a:t>
                      </a:r>
                      <a:r>
                        <a:rPr lang="es-EC" sz="1050" dirty="0" err="1">
                          <a:solidFill>
                            <a:srgbClr val="000000"/>
                          </a:solidFill>
                          <a:effectLst/>
                          <a:latin typeface="Arial"/>
                          <a:ea typeface="Times New Roman"/>
                          <a:cs typeface="Times New Roman"/>
                        </a:rPr>
                        <a:t>Fierrero</a:t>
                      </a:r>
                      <a:r>
                        <a:rPr lang="es-EC" sz="1050" dirty="0">
                          <a:solidFill>
                            <a:srgbClr val="000000"/>
                          </a:solidFill>
                          <a:effectLst/>
                          <a:latin typeface="Arial"/>
                          <a:ea typeface="Times New Roman"/>
                          <a:cs typeface="Times New Roman"/>
                        </a:rPr>
                        <a:t> de puentes [400%]; Ay. </a:t>
                      </a:r>
                      <a:r>
                        <a:rPr lang="es-EC" sz="1050" dirty="0" err="1">
                          <a:solidFill>
                            <a:srgbClr val="000000"/>
                          </a:solidFill>
                          <a:effectLst/>
                          <a:latin typeface="Arial"/>
                          <a:ea typeface="Times New Roman"/>
                          <a:cs typeface="Times New Roman"/>
                        </a:rPr>
                        <a:t>Fierrero</a:t>
                      </a:r>
                      <a:r>
                        <a:rPr lang="es-EC" sz="1050" dirty="0">
                          <a:solidFill>
                            <a:srgbClr val="000000"/>
                          </a:solidFill>
                          <a:effectLst/>
                          <a:latin typeface="Arial"/>
                          <a:ea typeface="Times New Roman"/>
                          <a:cs typeface="Times New Roman"/>
                        </a:rPr>
                        <a:t> [600%]; Maestro mayor de puentes [200%]; Acero barras [40.413,4 Kg.]; Alambre de amarre [1.924,4 Kg.]; Transporte Acero barras [1.308,6 Kg.]; Teleférico de 200 Ton.; </a:t>
                      </a:r>
                      <a:r>
                        <a:rPr lang="es-EC" sz="1050" dirty="0" err="1">
                          <a:solidFill>
                            <a:srgbClr val="000000"/>
                          </a:solidFill>
                          <a:effectLst/>
                          <a:latin typeface="Arial"/>
                          <a:ea typeface="Times New Roman"/>
                          <a:cs typeface="Times New Roman"/>
                        </a:rPr>
                        <a:t>Op</a:t>
                      </a:r>
                      <a:r>
                        <a:rPr lang="es-EC" sz="1050" dirty="0">
                          <a:solidFill>
                            <a:srgbClr val="000000"/>
                          </a:solidFill>
                          <a:effectLst/>
                          <a:latin typeface="Arial"/>
                          <a:ea typeface="Times New Roman"/>
                          <a:cs typeface="Times New Roman"/>
                        </a:rPr>
                        <a:t>. de tel.</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571056">
                <a:tc>
                  <a:txBody>
                    <a:bodyPr/>
                    <a:lstStyle/>
                    <a:p>
                      <a:pPr algn="just">
                        <a:lnSpc>
                          <a:spcPct val="115000"/>
                        </a:lnSpc>
                        <a:spcAft>
                          <a:spcPts val="0"/>
                        </a:spcAft>
                      </a:pPr>
                      <a:r>
                        <a:rPr lang="es-EC" sz="1050">
                          <a:solidFill>
                            <a:srgbClr val="000000"/>
                          </a:solidFill>
                          <a:effectLst/>
                          <a:latin typeface="Arial"/>
                          <a:ea typeface="Times New Roman"/>
                          <a:cs typeface="Times New Roman"/>
                        </a:rPr>
                        <a:t>Hormigón estruc. clase A f`c= 350</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191 horas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jue 31/05/07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mié 20/06/07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Teleférico de 200 Ton. [400%]; Vibrador de hormigón de 8 HP [800%]; Herramientas 5% </a:t>
                      </a:r>
                      <a:r>
                        <a:rPr lang="es-EC" sz="1050" dirty="0" err="1">
                          <a:solidFill>
                            <a:srgbClr val="000000"/>
                          </a:solidFill>
                          <a:effectLst/>
                          <a:latin typeface="Arial"/>
                          <a:ea typeface="Times New Roman"/>
                          <a:cs typeface="Times New Roman"/>
                        </a:rPr>
                        <a:t>m.o</a:t>
                      </a:r>
                      <a:r>
                        <a:rPr lang="es-EC" sz="1050" dirty="0">
                          <a:solidFill>
                            <a:srgbClr val="000000"/>
                          </a:solidFill>
                          <a:effectLst/>
                          <a:latin typeface="Arial"/>
                          <a:ea typeface="Times New Roman"/>
                          <a:cs typeface="Times New Roman"/>
                        </a:rPr>
                        <a:t>. [1.022,3]; Maestro mayor de puentes [200%]; Albañil de puentes [400%]; Ay. Albañil [400%]; Peón [800%]; Carpintero [400%]; </a:t>
                      </a:r>
                      <a:r>
                        <a:rPr lang="es-EC" sz="1050" dirty="0" err="1">
                          <a:solidFill>
                            <a:srgbClr val="000000"/>
                          </a:solidFill>
                          <a:effectLst/>
                          <a:latin typeface="Arial"/>
                          <a:ea typeface="Times New Roman"/>
                          <a:cs typeface="Times New Roman"/>
                        </a:rPr>
                        <a:t>Op</a:t>
                      </a:r>
                      <a:r>
                        <a:rPr lang="es-EC" sz="1050" dirty="0">
                          <a:solidFill>
                            <a:srgbClr val="000000"/>
                          </a:solidFill>
                          <a:effectLst/>
                          <a:latin typeface="Arial"/>
                          <a:ea typeface="Times New Roman"/>
                          <a:cs typeface="Times New Roman"/>
                        </a:rPr>
                        <a:t>. de teleférico [400%]; Ayudante operador teleférico [400%.</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291851">
                <a:tc>
                  <a:txBody>
                    <a:bodyPr/>
                    <a:lstStyle/>
                    <a:p>
                      <a:pPr algn="just">
                        <a:lnSpc>
                          <a:spcPct val="115000"/>
                        </a:lnSpc>
                        <a:spcAft>
                          <a:spcPts val="0"/>
                        </a:spcAft>
                      </a:pPr>
                      <a:r>
                        <a:rPr lang="es-EC" sz="1050">
                          <a:solidFill>
                            <a:srgbClr val="000000"/>
                          </a:solidFill>
                          <a:effectLst/>
                          <a:latin typeface="Arial"/>
                          <a:ea typeface="Times New Roman"/>
                          <a:cs typeface="Times New Roman"/>
                        </a:rPr>
                        <a:t>Tubo PVC 4"</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1,83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Dom. 17/06/07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mié 20/06/07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Herramientas 5% </a:t>
                      </a:r>
                      <a:r>
                        <a:rPr lang="es-EC" sz="1050" dirty="0" err="1">
                          <a:solidFill>
                            <a:srgbClr val="000000"/>
                          </a:solidFill>
                          <a:effectLst/>
                          <a:latin typeface="Arial"/>
                          <a:ea typeface="Times New Roman"/>
                          <a:cs typeface="Times New Roman"/>
                        </a:rPr>
                        <a:t>m.o</a:t>
                      </a:r>
                      <a:r>
                        <a:rPr lang="es-EC" sz="1050" dirty="0">
                          <a:solidFill>
                            <a:srgbClr val="000000"/>
                          </a:solidFill>
                          <a:effectLst/>
                          <a:latin typeface="Arial"/>
                          <a:ea typeface="Times New Roman"/>
                          <a:cs typeface="Times New Roman"/>
                        </a:rPr>
                        <a:t>.[4,5]; Peón; Albañil; Maestro de obra; Tubo PVC 4"[76,8 ml];Transporte Tubo PVC 4"[58,5 ml]</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384919">
                <a:tc>
                  <a:txBody>
                    <a:bodyPr/>
                    <a:lstStyle/>
                    <a:p>
                      <a:pPr algn="just">
                        <a:lnSpc>
                          <a:spcPct val="115000"/>
                        </a:lnSpc>
                        <a:spcAft>
                          <a:spcPts val="0"/>
                        </a:spcAft>
                      </a:pPr>
                      <a:r>
                        <a:rPr lang="es-EC" sz="1050">
                          <a:solidFill>
                            <a:srgbClr val="000000"/>
                          </a:solidFill>
                          <a:effectLst/>
                          <a:latin typeface="Arial"/>
                          <a:ea typeface="Times New Roman"/>
                          <a:cs typeface="Times New Roman"/>
                        </a:rPr>
                        <a:t>Escollera de piedra suelta</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24 horas</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mié 20/06/07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vie 22/06/07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Herramientas 5% </a:t>
                      </a:r>
                      <a:r>
                        <a:rPr lang="es-EC" sz="1050" dirty="0" err="1">
                          <a:solidFill>
                            <a:srgbClr val="000000"/>
                          </a:solidFill>
                          <a:effectLst/>
                          <a:latin typeface="Arial"/>
                          <a:ea typeface="Times New Roman"/>
                          <a:cs typeface="Times New Roman"/>
                        </a:rPr>
                        <a:t>m.o</a:t>
                      </a:r>
                      <a:r>
                        <a:rPr lang="es-EC" sz="1050" dirty="0">
                          <a:solidFill>
                            <a:srgbClr val="000000"/>
                          </a:solidFill>
                          <a:effectLst/>
                          <a:latin typeface="Arial"/>
                          <a:ea typeface="Times New Roman"/>
                          <a:cs typeface="Times New Roman"/>
                        </a:rPr>
                        <a:t>. [25,8]; Excavadora PC200; </a:t>
                      </a:r>
                      <a:r>
                        <a:rPr lang="es-EC" sz="1050" dirty="0" err="1">
                          <a:solidFill>
                            <a:srgbClr val="000000"/>
                          </a:solidFill>
                          <a:effectLst/>
                          <a:latin typeface="Arial"/>
                          <a:ea typeface="Times New Roman"/>
                          <a:cs typeface="Times New Roman"/>
                        </a:rPr>
                        <a:t>Op</a:t>
                      </a:r>
                      <a:r>
                        <a:rPr lang="es-EC" sz="1050" dirty="0">
                          <a:solidFill>
                            <a:srgbClr val="000000"/>
                          </a:solidFill>
                          <a:effectLst/>
                          <a:latin typeface="Arial"/>
                          <a:ea typeface="Times New Roman"/>
                          <a:cs typeface="Times New Roman"/>
                        </a:rPr>
                        <a:t>. Excavadora; Maestro de obra; Peón [400%]; Ay. Maquinaria [213%]; piedra para escollera [780 m3]; </a:t>
                      </a:r>
                      <a:r>
                        <a:rPr lang="es-EC" sz="1050" dirty="0" err="1">
                          <a:solidFill>
                            <a:srgbClr val="000000"/>
                          </a:solidFill>
                          <a:effectLst/>
                          <a:latin typeface="Arial"/>
                          <a:ea typeface="Times New Roman"/>
                          <a:cs typeface="Times New Roman"/>
                        </a:rPr>
                        <a:t>transp</a:t>
                      </a:r>
                      <a:r>
                        <a:rPr lang="es-EC" sz="1050" dirty="0">
                          <a:solidFill>
                            <a:srgbClr val="000000"/>
                          </a:solidFill>
                          <a:effectLst/>
                          <a:latin typeface="Arial"/>
                          <a:ea typeface="Times New Roman"/>
                          <a:cs typeface="Times New Roman"/>
                        </a:rPr>
                        <a:t>. piedra escollera[8.002,8 m3]</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198782">
                <a:tc>
                  <a:txBody>
                    <a:bodyPr/>
                    <a:lstStyle/>
                    <a:p>
                      <a:pPr algn="just">
                        <a:lnSpc>
                          <a:spcPct val="115000"/>
                        </a:lnSpc>
                        <a:spcAft>
                          <a:spcPts val="0"/>
                        </a:spcAft>
                      </a:pPr>
                      <a:r>
                        <a:rPr lang="es-EC" sz="1050">
                          <a:solidFill>
                            <a:srgbClr val="000000"/>
                          </a:solidFill>
                          <a:effectLst/>
                          <a:latin typeface="Arial"/>
                          <a:ea typeface="Times New Roman"/>
                          <a:cs typeface="Times New Roman"/>
                        </a:rPr>
                        <a:t>Revestimiento de geotextil</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0,01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vie 22/06/07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vie 22/06/07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Herramientas 5% </a:t>
                      </a:r>
                      <a:r>
                        <a:rPr lang="es-EC" sz="1050" dirty="0" err="1">
                          <a:solidFill>
                            <a:srgbClr val="000000"/>
                          </a:solidFill>
                          <a:effectLst/>
                          <a:latin typeface="Arial"/>
                          <a:ea typeface="Times New Roman"/>
                          <a:cs typeface="Times New Roman"/>
                        </a:rPr>
                        <a:t>m.o</a:t>
                      </a:r>
                      <a:r>
                        <a:rPr lang="es-EC" sz="1050" dirty="0">
                          <a:solidFill>
                            <a:srgbClr val="000000"/>
                          </a:solidFill>
                          <a:effectLst/>
                          <a:latin typeface="Arial"/>
                          <a:ea typeface="Times New Roman"/>
                          <a:cs typeface="Times New Roman"/>
                        </a:rPr>
                        <a:t>.[0,2]; Peón[1.000%]; Maestro de obra; </a:t>
                      </a:r>
                      <a:r>
                        <a:rPr lang="es-EC" sz="1050" dirty="0" err="1">
                          <a:solidFill>
                            <a:srgbClr val="000000"/>
                          </a:solidFill>
                          <a:effectLst/>
                          <a:latin typeface="Arial"/>
                          <a:ea typeface="Times New Roman"/>
                          <a:cs typeface="Times New Roman"/>
                        </a:rPr>
                        <a:t>geotextil</a:t>
                      </a:r>
                      <a:r>
                        <a:rPr lang="es-EC" sz="1050" dirty="0">
                          <a:solidFill>
                            <a:srgbClr val="000000"/>
                          </a:solidFill>
                          <a:effectLst/>
                          <a:latin typeface="Arial"/>
                          <a:ea typeface="Times New Roman"/>
                          <a:cs typeface="Times New Roman"/>
                        </a:rPr>
                        <a:t> [6,9 m2]</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291851">
                <a:tc>
                  <a:txBody>
                    <a:bodyPr/>
                    <a:lstStyle/>
                    <a:p>
                      <a:pPr algn="just">
                        <a:lnSpc>
                          <a:spcPct val="115000"/>
                        </a:lnSpc>
                        <a:spcAft>
                          <a:spcPts val="0"/>
                        </a:spcAft>
                      </a:pPr>
                      <a:r>
                        <a:rPr lang="es-EC" sz="1050">
                          <a:solidFill>
                            <a:srgbClr val="000000"/>
                          </a:solidFill>
                          <a:effectLst/>
                          <a:latin typeface="Arial"/>
                          <a:ea typeface="Times New Roman"/>
                          <a:cs typeface="Times New Roman"/>
                        </a:rPr>
                        <a:t>Construcción pilotes estribo izq. (isla Prado)</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30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jue 26/07/07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sáb 25/08/07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subcontrato pilotes d=1,3 barrenado [416.236,4 global]</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r h="291851">
                <a:tc>
                  <a:txBody>
                    <a:bodyPr/>
                    <a:lstStyle/>
                    <a:p>
                      <a:pPr algn="just">
                        <a:lnSpc>
                          <a:spcPct val="115000"/>
                        </a:lnSpc>
                        <a:spcAft>
                          <a:spcPts val="0"/>
                        </a:spcAft>
                      </a:pPr>
                      <a:r>
                        <a:rPr lang="es-EC" sz="1050">
                          <a:solidFill>
                            <a:srgbClr val="000000"/>
                          </a:solidFill>
                          <a:effectLst/>
                          <a:latin typeface="Arial"/>
                          <a:ea typeface="Times New Roman"/>
                          <a:cs typeface="Times New Roman"/>
                        </a:rPr>
                        <a:t>Construcción puerto de embarque</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45 días</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mié 11/07/07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a:solidFill>
                            <a:srgbClr val="000000"/>
                          </a:solidFill>
                          <a:effectLst/>
                          <a:latin typeface="Arial"/>
                          <a:ea typeface="Times New Roman"/>
                          <a:cs typeface="Times New Roman"/>
                        </a:rPr>
                        <a:t>sáb 25/08/07</a:t>
                      </a:r>
                      <a:endParaRPr lang="es-EC" sz="105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050" dirty="0">
                          <a:solidFill>
                            <a:srgbClr val="000000"/>
                          </a:solidFill>
                          <a:effectLst/>
                          <a:latin typeface="Arial"/>
                          <a:ea typeface="Times New Roman"/>
                          <a:cs typeface="Times New Roman"/>
                        </a:rPr>
                        <a:t>puerto de embarque [1]</a:t>
                      </a:r>
                      <a:endParaRPr lang="es-EC" sz="1050" dirty="0">
                        <a:effectLst/>
                        <a:latin typeface="Calibri"/>
                        <a:ea typeface="Times New Roman"/>
                        <a:cs typeface="Times New Roman"/>
                      </a:endParaRPr>
                    </a:p>
                  </a:txBody>
                  <a:tcPr marL="6323" marR="6323" marT="6323" marB="6323"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2270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48</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48</a:t>
            </a:fld>
            <a:endParaRPr lang="es-EC" b="1" dirty="0">
              <a:solidFill>
                <a:prstClr val="black"/>
              </a:solidFill>
            </a:endParaRPr>
          </a:p>
        </p:txBody>
      </p:sp>
      <p:sp>
        <p:nvSpPr>
          <p:cNvPr id="6" name="Text Box 12"/>
          <p:cNvSpPr txBox="1">
            <a:spLocks noChangeArrowheads="1"/>
          </p:cNvSpPr>
          <p:nvPr/>
        </p:nvSpPr>
        <p:spPr bwMode="auto">
          <a:xfrm>
            <a:off x="193160" y="87015"/>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ADQUIRIR EL EQUIPO DEL PROYECTO (EP)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3547491250"/>
              </p:ext>
            </p:extLst>
          </p:nvPr>
        </p:nvGraphicFramePr>
        <p:xfrm>
          <a:off x="0" y="620688"/>
          <a:ext cx="9144000" cy="7125976"/>
        </p:xfrm>
        <a:graphic>
          <a:graphicData uri="http://schemas.openxmlformats.org/drawingml/2006/table">
            <a:tbl>
              <a:tblPr firstRow="1" firstCol="1" bandRow="1"/>
              <a:tblGrid>
                <a:gridCol w="3546065"/>
                <a:gridCol w="1003202"/>
                <a:gridCol w="1288101"/>
                <a:gridCol w="1151715"/>
                <a:gridCol w="1151715"/>
                <a:gridCol w="1003202"/>
              </a:tblGrid>
              <a:tr h="323283">
                <a:tc>
                  <a:txBody>
                    <a:bodyPr/>
                    <a:lstStyle/>
                    <a:p>
                      <a:pPr algn="just">
                        <a:lnSpc>
                          <a:spcPct val="115000"/>
                        </a:lnSpc>
                        <a:spcAft>
                          <a:spcPts val="0"/>
                        </a:spcAft>
                      </a:pPr>
                      <a:r>
                        <a:rPr lang="es-EC" sz="1000" b="1"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a:noFill/>
                    </a:lnL>
                    <a:lnR>
                      <a:noFill/>
                    </a:lnR>
                    <a:lnT>
                      <a:noFill/>
                    </a:lnT>
                    <a:lnB>
                      <a:noFill/>
                    </a:lnB>
                  </a:tcPr>
                </a:tc>
                <a:tc gridSpan="5">
                  <a:txBody>
                    <a:bodyPr/>
                    <a:lstStyle/>
                    <a:p>
                      <a:pPr algn="ctr">
                        <a:lnSpc>
                          <a:spcPct val="115000"/>
                        </a:lnSpc>
                        <a:spcAft>
                          <a:spcPts val="0"/>
                        </a:spcAft>
                      </a:pPr>
                      <a:r>
                        <a:rPr lang="es-EC" sz="1000" b="1" dirty="0">
                          <a:solidFill>
                            <a:srgbClr val="FFFFFF"/>
                          </a:solidFill>
                          <a:effectLst/>
                          <a:latin typeface="Arial"/>
                          <a:ea typeface="Times New Roman"/>
                          <a:cs typeface="Times New Roman"/>
                        </a:rPr>
                        <a:t> </a:t>
                      </a:r>
                      <a:endParaRPr lang="es-EC" sz="1000" dirty="0">
                        <a:effectLst/>
                        <a:latin typeface="Calibri"/>
                        <a:ea typeface="Times New Roman"/>
                        <a:cs typeface="Times New Roman"/>
                      </a:endParaRPr>
                    </a:p>
                    <a:p>
                      <a:pPr algn="ctr">
                        <a:lnSpc>
                          <a:spcPct val="115000"/>
                        </a:lnSpc>
                        <a:spcAft>
                          <a:spcPts val="0"/>
                        </a:spcAft>
                      </a:pPr>
                      <a:r>
                        <a:rPr lang="es-EC" sz="1200" b="1" dirty="0">
                          <a:solidFill>
                            <a:srgbClr val="FFFFFF"/>
                          </a:solidFill>
                          <a:effectLst/>
                          <a:latin typeface="Arial"/>
                          <a:ea typeface="Times New Roman"/>
                          <a:cs typeface="Times New Roman"/>
                        </a:rPr>
                        <a:t>Ejecuta – Participa – Coordina – Revisa – Autoriza</a:t>
                      </a:r>
                      <a:endParaRPr lang="es-EC" sz="1200" dirty="0">
                        <a:effectLst/>
                        <a:latin typeface="Calibri"/>
                        <a:ea typeface="Times New Roman"/>
                        <a:cs typeface="Times New Roman"/>
                      </a:endParaRPr>
                    </a:p>
                    <a:p>
                      <a:pPr algn="ctr">
                        <a:lnSpc>
                          <a:spcPct val="115000"/>
                        </a:lnSpc>
                        <a:spcAft>
                          <a:spcPts val="0"/>
                        </a:spcAft>
                      </a:pPr>
                      <a:r>
                        <a:rPr lang="es-EC" sz="1000" b="1" dirty="0">
                          <a:solidFill>
                            <a:srgbClr val="FFFFFF"/>
                          </a:solidFill>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480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31044">
                <a:tc>
                  <a:txBody>
                    <a:bodyPr/>
                    <a:lstStyle/>
                    <a:p>
                      <a:pPr algn="ctr">
                        <a:lnSpc>
                          <a:spcPct val="115000"/>
                        </a:lnSpc>
                        <a:spcAft>
                          <a:spcPts val="0"/>
                        </a:spcAft>
                      </a:pPr>
                      <a:r>
                        <a:rPr lang="es-EC" sz="1100" b="1" dirty="0">
                          <a:effectLst/>
                          <a:latin typeface="Arial"/>
                          <a:ea typeface="Times New Roman"/>
                          <a:cs typeface="Times New Roman"/>
                        </a:rPr>
                        <a:t>Actividad de EDT</a:t>
                      </a:r>
                      <a:endParaRPr lang="es-EC" sz="1100" dirty="0">
                        <a:effectLst/>
                        <a:latin typeface="Calibri"/>
                        <a:ea typeface="Times New Roman"/>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b="1" dirty="0">
                          <a:effectLst/>
                          <a:latin typeface="Arial"/>
                          <a:ea typeface="Times New Roman"/>
                          <a:cs typeface="Times New Roman"/>
                        </a:rPr>
                        <a:t>Patrocinador</a:t>
                      </a:r>
                      <a:endParaRPr lang="es-EC" sz="1100" dirty="0">
                        <a:effectLst/>
                        <a:latin typeface="Calibri"/>
                        <a:ea typeface="Times New Roman"/>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b="1" dirty="0">
                          <a:effectLst/>
                          <a:latin typeface="Arial"/>
                          <a:ea typeface="Times New Roman"/>
                          <a:cs typeface="Times New Roman"/>
                        </a:rPr>
                        <a:t>Jefe de Grupo de Trabajo</a:t>
                      </a:r>
                      <a:endParaRPr lang="es-EC" sz="1100" dirty="0">
                        <a:effectLst/>
                        <a:latin typeface="Calibri"/>
                        <a:ea typeface="Times New Roman"/>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b="1" dirty="0">
                          <a:effectLst/>
                          <a:latin typeface="Arial"/>
                          <a:ea typeface="Times New Roman"/>
                          <a:cs typeface="Times New Roman"/>
                        </a:rPr>
                        <a:t>Equipo de </a:t>
                      </a:r>
                      <a:r>
                        <a:rPr lang="es-EC" sz="1100" b="1" dirty="0" err="1">
                          <a:effectLst/>
                          <a:latin typeface="Arial"/>
                          <a:ea typeface="Times New Roman"/>
                          <a:cs typeface="Times New Roman"/>
                        </a:rPr>
                        <a:t>Adm</a:t>
                      </a:r>
                      <a:r>
                        <a:rPr lang="es-EC" sz="1100" b="1" dirty="0">
                          <a:effectLst/>
                          <a:latin typeface="Arial"/>
                          <a:ea typeface="Times New Roman"/>
                          <a:cs typeface="Times New Roman"/>
                        </a:rPr>
                        <a:t>. de Proyecto</a:t>
                      </a:r>
                      <a:endParaRPr lang="es-EC" sz="1100" dirty="0">
                        <a:effectLst/>
                        <a:latin typeface="Calibri"/>
                        <a:ea typeface="Times New Roman"/>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b="1" dirty="0">
                          <a:effectLst/>
                          <a:latin typeface="Arial"/>
                          <a:ea typeface="Times New Roman"/>
                          <a:cs typeface="Times New Roman"/>
                        </a:rPr>
                        <a:t>Consultores</a:t>
                      </a:r>
                      <a:endParaRPr lang="es-EC" sz="1100" dirty="0">
                        <a:effectLst/>
                        <a:latin typeface="Calibri"/>
                        <a:ea typeface="Times New Roman"/>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b="1" dirty="0">
                          <a:effectLst/>
                          <a:latin typeface="Arial"/>
                          <a:ea typeface="Times New Roman"/>
                          <a:cs typeface="Times New Roman"/>
                        </a:rPr>
                        <a:t>Constructores</a:t>
                      </a:r>
                      <a:endParaRPr lang="es-EC" sz="1100" dirty="0">
                        <a:effectLst/>
                        <a:latin typeface="Calibri"/>
                        <a:ea typeface="Times New Roman"/>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07761">
                <a:tc>
                  <a:txBody>
                    <a:bodyPr/>
                    <a:lstStyle/>
                    <a:p>
                      <a:pPr algn="just">
                        <a:lnSpc>
                          <a:spcPct val="115000"/>
                        </a:lnSpc>
                        <a:spcAft>
                          <a:spcPts val="0"/>
                        </a:spcAft>
                      </a:pPr>
                      <a:r>
                        <a:rPr lang="es-EC" sz="1000" b="1">
                          <a:effectLst/>
                          <a:latin typeface="Arial"/>
                          <a:ea typeface="Times New Roman"/>
                          <a:cs typeface="Times New Roman"/>
                        </a:rPr>
                        <a:t>INICIO</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7761">
                <a:tc>
                  <a:txBody>
                    <a:bodyPr/>
                    <a:lstStyle/>
                    <a:p>
                      <a:pPr algn="just">
                        <a:lnSpc>
                          <a:spcPct val="115000"/>
                        </a:lnSpc>
                        <a:spcAft>
                          <a:spcPts val="0"/>
                        </a:spcAft>
                      </a:pPr>
                      <a:r>
                        <a:rPr lang="es-EC" sz="1000" dirty="0">
                          <a:effectLst/>
                          <a:latin typeface="Arial"/>
                          <a:ea typeface="Times New Roman"/>
                          <a:cs typeface="Times New Roman"/>
                        </a:rPr>
                        <a:t>Definición Preliminar del Alcance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Acta del Proyecto</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b="1" dirty="0">
                          <a:effectLst/>
                          <a:latin typeface="Arial"/>
                          <a:ea typeface="Times New Roman"/>
                          <a:cs typeface="Times New Roman"/>
                        </a:rPr>
                        <a:t>PLANIFICACIÓN</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7761">
                <a:tc>
                  <a:txBody>
                    <a:bodyPr/>
                    <a:lstStyle/>
                    <a:p>
                      <a:pPr algn="just">
                        <a:lnSpc>
                          <a:spcPct val="115000"/>
                        </a:lnSpc>
                        <a:spcAft>
                          <a:spcPts val="0"/>
                        </a:spcAft>
                      </a:pPr>
                      <a:r>
                        <a:rPr lang="es-EC" sz="1000" dirty="0">
                          <a:effectLst/>
                          <a:latin typeface="Arial"/>
                          <a:ea typeface="Times New Roman"/>
                          <a:cs typeface="Times New Roman"/>
                        </a:rPr>
                        <a:t>Definición Actual del Alcance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R</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Diseño de Planos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Obtención de Permisos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EDT</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Cronograma</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Definir Recursos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Presupuesto</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Adquisición de Recursos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Definir Comunicación</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R</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Imprevistos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err="1">
                          <a:effectLst/>
                          <a:latin typeface="Arial"/>
                          <a:ea typeface="Times New Roman"/>
                          <a:cs typeface="Times New Roman"/>
                        </a:rPr>
                        <a:t>Aseg</a:t>
                      </a:r>
                      <a:r>
                        <a:rPr lang="es-EC" sz="1000" dirty="0">
                          <a:effectLst/>
                          <a:latin typeface="Arial"/>
                          <a:ea typeface="Times New Roman"/>
                          <a:cs typeface="Times New Roman"/>
                        </a:rPr>
                        <a:t>. Satisfacción del Cliente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Control de Cambios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Lecciones Aprendidas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R</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b="1">
                          <a:effectLst/>
                          <a:latin typeface="Arial"/>
                          <a:ea typeface="Times New Roman"/>
                          <a:cs typeface="Times New Roman"/>
                        </a:rPr>
                        <a:t>EJECUCIÓN</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b="1">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7761">
                <a:tc>
                  <a:txBody>
                    <a:bodyPr/>
                    <a:lstStyle/>
                    <a:p>
                      <a:pPr algn="just">
                        <a:lnSpc>
                          <a:spcPct val="115000"/>
                        </a:lnSpc>
                        <a:spcAft>
                          <a:spcPts val="0"/>
                        </a:spcAft>
                      </a:pPr>
                      <a:r>
                        <a:rPr lang="es-EC" sz="1000" dirty="0">
                          <a:effectLst/>
                          <a:latin typeface="Arial"/>
                          <a:ea typeface="Times New Roman"/>
                          <a:cs typeface="Times New Roman"/>
                        </a:rPr>
                        <a:t>Administración de Contratos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Actualización del Alcance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Control de Ordenes de Cambio</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err="1">
                          <a:effectLst/>
                          <a:latin typeface="Arial"/>
                          <a:ea typeface="Times New Roman"/>
                          <a:cs typeface="Times New Roman"/>
                        </a:rPr>
                        <a:t>Aseg</a:t>
                      </a:r>
                      <a:r>
                        <a:rPr lang="es-EC" sz="1000" dirty="0">
                          <a:effectLst/>
                          <a:latin typeface="Arial"/>
                          <a:ea typeface="Times New Roman"/>
                          <a:cs typeface="Times New Roman"/>
                        </a:rPr>
                        <a:t>. </a:t>
                      </a:r>
                      <a:r>
                        <a:rPr lang="es-EC" sz="1000" dirty="0" err="1">
                          <a:effectLst/>
                          <a:latin typeface="Arial"/>
                          <a:ea typeface="Times New Roman"/>
                          <a:cs typeface="Times New Roman"/>
                        </a:rPr>
                        <a:t>Satisfac</a:t>
                      </a:r>
                      <a:r>
                        <a:rPr lang="es-EC" sz="1000" dirty="0">
                          <a:effectLst/>
                          <a:latin typeface="Arial"/>
                          <a:ea typeface="Times New Roman"/>
                          <a:cs typeface="Times New Roman"/>
                        </a:rPr>
                        <a:t>. de involucrados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b="1">
                          <a:effectLst/>
                          <a:latin typeface="Arial"/>
                          <a:ea typeface="Times New Roman"/>
                          <a:cs typeface="Times New Roman"/>
                        </a:rPr>
                        <a:t>CONTROL</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7761">
                <a:tc>
                  <a:txBody>
                    <a:bodyPr/>
                    <a:lstStyle/>
                    <a:p>
                      <a:pPr algn="just">
                        <a:lnSpc>
                          <a:spcPct val="115000"/>
                        </a:lnSpc>
                        <a:spcAft>
                          <a:spcPts val="0"/>
                        </a:spcAft>
                      </a:pPr>
                      <a:r>
                        <a:rPr lang="es-EC" sz="1000" dirty="0" err="1">
                          <a:effectLst/>
                          <a:latin typeface="Arial"/>
                          <a:ea typeface="Times New Roman"/>
                          <a:cs typeface="Times New Roman"/>
                        </a:rPr>
                        <a:t>Aseg</a:t>
                      </a:r>
                      <a:r>
                        <a:rPr lang="es-EC" sz="1000" dirty="0">
                          <a:effectLst/>
                          <a:latin typeface="Arial"/>
                          <a:ea typeface="Times New Roman"/>
                          <a:cs typeface="Times New Roman"/>
                        </a:rPr>
                        <a:t>. Satisfacción del Cliente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Revisión de la planificación</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Reporte de Avance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Lecciones Aprendidas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R-C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b="1">
                          <a:effectLst/>
                          <a:latin typeface="Arial"/>
                          <a:ea typeface="Times New Roman"/>
                          <a:cs typeface="Times New Roman"/>
                        </a:rPr>
                        <a:t>CIERRE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7761">
                <a:tc>
                  <a:txBody>
                    <a:bodyPr/>
                    <a:lstStyle/>
                    <a:p>
                      <a:pPr algn="just">
                        <a:lnSpc>
                          <a:spcPct val="115000"/>
                        </a:lnSpc>
                        <a:spcAft>
                          <a:spcPts val="0"/>
                        </a:spcAft>
                      </a:pPr>
                      <a:r>
                        <a:rPr lang="es-EC" sz="1000" dirty="0">
                          <a:effectLst/>
                          <a:latin typeface="Arial"/>
                          <a:ea typeface="Times New Roman"/>
                          <a:cs typeface="Times New Roman"/>
                        </a:rPr>
                        <a:t>Verificación satisfacción del Cliente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Actas de Recepción</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P</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R</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I</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R</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Cierre Contractual</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I</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P</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Reporte Final</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I</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Lecciones Aprendidas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R-C</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Administración de Garantías</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R</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E</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a:effectLst/>
                          <a:latin typeface="Arial"/>
                          <a:ea typeface="Times New Roman"/>
                          <a:cs typeface="Times New Roman"/>
                        </a:rPr>
                        <a:t> </a:t>
                      </a:r>
                      <a:endParaRPr lang="es-EC" sz="100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7761">
                <a:tc>
                  <a:txBody>
                    <a:bodyPr/>
                    <a:lstStyle/>
                    <a:p>
                      <a:pPr algn="just">
                        <a:lnSpc>
                          <a:spcPct val="115000"/>
                        </a:lnSpc>
                        <a:spcAft>
                          <a:spcPts val="0"/>
                        </a:spcAft>
                      </a:pPr>
                      <a:r>
                        <a:rPr lang="es-EC" sz="1000" dirty="0">
                          <a:effectLst/>
                          <a:latin typeface="Arial"/>
                          <a:ea typeface="Times New Roman"/>
                          <a:cs typeface="Times New Roman"/>
                        </a:rPr>
                        <a:t>Cierre Administrativo</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E</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C</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000" dirty="0">
                          <a:effectLst/>
                          <a:latin typeface="Arial"/>
                          <a:ea typeface="Times New Roman"/>
                          <a:cs typeface="Times New Roman"/>
                        </a:rPr>
                        <a:t> </a:t>
                      </a:r>
                      <a:endParaRPr lang="es-EC" sz="1000" dirty="0">
                        <a:effectLst/>
                        <a:latin typeface="Calibri"/>
                        <a:ea typeface="Times New Roman"/>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270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49</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49</a:t>
            </a:fld>
            <a:endParaRPr lang="es-EC" b="1" dirty="0">
              <a:solidFill>
                <a:prstClr val="black"/>
              </a:solidFill>
            </a:endParaRPr>
          </a:p>
        </p:txBody>
      </p:sp>
      <p:sp>
        <p:nvSpPr>
          <p:cNvPr id="6" name="Text Box 12"/>
          <p:cNvSpPr txBox="1">
            <a:spLocks noChangeArrowheads="1"/>
          </p:cNvSpPr>
          <p:nvPr/>
        </p:nvSpPr>
        <p:spPr bwMode="auto">
          <a:xfrm>
            <a:off x="193160" y="87015"/>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ORGANIGRAMA DEL GTE (EP)</a:t>
            </a:r>
            <a:endParaRPr lang="es-ES_tradnl"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07504" y="947737"/>
            <a:ext cx="8928992" cy="5408614"/>
          </a:xfrm>
          <a:prstGeom prst="rect">
            <a:avLst/>
          </a:prstGeom>
          <a:noFill/>
        </p:spPr>
      </p:pic>
    </p:spTree>
    <p:extLst>
      <p:ext uri="{BB962C8B-B14F-4D97-AF65-F5344CB8AC3E}">
        <p14:creationId xmlns:p14="http://schemas.microsoft.com/office/powerpoint/2010/main" val="14449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a:t>
            </a:fld>
            <a:endParaRPr lang="es-EC" b="1" dirty="0">
              <a:solidFill>
                <a:prstClr val="black"/>
              </a:solidFill>
            </a:endParaRPr>
          </a:p>
        </p:txBody>
      </p:sp>
      <p:sp>
        <p:nvSpPr>
          <p:cNvPr id="8" name="Rectangle 3"/>
          <p:cNvSpPr>
            <a:spLocks noChangeArrowheads="1"/>
          </p:cNvSpPr>
          <p:nvPr/>
        </p:nvSpPr>
        <p:spPr bwMode="auto">
          <a:xfrm>
            <a:off x="1187624" y="6300028"/>
            <a:ext cx="66247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s-EC"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nea de </a:t>
            </a:r>
            <a:r>
              <a:rPr lang="es-EC" b="1" dirty="0">
                <a:latin typeface="Arial" pitchFamily="34" charset="0"/>
                <a:ea typeface="Times New Roman" pitchFamily="18" charset="0"/>
                <a:cs typeface="Arial" pitchFamily="34" charset="0"/>
              </a:rPr>
              <a:t>t</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iempo de la Administraci</a:t>
            </a:r>
            <a:r>
              <a:rPr kumimoji="0" lang="es-EC"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Proyectos</a:t>
            </a:r>
            <a:endParaRPr kumimoji="0" lang="es-EC"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1979712" y="683404"/>
            <a:ext cx="21284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8000"/>
                </a:solidFill>
                <a:effectLst/>
                <a:latin typeface="Arial Narrow" pitchFamily="34" charset="0"/>
                <a:ea typeface="Times New Roman" pitchFamily="18" charset="0"/>
                <a:cs typeface="Arial" pitchFamily="34" charset="0"/>
              </a:rPr>
              <a:t>Administración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8000"/>
                </a:solidFill>
                <a:effectLst/>
                <a:latin typeface="Arial Narrow" pitchFamily="34" charset="0"/>
                <a:ea typeface="Times New Roman" pitchFamily="18" charset="0"/>
                <a:cs typeface="Arial" pitchFamily="34" charset="0"/>
              </a:rPr>
              <a:t>de Proyectos</a:t>
            </a:r>
            <a:endParaRPr kumimoji="0" lang="es-EC" sz="1100" b="1" i="0" u="none" strike="noStrike" cap="none" normalizeH="0" baseline="0" dirty="0" smtClean="0">
              <a:ln>
                <a:noFill/>
              </a:ln>
              <a:solidFill>
                <a:srgbClr val="008000"/>
              </a:solidFill>
              <a:effectLst/>
              <a:latin typeface="Arial Narrow" pitchFamily="34" charset="0"/>
              <a:cs typeface="Arial" pitchFamily="34" charset="0"/>
            </a:endParaRPr>
          </a:p>
        </p:txBody>
      </p:sp>
      <p:pic>
        <p:nvPicPr>
          <p:cNvPr id="10" name="9 Imag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1" y="1844823"/>
            <a:ext cx="9122069" cy="4752529"/>
          </a:xfrm>
          <a:prstGeom prst="rect">
            <a:avLst/>
          </a:prstGeom>
        </p:spPr>
      </p:pic>
      <p:sp>
        <p:nvSpPr>
          <p:cNvPr id="11" name="Text Box 12"/>
          <p:cNvSpPr txBox="1">
            <a:spLocks noChangeArrowheads="1"/>
          </p:cNvSpPr>
          <p:nvPr/>
        </p:nvSpPr>
        <p:spPr bwMode="auto">
          <a:xfrm>
            <a:off x="58360" y="44624"/>
            <a:ext cx="9036496" cy="5232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2800" dirty="0" smtClean="0">
                <a:ln>
                  <a:solidFill>
                    <a:srgbClr val="000000"/>
                  </a:solidFill>
                </a:ln>
                <a:solidFill>
                  <a:srgbClr val="000066"/>
                </a:solidFill>
                <a:latin typeface="Arial Rounded MT Bold" pitchFamily="34" charset="0"/>
              </a:rPr>
              <a:t>BREVE HISTORIA DE LA ADM. DE PROYECTOS</a:t>
            </a:r>
            <a:endParaRPr lang="es-ES_tradnl" sz="2800" dirty="0">
              <a:ln>
                <a:solidFill>
                  <a:srgbClr val="000000"/>
                </a:solidFill>
              </a:ln>
              <a:solidFill>
                <a:srgbClr val="000066"/>
              </a:solidFill>
              <a:latin typeface="Arial Rounded MT Bold" pitchFamily="34" charset="0"/>
            </a:endParaRPr>
          </a:p>
        </p:txBody>
      </p:sp>
      <p:cxnSp>
        <p:nvCxnSpPr>
          <p:cNvPr id="12" name="11 Conector recto de flecha"/>
          <p:cNvCxnSpPr/>
          <p:nvPr/>
        </p:nvCxnSpPr>
        <p:spPr>
          <a:xfrm flipV="1">
            <a:off x="3059832" y="1459377"/>
            <a:ext cx="0" cy="46966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123410" y="1846565"/>
            <a:ext cx="29364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b="1" dirty="0">
                <a:solidFill>
                  <a:srgbClr val="C00000"/>
                </a:solidFill>
                <a:latin typeface="Arial Narrow" pitchFamily="34" charset="0"/>
                <a:ea typeface="Times New Roman" pitchFamily="18" charset="0"/>
                <a:cs typeface="Arial" pitchFamily="34" charset="0"/>
              </a:rPr>
              <a:t>P</a:t>
            </a:r>
            <a:r>
              <a:rPr kumimoji="0" lang="es-EC" b="1" i="0" u="none" strike="noStrike" cap="none" normalizeH="0" baseline="0" dirty="0" smtClean="0">
                <a:ln>
                  <a:noFill/>
                </a:ln>
                <a:solidFill>
                  <a:srgbClr val="C00000"/>
                </a:solidFill>
                <a:effectLst/>
                <a:latin typeface="Arial Narrow" pitchFamily="34" charset="0"/>
                <a:ea typeface="Times New Roman" pitchFamily="18" charset="0"/>
                <a:cs typeface="Arial" pitchFamily="34" charset="0"/>
              </a:rPr>
              <a:t>rácticas de Administración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C00000"/>
                </a:solidFill>
                <a:effectLst/>
                <a:latin typeface="Arial Narrow" pitchFamily="34" charset="0"/>
                <a:ea typeface="Times New Roman" pitchFamily="18" charset="0"/>
                <a:cs typeface="Arial" pitchFamily="34" charset="0"/>
              </a:rPr>
              <a:t>de</a:t>
            </a:r>
            <a:r>
              <a:rPr kumimoji="0" lang="es-EC" b="1" i="0" u="none" strike="noStrike" cap="none" normalizeH="0" dirty="0" smtClean="0">
                <a:ln>
                  <a:noFill/>
                </a:ln>
                <a:solidFill>
                  <a:srgbClr val="C00000"/>
                </a:solidFill>
                <a:effectLst/>
                <a:latin typeface="Arial Narrow" pitchFamily="34" charset="0"/>
                <a:ea typeface="Times New Roman" pitchFamily="18" charset="0"/>
                <a:cs typeface="Arial" pitchFamily="34" charset="0"/>
              </a:rPr>
              <a:t> </a:t>
            </a:r>
            <a:r>
              <a:rPr kumimoji="0" lang="es-EC" b="1" i="0" u="none" strike="noStrike" cap="none" normalizeH="0" baseline="0" dirty="0" smtClean="0">
                <a:ln>
                  <a:noFill/>
                </a:ln>
                <a:solidFill>
                  <a:srgbClr val="C00000"/>
                </a:solidFill>
                <a:effectLst/>
                <a:latin typeface="Arial Narrow" pitchFamily="34" charset="0"/>
                <a:ea typeface="Times New Roman" pitchFamily="18" charset="0"/>
                <a:cs typeface="Arial" pitchFamily="34" charset="0"/>
              </a:rPr>
              <a:t>Proyectos</a:t>
            </a:r>
            <a:endParaRPr kumimoji="0" lang="es-EC" sz="1050" b="1" i="0" u="none" strike="noStrike" cap="none" normalizeH="0" baseline="0" dirty="0" smtClean="0">
              <a:ln>
                <a:noFill/>
              </a:ln>
              <a:solidFill>
                <a:srgbClr val="C00000"/>
              </a:solidFill>
              <a:effectLst/>
              <a:latin typeface="Arial Narrow" pitchFamily="34" charset="0"/>
              <a:cs typeface="Arial" pitchFamily="34" charset="0"/>
            </a:endParaRPr>
          </a:p>
        </p:txBody>
      </p:sp>
      <p:cxnSp>
        <p:nvCxnSpPr>
          <p:cNvPr id="14" name="13 Conector recto de flecha"/>
          <p:cNvCxnSpPr/>
          <p:nvPr/>
        </p:nvCxnSpPr>
        <p:spPr>
          <a:xfrm flipV="1">
            <a:off x="107504" y="1475492"/>
            <a:ext cx="0" cy="4696635"/>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50</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50</a:t>
            </a:fld>
            <a:endParaRPr lang="es-EC" b="1" dirty="0">
              <a:solidFill>
                <a:prstClr val="black"/>
              </a:solidFill>
            </a:endParaRPr>
          </a:p>
        </p:txBody>
      </p:sp>
      <p:sp>
        <p:nvSpPr>
          <p:cNvPr id="6" name="Text Box 12"/>
          <p:cNvSpPr txBox="1">
            <a:spLocks noChangeArrowheads="1"/>
          </p:cNvSpPr>
          <p:nvPr/>
        </p:nvSpPr>
        <p:spPr bwMode="auto">
          <a:xfrm>
            <a:off x="193160" y="159023"/>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PROVISIÓN Y DISPONIBILIDAD DEL PERSONAL GTE (EP)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1356458738"/>
              </p:ext>
            </p:extLst>
          </p:nvPr>
        </p:nvGraphicFramePr>
        <p:xfrm>
          <a:off x="251520" y="1207668"/>
          <a:ext cx="8712968" cy="4280224"/>
        </p:xfrm>
        <a:graphic>
          <a:graphicData uri="http://schemas.openxmlformats.org/drawingml/2006/table">
            <a:tbl>
              <a:tblPr firstRow="1" firstCol="1" bandRow="1"/>
              <a:tblGrid>
                <a:gridCol w="1930568"/>
                <a:gridCol w="1008112"/>
                <a:gridCol w="5774288"/>
              </a:tblGrid>
              <a:tr h="354400">
                <a:tc>
                  <a:txBody>
                    <a:bodyPr/>
                    <a:lstStyle/>
                    <a:p>
                      <a:pPr algn="ctr">
                        <a:lnSpc>
                          <a:spcPct val="115000"/>
                        </a:lnSpc>
                        <a:spcAft>
                          <a:spcPts val="0"/>
                        </a:spcAft>
                      </a:pPr>
                      <a:r>
                        <a:rPr lang="es-EC" sz="1400" b="1" dirty="0">
                          <a:effectLst/>
                          <a:latin typeface="Arial"/>
                          <a:ea typeface="Times New Roman"/>
                          <a:cs typeface="Times New Roman"/>
                        </a:rPr>
                        <a:t> </a:t>
                      </a:r>
                      <a:r>
                        <a:rPr lang="es-EC" sz="1400" b="1" dirty="0" smtClean="0">
                          <a:effectLst/>
                          <a:latin typeface="Arial"/>
                          <a:ea typeface="Times New Roman"/>
                          <a:cs typeface="Times New Roman"/>
                        </a:rPr>
                        <a:t>Recurso</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400" b="1" dirty="0">
                          <a:effectLst/>
                          <a:latin typeface="Arial"/>
                          <a:ea typeface="Times New Roman"/>
                          <a:cs typeface="Times New Roman"/>
                        </a:rPr>
                        <a:t> </a:t>
                      </a:r>
                      <a:r>
                        <a:rPr lang="es-EC" sz="1400" b="1" dirty="0" smtClean="0">
                          <a:effectLst/>
                          <a:latin typeface="Arial"/>
                          <a:ea typeface="Times New Roman"/>
                          <a:cs typeface="Times New Roman"/>
                        </a:rPr>
                        <a:t>Cantidad</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400" b="1" dirty="0" smtClean="0">
                          <a:effectLst/>
                          <a:latin typeface="Arial"/>
                          <a:ea typeface="Times New Roman"/>
                          <a:cs typeface="Times New Roman"/>
                        </a:rPr>
                        <a:t>Perfil</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algn="just">
                        <a:lnSpc>
                          <a:spcPct val="115000"/>
                        </a:lnSpc>
                        <a:spcAft>
                          <a:spcPts val="0"/>
                        </a:spcAft>
                      </a:pPr>
                      <a:r>
                        <a:rPr lang="es-EC" sz="1400">
                          <a:effectLst/>
                          <a:latin typeface="Arial"/>
                          <a:ea typeface="Times New Roman"/>
                          <a:cs typeface="Times New Roman"/>
                        </a:rPr>
                        <a:t>Director de Proyecto</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1</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Experiencia en Administración de Proyectos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400" dirty="0">
                          <a:effectLst/>
                          <a:latin typeface="Arial"/>
                          <a:ea typeface="Times New Roman"/>
                          <a:cs typeface="Times New Roman"/>
                        </a:rPr>
                        <a:t>Asistente en</a:t>
                      </a:r>
                      <a:endParaRPr lang="es-EC" sz="1400" dirty="0">
                        <a:effectLst/>
                        <a:latin typeface="Calibri"/>
                        <a:ea typeface="Times New Roman"/>
                        <a:cs typeface="Times New Roman"/>
                      </a:endParaRPr>
                    </a:p>
                    <a:p>
                      <a:pPr algn="just">
                        <a:lnSpc>
                          <a:spcPct val="115000"/>
                        </a:lnSpc>
                        <a:spcAft>
                          <a:spcPts val="0"/>
                        </a:spcAft>
                      </a:pPr>
                      <a:r>
                        <a:rPr lang="es-EC" sz="1400" dirty="0">
                          <a:effectLst/>
                          <a:latin typeface="Arial"/>
                          <a:ea typeface="Times New Roman"/>
                          <a:cs typeface="Times New Roman"/>
                        </a:rPr>
                        <a:t>Administración de</a:t>
                      </a:r>
                      <a:endParaRPr lang="es-EC" sz="1400" dirty="0">
                        <a:effectLst/>
                        <a:latin typeface="Calibri"/>
                        <a:ea typeface="Times New Roman"/>
                        <a:cs typeface="Times New Roman"/>
                      </a:endParaRPr>
                    </a:p>
                    <a:p>
                      <a:pPr algn="just">
                        <a:lnSpc>
                          <a:spcPct val="115000"/>
                        </a:lnSpc>
                        <a:spcAft>
                          <a:spcPts val="0"/>
                        </a:spcAft>
                        <a:tabLst>
                          <a:tab pos="1162050" algn="l"/>
                        </a:tabLst>
                      </a:pPr>
                      <a:r>
                        <a:rPr lang="es-EC" sz="1400" dirty="0">
                          <a:effectLst/>
                          <a:latin typeface="Arial"/>
                          <a:ea typeface="Times New Roman"/>
                          <a:cs typeface="Times New Roman"/>
                        </a:rPr>
                        <a:t>Proyectos</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1</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Conocimiento en Administración de</a:t>
                      </a:r>
                      <a:endParaRPr lang="es-EC" sz="1400">
                        <a:effectLst/>
                        <a:latin typeface="Calibri"/>
                        <a:ea typeface="Times New Roman"/>
                        <a:cs typeface="Times New Roman"/>
                      </a:endParaRPr>
                    </a:p>
                    <a:p>
                      <a:pPr algn="just">
                        <a:lnSpc>
                          <a:spcPct val="115000"/>
                        </a:lnSpc>
                        <a:spcAft>
                          <a:spcPts val="0"/>
                        </a:spcAft>
                        <a:tabLst>
                          <a:tab pos="180975" algn="l"/>
                        </a:tabLst>
                      </a:pPr>
                      <a:r>
                        <a:rPr lang="es-EC" sz="1400">
                          <a:effectLst/>
                          <a:latin typeface="Arial"/>
                          <a:ea typeface="Times New Roman"/>
                          <a:cs typeface="Times New Roman"/>
                        </a:rPr>
                        <a:t>Proyectos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400" b="1" dirty="0">
                          <a:effectLst/>
                          <a:latin typeface="Arial"/>
                          <a:ea typeface="Times New Roman"/>
                          <a:cs typeface="Times New Roman"/>
                        </a:rPr>
                        <a:t>Equipo de proyecto</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Experiencia en Administración </a:t>
                      </a:r>
                      <a:r>
                        <a:rPr lang="es-EC" sz="1400" dirty="0" smtClean="0">
                          <a:effectLst/>
                          <a:latin typeface="Arial"/>
                          <a:ea typeface="Times New Roman"/>
                          <a:cs typeface="Times New Roman"/>
                        </a:rPr>
                        <a:t>de</a:t>
                      </a:r>
                      <a:r>
                        <a:rPr lang="es-EC" sz="1400" baseline="0" dirty="0" smtClean="0">
                          <a:effectLst/>
                          <a:latin typeface="Calibri"/>
                          <a:ea typeface="Times New Roman"/>
                          <a:cs typeface="Times New Roman"/>
                        </a:rPr>
                        <a:t> </a:t>
                      </a:r>
                      <a:r>
                        <a:rPr lang="es-EC" sz="1400" dirty="0" smtClean="0">
                          <a:effectLst/>
                          <a:latin typeface="Arial"/>
                          <a:ea typeface="Times New Roman"/>
                          <a:cs typeface="Times New Roman"/>
                        </a:rPr>
                        <a:t>Proyectos </a:t>
                      </a:r>
                      <a:r>
                        <a:rPr lang="es-EC" sz="1400" dirty="0">
                          <a:effectLst/>
                          <a:latin typeface="Arial"/>
                          <a:ea typeface="Times New Roman"/>
                          <a:cs typeface="Times New Roman"/>
                        </a:rPr>
                        <a:t>y manejo de personal</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algn="just">
                        <a:lnSpc>
                          <a:spcPct val="115000"/>
                        </a:lnSpc>
                        <a:spcAft>
                          <a:spcPts val="0"/>
                        </a:spcAft>
                      </a:pPr>
                      <a:r>
                        <a:rPr lang="es-EC" sz="1400">
                          <a:effectLst/>
                          <a:latin typeface="Arial"/>
                          <a:ea typeface="Times New Roman"/>
                          <a:cs typeface="Times New Roman"/>
                        </a:rPr>
                        <a:t>Ingenieros civiles</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Ingenieros mecánicos</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Ingenieros eléctricos</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Diseñador Industrial</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12</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just">
                        <a:lnSpc>
                          <a:spcPct val="115000"/>
                        </a:lnSpc>
                        <a:spcAft>
                          <a:spcPts val="0"/>
                        </a:spcAft>
                      </a:pPr>
                      <a:r>
                        <a:rPr lang="es-EC" sz="1400">
                          <a:effectLst/>
                          <a:latin typeface="Arial"/>
                          <a:ea typeface="Times New Roman"/>
                          <a:cs typeface="Times New Roman"/>
                        </a:rPr>
                        <a:t>Experiencia en Administración de</a:t>
                      </a:r>
                      <a:endParaRPr lang="es-EC" sz="1400">
                        <a:effectLst/>
                        <a:latin typeface="Calibri"/>
                        <a:ea typeface="Times New Roman"/>
                        <a:cs typeface="Times New Roman"/>
                      </a:endParaRPr>
                    </a:p>
                    <a:p>
                      <a:pPr algn="just">
                        <a:lnSpc>
                          <a:spcPct val="115000"/>
                        </a:lnSpc>
                        <a:spcAft>
                          <a:spcPts val="0"/>
                        </a:spcAft>
                      </a:pPr>
                      <a:r>
                        <a:rPr lang="es-EC" sz="1400">
                          <a:effectLst/>
                          <a:latin typeface="Arial"/>
                          <a:ea typeface="Times New Roman"/>
                          <a:cs typeface="Times New Roman"/>
                        </a:rPr>
                        <a:t>Proyectos y manejo de personal.</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algn="ctr">
                        <a:lnSpc>
                          <a:spcPct val="115000"/>
                        </a:lnSpc>
                        <a:spcAft>
                          <a:spcPts val="0"/>
                        </a:spcAft>
                      </a:pPr>
                      <a:r>
                        <a:rPr lang="es-EC" sz="1400">
                          <a:effectLst/>
                          <a:latin typeface="Arial"/>
                          <a:ea typeface="Times New Roman"/>
                          <a:cs typeface="Times New Roman"/>
                        </a:rPr>
                        <a:t>4</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vMerge="1">
                  <a:txBody>
                    <a:bodyPr/>
                    <a:lstStyle/>
                    <a:p>
                      <a:endParaRPr lang="es-EC"/>
                    </a:p>
                  </a:txBody>
                  <a:tcPr/>
                </a:tc>
                <a:tc>
                  <a:txBody>
                    <a:bodyPr/>
                    <a:lstStyle/>
                    <a:p>
                      <a:pPr algn="ctr">
                        <a:lnSpc>
                          <a:spcPct val="115000"/>
                        </a:lnSpc>
                        <a:spcAft>
                          <a:spcPts val="0"/>
                        </a:spcAft>
                      </a:pPr>
                      <a:r>
                        <a:rPr lang="es-EC" sz="1400">
                          <a:effectLst/>
                          <a:latin typeface="Arial"/>
                          <a:ea typeface="Times New Roman"/>
                          <a:cs typeface="Times New Roman"/>
                        </a:rPr>
                        <a:t>2</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vMerge="1">
                  <a:txBody>
                    <a:bodyPr/>
                    <a:lstStyle/>
                    <a:p>
                      <a:endParaRPr lang="es-EC"/>
                    </a:p>
                  </a:txBody>
                  <a:tcPr/>
                </a:tc>
                <a:tc>
                  <a:txBody>
                    <a:bodyPr/>
                    <a:lstStyle/>
                    <a:p>
                      <a:pPr algn="ctr">
                        <a:lnSpc>
                          <a:spcPct val="115000"/>
                        </a:lnSpc>
                        <a:spcAft>
                          <a:spcPts val="0"/>
                        </a:spcAft>
                      </a:pPr>
                      <a:r>
                        <a:rPr lang="es-EC" sz="1400">
                          <a:effectLst/>
                          <a:latin typeface="Arial"/>
                          <a:ea typeface="Times New Roman"/>
                          <a:cs typeface="Times New Roman"/>
                        </a:rPr>
                        <a:t>1</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a:txBody>
                    <a:bodyPr/>
                    <a:lstStyle/>
                    <a:p>
                      <a:pPr algn="just">
                        <a:lnSpc>
                          <a:spcPct val="115000"/>
                        </a:lnSpc>
                        <a:spcAft>
                          <a:spcPts val="0"/>
                        </a:spcAft>
                      </a:pPr>
                      <a:r>
                        <a:rPr lang="es-EC" sz="1400">
                          <a:effectLst/>
                          <a:latin typeface="Arial"/>
                          <a:ea typeface="Times New Roman"/>
                          <a:cs typeface="Times New Roman"/>
                        </a:rPr>
                        <a:t>Diseñador Industrial</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2</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a:txBody>
                    <a:bodyPr/>
                    <a:lstStyle/>
                    <a:p>
                      <a:pPr algn="just">
                        <a:lnSpc>
                          <a:spcPct val="115000"/>
                        </a:lnSpc>
                        <a:spcAft>
                          <a:spcPts val="0"/>
                        </a:spcAft>
                      </a:pPr>
                      <a:r>
                        <a:rPr lang="es-EC" sz="1400">
                          <a:effectLst/>
                          <a:latin typeface="Arial"/>
                          <a:ea typeface="Times New Roman"/>
                          <a:cs typeface="Times New Roman"/>
                        </a:rPr>
                        <a:t>Arquitecto</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2</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a:txBody>
                    <a:bodyPr/>
                    <a:lstStyle/>
                    <a:p>
                      <a:pPr algn="just">
                        <a:lnSpc>
                          <a:spcPct val="115000"/>
                        </a:lnSpc>
                        <a:spcAft>
                          <a:spcPts val="0"/>
                        </a:spcAft>
                      </a:pPr>
                      <a:r>
                        <a:rPr lang="es-EC" sz="1400">
                          <a:effectLst/>
                          <a:latin typeface="Arial"/>
                          <a:ea typeface="Times New Roman"/>
                          <a:cs typeface="Times New Roman"/>
                        </a:rPr>
                        <a:t>Contador</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2</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a:txBody>
                    <a:bodyPr/>
                    <a:lstStyle/>
                    <a:p>
                      <a:pPr algn="just">
                        <a:lnSpc>
                          <a:spcPct val="115000"/>
                        </a:lnSpc>
                        <a:spcAft>
                          <a:spcPts val="0"/>
                        </a:spcAft>
                      </a:pPr>
                      <a:r>
                        <a:rPr lang="es-EC" sz="1400">
                          <a:effectLst/>
                          <a:latin typeface="Arial"/>
                          <a:ea typeface="Times New Roman"/>
                          <a:cs typeface="Times New Roman"/>
                        </a:rPr>
                        <a:t>Economista</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2</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0">
                <a:tc>
                  <a:txBody>
                    <a:bodyPr/>
                    <a:lstStyle/>
                    <a:p>
                      <a:pPr algn="just">
                        <a:lnSpc>
                          <a:spcPct val="115000"/>
                        </a:lnSpc>
                        <a:spcAft>
                          <a:spcPts val="0"/>
                        </a:spcAft>
                      </a:pPr>
                      <a:r>
                        <a:rPr lang="es-EC" sz="1400">
                          <a:effectLst/>
                          <a:latin typeface="Arial"/>
                          <a:ea typeface="Times New Roman"/>
                          <a:cs typeface="Times New Roman"/>
                        </a:rPr>
                        <a:t>Consultores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6</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Especialistas en diferentes áreas según se requiera.</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400">
                          <a:effectLst/>
                          <a:latin typeface="Arial"/>
                          <a:ea typeface="Times New Roman"/>
                          <a:cs typeface="Times New Roman"/>
                        </a:rPr>
                        <a:t>Constructoras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3</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Experiencia en construcción, conocimiento en </a:t>
                      </a:r>
                      <a:r>
                        <a:rPr lang="es-EC" sz="1400" dirty="0" err="1" smtClean="0">
                          <a:effectLst/>
                          <a:latin typeface="Arial"/>
                          <a:ea typeface="Times New Roman"/>
                          <a:cs typeface="Times New Roman"/>
                        </a:rPr>
                        <a:t>adm</a:t>
                      </a:r>
                      <a:r>
                        <a:rPr lang="es-EC" sz="1400" dirty="0" smtClean="0">
                          <a:effectLst/>
                          <a:latin typeface="Arial"/>
                          <a:ea typeface="Times New Roman"/>
                          <a:cs typeface="Times New Roman"/>
                        </a:rPr>
                        <a:t>. </a:t>
                      </a:r>
                      <a:r>
                        <a:rPr lang="es-EC" sz="1400" dirty="0">
                          <a:effectLst/>
                          <a:latin typeface="Arial"/>
                          <a:ea typeface="Times New Roman"/>
                          <a:cs typeface="Times New Roman"/>
                        </a:rPr>
                        <a:t>de proyectos.</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400">
                          <a:effectLst/>
                          <a:latin typeface="Arial"/>
                          <a:ea typeface="Times New Roman"/>
                          <a:cs typeface="Times New Roman"/>
                        </a:rPr>
                        <a:t>Otros Contratistas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Experiencia comprobada en el área específica a subcontratar.</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0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51</a:t>
            </a:fld>
            <a:endParaRPr lang="es-EC" b="1" dirty="0">
              <a:solidFill>
                <a:prstClr val="black"/>
              </a:solidFill>
            </a:endParaRPr>
          </a:p>
        </p:txBody>
      </p:sp>
      <p:sp>
        <p:nvSpPr>
          <p:cNvPr id="6" name="Text Box 12"/>
          <p:cNvSpPr txBox="1">
            <a:spLocks noChangeArrowheads="1"/>
          </p:cNvSpPr>
          <p:nvPr/>
        </p:nvSpPr>
        <p:spPr bwMode="auto">
          <a:xfrm>
            <a:off x="193160" y="87015"/>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MATRIZ DE COMUNICACIONES (EP)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4261147110"/>
              </p:ext>
            </p:extLst>
          </p:nvPr>
        </p:nvGraphicFramePr>
        <p:xfrm>
          <a:off x="62792" y="692696"/>
          <a:ext cx="9001000" cy="5768103"/>
        </p:xfrm>
        <a:graphic>
          <a:graphicData uri="http://schemas.openxmlformats.org/drawingml/2006/table">
            <a:tbl>
              <a:tblPr firstRow="1" firstCol="1" bandRow="1"/>
              <a:tblGrid>
                <a:gridCol w="1088831"/>
                <a:gridCol w="1379185"/>
                <a:gridCol w="653298"/>
                <a:gridCol w="1088831"/>
                <a:gridCol w="725887"/>
                <a:gridCol w="653298"/>
                <a:gridCol w="871064"/>
                <a:gridCol w="733406"/>
                <a:gridCol w="604522"/>
                <a:gridCol w="593471"/>
                <a:gridCol w="609207"/>
              </a:tblGrid>
              <a:tr h="1728192">
                <a:tc gridSpan="2">
                  <a:txBody>
                    <a:bodyPr/>
                    <a:lstStyle/>
                    <a:p>
                      <a:pPr algn="ctr">
                        <a:lnSpc>
                          <a:spcPct val="115000"/>
                        </a:lnSpc>
                        <a:spcAft>
                          <a:spcPts val="0"/>
                        </a:spcAft>
                      </a:pPr>
                      <a:r>
                        <a:rPr lang="es-EC" sz="1200" b="1" dirty="0">
                          <a:solidFill>
                            <a:srgbClr val="000000"/>
                          </a:solidFill>
                          <a:effectLst/>
                          <a:latin typeface="Arial"/>
                          <a:ea typeface="Times New Roman"/>
                          <a:cs typeface="Times New Roman"/>
                        </a:rPr>
                        <a:t>MATRIZ DE COMUNICACIÓN</a:t>
                      </a:r>
                      <a:endParaRPr lang="es-EC" sz="1200" b="1" dirty="0">
                        <a:effectLst/>
                        <a:latin typeface="Calibri"/>
                        <a:ea typeface="Times New Roman"/>
                        <a:cs typeface="Times New Roman"/>
                      </a:endParaRPr>
                    </a:p>
                  </a:txBody>
                  <a:tcPr marL="48158" marR="4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C"/>
                    </a:p>
                  </a:txBody>
                  <a:tcPr/>
                </a:tc>
                <a:tc>
                  <a:txBody>
                    <a:bodyPr/>
                    <a:lstStyle/>
                    <a:p>
                      <a:pPr marR="71755" algn="just">
                        <a:lnSpc>
                          <a:spcPct val="115000"/>
                        </a:lnSpc>
                        <a:spcAft>
                          <a:spcPts val="0"/>
                        </a:spcAft>
                      </a:pPr>
                      <a:r>
                        <a:rPr lang="es-EC" sz="1200" b="1" dirty="0">
                          <a:effectLst/>
                          <a:latin typeface="Arial"/>
                          <a:ea typeface="Times New Roman"/>
                          <a:cs typeface="Times New Roman"/>
                        </a:rPr>
                        <a:t>Alcance del proyecto/</a:t>
                      </a:r>
                      <a:endParaRPr lang="es-EC" sz="1200" b="1" dirty="0">
                        <a:effectLst/>
                        <a:latin typeface="Calibri"/>
                        <a:ea typeface="Times New Roman"/>
                        <a:cs typeface="Times New Roman"/>
                      </a:endParaRPr>
                    </a:p>
                    <a:p>
                      <a:pPr marR="71755" algn="just">
                        <a:lnSpc>
                          <a:spcPct val="115000"/>
                        </a:lnSpc>
                        <a:spcAft>
                          <a:spcPts val="0"/>
                        </a:spcAft>
                      </a:pPr>
                      <a:r>
                        <a:rPr lang="es-EC" sz="1200" b="1" dirty="0">
                          <a:effectLst/>
                          <a:latin typeface="Arial"/>
                          <a:ea typeface="Times New Roman"/>
                          <a:cs typeface="Times New Roman"/>
                        </a:rPr>
                        <a:t>Solicitudes Cambio</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R="71755" algn="just">
                        <a:lnSpc>
                          <a:spcPct val="115000"/>
                        </a:lnSpc>
                        <a:spcAft>
                          <a:spcPts val="0"/>
                        </a:spcAft>
                      </a:pPr>
                      <a:r>
                        <a:rPr lang="es-EC" sz="1200" b="1" dirty="0">
                          <a:effectLst/>
                          <a:latin typeface="Arial"/>
                          <a:ea typeface="Times New Roman"/>
                          <a:cs typeface="Times New Roman"/>
                        </a:rPr>
                        <a:t>Soporte </a:t>
                      </a:r>
                      <a:r>
                        <a:rPr lang="es-EC" sz="1200" b="1" dirty="0" err="1">
                          <a:effectLst/>
                          <a:latin typeface="Arial"/>
                          <a:ea typeface="Times New Roman"/>
                          <a:cs typeface="Times New Roman"/>
                        </a:rPr>
                        <a:t>Adm</a:t>
                      </a:r>
                      <a:r>
                        <a:rPr lang="es-EC" sz="1200" b="1" dirty="0">
                          <a:effectLst/>
                          <a:latin typeface="Arial"/>
                          <a:ea typeface="Times New Roman"/>
                          <a:cs typeface="Times New Roman"/>
                        </a:rPr>
                        <a:t>.: Avance de Obra, </a:t>
                      </a:r>
                      <a:r>
                        <a:rPr lang="es-EC" sz="1200" b="1" dirty="0" err="1">
                          <a:effectLst/>
                          <a:latin typeface="Arial"/>
                          <a:ea typeface="Times New Roman"/>
                          <a:cs typeface="Times New Roman"/>
                        </a:rPr>
                        <a:t>contratac</a:t>
                      </a:r>
                      <a:r>
                        <a:rPr lang="es-EC" sz="1200" b="1" dirty="0">
                          <a:effectLst/>
                          <a:latin typeface="Arial"/>
                          <a:ea typeface="Times New Roman"/>
                          <a:cs typeface="Times New Roman"/>
                        </a:rPr>
                        <a:t>., informes de </a:t>
                      </a:r>
                      <a:r>
                        <a:rPr lang="es-EC" sz="1200" b="1" dirty="0" err="1">
                          <a:effectLst/>
                          <a:latin typeface="Arial"/>
                          <a:ea typeface="Times New Roman"/>
                          <a:cs typeface="Times New Roman"/>
                        </a:rPr>
                        <a:t>rendim</a:t>
                      </a:r>
                      <a:r>
                        <a:rPr lang="es-EC" sz="1200" b="1" dirty="0">
                          <a:effectLst/>
                          <a:latin typeface="Arial"/>
                          <a:ea typeface="Times New Roman"/>
                          <a:cs typeface="Times New Roman"/>
                        </a:rPr>
                        <a:t>., minutas de reunión.</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R="71755" algn="just">
                        <a:lnSpc>
                          <a:spcPct val="115000"/>
                        </a:lnSpc>
                        <a:spcAft>
                          <a:spcPts val="0"/>
                        </a:spcAft>
                      </a:pPr>
                      <a:r>
                        <a:rPr lang="es-EC" sz="1200" b="1" dirty="0">
                          <a:effectLst/>
                          <a:latin typeface="Arial"/>
                          <a:ea typeface="Times New Roman"/>
                          <a:cs typeface="Times New Roman"/>
                        </a:rPr>
                        <a:t>Datos actuales del </a:t>
                      </a:r>
                      <a:r>
                        <a:rPr lang="es-EC" sz="1200" b="1" dirty="0" err="1">
                          <a:effectLst/>
                          <a:latin typeface="Arial"/>
                          <a:ea typeface="Times New Roman"/>
                          <a:cs typeface="Times New Roman"/>
                        </a:rPr>
                        <a:t>proy</a:t>
                      </a:r>
                      <a:r>
                        <a:rPr lang="es-EC" sz="1200" b="1" dirty="0">
                          <a:effectLst/>
                          <a:latin typeface="Arial"/>
                          <a:ea typeface="Times New Roman"/>
                          <a:cs typeface="Times New Roman"/>
                        </a:rPr>
                        <a:t>.</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R="71755" algn="just">
                        <a:lnSpc>
                          <a:spcPct val="115000"/>
                        </a:lnSpc>
                        <a:spcAft>
                          <a:spcPts val="0"/>
                        </a:spcAft>
                      </a:pPr>
                      <a:r>
                        <a:rPr lang="es-EC" sz="1200" b="1" dirty="0">
                          <a:effectLst/>
                          <a:latin typeface="Arial"/>
                          <a:ea typeface="Times New Roman"/>
                          <a:cs typeface="Times New Roman"/>
                        </a:rPr>
                        <a:t>Diseño e </a:t>
                      </a:r>
                      <a:r>
                        <a:rPr lang="es-EC" sz="1200" b="1" dirty="0" err="1">
                          <a:effectLst/>
                          <a:latin typeface="Arial"/>
                          <a:ea typeface="Times New Roman"/>
                          <a:cs typeface="Times New Roman"/>
                        </a:rPr>
                        <a:t>insp</a:t>
                      </a:r>
                      <a:r>
                        <a:rPr lang="es-EC" sz="1200" b="1" dirty="0">
                          <a:effectLst/>
                          <a:latin typeface="Arial"/>
                          <a:ea typeface="Times New Roman"/>
                          <a:cs typeface="Times New Roman"/>
                        </a:rPr>
                        <a:t>. /</a:t>
                      </a:r>
                      <a:r>
                        <a:rPr lang="es-EC" sz="1200" b="1" dirty="0" err="1">
                          <a:effectLst/>
                          <a:latin typeface="Arial"/>
                          <a:ea typeface="Times New Roman"/>
                          <a:cs typeface="Times New Roman"/>
                        </a:rPr>
                        <a:t>mod</a:t>
                      </a:r>
                      <a:r>
                        <a:rPr lang="es-EC" sz="1200" b="1" dirty="0">
                          <a:effectLst/>
                          <a:latin typeface="Arial"/>
                          <a:ea typeface="Times New Roman"/>
                          <a:cs typeface="Times New Roman"/>
                        </a:rPr>
                        <a:t>.</a:t>
                      </a:r>
                      <a:endParaRPr lang="es-EC" sz="1200" b="1" dirty="0">
                        <a:effectLst/>
                        <a:latin typeface="Calibri"/>
                        <a:ea typeface="Times New Roman"/>
                        <a:cs typeface="Times New Roman"/>
                      </a:endParaRPr>
                    </a:p>
                    <a:p>
                      <a:pPr marR="71755" algn="just">
                        <a:lnSpc>
                          <a:spcPct val="115000"/>
                        </a:lnSpc>
                        <a:spcAft>
                          <a:spcPts val="0"/>
                        </a:spcAft>
                      </a:pPr>
                      <a:r>
                        <a:rPr lang="es-EC" sz="1200" b="1" dirty="0">
                          <a:effectLst/>
                          <a:latin typeface="Arial"/>
                          <a:ea typeface="Times New Roman"/>
                          <a:cs typeface="Times New Roman"/>
                        </a:rPr>
                        <a:t>de planos</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R="71755" algn="just">
                        <a:lnSpc>
                          <a:spcPct val="115000"/>
                        </a:lnSpc>
                        <a:spcAft>
                          <a:spcPts val="0"/>
                        </a:spcAft>
                      </a:pPr>
                      <a:r>
                        <a:rPr lang="es-EC" sz="1200" b="1" dirty="0">
                          <a:effectLst/>
                          <a:latin typeface="Arial"/>
                          <a:ea typeface="Times New Roman"/>
                          <a:cs typeface="Times New Roman"/>
                        </a:rPr>
                        <a:t>Coordinación</a:t>
                      </a:r>
                      <a:endParaRPr lang="es-EC" sz="1200" b="1" dirty="0">
                        <a:effectLst/>
                        <a:latin typeface="Calibri"/>
                        <a:ea typeface="Times New Roman"/>
                        <a:cs typeface="Times New Roman"/>
                      </a:endParaRPr>
                    </a:p>
                    <a:p>
                      <a:pPr marR="71755" algn="just">
                        <a:lnSpc>
                          <a:spcPct val="115000"/>
                        </a:lnSpc>
                        <a:spcAft>
                          <a:spcPts val="0"/>
                        </a:spcAft>
                      </a:pPr>
                      <a:r>
                        <a:rPr lang="es-EC" sz="1200" b="1" dirty="0">
                          <a:effectLst/>
                          <a:latin typeface="Arial"/>
                          <a:ea typeface="Times New Roman"/>
                          <a:cs typeface="Times New Roman"/>
                        </a:rPr>
                        <a:t> </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lnSpc>
                          <a:spcPct val="115000"/>
                        </a:lnSpc>
                        <a:spcAft>
                          <a:spcPts val="0"/>
                        </a:spcAft>
                      </a:pPr>
                      <a:r>
                        <a:rPr lang="es-EC" sz="1200" b="1" dirty="0">
                          <a:effectLst/>
                          <a:latin typeface="Arial"/>
                          <a:ea typeface="Times New Roman"/>
                          <a:cs typeface="Times New Roman"/>
                        </a:rPr>
                        <a:t>Avance de obra/</a:t>
                      </a:r>
                      <a:endParaRPr lang="es-EC" sz="1200" b="1" dirty="0">
                        <a:effectLst/>
                        <a:latin typeface="Calibri"/>
                        <a:ea typeface="Times New Roman"/>
                        <a:cs typeface="Times New Roman"/>
                      </a:endParaRPr>
                    </a:p>
                    <a:p>
                      <a:pPr marR="71755" algn="just">
                        <a:lnSpc>
                          <a:spcPct val="115000"/>
                        </a:lnSpc>
                        <a:spcAft>
                          <a:spcPts val="0"/>
                        </a:spcAft>
                      </a:pPr>
                      <a:r>
                        <a:rPr lang="es-EC" sz="1200" b="1" dirty="0">
                          <a:effectLst/>
                          <a:latin typeface="Arial"/>
                          <a:ea typeface="Times New Roman"/>
                          <a:cs typeface="Times New Roman"/>
                        </a:rPr>
                        <a:t>necesidad de recursos</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lnSpc>
                          <a:spcPct val="115000"/>
                        </a:lnSpc>
                        <a:spcAft>
                          <a:spcPts val="0"/>
                        </a:spcAft>
                      </a:pPr>
                      <a:r>
                        <a:rPr lang="es-EC" sz="1200" b="1" dirty="0">
                          <a:effectLst/>
                          <a:latin typeface="Arial"/>
                          <a:ea typeface="Times New Roman"/>
                          <a:cs typeface="Times New Roman"/>
                        </a:rPr>
                        <a:t>Avance de obra y</a:t>
                      </a:r>
                      <a:endParaRPr lang="es-EC" sz="1200" b="1" dirty="0">
                        <a:effectLst/>
                        <a:latin typeface="Calibri"/>
                        <a:ea typeface="Times New Roman"/>
                        <a:cs typeface="Times New Roman"/>
                      </a:endParaRPr>
                    </a:p>
                    <a:p>
                      <a:pPr marR="71755" algn="just">
                        <a:lnSpc>
                          <a:spcPct val="115000"/>
                        </a:lnSpc>
                        <a:spcAft>
                          <a:spcPts val="0"/>
                        </a:spcAft>
                      </a:pPr>
                      <a:r>
                        <a:rPr lang="es-EC" sz="1200" b="1" dirty="0">
                          <a:effectLst/>
                          <a:latin typeface="Arial"/>
                          <a:ea typeface="Times New Roman"/>
                          <a:cs typeface="Times New Roman"/>
                        </a:rPr>
                        <a:t>requerimientos</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lnSpc>
                          <a:spcPct val="115000"/>
                        </a:lnSpc>
                        <a:spcAft>
                          <a:spcPts val="0"/>
                        </a:spcAft>
                      </a:pPr>
                      <a:r>
                        <a:rPr lang="es-EC" sz="1200" b="1" dirty="0">
                          <a:effectLst/>
                          <a:latin typeface="Arial"/>
                          <a:ea typeface="Times New Roman"/>
                          <a:cs typeface="Times New Roman"/>
                        </a:rPr>
                        <a:t>Aceptación del</a:t>
                      </a:r>
                      <a:endParaRPr lang="es-EC" sz="1200" b="1" dirty="0">
                        <a:effectLst/>
                        <a:latin typeface="Calibri"/>
                        <a:ea typeface="Times New Roman"/>
                        <a:cs typeface="Times New Roman"/>
                      </a:endParaRPr>
                    </a:p>
                    <a:p>
                      <a:pPr marR="71755" algn="just">
                        <a:lnSpc>
                          <a:spcPct val="115000"/>
                        </a:lnSpc>
                        <a:spcAft>
                          <a:spcPts val="0"/>
                        </a:spcAft>
                      </a:pPr>
                      <a:r>
                        <a:rPr lang="es-EC" sz="1200" b="1" dirty="0">
                          <a:effectLst/>
                          <a:latin typeface="Arial"/>
                          <a:ea typeface="Times New Roman"/>
                          <a:cs typeface="Times New Roman"/>
                        </a:rPr>
                        <a:t>proyecto</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R="71755" algn="just">
                        <a:lnSpc>
                          <a:spcPct val="115000"/>
                        </a:lnSpc>
                        <a:spcAft>
                          <a:spcPts val="0"/>
                        </a:spcAft>
                      </a:pPr>
                      <a:r>
                        <a:rPr lang="es-EC" sz="1200" b="1" dirty="0">
                          <a:effectLst/>
                          <a:latin typeface="Arial"/>
                          <a:ea typeface="Times New Roman"/>
                          <a:cs typeface="Times New Roman"/>
                        </a:rPr>
                        <a:t>Permisos</a:t>
                      </a:r>
                      <a:endParaRPr lang="es-EC" sz="1200" b="1"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792088">
                <a:tc>
                  <a:txBody>
                    <a:bodyPr/>
                    <a:lstStyle/>
                    <a:p>
                      <a:pPr algn="ctr">
                        <a:lnSpc>
                          <a:spcPct val="115000"/>
                        </a:lnSpc>
                        <a:spcAft>
                          <a:spcPts val="0"/>
                        </a:spcAft>
                      </a:pPr>
                      <a:r>
                        <a:rPr lang="es-EC" sz="1200" dirty="0">
                          <a:solidFill>
                            <a:srgbClr val="000000"/>
                          </a:solidFill>
                          <a:effectLst/>
                          <a:latin typeface="Arial"/>
                          <a:ea typeface="Times New Roman"/>
                          <a:cs typeface="Times New Roman"/>
                        </a:rPr>
                        <a:t>Involucrados</a:t>
                      </a:r>
                      <a:endParaRPr lang="es-EC" sz="1200" dirty="0">
                        <a:effectLst/>
                        <a:latin typeface="Calibri"/>
                        <a:ea typeface="Times New Roman"/>
                        <a:cs typeface="Times New Roman"/>
                      </a:endParaRPr>
                    </a:p>
                  </a:txBody>
                  <a:tcPr marL="48158" marR="4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200" dirty="0">
                          <a:solidFill>
                            <a:srgbClr val="000000"/>
                          </a:solidFill>
                          <a:effectLst/>
                          <a:latin typeface="Arial"/>
                          <a:ea typeface="Times New Roman"/>
                          <a:cs typeface="Times New Roman"/>
                        </a:rPr>
                        <a:t>Rol en el proyecto</a:t>
                      </a:r>
                      <a:endParaRPr lang="es-EC" sz="1200" dirty="0">
                        <a:effectLst/>
                        <a:latin typeface="Calibri"/>
                        <a:ea typeface="Times New Roman"/>
                        <a:cs typeface="Times New Roman"/>
                      </a:endParaRPr>
                    </a:p>
                  </a:txBody>
                  <a:tcPr marL="48158" marR="4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smtClean="0">
                          <a:solidFill>
                            <a:srgbClr val="000000"/>
                          </a:solidFill>
                          <a:effectLst/>
                          <a:latin typeface="Arial"/>
                          <a:ea typeface="Times New Roman"/>
                          <a:cs typeface="Times New Roman"/>
                        </a:rPr>
                        <a:t>Quincena.</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smtClean="0">
                          <a:solidFill>
                            <a:srgbClr val="000000"/>
                          </a:solidFill>
                          <a:effectLst/>
                          <a:latin typeface="Arial"/>
                          <a:ea typeface="Times New Roman"/>
                          <a:cs typeface="Times New Roman"/>
                        </a:rPr>
                        <a:t>Semanal</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smtClean="0">
                          <a:solidFill>
                            <a:srgbClr val="000000"/>
                          </a:solidFill>
                          <a:effectLst/>
                          <a:latin typeface="Arial"/>
                          <a:ea typeface="Times New Roman"/>
                          <a:cs typeface="Times New Roman"/>
                        </a:rPr>
                        <a:t>Diariamente</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smtClean="0">
                          <a:solidFill>
                            <a:srgbClr val="000000"/>
                          </a:solidFill>
                          <a:effectLst/>
                          <a:latin typeface="Arial"/>
                          <a:ea typeface="Times New Roman"/>
                          <a:cs typeface="Times New Roman"/>
                        </a:rPr>
                        <a:t>Quincenal</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a:solidFill>
                            <a:srgbClr val="000000"/>
                          </a:solidFill>
                          <a:effectLst/>
                          <a:latin typeface="Arial"/>
                          <a:ea typeface="Times New Roman"/>
                          <a:cs typeface="Times New Roman"/>
                        </a:rPr>
                        <a:t>diaria</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a:solidFill>
                            <a:srgbClr val="000000"/>
                          </a:solidFill>
                          <a:effectLst/>
                          <a:latin typeface="Arial"/>
                          <a:ea typeface="Times New Roman"/>
                          <a:cs typeface="Times New Roman"/>
                        </a:rPr>
                        <a:t>Según requiera</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err="1">
                          <a:solidFill>
                            <a:srgbClr val="000000"/>
                          </a:solidFill>
                          <a:effectLst/>
                          <a:latin typeface="Arial"/>
                          <a:ea typeface="Times New Roman"/>
                          <a:cs typeface="Times New Roman"/>
                        </a:rPr>
                        <a:t>Sem</a:t>
                      </a:r>
                      <a:r>
                        <a:rPr lang="es-EC" sz="1200" dirty="0">
                          <a:solidFill>
                            <a:srgbClr val="000000"/>
                          </a:solidFill>
                          <a:effectLst/>
                          <a:latin typeface="Arial"/>
                          <a:ea typeface="Times New Roman"/>
                          <a:cs typeface="Times New Roman"/>
                        </a:rPr>
                        <a:t>. y requiera</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a:solidFill>
                            <a:srgbClr val="000000"/>
                          </a:solidFill>
                          <a:effectLst/>
                          <a:latin typeface="Arial"/>
                          <a:ea typeface="Times New Roman"/>
                          <a:cs typeface="Times New Roman"/>
                        </a:rPr>
                        <a:t>Inicial y requiera</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ct val="115000"/>
                        </a:lnSpc>
                        <a:spcAft>
                          <a:spcPts val="0"/>
                        </a:spcAft>
                      </a:pPr>
                      <a:r>
                        <a:rPr lang="es-EC" sz="1200" dirty="0">
                          <a:solidFill>
                            <a:srgbClr val="000000"/>
                          </a:solidFill>
                          <a:effectLst/>
                          <a:latin typeface="Arial"/>
                          <a:ea typeface="Times New Roman"/>
                          <a:cs typeface="Times New Roman"/>
                        </a:rPr>
                        <a:t>Inicial y requiera</a:t>
                      </a:r>
                      <a:endParaRPr lang="es-EC" sz="1200" dirty="0">
                        <a:effectLst/>
                        <a:latin typeface="Calibri"/>
                        <a:ea typeface="Times New Roman"/>
                        <a:cs typeface="Times New Roman"/>
                      </a:endParaRPr>
                    </a:p>
                  </a:txBody>
                  <a:tcPr marL="48158" marR="4815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0040">
                <a:tc>
                  <a:txBody>
                    <a:bodyPr/>
                    <a:lstStyle/>
                    <a:p>
                      <a:pPr algn="just">
                        <a:lnSpc>
                          <a:spcPct val="115000"/>
                        </a:lnSpc>
                        <a:spcAft>
                          <a:spcPts val="0"/>
                        </a:spcAft>
                      </a:pPr>
                      <a:r>
                        <a:rPr lang="es-EC" sz="1200" dirty="0" smtClean="0">
                          <a:effectLst/>
                          <a:latin typeface="Arial"/>
                          <a:ea typeface="Times New Roman"/>
                          <a:cs typeface="Times New Roman"/>
                        </a:rPr>
                        <a:t>MTOP</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Arial"/>
                          <a:ea typeface="Times New Roman"/>
                          <a:cs typeface="Times New Roman"/>
                        </a:rPr>
                        <a:t>Cliente</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dirty="0">
                          <a:effectLst/>
                          <a:latin typeface="Arial"/>
                          <a:ea typeface="Times New Roman"/>
                          <a:cs typeface="Times New Roman"/>
                        </a:rPr>
                        <a:t>Δ</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15000"/>
                        </a:lnSpc>
                        <a:spcAft>
                          <a:spcPts val="0"/>
                        </a:spcAft>
                      </a:pPr>
                      <a:r>
                        <a:rPr lang="es-EC" sz="1200" dirty="0" smtClean="0">
                          <a:effectLst/>
                          <a:latin typeface="Arial"/>
                          <a:ea typeface="Times New Roman"/>
                          <a:cs typeface="Times New Roman"/>
                        </a:rPr>
                        <a:t>Cuerpo</a:t>
                      </a:r>
                      <a:r>
                        <a:rPr lang="es-EC" sz="1200" baseline="0" dirty="0" smtClean="0">
                          <a:effectLst/>
                          <a:latin typeface="Arial"/>
                          <a:ea typeface="Times New Roman"/>
                          <a:cs typeface="Times New Roman"/>
                        </a:rPr>
                        <a:t> de Ingenieros</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Arial"/>
                          <a:ea typeface="Times New Roman"/>
                          <a:cs typeface="Times New Roman"/>
                        </a:rPr>
                        <a:t>Jefe de Grupo de Trabajo</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smtClean="0">
                          <a:effectLst/>
                          <a:latin typeface="Arial"/>
                          <a:ea typeface="Times New Roman"/>
                          <a:cs typeface="Times New Roman"/>
                        </a:rPr>
                        <a:t>#</a:t>
                      </a:r>
                      <a:r>
                        <a:rPr lang="es-EC" sz="1200" baseline="0" dirty="0" smtClean="0">
                          <a:effectLst/>
                          <a:latin typeface="Calibri"/>
                          <a:ea typeface="Times New Roman"/>
                          <a:cs typeface="Times New Roman"/>
                        </a:rPr>
                        <a:t>   </a:t>
                      </a:r>
                      <a:r>
                        <a:rPr lang="es-EC" sz="1200" dirty="0" smtClean="0">
                          <a:effectLst/>
                          <a:latin typeface="Arial"/>
                          <a:ea typeface="Times New Roman"/>
                          <a:cs typeface="Times New Roman"/>
                        </a:rPr>
                        <a:t>@</a:t>
                      </a:r>
                      <a:r>
                        <a:rPr lang="es-EC" sz="1200" baseline="0" dirty="0" smtClean="0">
                          <a:effectLst/>
                          <a:latin typeface="Calibri"/>
                          <a:ea typeface="Times New Roman"/>
                          <a:cs typeface="Times New Roman"/>
                        </a:rPr>
                        <a:t>   </a:t>
                      </a:r>
                      <a:r>
                        <a:rPr lang="es-EC" sz="1200" dirty="0" smtClean="0">
                          <a:effectLst/>
                          <a:latin typeface="Arial"/>
                          <a:ea typeface="Times New Roman"/>
                          <a:cs typeface="Times New Roman"/>
                        </a:rPr>
                        <a:t>Δ</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212">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Arial"/>
                          <a:ea typeface="Times New Roman"/>
                          <a:cs typeface="Times New Roman"/>
                        </a:rPr>
                        <a:t>Equipo de </a:t>
                      </a:r>
                      <a:r>
                        <a:rPr lang="es-EC" sz="1200" dirty="0" err="1">
                          <a:effectLst/>
                          <a:latin typeface="Arial"/>
                          <a:ea typeface="Times New Roman"/>
                          <a:cs typeface="Times New Roman"/>
                        </a:rPr>
                        <a:t>Adm</a:t>
                      </a:r>
                      <a:r>
                        <a:rPr lang="es-EC" sz="1200" dirty="0">
                          <a:effectLst/>
                          <a:latin typeface="Arial"/>
                          <a:ea typeface="Times New Roman"/>
                          <a:cs typeface="Times New Roman"/>
                        </a:rPr>
                        <a:t>. del Proyecto</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 Δ</a:t>
                      </a:r>
                      <a:endParaRPr lang="es-EC" sz="1200">
                        <a:effectLst/>
                        <a:latin typeface="Calibri"/>
                        <a:ea typeface="Times New Roman"/>
                        <a:cs typeface="Times New Roman"/>
                      </a:endParaRPr>
                    </a:p>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41">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Times New Roman"/>
                          <a:cs typeface="Times New Roman"/>
                        </a:rPr>
                        <a:t>Consultores</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Δ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212">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Times New Roman"/>
                          <a:cs typeface="Times New Roman"/>
                        </a:rPr>
                        <a:t>Contratista</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 Δ</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212">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Arial"/>
                          <a:ea typeface="Times New Roman"/>
                          <a:cs typeface="Times New Roman"/>
                        </a:rPr>
                        <a:t>Maestro de Obra</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 Δ</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952">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Times New Roman"/>
                          <a:cs typeface="Times New Roman"/>
                        </a:rPr>
                        <a:t>Ing. Residente</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r>
                        <a:rPr lang="es-EC" sz="1200" baseline="0" dirty="0" smtClean="0">
                          <a:effectLst/>
                          <a:latin typeface="Calibri"/>
                          <a:ea typeface="Times New Roman"/>
                          <a:cs typeface="Times New Roman"/>
                        </a:rPr>
                        <a:t> </a:t>
                      </a:r>
                      <a:r>
                        <a:rPr lang="es-EC" sz="1200" dirty="0" smtClean="0">
                          <a:effectLst/>
                          <a:latin typeface="Arial"/>
                          <a:ea typeface="Times New Roman"/>
                          <a:cs typeface="Times New Roman"/>
                        </a:rPr>
                        <a:t>Δ</a:t>
                      </a:r>
                      <a:r>
                        <a:rPr lang="es-EC" sz="1200" baseline="0" dirty="0" smtClean="0">
                          <a:effectLst/>
                          <a:latin typeface="Calibri"/>
                          <a:ea typeface="Times New Roman"/>
                          <a:cs typeface="Times New Roman"/>
                        </a:rPr>
                        <a:t>  </a:t>
                      </a:r>
                      <a:r>
                        <a:rPr lang="es-EC" sz="1200" dirty="0" smtClean="0">
                          <a:effectLst/>
                          <a:latin typeface="Arial"/>
                          <a:ea typeface="Times New Roman"/>
                          <a:cs typeface="Times New Roman"/>
                        </a:rPr>
                        <a:t>♦</a:t>
                      </a:r>
                      <a:r>
                        <a:rPr lang="es-EC" sz="1200" baseline="0" dirty="0" smtClean="0">
                          <a:effectLst/>
                          <a:latin typeface="Calibri"/>
                          <a:ea typeface="Times New Roman"/>
                          <a:cs typeface="Times New Roman"/>
                        </a:rPr>
                        <a:t>  </a:t>
                      </a:r>
                      <a:r>
                        <a:rPr lang="es-EC" sz="1200" dirty="0" smtClean="0">
                          <a:effectLst/>
                          <a:latin typeface="Arial"/>
                          <a:ea typeface="Times New Roman"/>
                          <a:cs typeface="Times New Roman"/>
                        </a:rPr>
                        <a:t>@</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41">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Times New Roman"/>
                          <a:cs typeface="Times New Roman"/>
                        </a:rPr>
                        <a:t>Público usuario</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Δ</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41">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Times New Roman"/>
                          <a:cs typeface="Times New Roman"/>
                        </a:rPr>
                        <a:t>M.T.O.P</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 </a:t>
                      </a:r>
                      <a:r>
                        <a:rPr lang="es-EC" sz="1200" dirty="0" smtClean="0">
                          <a:effectLst/>
                          <a:latin typeface="Arial"/>
                          <a:ea typeface="Times New Roman"/>
                          <a:cs typeface="Times New Roman"/>
                        </a:rPr>
                        <a:t> ♦</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71">
                <a:tc>
                  <a:txBody>
                    <a:bodyPr/>
                    <a:lstStyle/>
                    <a:p>
                      <a:pPr algn="just">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Times New Roman"/>
                          <a:cs typeface="Times New Roman"/>
                        </a:rPr>
                        <a:t>MUNICIPIO</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Times New Roman"/>
                          <a:cs typeface="Times New Roman"/>
                        </a:rPr>
                        <a:t> </a:t>
                      </a:r>
                      <a:endParaRPr lang="es-EC" sz="120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Times New Roman"/>
                          <a:cs typeface="Times New Roman"/>
                        </a:rPr>
                        <a:t>#</a:t>
                      </a:r>
                      <a:endParaRPr lang="es-EC" sz="1200" dirty="0">
                        <a:effectLst/>
                        <a:latin typeface="Calibri"/>
                        <a:ea typeface="Times New Roman"/>
                        <a:cs typeface="Times New Roman"/>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2555776" y="6488668"/>
            <a:ext cx="2271969" cy="369332"/>
          </a:xfrm>
          <a:prstGeom prst="rect">
            <a:avLst/>
          </a:prstGeom>
        </p:spPr>
        <p:txBody>
          <a:bodyPr wrap="none">
            <a:spAutoFit/>
          </a:bodyPr>
          <a:lstStyle/>
          <a:p>
            <a:r>
              <a:rPr lang="es-EC" dirty="0" smtClean="0"/>
              <a:t>@  Información </a:t>
            </a:r>
            <a:r>
              <a:rPr lang="es-EC" dirty="0"/>
              <a:t>e-mail</a:t>
            </a:r>
          </a:p>
        </p:txBody>
      </p:sp>
      <p:sp>
        <p:nvSpPr>
          <p:cNvPr id="10" name="9 Rectángulo"/>
          <p:cNvSpPr/>
          <p:nvPr/>
        </p:nvSpPr>
        <p:spPr>
          <a:xfrm>
            <a:off x="35496" y="6488668"/>
            <a:ext cx="2345899" cy="369332"/>
          </a:xfrm>
          <a:prstGeom prst="rect">
            <a:avLst/>
          </a:prstGeom>
        </p:spPr>
        <p:txBody>
          <a:bodyPr wrap="none">
            <a:spAutoFit/>
          </a:bodyPr>
          <a:lstStyle/>
          <a:p>
            <a:r>
              <a:rPr lang="es-EC" dirty="0" smtClean="0"/>
              <a:t>#  Información </a:t>
            </a:r>
            <a:r>
              <a:rPr lang="es-EC" dirty="0"/>
              <a:t>impresa</a:t>
            </a:r>
          </a:p>
        </p:txBody>
      </p:sp>
      <p:sp>
        <p:nvSpPr>
          <p:cNvPr id="11" name="10 Rectángulo"/>
          <p:cNvSpPr/>
          <p:nvPr/>
        </p:nvSpPr>
        <p:spPr>
          <a:xfrm>
            <a:off x="5148064" y="6488668"/>
            <a:ext cx="1458220" cy="369332"/>
          </a:xfrm>
          <a:prstGeom prst="rect">
            <a:avLst/>
          </a:prstGeom>
        </p:spPr>
        <p:txBody>
          <a:bodyPr wrap="none">
            <a:spAutoFit/>
          </a:bodyPr>
          <a:lstStyle/>
          <a:p>
            <a:r>
              <a:rPr lang="es-EC" b="1" dirty="0"/>
              <a:t>Δ </a:t>
            </a:r>
            <a:r>
              <a:rPr lang="es-EC" b="1" dirty="0" smtClean="0"/>
              <a:t>  </a:t>
            </a:r>
            <a:r>
              <a:rPr lang="es-EC" dirty="0" smtClean="0"/>
              <a:t>Reuniones</a:t>
            </a:r>
            <a:endParaRPr lang="es-EC" dirty="0"/>
          </a:p>
        </p:txBody>
      </p:sp>
      <p:sp>
        <p:nvSpPr>
          <p:cNvPr id="12" name="11 Rectángulo"/>
          <p:cNvSpPr/>
          <p:nvPr/>
        </p:nvSpPr>
        <p:spPr>
          <a:xfrm>
            <a:off x="7029133" y="6488668"/>
            <a:ext cx="1075936" cy="369332"/>
          </a:xfrm>
          <a:prstGeom prst="rect">
            <a:avLst/>
          </a:prstGeom>
        </p:spPr>
        <p:txBody>
          <a:bodyPr wrap="none">
            <a:spAutoFit/>
          </a:bodyPr>
          <a:lstStyle/>
          <a:p>
            <a:r>
              <a:rPr lang="es-EC" b="1" dirty="0" smtClean="0"/>
              <a:t>♦   </a:t>
            </a:r>
            <a:r>
              <a:rPr lang="es-EC" dirty="0" smtClean="0"/>
              <a:t>Planos</a:t>
            </a:r>
            <a:endParaRPr lang="es-EC" dirty="0"/>
          </a:p>
        </p:txBody>
      </p:sp>
    </p:spTree>
    <p:extLst>
      <p:ext uri="{BB962C8B-B14F-4D97-AF65-F5344CB8AC3E}">
        <p14:creationId xmlns:p14="http://schemas.microsoft.com/office/powerpoint/2010/main" val="29669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52</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52</a:t>
            </a:fld>
            <a:endParaRPr lang="es-EC" b="1" dirty="0">
              <a:solidFill>
                <a:prstClr val="black"/>
              </a:solidFill>
            </a:endParaRPr>
          </a:p>
        </p:txBody>
      </p:sp>
      <p:sp>
        <p:nvSpPr>
          <p:cNvPr id="6" name="Text Box 12"/>
          <p:cNvSpPr txBox="1">
            <a:spLocks noChangeArrowheads="1"/>
          </p:cNvSpPr>
          <p:nvPr/>
        </p:nvSpPr>
        <p:spPr bwMode="auto">
          <a:xfrm>
            <a:off x="0" y="87015"/>
            <a:ext cx="91440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ADMINISTRAR LA SEGURIDAD OCUPACIONAL (EP)</a:t>
            </a:r>
            <a:endParaRPr lang="es-ES_tradnl"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0" y="764704"/>
            <a:ext cx="9144000" cy="55916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69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53</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53</a:t>
            </a:fld>
            <a:endParaRPr lang="es-EC" b="1" dirty="0">
              <a:solidFill>
                <a:prstClr val="black"/>
              </a:solidFill>
            </a:endParaRPr>
          </a:p>
        </p:txBody>
      </p:sp>
      <p:sp>
        <p:nvSpPr>
          <p:cNvPr id="6" name="Text Box 12"/>
          <p:cNvSpPr txBox="1">
            <a:spLocks noChangeArrowheads="1"/>
          </p:cNvSpPr>
          <p:nvPr/>
        </p:nvSpPr>
        <p:spPr bwMode="auto">
          <a:xfrm>
            <a:off x="265168" y="87015"/>
            <a:ext cx="860444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IDENTIF. Y EVALUACIÓN DE IMPACT. AMBIENTALES (EP)</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3123355592"/>
              </p:ext>
            </p:extLst>
          </p:nvPr>
        </p:nvGraphicFramePr>
        <p:xfrm>
          <a:off x="-1" y="768373"/>
          <a:ext cx="9144002" cy="5768974"/>
        </p:xfrm>
        <a:graphic>
          <a:graphicData uri="http://schemas.openxmlformats.org/drawingml/2006/table">
            <a:tbl>
              <a:tblPr firstRow="1" firstCol="1" lastRow="1" lastCol="1" bandRow="1" bandCol="1"/>
              <a:tblGrid>
                <a:gridCol w="755577"/>
                <a:gridCol w="2376264"/>
                <a:gridCol w="6012161"/>
              </a:tblGrid>
              <a:tr h="110389">
                <a:tc>
                  <a:txBody>
                    <a:bodyPr/>
                    <a:lstStyle/>
                    <a:p>
                      <a:pPr algn="ctr">
                        <a:lnSpc>
                          <a:spcPct val="115000"/>
                        </a:lnSpc>
                        <a:spcAft>
                          <a:spcPts val="0"/>
                        </a:spcAft>
                      </a:pPr>
                      <a:r>
                        <a:rPr lang="es-EC" sz="1400" b="1" dirty="0">
                          <a:effectLst/>
                          <a:latin typeface="Arial"/>
                          <a:ea typeface="Times New Roman"/>
                          <a:cs typeface="Times New Roman"/>
                        </a:rPr>
                        <a:t>Código</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400" b="1" dirty="0">
                          <a:effectLst/>
                          <a:latin typeface="Arial"/>
                          <a:ea typeface="Times New Roman"/>
                          <a:cs typeface="Times New Roman"/>
                        </a:rPr>
                        <a:t>ACTIVIDAD</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400" b="1" dirty="0">
                          <a:effectLst/>
                          <a:latin typeface="Arial"/>
                          <a:ea typeface="Times New Roman"/>
                          <a:cs typeface="Times New Roman"/>
                        </a:rPr>
                        <a:t>DESCRIPCIÓN</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0389">
                <a:tc>
                  <a:txBody>
                    <a:bodyPr/>
                    <a:lstStyle/>
                    <a:p>
                      <a:pPr algn="just">
                        <a:lnSpc>
                          <a:spcPct val="115000"/>
                        </a:lnSpc>
                        <a:spcAft>
                          <a:spcPts val="0"/>
                        </a:spcAft>
                      </a:pPr>
                      <a:r>
                        <a:rPr lang="es-EC" sz="1400" b="1" dirty="0">
                          <a:effectLst/>
                          <a:latin typeface="Arial"/>
                          <a:ea typeface="Times New Roman"/>
                          <a:cs typeface="Times New Roman"/>
                        </a:rPr>
                        <a:t> </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400" b="1" dirty="0">
                          <a:effectLst/>
                          <a:latin typeface="Arial"/>
                          <a:ea typeface="Times New Roman"/>
                          <a:cs typeface="Times New Roman"/>
                        </a:rPr>
                        <a:t>COMPLEMENTARIAS</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es-EC" sz="1400" b="1" dirty="0">
                          <a:effectLst/>
                          <a:latin typeface="Arial"/>
                          <a:ea typeface="Times New Roman"/>
                          <a:cs typeface="Times New Roman"/>
                        </a:rPr>
                        <a:t> </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41557">
                <a:tc>
                  <a:txBody>
                    <a:bodyPr/>
                    <a:lstStyle/>
                    <a:p>
                      <a:pPr algn="ctr">
                        <a:lnSpc>
                          <a:spcPct val="115000"/>
                        </a:lnSpc>
                        <a:spcAft>
                          <a:spcPts val="0"/>
                        </a:spcAft>
                      </a:pPr>
                      <a:r>
                        <a:rPr lang="es-EC" sz="1200" b="1" dirty="0">
                          <a:effectLst/>
                          <a:latin typeface="Arial"/>
                          <a:ea typeface="Times New Roman"/>
                          <a:cs typeface="Times New Roman"/>
                        </a:rPr>
                        <a:t>A1</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Instalación y operación Campamentos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Disponibilidad de Campamentos para oficinas, bodegas, talleres y plantas de hormigón en los dos frentes de trabajo ubicados Tachina, Isla Luis Vargas Torres y otros.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31168">
                <a:tc>
                  <a:txBody>
                    <a:bodyPr/>
                    <a:lstStyle/>
                    <a:p>
                      <a:pPr algn="ctr">
                        <a:lnSpc>
                          <a:spcPct val="115000"/>
                        </a:lnSpc>
                        <a:spcAft>
                          <a:spcPts val="0"/>
                        </a:spcAft>
                      </a:pPr>
                      <a:r>
                        <a:rPr lang="es-EC" sz="1200" b="1" dirty="0">
                          <a:effectLst/>
                          <a:latin typeface="Arial"/>
                          <a:ea typeface="Times New Roman"/>
                          <a:cs typeface="Times New Roman"/>
                        </a:rPr>
                        <a:t>A2</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Cierre total o parcial de vías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Reorganización vial por el cierre total o parcial de vías en la ciudad de Esmeraldas, para que se pueda construir los puentes y las vías de acceso.</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41557">
                <a:tc>
                  <a:txBody>
                    <a:bodyPr/>
                    <a:lstStyle/>
                    <a:p>
                      <a:pPr algn="ctr">
                        <a:lnSpc>
                          <a:spcPct val="115000"/>
                        </a:lnSpc>
                        <a:spcAft>
                          <a:spcPts val="0"/>
                        </a:spcAft>
                      </a:pPr>
                      <a:r>
                        <a:rPr lang="es-EC" sz="1200" b="1" dirty="0">
                          <a:effectLst/>
                          <a:latin typeface="Arial"/>
                          <a:ea typeface="Times New Roman"/>
                          <a:cs typeface="Times New Roman"/>
                        </a:rPr>
                        <a:t>A3</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Fuentes de materiales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Provisión de áridos (materiales) para la preparación de hormigón, rellenos, etc., desde las canteras o minas que estarán lo más cercanas posible al área del proyecto.</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31168">
                <a:tc>
                  <a:txBody>
                    <a:bodyPr/>
                    <a:lstStyle/>
                    <a:p>
                      <a:pPr algn="ctr">
                        <a:lnSpc>
                          <a:spcPct val="115000"/>
                        </a:lnSpc>
                        <a:spcAft>
                          <a:spcPts val="0"/>
                        </a:spcAft>
                      </a:pPr>
                      <a:r>
                        <a:rPr lang="es-EC" sz="1200" b="1" dirty="0">
                          <a:effectLst/>
                          <a:latin typeface="Arial"/>
                          <a:ea typeface="Times New Roman"/>
                          <a:cs typeface="Times New Roman"/>
                        </a:rPr>
                        <a:t>A4</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Transporte de materiales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Transporte de materiales desde las fuentes hacia la obra y transporte de material de desalojo desde la obras hasta los sitios de disposición final.</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A5</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Disposición de materiales de desalojo</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Es necesario que las autoridades municipales dispongan los sitios para estos materiales.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A6</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dirty="0">
                          <a:effectLst/>
                          <a:latin typeface="Arial"/>
                          <a:ea typeface="Times New Roman"/>
                          <a:cs typeface="Times New Roman"/>
                        </a:rPr>
                        <a:t>Planta de Asfalto</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dirty="0">
                          <a:effectLst/>
                          <a:latin typeface="Arial"/>
                          <a:ea typeface="Times New Roman"/>
                          <a:cs typeface="Times New Roman"/>
                        </a:rPr>
                        <a:t>Se consideró la instalación y operación de la planta de Asfalto.</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10389">
                <a:tc>
                  <a:txBody>
                    <a:bodyPr/>
                    <a:lstStyle/>
                    <a:p>
                      <a:pPr algn="ctr">
                        <a:lnSpc>
                          <a:spcPct val="115000"/>
                        </a:lnSpc>
                        <a:spcAft>
                          <a:spcPts val="0"/>
                        </a:spcAft>
                      </a:pPr>
                      <a:r>
                        <a:rPr lang="es-EC" sz="1400" b="1" dirty="0">
                          <a:effectLst/>
                          <a:latin typeface="Arial"/>
                          <a:ea typeface="Times New Roman"/>
                          <a:cs typeface="Times New Roman"/>
                        </a:rPr>
                        <a:t> </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400" b="1" dirty="0">
                          <a:effectLst/>
                          <a:latin typeface="Arial"/>
                          <a:ea typeface="Times New Roman"/>
                          <a:cs typeface="Times New Roman"/>
                        </a:rPr>
                        <a:t>CONSTRUCCIÓN</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es-EC" sz="1400" dirty="0">
                          <a:effectLst/>
                          <a:latin typeface="Arial"/>
                          <a:ea typeface="Times New Roman"/>
                          <a:cs typeface="Times New Roman"/>
                        </a:rPr>
                        <a:t> </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B1</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Preparación del terreno</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Retiro d la vegetación y cortes necesarios </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B2</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Excavación</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Excavaciones necesarias para construcción de la infraestructura y superestructura.</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31168">
                <a:tc>
                  <a:txBody>
                    <a:bodyPr/>
                    <a:lstStyle/>
                    <a:p>
                      <a:pPr algn="ctr">
                        <a:lnSpc>
                          <a:spcPct val="115000"/>
                        </a:lnSpc>
                        <a:spcAft>
                          <a:spcPts val="0"/>
                        </a:spcAft>
                      </a:pPr>
                      <a:r>
                        <a:rPr lang="es-EC" sz="1200" b="1" dirty="0">
                          <a:effectLst/>
                          <a:latin typeface="Arial"/>
                          <a:ea typeface="Times New Roman"/>
                          <a:cs typeface="Times New Roman"/>
                        </a:rPr>
                        <a:t>B3</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Expropiaciones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Las expropiaciones mínimas y necesarias, que se han acordado con la población e instituciones directamente afectadas, con el aval de las alcaldías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B4</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Construcción de Ejes Viales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Remoción de tierras, sub base, base</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B5</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Construcción de infraestructura</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Construcción de infraestructura para los puentes</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B6</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dirty="0">
                          <a:effectLst/>
                          <a:latin typeface="Arial"/>
                          <a:ea typeface="Times New Roman"/>
                          <a:cs typeface="Times New Roman"/>
                        </a:rPr>
                        <a:t>Construcción superestructura </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dirty="0">
                          <a:effectLst/>
                          <a:latin typeface="Arial"/>
                          <a:ea typeface="Times New Roman"/>
                          <a:cs typeface="Times New Roman"/>
                        </a:rPr>
                        <a:t>Construcción de superestructura los puentes</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400" b="1" dirty="0">
                          <a:effectLst/>
                          <a:latin typeface="Arial"/>
                          <a:ea typeface="Times New Roman"/>
                          <a:cs typeface="Times New Roman"/>
                        </a:rPr>
                        <a:t> </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C" sz="1400" b="1" dirty="0">
                          <a:effectLst/>
                          <a:latin typeface="Arial"/>
                          <a:ea typeface="Times New Roman"/>
                          <a:cs typeface="Times New Roman"/>
                        </a:rPr>
                        <a:t>OPERACIÓN Y MANTENIMIENTO</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es-EC" sz="1400" dirty="0">
                          <a:effectLst/>
                          <a:latin typeface="Arial"/>
                          <a:ea typeface="Times New Roman"/>
                          <a:cs typeface="Times New Roman"/>
                        </a:rPr>
                        <a:t> </a:t>
                      </a:r>
                      <a:endParaRPr lang="es-EC" sz="14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C1</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Tráfico</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Previsión de la cantidad de vehículos que circularán por el puente.</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779">
                <a:tc>
                  <a:txBody>
                    <a:bodyPr/>
                    <a:lstStyle/>
                    <a:p>
                      <a:pPr algn="ctr">
                        <a:lnSpc>
                          <a:spcPct val="115000"/>
                        </a:lnSpc>
                        <a:spcAft>
                          <a:spcPts val="0"/>
                        </a:spcAft>
                      </a:pPr>
                      <a:r>
                        <a:rPr lang="es-EC" sz="1200" b="1" dirty="0">
                          <a:effectLst/>
                          <a:latin typeface="Arial"/>
                          <a:ea typeface="Times New Roman"/>
                          <a:cs typeface="Times New Roman"/>
                        </a:rPr>
                        <a:t>C2</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Mantenimiento.</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a:effectLst/>
                          <a:latin typeface="Arial"/>
                          <a:ea typeface="Times New Roman"/>
                          <a:cs typeface="Times New Roman"/>
                        </a:rPr>
                        <a:t>Mantenimiento preventivo y correctivo del puente en operación.</a:t>
                      </a:r>
                      <a:endParaRPr lang="es-EC" sz="120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10389">
                <a:tc>
                  <a:txBody>
                    <a:bodyPr/>
                    <a:lstStyle/>
                    <a:p>
                      <a:pPr algn="ctr">
                        <a:lnSpc>
                          <a:spcPct val="115000"/>
                        </a:lnSpc>
                        <a:spcAft>
                          <a:spcPts val="0"/>
                        </a:spcAft>
                      </a:pPr>
                      <a:r>
                        <a:rPr lang="es-EC" sz="1200" b="1" dirty="0">
                          <a:effectLst/>
                          <a:latin typeface="Arial"/>
                          <a:ea typeface="Times New Roman"/>
                          <a:cs typeface="Times New Roman"/>
                        </a:rPr>
                        <a:t>C3</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dirty="0">
                          <a:effectLst/>
                          <a:latin typeface="Arial"/>
                          <a:ea typeface="Times New Roman"/>
                          <a:cs typeface="Times New Roman"/>
                        </a:rPr>
                        <a:t>Desmantelamiento</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es-EC" sz="1200" dirty="0">
                          <a:effectLst/>
                          <a:latin typeface="Arial"/>
                          <a:ea typeface="Times New Roman"/>
                          <a:cs typeface="Times New Roman"/>
                        </a:rPr>
                        <a:t>Levantamiento de campamentos y equipos </a:t>
                      </a:r>
                      <a:endParaRPr lang="es-EC" sz="1200" dirty="0">
                        <a:effectLst/>
                        <a:latin typeface="Calibri"/>
                        <a:ea typeface="Times New Roman"/>
                        <a:cs typeface="Times New Roman"/>
                      </a:endParaRPr>
                    </a:p>
                  </a:txBody>
                  <a:tcPr marL="43196" marR="4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9669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54</a:t>
            </a:fld>
            <a:endParaRPr lang="es-EC" b="1" dirty="0">
              <a:solidFill>
                <a:prstClr val="black"/>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788491484"/>
              </p:ext>
            </p:extLst>
          </p:nvPr>
        </p:nvGraphicFramePr>
        <p:xfrm>
          <a:off x="395536" y="620688"/>
          <a:ext cx="8474077" cy="5286798"/>
        </p:xfrm>
        <a:graphic>
          <a:graphicData uri="http://schemas.openxmlformats.org/drawingml/2006/table">
            <a:tbl>
              <a:tblPr/>
              <a:tblGrid>
                <a:gridCol w="2111488"/>
                <a:gridCol w="412210"/>
                <a:gridCol w="412210"/>
                <a:gridCol w="412210"/>
                <a:gridCol w="412210"/>
                <a:gridCol w="412210"/>
                <a:gridCol w="412210"/>
                <a:gridCol w="412210"/>
                <a:gridCol w="412210"/>
                <a:gridCol w="412210"/>
                <a:gridCol w="412210"/>
                <a:gridCol w="428699"/>
                <a:gridCol w="441308"/>
                <a:gridCol w="441308"/>
                <a:gridCol w="464587"/>
                <a:gridCol w="464587"/>
              </a:tblGrid>
              <a:tr h="130135">
                <a:tc rowSpan="3">
                  <a:txBody>
                    <a:bodyPr/>
                    <a:lstStyle/>
                    <a:p>
                      <a:pPr algn="ctr">
                        <a:lnSpc>
                          <a:spcPct val="115000"/>
                        </a:lnSpc>
                        <a:spcAft>
                          <a:spcPts val="0"/>
                        </a:spcAft>
                      </a:pPr>
                      <a:r>
                        <a:rPr lang="es-EC" sz="1050" b="1" dirty="0">
                          <a:effectLst/>
                          <a:latin typeface="Arial"/>
                          <a:ea typeface="Times New Roman"/>
                          <a:cs typeface="Times New Roman"/>
                        </a:rPr>
                        <a:t>FACTORES AMBIENTALES</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15">
                  <a:txBody>
                    <a:bodyPr/>
                    <a:lstStyle/>
                    <a:p>
                      <a:pPr algn="ctr">
                        <a:lnSpc>
                          <a:spcPct val="115000"/>
                        </a:lnSpc>
                        <a:spcAft>
                          <a:spcPts val="0"/>
                        </a:spcAft>
                      </a:pPr>
                      <a:r>
                        <a:rPr lang="es-EC" sz="1050" b="1" dirty="0">
                          <a:effectLst/>
                          <a:latin typeface="Arial"/>
                          <a:ea typeface="Times New Roman"/>
                          <a:cs typeface="Times New Roman"/>
                        </a:rPr>
                        <a:t>ACTIVIDADES DEL PROYECTO</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135">
                <a:tc vMerge="1">
                  <a:txBody>
                    <a:bodyPr/>
                    <a:lstStyle/>
                    <a:p>
                      <a:endParaRPr lang="es-EC"/>
                    </a:p>
                  </a:txBody>
                  <a:tcPr/>
                </a:tc>
                <a:tc gridSpan="6">
                  <a:txBody>
                    <a:bodyPr/>
                    <a:lstStyle/>
                    <a:p>
                      <a:pPr algn="ctr">
                        <a:lnSpc>
                          <a:spcPct val="115000"/>
                        </a:lnSpc>
                        <a:spcAft>
                          <a:spcPts val="0"/>
                        </a:spcAft>
                      </a:pPr>
                      <a:r>
                        <a:rPr lang="es-EC" sz="1050" b="1" dirty="0">
                          <a:effectLst/>
                          <a:latin typeface="Arial"/>
                          <a:ea typeface="Times New Roman"/>
                          <a:cs typeface="Times New Roman"/>
                        </a:rPr>
                        <a:t>COMPLEMENTARIAS</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a:lnSpc>
                          <a:spcPct val="115000"/>
                        </a:lnSpc>
                        <a:spcAft>
                          <a:spcPts val="0"/>
                        </a:spcAft>
                      </a:pPr>
                      <a:r>
                        <a:rPr lang="es-EC" sz="1050" b="1" dirty="0">
                          <a:effectLst/>
                          <a:latin typeface="Arial"/>
                          <a:ea typeface="Times New Roman"/>
                          <a:cs typeface="Times New Roman"/>
                        </a:rPr>
                        <a:t>CONSTRUCCION OBRA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050" b="1" dirty="0">
                          <a:effectLst/>
                          <a:latin typeface="Arial"/>
                          <a:ea typeface="Times New Roman"/>
                          <a:cs typeface="Times New Roman"/>
                        </a:rPr>
                        <a:t>OPERACIÓN</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s-EC"/>
                    </a:p>
                  </a:txBody>
                  <a:tcPr/>
                </a:tc>
                <a:tc hMerge="1">
                  <a:txBody>
                    <a:bodyPr/>
                    <a:lstStyle/>
                    <a:p>
                      <a:endParaRPr lang="es-EC"/>
                    </a:p>
                  </a:txBody>
                  <a:tcPr/>
                </a:tc>
              </a:tr>
              <a:tr h="130135">
                <a:tc vMerge="1">
                  <a:txBody>
                    <a:bodyPr/>
                    <a:lstStyle/>
                    <a:p>
                      <a:endParaRPr lang="es-EC"/>
                    </a:p>
                  </a:txBody>
                  <a:tcPr/>
                </a:tc>
                <a:tc>
                  <a:txBody>
                    <a:bodyPr/>
                    <a:lstStyle/>
                    <a:p>
                      <a:pPr algn="ctr">
                        <a:lnSpc>
                          <a:spcPct val="115000"/>
                        </a:lnSpc>
                        <a:spcAft>
                          <a:spcPts val="0"/>
                        </a:spcAft>
                      </a:pPr>
                      <a:r>
                        <a:rPr lang="es-EC" sz="1050" b="1" dirty="0">
                          <a:effectLst/>
                          <a:latin typeface="Arial"/>
                          <a:ea typeface="Times New Roman"/>
                          <a:cs typeface="Times New Roman"/>
                        </a:rPr>
                        <a:t>A1</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A2</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A3</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A4</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A5</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A6</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B1</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B2</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B3</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B4</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B5</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B6</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C1</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C2</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EC" sz="1050" b="1" dirty="0">
                          <a:effectLst/>
                          <a:latin typeface="Arial"/>
                          <a:ea typeface="Times New Roman"/>
                          <a:cs typeface="Times New Roman"/>
                        </a:rPr>
                        <a:t>C3</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130135">
                <a:tc>
                  <a:txBody>
                    <a:bodyPr/>
                    <a:lstStyle/>
                    <a:p>
                      <a:pPr algn="ctr">
                        <a:lnSpc>
                          <a:spcPct val="115000"/>
                        </a:lnSpc>
                        <a:spcAft>
                          <a:spcPts val="0"/>
                        </a:spcAft>
                      </a:pPr>
                      <a:r>
                        <a:rPr lang="es-EC" sz="1050" b="1" dirty="0">
                          <a:effectLst/>
                          <a:latin typeface="Arial"/>
                          <a:ea typeface="Times New Roman"/>
                          <a:cs typeface="Times New Roman"/>
                        </a:rPr>
                        <a:t>FISICOS</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15">
                  <a:txBody>
                    <a:bodyPr/>
                    <a:lstStyle/>
                    <a:p>
                      <a:pPr algn="just">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135">
                <a:tc>
                  <a:txBody>
                    <a:bodyPr/>
                    <a:lstStyle/>
                    <a:p>
                      <a:pPr marL="180340" indent="-180340">
                        <a:lnSpc>
                          <a:spcPct val="115000"/>
                        </a:lnSpc>
                        <a:spcAft>
                          <a:spcPts val="0"/>
                        </a:spcAft>
                      </a:pPr>
                      <a:r>
                        <a:rPr lang="es-EC" sz="1050" dirty="0">
                          <a:effectLst/>
                          <a:latin typeface="Arial"/>
                          <a:ea typeface="Times New Roman"/>
                          <a:cs typeface="Times New Roman"/>
                        </a:rPr>
                        <a:t>1.  Ruido</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m</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30135">
                <a:tc>
                  <a:txBody>
                    <a:bodyPr/>
                    <a:lstStyle/>
                    <a:p>
                      <a:pPr marL="180340" indent="-180340">
                        <a:lnSpc>
                          <a:spcPct val="115000"/>
                        </a:lnSpc>
                        <a:spcAft>
                          <a:spcPts val="0"/>
                        </a:spcAft>
                      </a:pPr>
                      <a:r>
                        <a:rPr lang="es-EC" sz="1050">
                          <a:effectLst/>
                          <a:latin typeface="Arial"/>
                          <a:ea typeface="Times New Roman"/>
                          <a:cs typeface="Times New Roman"/>
                        </a:rPr>
                        <a:t>2.  Polvo</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a:effectLst/>
                          <a:latin typeface="Arial"/>
                          <a:ea typeface="Times New Roman"/>
                          <a:cs typeface="Times New Roman"/>
                        </a:rPr>
                        <a:t>3.  Gases de Combustión</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b</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57954">
                <a:tc>
                  <a:txBody>
                    <a:bodyPr/>
                    <a:lstStyle/>
                    <a:p>
                      <a:pPr marL="180340" indent="-180340">
                        <a:lnSpc>
                          <a:spcPct val="115000"/>
                        </a:lnSpc>
                        <a:spcAft>
                          <a:spcPts val="0"/>
                        </a:spcAft>
                      </a:pPr>
                      <a:r>
                        <a:rPr lang="es-EC" sz="1050">
                          <a:effectLst/>
                          <a:latin typeface="Arial"/>
                          <a:ea typeface="Times New Roman"/>
                          <a:cs typeface="Times New Roman"/>
                        </a:rPr>
                        <a:t>4.  Patrón de Drenaje</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5.  Contaminación de Agua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30135">
                <a:tc>
                  <a:txBody>
                    <a:bodyPr/>
                    <a:lstStyle/>
                    <a:p>
                      <a:pPr marL="180340" indent="-180340">
                        <a:lnSpc>
                          <a:spcPct val="115000"/>
                        </a:lnSpc>
                        <a:spcAft>
                          <a:spcPts val="0"/>
                        </a:spcAft>
                      </a:pPr>
                      <a:r>
                        <a:rPr lang="es-EC" sz="1050">
                          <a:effectLst/>
                          <a:latin typeface="Arial"/>
                          <a:ea typeface="Times New Roman"/>
                          <a:cs typeface="Times New Roman"/>
                        </a:rPr>
                        <a:t>6.  Erosión</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30135">
                <a:tc>
                  <a:txBody>
                    <a:bodyPr/>
                    <a:lstStyle/>
                    <a:p>
                      <a:pPr algn="ctr">
                        <a:lnSpc>
                          <a:spcPct val="115000"/>
                        </a:lnSpc>
                        <a:spcAft>
                          <a:spcPts val="0"/>
                        </a:spcAft>
                      </a:pPr>
                      <a:r>
                        <a:rPr lang="es-EC" sz="1050" b="1" dirty="0">
                          <a:effectLst/>
                          <a:latin typeface="Arial"/>
                          <a:ea typeface="Times New Roman"/>
                          <a:cs typeface="Times New Roman"/>
                        </a:rPr>
                        <a:t>BIOTICOS</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15">
                  <a:txBody>
                    <a:bodyPr/>
                    <a:lstStyle/>
                    <a:p>
                      <a:pPr algn="just">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8151">
                <a:tc>
                  <a:txBody>
                    <a:bodyPr/>
                    <a:lstStyle/>
                    <a:p>
                      <a:pPr marL="180340" indent="-180340">
                        <a:lnSpc>
                          <a:spcPct val="115000"/>
                        </a:lnSpc>
                        <a:spcAft>
                          <a:spcPts val="0"/>
                        </a:spcAft>
                      </a:pPr>
                      <a:r>
                        <a:rPr lang="es-EC" sz="1050" dirty="0">
                          <a:effectLst/>
                          <a:latin typeface="Arial"/>
                          <a:ea typeface="Times New Roman"/>
                          <a:cs typeface="Times New Roman"/>
                        </a:rPr>
                        <a:t>7.  Cubierta Vegetal</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8.  Polvo y Humos (afectación flora)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9.  Cambios en el Hábitat</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10. Molestias a la Fauna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11. Valor del Nuevo Hábitat</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30135">
                <a:tc>
                  <a:txBody>
                    <a:bodyPr/>
                    <a:lstStyle/>
                    <a:p>
                      <a:pPr algn="ctr">
                        <a:lnSpc>
                          <a:spcPct val="115000"/>
                        </a:lnSpc>
                        <a:spcAft>
                          <a:spcPts val="0"/>
                        </a:spcAft>
                      </a:pPr>
                      <a:r>
                        <a:rPr lang="es-EC" sz="1050" b="1" dirty="0">
                          <a:effectLst/>
                          <a:latin typeface="Arial"/>
                          <a:ea typeface="Times New Roman"/>
                          <a:cs typeface="Times New Roman"/>
                        </a:rPr>
                        <a:t>HUMANOS</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15">
                  <a:txBody>
                    <a:bodyPr/>
                    <a:lstStyle/>
                    <a:p>
                      <a:pPr algn="just">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12. Viviendas y Propiedades</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57011">
                <a:tc>
                  <a:txBody>
                    <a:bodyPr/>
                    <a:lstStyle/>
                    <a:p>
                      <a:pPr marL="180340" indent="-180340">
                        <a:lnSpc>
                          <a:spcPct val="115000"/>
                        </a:lnSpc>
                        <a:spcAft>
                          <a:spcPts val="0"/>
                        </a:spcAft>
                      </a:pPr>
                      <a:r>
                        <a:rPr lang="es-EC" sz="1050" dirty="0">
                          <a:effectLst/>
                          <a:latin typeface="Arial"/>
                          <a:ea typeface="Times New Roman"/>
                          <a:cs typeface="Times New Roman"/>
                        </a:rPr>
                        <a:t>13.Calidad de Vida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b</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68798">
                <a:tc>
                  <a:txBody>
                    <a:bodyPr/>
                    <a:lstStyle/>
                    <a:p>
                      <a:pPr marL="180340" indent="-180340">
                        <a:lnSpc>
                          <a:spcPct val="115000"/>
                        </a:lnSpc>
                        <a:spcAft>
                          <a:spcPts val="0"/>
                        </a:spcAft>
                      </a:pPr>
                      <a:r>
                        <a:rPr lang="es-EC" sz="1050" dirty="0">
                          <a:effectLst/>
                          <a:latin typeface="Arial"/>
                          <a:ea typeface="Times New Roman"/>
                          <a:cs typeface="Times New Roman"/>
                        </a:rPr>
                        <a:t>14. Tiempos de Viaje</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a</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B</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15. Salud Pública / Ocupacional</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30135">
                <a:tc>
                  <a:txBody>
                    <a:bodyPr/>
                    <a:lstStyle/>
                    <a:p>
                      <a:pPr marL="180340" indent="-180340">
                        <a:lnSpc>
                          <a:spcPct val="115000"/>
                        </a:lnSpc>
                        <a:spcAft>
                          <a:spcPts val="0"/>
                        </a:spcAft>
                      </a:pPr>
                      <a:r>
                        <a:rPr lang="es-EC" sz="1050" dirty="0">
                          <a:effectLst/>
                          <a:latin typeface="Arial"/>
                          <a:ea typeface="Times New Roman"/>
                          <a:cs typeface="Times New Roman"/>
                        </a:rPr>
                        <a:t>16. Paisajismo</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M</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17. Mejora Infraestructura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B</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a:effectLst/>
                          <a:latin typeface="Arial"/>
                          <a:ea typeface="Times New Roman"/>
                          <a:cs typeface="Times New Roman"/>
                        </a:rPr>
                        <a:t> </a:t>
                      </a:r>
                      <a:endParaRPr lang="es-EC" sz="110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60270">
                <a:tc>
                  <a:txBody>
                    <a:bodyPr/>
                    <a:lstStyle/>
                    <a:p>
                      <a:pPr marL="180340" indent="-180340">
                        <a:lnSpc>
                          <a:spcPct val="115000"/>
                        </a:lnSpc>
                        <a:spcAft>
                          <a:spcPts val="0"/>
                        </a:spcAft>
                      </a:pPr>
                      <a:r>
                        <a:rPr lang="es-EC" sz="1050" dirty="0">
                          <a:effectLst/>
                          <a:latin typeface="Arial"/>
                          <a:ea typeface="Times New Roman"/>
                          <a:cs typeface="Times New Roman"/>
                        </a:rPr>
                        <a:t>18. Empleo y mano de obra</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b</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C" sz="1050" dirty="0">
                          <a:effectLst/>
                          <a:latin typeface="Arial"/>
                          <a:ea typeface="Times New Roman"/>
                          <a:cs typeface="Times New Roman"/>
                        </a:rPr>
                        <a:t> </a:t>
                      </a:r>
                      <a:endParaRPr lang="es-EC" sz="1100" dirty="0">
                        <a:effectLst/>
                        <a:latin typeface="Calibri"/>
                        <a:ea typeface="Times New Roman"/>
                        <a:cs typeface="Times New Roman"/>
                      </a:endParaRPr>
                    </a:p>
                  </a:txBody>
                  <a:tcPr marL="33005" marR="3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8" name="Text Box 12"/>
          <p:cNvSpPr txBox="1">
            <a:spLocks noChangeArrowheads="1"/>
          </p:cNvSpPr>
          <p:nvPr/>
        </p:nvSpPr>
        <p:spPr bwMode="auto">
          <a:xfrm>
            <a:off x="265168" y="87015"/>
            <a:ext cx="860444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MATRIZ DE CRIBADO AMBIENTAL (EP)</a:t>
            </a:r>
            <a:endParaRPr lang="es-ES_tradnl" dirty="0"/>
          </a:p>
        </p:txBody>
      </p:sp>
      <p:graphicFrame>
        <p:nvGraphicFramePr>
          <p:cNvPr id="10" name="9 Tabla"/>
          <p:cNvGraphicFramePr>
            <a:graphicFrameLocks noGrp="1"/>
          </p:cNvGraphicFramePr>
          <p:nvPr>
            <p:extLst>
              <p:ext uri="{D42A27DB-BD31-4B8C-83A1-F6EECF244321}">
                <p14:modId xmlns:p14="http://schemas.microsoft.com/office/powerpoint/2010/main" val="1180280093"/>
              </p:ext>
            </p:extLst>
          </p:nvPr>
        </p:nvGraphicFramePr>
        <p:xfrm>
          <a:off x="845691" y="6143580"/>
          <a:ext cx="2574181" cy="578358"/>
        </p:xfrm>
        <a:graphic>
          <a:graphicData uri="http://schemas.openxmlformats.org/drawingml/2006/table">
            <a:tbl>
              <a:tblPr firstRow="1" firstCol="1" bandRow="1"/>
              <a:tblGrid>
                <a:gridCol w="2574181"/>
              </a:tblGrid>
              <a:tr h="0">
                <a:tc>
                  <a:txBody>
                    <a:bodyPr/>
                    <a:lstStyle/>
                    <a:p>
                      <a:pPr algn="just">
                        <a:lnSpc>
                          <a:spcPct val="115000"/>
                        </a:lnSpc>
                        <a:spcAft>
                          <a:spcPts val="0"/>
                        </a:spcAft>
                      </a:pPr>
                      <a:r>
                        <a:rPr lang="es-EC" sz="1100" b="1" dirty="0">
                          <a:effectLst/>
                          <a:latin typeface="Arial"/>
                          <a:ea typeface="Times New Roman"/>
                          <a:cs typeface="Times New Roman"/>
                        </a:rPr>
                        <a:t>b</a:t>
                      </a:r>
                      <a:r>
                        <a:rPr lang="es-EC" sz="1100" dirty="0">
                          <a:effectLst/>
                          <a:latin typeface="Arial"/>
                          <a:ea typeface="Times New Roman"/>
                          <a:cs typeface="Times New Roman"/>
                        </a:rPr>
                        <a:t> Impacto benéfico poco significativo</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algn="just">
                        <a:lnSpc>
                          <a:spcPct val="115000"/>
                        </a:lnSpc>
                        <a:spcAft>
                          <a:spcPts val="0"/>
                        </a:spcAft>
                      </a:pPr>
                      <a:r>
                        <a:rPr lang="es-EC" sz="1100" b="1">
                          <a:effectLst/>
                          <a:latin typeface="Arial"/>
                          <a:ea typeface="Times New Roman"/>
                          <a:cs typeface="Times New Roman"/>
                        </a:rPr>
                        <a:t>B</a:t>
                      </a:r>
                      <a:r>
                        <a:rPr lang="es-EC" sz="1100">
                          <a:effectLst/>
                          <a:latin typeface="Arial"/>
                          <a:ea typeface="Times New Roman"/>
                          <a:cs typeface="Times New Roman"/>
                        </a:rPr>
                        <a:t> Impacto benéfico significativo</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algn="just">
                        <a:lnSpc>
                          <a:spcPct val="115000"/>
                        </a:lnSpc>
                        <a:spcAft>
                          <a:spcPts val="0"/>
                        </a:spcAft>
                      </a:pPr>
                      <a:r>
                        <a:rPr lang="es-EC" sz="1100" b="1" dirty="0">
                          <a:effectLst/>
                          <a:latin typeface="Arial"/>
                          <a:ea typeface="Times New Roman"/>
                          <a:cs typeface="Times New Roman"/>
                        </a:rPr>
                        <a:t>a</a:t>
                      </a:r>
                      <a:r>
                        <a:rPr lang="es-EC" sz="1100" dirty="0">
                          <a:effectLst/>
                          <a:latin typeface="Arial"/>
                          <a:ea typeface="Times New Roman"/>
                          <a:cs typeface="Times New Roman"/>
                        </a:rPr>
                        <a:t> Impacto adverso poco significativo</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86740669"/>
              </p:ext>
            </p:extLst>
          </p:nvPr>
        </p:nvGraphicFramePr>
        <p:xfrm>
          <a:off x="4139952" y="6143580"/>
          <a:ext cx="4176464" cy="578358"/>
        </p:xfrm>
        <a:graphic>
          <a:graphicData uri="http://schemas.openxmlformats.org/drawingml/2006/table">
            <a:tbl>
              <a:tblPr firstRow="1" firstCol="1" bandRow="1"/>
              <a:tblGrid>
                <a:gridCol w="4176464"/>
              </a:tblGrid>
              <a:tr h="0">
                <a:tc>
                  <a:txBody>
                    <a:bodyPr/>
                    <a:lstStyle/>
                    <a:p>
                      <a:pPr algn="just">
                        <a:lnSpc>
                          <a:spcPct val="115000"/>
                        </a:lnSpc>
                        <a:spcAft>
                          <a:spcPts val="0"/>
                        </a:spcAft>
                      </a:pPr>
                      <a:r>
                        <a:rPr lang="es-EC" sz="1100" b="1" dirty="0">
                          <a:effectLst/>
                          <a:latin typeface="Arial"/>
                          <a:ea typeface="Times New Roman"/>
                          <a:cs typeface="Times New Roman"/>
                        </a:rPr>
                        <a:t>A</a:t>
                      </a:r>
                      <a:r>
                        <a:rPr lang="es-EC" sz="1100" dirty="0">
                          <a:effectLst/>
                          <a:latin typeface="Arial"/>
                          <a:ea typeface="Times New Roman"/>
                          <a:cs typeface="Times New Roman"/>
                        </a:rPr>
                        <a:t> Impacto adverso significativo</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algn="just">
                        <a:lnSpc>
                          <a:spcPct val="115000"/>
                        </a:lnSpc>
                        <a:spcAft>
                          <a:spcPts val="0"/>
                        </a:spcAft>
                      </a:pPr>
                      <a:r>
                        <a:rPr lang="es-EC" sz="1100" b="1">
                          <a:effectLst/>
                          <a:latin typeface="Arial"/>
                          <a:ea typeface="Times New Roman"/>
                          <a:cs typeface="Times New Roman"/>
                        </a:rPr>
                        <a:t>m</a:t>
                      </a:r>
                      <a:r>
                        <a:rPr lang="es-EC" sz="1100">
                          <a:effectLst/>
                          <a:latin typeface="Arial"/>
                          <a:ea typeface="Times New Roman"/>
                          <a:cs typeface="Times New Roman"/>
                        </a:rPr>
                        <a:t> Medida potencial de prevención, mitig., comp. Impacto tipo "a"</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algn="just">
                        <a:lnSpc>
                          <a:spcPct val="115000"/>
                        </a:lnSpc>
                        <a:spcAft>
                          <a:spcPts val="0"/>
                        </a:spcAft>
                      </a:pPr>
                      <a:r>
                        <a:rPr lang="es-EC" sz="1100" b="1" dirty="0">
                          <a:effectLst/>
                          <a:latin typeface="Arial"/>
                          <a:ea typeface="Times New Roman"/>
                          <a:cs typeface="Times New Roman"/>
                        </a:rPr>
                        <a:t>M</a:t>
                      </a:r>
                      <a:r>
                        <a:rPr lang="es-EC" sz="1100" dirty="0">
                          <a:effectLst/>
                          <a:latin typeface="Arial"/>
                          <a:ea typeface="Times New Roman"/>
                          <a:cs typeface="Times New Roman"/>
                        </a:rPr>
                        <a:t> Medida potencial de prevención </a:t>
                      </a:r>
                      <a:r>
                        <a:rPr lang="es-EC" sz="1100" dirty="0" err="1">
                          <a:effectLst/>
                          <a:latin typeface="Arial"/>
                          <a:ea typeface="Times New Roman"/>
                          <a:cs typeface="Times New Roman"/>
                        </a:rPr>
                        <a:t>mitig</a:t>
                      </a:r>
                      <a:r>
                        <a:rPr lang="es-EC" sz="1100" dirty="0">
                          <a:effectLst/>
                          <a:latin typeface="Arial"/>
                          <a:ea typeface="Times New Roman"/>
                          <a:cs typeface="Times New Roman"/>
                        </a:rPr>
                        <a:t>., </a:t>
                      </a:r>
                      <a:r>
                        <a:rPr lang="es-EC" sz="1100" dirty="0" err="1">
                          <a:effectLst/>
                          <a:latin typeface="Arial"/>
                          <a:ea typeface="Times New Roman"/>
                          <a:cs typeface="Times New Roman"/>
                        </a:rPr>
                        <a:t>comp.</a:t>
                      </a:r>
                      <a:r>
                        <a:rPr lang="es-EC" sz="1100" dirty="0">
                          <a:effectLst/>
                          <a:latin typeface="Arial"/>
                          <a:ea typeface="Times New Roman"/>
                          <a:cs typeface="Times New Roman"/>
                        </a:rPr>
                        <a:t> Impacto tipo "A"</a:t>
                      </a:r>
                      <a:endParaRPr lang="es-EC"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10517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55</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55</a:t>
            </a:fld>
            <a:endParaRPr lang="es-EC" b="1" dirty="0">
              <a:solidFill>
                <a:prstClr val="black"/>
              </a:solidFill>
            </a:endParaRPr>
          </a:p>
        </p:txBody>
      </p:sp>
      <p:sp>
        <p:nvSpPr>
          <p:cNvPr id="6" name="Text Box 12"/>
          <p:cNvSpPr txBox="1">
            <a:spLocks noChangeArrowheads="1"/>
          </p:cNvSpPr>
          <p:nvPr/>
        </p:nvSpPr>
        <p:spPr bwMode="auto">
          <a:xfrm>
            <a:off x="193160" y="87015"/>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VERIFICAR EL CONTROL DEL ALCANCE (</a:t>
            </a:r>
            <a:r>
              <a:rPr lang="es-EC" dirty="0" err="1" smtClean="0"/>
              <a:t>CoP</a:t>
            </a:r>
            <a:r>
              <a:rPr lang="es-EC" dirty="0" smtClean="0"/>
              <a:t>)</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1457260019"/>
              </p:ext>
            </p:extLst>
          </p:nvPr>
        </p:nvGraphicFramePr>
        <p:xfrm>
          <a:off x="107504" y="780624"/>
          <a:ext cx="8928992" cy="5888736"/>
        </p:xfrm>
        <a:graphic>
          <a:graphicData uri="http://schemas.openxmlformats.org/drawingml/2006/table">
            <a:tbl>
              <a:tblPr firstRow="1" firstCol="1" bandRow="1"/>
              <a:tblGrid>
                <a:gridCol w="4165272"/>
                <a:gridCol w="1315349"/>
                <a:gridCol w="803824"/>
                <a:gridCol w="1083175"/>
                <a:gridCol w="1561372"/>
              </a:tblGrid>
              <a:tr h="366970">
                <a:tc>
                  <a:txBody>
                    <a:bodyPr/>
                    <a:lstStyle/>
                    <a:p>
                      <a:pPr algn="just">
                        <a:lnSpc>
                          <a:spcPct val="115000"/>
                        </a:lnSpc>
                        <a:spcAft>
                          <a:spcPts val="0"/>
                        </a:spcAft>
                      </a:pPr>
                      <a:r>
                        <a:rPr lang="es-EC" sz="1400" b="1" dirty="0">
                          <a:effectLst/>
                          <a:latin typeface="Arial"/>
                          <a:ea typeface="Times New Roman"/>
                          <a:cs typeface="Times New Roman"/>
                        </a:rPr>
                        <a:t> </a:t>
                      </a:r>
                      <a:r>
                        <a:rPr lang="es-EC" sz="1400" b="1" dirty="0" smtClean="0">
                          <a:effectLst/>
                          <a:latin typeface="Arial"/>
                          <a:ea typeface="Times New Roman"/>
                          <a:cs typeface="Times New Roman"/>
                        </a:rPr>
                        <a:t>Control </a:t>
                      </a:r>
                      <a:r>
                        <a:rPr lang="es-EC" sz="1400" b="1" dirty="0">
                          <a:effectLst/>
                          <a:latin typeface="Arial"/>
                          <a:ea typeface="Times New Roman"/>
                          <a:cs typeface="Times New Roman"/>
                        </a:rPr>
                        <a:t>del </a:t>
                      </a:r>
                      <a:r>
                        <a:rPr lang="es-EC" sz="1400" b="1" dirty="0" smtClean="0">
                          <a:effectLst/>
                          <a:latin typeface="Arial"/>
                          <a:ea typeface="Times New Roman"/>
                          <a:cs typeface="Times New Roman"/>
                        </a:rPr>
                        <a:t>Alcance</a:t>
                      </a:r>
                      <a:endParaRPr lang="es-EC" sz="1400" dirty="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4">
                  <a:txBody>
                    <a:bodyPr/>
                    <a:lstStyle/>
                    <a:p>
                      <a:pPr algn="ctr">
                        <a:lnSpc>
                          <a:spcPct val="115000"/>
                        </a:lnSpc>
                        <a:spcAft>
                          <a:spcPts val="0"/>
                        </a:spcAft>
                      </a:pPr>
                      <a:r>
                        <a:rPr lang="es-EC" sz="1400" b="1" dirty="0">
                          <a:effectLst/>
                          <a:latin typeface="Arial"/>
                          <a:ea typeface="Times New Roman"/>
                          <a:cs typeface="Times New Roman"/>
                        </a:rPr>
                        <a:t>P </a:t>
                      </a:r>
                      <a:r>
                        <a:rPr lang="es-EC" sz="1400" b="1" dirty="0" err="1">
                          <a:effectLst/>
                          <a:latin typeface="Arial"/>
                          <a:ea typeface="Times New Roman"/>
                          <a:cs typeface="Times New Roman"/>
                        </a:rPr>
                        <a:t>roceso</a:t>
                      </a:r>
                      <a:r>
                        <a:rPr lang="es-EC" sz="1400" b="1" dirty="0">
                          <a:effectLst/>
                          <a:latin typeface="Arial"/>
                          <a:ea typeface="Times New Roman"/>
                          <a:cs typeface="Times New Roman"/>
                        </a:rPr>
                        <a:t>, D </a:t>
                      </a:r>
                      <a:r>
                        <a:rPr lang="es-EC" sz="1400" b="1" dirty="0" err="1">
                          <a:effectLst/>
                          <a:latin typeface="Arial"/>
                          <a:ea typeface="Times New Roman"/>
                          <a:cs typeface="Times New Roman"/>
                        </a:rPr>
                        <a:t>emora</a:t>
                      </a:r>
                      <a:r>
                        <a:rPr lang="es-EC" sz="1400" b="1" dirty="0">
                          <a:effectLst/>
                          <a:latin typeface="Arial"/>
                          <a:ea typeface="Times New Roman"/>
                          <a:cs typeface="Times New Roman"/>
                        </a:rPr>
                        <a:t>, C </a:t>
                      </a:r>
                      <a:r>
                        <a:rPr lang="es-EC" sz="1400" b="1" dirty="0" err="1">
                          <a:effectLst/>
                          <a:latin typeface="Arial"/>
                          <a:ea typeface="Times New Roman"/>
                          <a:cs typeface="Times New Roman"/>
                        </a:rPr>
                        <a:t>ompletada</a:t>
                      </a:r>
                      <a:r>
                        <a:rPr lang="es-EC" sz="1400" b="1" dirty="0">
                          <a:effectLst/>
                          <a:latin typeface="Arial"/>
                          <a:ea typeface="Times New Roman"/>
                          <a:cs typeface="Times New Roman"/>
                        </a:rPr>
                        <a:t>, R </a:t>
                      </a:r>
                      <a:r>
                        <a:rPr lang="es-EC" sz="1400" b="1" dirty="0" err="1">
                          <a:effectLst/>
                          <a:latin typeface="Arial"/>
                          <a:ea typeface="Times New Roman"/>
                          <a:cs typeface="Times New Roman"/>
                        </a:rPr>
                        <a:t>evisión</a:t>
                      </a:r>
                      <a:r>
                        <a:rPr lang="es-EC" sz="1400" b="1" dirty="0">
                          <a:effectLst/>
                          <a:latin typeface="Arial"/>
                          <a:ea typeface="Times New Roman"/>
                          <a:cs typeface="Times New Roman"/>
                        </a:rPr>
                        <a:t>, </a:t>
                      </a:r>
                      <a:endParaRPr lang="es-EC" sz="1400" dirty="0">
                        <a:effectLst/>
                        <a:latin typeface="Calibri"/>
                        <a:ea typeface="Times New Roman"/>
                        <a:cs typeface="Times New Roman"/>
                      </a:endParaRPr>
                    </a:p>
                    <a:p>
                      <a:pPr algn="ctr">
                        <a:lnSpc>
                          <a:spcPct val="115000"/>
                        </a:lnSpc>
                        <a:spcAft>
                          <a:spcPts val="0"/>
                        </a:spcAft>
                      </a:pPr>
                      <a:r>
                        <a:rPr lang="es-EC" sz="1400" b="1" dirty="0">
                          <a:effectLst/>
                          <a:latin typeface="Arial"/>
                          <a:ea typeface="Times New Roman"/>
                          <a:cs typeface="Times New Roman"/>
                        </a:rPr>
                        <a:t>A </a:t>
                      </a:r>
                      <a:r>
                        <a:rPr lang="es-EC" sz="1400" b="1" dirty="0" err="1">
                          <a:effectLst/>
                          <a:latin typeface="Arial"/>
                          <a:ea typeface="Times New Roman"/>
                          <a:cs typeface="Times New Roman"/>
                        </a:rPr>
                        <a:t>utorizada</a:t>
                      </a:r>
                      <a:endParaRPr lang="es-EC" sz="1400" dirty="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66970">
                <a:tc>
                  <a:txBody>
                    <a:bodyPr/>
                    <a:lstStyle/>
                    <a:p>
                      <a:pPr algn="just">
                        <a:lnSpc>
                          <a:spcPct val="115000"/>
                        </a:lnSpc>
                        <a:spcAft>
                          <a:spcPts val="0"/>
                        </a:spcAft>
                      </a:pPr>
                      <a:r>
                        <a:rPr lang="es-EC" sz="1400" b="1">
                          <a:effectLst/>
                          <a:latin typeface="Arial"/>
                          <a:ea typeface="Times New Roman"/>
                          <a:cs typeface="Times New Roman"/>
                        </a:rPr>
                        <a:t>Actividades de Implementación</a:t>
                      </a:r>
                      <a:endParaRPr lang="es-EC" sz="1400">
                        <a:effectLst/>
                        <a:latin typeface="Calibri"/>
                        <a:ea typeface="Times New Roman"/>
                        <a:cs typeface="Times New Roman"/>
                      </a:endParaRPr>
                    </a:p>
                    <a:p>
                      <a:pPr algn="just">
                        <a:lnSpc>
                          <a:spcPct val="115000"/>
                        </a:lnSpc>
                        <a:spcAft>
                          <a:spcPts val="0"/>
                        </a:spcAft>
                      </a:pPr>
                      <a:r>
                        <a:rPr lang="es-EC" sz="1400" b="1">
                          <a:effectLst/>
                          <a:latin typeface="Arial"/>
                          <a:ea typeface="Times New Roman"/>
                          <a:cs typeface="Times New Roman"/>
                        </a:rPr>
                        <a:t>Puentes sobre el Estuario del Río Esmeraldas</a:t>
                      </a:r>
                      <a:endParaRPr lang="es-EC" sz="140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400" b="1" dirty="0">
                          <a:effectLst/>
                          <a:latin typeface="Arial"/>
                          <a:ea typeface="Times New Roman"/>
                          <a:cs typeface="Times New Roman"/>
                        </a:rPr>
                        <a:t>Fecha de</a:t>
                      </a:r>
                      <a:endParaRPr lang="es-EC" sz="1400" dirty="0">
                        <a:effectLst/>
                        <a:latin typeface="Calibri"/>
                        <a:ea typeface="Times New Roman"/>
                        <a:cs typeface="Times New Roman"/>
                      </a:endParaRPr>
                    </a:p>
                    <a:p>
                      <a:pPr algn="ctr">
                        <a:lnSpc>
                          <a:spcPct val="115000"/>
                        </a:lnSpc>
                        <a:spcAft>
                          <a:spcPts val="0"/>
                        </a:spcAft>
                      </a:pPr>
                      <a:r>
                        <a:rPr lang="es-EC" sz="1400" b="1" dirty="0">
                          <a:effectLst/>
                          <a:latin typeface="Arial"/>
                          <a:ea typeface="Times New Roman"/>
                          <a:cs typeface="Times New Roman"/>
                        </a:rPr>
                        <a:t>Inicio</a:t>
                      </a:r>
                      <a:endParaRPr lang="es-EC" sz="1400" dirty="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400" b="1" dirty="0">
                          <a:effectLst/>
                          <a:latin typeface="Arial"/>
                          <a:ea typeface="Times New Roman"/>
                          <a:cs typeface="Times New Roman"/>
                        </a:rPr>
                        <a:t>Estado</a:t>
                      </a:r>
                      <a:endParaRPr lang="es-EC" sz="1400" dirty="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400" b="1" dirty="0">
                          <a:effectLst/>
                          <a:latin typeface="Arial"/>
                          <a:ea typeface="Times New Roman"/>
                          <a:cs typeface="Times New Roman"/>
                        </a:rPr>
                        <a:t>Justificación</a:t>
                      </a:r>
                      <a:endParaRPr lang="es-EC" sz="1400" dirty="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400" b="1" dirty="0">
                          <a:effectLst/>
                          <a:latin typeface="Arial"/>
                          <a:ea typeface="Times New Roman"/>
                          <a:cs typeface="Times New Roman"/>
                        </a:rPr>
                        <a:t>Fecha de Conclusión</a:t>
                      </a:r>
                      <a:endParaRPr lang="es-EC" sz="1400" dirty="0">
                        <a:effectLst/>
                        <a:latin typeface="Calibri"/>
                        <a:ea typeface="Times New Roman"/>
                        <a:cs typeface="Times New Roman"/>
                      </a:endParaRPr>
                    </a:p>
                  </a:txBody>
                  <a:tcPr marL="47866" marR="47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2323">
                <a:tc gridSpan="5">
                  <a:txBody>
                    <a:bodyPr/>
                    <a:lstStyle/>
                    <a:p>
                      <a:pPr algn="just">
                        <a:lnSpc>
                          <a:spcPct val="115000"/>
                        </a:lnSpc>
                        <a:spcAft>
                          <a:spcPts val="0"/>
                        </a:spcAft>
                      </a:pPr>
                      <a:r>
                        <a:rPr lang="es-EC" sz="1400" b="1" dirty="0">
                          <a:effectLst/>
                          <a:latin typeface="Arial"/>
                          <a:ea typeface="Times New Roman"/>
                          <a:cs typeface="Times New Roman"/>
                        </a:rPr>
                        <a:t>Ejecución Puente Principal</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2323">
                <a:tc>
                  <a:txBody>
                    <a:bodyPr/>
                    <a:lstStyle/>
                    <a:p>
                      <a:pPr algn="just">
                        <a:lnSpc>
                          <a:spcPct val="115000"/>
                        </a:lnSpc>
                        <a:spcAft>
                          <a:spcPts val="0"/>
                        </a:spcAft>
                      </a:pPr>
                      <a:r>
                        <a:rPr lang="es-EC" sz="1400" dirty="0">
                          <a:effectLst/>
                          <a:latin typeface="Arial"/>
                          <a:ea typeface="Times New Roman"/>
                          <a:cs typeface="Times New Roman"/>
                        </a:rPr>
                        <a:t>Pilotaje</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JUL-2007</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Arial"/>
                          <a:ea typeface="Times New Roman"/>
                          <a:cs typeface="Times New Roman"/>
                        </a:rPr>
                        <a:t>C</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 </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JUL-2008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Hormigonado pilotes</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ENE-2008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ENE-2009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2">
                <a:tc>
                  <a:txBody>
                    <a:bodyPr/>
                    <a:lstStyle/>
                    <a:p>
                      <a:pPr algn="just">
                        <a:lnSpc>
                          <a:spcPct val="115000"/>
                        </a:lnSpc>
                        <a:spcAft>
                          <a:spcPts val="0"/>
                        </a:spcAft>
                      </a:pPr>
                      <a:r>
                        <a:rPr lang="es-EC" sz="1400">
                          <a:effectLst/>
                          <a:latin typeface="Arial"/>
                          <a:ea typeface="Times New Roman"/>
                          <a:cs typeface="Times New Roman"/>
                        </a:rPr>
                        <a:t>Pilas</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MAY-2008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ABR-2009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Vigas metálicas</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NOV-2008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AGO-2009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Montaje vigas metálicas</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ENE-2009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JUN-2009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Hormigonado tablero</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JUL-2009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DIC-2009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gridSpan="5">
                  <a:txBody>
                    <a:bodyPr/>
                    <a:lstStyle/>
                    <a:p>
                      <a:pPr algn="just">
                        <a:lnSpc>
                          <a:spcPct val="115000"/>
                        </a:lnSpc>
                        <a:spcAft>
                          <a:spcPts val="0"/>
                        </a:spcAft>
                      </a:pPr>
                      <a:r>
                        <a:rPr lang="es-EC" sz="1400" b="1">
                          <a:effectLst/>
                          <a:latin typeface="Arial"/>
                          <a:ea typeface="Times New Roman"/>
                          <a:cs typeface="Times New Roman"/>
                        </a:rPr>
                        <a:t>Ejecución Vía Central</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2323">
                <a:tc>
                  <a:txBody>
                    <a:bodyPr/>
                    <a:lstStyle/>
                    <a:p>
                      <a:pPr algn="just">
                        <a:lnSpc>
                          <a:spcPct val="115000"/>
                        </a:lnSpc>
                        <a:spcAft>
                          <a:spcPts val="0"/>
                        </a:spcAft>
                      </a:pPr>
                      <a:r>
                        <a:rPr lang="es-EC" sz="1400">
                          <a:effectLst/>
                          <a:latin typeface="Arial"/>
                          <a:ea typeface="Times New Roman"/>
                          <a:cs typeface="Times New Roman"/>
                        </a:rPr>
                        <a:t>Replanteo</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JUL-2007</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Arial"/>
                          <a:ea typeface="Times New Roman"/>
                          <a:cs typeface="Times New Roman"/>
                        </a:rPr>
                        <a:t>C</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 </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SEP-2007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Excavación a nivel de subrasante</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OCT-2007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MAY-2008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Corte y relleno de la vía</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JUN-2008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NOV-2008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7">
                <a:tc>
                  <a:txBody>
                    <a:bodyPr/>
                    <a:lstStyle/>
                    <a:p>
                      <a:pPr algn="just">
                        <a:lnSpc>
                          <a:spcPct val="115000"/>
                        </a:lnSpc>
                        <a:spcAft>
                          <a:spcPts val="0"/>
                        </a:spcAft>
                      </a:pPr>
                      <a:r>
                        <a:rPr lang="es-EC" sz="1400" dirty="0">
                          <a:effectLst/>
                          <a:latin typeface="Arial"/>
                          <a:ea typeface="Times New Roman"/>
                          <a:cs typeface="Times New Roman"/>
                        </a:rPr>
                        <a:t>Conformación de capa de sub-base.</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MAY-2009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SEP-2009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Conformación de capa de base.</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OCT-2009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DIC-2009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dirty="0">
                          <a:effectLst/>
                          <a:latin typeface="Arial"/>
                          <a:ea typeface="Times New Roman"/>
                          <a:cs typeface="Times New Roman"/>
                        </a:rPr>
                        <a:t>Asfaltado de vía.</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DIC-2009</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MAY-2010</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gridSpan="5">
                  <a:txBody>
                    <a:bodyPr/>
                    <a:lstStyle/>
                    <a:p>
                      <a:pPr algn="just">
                        <a:lnSpc>
                          <a:spcPct val="115000"/>
                        </a:lnSpc>
                        <a:spcAft>
                          <a:spcPts val="0"/>
                        </a:spcAft>
                      </a:pPr>
                      <a:r>
                        <a:rPr lang="es-EC" sz="1400" b="1">
                          <a:effectLst/>
                          <a:latin typeface="Arial"/>
                          <a:ea typeface="Times New Roman"/>
                          <a:cs typeface="Times New Roman"/>
                        </a:rPr>
                        <a:t>Ejecución Campamento Base</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2323">
                <a:tc>
                  <a:txBody>
                    <a:bodyPr/>
                    <a:lstStyle/>
                    <a:p>
                      <a:pPr algn="just">
                        <a:lnSpc>
                          <a:spcPct val="115000"/>
                        </a:lnSpc>
                        <a:spcAft>
                          <a:spcPts val="0"/>
                        </a:spcAft>
                      </a:pPr>
                      <a:r>
                        <a:rPr lang="es-EC" sz="1400">
                          <a:effectLst/>
                          <a:latin typeface="Arial"/>
                          <a:ea typeface="Times New Roman"/>
                          <a:cs typeface="Times New Roman"/>
                        </a:rPr>
                        <a:t>Cimientos</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JUL-2007</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Arial"/>
                          <a:ea typeface="Times New Roman"/>
                          <a:cs typeface="Times New Roman"/>
                        </a:rPr>
                        <a:t>C</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 </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SEP-2007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dirty="0">
                          <a:effectLst/>
                          <a:latin typeface="Arial"/>
                          <a:ea typeface="Times New Roman"/>
                          <a:cs typeface="Times New Roman"/>
                        </a:rPr>
                        <a:t>Estructura metálica</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AGO-2007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OCT-2007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Cubierta</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SEP-2007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DIC-2007</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Sistema eléctrico</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ENE-2008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FEB-2008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23">
                <a:tc>
                  <a:txBody>
                    <a:bodyPr/>
                    <a:lstStyle/>
                    <a:p>
                      <a:pPr algn="just">
                        <a:lnSpc>
                          <a:spcPct val="115000"/>
                        </a:lnSpc>
                        <a:spcAft>
                          <a:spcPts val="0"/>
                        </a:spcAft>
                      </a:pPr>
                      <a:r>
                        <a:rPr lang="es-EC" sz="1400">
                          <a:effectLst/>
                          <a:latin typeface="Arial"/>
                          <a:ea typeface="Times New Roman"/>
                          <a:cs typeface="Times New Roman"/>
                        </a:rPr>
                        <a:t>Hormigón</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ENE-2008</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Arial"/>
                          <a:ea typeface="Times New Roman"/>
                          <a:cs typeface="Times New Roman"/>
                        </a:rPr>
                        <a:t>C</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effectLst/>
                          <a:latin typeface="Arial"/>
                          <a:ea typeface="Times New Roman"/>
                          <a:cs typeface="Times New Roman"/>
                        </a:rPr>
                        <a:t> </a:t>
                      </a:r>
                      <a:endParaRPr lang="es-EC" sz="140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effectLst/>
                          <a:latin typeface="Arial"/>
                          <a:ea typeface="Times New Roman"/>
                          <a:cs typeface="Times New Roman"/>
                        </a:rPr>
                        <a:t>FEB-2008</a:t>
                      </a:r>
                      <a:endParaRPr lang="es-EC" sz="1400" dirty="0">
                        <a:effectLst/>
                        <a:latin typeface="Calibri"/>
                        <a:ea typeface="Times New Roman"/>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768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56</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56</a:t>
            </a:fld>
            <a:endParaRPr lang="es-EC" b="1" dirty="0">
              <a:solidFill>
                <a:prstClr val="black"/>
              </a:solidFill>
            </a:endParaRPr>
          </a:p>
        </p:txBody>
      </p:sp>
      <p:sp>
        <p:nvSpPr>
          <p:cNvPr id="6" name="Text Box 12"/>
          <p:cNvSpPr txBox="1">
            <a:spLocks noChangeArrowheads="1"/>
          </p:cNvSpPr>
          <p:nvPr/>
        </p:nvSpPr>
        <p:spPr bwMode="auto">
          <a:xfrm>
            <a:off x="193160" y="159023"/>
            <a:ext cx="8712968"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CONTROL DEL CRONOGRAMA -CURVA </a:t>
            </a:r>
            <a:r>
              <a:rPr lang="es-EC" dirty="0"/>
              <a:t>“S</a:t>
            </a:r>
            <a:r>
              <a:rPr lang="es-EC" dirty="0" smtClean="0"/>
              <a:t>” (</a:t>
            </a:r>
            <a:r>
              <a:rPr lang="es-EC" dirty="0" err="1" smtClean="0"/>
              <a:t>CoP</a:t>
            </a:r>
            <a:r>
              <a:rPr lang="es-EC" dirty="0" smtClean="0"/>
              <a:t>)</a:t>
            </a:r>
            <a:endParaRPr lang="es-ES_tradnl" dirty="0"/>
          </a:p>
        </p:txBody>
      </p:sp>
      <p:pic>
        <p:nvPicPr>
          <p:cNvPr id="8" name="7 Imagen"/>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7" t="1143" r="1882" b="6235"/>
          <a:stretch/>
        </p:blipFill>
        <p:spPr bwMode="auto">
          <a:xfrm>
            <a:off x="1" y="1039167"/>
            <a:ext cx="9252519" cy="56301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2964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57</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57</a:t>
            </a:fld>
            <a:endParaRPr lang="es-EC" b="1" dirty="0">
              <a:solidFill>
                <a:prstClr val="black"/>
              </a:solidFill>
            </a:endParaRPr>
          </a:p>
        </p:txBody>
      </p:sp>
      <p:sp>
        <p:nvSpPr>
          <p:cNvPr id="6" name="Text Box 12"/>
          <p:cNvSpPr txBox="1">
            <a:spLocks noChangeArrowheads="1"/>
          </p:cNvSpPr>
          <p:nvPr/>
        </p:nvSpPr>
        <p:spPr bwMode="auto">
          <a:xfrm>
            <a:off x="121152" y="159023"/>
            <a:ext cx="8869616"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C" dirty="0" smtClean="0"/>
              <a:t>ADMINISTRACIÓN FINANCIERA DEL PROYECTO (</a:t>
            </a:r>
            <a:r>
              <a:rPr lang="es-EC" dirty="0" err="1" smtClean="0"/>
              <a:t>CoP</a:t>
            </a:r>
            <a:r>
              <a:rPr lang="es-EC" dirty="0" smtClean="0"/>
              <a:t>)</a:t>
            </a:r>
            <a:endParaRPr lang="es-ES_tradnl" dirty="0"/>
          </a:p>
        </p:txBody>
      </p:sp>
      <p:graphicFrame>
        <p:nvGraphicFramePr>
          <p:cNvPr id="3" name="2 Tabla"/>
          <p:cNvGraphicFramePr>
            <a:graphicFrameLocks noGrp="1"/>
          </p:cNvGraphicFramePr>
          <p:nvPr>
            <p:extLst>
              <p:ext uri="{D42A27DB-BD31-4B8C-83A1-F6EECF244321}">
                <p14:modId xmlns:p14="http://schemas.microsoft.com/office/powerpoint/2010/main" val="911165992"/>
              </p:ext>
            </p:extLst>
          </p:nvPr>
        </p:nvGraphicFramePr>
        <p:xfrm>
          <a:off x="58362" y="1340768"/>
          <a:ext cx="9036494" cy="3820125"/>
        </p:xfrm>
        <a:graphic>
          <a:graphicData uri="http://schemas.openxmlformats.org/drawingml/2006/table">
            <a:tbl>
              <a:tblPr firstRow="1" firstCol="1" bandRow="1"/>
              <a:tblGrid>
                <a:gridCol w="811155"/>
                <a:gridCol w="649323"/>
                <a:gridCol w="620559"/>
                <a:gridCol w="620559"/>
                <a:gridCol w="620559"/>
                <a:gridCol w="620559"/>
                <a:gridCol w="559946"/>
                <a:gridCol w="440453"/>
                <a:gridCol w="440453"/>
                <a:gridCol w="481438"/>
                <a:gridCol w="681749"/>
                <a:gridCol w="578419"/>
                <a:gridCol w="640186"/>
                <a:gridCol w="599200"/>
                <a:gridCol w="671936"/>
              </a:tblGrid>
              <a:tr h="186019">
                <a:tc gridSpan="15">
                  <a:txBody>
                    <a:bodyPr/>
                    <a:lstStyle/>
                    <a:p>
                      <a:pPr algn="ctr">
                        <a:lnSpc>
                          <a:spcPct val="115000"/>
                        </a:lnSpc>
                        <a:spcAft>
                          <a:spcPts val="0"/>
                        </a:spcAft>
                      </a:pPr>
                      <a:r>
                        <a:rPr lang="es-EC" sz="1000" b="1" dirty="0">
                          <a:effectLst/>
                          <a:latin typeface="Arial"/>
                          <a:ea typeface="Times New Roman"/>
                          <a:cs typeface="Times New Roman"/>
                        </a:rPr>
                        <a:t>CUERPO DE INGENIEROS DEL EJÉRCITO</a:t>
                      </a:r>
                      <a:endParaRPr lang="es-EC" sz="1000" dirty="0">
                        <a:effectLst/>
                        <a:latin typeface="Calibri"/>
                        <a:ea typeface="Times New Roman"/>
                        <a:cs typeface="Times New Roman"/>
                      </a:endParaRPr>
                    </a:p>
                  </a:txBody>
                  <a:tcPr marL="36800" marR="3680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6019">
                <a:tc gridSpan="15">
                  <a:txBody>
                    <a:bodyPr/>
                    <a:lstStyle/>
                    <a:p>
                      <a:pPr algn="ctr">
                        <a:lnSpc>
                          <a:spcPct val="115000"/>
                        </a:lnSpc>
                        <a:spcAft>
                          <a:spcPts val="0"/>
                        </a:spcAft>
                      </a:pPr>
                      <a:r>
                        <a:rPr lang="es-EC" sz="1000" b="1">
                          <a:effectLst/>
                          <a:latin typeface="Arial"/>
                          <a:ea typeface="Times New Roman"/>
                          <a:cs typeface="Times New Roman"/>
                        </a:rPr>
                        <a:t>PUENTES SOBRE EL ESTUARIO DEL RIO ESMERALDAS Y VÍAS DE ACCESO</a:t>
                      </a:r>
                      <a:endParaRPr lang="es-EC" sz="1000">
                        <a:effectLst/>
                        <a:latin typeface="Calibri"/>
                        <a:ea typeface="Times New Roman"/>
                        <a:cs typeface="Times New Roman"/>
                      </a:endParaRPr>
                    </a:p>
                  </a:txBody>
                  <a:tcPr marL="36800" marR="3680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6019">
                <a:tc gridSpan="15">
                  <a:txBody>
                    <a:bodyPr/>
                    <a:lstStyle/>
                    <a:p>
                      <a:pPr algn="ctr">
                        <a:lnSpc>
                          <a:spcPct val="115000"/>
                        </a:lnSpc>
                        <a:spcAft>
                          <a:spcPts val="0"/>
                        </a:spcAft>
                      </a:pPr>
                      <a:r>
                        <a:rPr lang="es-EC" sz="1200" b="1" dirty="0">
                          <a:effectLst/>
                          <a:latin typeface="Arial"/>
                          <a:ea typeface="Times New Roman"/>
                          <a:cs typeface="Times New Roman"/>
                        </a:rPr>
                        <a:t>FLUJO DE CAJA DE ENERO A DICIEMBRE DE 2010</a:t>
                      </a:r>
                      <a:endParaRPr lang="es-EC" sz="1200" dirty="0">
                        <a:effectLst/>
                        <a:latin typeface="Calibri"/>
                        <a:ea typeface="Times New Roman"/>
                        <a:cs typeface="Times New Roman"/>
                      </a:endParaRPr>
                    </a:p>
                  </a:txBody>
                  <a:tcPr marL="36800" marR="3680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8251">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dirty="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000">
                        <a:effectLst/>
                        <a:latin typeface="Calibri"/>
                      </a:endParaRPr>
                    </a:p>
                  </a:txBody>
                  <a:tcPr marL="36800" marR="36800" marT="0" marB="0" anchor="b">
                    <a:lnL>
                      <a:noFill/>
                    </a:lnL>
                    <a:lnR>
                      <a:noFill/>
                    </a:lnR>
                    <a:lnT>
                      <a:noFill/>
                    </a:lnT>
                    <a:lnB w="12700" cap="flat" cmpd="sng" algn="ctr">
                      <a:solidFill>
                        <a:srgbClr val="000000"/>
                      </a:solidFill>
                      <a:prstDash val="solid"/>
                      <a:round/>
                      <a:headEnd type="none" w="med" len="med"/>
                      <a:tailEnd type="none" w="med" len="med"/>
                    </a:lnB>
                  </a:tcPr>
                </a:tc>
              </a:tr>
              <a:tr h="578793">
                <a:tc>
                  <a:txBody>
                    <a:bodyPr/>
                    <a:lstStyle/>
                    <a:p>
                      <a:pPr algn="ctr">
                        <a:lnSpc>
                          <a:spcPct val="115000"/>
                        </a:lnSpc>
                        <a:spcAft>
                          <a:spcPts val="0"/>
                        </a:spcAft>
                      </a:pPr>
                      <a:r>
                        <a:rPr lang="es-EC" sz="1100" b="1" dirty="0">
                          <a:effectLst/>
                          <a:latin typeface="Arial"/>
                          <a:ea typeface="Times New Roman"/>
                          <a:cs typeface="Times New Roman"/>
                        </a:rPr>
                        <a:t>DETALLE</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CTA. X PAGAR 31-DIC-2009</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ENERO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FEBRERO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MARZO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ABRIL</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MAYO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JUNIO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JULIO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AGOSTO</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SEPTIEMBRE</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OCTUBRE</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NOVIEMBRE</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DICIEMBRE</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100" b="1" dirty="0">
                          <a:effectLst/>
                          <a:latin typeface="Arial"/>
                          <a:ea typeface="Times New Roman"/>
                          <a:cs typeface="Times New Roman"/>
                        </a:rPr>
                        <a:t>TOTAL</a:t>
                      </a:r>
                      <a:endParaRPr lang="es-EC" sz="110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457606">
                <a:tc>
                  <a:txBody>
                    <a:bodyPr/>
                    <a:lstStyle/>
                    <a:p>
                      <a:pPr>
                        <a:lnSpc>
                          <a:spcPct val="115000"/>
                        </a:lnSpc>
                        <a:spcAft>
                          <a:spcPts val="0"/>
                        </a:spcAft>
                      </a:pPr>
                      <a:r>
                        <a:rPr lang="es-EC" sz="1000" b="0" dirty="0">
                          <a:effectLst/>
                          <a:latin typeface="Arial"/>
                          <a:ea typeface="Times New Roman"/>
                          <a:cs typeface="Times New Roman"/>
                        </a:rPr>
                        <a:t>PLANILLAS DE AVANCE DE OBRA</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6.819.756,39</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5.680.393,95</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3.951.313,51</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570.060,70</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50.155,97</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17.113.746,87</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49715">
                <a:tc>
                  <a:txBody>
                    <a:bodyPr/>
                    <a:lstStyle/>
                    <a:p>
                      <a:pPr>
                        <a:lnSpc>
                          <a:spcPct val="115000"/>
                        </a:lnSpc>
                        <a:spcAft>
                          <a:spcPts val="0"/>
                        </a:spcAft>
                      </a:pPr>
                      <a:r>
                        <a:rPr lang="es-EC" sz="1000" b="0" dirty="0">
                          <a:effectLst/>
                          <a:latin typeface="Arial"/>
                          <a:ea typeface="Times New Roman"/>
                          <a:cs typeface="Times New Roman"/>
                        </a:rPr>
                        <a:t>AMORTIZACION 40% ANTICIPO</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2.727.902,55</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2.272.157,58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1.580.525,40</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228.024,28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20.062,39</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6.828.672,20</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45995">
                <a:tc>
                  <a:txBody>
                    <a:bodyPr/>
                    <a:lstStyle/>
                    <a:p>
                      <a:pPr>
                        <a:lnSpc>
                          <a:spcPct val="115000"/>
                        </a:lnSpc>
                        <a:spcAft>
                          <a:spcPts val="0"/>
                        </a:spcAft>
                      </a:pPr>
                      <a:r>
                        <a:rPr lang="es-EC" sz="1000" b="0" dirty="0">
                          <a:effectLst/>
                          <a:latin typeface="Arial"/>
                          <a:ea typeface="Times New Roman"/>
                          <a:cs typeface="Times New Roman"/>
                        </a:rPr>
                        <a:t>LIQUIDO A COBRAR</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4.091.853,83</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3.408.236,37</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2.370.788,10</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342.036,42</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30.093,58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6.009,48</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a:effectLst/>
                          <a:latin typeface="Arial"/>
                          <a:ea typeface="Times New Roman"/>
                          <a:cs typeface="Times New Roman"/>
                        </a:rPr>
                        <a:t>10.285.074,67</a:t>
                      </a:r>
                      <a:endParaRPr lang="es-EC" sz="1000" b="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89397">
                <a:tc>
                  <a:txBody>
                    <a:bodyPr/>
                    <a:lstStyle/>
                    <a:p>
                      <a:pPr>
                        <a:lnSpc>
                          <a:spcPct val="115000"/>
                        </a:lnSpc>
                        <a:spcAft>
                          <a:spcPts val="0"/>
                        </a:spcAft>
                      </a:pPr>
                      <a:r>
                        <a:rPr lang="es-EC" sz="1000" b="0" dirty="0">
                          <a:effectLst/>
                          <a:latin typeface="Arial"/>
                          <a:ea typeface="Times New Roman"/>
                          <a:cs typeface="Times New Roman"/>
                        </a:rPr>
                        <a:t>LIQUIDO A PAGAR</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756.178,35</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1.214.629,53</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1.892.875,80</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1.785.625,83</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1.233.165,29</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703.355,58</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4.451,47</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EC" sz="1000" b="0" dirty="0">
                          <a:effectLst/>
                          <a:latin typeface="Arial"/>
                          <a:ea typeface="Times New Roman"/>
                          <a:cs typeface="Times New Roman"/>
                        </a:rPr>
                        <a:t>7.616.990,65</a:t>
                      </a:r>
                      <a:endParaRPr lang="es-EC" sz="1000" b="0"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34095">
                <a:tc>
                  <a:txBody>
                    <a:bodyPr/>
                    <a:lstStyle/>
                    <a:p>
                      <a:pPr algn="ctr">
                        <a:lnSpc>
                          <a:spcPct val="115000"/>
                        </a:lnSpc>
                        <a:spcAft>
                          <a:spcPts val="0"/>
                        </a:spcAft>
                      </a:pPr>
                      <a:r>
                        <a:rPr lang="es-EC" sz="1000" b="1" dirty="0">
                          <a:effectLst/>
                          <a:latin typeface="Arial"/>
                          <a:ea typeface="Times New Roman"/>
                          <a:cs typeface="Times New Roman"/>
                        </a:rPr>
                        <a:t>FLUJO DE CAJA</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756.178,35</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2.877.224,30</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1.515.360,56</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585.162,27</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-891.128,87</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-673.261,99</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1.558,01</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C" sz="1000" b="1" dirty="0">
                          <a:effectLst/>
                          <a:latin typeface="Arial"/>
                          <a:ea typeface="Times New Roman"/>
                          <a:cs typeface="Times New Roman"/>
                        </a:rPr>
                        <a:t>2.668.084,02</a:t>
                      </a:r>
                      <a:endParaRPr lang="es-EC" sz="1000" b="1" dirty="0">
                        <a:effectLst/>
                        <a:latin typeface="Calibri"/>
                        <a:ea typeface="Times New Roman"/>
                        <a:cs typeface="Times New Roman"/>
                      </a:endParaRPr>
                    </a:p>
                  </a:txBody>
                  <a:tcPr marL="36800" marR="3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pic>
        <p:nvPicPr>
          <p:cNvPr id="39938" name="Imagen 4" descr="Descripción: escudo copi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340768"/>
            <a:ext cx="5524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500" fill="hold"/>
                                        <p:tgtEl>
                                          <p:spTgt spid="39938"/>
                                        </p:tgtEl>
                                        <p:attrNameLst>
                                          <p:attrName>ppt_w</p:attrName>
                                        </p:attrNameLst>
                                      </p:cBhvr>
                                      <p:tavLst>
                                        <p:tav tm="0">
                                          <p:val>
                                            <p:fltVal val="0"/>
                                          </p:val>
                                        </p:tav>
                                        <p:tav tm="100000">
                                          <p:val>
                                            <p:strVal val="#ppt_w"/>
                                          </p:val>
                                        </p:tav>
                                      </p:tavLst>
                                    </p:anim>
                                    <p:anim calcmode="lin" valueType="num">
                                      <p:cBhvr>
                                        <p:cTn id="13" dur="500" fill="hold"/>
                                        <p:tgtEl>
                                          <p:spTgt spid="39938"/>
                                        </p:tgtEl>
                                        <p:attrNameLst>
                                          <p:attrName>ppt_h</p:attrName>
                                        </p:attrNameLst>
                                      </p:cBhvr>
                                      <p:tavLst>
                                        <p:tav tm="0">
                                          <p:val>
                                            <p:fltVal val="0"/>
                                          </p:val>
                                        </p:tav>
                                        <p:tav tm="100000">
                                          <p:val>
                                            <p:strVal val="#ppt_h"/>
                                          </p:val>
                                        </p:tav>
                                      </p:tavLst>
                                    </p:anim>
                                    <p:animEffect transition="in" filter="fade">
                                      <p:cBhvr>
                                        <p:cTn id="14"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58</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58</a:t>
            </a:fld>
            <a:endParaRPr lang="es-EC" b="1" dirty="0">
              <a:solidFill>
                <a:prstClr val="black"/>
              </a:solidFill>
            </a:endParaRPr>
          </a:p>
        </p:txBody>
      </p:sp>
      <p:sp>
        <p:nvSpPr>
          <p:cNvPr id="6" name="5 Rectángulo"/>
          <p:cNvSpPr/>
          <p:nvPr/>
        </p:nvSpPr>
        <p:spPr>
          <a:xfrm>
            <a:off x="224224" y="1452840"/>
            <a:ext cx="8712968" cy="3416320"/>
          </a:xfrm>
          <a:prstGeom prst="rect">
            <a:avLst/>
          </a:prstGeom>
        </p:spPr>
        <p:txBody>
          <a:bodyPr wrap="square">
            <a:spAutoFit/>
          </a:bodyPr>
          <a:lstStyle/>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CAPÍTULO </a:t>
            </a: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VI</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a:p>
            <a:pPr algn="ctr"/>
            <a:r>
              <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 </a:t>
            </a:r>
          </a:p>
          <a:p>
            <a:pPr algn="ctr"/>
            <a:r>
              <a:rPr lang="es-EC" sz="5400" b="1" dirty="0" smtClean="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rPr>
              <a:t>CONCLUSIONES Y RECOMENDACIONES</a:t>
            </a:r>
            <a:endParaRPr lang="es-EC" sz="5400" b="1" dirty="0">
              <a:ln w="17780" cmpd="sng">
                <a:solidFill>
                  <a:srgbClr val="FFFFFF"/>
                </a:solidFill>
                <a:prstDash val="solid"/>
                <a:miter lim="800000"/>
              </a:ln>
              <a:solidFill>
                <a:srgbClr val="000066"/>
              </a:solidFill>
              <a:effectLst>
                <a:outerShdw blurRad="50800" algn="tl" rotWithShape="0">
                  <a:srgbClr val="000000"/>
                </a:outerShdw>
              </a:effectLst>
              <a:latin typeface="Bernard MT Condensed" pitchFamily="18" charset="0"/>
            </a:endParaRPr>
          </a:p>
        </p:txBody>
      </p:sp>
    </p:spTree>
    <p:extLst>
      <p:ext uri="{BB962C8B-B14F-4D97-AF65-F5344CB8AC3E}">
        <p14:creationId xmlns:p14="http://schemas.microsoft.com/office/powerpoint/2010/main" val="40921597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59</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59</a:t>
            </a:fld>
            <a:endParaRPr lang="es-EC" b="1" dirty="0">
              <a:solidFill>
                <a:prstClr val="black"/>
              </a:solidFill>
            </a:endParaRPr>
          </a:p>
        </p:txBody>
      </p:sp>
      <p:sp>
        <p:nvSpPr>
          <p:cNvPr id="6" name="Text Box 12"/>
          <p:cNvSpPr txBox="1">
            <a:spLocks noChangeArrowheads="1"/>
          </p:cNvSpPr>
          <p:nvPr/>
        </p:nvSpPr>
        <p:spPr bwMode="auto">
          <a:xfrm>
            <a:off x="1835696" y="188640"/>
            <a:ext cx="54006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S_tradnl" dirty="0" smtClean="0"/>
              <a:t>CONCLUSIONES</a:t>
            </a:r>
            <a:endParaRPr lang="es-ES_tradnl" dirty="0"/>
          </a:p>
        </p:txBody>
      </p:sp>
      <p:sp>
        <p:nvSpPr>
          <p:cNvPr id="2" name="1 Rectángulo"/>
          <p:cNvSpPr/>
          <p:nvPr/>
        </p:nvSpPr>
        <p:spPr>
          <a:xfrm>
            <a:off x="144016" y="980728"/>
            <a:ext cx="8820472" cy="707886"/>
          </a:xfrm>
          <a:prstGeom prst="rect">
            <a:avLst/>
          </a:prstGeom>
        </p:spPr>
        <p:txBody>
          <a:bodyPr wrap="square">
            <a:spAutoFit/>
          </a:bodyPr>
          <a:lstStyle/>
          <a:p>
            <a:pPr marL="285750" lvl="0" indent="-285750" algn="just">
              <a:buFont typeface="Arial" pitchFamily="34" charset="0"/>
              <a:buChar char="•"/>
            </a:pPr>
            <a:r>
              <a:rPr lang="es-EC" sz="2000" b="1" dirty="0" smtClean="0"/>
              <a:t>El </a:t>
            </a:r>
            <a:r>
              <a:rPr lang="es-EC" sz="2000" b="1" dirty="0"/>
              <a:t>reto principal de la </a:t>
            </a:r>
            <a:r>
              <a:rPr lang="es-EC" sz="2000" b="1" dirty="0" err="1" smtClean="0"/>
              <a:t>Adm</a:t>
            </a:r>
            <a:r>
              <a:rPr lang="es-EC" sz="2000" b="1" dirty="0" smtClean="0"/>
              <a:t>. </a:t>
            </a:r>
            <a:r>
              <a:rPr lang="es-EC" sz="2000" b="1" dirty="0"/>
              <a:t>de </a:t>
            </a:r>
            <a:r>
              <a:rPr lang="es-EC" sz="2000" b="1" dirty="0" err="1" smtClean="0"/>
              <a:t>Proy</a:t>
            </a:r>
            <a:r>
              <a:rPr lang="es-EC" sz="2000" b="1" dirty="0" smtClean="0"/>
              <a:t>. </a:t>
            </a:r>
            <a:r>
              <a:rPr lang="es-EC" sz="2000" b="1" dirty="0"/>
              <a:t>es la </a:t>
            </a:r>
            <a:r>
              <a:rPr lang="es-EC" sz="2000" b="1" dirty="0" smtClean="0"/>
              <a:t>GLOBALIZACIÓN, hacia </a:t>
            </a:r>
            <a:r>
              <a:rPr lang="es-EC" sz="2000" b="1" dirty="0"/>
              <a:t>entornos internacionales</a:t>
            </a:r>
            <a:r>
              <a:rPr lang="es-EC" sz="2000" b="1" dirty="0" smtClean="0"/>
              <a:t>.</a:t>
            </a:r>
            <a:endParaRPr lang="es-EC" sz="2000" b="1" dirty="0"/>
          </a:p>
        </p:txBody>
      </p:sp>
      <p:sp>
        <p:nvSpPr>
          <p:cNvPr id="8" name="7 Rectángulo"/>
          <p:cNvSpPr/>
          <p:nvPr/>
        </p:nvSpPr>
        <p:spPr>
          <a:xfrm>
            <a:off x="121152" y="1745521"/>
            <a:ext cx="8820472" cy="1323439"/>
          </a:xfrm>
          <a:prstGeom prst="rect">
            <a:avLst/>
          </a:prstGeom>
        </p:spPr>
        <p:txBody>
          <a:bodyPr wrap="square">
            <a:spAutoFit/>
          </a:bodyPr>
          <a:lstStyle/>
          <a:p>
            <a:pPr marL="285750" lvl="0" indent="-285750" algn="just">
              <a:buFont typeface="Arial" pitchFamily="34" charset="0"/>
              <a:buChar char="•"/>
            </a:pPr>
            <a:r>
              <a:rPr lang="es-EC" sz="2000" b="1" dirty="0" smtClean="0"/>
              <a:t>La </a:t>
            </a:r>
            <a:r>
              <a:rPr lang="es-EC" sz="2000" b="1" dirty="0"/>
              <a:t>Administración de </a:t>
            </a:r>
            <a:r>
              <a:rPr lang="es-EC" sz="2000" b="1" dirty="0" smtClean="0"/>
              <a:t>Proyectos, </a:t>
            </a:r>
            <a:r>
              <a:rPr lang="es-EC" sz="2000" b="1" dirty="0"/>
              <a:t>se enfrenta a la exigencia de </a:t>
            </a:r>
            <a:r>
              <a:rPr lang="es-EC" sz="2000" b="1" u="sng" dirty="0" smtClean="0"/>
              <a:t>resultados</a:t>
            </a:r>
            <a:r>
              <a:rPr lang="es-EC" sz="2000" b="1" dirty="0" smtClean="0"/>
              <a:t> rápidos</a:t>
            </a:r>
            <a:r>
              <a:rPr lang="es-EC" sz="2000" b="1" dirty="0"/>
              <a:t>, con alta </a:t>
            </a:r>
            <a:r>
              <a:rPr lang="es-EC" sz="2000" b="1" u="sng" dirty="0"/>
              <a:t>calidad</a:t>
            </a:r>
            <a:r>
              <a:rPr lang="es-EC" sz="2000" b="1" dirty="0"/>
              <a:t>, manteniendo un </a:t>
            </a:r>
            <a:r>
              <a:rPr lang="es-EC" sz="2000" b="1" u="sng" dirty="0"/>
              <a:t>buen ambiente</a:t>
            </a:r>
            <a:r>
              <a:rPr lang="es-EC" sz="2000" b="1" dirty="0"/>
              <a:t> en el equipo de proyecto, </a:t>
            </a:r>
            <a:r>
              <a:rPr lang="es-EC" sz="2000" b="1" dirty="0" smtClean="0"/>
              <a:t>adaptada </a:t>
            </a:r>
            <a:r>
              <a:rPr lang="es-EC" sz="2000" b="1" dirty="0"/>
              <a:t>a las </a:t>
            </a:r>
            <a:r>
              <a:rPr lang="es-EC" sz="2000" b="1" u="sng" dirty="0"/>
              <a:t>organizaciones planas</a:t>
            </a:r>
            <a:r>
              <a:rPr lang="es-EC" sz="2000" b="1" dirty="0"/>
              <a:t> y a las </a:t>
            </a:r>
            <a:r>
              <a:rPr lang="es-EC" sz="2000" b="1" dirty="0" smtClean="0"/>
              <a:t>reorganizaciones </a:t>
            </a:r>
            <a:r>
              <a:rPr lang="es-EC" sz="2000" b="1" dirty="0"/>
              <a:t>y fusiones</a:t>
            </a:r>
            <a:r>
              <a:rPr lang="es-EC" sz="2000" b="1" dirty="0" smtClean="0"/>
              <a:t>.</a:t>
            </a:r>
            <a:endParaRPr lang="es-EC" sz="2000" b="1" dirty="0"/>
          </a:p>
        </p:txBody>
      </p:sp>
      <p:sp>
        <p:nvSpPr>
          <p:cNvPr id="9" name="8 Rectángulo"/>
          <p:cNvSpPr/>
          <p:nvPr/>
        </p:nvSpPr>
        <p:spPr>
          <a:xfrm>
            <a:off x="138568" y="3153162"/>
            <a:ext cx="8820472" cy="707886"/>
          </a:xfrm>
          <a:prstGeom prst="rect">
            <a:avLst/>
          </a:prstGeom>
        </p:spPr>
        <p:txBody>
          <a:bodyPr wrap="square">
            <a:spAutoFit/>
          </a:bodyPr>
          <a:lstStyle/>
          <a:p>
            <a:pPr marL="285750" lvl="0" indent="-285750" algn="just">
              <a:buFont typeface="Arial" pitchFamily="34" charset="0"/>
              <a:buChar char="•"/>
            </a:pPr>
            <a:r>
              <a:rPr lang="es-EC" sz="2000" b="1" dirty="0" smtClean="0"/>
              <a:t>La </a:t>
            </a:r>
            <a:r>
              <a:rPr lang="es-EC" sz="2000" b="1" dirty="0"/>
              <a:t>Administración de Proyectos será una competencia requerida en </a:t>
            </a:r>
            <a:r>
              <a:rPr lang="es-EC" sz="2000" b="1" dirty="0" smtClean="0"/>
              <a:t>las </a:t>
            </a:r>
            <a:r>
              <a:rPr lang="es-EC" sz="2000" b="1" dirty="0"/>
              <a:t>organizaciones, todas requerirán </a:t>
            </a:r>
            <a:r>
              <a:rPr lang="es-EC" sz="2000" b="1" dirty="0" smtClean="0"/>
              <a:t>administradores certificados.</a:t>
            </a:r>
            <a:endParaRPr lang="es-EC" sz="2000" b="1" dirty="0"/>
          </a:p>
        </p:txBody>
      </p:sp>
      <p:sp>
        <p:nvSpPr>
          <p:cNvPr id="10" name="9 Rectángulo"/>
          <p:cNvSpPr/>
          <p:nvPr/>
        </p:nvSpPr>
        <p:spPr>
          <a:xfrm>
            <a:off x="179512" y="4017258"/>
            <a:ext cx="8820472" cy="707886"/>
          </a:xfrm>
          <a:prstGeom prst="rect">
            <a:avLst/>
          </a:prstGeom>
        </p:spPr>
        <p:txBody>
          <a:bodyPr wrap="square">
            <a:spAutoFit/>
          </a:bodyPr>
          <a:lstStyle/>
          <a:p>
            <a:pPr marL="285750" lvl="0" indent="-285750" algn="just">
              <a:buFont typeface="Arial" pitchFamily="34" charset="0"/>
              <a:buChar char="•"/>
            </a:pPr>
            <a:r>
              <a:rPr lang="es-EC" sz="2000" b="1" dirty="0" smtClean="0"/>
              <a:t>La </a:t>
            </a:r>
            <a:r>
              <a:rPr lang="es-EC" sz="2000" b="1" dirty="0"/>
              <a:t>Administración de Proyectos </a:t>
            </a:r>
            <a:r>
              <a:rPr lang="es-EC" sz="2000" b="1" dirty="0" smtClean="0"/>
              <a:t>desarrollarán </a:t>
            </a:r>
            <a:r>
              <a:rPr lang="es-EC" sz="2000" b="1" dirty="0"/>
              <a:t>y utilizarán herramientas como el </a:t>
            </a:r>
            <a:r>
              <a:rPr lang="es-EC" sz="2000" b="1" dirty="0" smtClean="0"/>
              <a:t>PMBOK, para llevar </a:t>
            </a:r>
            <a:r>
              <a:rPr lang="es-EC" sz="2000" b="1" dirty="0"/>
              <a:t>los proyectos al éxito y a las organizaciones a la excelencia</a:t>
            </a:r>
            <a:r>
              <a:rPr lang="es-EC" sz="2000" b="1" dirty="0" smtClean="0"/>
              <a:t>.</a:t>
            </a:r>
            <a:endParaRPr lang="es-EC" sz="2000" b="1" dirty="0"/>
          </a:p>
        </p:txBody>
      </p:sp>
      <p:sp>
        <p:nvSpPr>
          <p:cNvPr id="11" name="10 Rectángulo"/>
          <p:cNvSpPr/>
          <p:nvPr/>
        </p:nvSpPr>
        <p:spPr>
          <a:xfrm>
            <a:off x="179512" y="4809346"/>
            <a:ext cx="8820472" cy="707886"/>
          </a:xfrm>
          <a:prstGeom prst="rect">
            <a:avLst/>
          </a:prstGeom>
        </p:spPr>
        <p:txBody>
          <a:bodyPr wrap="square">
            <a:spAutoFit/>
          </a:bodyPr>
          <a:lstStyle/>
          <a:p>
            <a:pPr marL="285750" indent="-285750" algn="just">
              <a:buFont typeface="Arial" pitchFamily="34" charset="0"/>
              <a:buChar char="•"/>
            </a:pPr>
            <a:r>
              <a:rPr lang="es-EC" sz="2000" b="1" dirty="0" smtClean="0"/>
              <a:t>La </a:t>
            </a:r>
            <a:r>
              <a:rPr lang="es-EC" sz="2000" b="1" dirty="0"/>
              <a:t>Guía del PMBOK</a:t>
            </a:r>
            <a:r>
              <a:rPr lang="es-EC" sz="2000" b="1" baseline="30000" dirty="0"/>
              <a:t>®</a:t>
            </a:r>
            <a:r>
              <a:rPr lang="es-EC" sz="2000" b="1" dirty="0"/>
              <a:t> </a:t>
            </a:r>
            <a:r>
              <a:rPr lang="es-EC" sz="2000" b="1" dirty="0" smtClean="0"/>
              <a:t>hace </a:t>
            </a:r>
            <a:r>
              <a:rPr lang="es-EC" sz="2000" b="1" dirty="0"/>
              <a:t>cumplir </a:t>
            </a:r>
            <a:r>
              <a:rPr lang="es-EC" sz="2000" b="1" dirty="0" smtClean="0"/>
              <a:t>procesos, definiéndose </a:t>
            </a:r>
            <a:r>
              <a:rPr lang="es-EC" sz="2000" b="1" dirty="0"/>
              <a:t>los insumos, herramientas, técnicas y reportes necesarios (entregables</a:t>
            </a:r>
            <a:r>
              <a:rPr lang="es-EC" sz="2000" b="1" dirty="0" smtClean="0"/>
              <a:t>).</a:t>
            </a:r>
          </a:p>
        </p:txBody>
      </p:sp>
      <p:sp>
        <p:nvSpPr>
          <p:cNvPr id="12" name="11 Rectángulo"/>
          <p:cNvSpPr/>
          <p:nvPr/>
        </p:nvSpPr>
        <p:spPr>
          <a:xfrm>
            <a:off x="179512" y="5601434"/>
            <a:ext cx="8820472" cy="707886"/>
          </a:xfrm>
          <a:prstGeom prst="rect">
            <a:avLst/>
          </a:prstGeom>
        </p:spPr>
        <p:txBody>
          <a:bodyPr wrap="square">
            <a:spAutoFit/>
          </a:bodyPr>
          <a:lstStyle/>
          <a:p>
            <a:pPr marL="285750" indent="-285750" algn="just">
              <a:buFont typeface="Arial" pitchFamily="34" charset="0"/>
              <a:buChar char="•"/>
            </a:pPr>
            <a:r>
              <a:rPr lang="es-MX" sz="2000" b="1" dirty="0" smtClean="0"/>
              <a:t>El </a:t>
            </a:r>
            <a:r>
              <a:rPr lang="es-MX" sz="2000" b="1" dirty="0"/>
              <a:t>propósito es proporcionar las buenas prácticas de administración al Cuerpo de Ingenieros, como garantía en la ejecución de obras</a:t>
            </a:r>
            <a:r>
              <a:rPr lang="es-MX" sz="2000" b="1" dirty="0" smtClean="0"/>
              <a:t>.</a:t>
            </a:r>
          </a:p>
        </p:txBody>
      </p:sp>
    </p:spTree>
    <p:extLst>
      <p:ext uri="{BB962C8B-B14F-4D97-AF65-F5344CB8AC3E}">
        <p14:creationId xmlns:p14="http://schemas.microsoft.com/office/powerpoint/2010/main" val="10517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6</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6</a:t>
            </a:fld>
            <a:endParaRPr lang="es-EC" b="1" dirty="0">
              <a:solidFill>
                <a:prstClr val="black"/>
              </a:solidFill>
            </a:endParaRPr>
          </a:p>
        </p:txBody>
      </p:sp>
      <p:graphicFrame>
        <p:nvGraphicFramePr>
          <p:cNvPr id="2" name="1 Diagrama"/>
          <p:cNvGraphicFramePr/>
          <p:nvPr>
            <p:extLst>
              <p:ext uri="{D42A27DB-BD31-4B8C-83A1-F6EECF244321}">
                <p14:modId xmlns:p14="http://schemas.microsoft.com/office/powerpoint/2010/main" val="2812621985"/>
              </p:ext>
            </p:extLst>
          </p:nvPr>
        </p:nvGraphicFramePr>
        <p:xfrm>
          <a:off x="1524000" y="44624"/>
          <a:ext cx="6096000" cy="6676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4016" y="2701515"/>
            <a:ext cx="2002576" cy="2599693"/>
          </a:xfrm>
          <a:prstGeom prst="rect">
            <a:avLst/>
          </a:prstGeom>
        </p:spPr>
      </p:pic>
      <p:sp>
        <p:nvSpPr>
          <p:cNvPr id="8" name="Text Box 12"/>
          <p:cNvSpPr txBox="1">
            <a:spLocks noChangeArrowheads="1"/>
          </p:cNvSpPr>
          <p:nvPr/>
        </p:nvSpPr>
        <p:spPr bwMode="auto">
          <a:xfrm>
            <a:off x="58360" y="169476"/>
            <a:ext cx="4513640" cy="5232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2800" dirty="0" smtClean="0">
                <a:ln>
                  <a:solidFill>
                    <a:srgbClr val="000000"/>
                  </a:solidFill>
                </a:ln>
                <a:solidFill>
                  <a:srgbClr val="000066"/>
                </a:solidFill>
                <a:latin typeface="Arial Rounded MT Bold" pitchFamily="34" charset="0"/>
              </a:rPr>
              <a:t>¿QUÉ SIGUE?</a:t>
            </a:r>
            <a:endParaRPr lang="es-ES_tradnl" sz="2800" dirty="0">
              <a:ln>
                <a:solidFill>
                  <a:srgbClr val="000000"/>
                </a:solidFill>
              </a:ln>
              <a:solidFill>
                <a:srgbClr val="000066"/>
              </a:solidFill>
              <a:latin typeface="Arial Rounded MT Bold" pitchFamily="34" charset="0"/>
            </a:endParaRPr>
          </a:p>
        </p:txBody>
      </p:sp>
      <p:sp>
        <p:nvSpPr>
          <p:cNvPr id="6" name="5 CuadroTexto"/>
          <p:cNvSpPr txBox="1"/>
          <p:nvPr/>
        </p:nvSpPr>
        <p:spPr>
          <a:xfrm>
            <a:off x="6389616" y="1016156"/>
            <a:ext cx="1008112" cy="523220"/>
          </a:xfrm>
          <a:prstGeom prst="rect">
            <a:avLst/>
          </a:prstGeom>
          <a:noFill/>
        </p:spPr>
        <p:txBody>
          <a:bodyPr wrap="square" rtlCol="0">
            <a:spAutoFit/>
          </a:bodyPr>
          <a:lstStyle/>
          <a:p>
            <a:pPr algn="ctr"/>
            <a:r>
              <a:rPr lang="es-EC" sz="2800" b="1" dirty="0" smtClean="0">
                <a:solidFill>
                  <a:schemeClr val="bg1"/>
                </a:solidFill>
              </a:rPr>
              <a:t>2012</a:t>
            </a:r>
            <a:endParaRPr lang="es-EC" sz="2800" b="1" dirty="0">
              <a:solidFill>
                <a:schemeClr val="bg1"/>
              </a:solidFill>
            </a:endParaRPr>
          </a:p>
        </p:txBody>
      </p:sp>
    </p:spTree>
    <p:extLst>
      <p:ext uri="{BB962C8B-B14F-4D97-AF65-F5344CB8AC3E}">
        <p14:creationId xmlns:p14="http://schemas.microsoft.com/office/powerpoint/2010/main" val="11657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60</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60</a:t>
            </a:fld>
            <a:endParaRPr lang="es-EC" b="1" dirty="0">
              <a:solidFill>
                <a:prstClr val="black"/>
              </a:solidFill>
            </a:endParaRPr>
          </a:p>
        </p:txBody>
      </p:sp>
      <p:sp>
        <p:nvSpPr>
          <p:cNvPr id="3" name="2 Rectángulo"/>
          <p:cNvSpPr/>
          <p:nvPr/>
        </p:nvSpPr>
        <p:spPr>
          <a:xfrm>
            <a:off x="251520" y="980728"/>
            <a:ext cx="8712968" cy="1015663"/>
          </a:xfrm>
          <a:prstGeom prst="rect">
            <a:avLst/>
          </a:prstGeom>
        </p:spPr>
        <p:txBody>
          <a:bodyPr wrap="square">
            <a:spAutoFit/>
          </a:bodyPr>
          <a:lstStyle/>
          <a:p>
            <a:pPr marL="285750" indent="-285750" algn="just">
              <a:buFont typeface="Arial" pitchFamily="34" charset="0"/>
              <a:buChar char="•"/>
            </a:pPr>
            <a:r>
              <a:rPr lang="es-EC" sz="2000" b="1" dirty="0" smtClean="0"/>
              <a:t>La </a:t>
            </a:r>
            <a:r>
              <a:rPr lang="es-EC" sz="2000" b="1" dirty="0"/>
              <a:t>metodología propuesta, puede acoplarse perfectamente a un grupo de trabajo del </a:t>
            </a:r>
            <a:r>
              <a:rPr lang="es-EC" sz="2000" b="1" dirty="0" smtClean="0"/>
              <a:t>CEE. El </a:t>
            </a:r>
            <a:r>
              <a:rPr lang="es-EC" sz="2000" b="1" dirty="0"/>
              <a:t>PMBOK® </a:t>
            </a:r>
            <a:r>
              <a:rPr lang="es-EC" sz="2000" b="1" dirty="0" smtClean="0"/>
              <a:t>ayudará a reemplazar </a:t>
            </a:r>
            <a:r>
              <a:rPr lang="es-EC" sz="2000" b="1" dirty="0"/>
              <a:t>el </a:t>
            </a:r>
            <a:r>
              <a:rPr lang="es-EC" sz="2000" b="1" dirty="0" smtClean="0"/>
              <a:t>trabajo </a:t>
            </a:r>
            <a:r>
              <a:rPr lang="es-EC" sz="2000" b="1" dirty="0"/>
              <a:t>secuencial por una especialidad técnica</a:t>
            </a:r>
            <a:r>
              <a:rPr lang="es-EC" sz="2000" b="1" dirty="0" smtClean="0"/>
              <a:t>.</a:t>
            </a:r>
            <a:endParaRPr lang="es-EC" sz="2000" b="1" dirty="0"/>
          </a:p>
        </p:txBody>
      </p:sp>
      <p:sp>
        <p:nvSpPr>
          <p:cNvPr id="8" name="Text Box 12"/>
          <p:cNvSpPr txBox="1">
            <a:spLocks noChangeArrowheads="1"/>
          </p:cNvSpPr>
          <p:nvPr/>
        </p:nvSpPr>
        <p:spPr bwMode="auto">
          <a:xfrm>
            <a:off x="1835696" y="188640"/>
            <a:ext cx="54006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S_tradnl" dirty="0" smtClean="0"/>
              <a:t>CONCLUSIONES</a:t>
            </a:r>
            <a:endParaRPr lang="es-ES_tradnl" dirty="0"/>
          </a:p>
        </p:txBody>
      </p:sp>
      <p:sp>
        <p:nvSpPr>
          <p:cNvPr id="9" name="8 Rectángulo"/>
          <p:cNvSpPr/>
          <p:nvPr/>
        </p:nvSpPr>
        <p:spPr>
          <a:xfrm>
            <a:off x="251520" y="2145050"/>
            <a:ext cx="8712968" cy="707886"/>
          </a:xfrm>
          <a:prstGeom prst="rect">
            <a:avLst/>
          </a:prstGeom>
        </p:spPr>
        <p:txBody>
          <a:bodyPr wrap="square">
            <a:spAutoFit/>
          </a:bodyPr>
          <a:lstStyle/>
          <a:p>
            <a:pPr marL="285750" indent="-285750" algn="just">
              <a:buFont typeface="Arial" pitchFamily="34" charset="0"/>
              <a:buChar char="•"/>
            </a:pPr>
            <a:r>
              <a:rPr lang="es-EC" sz="2000" b="1" dirty="0" smtClean="0"/>
              <a:t>Documentar las obras, reduce costos al proyecto y a la organización. </a:t>
            </a:r>
            <a:r>
              <a:rPr lang="es-ES" sz="2000" b="1" dirty="0" smtClean="0"/>
              <a:t>Una buena información histórica, es más precisa que cualquier modelo.</a:t>
            </a:r>
          </a:p>
        </p:txBody>
      </p:sp>
      <p:sp>
        <p:nvSpPr>
          <p:cNvPr id="10" name="9 Rectángulo"/>
          <p:cNvSpPr/>
          <p:nvPr/>
        </p:nvSpPr>
        <p:spPr>
          <a:xfrm>
            <a:off x="251520" y="2982431"/>
            <a:ext cx="8712968" cy="2246769"/>
          </a:xfrm>
          <a:prstGeom prst="rect">
            <a:avLst/>
          </a:prstGeom>
        </p:spPr>
        <p:txBody>
          <a:bodyPr wrap="square">
            <a:spAutoFit/>
          </a:bodyPr>
          <a:lstStyle/>
          <a:p>
            <a:pPr marL="285750" indent="-285750" algn="just">
              <a:buFont typeface="Arial" pitchFamily="34" charset="0"/>
              <a:buChar char="•"/>
            </a:pPr>
            <a:r>
              <a:rPr lang="es-EC" sz="2000" b="1" dirty="0" smtClean="0"/>
              <a:t>Los </a:t>
            </a:r>
            <a:r>
              <a:rPr lang="es-EC" sz="2000" b="1" dirty="0"/>
              <a:t>principales productos entregables de un proyecto, son</a:t>
            </a:r>
            <a:r>
              <a:rPr lang="es-EC" sz="2000" b="1" dirty="0" smtClean="0"/>
              <a:t>:</a:t>
            </a:r>
          </a:p>
          <a:p>
            <a:pPr marL="273050" algn="just"/>
            <a:r>
              <a:rPr lang="es-EC" sz="2000" dirty="0" smtClean="0"/>
              <a:t>EDT </a:t>
            </a:r>
            <a:r>
              <a:rPr lang="es-EC" sz="2000" dirty="0"/>
              <a:t>(WBS) del proyecto.</a:t>
            </a:r>
          </a:p>
          <a:p>
            <a:pPr marL="273050" algn="just"/>
            <a:r>
              <a:rPr lang="es-EC" sz="2000" dirty="0"/>
              <a:t>Diagrama de red del proyecto.</a:t>
            </a:r>
          </a:p>
          <a:p>
            <a:pPr marL="273050" algn="just"/>
            <a:r>
              <a:rPr lang="es-EC" sz="2000" dirty="0"/>
              <a:t>Cronograma del proyecto.</a:t>
            </a:r>
          </a:p>
          <a:p>
            <a:pPr marL="273050" algn="just"/>
            <a:r>
              <a:rPr lang="es-EC" sz="2000" dirty="0"/>
              <a:t>Diagrama de hitos.</a:t>
            </a:r>
          </a:p>
          <a:p>
            <a:pPr marL="273050" algn="just"/>
            <a:r>
              <a:rPr lang="es-EC" sz="2000" dirty="0"/>
              <a:t>Curva “S” de costos.</a:t>
            </a:r>
          </a:p>
          <a:p>
            <a:pPr marL="273050" algn="just"/>
            <a:r>
              <a:rPr lang="es-EC" sz="2000" dirty="0"/>
              <a:t>Flujo de caja estimado</a:t>
            </a:r>
            <a:r>
              <a:rPr lang="es-EC" sz="2000" dirty="0" smtClean="0"/>
              <a:t>.</a:t>
            </a:r>
            <a:endParaRPr lang="es-EC" sz="1400" b="1" dirty="0"/>
          </a:p>
        </p:txBody>
      </p:sp>
      <p:sp>
        <p:nvSpPr>
          <p:cNvPr id="11" name="10 Rectángulo"/>
          <p:cNvSpPr/>
          <p:nvPr/>
        </p:nvSpPr>
        <p:spPr>
          <a:xfrm>
            <a:off x="251520" y="5333146"/>
            <a:ext cx="8712968" cy="400110"/>
          </a:xfrm>
          <a:prstGeom prst="rect">
            <a:avLst/>
          </a:prstGeom>
        </p:spPr>
        <p:txBody>
          <a:bodyPr wrap="square">
            <a:spAutoFit/>
          </a:bodyPr>
          <a:lstStyle/>
          <a:p>
            <a:pPr marL="273050" indent="-273050" algn="just">
              <a:buFont typeface="Arial" pitchFamily="34" charset="0"/>
              <a:buChar char="•"/>
            </a:pPr>
            <a:r>
              <a:rPr lang="es-MX" sz="2000" b="1" dirty="0" smtClean="0"/>
              <a:t>Conocer </a:t>
            </a:r>
            <a:r>
              <a:rPr lang="es-MX" sz="2000" b="1" dirty="0"/>
              <a:t>el PMBOK</a:t>
            </a:r>
            <a:r>
              <a:rPr lang="es-EC" sz="2000" b="1" dirty="0"/>
              <a:t>®</a:t>
            </a:r>
            <a:r>
              <a:rPr lang="es-MX" sz="2000" b="1" dirty="0"/>
              <a:t> no sirve, hay que llevarlo a la práctica, gradualmente</a:t>
            </a:r>
            <a:r>
              <a:rPr lang="es-MX" sz="2000" b="1" dirty="0" smtClean="0"/>
              <a:t>.</a:t>
            </a:r>
            <a:endParaRPr lang="es-EC" sz="2000" b="1" dirty="0"/>
          </a:p>
        </p:txBody>
      </p:sp>
    </p:spTree>
    <p:extLst>
      <p:ext uri="{BB962C8B-B14F-4D97-AF65-F5344CB8AC3E}">
        <p14:creationId xmlns:p14="http://schemas.microsoft.com/office/powerpoint/2010/main" val="143489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61</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61</a:t>
            </a:fld>
            <a:endParaRPr lang="es-EC" b="1" dirty="0">
              <a:solidFill>
                <a:prstClr val="black"/>
              </a:solidFill>
            </a:endParaRPr>
          </a:p>
        </p:txBody>
      </p:sp>
      <p:sp>
        <p:nvSpPr>
          <p:cNvPr id="2" name="1 Rectángulo"/>
          <p:cNvSpPr/>
          <p:nvPr/>
        </p:nvSpPr>
        <p:spPr>
          <a:xfrm>
            <a:off x="179512" y="1006852"/>
            <a:ext cx="8784976" cy="1015663"/>
          </a:xfrm>
          <a:prstGeom prst="rect">
            <a:avLst/>
          </a:prstGeom>
        </p:spPr>
        <p:txBody>
          <a:bodyPr wrap="square">
            <a:spAutoFit/>
          </a:bodyPr>
          <a:lstStyle/>
          <a:p>
            <a:pPr marL="285750" indent="-285750" algn="just">
              <a:buFont typeface="Arial" pitchFamily="34" charset="0"/>
              <a:buChar char="•"/>
            </a:pPr>
            <a:r>
              <a:rPr lang="es-EC" sz="2000" b="1" dirty="0" smtClean="0"/>
              <a:t>Para </a:t>
            </a:r>
            <a:r>
              <a:rPr lang="es-EC" sz="2000" b="1" dirty="0"/>
              <a:t>un proyecto de construcciones, se debe aplicar la Extensión de la Construcción del PMBOK®: Plan de Seguridad Ocupacional, de Impacto Ambiental, de Financiamiento y de Reclamaciones</a:t>
            </a:r>
            <a:r>
              <a:rPr lang="es-EC" sz="2000" b="1" dirty="0" smtClean="0"/>
              <a:t>.</a:t>
            </a:r>
            <a:endParaRPr lang="es-EC" sz="2000" b="1" dirty="0"/>
          </a:p>
        </p:txBody>
      </p:sp>
      <p:sp>
        <p:nvSpPr>
          <p:cNvPr id="8" name="Text Box 12"/>
          <p:cNvSpPr txBox="1">
            <a:spLocks noChangeArrowheads="1"/>
          </p:cNvSpPr>
          <p:nvPr/>
        </p:nvSpPr>
        <p:spPr bwMode="auto">
          <a:xfrm>
            <a:off x="1835696" y="188640"/>
            <a:ext cx="54006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S_tradnl" dirty="0" smtClean="0"/>
              <a:t>CONCLUSIONES</a:t>
            </a:r>
            <a:endParaRPr lang="es-ES_tradnl" dirty="0"/>
          </a:p>
        </p:txBody>
      </p:sp>
      <p:sp>
        <p:nvSpPr>
          <p:cNvPr id="9" name="8 Rectángulo"/>
          <p:cNvSpPr/>
          <p:nvPr/>
        </p:nvSpPr>
        <p:spPr>
          <a:xfrm>
            <a:off x="179512" y="2145050"/>
            <a:ext cx="8784976" cy="707886"/>
          </a:xfrm>
          <a:prstGeom prst="rect">
            <a:avLst/>
          </a:prstGeom>
        </p:spPr>
        <p:txBody>
          <a:bodyPr wrap="square">
            <a:spAutoFit/>
          </a:bodyPr>
          <a:lstStyle/>
          <a:p>
            <a:pPr marL="285750" indent="-285750" algn="just">
              <a:buFont typeface="Arial" pitchFamily="34" charset="0"/>
              <a:buChar char="•"/>
            </a:pPr>
            <a:r>
              <a:rPr lang="es-EC" sz="2000" b="1" dirty="0" smtClean="0"/>
              <a:t>La </a:t>
            </a:r>
            <a:r>
              <a:rPr lang="es-EC" sz="2000" b="1" dirty="0"/>
              <a:t>prevención de riesgos laborales deben ser tomados en cuenta desde la concepción misma del proyecto</a:t>
            </a:r>
            <a:r>
              <a:rPr lang="es-EC" sz="2000" b="1" dirty="0" smtClean="0"/>
              <a:t>.</a:t>
            </a:r>
          </a:p>
        </p:txBody>
      </p:sp>
      <p:sp>
        <p:nvSpPr>
          <p:cNvPr id="10" name="9 Rectángulo"/>
          <p:cNvSpPr/>
          <p:nvPr/>
        </p:nvSpPr>
        <p:spPr>
          <a:xfrm>
            <a:off x="179512" y="2937138"/>
            <a:ext cx="8784976" cy="707886"/>
          </a:xfrm>
          <a:prstGeom prst="rect">
            <a:avLst/>
          </a:prstGeom>
        </p:spPr>
        <p:txBody>
          <a:bodyPr wrap="square">
            <a:spAutoFit/>
          </a:bodyPr>
          <a:lstStyle/>
          <a:p>
            <a:pPr marL="285750" indent="-285750" algn="just">
              <a:buFont typeface="Arial" pitchFamily="34" charset="0"/>
              <a:buChar char="•"/>
            </a:pPr>
            <a:r>
              <a:rPr lang="es-EC" sz="2000" b="1" dirty="0" smtClean="0"/>
              <a:t>Las </a:t>
            </a:r>
            <a:r>
              <a:rPr lang="es-EC" sz="2000" b="1" dirty="0"/>
              <a:t>normas de impacto ambiental, tiene que adaptarse a las regulaciones mundiales de protección ambiental</a:t>
            </a:r>
            <a:r>
              <a:rPr lang="es-EC" sz="2000" b="1" dirty="0" smtClean="0"/>
              <a:t>.</a:t>
            </a:r>
            <a:endParaRPr lang="es-EC" sz="2000" b="1" dirty="0"/>
          </a:p>
        </p:txBody>
      </p:sp>
      <p:sp>
        <p:nvSpPr>
          <p:cNvPr id="11" name="10 Rectángulo"/>
          <p:cNvSpPr/>
          <p:nvPr/>
        </p:nvSpPr>
        <p:spPr>
          <a:xfrm>
            <a:off x="179512" y="3801234"/>
            <a:ext cx="8784976" cy="707886"/>
          </a:xfrm>
          <a:prstGeom prst="rect">
            <a:avLst/>
          </a:prstGeom>
        </p:spPr>
        <p:txBody>
          <a:bodyPr wrap="square">
            <a:spAutoFit/>
          </a:bodyPr>
          <a:lstStyle/>
          <a:p>
            <a:pPr marL="285750" indent="-285750" algn="just">
              <a:buFont typeface="Arial" pitchFamily="34" charset="0"/>
              <a:buChar char="•"/>
            </a:pPr>
            <a:r>
              <a:rPr lang="es-EC" sz="2000" b="1" dirty="0" smtClean="0"/>
              <a:t>Las </a:t>
            </a:r>
            <a:r>
              <a:rPr lang="es-EC" sz="2000" b="1" dirty="0"/>
              <a:t>fuentes de financiamiento de los proyectos del CEE, están consignadas en los presupuestos de las entidades contratistas</a:t>
            </a:r>
            <a:r>
              <a:rPr lang="es-EC" sz="2000" b="1" dirty="0" smtClean="0"/>
              <a:t>.</a:t>
            </a:r>
            <a:endParaRPr lang="es-EC" sz="2000" b="1" dirty="0"/>
          </a:p>
        </p:txBody>
      </p:sp>
      <p:sp>
        <p:nvSpPr>
          <p:cNvPr id="12" name="11 Rectángulo"/>
          <p:cNvSpPr/>
          <p:nvPr/>
        </p:nvSpPr>
        <p:spPr>
          <a:xfrm>
            <a:off x="179512" y="4593322"/>
            <a:ext cx="8784976" cy="707886"/>
          </a:xfrm>
          <a:prstGeom prst="rect">
            <a:avLst/>
          </a:prstGeom>
        </p:spPr>
        <p:txBody>
          <a:bodyPr wrap="square">
            <a:spAutoFit/>
          </a:bodyPr>
          <a:lstStyle/>
          <a:p>
            <a:pPr marL="285750" indent="-285750" algn="just">
              <a:buFont typeface="Arial" pitchFamily="34" charset="0"/>
              <a:buChar char="•"/>
            </a:pPr>
            <a:r>
              <a:rPr lang="es-EC" sz="2000" b="1" dirty="0" smtClean="0"/>
              <a:t>El </a:t>
            </a:r>
            <a:r>
              <a:rPr lang="es-EC" sz="2000" b="1" dirty="0"/>
              <a:t>proceso de reclamaciones debe actualizarse, siempre existirán pobladores o terceros afectados por la implantación de una obra civil.</a:t>
            </a:r>
          </a:p>
        </p:txBody>
      </p:sp>
    </p:spTree>
    <p:extLst>
      <p:ext uri="{BB962C8B-B14F-4D97-AF65-F5344CB8AC3E}">
        <p14:creationId xmlns:p14="http://schemas.microsoft.com/office/powerpoint/2010/main" val="27748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62</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62</a:t>
            </a:fld>
            <a:endParaRPr lang="es-EC" b="1" dirty="0">
              <a:solidFill>
                <a:prstClr val="black"/>
              </a:solidFill>
            </a:endParaRPr>
          </a:p>
        </p:txBody>
      </p:sp>
      <p:sp>
        <p:nvSpPr>
          <p:cNvPr id="6" name="Text Box 12"/>
          <p:cNvSpPr txBox="1">
            <a:spLocks noChangeArrowheads="1"/>
          </p:cNvSpPr>
          <p:nvPr/>
        </p:nvSpPr>
        <p:spPr bwMode="auto">
          <a:xfrm>
            <a:off x="1835696" y="231031"/>
            <a:ext cx="5400600" cy="461665"/>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S_tradnl" dirty="0" smtClean="0"/>
              <a:t>RECOMENDACIONES</a:t>
            </a:r>
            <a:endParaRPr lang="es-ES_tradnl" dirty="0"/>
          </a:p>
        </p:txBody>
      </p:sp>
      <p:sp>
        <p:nvSpPr>
          <p:cNvPr id="2" name="1 Rectángulo"/>
          <p:cNvSpPr/>
          <p:nvPr/>
        </p:nvSpPr>
        <p:spPr>
          <a:xfrm>
            <a:off x="179512" y="1119510"/>
            <a:ext cx="8784976" cy="707886"/>
          </a:xfrm>
          <a:prstGeom prst="rect">
            <a:avLst/>
          </a:prstGeom>
        </p:spPr>
        <p:txBody>
          <a:bodyPr wrap="square">
            <a:spAutoFit/>
          </a:bodyPr>
          <a:lstStyle/>
          <a:p>
            <a:pPr marL="285750" indent="-285750" algn="just">
              <a:buFont typeface="Arial" pitchFamily="34" charset="0"/>
              <a:buChar char="•"/>
            </a:pPr>
            <a:r>
              <a:rPr lang="es-EC" sz="2000" b="1" dirty="0"/>
              <a:t>Implementar </a:t>
            </a:r>
            <a:r>
              <a:rPr lang="es-EC" sz="2000" b="1" dirty="0" smtClean="0"/>
              <a:t>la Metodología PMBOK</a:t>
            </a:r>
            <a:r>
              <a:rPr lang="es-EC" sz="2000" b="1" dirty="0"/>
              <a:t>® en el </a:t>
            </a:r>
            <a:r>
              <a:rPr lang="es-EC" sz="2000" b="1" dirty="0" smtClean="0"/>
              <a:t>CEE, estableciendo </a:t>
            </a:r>
            <a:r>
              <a:rPr lang="es-EC" sz="2000" b="1" dirty="0"/>
              <a:t>importantes aspectos de mejora a los </a:t>
            </a:r>
            <a:r>
              <a:rPr lang="es-EC" sz="2000" b="1" dirty="0" smtClean="0"/>
              <a:t>procedimientos actuales de </a:t>
            </a:r>
            <a:r>
              <a:rPr lang="es-EC" sz="2000" b="1" dirty="0" err="1" smtClean="0"/>
              <a:t>adm</a:t>
            </a:r>
            <a:r>
              <a:rPr lang="es-EC" sz="2000" b="1" dirty="0" smtClean="0"/>
              <a:t>. </a:t>
            </a:r>
            <a:r>
              <a:rPr lang="es-EC" sz="2000" b="1" dirty="0"/>
              <a:t>de </a:t>
            </a:r>
            <a:r>
              <a:rPr lang="es-EC" sz="2000" b="1" dirty="0" smtClean="0"/>
              <a:t>proyectos.</a:t>
            </a:r>
            <a:endParaRPr lang="es-EC" sz="2000" b="1" dirty="0"/>
          </a:p>
        </p:txBody>
      </p:sp>
      <p:sp>
        <p:nvSpPr>
          <p:cNvPr id="8" name="7 Rectángulo"/>
          <p:cNvSpPr/>
          <p:nvPr/>
        </p:nvSpPr>
        <p:spPr>
          <a:xfrm>
            <a:off x="179512" y="1929026"/>
            <a:ext cx="8784976" cy="707886"/>
          </a:xfrm>
          <a:prstGeom prst="rect">
            <a:avLst/>
          </a:prstGeom>
        </p:spPr>
        <p:txBody>
          <a:bodyPr wrap="square">
            <a:spAutoFit/>
          </a:bodyPr>
          <a:lstStyle/>
          <a:p>
            <a:pPr marL="285750" indent="-285750" algn="just">
              <a:buFont typeface="Arial" pitchFamily="34" charset="0"/>
              <a:buChar char="•"/>
            </a:pPr>
            <a:r>
              <a:rPr lang="es-EC" sz="2000" b="1" dirty="0" smtClean="0"/>
              <a:t>Contar </a:t>
            </a:r>
            <a:r>
              <a:rPr lang="es-EC" sz="2000" b="1" dirty="0"/>
              <a:t>con </a:t>
            </a:r>
            <a:r>
              <a:rPr lang="es-EC" sz="2000" b="1" dirty="0" smtClean="0"/>
              <a:t>herramientas </a:t>
            </a:r>
            <a:r>
              <a:rPr lang="es-EC" sz="2000" b="1" dirty="0"/>
              <a:t>tecnológicas actualizadas y el personal previa y debidamente capacitado</a:t>
            </a:r>
            <a:r>
              <a:rPr lang="es-EC" sz="2000" b="1" dirty="0" smtClean="0"/>
              <a:t>. Hacer conocer los beneficios </a:t>
            </a:r>
            <a:r>
              <a:rPr lang="es-EC" sz="2000" b="1" dirty="0"/>
              <a:t>del PMBOK</a:t>
            </a:r>
            <a:r>
              <a:rPr lang="es-EC" sz="2000" b="1" dirty="0" smtClean="0"/>
              <a:t>®.</a:t>
            </a:r>
          </a:p>
        </p:txBody>
      </p:sp>
      <p:sp>
        <p:nvSpPr>
          <p:cNvPr id="9" name="8 Rectángulo"/>
          <p:cNvSpPr/>
          <p:nvPr/>
        </p:nvSpPr>
        <p:spPr>
          <a:xfrm>
            <a:off x="193160" y="2721114"/>
            <a:ext cx="8784976" cy="707886"/>
          </a:xfrm>
          <a:prstGeom prst="rect">
            <a:avLst/>
          </a:prstGeom>
        </p:spPr>
        <p:txBody>
          <a:bodyPr wrap="square">
            <a:spAutoFit/>
          </a:bodyPr>
          <a:lstStyle/>
          <a:p>
            <a:pPr marL="285750" indent="-285750" algn="just">
              <a:buFont typeface="Arial" pitchFamily="34" charset="0"/>
              <a:buChar char="•"/>
            </a:pPr>
            <a:r>
              <a:rPr lang="es-EC" sz="2000" b="1" dirty="0" smtClean="0"/>
              <a:t>Sería </a:t>
            </a:r>
            <a:r>
              <a:rPr lang="es-EC" sz="2000" b="1" dirty="0"/>
              <a:t>muy adecuado aplicar la metodología PMBOK®, </a:t>
            </a:r>
            <a:r>
              <a:rPr lang="es-EC" sz="2000" b="1" dirty="0" smtClean="0"/>
              <a:t>acoplándole </a:t>
            </a:r>
            <a:r>
              <a:rPr lang="es-EC" sz="2000" b="1" dirty="0"/>
              <a:t>al Sistema Integrado de </a:t>
            </a:r>
            <a:r>
              <a:rPr lang="es-EC" sz="2000" b="1" dirty="0" smtClean="0"/>
              <a:t>Gestión, </a:t>
            </a:r>
            <a:r>
              <a:rPr lang="es-EC" sz="2000" b="1" dirty="0"/>
              <a:t>que ya ejecuta el CEE</a:t>
            </a:r>
            <a:r>
              <a:rPr lang="es-EC" sz="2000" b="1" dirty="0" smtClean="0"/>
              <a:t>.</a:t>
            </a:r>
            <a:endParaRPr lang="es-EC" sz="2000" b="1" dirty="0"/>
          </a:p>
        </p:txBody>
      </p:sp>
      <p:sp>
        <p:nvSpPr>
          <p:cNvPr id="10" name="9 Rectángulo"/>
          <p:cNvSpPr/>
          <p:nvPr/>
        </p:nvSpPr>
        <p:spPr>
          <a:xfrm>
            <a:off x="218960" y="3552686"/>
            <a:ext cx="8784976" cy="1015663"/>
          </a:xfrm>
          <a:prstGeom prst="rect">
            <a:avLst/>
          </a:prstGeom>
        </p:spPr>
        <p:txBody>
          <a:bodyPr wrap="square">
            <a:spAutoFit/>
          </a:bodyPr>
          <a:lstStyle/>
          <a:p>
            <a:pPr marL="285750" indent="-285750" algn="just">
              <a:buFont typeface="Arial" pitchFamily="34" charset="0"/>
              <a:buChar char="•"/>
            </a:pPr>
            <a:r>
              <a:rPr lang="es-EC" sz="2000" b="1" dirty="0" smtClean="0"/>
              <a:t>La </a:t>
            </a:r>
            <a:r>
              <a:rPr lang="es-EC" sz="2000" b="1" dirty="0"/>
              <a:t>planificación de seguridad ocupacional, </a:t>
            </a:r>
            <a:r>
              <a:rPr lang="es-EC" sz="2000" b="1" dirty="0" smtClean="0"/>
              <a:t>debe partir desde </a:t>
            </a:r>
            <a:r>
              <a:rPr lang="es-EC" sz="2000" b="1" dirty="0"/>
              <a:t>la concepción </a:t>
            </a:r>
            <a:r>
              <a:rPr lang="es-EC" sz="2000" b="1" dirty="0" smtClean="0"/>
              <a:t>del proyecto; debe </a:t>
            </a:r>
            <a:r>
              <a:rPr lang="es-EC" sz="2000" b="1" dirty="0"/>
              <a:t>ser la base del plan de seguridad y salud que deben aplicar los sub-contratistas</a:t>
            </a:r>
            <a:r>
              <a:rPr lang="es-EC" sz="2000" b="1" dirty="0" smtClean="0"/>
              <a:t>.</a:t>
            </a:r>
          </a:p>
        </p:txBody>
      </p:sp>
      <p:sp>
        <p:nvSpPr>
          <p:cNvPr id="11" name="10 Rectángulo"/>
          <p:cNvSpPr/>
          <p:nvPr/>
        </p:nvSpPr>
        <p:spPr>
          <a:xfrm>
            <a:off x="251520" y="4653136"/>
            <a:ext cx="8784976" cy="707886"/>
          </a:xfrm>
          <a:prstGeom prst="rect">
            <a:avLst/>
          </a:prstGeom>
        </p:spPr>
        <p:txBody>
          <a:bodyPr wrap="square">
            <a:spAutoFit/>
          </a:bodyPr>
          <a:lstStyle/>
          <a:p>
            <a:pPr marL="285750" indent="-285750" algn="just">
              <a:buFont typeface="Arial" pitchFamily="34" charset="0"/>
              <a:buChar char="•"/>
            </a:pPr>
            <a:r>
              <a:rPr lang="es-EC" sz="2000" b="1" dirty="0" smtClean="0"/>
              <a:t>El </a:t>
            </a:r>
            <a:r>
              <a:rPr lang="es-EC" sz="2000" b="1" dirty="0"/>
              <a:t>estudio de salud y seguridad ocupacional, con su </a:t>
            </a:r>
            <a:r>
              <a:rPr lang="es-EC" sz="2000" b="1" dirty="0" smtClean="0"/>
              <a:t>presupuesto</a:t>
            </a:r>
            <a:r>
              <a:rPr lang="es-EC" sz="2000" b="1" dirty="0"/>
              <a:t>, deben constar como capítulo adicional al presupuesto general de obra</a:t>
            </a:r>
            <a:r>
              <a:rPr lang="es-EC" sz="2000" b="1" dirty="0" smtClean="0"/>
              <a:t>.</a:t>
            </a:r>
          </a:p>
        </p:txBody>
      </p:sp>
      <p:sp>
        <p:nvSpPr>
          <p:cNvPr id="12" name="11 Rectángulo"/>
          <p:cNvSpPr/>
          <p:nvPr/>
        </p:nvSpPr>
        <p:spPr>
          <a:xfrm>
            <a:off x="251520" y="5517232"/>
            <a:ext cx="8784976" cy="1015663"/>
          </a:xfrm>
          <a:prstGeom prst="rect">
            <a:avLst/>
          </a:prstGeom>
        </p:spPr>
        <p:txBody>
          <a:bodyPr wrap="square">
            <a:spAutoFit/>
          </a:bodyPr>
          <a:lstStyle/>
          <a:p>
            <a:pPr marL="285750" indent="-285750" algn="just">
              <a:buFont typeface="Arial" pitchFamily="34" charset="0"/>
              <a:buChar char="•"/>
            </a:pPr>
            <a:r>
              <a:rPr lang="es-EC" sz="2000" b="1" dirty="0" smtClean="0"/>
              <a:t>El </a:t>
            </a:r>
            <a:r>
              <a:rPr lang="es-EC" sz="2000" b="1" dirty="0"/>
              <a:t>PMBOK® facilitará la estrategia de implementación de un plan piloto para </a:t>
            </a:r>
            <a:r>
              <a:rPr lang="es-EC" sz="2000" b="1" dirty="0" smtClean="0"/>
              <a:t>la apertura </a:t>
            </a:r>
            <a:r>
              <a:rPr lang="es-EC" sz="2000" b="1" dirty="0"/>
              <a:t>de una Oficina de Dirección de Proyectos (PMO) en el Cuerpo de Ingenieros del Ejército Ecuatoriano.</a:t>
            </a:r>
          </a:p>
        </p:txBody>
      </p:sp>
    </p:spTree>
    <p:extLst>
      <p:ext uri="{BB962C8B-B14F-4D97-AF65-F5344CB8AC3E}">
        <p14:creationId xmlns:p14="http://schemas.microsoft.com/office/powerpoint/2010/main" val="14476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63</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63</a:t>
            </a:fld>
            <a:endParaRPr lang="es-EC" b="1" dirty="0">
              <a:solidFill>
                <a:prstClr val="black"/>
              </a:solidFill>
            </a:endParaRPr>
          </a:p>
        </p:txBody>
      </p:sp>
      <p:sp>
        <p:nvSpPr>
          <p:cNvPr id="6" name="Text Box 12"/>
          <p:cNvSpPr txBox="1">
            <a:spLocks noChangeArrowheads="1"/>
          </p:cNvSpPr>
          <p:nvPr/>
        </p:nvSpPr>
        <p:spPr bwMode="auto">
          <a:xfrm>
            <a:off x="827584" y="188640"/>
            <a:ext cx="7464325" cy="523220"/>
          </a:xfrm>
          <a:prstGeom prst="rect">
            <a:avLst/>
          </a:prstGeom>
          <a:solidFill>
            <a:schemeClr val="accent4">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99"/>
                </a:solidFill>
                <a:latin typeface="Arial Rounded MT Bold" pitchFamily="34" charset="0"/>
              </a:defRPr>
            </a:lvl1pPr>
          </a:lstStyle>
          <a:p>
            <a:r>
              <a:rPr lang="es-ES_tradnl" sz="2800" dirty="0"/>
              <a:t>BIBLIOGRAFÍA</a:t>
            </a:r>
          </a:p>
        </p:txBody>
      </p:sp>
      <p:sp>
        <p:nvSpPr>
          <p:cNvPr id="8" name="7 Rectángulo"/>
          <p:cNvSpPr/>
          <p:nvPr/>
        </p:nvSpPr>
        <p:spPr>
          <a:xfrm>
            <a:off x="107504" y="985946"/>
            <a:ext cx="8928992" cy="5416868"/>
          </a:xfrm>
          <a:prstGeom prst="rect">
            <a:avLst/>
          </a:prstGeom>
        </p:spPr>
        <p:txBody>
          <a:bodyPr wrap="square">
            <a:spAutoFit/>
          </a:bodyPr>
          <a:lstStyle/>
          <a:p>
            <a:pPr marL="273050" lvl="0" indent="-273050" algn="just">
              <a:buFont typeface="Arial" pitchFamily="34" charset="0"/>
              <a:buChar char="•"/>
            </a:pPr>
            <a:r>
              <a:rPr lang="es-EC" sz="2200" b="1" dirty="0"/>
              <a:t>GUÍA DE LOS FUNDAMENTOS PARA LA DIRECCIÓN DE PROYECTOS (GUÍA DEL PMBOK</a:t>
            </a:r>
            <a:r>
              <a:rPr lang="es-EC" sz="2200" b="1" baseline="30000" dirty="0"/>
              <a:t>®</a:t>
            </a:r>
            <a:r>
              <a:rPr lang="es-EC" sz="2200" b="1" dirty="0"/>
              <a:t>)</a:t>
            </a:r>
            <a:r>
              <a:rPr lang="es-EC" sz="2200" dirty="0"/>
              <a:t> PMI</a:t>
            </a:r>
            <a:r>
              <a:rPr lang="es-EC" sz="2200" dirty="0" smtClean="0"/>
              <a:t>. </a:t>
            </a:r>
            <a:r>
              <a:rPr lang="es-EC" sz="2200" dirty="0"/>
              <a:t>Cuarta Edición. ISBN: 978-1-933890-72-2. 2008.</a:t>
            </a:r>
          </a:p>
          <a:p>
            <a:pPr algn="just"/>
            <a:endParaRPr lang="es-EC" sz="1200" b="1" dirty="0"/>
          </a:p>
          <a:p>
            <a:pPr marL="273050" lvl="0" indent="-273050" algn="just">
              <a:buFont typeface="Arial" pitchFamily="34" charset="0"/>
              <a:buChar char="•"/>
            </a:pPr>
            <a:r>
              <a:rPr lang="en-US" sz="2200" b="1" dirty="0"/>
              <a:t>A GUIDE TO THE PROJECT MANAGEMENT BODY OF KNOWLEDGE. </a:t>
            </a:r>
            <a:r>
              <a:rPr lang="en-US" sz="2200" dirty="0"/>
              <a:t>Project Management Institute, 4th Edition, 2008.</a:t>
            </a:r>
            <a:endParaRPr lang="es-EC" sz="2200" dirty="0"/>
          </a:p>
          <a:p>
            <a:pPr algn="just"/>
            <a:r>
              <a:rPr lang="en-US" sz="1200" b="1" dirty="0"/>
              <a:t> </a:t>
            </a:r>
            <a:endParaRPr lang="es-EC" sz="1200" b="1" dirty="0"/>
          </a:p>
          <a:p>
            <a:pPr marL="273050" lvl="0" indent="-273050" algn="just">
              <a:buFont typeface="Arial" pitchFamily="34" charset="0"/>
              <a:buChar char="•"/>
            </a:pPr>
            <a:r>
              <a:rPr lang="en-US" sz="2200" b="1" dirty="0"/>
              <a:t>CONSTRUCTION EXTENSION To The PMBOK</a:t>
            </a:r>
            <a:r>
              <a:rPr lang="en-US" sz="2200" b="1" baseline="30000" dirty="0"/>
              <a:t>®</a:t>
            </a:r>
            <a:r>
              <a:rPr lang="en-US" sz="2200" b="1" dirty="0"/>
              <a:t> Guide Third Edition (PMI). </a:t>
            </a:r>
            <a:r>
              <a:rPr lang="en-US" sz="2200" dirty="0"/>
              <a:t>ISBN: 978-1-930699-52-6. </a:t>
            </a:r>
            <a:r>
              <a:rPr lang="es-EC" sz="2200" dirty="0"/>
              <a:t>2007.</a:t>
            </a:r>
          </a:p>
          <a:p>
            <a:pPr algn="just"/>
            <a:r>
              <a:rPr lang="es-EC" sz="1200" dirty="0"/>
              <a:t> </a:t>
            </a:r>
          </a:p>
          <a:p>
            <a:pPr marL="273050" lvl="0" indent="-273050" algn="just">
              <a:buFont typeface="Arial" pitchFamily="34" charset="0"/>
              <a:buChar char="•"/>
            </a:pPr>
            <a:r>
              <a:rPr lang="en-US" sz="2200" b="1" dirty="0" err="1"/>
              <a:t>McCARTHY</a:t>
            </a:r>
            <a:r>
              <a:rPr lang="en-US" sz="2200" b="1" dirty="0"/>
              <a:t>, J F. Construction Project Management. </a:t>
            </a:r>
            <a:r>
              <a:rPr lang="es-EC" sz="2200" b="1" dirty="0"/>
              <a:t>A </a:t>
            </a:r>
            <a:r>
              <a:rPr lang="es-EC" sz="2200" b="1" dirty="0" err="1"/>
              <a:t>Managerial</a:t>
            </a:r>
            <a:r>
              <a:rPr lang="es-EC" sz="2200" b="1" dirty="0"/>
              <a:t> </a:t>
            </a:r>
            <a:r>
              <a:rPr lang="es-EC" sz="2200" b="1" dirty="0" err="1"/>
              <a:t>Approach</a:t>
            </a:r>
            <a:r>
              <a:rPr lang="es-EC" sz="2200" b="1" dirty="0"/>
              <a:t>. </a:t>
            </a:r>
            <a:r>
              <a:rPr lang="es-EC" sz="2200" dirty="0"/>
              <a:t>ISBN-13: 978-0-9799969-1-7. Pareto Publishing. Library of </a:t>
            </a:r>
            <a:r>
              <a:rPr lang="es-EC" sz="2200" dirty="0" err="1"/>
              <a:t>Congress</a:t>
            </a:r>
            <a:r>
              <a:rPr lang="es-EC" sz="2200" dirty="0"/>
              <a:t> Control </a:t>
            </a:r>
            <a:r>
              <a:rPr lang="es-EC" sz="2200" dirty="0" err="1"/>
              <a:t>Number</a:t>
            </a:r>
            <a:r>
              <a:rPr lang="es-EC" sz="2200" dirty="0"/>
              <a:t> 2010936324. 2010.</a:t>
            </a:r>
          </a:p>
          <a:p>
            <a:pPr algn="just"/>
            <a:r>
              <a:rPr lang="es-EC" sz="1200" dirty="0"/>
              <a:t> </a:t>
            </a:r>
            <a:endParaRPr lang="es-EC" sz="1200" dirty="0" smtClean="0"/>
          </a:p>
          <a:p>
            <a:pPr marL="273050" indent="-273050" algn="just">
              <a:buFont typeface="Arial" pitchFamily="34" charset="0"/>
              <a:buChar char="•"/>
            </a:pPr>
            <a:r>
              <a:rPr lang="es-EC" sz="2200" b="1" dirty="0" smtClean="0"/>
              <a:t>GUÍA </a:t>
            </a:r>
            <a:r>
              <a:rPr lang="es-EC" sz="2200" b="1" dirty="0"/>
              <a:t>DE LOS FUNDAMENTOS DE LA DIRECCIÓN DE PROYECTOS. (GUÍA DEL PMBOK</a:t>
            </a:r>
            <a:r>
              <a:rPr lang="es-EC" sz="2200" b="1" baseline="30000" dirty="0"/>
              <a:t>®</a:t>
            </a:r>
            <a:r>
              <a:rPr lang="es-EC" sz="2200" b="1" dirty="0"/>
              <a:t>). </a:t>
            </a:r>
            <a:r>
              <a:rPr lang="es-EC" sz="2200" dirty="0"/>
              <a:t>Tercera Edición. Newton </a:t>
            </a:r>
            <a:r>
              <a:rPr lang="es-EC" sz="2200" dirty="0" err="1"/>
              <a:t>Square</a:t>
            </a:r>
            <a:r>
              <a:rPr lang="es-EC" sz="2200" dirty="0"/>
              <a:t>, </a:t>
            </a:r>
            <a:r>
              <a:rPr lang="es-EC" sz="2200" dirty="0" err="1"/>
              <a:t>Penssylvania</a:t>
            </a:r>
            <a:r>
              <a:rPr lang="es-EC" sz="2200" dirty="0"/>
              <a:t>, E.U.A. 2004.</a:t>
            </a:r>
          </a:p>
          <a:p>
            <a:pPr algn="just"/>
            <a:r>
              <a:rPr lang="es-EC" sz="1200" b="1" dirty="0"/>
              <a:t> </a:t>
            </a:r>
          </a:p>
          <a:p>
            <a:pPr marL="273050" indent="-273050" algn="just">
              <a:buFont typeface="Arial" pitchFamily="34" charset="0"/>
              <a:buChar char="•"/>
            </a:pPr>
            <a:r>
              <a:rPr lang="es-EC" sz="2200" b="1" dirty="0"/>
              <a:t>CHAIN, </a:t>
            </a:r>
            <a:r>
              <a:rPr lang="es-EC" sz="2200" b="1" dirty="0" err="1"/>
              <a:t>Nassir</a:t>
            </a:r>
            <a:r>
              <a:rPr lang="es-EC" sz="2200" b="1" dirty="0"/>
              <a:t> </a:t>
            </a:r>
            <a:r>
              <a:rPr lang="es-EC" sz="2200" b="1" dirty="0" err="1"/>
              <a:t>Sapag</a:t>
            </a:r>
            <a:r>
              <a:rPr lang="es-EC" sz="2200" b="1" dirty="0"/>
              <a:t>. CHAIN, Reinaldo </a:t>
            </a:r>
            <a:r>
              <a:rPr lang="es-EC" sz="2200" b="1" dirty="0" err="1"/>
              <a:t>Sapag</a:t>
            </a:r>
            <a:r>
              <a:rPr lang="es-EC" sz="2200" b="1" dirty="0"/>
              <a:t>. Preparación y Evaluación de Proyectos. </a:t>
            </a:r>
            <a:r>
              <a:rPr lang="es-EC" sz="2200" dirty="0"/>
              <a:t>4ta. Edición. ISBN: 956-278-088-0. 2000</a:t>
            </a:r>
            <a:r>
              <a:rPr lang="es-EC" sz="2200" dirty="0" smtClean="0"/>
              <a:t>.</a:t>
            </a:r>
          </a:p>
        </p:txBody>
      </p:sp>
    </p:spTree>
    <p:extLst>
      <p:ext uri="{BB962C8B-B14F-4D97-AF65-F5344CB8AC3E}">
        <p14:creationId xmlns:p14="http://schemas.microsoft.com/office/powerpoint/2010/main" val="17360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64</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64</a:t>
            </a:fld>
            <a:endParaRPr lang="es-EC" b="1" dirty="0">
              <a:solidFill>
                <a:prstClr val="black"/>
              </a:solidFill>
            </a:endParaRPr>
          </a:p>
        </p:txBody>
      </p:sp>
      <p:sp>
        <p:nvSpPr>
          <p:cNvPr id="3" name="2 Rectángulo"/>
          <p:cNvSpPr/>
          <p:nvPr/>
        </p:nvSpPr>
        <p:spPr>
          <a:xfrm>
            <a:off x="899592" y="1340768"/>
            <a:ext cx="7272808" cy="3785652"/>
          </a:xfrm>
          <a:prstGeom prst="rect">
            <a:avLst/>
          </a:prstGeom>
        </p:spPr>
        <p:txBody>
          <a:bodyPr wrap="square">
            <a:spAutoFit/>
          </a:bodyPr>
          <a:lstStyle/>
          <a:p>
            <a:pPr algn="just"/>
            <a:r>
              <a:rPr lang="es-EC" sz="3200" b="1" dirty="0">
                <a:solidFill>
                  <a:srgbClr val="000066"/>
                </a:solidFill>
                <a:latin typeface="Verdana"/>
              </a:rPr>
              <a:t>“El que </a:t>
            </a:r>
            <a:r>
              <a:rPr lang="es-EC" sz="3200" b="1" dirty="0" smtClean="0">
                <a:solidFill>
                  <a:srgbClr val="000066"/>
                </a:solidFill>
                <a:latin typeface="Verdana"/>
              </a:rPr>
              <a:t>trabaja con diligencia, pero </a:t>
            </a:r>
            <a:r>
              <a:rPr lang="es-EC" sz="3200" b="1" dirty="0">
                <a:solidFill>
                  <a:srgbClr val="000066"/>
                </a:solidFill>
                <a:latin typeface="Verdana"/>
              </a:rPr>
              <a:t>sin </a:t>
            </a:r>
            <a:r>
              <a:rPr lang="es-EC" sz="3200" b="1" dirty="0" smtClean="0">
                <a:solidFill>
                  <a:srgbClr val="000066"/>
                </a:solidFill>
                <a:latin typeface="Verdana"/>
              </a:rPr>
              <a:t>método, arroja </a:t>
            </a:r>
            <a:r>
              <a:rPr lang="es-EC" sz="3200" b="1" dirty="0">
                <a:solidFill>
                  <a:srgbClr val="000066"/>
                </a:solidFill>
                <a:latin typeface="Verdana"/>
              </a:rPr>
              <a:t>con una mano </a:t>
            </a:r>
            <a:r>
              <a:rPr lang="es-EC" sz="3200" b="1" dirty="0" smtClean="0">
                <a:solidFill>
                  <a:srgbClr val="000066"/>
                </a:solidFill>
                <a:latin typeface="Verdana"/>
              </a:rPr>
              <a:t>lo </a:t>
            </a:r>
            <a:r>
              <a:rPr lang="es-ES" sz="3200" b="1" dirty="0" smtClean="0">
                <a:solidFill>
                  <a:srgbClr val="000066"/>
                </a:solidFill>
                <a:latin typeface="Verdana"/>
              </a:rPr>
              <a:t>que </a:t>
            </a:r>
            <a:r>
              <a:rPr lang="es-ES" sz="3200" b="1" dirty="0">
                <a:solidFill>
                  <a:srgbClr val="000066"/>
                </a:solidFill>
                <a:latin typeface="Verdana"/>
              </a:rPr>
              <a:t>gana con la otra.”</a:t>
            </a:r>
            <a:endParaRPr lang="es-ES" sz="2800" b="1" dirty="0">
              <a:solidFill>
                <a:srgbClr val="000066"/>
              </a:solidFill>
              <a:latin typeface="Verdana"/>
            </a:endParaRPr>
          </a:p>
          <a:p>
            <a:pPr algn="ctr"/>
            <a:endParaRPr lang="es-EC" sz="2800" b="1" dirty="0" smtClean="0">
              <a:solidFill>
                <a:srgbClr val="000066"/>
              </a:solidFill>
              <a:latin typeface="Verdana"/>
            </a:endParaRPr>
          </a:p>
          <a:p>
            <a:pPr algn="ctr"/>
            <a:endParaRPr lang="es-EC" sz="2800" b="1" dirty="0" smtClean="0">
              <a:solidFill>
                <a:srgbClr val="000066"/>
              </a:solidFill>
              <a:latin typeface="Verdana"/>
            </a:endParaRPr>
          </a:p>
          <a:p>
            <a:pPr algn="ctr"/>
            <a:r>
              <a:rPr lang="es-EC" sz="2800" dirty="0" smtClean="0">
                <a:solidFill>
                  <a:srgbClr val="000066"/>
                </a:solidFill>
                <a:latin typeface="Verdana"/>
              </a:rPr>
              <a:t>Charles </a:t>
            </a:r>
            <a:r>
              <a:rPr lang="es-EC" sz="2800" dirty="0">
                <a:solidFill>
                  <a:srgbClr val="000066"/>
                </a:solidFill>
                <a:latin typeface="Verdana"/>
              </a:rPr>
              <a:t>Caleb </a:t>
            </a:r>
            <a:r>
              <a:rPr lang="es-EC" sz="2800" dirty="0" err="1" smtClean="0">
                <a:solidFill>
                  <a:srgbClr val="000066"/>
                </a:solidFill>
                <a:latin typeface="Verdana"/>
              </a:rPr>
              <a:t>Colton</a:t>
            </a:r>
            <a:endParaRPr lang="es-EC" sz="2800" dirty="0" smtClean="0">
              <a:solidFill>
                <a:srgbClr val="000066"/>
              </a:solidFill>
              <a:latin typeface="Verdana"/>
            </a:endParaRPr>
          </a:p>
          <a:p>
            <a:pPr algn="ctr"/>
            <a:r>
              <a:rPr lang="es-EC" sz="2400" dirty="0" smtClean="0">
                <a:solidFill>
                  <a:srgbClr val="000066"/>
                </a:solidFill>
                <a:latin typeface="Verdana"/>
              </a:rPr>
              <a:t>Poeta </a:t>
            </a:r>
            <a:r>
              <a:rPr lang="es-EC" sz="2400" dirty="0">
                <a:solidFill>
                  <a:srgbClr val="000066"/>
                </a:solidFill>
                <a:latin typeface="Verdana"/>
              </a:rPr>
              <a:t>y ensayista </a:t>
            </a:r>
            <a:r>
              <a:rPr lang="es-EC" sz="2400" dirty="0" smtClean="0">
                <a:solidFill>
                  <a:srgbClr val="000066"/>
                </a:solidFill>
                <a:latin typeface="Verdana"/>
              </a:rPr>
              <a:t>inglés (1780 </a:t>
            </a:r>
            <a:r>
              <a:rPr lang="es-EC" sz="2400" dirty="0">
                <a:solidFill>
                  <a:srgbClr val="000066"/>
                </a:solidFill>
                <a:latin typeface="Verdana"/>
              </a:rPr>
              <a:t>– 1832)</a:t>
            </a:r>
            <a:endParaRPr lang="es-EC" sz="2400" dirty="0">
              <a:solidFill>
                <a:srgbClr val="000066"/>
              </a:solidFill>
            </a:endParaRPr>
          </a:p>
        </p:txBody>
      </p:sp>
    </p:spTree>
    <p:extLst>
      <p:ext uri="{BB962C8B-B14F-4D97-AF65-F5344CB8AC3E}">
        <p14:creationId xmlns:p14="http://schemas.microsoft.com/office/powerpoint/2010/main" val="17360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t>65</a:t>
            </a:fld>
            <a:endParaRPr lang="es-EC"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3"/>
          <p:cNvSpPr txBox="1">
            <a:spLocks noChangeArrowheads="1"/>
          </p:cNvSpPr>
          <p:nvPr/>
        </p:nvSpPr>
        <p:spPr bwMode="auto">
          <a:xfrm rot="20601516">
            <a:off x="610332" y="3616635"/>
            <a:ext cx="8229600" cy="2576351"/>
          </a:xfrm>
          <a:prstGeom prst="rect">
            <a:avLst/>
          </a:prstGeom>
          <a:noFill/>
          <a:ln w="9525">
            <a:noFill/>
            <a:miter lim="800000"/>
            <a:headEnd/>
            <a:tailEnd/>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Font typeface="Wingdings" pitchFamily="2" charset="2"/>
              <a:buNone/>
              <a:defRPr/>
            </a:pPr>
            <a:r>
              <a:rPr lang="es-EC" sz="6600" kern="0" dirty="0" smtClean="0">
                <a:ln w="18415" cmpd="sng">
                  <a:solidFill>
                    <a:srgbClr val="FFFFFF"/>
                  </a:solidFill>
                  <a:prstDash val="solid"/>
                </a:ln>
                <a:solidFill>
                  <a:srgbClr val="000099"/>
                </a:solidFill>
                <a:effectLst>
                  <a:outerShdw blurRad="63500" dir="3600000" algn="tl" rotWithShape="0">
                    <a:srgbClr val="000000">
                      <a:alpha val="70000"/>
                    </a:srgbClr>
                  </a:outerShdw>
                </a:effectLst>
                <a:latin typeface="Impact" pitchFamily="34" charset="0"/>
              </a:rPr>
              <a:t>MUCHAS </a:t>
            </a:r>
            <a:r>
              <a:rPr lang="es-EC" sz="6600" b="0" kern="0" dirty="0" smtClean="0">
                <a:ln w="18415" cmpd="sng">
                  <a:solidFill>
                    <a:srgbClr val="FFFFFF"/>
                  </a:solidFill>
                  <a:prstDash val="solid"/>
                </a:ln>
                <a:solidFill>
                  <a:srgbClr val="000099"/>
                </a:solidFill>
                <a:effectLst>
                  <a:outerShdw blurRad="63500" dir="3600000" algn="tl" rotWithShape="0">
                    <a:srgbClr val="000000">
                      <a:alpha val="70000"/>
                    </a:srgbClr>
                  </a:outerShdw>
                </a:effectLst>
                <a:latin typeface="Impact" pitchFamily="34" charset="0"/>
              </a:rPr>
              <a:t>GRACIAS POR SU ATENCIÓN…</a:t>
            </a:r>
            <a:endParaRPr lang="es-ES" sz="6600" kern="0" dirty="0" smtClean="0">
              <a:solidFill>
                <a:srgbClr val="000099"/>
              </a:solidFill>
              <a:effectLst>
                <a:glow rad="63500">
                  <a:srgbClr val="DADADA">
                    <a:satMod val="175000"/>
                    <a:alpha val="40000"/>
                  </a:srgbClr>
                </a:glow>
              </a:effectLst>
              <a:latin typeface="Impact" pitchFamily="34" charset="0"/>
            </a:endParaRPr>
          </a:p>
        </p:txBody>
      </p:sp>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schemeClr val="tx1"/>
                </a:solidFill>
              </a:rPr>
              <a:pPr/>
              <a:t>65</a:t>
            </a:fld>
            <a:endParaRPr lang="es-EC" b="1" dirty="0">
              <a:solidFill>
                <a:schemeClr val="tx1"/>
              </a:solidFill>
            </a:endParaRPr>
          </a:p>
        </p:txBody>
      </p:sp>
      <p:pic>
        <p:nvPicPr>
          <p:cNvPr id="8" name="0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6640" y="836712"/>
            <a:ext cx="5373304" cy="1152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50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ppt_w</p:attrName>
                                        </p:attrNameLst>
                                      </p:cBhvr>
                                      <p:tavLst>
                                        <p:tav tm="0" fmla="#ppt_w*sin(2.5*pi*$)">
                                          <p:val>
                                            <p:fltVal val="0"/>
                                          </p:val>
                                        </p:tav>
                                        <p:tav tm="100000">
                                          <p:val>
                                            <p:fltVal val="1"/>
                                          </p:val>
                                        </p:tav>
                                      </p:tavLst>
                                    </p:anim>
                                    <p:anim calcmode="lin" valueType="num">
                                      <p:cBhvr>
                                        <p:cTn id="9"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7</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7</a:t>
            </a:fld>
            <a:endParaRPr lang="es-EC" b="1" dirty="0">
              <a:solidFill>
                <a:prstClr val="black"/>
              </a:solidFill>
            </a:endParaRPr>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3836"/>
          <a:stretch/>
        </p:blipFill>
        <p:spPr bwMode="auto">
          <a:xfrm>
            <a:off x="1043608" y="1799337"/>
            <a:ext cx="7056784" cy="24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043608" y="1215497"/>
            <a:ext cx="7056784" cy="584775"/>
          </a:xfrm>
          <a:prstGeom prst="rect">
            <a:avLst/>
          </a:prstGeom>
        </p:spPr>
        <p:txBody>
          <a:bodyPr wrap="square">
            <a:spAutoFit/>
          </a:bodyPr>
          <a:lstStyle/>
          <a:p>
            <a:pPr algn="ctr"/>
            <a:r>
              <a:rPr lang="es-EC" sz="1600" b="1" dirty="0" smtClean="0">
                <a:latin typeface="Arial Black" pitchFamily="34" charset="0"/>
              </a:rPr>
              <a:t>AVANCES </a:t>
            </a:r>
            <a:r>
              <a:rPr lang="es-EC" sz="1600" b="1" dirty="0">
                <a:latin typeface="Arial Black" pitchFamily="34" charset="0"/>
              </a:rPr>
              <a:t>DE OBRA </a:t>
            </a:r>
            <a:endParaRPr lang="es-EC" sz="1600" b="1" dirty="0" smtClean="0">
              <a:latin typeface="Arial Black" pitchFamily="34" charset="0"/>
            </a:endParaRPr>
          </a:p>
          <a:p>
            <a:pPr algn="ctr"/>
            <a:r>
              <a:rPr lang="es-EC" sz="1600" b="1" dirty="0" smtClean="0">
                <a:latin typeface="Arial Black" pitchFamily="34" charset="0"/>
              </a:rPr>
              <a:t>PROYECTOS EMERGENCIA VIAL CEE </a:t>
            </a:r>
            <a:endParaRPr lang="es-EC" sz="1600" b="1" dirty="0">
              <a:latin typeface="Arial Black" pitchFamily="34" charset="0"/>
            </a:endParaRPr>
          </a:p>
        </p:txBody>
      </p:sp>
      <p:sp>
        <p:nvSpPr>
          <p:cNvPr id="9" name="8 Rectángulo"/>
          <p:cNvSpPr/>
          <p:nvPr/>
        </p:nvSpPr>
        <p:spPr>
          <a:xfrm>
            <a:off x="4788024" y="4718754"/>
            <a:ext cx="3816424" cy="1446550"/>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177800" indent="-177800" algn="just">
              <a:buFont typeface="Arial" pitchFamily="34" charset="0"/>
              <a:buChar char="•"/>
            </a:pPr>
            <a:r>
              <a:rPr lang="es-EC" sz="2200" b="1" i="1" dirty="0" smtClean="0">
                <a:solidFill>
                  <a:srgbClr val="002060"/>
                </a:solidFill>
              </a:rPr>
              <a:t>Subutilización Eq. pesado </a:t>
            </a:r>
          </a:p>
          <a:p>
            <a:pPr marL="177800" indent="-177800" algn="just">
              <a:buFont typeface="Arial" pitchFamily="34" charset="0"/>
              <a:buChar char="•"/>
            </a:pPr>
            <a:r>
              <a:rPr lang="es-EC" sz="2200" b="1" i="1" dirty="0" smtClean="0">
                <a:solidFill>
                  <a:srgbClr val="002060"/>
                </a:solidFill>
              </a:rPr>
              <a:t>Niv. mínimo de calidad </a:t>
            </a:r>
          </a:p>
          <a:p>
            <a:pPr marL="177800" indent="-177800" algn="just">
              <a:buFont typeface="Arial" pitchFamily="34" charset="0"/>
              <a:buChar char="•"/>
            </a:pPr>
            <a:r>
              <a:rPr lang="es-EC" sz="2200" b="1" i="1" dirty="0">
                <a:solidFill>
                  <a:srgbClr val="002060"/>
                </a:solidFill>
              </a:rPr>
              <a:t>R</a:t>
            </a:r>
            <a:r>
              <a:rPr lang="es-EC" sz="2200" b="1" i="1" dirty="0" smtClean="0">
                <a:solidFill>
                  <a:srgbClr val="002060"/>
                </a:solidFill>
              </a:rPr>
              <a:t>iesgo continuo y, </a:t>
            </a:r>
          </a:p>
          <a:p>
            <a:pPr marL="177800" indent="-177800" algn="just">
              <a:buFont typeface="Arial" pitchFamily="34" charset="0"/>
              <a:buChar char="•"/>
            </a:pPr>
            <a:r>
              <a:rPr lang="es-EC" sz="2200" b="1" i="1" dirty="0" smtClean="0">
                <a:solidFill>
                  <a:srgbClr val="002060"/>
                </a:solidFill>
              </a:rPr>
              <a:t>Exclusión de involucrados</a:t>
            </a:r>
          </a:p>
        </p:txBody>
      </p:sp>
      <p:sp>
        <p:nvSpPr>
          <p:cNvPr id="10" name="9 Rectángulo"/>
          <p:cNvSpPr/>
          <p:nvPr/>
        </p:nvSpPr>
        <p:spPr>
          <a:xfrm>
            <a:off x="539552" y="4718754"/>
            <a:ext cx="3816424" cy="1446550"/>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177800" indent="-177800" algn="just">
              <a:buFont typeface="Arial" pitchFamily="34" charset="0"/>
              <a:buChar char="•"/>
            </a:pPr>
            <a:r>
              <a:rPr lang="es-EC" sz="2200" b="1" i="1" dirty="0" smtClean="0">
                <a:solidFill>
                  <a:srgbClr val="002060"/>
                </a:solidFill>
              </a:rPr>
              <a:t>Detrimento económico</a:t>
            </a:r>
          </a:p>
          <a:p>
            <a:pPr marL="177800" indent="-177800" algn="just">
              <a:buFont typeface="Arial" pitchFamily="34" charset="0"/>
              <a:buChar char="•"/>
            </a:pPr>
            <a:r>
              <a:rPr lang="es-EC" sz="2200" b="1" i="1" dirty="0" smtClean="0">
                <a:solidFill>
                  <a:srgbClr val="002060"/>
                </a:solidFill>
              </a:rPr>
              <a:t>Limitados avance </a:t>
            </a:r>
            <a:r>
              <a:rPr lang="es-EC" sz="2200" b="1" i="1" dirty="0">
                <a:solidFill>
                  <a:srgbClr val="002060"/>
                </a:solidFill>
              </a:rPr>
              <a:t>de </a:t>
            </a:r>
            <a:r>
              <a:rPr lang="es-EC" sz="2200" b="1" i="1" dirty="0" smtClean="0">
                <a:solidFill>
                  <a:srgbClr val="002060"/>
                </a:solidFill>
              </a:rPr>
              <a:t>obra</a:t>
            </a:r>
          </a:p>
          <a:p>
            <a:pPr marL="177800" indent="-177800" algn="just">
              <a:buFont typeface="Arial" pitchFamily="34" charset="0"/>
              <a:buChar char="•"/>
            </a:pPr>
            <a:r>
              <a:rPr lang="es-EC" sz="2200" b="1" i="1" dirty="0" smtClean="0">
                <a:solidFill>
                  <a:srgbClr val="002060"/>
                </a:solidFill>
              </a:rPr>
              <a:t>RR.HH poco calificados</a:t>
            </a:r>
          </a:p>
          <a:p>
            <a:pPr marL="177800" indent="-177800" algn="just">
              <a:buFont typeface="Arial" pitchFamily="34" charset="0"/>
              <a:buChar char="•"/>
            </a:pPr>
            <a:r>
              <a:rPr lang="es-EC" sz="2200" b="1" i="1" dirty="0" smtClean="0">
                <a:solidFill>
                  <a:srgbClr val="002060"/>
                </a:solidFill>
              </a:rPr>
              <a:t>Desperdicio de materiales</a:t>
            </a:r>
          </a:p>
        </p:txBody>
      </p:sp>
      <p:sp>
        <p:nvSpPr>
          <p:cNvPr id="11" name="Text Box 12"/>
          <p:cNvSpPr txBox="1">
            <a:spLocks noChangeArrowheads="1"/>
          </p:cNvSpPr>
          <p:nvPr/>
        </p:nvSpPr>
        <p:spPr bwMode="auto">
          <a:xfrm>
            <a:off x="107504" y="260648"/>
            <a:ext cx="6840760" cy="507831"/>
          </a:xfrm>
          <a:prstGeom prst="rect">
            <a:avLst/>
          </a:prstGeom>
          <a:solidFill>
            <a:schemeClr val="accent5">
              <a:lumMod val="20000"/>
              <a:lumOff val="8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sz="2700" kern="0" dirty="0">
                <a:solidFill>
                  <a:srgbClr val="000066"/>
                </a:solidFill>
              </a:rPr>
              <a:t>DESCRIPCIÓN DEL </a:t>
            </a:r>
            <a:r>
              <a:rPr lang="es-ES_tradnl" sz="2700" kern="0" dirty="0" smtClean="0">
                <a:solidFill>
                  <a:srgbClr val="000066"/>
                </a:solidFill>
              </a:rPr>
              <a:t>PROBLEMA DE INV.</a:t>
            </a:r>
            <a:endParaRPr lang="es-ES_tradnl" sz="2700" kern="0" dirty="0">
              <a:solidFill>
                <a:srgbClr val="000066"/>
              </a:solidFill>
            </a:endParaRPr>
          </a:p>
        </p:txBody>
      </p:sp>
      <p:pic>
        <p:nvPicPr>
          <p:cNvPr id="12" name="11 Imagen"/>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109696" y="30976"/>
            <a:ext cx="2016224" cy="1519671"/>
          </a:xfrm>
          <a:prstGeom prst="rect">
            <a:avLst/>
          </a:prstGeom>
          <a:solidFill>
            <a:schemeClr val="bg1"/>
          </a:solidFill>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8</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8</a:t>
            </a:fld>
            <a:endParaRPr lang="es-EC" b="1" dirty="0">
              <a:solidFill>
                <a:prstClr val="black"/>
              </a:solidFill>
            </a:endParaRPr>
          </a:p>
        </p:txBody>
      </p:sp>
      <p:sp>
        <p:nvSpPr>
          <p:cNvPr id="8" name="7 Rectángulo"/>
          <p:cNvSpPr/>
          <p:nvPr/>
        </p:nvSpPr>
        <p:spPr>
          <a:xfrm>
            <a:off x="323528" y="995321"/>
            <a:ext cx="6984776" cy="1569660"/>
          </a:xfrm>
          <a:prstGeom prst="rect">
            <a:avLst/>
          </a:prstGeom>
          <a:ln>
            <a:solidFill>
              <a:srgbClr val="003300"/>
            </a:solidFill>
          </a:ln>
        </p:spPr>
        <p:txBody>
          <a:bodyPr wrap="square">
            <a:spAutoFit/>
          </a:bodyPr>
          <a:lstStyle/>
          <a:p>
            <a:pPr algn="just"/>
            <a:r>
              <a:rPr lang="es-EC" sz="2400" b="1" dirty="0"/>
              <a:t>Diseñar </a:t>
            </a:r>
            <a:r>
              <a:rPr lang="es-EC" sz="2400" b="1" dirty="0" smtClean="0"/>
              <a:t>un MODELO </a:t>
            </a:r>
            <a:r>
              <a:rPr lang="es-EC" sz="2400" b="1" dirty="0"/>
              <a:t>de administración </a:t>
            </a:r>
            <a:r>
              <a:rPr lang="es-EC" sz="2400" b="1" dirty="0" smtClean="0"/>
              <a:t>de proyectos aplicando las </a:t>
            </a:r>
            <a:r>
              <a:rPr lang="es-EC" sz="2400" i="1" dirty="0">
                <a:solidFill>
                  <a:schemeClr val="tx2"/>
                </a:solidFill>
              </a:rPr>
              <a:t>“</a:t>
            </a:r>
            <a:r>
              <a:rPr lang="es-EC" sz="2400" b="1" i="1" dirty="0" smtClean="0">
                <a:solidFill>
                  <a:schemeClr val="tx2"/>
                </a:solidFill>
              </a:rPr>
              <a:t>mejores prácticas generalmente aceptadas</a:t>
            </a:r>
            <a:r>
              <a:rPr lang="es-EC" sz="2400" i="1" dirty="0">
                <a:solidFill>
                  <a:schemeClr val="tx2"/>
                </a:solidFill>
              </a:rPr>
              <a:t>”</a:t>
            </a:r>
            <a:r>
              <a:rPr lang="es-EC" sz="2400" b="1" dirty="0" smtClean="0"/>
              <a:t>, para la fase de EJECUCIÓN de obras civiles del Cuerpo </a:t>
            </a:r>
            <a:r>
              <a:rPr lang="es-EC" sz="2400" b="1" dirty="0"/>
              <a:t>de Ingenieros del Ejército.</a:t>
            </a:r>
          </a:p>
        </p:txBody>
      </p:sp>
      <p:sp>
        <p:nvSpPr>
          <p:cNvPr id="9" name="Text Box 12"/>
          <p:cNvSpPr txBox="1">
            <a:spLocks noChangeArrowheads="1"/>
          </p:cNvSpPr>
          <p:nvPr/>
        </p:nvSpPr>
        <p:spPr bwMode="auto">
          <a:xfrm>
            <a:off x="467544" y="241484"/>
            <a:ext cx="8198053" cy="5232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b="1" dirty="0">
                <a:solidFill>
                  <a:srgbClr val="FF0000"/>
                </a:solidFill>
              </a:rPr>
              <a:t>OBJETIVO </a:t>
            </a:r>
            <a:r>
              <a:rPr lang="es-ES_tradnl" b="1" dirty="0" smtClean="0">
                <a:solidFill>
                  <a:srgbClr val="FF0000"/>
                </a:solidFill>
              </a:rPr>
              <a:t>GENERAL DE LA INVESTIGACIÓN</a:t>
            </a:r>
            <a:endParaRPr lang="es-ES_tradnl" b="1" dirty="0">
              <a:solidFill>
                <a:srgbClr val="FF0000"/>
              </a:solidFill>
            </a:endParaRPr>
          </a:p>
        </p:txBody>
      </p:sp>
      <p:sp>
        <p:nvSpPr>
          <p:cNvPr id="10" name="3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i="1" smtClean="0">
                <a:solidFill>
                  <a:schemeClr val="tx1"/>
                </a:solidFill>
              </a:rPr>
              <a:pPr/>
              <a:t>8</a:t>
            </a:fld>
            <a:endParaRPr lang="es-EC" b="1" i="1" dirty="0">
              <a:solidFill>
                <a:schemeClr val="tx1"/>
              </a:solidFill>
            </a:endParaRPr>
          </a:p>
        </p:txBody>
      </p:sp>
      <p:sp>
        <p:nvSpPr>
          <p:cNvPr id="12" name="11 CuadroTexto"/>
          <p:cNvSpPr txBox="1"/>
          <p:nvPr/>
        </p:nvSpPr>
        <p:spPr>
          <a:xfrm>
            <a:off x="2555776" y="5805264"/>
            <a:ext cx="1656184" cy="369332"/>
          </a:xfrm>
          <a:prstGeom prst="rect">
            <a:avLst/>
          </a:prstGeom>
          <a:noFill/>
        </p:spPr>
        <p:txBody>
          <a:bodyPr wrap="square" rtlCol="0">
            <a:spAutoFit/>
          </a:bodyPr>
          <a:lstStyle/>
          <a:p>
            <a:endParaRPr lang="es-EC" dirty="0"/>
          </a:p>
        </p:txBody>
      </p:sp>
      <p:graphicFrame>
        <p:nvGraphicFramePr>
          <p:cNvPr id="13" name="12 Diagrama"/>
          <p:cNvGraphicFramePr/>
          <p:nvPr>
            <p:extLst>
              <p:ext uri="{D42A27DB-BD31-4B8C-83A1-F6EECF244321}">
                <p14:modId xmlns:p14="http://schemas.microsoft.com/office/powerpoint/2010/main" val="2240752948"/>
              </p:ext>
            </p:extLst>
          </p:nvPr>
        </p:nvGraphicFramePr>
        <p:xfrm>
          <a:off x="251520" y="2852936"/>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2 Marcador de número de diapositiva"/>
          <p:cNvSpPr txBox="1">
            <a:spLocks/>
          </p:cNvSpPr>
          <p:nvPr/>
        </p:nvSpPr>
        <p:spPr>
          <a:xfrm>
            <a:off x="6974904" y="6453336"/>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8</a:t>
            </a:fld>
            <a:endParaRPr lang="es-EC" b="1" dirty="0">
              <a:solidFill>
                <a:prstClr val="black"/>
              </a:solidFill>
            </a:endParaRPr>
          </a:p>
        </p:txBody>
      </p:sp>
      <p:pic>
        <p:nvPicPr>
          <p:cNvPr id="2" name="1 Imagen"/>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2320" y="1031456"/>
            <a:ext cx="1485900" cy="1533525"/>
          </a:xfrm>
          <a:prstGeom prst="rect">
            <a:avLst/>
          </a:prstGeom>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9</a:t>
            </a:fld>
            <a:endParaRPr lang="es-EC" dirty="0">
              <a:solidFill>
                <a:prstClr val="black">
                  <a:tint val="75000"/>
                </a:prstClr>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9</a:t>
            </a:fld>
            <a:endParaRPr lang="es-EC" b="1" dirty="0">
              <a:solidFill>
                <a:prstClr val="black"/>
              </a:solidFill>
            </a:endParaRPr>
          </a:p>
        </p:txBody>
      </p:sp>
      <p:sp>
        <p:nvSpPr>
          <p:cNvPr id="8" name="Text Box 12"/>
          <p:cNvSpPr txBox="1">
            <a:spLocks noChangeArrowheads="1"/>
          </p:cNvSpPr>
          <p:nvPr/>
        </p:nvSpPr>
        <p:spPr bwMode="auto">
          <a:xfrm>
            <a:off x="827584" y="188640"/>
            <a:ext cx="7464325" cy="5232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800">
                <a:ln>
                  <a:solidFill>
                    <a:srgbClr val="000000"/>
                  </a:solidFill>
                </a:ln>
                <a:solidFill>
                  <a:srgbClr val="000000"/>
                </a:solidFill>
                <a:latin typeface="Arial Rounded MT Bold" pitchFamily="34" charset="0"/>
              </a:defRPr>
            </a:lvl1pPr>
          </a:lstStyle>
          <a:p>
            <a:r>
              <a:rPr lang="es-ES_tradnl" dirty="0" smtClean="0">
                <a:solidFill>
                  <a:srgbClr val="000066"/>
                </a:solidFill>
              </a:rPr>
              <a:t>JUSTIFICACIÓN DE LA INVESTIGACIÓN</a:t>
            </a:r>
            <a:endParaRPr lang="es-ES_tradnl" dirty="0">
              <a:solidFill>
                <a:srgbClr val="000066"/>
              </a:solidFill>
            </a:endParaRPr>
          </a:p>
        </p:txBody>
      </p:sp>
      <p:pic>
        <p:nvPicPr>
          <p:cNvPr id="9" name="8 Imag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3768" y="1556792"/>
            <a:ext cx="3997424" cy="4464496"/>
          </a:xfrm>
          <a:prstGeom prst="rect">
            <a:avLst/>
          </a:prstGeom>
        </p:spPr>
      </p:pic>
      <p:pic>
        <p:nvPicPr>
          <p:cNvPr id="2" name="1 Imagen"/>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3768" y="1412776"/>
            <a:ext cx="4104456" cy="4104456"/>
          </a:xfrm>
          <a:prstGeom prst="rect">
            <a:avLst/>
          </a:prstGeom>
        </p:spPr>
      </p:pic>
    </p:spTree>
    <p:extLst>
      <p:ext uri="{BB962C8B-B14F-4D97-AF65-F5344CB8AC3E}">
        <p14:creationId xmlns:p14="http://schemas.microsoft.com/office/powerpoint/2010/main" val="15457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12147</TotalTime>
  <Words>4653</Words>
  <Application>Microsoft Office PowerPoint</Application>
  <PresentationFormat>Presentación en pantalla (4:3)</PresentationFormat>
  <Paragraphs>1752</Paragraphs>
  <Slides>65</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65</vt:i4>
      </vt:variant>
    </vt:vector>
  </HeadingPairs>
  <TitlesOfParts>
    <vt:vector size="68" baseType="lpstr">
      <vt:lpstr>Tema de Office</vt:lpstr>
      <vt:lpstr>Bitmap Image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pvillarroel</dc:creator>
  <cp:lastModifiedBy>ESPEL</cp:lastModifiedBy>
  <cp:revision>1591</cp:revision>
  <cp:lastPrinted>2012-12-12T04:23:51Z</cp:lastPrinted>
  <dcterms:created xsi:type="dcterms:W3CDTF">2012-03-25T16:53:10Z</dcterms:created>
  <dcterms:modified xsi:type="dcterms:W3CDTF">2013-01-29T04:41:24Z</dcterms:modified>
</cp:coreProperties>
</file>