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74" r:id="rId5"/>
    <p:sldId id="281" r:id="rId6"/>
    <p:sldId id="282" r:id="rId7"/>
    <p:sldId id="283" r:id="rId8"/>
    <p:sldId id="284" r:id="rId9"/>
    <p:sldId id="285" r:id="rId10"/>
    <p:sldId id="286" r:id="rId11"/>
    <p:sldId id="288" r:id="rId12"/>
    <p:sldId id="290" r:id="rId13"/>
    <p:sldId id="289" r:id="rId1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umaxi\Desktop\Tesis%20Implementaci&#243;n%20NIIF\Final_periodo_de_transici&#243;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umaxi\Documents\ARCHIVOS%20ESPE\TESIS\Desarrollo%20Tesis\Cap&#237;tulo%204%20y%205\Caso%20pr&#225;ctico\FINAL%20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umaxi\Desktop\Tesis%20Implementaci&#243;n%20NIIF\Final_periodo_de_transic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40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'Rev. Analitica'!$B$24</c:f>
              <c:strCache>
                <c:ptCount val="1"/>
                <c:pt idx="0">
                  <c:v>Activo</c:v>
                </c:pt>
              </c:strCache>
            </c:strRef>
          </c:tx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>
                    <a:latin typeface="Berlin Sans FB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'Rev. Analitica'!$C$23:$D$23</c:f>
              <c:strCache>
                <c:ptCount val="2"/>
                <c:pt idx="0">
                  <c:v>Saldos NEC 2011</c:v>
                </c:pt>
                <c:pt idx="1">
                  <c:v>Saldo NIIF 2011</c:v>
                </c:pt>
              </c:strCache>
            </c:strRef>
          </c:cat>
          <c:val>
            <c:numRef>
              <c:f>'Rev. Analitica'!$C$24:$D$24</c:f>
              <c:numCache>
                <c:formatCode>_(* #,##0.00_);_(* \(#,##0.00\);_(* "-"??_);_(@_)</c:formatCode>
                <c:ptCount val="2"/>
                <c:pt idx="0">
                  <c:v>758708.99</c:v>
                </c:pt>
                <c:pt idx="1">
                  <c:v>611434.24410925887</c:v>
                </c:pt>
              </c:numCache>
            </c:numRef>
          </c:val>
        </c:ser>
        <c:dLbls/>
        <c:axId val="113138304"/>
        <c:axId val="89248512"/>
      </c:barChart>
      <c:catAx>
        <c:axId val="1131383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Berlin Sans FB" pitchFamily="34" charset="0"/>
              </a:defRPr>
            </a:pPr>
            <a:endParaRPr lang="es-MX"/>
          </a:p>
        </c:txPr>
        <c:crossAx val="89248512"/>
        <c:crosses val="autoZero"/>
        <c:auto val="1"/>
        <c:lblAlgn val="ctr"/>
        <c:lblOffset val="100"/>
      </c:catAx>
      <c:valAx>
        <c:axId val="89248512"/>
        <c:scaling>
          <c:orientation val="minMax"/>
        </c:scaling>
        <c:axPos val="l"/>
        <c:majorGridlines/>
        <c:numFmt formatCode="_(* #,##0.00_);_(* \(#,##0.00\);_(* &quot;-&quot;??_);_(@_)" sourceLinked="1"/>
        <c:tickLblPos val="nextTo"/>
        <c:txPr>
          <a:bodyPr/>
          <a:lstStyle/>
          <a:p>
            <a:pPr>
              <a:defRPr>
                <a:latin typeface="Berlin Sans FB" pitchFamily="34" charset="0"/>
              </a:defRPr>
            </a:pPr>
            <a:endParaRPr lang="es-MX"/>
          </a:p>
        </c:txPr>
        <c:crossAx val="113138304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40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'Rev. Analitica'!$B$46</c:f>
              <c:strCache>
                <c:ptCount val="1"/>
                <c:pt idx="0">
                  <c:v>Pasivo</c:v>
                </c:pt>
              </c:strCache>
            </c:strRef>
          </c:tx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>
                    <a:latin typeface="Berlin Sans FB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'Rev. Analitica'!$C$45:$D$45</c:f>
              <c:strCache>
                <c:ptCount val="2"/>
                <c:pt idx="0">
                  <c:v>Saldos NEC 2011</c:v>
                </c:pt>
                <c:pt idx="1">
                  <c:v>Saldo NIIF 2011</c:v>
                </c:pt>
              </c:strCache>
            </c:strRef>
          </c:cat>
          <c:val>
            <c:numRef>
              <c:f>'Rev. Analitica'!$C$46:$D$46</c:f>
              <c:numCache>
                <c:formatCode>_(* #,##0.00_);_(* \(#,##0.00\);_(* "-"??_);_(@_)</c:formatCode>
                <c:ptCount val="2"/>
                <c:pt idx="0">
                  <c:v>373066.14999999985</c:v>
                </c:pt>
                <c:pt idx="1">
                  <c:v>274779.3537155239</c:v>
                </c:pt>
              </c:numCache>
            </c:numRef>
          </c:val>
        </c:ser>
        <c:dLbls/>
        <c:axId val="89273088"/>
        <c:axId val="89274624"/>
      </c:barChart>
      <c:catAx>
        <c:axId val="8927308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Berlin Sans FB" pitchFamily="34" charset="0"/>
              </a:defRPr>
            </a:pPr>
            <a:endParaRPr lang="es-MX"/>
          </a:p>
        </c:txPr>
        <c:crossAx val="89274624"/>
        <c:crosses val="autoZero"/>
        <c:auto val="1"/>
        <c:lblAlgn val="ctr"/>
        <c:lblOffset val="100"/>
      </c:catAx>
      <c:valAx>
        <c:axId val="89274624"/>
        <c:scaling>
          <c:orientation val="minMax"/>
        </c:scaling>
        <c:axPos val="l"/>
        <c:majorGridlines/>
        <c:numFmt formatCode="_(* #,##0.00_);_(* \(#,##0.00\);_(* &quot;-&quot;??_);_(@_)" sourceLinked="1"/>
        <c:tickLblPos val="nextTo"/>
        <c:txPr>
          <a:bodyPr/>
          <a:lstStyle/>
          <a:p>
            <a:pPr>
              <a:defRPr>
                <a:latin typeface="Berlin Sans FB" pitchFamily="34" charset="0"/>
              </a:defRPr>
            </a:pPr>
            <a:endParaRPr lang="es-MX"/>
          </a:p>
        </c:txPr>
        <c:crossAx val="89273088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40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'Rev. Analitica'!$B$61</c:f>
              <c:strCache>
                <c:ptCount val="1"/>
                <c:pt idx="0">
                  <c:v>Patrimonio</c:v>
                </c:pt>
              </c:strCache>
            </c:strRef>
          </c:tx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>
                    <a:latin typeface="Berlin Sans FB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'Rev. Analitica'!$C$60:$D$60</c:f>
              <c:strCache>
                <c:ptCount val="2"/>
                <c:pt idx="0">
                  <c:v>Saldos NEC 2011</c:v>
                </c:pt>
                <c:pt idx="1">
                  <c:v>Saldo NIIF 2011</c:v>
                </c:pt>
              </c:strCache>
            </c:strRef>
          </c:cat>
          <c:val>
            <c:numRef>
              <c:f>'Rev. Analitica'!$C$61:$D$61</c:f>
              <c:numCache>
                <c:formatCode>_(* #,##0.00_);_(* \(#,##0.00\);_(* "-"??_);_(@_)</c:formatCode>
                <c:ptCount val="2"/>
                <c:pt idx="0">
                  <c:v>385642.83999999997</c:v>
                </c:pt>
                <c:pt idx="1">
                  <c:v>336654.89039373538</c:v>
                </c:pt>
              </c:numCache>
            </c:numRef>
          </c:val>
        </c:ser>
        <c:dLbls/>
        <c:axId val="89323392"/>
        <c:axId val="89324928"/>
      </c:barChart>
      <c:catAx>
        <c:axId val="893233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Berlin Sans FB" pitchFamily="34" charset="0"/>
              </a:defRPr>
            </a:pPr>
            <a:endParaRPr lang="es-MX"/>
          </a:p>
        </c:txPr>
        <c:crossAx val="89324928"/>
        <c:crosses val="autoZero"/>
        <c:auto val="1"/>
        <c:lblAlgn val="ctr"/>
        <c:lblOffset val="100"/>
      </c:catAx>
      <c:valAx>
        <c:axId val="89324928"/>
        <c:scaling>
          <c:orientation val="minMax"/>
        </c:scaling>
        <c:axPos val="l"/>
        <c:majorGridlines/>
        <c:numFmt formatCode="_(* #,##0.00_);_(* \(#,##0.00\);_(* &quot;-&quot;??_);_(@_)" sourceLinked="1"/>
        <c:tickLblPos val="nextTo"/>
        <c:txPr>
          <a:bodyPr/>
          <a:lstStyle/>
          <a:p>
            <a:pPr>
              <a:defRPr>
                <a:latin typeface="Berlin Sans FB" pitchFamily="34" charset="0"/>
              </a:defRPr>
            </a:pPr>
            <a:endParaRPr lang="es-MX"/>
          </a:p>
        </c:txPr>
        <c:crossAx val="89323392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F3DAA-BBB8-4B90-A73F-085F14DC9F60}" type="doc">
      <dgm:prSet loTypeId="urn:microsoft.com/office/officeart/2008/layout/HexagonCluster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82000B5-D5F7-440C-9415-44B0707C3440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Al 2012</a:t>
          </a:r>
        </a:p>
        <a:p>
          <a:r>
            <a:rPr lang="es-EC" b="1" dirty="0" smtClean="0">
              <a:solidFill>
                <a:schemeClr val="tx1"/>
              </a:solidFill>
            </a:rPr>
            <a:t>Capital Social: $11.580</a:t>
          </a:r>
        </a:p>
        <a:p>
          <a:r>
            <a:rPr lang="es-EC" b="1" dirty="0" smtClean="0">
              <a:solidFill>
                <a:schemeClr val="tx1"/>
              </a:solidFill>
            </a:rPr>
            <a:t>Socios: 68</a:t>
          </a:r>
          <a:endParaRPr lang="es-EC" b="1" dirty="0">
            <a:solidFill>
              <a:schemeClr val="tx1"/>
            </a:solidFill>
          </a:endParaRPr>
        </a:p>
      </dgm:t>
    </dgm:pt>
    <dgm:pt modelId="{237B73FB-5C9E-4867-B8E4-FE24A52918C9}" type="parTrans" cxnId="{EBBC8ECD-DACC-4F39-A82B-065AD8BE342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5A470C0-434A-46CA-BD25-411A5568E676}" type="sibTrans" cxnId="{EBBC8ECD-DACC-4F39-A82B-065AD8BE342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B830386-18C3-4313-9EEC-136D95402941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</a:rPr>
            <a:t>1.-Servicio de    Transporte,  </a:t>
          </a:r>
        </a:p>
        <a:p>
          <a:pPr algn="ctr"/>
          <a:r>
            <a:rPr lang="es-EC" b="1" dirty="0" smtClean="0">
              <a:solidFill>
                <a:schemeClr val="tx1"/>
              </a:solidFill>
            </a:rPr>
            <a:t>2.-Estación de Servicio y </a:t>
          </a:r>
        </a:p>
        <a:p>
          <a:pPr algn="ctr"/>
          <a:r>
            <a:rPr lang="es-EC" b="1" dirty="0" smtClean="0">
              <a:solidFill>
                <a:schemeClr val="tx1"/>
              </a:solidFill>
            </a:rPr>
            <a:t>3.-Venta de lubricantes llantas y repuestos</a:t>
          </a:r>
          <a:endParaRPr lang="es-EC" b="1" dirty="0">
            <a:solidFill>
              <a:schemeClr val="tx1"/>
            </a:solidFill>
          </a:endParaRPr>
        </a:p>
      </dgm:t>
    </dgm:pt>
    <dgm:pt modelId="{412FC9DA-FAF4-4B01-AC0E-06388D36078F}" type="parTrans" cxnId="{13050397-4771-43A9-B3CA-8A2A573AA3A6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0673EBB-591F-449B-A7B2-FE41167CC371}" type="sibTrans" cxnId="{13050397-4771-43A9-B3CA-8A2A573AA3A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2D998F6-4DA1-4716-ADFC-83AF5F7685E0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‘‘LOS CHILLOS’’ la primera cooperativa de buses.</a:t>
          </a:r>
          <a:endParaRPr lang="es-EC" b="1" dirty="0">
            <a:solidFill>
              <a:schemeClr val="tx1"/>
            </a:solidFill>
          </a:endParaRPr>
        </a:p>
      </dgm:t>
    </dgm:pt>
    <dgm:pt modelId="{95A25591-C251-4724-B667-D38DDDC7ACA2}" type="parTrans" cxnId="{E1944128-5477-4AB3-825E-EC3E2B0975B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C194FCE-A13E-4327-AB94-8C17E647AC6D}" type="sibTrans" cxnId="{E1944128-5477-4AB3-825E-EC3E2B0975B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F1EB521-4DB1-4132-B6B9-726CC93CA35E}" type="pres">
      <dgm:prSet presAssocID="{4E9F3DAA-BBB8-4B90-A73F-085F14DC9F6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4ABA113B-4D75-4EEC-AF6E-BEA0EC3010EE}" type="pres">
      <dgm:prSet presAssocID="{A82000B5-D5F7-440C-9415-44B0707C3440}" presName="text1" presStyleCnt="0"/>
      <dgm:spPr/>
      <dgm:t>
        <a:bodyPr/>
        <a:lstStyle/>
        <a:p>
          <a:endParaRPr lang="es-MX"/>
        </a:p>
      </dgm:t>
    </dgm:pt>
    <dgm:pt modelId="{DA515D91-B552-43F4-8691-6B147609FC47}" type="pres">
      <dgm:prSet presAssocID="{A82000B5-D5F7-440C-9415-44B0707C344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FC3F96-DD93-4624-8910-CA3EA5E52DC7}" type="pres">
      <dgm:prSet presAssocID="{A82000B5-D5F7-440C-9415-44B0707C3440}" presName="textaccent1" presStyleCnt="0"/>
      <dgm:spPr/>
      <dgm:t>
        <a:bodyPr/>
        <a:lstStyle/>
        <a:p>
          <a:endParaRPr lang="es-MX"/>
        </a:p>
      </dgm:t>
    </dgm:pt>
    <dgm:pt modelId="{ABCAB8C8-C801-4546-A12E-0779450AF4AC}" type="pres">
      <dgm:prSet presAssocID="{A82000B5-D5F7-440C-9415-44B0707C3440}" presName="accentRepeatNode" presStyleLbl="solidAlignAcc1" presStyleIdx="0" presStyleCnt="6"/>
      <dgm:spPr/>
      <dgm:t>
        <a:bodyPr/>
        <a:lstStyle/>
        <a:p>
          <a:endParaRPr lang="es-MX"/>
        </a:p>
      </dgm:t>
    </dgm:pt>
    <dgm:pt modelId="{A80BFFEE-E3C7-435F-A9E8-B8CD2084B5D0}" type="pres">
      <dgm:prSet presAssocID="{25A470C0-434A-46CA-BD25-411A5568E676}" presName="image1" presStyleCnt="0"/>
      <dgm:spPr/>
      <dgm:t>
        <a:bodyPr/>
        <a:lstStyle/>
        <a:p>
          <a:endParaRPr lang="es-MX"/>
        </a:p>
      </dgm:t>
    </dgm:pt>
    <dgm:pt modelId="{A63F217F-5E17-4148-BFFA-4023D4AA125C}" type="pres">
      <dgm:prSet presAssocID="{25A470C0-434A-46CA-BD25-411A5568E676}" presName="imageRepeatNode" presStyleLbl="alignAcc1" presStyleIdx="0" presStyleCnt="3"/>
      <dgm:spPr/>
      <dgm:t>
        <a:bodyPr/>
        <a:lstStyle/>
        <a:p>
          <a:endParaRPr lang="es-EC"/>
        </a:p>
      </dgm:t>
    </dgm:pt>
    <dgm:pt modelId="{4EEA4473-FB64-434E-9517-269212528608}" type="pres">
      <dgm:prSet presAssocID="{25A470C0-434A-46CA-BD25-411A5568E676}" presName="imageaccent1" presStyleCnt="0"/>
      <dgm:spPr/>
      <dgm:t>
        <a:bodyPr/>
        <a:lstStyle/>
        <a:p>
          <a:endParaRPr lang="es-MX"/>
        </a:p>
      </dgm:t>
    </dgm:pt>
    <dgm:pt modelId="{6C8CEAA0-E379-4494-8B2E-AF8045595065}" type="pres">
      <dgm:prSet presAssocID="{25A470C0-434A-46CA-BD25-411A5568E676}" presName="accentRepeatNode" presStyleLbl="solidAlignAcc1" presStyleIdx="1" presStyleCnt="6"/>
      <dgm:spPr/>
      <dgm:t>
        <a:bodyPr/>
        <a:lstStyle/>
        <a:p>
          <a:endParaRPr lang="es-MX"/>
        </a:p>
      </dgm:t>
    </dgm:pt>
    <dgm:pt modelId="{C2D81B04-0287-47E2-AEBF-0AF8580D526F}" type="pres">
      <dgm:prSet presAssocID="{2B830386-18C3-4313-9EEC-136D95402941}" presName="text2" presStyleCnt="0"/>
      <dgm:spPr/>
      <dgm:t>
        <a:bodyPr/>
        <a:lstStyle/>
        <a:p>
          <a:endParaRPr lang="es-MX"/>
        </a:p>
      </dgm:t>
    </dgm:pt>
    <dgm:pt modelId="{46FE9639-3713-4008-B4B1-5049B3C6C028}" type="pres">
      <dgm:prSet presAssocID="{2B830386-18C3-4313-9EEC-136D95402941}" presName="textRepeatNode" presStyleLbl="alignNode1" presStyleIdx="1" presStyleCnt="3" custScaleX="113382" custScaleY="117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DE13FC-7B91-42EF-ABAB-9646EDAEFD65}" type="pres">
      <dgm:prSet presAssocID="{2B830386-18C3-4313-9EEC-136D95402941}" presName="textaccent2" presStyleCnt="0"/>
      <dgm:spPr/>
      <dgm:t>
        <a:bodyPr/>
        <a:lstStyle/>
        <a:p>
          <a:endParaRPr lang="es-MX"/>
        </a:p>
      </dgm:t>
    </dgm:pt>
    <dgm:pt modelId="{2870853E-68FB-43DE-B3BB-4052558F56BF}" type="pres">
      <dgm:prSet presAssocID="{2B830386-18C3-4313-9EEC-136D95402941}" presName="accentRepeatNode" presStyleLbl="solidAlignAcc1" presStyleIdx="2" presStyleCnt="6"/>
      <dgm:spPr/>
      <dgm:t>
        <a:bodyPr/>
        <a:lstStyle/>
        <a:p>
          <a:endParaRPr lang="es-MX"/>
        </a:p>
      </dgm:t>
    </dgm:pt>
    <dgm:pt modelId="{F4B494BD-0012-4F2A-8DBF-187CC9700C00}" type="pres">
      <dgm:prSet presAssocID="{D0673EBB-591F-449B-A7B2-FE41167CC371}" presName="image2" presStyleCnt="0"/>
      <dgm:spPr/>
      <dgm:t>
        <a:bodyPr/>
        <a:lstStyle/>
        <a:p>
          <a:endParaRPr lang="es-MX"/>
        </a:p>
      </dgm:t>
    </dgm:pt>
    <dgm:pt modelId="{4AC87F0D-8EB8-46EB-8978-357C0D4B788F}" type="pres">
      <dgm:prSet presAssocID="{D0673EBB-591F-449B-A7B2-FE41167CC371}" presName="imageRepeatNode" presStyleLbl="alignAcc1" presStyleIdx="1" presStyleCnt="3" custScaleX="95858" custScaleY="92230"/>
      <dgm:spPr/>
      <dgm:t>
        <a:bodyPr/>
        <a:lstStyle/>
        <a:p>
          <a:endParaRPr lang="es-EC"/>
        </a:p>
      </dgm:t>
    </dgm:pt>
    <dgm:pt modelId="{B16C9BE8-6BF3-46B0-B016-F56165C60AD3}" type="pres">
      <dgm:prSet presAssocID="{D0673EBB-591F-449B-A7B2-FE41167CC371}" presName="imageaccent2" presStyleCnt="0"/>
      <dgm:spPr/>
      <dgm:t>
        <a:bodyPr/>
        <a:lstStyle/>
        <a:p>
          <a:endParaRPr lang="es-MX"/>
        </a:p>
      </dgm:t>
    </dgm:pt>
    <dgm:pt modelId="{F9FB6DBC-C216-44FD-936C-A8D530BFD258}" type="pres">
      <dgm:prSet presAssocID="{D0673EBB-591F-449B-A7B2-FE41167CC371}" presName="accentRepeatNode" presStyleLbl="solidAlignAcc1" presStyleIdx="3" presStyleCnt="6"/>
      <dgm:spPr/>
      <dgm:t>
        <a:bodyPr/>
        <a:lstStyle/>
        <a:p>
          <a:endParaRPr lang="es-MX"/>
        </a:p>
      </dgm:t>
    </dgm:pt>
    <dgm:pt modelId="{F145FAE3-C19C-491C-B78E-FB3149E6E29D}" type="pres">
      <dgm:prSet presAssocID="{02D998F6-4DA1-4716-ADFC-83AF5F7685E0}" presName="text3" presStyleCnt="0"/>
      <dgm:spPr/>
      <dgm:t>
        <a:bodyPr/>
        <a:lstStyle/>
        <a:p>
          <a:endParaRPr lang="es-MX"/>
        </a:p>
      </dgm:t>
    </dgm:pt>
    <dgm:pt modelId="{DC431BAE-8DBF-48B0-B8E2-A746E96FA733}" type="pres">
      <dgm:prSet presAssocID="{02D998F6-4DA1-4716-ADFC-83AF5F7685E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847A50-68E5-4CFD-9292-CE0CE26EAE80}" type="pres">
      <dgm:prSet presAssocID="{02D998F6-4DA1-4716-ADFC-83AF5F7685E0}" presName="textaccent3" presStyleCnt="0"/>
      <dgm:spPr/>
      <dgm:t>
        <a:bodyPr/>
        <a:lstStyle/>
        <a:p>
          <a:endParaRPr lang="es-MX"/>
        </a:p>
      </dgm:t>
    </dgm:pt>
    <dgm:pt modelId="{770AF14D-079C-4E37-82E1-D6F9E995C88B}" type="pres">
      <dgm:prSet presAssocID="{02D998F6-4DA1-4716-ADFC-83AF5F7685E0}" presName="accentRepeatNode" presStyleLbl="solidAlignAcc1" presStyleIdx="4" presStyleCnt="6"/>
      <dgm:spPr/>
      <dgm:t>
        <a:bodyPr/>
        <a:lstStyle/>
        <a:p>
          <a:endParaRPr lang="es-MX"/>
        </a:p>
      </dgm:t>
    </dgm:pt>
    <dgm:pt modelId="{E99EBC9A-FDA4-4297-9989-204ED9CC072C}" type="pres">
      <dgm:prSet presAssocID="{FC194FCE-A13E-4327-AB94-8C17E647AC6D}" presName="image3" presStyleCnt="0"/>
      <dgm:spPr/>
      <dgm:t>
        <a:bodyPr/>
        <a:lstStyle/>
        <a:p>
          <a:endParaRPr lang="es-MX"/>
        </a:p>
      </dgm:t>
    </dgm:pt>
    <dgm:pt modelId="{FEF7878E-A87F-4729-95F4-9BEE4A2CD3F2}" type="pres">
      <dgm:prSet presAssocID="{FC194FCE-A13E-4327-AB94-8C17E647AC6D}" presName="imageRepeatNode" presStyleLbl="alignAcc1" presStyleIdx="2" presStyleCnt="3"/>
      <dgm:spPr/>
      <dgm:t>
        <a:bodyPr/>
        <a:lstStyle/>
        <a:p>
          <a:endParaRPr lang="es-EC"/>
        </a:p>
      </dgm:t>
    </dgm:pt>
    <dgm:pt modelId="{596AFEB4-8A60-4904-8B49-E44D7C2DA8FB}" type="pres">
      <dgm:prSet presAssocID="{FC194FCE-A13E-4327-AB94-8C17E647AC6D}" presName="imageaccent3" presStyleCnt="0"/>
      <dgm:spPr/>
      <dgm:t>
        <a:bodyPr/>
        <a:lstStyle/>
        <a:p>
          <a:endParaRPr lang="es-MX"/>
        </a:p>
      </dgm:t>
    </dgm:pt>
    <dgm:pt modelId="{F12EE5A5-499A-426F-B390-23226B199237}" type="pres">
      <dgm:prSet presAssocID="{FC194FCE-A13E-4327-AB94-8C17E647AC6D}" presName="accentRepeatNode" presStyleLbl="solidAlignAcc1" presStyleIdx="5" presStyleCnt="6"/>
      <dgm:spPr/>
      <dgm:t>
        <a:bodyPr/>
        <a:lstStyle/>
        <a:p>
          <a:endParaRPr lang="es-MX"/>
        </a:p>
      </dgm:t>
    </dgm:pt>
  </dgm:ptLst>
  <dgm:cxnLst>
    <dgm:cxn modelId="{13050397-4771-43A9-B3CA-8A2A573AA3A6}" srcId="{4E9F3DAA-BBB8-4B90-A73F-085F14DC9F60}" destId="{2B830386-18C3-4313-9EEC-136D95402941}" srcOrd="1" destOrd="0" parTransId="{412FC9DA-FAF4-4B01-AC0E-06388D36078F}" sibTransId="{D0673EBB-591F-449B-A7B2-FE41167CC371}"/>
    <dgm:cxn modelId="{5FAA484A-8E7B-4EC0-97EC-B92BD6107BD8}" type="presOf" srcId="{D0673EBB-591F-449B-A7B2-FE41167CC371}" destId="{4AC87F0D-8EB8-46EB-8978-357C0D4B788F}" srcOrd="0" destOrd="0" presId="urn:microsoft.com/office/officeart/2008/layout/HexagonCluster"/>
    <dgm:cxn modelId="{9C5325ED-2C17-40D4-8395-ABD54FFCA262}" type="presOf" srcId="{02D998F6-4DA1-4716-ADFC-83AF5F7685E0}" destId="{DC431BAE-8DBF-48B0-B8E2-A746E96FA733}" srcOrd="0" destOrd="0" presId="urn:microsoft.com/office/officeart/2008/layout/HexagonCluster"/>
    <dgm:cxn modelId="{E2A8F333-B666-44E9-B951-2AC50D5CEC46}" type="presOf" srcId="{A82000B5-D5F7-440C-9415-44B0707C3440}" destId="{DA515D91-B552-43F4-8691-6B147609FC47}" srcOrd="0" destOrd="0" presId="urn:microsoft.com/office/officeart/2008/layout/HexagonCluster"/>
    <dgm:cxn modelId="{9C83F8E9-76B7-4F5C-8AF3-3F19B829ADF5}" type="presOf" srcId="{25A470C0-434A-46CA-BD25-411A5568E676}" destId="{A63F217F-5E17-4148-BFFA-4023D4AA125C}" srcOrd="0" destOrd="0" presId="urn:microsoft.com/office/officeart/2008/layout/HexagonCluster"/>
    <dgm:cxn modelId="{E1944128-5477-4AB3-825E-EC3E2B0975B5}" srcId="{4E9F3DAA-BBB8-4B90-A73F-085F14DC9F60}" destId="{02D998F6-4DA1-4716-ADFC-83AF5F7685E0}" srcOrd="2" destOrd="0" parTransId="{95A25591-C251-4724-B667-D38DDDC7ACA2}" sibTransId="{FC194FCE-A13E-4327-AB94-8C17E647AC6D}"/>
    <dgm:cxn modelId="{6E7DF903-EEC2-42B7-94C7-C747EC736D18}" type="presOf" srcId="{2B830386-18C3-4313-9EEC-136D95402941}" destId="{46FE9639-3713-4008-B4B1-5049B3C6C028}" srcOrd="0" destOrd="0" presId="urn:microsoft.com/office/officeart/2008/layout/HexagonCluster"/>
    <dgm:cxn modelId="{61258F97-0781-479C-BA3A-36CEECB5DF12}" type="presOf" srcId="{4E9F3DAA-BBB8-4B90-A73F-085F14DC9F60}" destId="{9F1EB521-4DB1-4132-B6B9-726CC93CA35E}" srcOrd="0" destOrd="0" presId="urn:microsoft.com/office/officeart/2008/layout/HexagonCluster"/>
    <dgm:cxn modelId="{18B23D0F-9F83-4BF5-BF66-2BD4A133924D}" type="presOf" srcId="{FC194FCE-A13E-4327-AB94-8C17E647AC6D}" destId="{FEF7878E-A87F-4729-95F4-9BEE4A2CD3F2}" srcOrd="0" destOrd="0" presId="urn:microsoft.com/office/officeart/2008/layout/HexagonCluster"/>
    <dgm:cxn modelId="{EBBC8ECD-DACC-4F39-A82B-065AD8BE342D}" srcId="{4E9F3DAA-BBB8-4B90-A73F-085F14DC9F60}" destId="{A82000B5-D5F7-440C-9415-44B0707C3440}" srcOrd="0" destOrd="0" parTransId="{237B73FB-5C9E-4867-B8E4-FE24A52918C9}" sibTransId="{25A470C0-434A-46CA-BD25-411A5568E676}"/>
    <dgm:cxn modelId="{B9A6F7C7-F766-4587-815D-DA2247DE0AC7}" type="presParOf" srcId="{9F1EB521-4DB1-4132-B6B9-726CC93CA35E}" destId="{4ABA113B-4D75-4EEC-AF6E-BEA0EC3010EE}" srcOrd="0" destOrd="0" presId="urn:microsoft.com/office/officeart/2008/layout/HexagonCluster"/>
    <dgm:cxn modelId="{E215AAD4-289A-40BF-B87C-FE5FC01EAFDE}" type="presParOf" srcId="{4ABA113B-4D75-4EEC-AF6E-BEA0EC3010EE}" destId="{DA515D91-B552-43F4-8691-6B147609FC47}" srcOrd="0" destOrd="0" presId="urn:microsoft.com/office/officeart/2008/layout/HexagonCluster"/>
    <dgm:cxn modelId="{A0D0D92C-68AB-42D4-BB22-AE3544E952F3}" type="presParOf" srcId="{9F1EB521-4DB1-4132-B6B9-726CC93CA35E}" destId="{AFFC3F96-DD93-4624-8910-CA3EA5E52DC7}" srcOrd="1" destOrd="0" presId="urn:microsoft.com/office/officeart/2008/layout/HexagonCluster"/>
    <dgm:cxn modelId="{9B87A6CE-CF76-47FF-AD34-E610915E3A6B}" type="presParOf" srcId="{AFFC3F96-DD93-4624-8910-CA3EA5E52DC7}" destId="{ABCAB8C8-C801-4546-A12E-0779450AF4AC}" srcOrd="0" destOrd="0" presId="urn:microsoft.com/office/officeart/2008/layout/HexagonCluster"/>
    <dgm:cxn modelId="{E99BBE95-85F3-41DE-B869-48F6D8258AF8}" type="presParOf" srcId="{9F1EB521-4DB1-4132-B6B9-726CC93CA35E}" destId="{A80BFFEE-E3C7-435F-A9E8-B8CD2084B5D0}" srcOrd="2" destOrd="0" presId="urn:microsoft.com/office/officeart/2008/layout/HexagonCluster"/>
    <dgm:cxn modelId="{731A776D-ECD5-42A1-AA5A-BA2D5D876364}" type="presParOf" srcId="{A80BFFEE-E3C7-435F-A9E8-B8CD2084B5D0}" destId="{A63F217F-5E17-4148-BFFA-4023D4AA125C}" srcOrd="0" destOrd="0" presId="urn:microsoft.com/office/officeart/2008/layout/HexagonCluster"/>
    <dgm:cxn modelId="{64B5ACE2-64D2-443C-BC38-1F0DEB9B6A7B}" type="presParOf" srcId="{9F1EB521-4DB1-4132-B6B9-726CC93CA35E}" destId="{4EEA4473-FB64-434E-9517-269212528608}" srcOrd="3" destOrd="0" presId="urn:microsoft.com/office/officeart/2008/layout/HexagonCluster"/>
    <dgm:cxn modelId="{262BB4F9-23C6-420C-9361-27B2B857ACC0}" type="presParOf" srcId="{4EEA4473-FB64-434E-9517-269212528608}" destId="{6C8CEAA0-E379-4494-8B2E-AF8045595065}" srcOrd="0" destOrd="0" presId="urn:microsoft.com/office/officeart/2008/layout/HexagonCluster"/>
    <dgm:cxn modelId="{059C524C-625C-4BCF-8B64-F3C052CB871C}" type="presParOf" srcId="{9F1EB521-4DB1-4132-B6B9-726CC93CA35E}" destId="{C2D81B04-0287-47E2-AEBF-0AF8580D526F}" srcOrd="4" destOrd="0" presId="urn:microsoft.com/office/officeart/2008/layout/HexagonCluster"/>
    <dgm:cxn modelId="{C455E1AA-E6EF-47F8-8D3E-05CAE8360224}" type="presParOf" srcId="{C2D81B04-0287-47E2-AEBF-0AF8580D526F}" destId="{46FE9639-3713-4008-B4B1-5049B3C6C028}" srcOrd="0" destOrd="0" presId="urn:microsoft.com/office/officeart/2008/layout/HexagonCluster"/>
    <dgm:cxn modelId="{1ABF8E6D-38F6-4029-9C8D-2AEEC8169F4E}" type="presParOf" srcId="{9F1EB521-4DB1-4132-B6B9-726CC93CA35E}" destId="{7DDE13FC-7B91-42EF-ABAB-9646EDAEFD65}" srcOrd="5" destOrd="0" presId="urn:microsoft.com/office/officeart/2008/layout/HexagonCluster"/>
    <dgm:cxn modelId="{39DDBDC1-3EF7-4358-9C88-0D9363B56E0D}" type="presParOf" srcId="{7DDE13FC-7B91-42EF-ABAB-9646EDAEFD65}" destId="{2870853E-68FB-43DE-B3BB-4052558F56BF}" srcOrd="0" destOrd="0" presId="urn:microsoft.com/office/officeart/2008/layout/HexagonCluster"/>
    <dgm:cxn modelId="{A9907590-FFC8-4929-AE1F-A95EE6DBDDAD}" type="presParOf" srcId="{9F1EB521-4DB1-4132-B6B9-726CC93CA35E}" destId="{F4B494BD-0012-4F2A-8DBF-187CC9700C00}" srcOrd="6" destOrd="0" presId="urn:microsoft.com/office/officeart/2008/layout/HexagonCluster"/>
    <dgm:cxn modelId="{92FB4BF7-78E2-4C8F-B8C0-365C21464A87}" type="presParOf" srcId="{F4B494BD-0012-4F2A-8DBF-187CC9700C00}" destId="{4AC87F0D-8EB8-46EB-8978-357C0D4B788F}" srcOrd="0" destOrd="0" presId="urn:microsoft.com/office/officeart/2008/layout/HexagonCluster"/>
    <dgm:cxn modelId="{68387D80-AFF0-4EC5-AEBA-25AF97CC35A8}" type="presParOf" srcId="{9F1EB521-4DB1-4132-B6B9-726CC93CA35E}" destId="{B16C9BE8-6BF3-46B0-B016-F56165C60AD3}" srcOrd="7" destOrd="0" presId="urn:microsoft.com/office/officeart/2008/layout/HexagonCluster"/>
    <dgm:cxn modelId="{498BDDA2-F0E3-4C24-95FD-2B7BB37726B8}" type="presParOf" srcId="{B16C9BE8-6BF3-46B0-B016-F56165C60AD3}" destId="{F9FB6DBC-C216-44FD-936C-A8D530BFD258}" srcOrd="0" destOrd="0" presId="urn:microsoft.com/office/officeart/2008/layout/HexagonCluster"/>
    <dgm:cxn modelId="{643E021C-08FB-41B8-B721-4D990DD9525D}" type="presParOf" srcId="{9F1EB521-4DB1-4132-B6B9-726CC93CA35E}" destId="{F145FAE3-C19C-491C-B78E-FB3149E6E29D}" srcOrd="8" destOrd="0" presId="urn:microsoft.com/office/officeart/2008/layout/HexagonCluster"/>
    <dgm:cxn modelId="{45806460-29C3-4655-817E-6FA75AB67682}" type="presParOf" srcId="{F145FAE3-C19C-491C-B78E-FB3149E6E29D}" destId="{DC431BAE-8DBF-48B0-B8E2-A746E96FA733}" srcOrd="0" destOrd="0" presId="urn:microsoft.com/office/officeart/2008/layout/HexagonCluster"/>
    <dgm:cxn modelId="{D44BE434-03F1-404D-89EC-696663CB35C1}" type="presParOf" srcId="{9F1EB521-4DB1-4132-B6B9-726CC93CA35E}" destId="{EF847A50-68E5-4CFD-9292-CE0CE26EAE80}" srcOrd="9" destOrd="0" presId="urn:microsoft.com/office/officeart/2008/layout/HexagonCluster"/>
    <dgm:cxn modelId="{9EB585CF-90E3-4FF7-B1F3-BE347C32FB7B}" type="presParOf" srcId="{EF847A50-68E5-4CFD-9292-CE0CE26EAE80}" destId="{770AF14D-079C-4E37-82E1-D6F9E995C88B}" srcOrd="0" destOrd="0" presId="urn:microsoft.com/office/officeart/2008/layout/HexagonCluster"/>
    <dgm:cxn modelId="{050DAED3-1929-48B9-85ED-E5DB059713E0}" type="presParOf" srcId="{9F1EB521-4DB1-4132-B6B9-726CC93CA35E}" destId="{E99EBC9A-FDA4-4297-9989-204ED9CC072C}" srcOrd="10" destOrd="0" presId="urn:microsoft.com/office/officeart/2008/layout/HexagonCluster"/>
    <dgm:cxn modelId="{B2D075C8-2E02-462A-A8E2-E6A95130CAA8}" type="presParOf" srcId="{E99EBC9A-FDA4-4297-9989-204ED9CC072C}" destId="{FEF7878E-A87F-4729-95F4-9BEE4A2CD3F2}" srcOrd="0" destOrd="0" presId="urn:microsoft.com/office/officeart/2008/layout/HexagonCluster"/>
    <dgm:cxn modelId="{A9E02C69-CB23-4804-BB0B-48C35326E441}" type="presParOf" srcId="{9F1EB521-4DB1-4132-B6B9-726CC93CA35E}" destId="{596AFEB4-8A60-4904-8B49-E44D7C2DA8FB}" srcOrd="11" destOrd="0" presId="urn:microsoft.com/office/officeart/2008/layout/HexagonCluster"/>
    <dgm:cxn modelId="{2D518719-EBEC-48B2-87C1-2BA34D82B6D2}" type="presParOf" srcId="{596AFEB4-8A60-4904-8B49-E44D7C2DA8FB}" destId="{F12EE5A5-499A-426F-B390-23226B19923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515D91-B552-43F4-8691-6B147609FC47}">
      <dsp:nvSpPr>
        <dsp:cNvPr id="0" name=""/>
        <dsp:cNvSpPr/>
      </dsp:nvSpPr>
      <dsp:spPr>
        <a:xfrm>
          <a:off x="2391306" y="3043202"/>
          <a:ext cx="2149613" cy="185334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Al 2012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Capital Social: $11.580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Socios: 68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391306" y="3043202"/>
        <a:ext cx="2149613" cy="1853341"/>
      </dsp:txXfrm>
    </dsp:sp>
    <dsp:sp modelId="{ABCAB8C8-C801-4546-A12E-0779450AF4AC}">
      <dsp:nvSpPr>
        <dsp:cNvPr id="0" name=""/>
        <dsp:cNvSpPr/>
      </dsp:nvSpPr>
      <dsp:spPr>
        <a:xfrm>
          <a:off x="2447150" y="3861414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F217F-5E17-4148-BFFA-4023D4AA125C}">
      <dsp:nvSpPr>
        <dsp:cNvPr id="0" name=""/>
        <dsp:cNvSpPr/>
      </dsp:nvSpPr>
      <dsp:spPr>
        <a:xfrm>
          <a:off x="553807" y="2047734"/>
          <a:ext cx="2149613" cy="185334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CEAA0-E379-4494-8B2E-AF8045595065}">
      <dsp:nvSpPr>
        <dsp:cNvPr id="0" name=""/>
        <dsp:cNvSpPr/>
      </dsp:nvSpPr>
      <dsp:spPr>
        <a:xfrm>
          <a:off x="2017228" y="3656249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E9639-3713-4008-B4B1-5049B3C6C028}">
      <dsp:nvSpPr>
        <dsp:cNvPr id="0" name=""/>
        <dsp:cNvSpPr/>
      </dsp:nvSpPr>
      <dsp:spPr>
        <a:xfrm>
          <a:off x="4078855" y="1863152"/>
          <a:ext cx="2437274" cy="217843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1.-Servicio de    Transporte,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2.-Estación de Servicio 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3.-Venta de lubricantes llantas y repuestos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078855" y="1863152"/>
        <a:ext cx="2437274" cy="2178436"/>
      </dsp:txXfrm>
    </dsp:sp>
    <dsp:sp modelId="{2870853E-68FB-43DE-B3BB-4052558F56BF}">
      <dsp:nvSpPr>
        <dsp:cNvPr id="0" name=""/>
        <dsp:cNvSpPr/>
      </dsp:nvSpPr>
      <dsp:spPr>
        <a:xfrm>
          <a:off x="5692226" y="3632256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87F0D-8EB8-46EB-8978-357C0D4B788F}">
      <dsp:nvSpPr>
        <dsp:cNvPr id="0" name=""/>
        <dsp:cNvSpPr/>
      </dsp:nvSpPr>
      <dsp:spPr>
        <a:xfrm>
          <a:off x="6098583" y="3115204"/>
          <a:ext cx="2060576" cy="17093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B6DBC-C216-44FD-936C-A8D530BFD258}">
      <dsp:nvSpPr>
        <dsp:cNvPr id="0" name=""/>
        <dsp:cNvSpPr/>
      </dsp:nvSpPr>
      <dsp:spPr>
        <a:xfrm>
          <a:off x="6109908" y="3861414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31BAE-8DBF-48B0-B8E2-A746E96FA733}">
      <dsp:nvSpPr>
        <dsp:cNvPr id="0" name=""/>
        <dsp:cNvSpPr/>
      </dsp:nvSpPr>
      <dsp:spPr>
        <a:xfrm>
          <a:off x="2391306" y="1012605"/>
          <a:ext cx="2149613" cy="185334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‘‘LOS CHILLOS’’ la primera cooperativa de buses.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391306" y="1012605"/>
        <a:ext cx="2149613" cy="1853341"/>
      </dsp:txXfrm>
    </dsp:sp>
    <dsp:sp modelId="{770AF14D-079C-4E37-82E1-D6F9E995C88B}">
      <dsp:nvSpPr>
        <dsp:cNvPr id="0" name=""/>
        <dsp:cNvSpPr/>
      </dsp:nvSpPr>
      <dsp:spPr>
        <a:xfrm>
          <a:off x="3848607" y="1052756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7878E-A87F-4729-95F4-9BEE4A2CD3F2}">
      <dsp:nvSpPr>
        <dsp:cNvPr id="0" name=""/>
        <dsp:cNvSpPr/>
      </dsp:nvSpPr>
      <dsp:spPr>
        <a:xfrm>
          <a:off x="4222685" y="0"/>
          <a:ext cx="2149613" cy="185334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EE5A5-499A-426F-B390-23226B199237}">
      <dsp:nvSpPr>
        <dsp:cNvPr id="0" name=""/>
        <dsp:cNvSpPr/>
      </dsp:nvSpPr>
      <dsp:spPr>
        <a:xfrm>
          <a:off x="4286179" y="813805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059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953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0178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569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7881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79884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2670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7884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8031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394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19472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143384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594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Final_periodo_de_transici&#243;n.xlsx" TargetMode="External"/><Relationship Id="rId2" Type="http://schemas.openxmlformats.org/officeDocument/2006/relationships/hyperlink" Target="../../Inicio_periodo_de_transici&#243;n.xls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CuadroTexto"/>
          <p:cNvSpPr txBox="1">
            <a:spLocks noChangeArrowheads="1"/>
          </p:cNvSpPr>
          <p:nvPr/>
        </p:nvSpPr>
        <p:spPr bwMode="auto">
          <a:xfrm>
            <a:off x="1403350" y="1147763"/>
            <a:ext cx="6985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</a:rPr>
              <a:t>ESCUELA POLITÉCNICA DEL EJÉRCITO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prstClr val="black"/>
                </a:solidFill>
              </a:rPr>
              <a:t>Departamento de Ciencias Económicas, Administrativas y de Comercio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MX" b="1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200" b="1" dirty="0">
                <a:solidFill>
                  <a:prstClr val="black"/>
                </a:solidFill>
              </a:rPr>
              <a:t>“Propuesta de Implementación de las Normas Internacionales de Información </a:t>
            </a:r>
            <a:r>
              <a:rPr lang="es-MX" sz="2200" b="1" dirty="0" smtClean="0">
                <a:solidFill>
                  <a:prstClr val="black"/>
                </a:solidFill>
              </a:rPr>
              <a:t>Financiera (NIIF´S) </a:t>
            </a:r>
            <a:r>
              <a:rPr lang="es-MX" sz="2200" b="1" dirty="0">
                <a:solidFill>
                  <a:prstClr val="black"/>
                </a:solidFill>
              </a:rPr>
              <a:t>para Pequeñas y Medianas Empresas </a:t>
            </a:r>
            <a:r>
              <a:rPr lang="es-MX" sz="2200" b="1" dirty="0" smtClean="0">
                <a:solidFill>
                  <a:prstClr val="black"/>
                </a:solidFill>
              </a:rPr>
              <a:t>(PYMES) en </a:t>
            </a:r>
            <a:r>
              <a:rPr lang="es-MX" sz="2200" b="1" dirty="0">
                <a:solidFill>
                  <a:prstClr val="black"/>
                </a:solidFill>
              </a:rPr>
              <a:t>la Cooperativa de Transporte de Pasajeros Los </a:t>
            </a:r>
            <a:r>
              <a:rPr lang="es-MX" sz="2200" b="1" dirty="0" smtClean="0">
                <a:solidFill>
                  <a:prstClr val="black"/>
                </a:solidFill>
              </a:rPr>
              <a:t>Chillos ubicada en </a:t>
            </a:r>
            <a:r>
              <a:rPr lang="es-MX" sz="2200" b="1" dirty="0" err="1" smtClean="0">
                <a:solidFill>
                  <a:prstClr val="black"/>
                </a:solidFill>
              </a:rPr>
              <a:t>Sangolqu</a:t>
            </a:r>
            <a:r>
              <a:rPr lang="es-MX" sz="2200" b="1" dirty="0" err="1" smtClean="0">
                <a:solidFill>
                  <a:prstClr val="black"/>
                </a:solidFill>
              </a:rPr>
              <a:t>í</a:t>
            </a:r>
            <a:r>
              <a:rPr lang="es-MX" sz="2200" b="1" dirty="0" smtClean="0">
                <a:solidFill>
                  <a:prstClr val="black"/>
                </a:solidFill>
              </a:rPr>
              <a:t>, cantón Rumiñahui</a:t>
            </a:r>
            <a:r>
              <a:rPr lang="es-MX" sz="2200" b="1" dirty="0" smtClean="0">
                <a:solidFill>
                  <a:prstClr val="black"/>
                </a:solidFill>
              </a:rPr>
              <a:t>”</a:t>
            </a:r>
            <a:endParaRPr lang="es-MX" sz="2200" b="1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MX" sz="100" dirty="0">
              <a:solidFill>
                <a:prstClr val="black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Verónica Pineda</a:t>
            </a:r>
            <a:endParaRPr lang="es-MX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5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1"/>
            <a:r>
              <a:rPr lang="es-EC" dirty="0" smtClean="0">
                <a:solidFill>
                  <a:schemeClr val="tx1"/>
                </a:solidFill>
              </a:rPr>
              <a:t>El Pasivo disminuyó en un 26%</a:t>
            </a:r>
          </a:p>
          <a:p>
            <a:pPr marL="457200" lvl="1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EC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s-EC" sz="1050" dirty="0">
              <a:solidFill>
                <a:schemeClr val="tx1"/>
              </a:solidFill>
            </a:endParaRPr>
          </a:p>
          <a:p>
            <a:pPr lvl="1"/>
            <a:r>
              <a:rPr lang="es-EC" dirty="0" smtClean="0">
                <a:solidFill>
                  <a:schemeClr val="tx1"/>
                </a:solidFill>
              </a:rPr>
              <a:t>El Patrimonio disminuyó en un 13%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1189403652"/>
              </p:ext>
            </p:extLst>
          </p:nvPr>
        </p:nvGraphicFramePr>
        <p:xfrm>
          <a:off x="2339752" y="1196752"/>
          <a:ext cx="41764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3797329"/>
              </p:ext>
            </p:extLst>
          </p:nvPr>
        </p:nvGraphicFramePr>
        <p:xfrm>
          <a:off x="2339752" y="3933056"/>
          <a:ext cx="4171355" cy="217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0722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2849255"/>
              </p:ext>
            </p:extLst>
          </p:nvPr>
        </p:nvGraphicFramePr>
        <p:xfrm>
          <a:off x="5220072" y="1677012"/>
          <a:ext cx="1879600" cy="2453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39800"/>
                <a:gridCol w="93980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NEC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NIIF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4633734"/>
              </p:ext>
            </p:extLst>
          </p:nvPr>
        </p:nvGraphicFramePr>
        <p:xfrm>
          <a:off x="2166258" y="2153496"/>
          <a:ext cx="5112568" cy="179622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88754"/>
                <a:gridCol w="1061907"/>
                <a:gridCol w="1061907"/>
              </a:tblGrid>
              <a:tr h="324036">
                <a:tc>
                  <a:txBody>
                    <a:bodyPr/>
                    <a:lstStyle/>
                    <a:p>
                      <a:pPr indent="280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LIQUIDEZ: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 indent="279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Razón Corriente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        1,20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             </a:t>
                      </a:r>
                      <a:r>
                        <a:rPr lang="es-EC" sz="1400" dirty="0" smtClean="0">
                          <a:effectLst/>
                        </a:rPr>
                        <a:t>0,82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 indent="279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Prueba Ácida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        1,13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             </a:t>
                      </a:r>
                      <a:r>
                        <a:rPr lang="es-EC" sz="1400" dirty="0" smtClean="0">
                          <a:effectLst/>
                        </a:rPr>
                        <a:t>0,75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 indent="279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Capital de Trabajo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46.411,14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 </a:t>
                      </a:r>
                      <a:r>
                        <a:rPr lang="es-EC" sz="1400" dirty="0" smtClean="0">
                          <a:effectLst/>
                        </a:rPr>
                        <a:t>(43.691,27)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1191689"/>
              </p:ext>
            </p:extLst>
          </p:nvPr>
        </p:nvGraphicFramePr>
        <p:xfrm>
          <a:off x="2123728" y="4341308"/>
          <a:ext cx="5125203" cy="127955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96141"/>
                <a:gridCol w="1064531"/>
                <a:gridCol w="1064531"/>
              </a:tblGrid>
              <a:tr h="298098">
                <a:tc>
                  <a:txBody>
                    <a:bodyPr/>
                    <a:lstStyle/>
                    <a:p>
                      <a:pPr indent="280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ENDEUDAMIENTO: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9041">
                <a:tc>
                  <a:txBody>
                    <a:bodyPr/>
                    <a:lstStyle/>
                    <a:p>
                      <a:pPr indent="279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Pasivo Total / Activo Total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        0,49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        0,45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4780">
                <a:tc>
                  <a:txBody>
                    <a:bodyPr/>
                    <a:lstStyle/>
                    <a:p>
                      <a:pPr indent="279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Pasivo Total / Patrimonio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        0,97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             </a:t>
                      </a:r>
                      <a:r>
                        <a:rPr lang="es-EC" sz="1400" dirty="0" smtClean="0">
                          <a:effectLst/>
                        </a:rPr>
                        <a:t>0,82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2987824" y="855520"/>
            <a:ext cx="30556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400" b="1" dirty="0" smtClean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Índices Financieros</a:t>
            </a:r>
            <a:endParaRPr lang="es-ES" sz="2400" b="1" dirty="0">
              <a:ln w="10541" cmpd="sng">
                <a:solidFill>
                  <a:srgbClr val="D1634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16349">
                      <a:tint val="40000"/>
                      <a:satMod val="250000"/>
                    </a:srgbClr>
                  </a:gs>
                  <a:gs pos="9000">
                    <a:srgbClr val="D16349">
                      <a:tint val="52000"/>
                      <a:satMod val="300000"/>
                    </a:srgbClr>
                  </a:gs>
                  <a:gs pos="50000">
                    <a:srgbClr val="D16349">
                      <a:shade val="20000"/>
                      <a:satMod val="300000"/>
                    </a:srgbClr>
                  </a:gs>
                  <a:gs pos="79000">
                    <a:srgbClr val="D16349">
                      <a:tint val="52000"/>
                      <a:satMod val="300000"/>
                    </a:srgbClr>
                  </a:gs>
                  <a:gs pos="100000">
                    <a:srgbClr val="D16349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66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923" y="1517139"/>
            <a:ext cx="8229600" cy="4720173"/>
          </a:xfrm>
        </p:spPr>
        <p:txBody>
          <a:bodyPr/>
          <a:lstStyle/>
          <a:p>
            <a:r>
              <a:rPr lang="es-EC" sz="2200" dirty="0" smtClean="0">
                <a:solidFill>
                  <a:schemeClr val="tx1"/>
                </a:solidFill>
              </a:rPr>
              <a:t>Adecuar el Plan de Cuentas de tal manera que se eliminen clasificaciones erróneas y cuentas creadas bajo el mismo concepto.</a:t>
            </a:r>
          </a:p>
          <a:p>
            <a:pPr marL="0" indent="0">
              <a:buNone/>
            </a:pPr>
            <a:endParaRPr lang="es-EC" sz="600" dirty="0" smtClean="0">
              <a:solidFill>
                <a:schemeClr val="tx1"/>
              </a:solidFill>
            </a:endParaRPr>
          </a:p>
          <a:p>
            <a:r>
              <a:rPr lang="es-EC" sz="2200" dirty="0" smtClean="0">
                <a:solidFill>
                  <a:schemeClr val="tx1"/>
                </a:solidFill>
              </a:rPr>
              <a:t>Actualizar y establecer nuevas políticas contables conforme las NIIF para PYMES.</a:t>
            </a:r>
          </a:p>
          <a:p>
            <a:pPr marL="0" indent="0">
              <a:buNone/>
            </a:pPr>
            <a:endParaRPr lang="es-EC" sz="600" dirty="0" smtClean="0">
              <a:solidFill>
                <a:schemeClr val="tx1"/>
              </a:solidFill>
            </a:endParaRPr>
          </a:p>
          <a:p>
            <a:r>
              <a:rPr lang="es-EC" sz="2200" dirty="0" smtClean="0">
                <a:solidFill>
                  <a:schemeClr val="tx1"/>
                </a:solidFill>
              </a:rPr>
              <a:t>Adecuar el sistema contable de tal manera que permita cuantificar los efectos contables por el cambio de NEC a NIIF.</a:t>
            </a:r>
          </a:p>
          <a:p>
            <a:pPr marL="0" indent="0">
              <a:buNone/>
            </a:pPr>
            <a:endParaRPr lang="es-EC" sz="600" dirty="0" smtClean="0">
              <a:solidFill>
                <a:schemeClr val="tx1"/>
              </a:solidFill>
            </a:endParaRPr>
          </a:p>
          <a:p>
            <a:r>
              <a:rPr lang="es-EC" sz="2200" dirty="0" smtClean="0">
                <a:solidFill>
                  <a:schemeClr val="tx1"/>
                </a:solidFill>
              </a:rPr>
              <a:t>Contratar a un perito calificado por la Superintendencia de Compañías.</a:t>
            </a:r>
          </a:p>
          <a:p>
            <a:pPr marL="0" indent="0">
              <a:buNone/>
            </a:pPr>
            <a:endParaRPr lang="es-EC" sz="600" dirty="0">
              <a:solidFill>
                <a:schemeClr val="tx1"/>
              </a:solidFill>
            </a:endParaRPr>
          </a:p>
          <a:p>
            <a:r>
              <a:rPr lang="es-EC" sz="2200" dirty="0" smtClean="0">
                <a:solidFill>
                  <a:schemeClr val="tx1"/>
                </a:solidFill>
              </a:rPr>
              <a:t>Realizar </a:t>
            </a:r>
            <a:r>
              <a:rPr lang="es-EC" sz="2200" dirty="0">
                <a:solidFill>
                  <a:schemeClr val="tx1"/>
                </a:solidFill>
              </a:rPr>
              <a:t>estudios actuariales a la presente fecha.</a:t>
            </a:r>
          </a:p>
          <a:p>
            <a:pPr marL="0" indent="0">
              <a:buNone/>
            </a:pPr>
            <a:endParaRPr lang="es-EC" sz="600" dirty="0">
              <a:solidFill>
                <a:schemeClr val="tx1"/>
              </a:solidFill>
            </a:endParaRPr>
          </a:p>
          <a:p>
            <a:r>
              <a:rPr lang="es-EC" sz="2200" dirty="0">
                <a:solidFill>
                  <a:schemeClr val="tx1"/>
                </a:solidFill>
              </a:rPr>
              <a:t>Incorporar los ajustes recomendados</a:t>
            </a:r>
            <a:r>
              <a:rPr lang="es-EC" sz="2200" dirty="0" smtClean="0">
                <a:solidFill>
                  <a:schemeClr val="tx1"/>
                </a:solidFill>
              </a:rPr>
              <a:t>.</a:t>
            </a:r>
            <a:endParaRPr lang="es-EC" sz="22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7814" y="620688"/>
            <a:ext cx="488627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000" b="1" dirty="0" smtClean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Recomendaciones:</a:t>
            </a:r>
            <a:endParaRPr lang="es-ES" sz="4000" b="1" dirty="0">
              <a:ln w="10541" cmpd="sng">
                <a:solidFill>
                  <a:srgbClr val="D1634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16349">
                      <a:tint val="40000"/>
                      <a:satMod val="250000"/>
                    </a:srgbClr>
                  </a:gs>
                  <a:gs pos="9000">
                    <a:srgbClr val="D16349">
                      <a:tint val="52000"/>
                      <a:satMod val="300000"/>
                    </a:srgbClr>
                  </a:gs>
                  <a:gs pos="50000">
                    <a:srgbClr val="D16349">
                      <a:shade val="20000"/>
                      <a:satMod val="300000"/>
                    </a:srgbClr>
                  </a:gs>
                  <a:gs pos="79000">
                    <a:srgbClr val="D16349">
                      <a:tint val="52000"/>
                      <a:satMod val="300000"/>
                    </a:srgbClr>
                  </a:gs>
                  <a:gs pos="100000">
                    <a:srgbClr val="D16349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64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magenweb.org/imagenes/paisaj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09" y="5316"/>
            <a:ext cx="9144000" cy="68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 rot="19977762">
            <a:off x="2760810" y="1765383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Gracias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 rot="19977762">
            <a:off x="2170881" y="3109195"/>
            <a:ext cx="533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 su atención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81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8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251520" y="551582"/>
            <a:ext cx="856895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Cooperativa de Transporte de Pasajeros “Los Chillos”</a:t>
            </a:r>
          </a:p>
        </p:txBody>
      </p:sp>
    </p:spTree>
    <p:extLst>
      <p:ext uri="{BB962C8B-B14F-4D97-AF65-F5344CB8AC3E}">
        <p14:creationId xmlns:p14="http://schemas.microsoft.com/office/powerpoint/2010/main" xmlns="" val="420146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135 Grupo"/>
          <p:cNvGrpSpPr>
            <a:grpSpLocks/>
          </p:cNvGrpSpPr>
          <p:nvPr/>
        </p:nvGrpSpPr>
        <p:grpSpPr bwMode="auto">
          <a:xfrm>
            <a:off x="1587500" y="1341438"/>
            <a:ext cx="6513513" cy="4560887"/>
            <a:chOff x="319314" y="0"/>
            <a:chExt cx="4400110" cy="3939909"/>
          </a:xfrm>
        </p:grpSpPr>
        <p:sp>
          <p:nvSpPr>
            <p:cNvPr id="5" name="9 Rectángulo"/>
            <p:cNvSpPr/>
            <p:nvPr/>
          </p:nvSpPr>
          <p:spPr>
            <a:xfrm>
              <a:off x="1799244" y="0"/>
              <a:ext cx="1772699" cy="27701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EC" sz="1400" dirty="0">
                  <a:solidFill>
                    <a:prstClr val="black"/>
                  </a:solidFill>
                  <a:ea typeface="Calibri"/>
                  <a:cs typeface="Times New Roman"/>
                </a:rPr>
                <a:t>Asamblea General</a:t>
              </a:r>
            </a:p>
          </p:txBody>
        </p:sp>
        <p:sp>
          <p:nvSpPr>
            <p:cNvPr id="6" name="10 Rectángulo"/>
            <p:cNvSpPr/>
            <p:nvPr/>
          </p:nvSpPr>
          <p:spPr>
            <a:xfrm>
              <a:off x="3280246" y="1494779"/>
              <a:ext cx="1438105" cy="28661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EC" sz="1400">
                  <a:solidFill>
                    <a:prstClr val="black"/>
                  </a:solidFill>
                  <a:ea typeface="Calibri"/>
                  <a:cs typeface="Times New Roman"/>
                </a:rPr>
                <a:t>Consejo de Vigilancia</a:t>
              </a:r>
            </a:p>
          </p:txBody>
        </p:sp>
        <p:sp>
          <p:nvSpPr>
            <p:cNvPr id="7" name="11 Rectángulo"/>
            <p:cNvSpPr/>
            <p:nvPr/>
          </p:nvSpPr>
          <p:spPr>
            <a:xfrm>
              <a:off x="1785303" y="493689"/>
              <a:ext cx="1772698" cy="314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EC" sz="1400" dirty="0">
                  <a:solidFill>
                    <a:prstClr val="black"/>
                  </a:solidFill>
                  <a:ea typeface="Calibri"/>
                  <a:cs typeface="Times New Roman"/>
                </a:rPr>
                <a:t>Consejo de Administración</a:t>
              </a:r>
            </a:p>
          </p:txBody>
        </p:sp>
        <p:sp>
          <p:nvSpPr>
            <p:cNvPr id="8" name="13 Rectángulo"/>
            <p:cNvSpPr/>
            <p:nvPr/>
          </p:nvSpPr>
          <p:spPr>
            <a:xfrm>
              <a:off x="340762" y="2074863"/>
              <a:ext cx="1100296" cy="49643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lnSpc>
                  <a:spcPct val="115000"/>
                </a:lnSpc>
                <a:spcBef>
                  <a:spcPct val="0"/>
                </a:spcBef>
                <a:defRPr/>
              </a:pPr>
              <a:r>
                <a:rPr lang="es-EC" sz="1400" dirty="0">
                  <a:solidFill>
                    <a:prstClr val="black"/>
                  </a:solidFill>
                  <a:ea typeface="Calibri"/>
                  <a:cs typeface="Times New Roman"/>
                </a:rPr>
                <a:t>Comisiones Especiales</a:t>
              </a:r>
            </a:p>
          </p:txBody>
        </p:sp>
        <p:sp>
          <p:nvSpPr>
            <p:cNvPr id="9" name="15 Rectángulo"/>
            <p:cNvSpPr/>
            <p:nvPr/>
          </p:nvSpPr>
          <p:spPr>
            <a:xfrm>
              <a:off x="1785303" y="1886988"/>
              <a:ext cx="1772698" cy="25781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EC" sz="1400">
                  <a:solidFill>
                    <a:prstClr val="black"/>
                  </a:solidFill>
                  <a:ea typeface="Calibri"/>
                  <a:cs typeface="Times New Roman"/>
                </a:rPr>
                <a:t>Gerente</a:t>
              </a:r>
            </a:p>
          </p:txBody>
        </p:sp>
        <p:sp>
          <p:nvSpPr>
            <p:cNvPr id="10" name="16 Rectángulo"/>
            <p:cNvSpPr/>
            <p:nvPr/>
          </p:nvSpPr>
          <p:spPr>
            <a:xfrm>
              <a:off x="3324215" y="2351877"/>
              <a:ext cx="1395209" cy="25781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EC" sz="1400">
                  <a:solidFill>
                    <a:prstClr val="black"/>
                  </a:solidFill>
                  <a:ea typeface="Calibri"/>
                  <a:cs typeface="Times New Roman"/>
                </a:rPr>
                <a:t>Secretario</a:t>
              </a:r>
            </a:p>
          </p:txBody>
        </p:sp>
        <p:sp>
          <p:nvSpPr>
            <p:cNvPr id="11" name="17 Rectángulo"/>
            <p:cNvSpPr/>
            <p:nvPr/>
          </p:nvSpPr>
          <p:spPr>
            <a:xfrm>
              <a:off x="319314" y="2916876"/>
              <a:ext cx="1146410" cy="26741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EC" sz="1400">
                  <a:solidFill>
                    <a:prstClr val="black"/>
                  </a:solidFill>
                  <a:ea typeface="Calibri"/>
                  <a:cs typeface="Times New Roman"/>
                </a:rPr>
                <a:t>Contabilidad</a:t>
              </a:r>
            </a:p>
          </p:txBody>
        </p:sp>
        <p:cxnSp>
          <p:nvCxnSpPr>
            <p:cNvPr id="12" name="22 Conector recto"/>
            <p:cNvCxnSpPr/>
            <p:nvPr/>
          </p:nvCxnSpPr>
          <p:spPr>
            <a:xfrm>
              <a:off x="2641088" y="275642"/>
              <a:ext cx="0" cy="2221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" name="23 Conector recto"/>
            <p:cNvCxnSpPr/>
            <p:nvPr/>
          </p:nvCxnSpPr>
          <p:spPr>
            <a:xfrm>
              <a:off x="2641088" y="1640143"/>
              <a:ext cx="633796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4" name="24 Conector recto"/>
            <p:cNvCxnSpPr/>
            <p:nvPr/>
          </p:nvCxnSpPr>
          <p:spPr>
            <a:xfrm>
              <a:off x="2641088" y="1364500"/>
              <a:ext cx="0" cy="526601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grpSp>
          <p:nvGrpSpPr>
            <p:cNvPr id="8206" name="129 Grupo"/>
            <p:cNvGrpSpPr>
              <a:grpSpLocks/>
            </p:cNvGrpSpPr>
            <p:nvPr/>
          </p:nvGrpSpPr>
          <p:grpSpPr bwMode="auto">
            <a:xfrm>
              <a:off x="1465942" y="2322285"/>
              <a:ext cx="1166665" cy="769620"/>
              <a:chOff x="0" y="0"/>
              <a:chExt cx="1166665" cy="769620"/>
            </a:xfrm>
          </p:grpSpPr>
          <p:cxnSp>
            <p:nvCxnSpPr>
              <p:cNvPr id="29" name="25 Conector recto"/>
              <p:cNvCxnSpPr/>
              <p:nvPr/>
            </p:nvCxnSpPr>
            <p:spPr>
              <a:xfrm>
                <a:off x="130616" y="-578"/>
                <a:ext cx="0" cy="770702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0" name="26 Conector recto"/>
              <p:cNvCxnSpPr/>
              <p:nvPr/>
            </p:nvCxnSpPr>
            <p:spPr>
              <a:xfrm flipH="1">
                <a:off x="-218" y="-578"/>
                <a:ext cx="128690" cy="0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1" name="28 Conector recto"/>
              <p:cNvCxnSpPr/>
              <p:nvPr/>
            </p:nvCxnSpPr>
            <p:spPr>
              <a:xfrm flipH="1">
                <a:off x="14796" y="770124"/>
                <a:ext cx="119037" cy="0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2" name="29 Conector recto"/>
              <p:cNvCxnSpPr/>
              <p:nvPr/>
            </p:nvCxnSpPr>
            <p:spPr>
              <a:xfrm flipH="1">
                <a:off x="130616" y="391630"/>
                <a:ext cx="1035951" cy="0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cxnSp>
          <p:nvCxnSpPr>
            <p:cNvPr id="16" name="30 Conector recto"/>
            <p:cNvCxnSpPr/>
            <p:nvPr/>
          </p:nvCxnSpPr>
          <p:spPr>
            <a:xfrm>
              <a:off x="2641088" y="2147545"/>
              <a:ext cx="0" cy="1302789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grpSp>
          <p:nvGrpSpPr>
            <p:cNvPr id="8208" name="131 Grupo"/>
            <p:cNvGrpSpPr>
              <a:grpSpLocks/>
            </p:cNvGrpSpPr>
            <p:nvPr/>
          </p:nvGrpSpPr>
          <p:grpSpPr bwMode="auto">
            <a:xfrm>
              <a:off x="609600" y="3454400"/>
              <a:ext cx="3945263" cy="485509"/>
              <a:chOff x="0" y="0"/>
              <a:chExt cx="3945263" cy="485509"/>
            </a:xfrm>
          </p:grpSpPr>
          <p:sp>
            <p:nvSpPr>
              <p:cNvPr id="21" name="18 Rectángulo"/>
              <p:cNvSpPr/>
              <p:nvPr/>
            </p:nvSpPr>
            <p:spPr>
              <a:xfrm>
                <a:off x="338" y="218095"/>
                <a:ext cx="1216116" cy="267414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es-EC" sz="1400">
                    <a:solidFill>
                      <a:prstClr val="black"/>
                    </a:solidFill>
                    <a:ea typeface="Calibri"/>
                    <a:cs typeface="Times New Roman"/>
                  </a:rPr>
                  <a:t>Estación de Servicio</a:t>
                </a:r>
              </a:p>
            </p:txBody>
          </p:sp>
          <p:sp>
            <p:nvSpPr>
              <p:cNvPr id="22" name="19 Rectángulo"/>
              <p:cNvSpPr/>
              <p:nvPr/>
            </p:nvSpPr>
            <p:spPr>
              <a:xfrm>
                <a:off x="1393402" y="203009"/>
                <a:ext cx="1198957" cy="26741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es-EC" sz="1400">
                    <a:solidFill>
                      <a:prstClr val="black"/>
                    </a:solidFill>
                    <a:ea typeface="Calibri"/>
                    <a:cs typeface="Times New Roman"/>
                  </a:rPr>
                  <a:t>Despachadores</a:t>
                </a:r>
              </a:p>
            </p:txBody>
          </p:sp>
          <p:sp>
            <p:nvSpPr>
              <p:cNvPr id="23" name="20 Rectángulo"/>
              <p:cNvSpPr/>
              <p:nvPr/>
            </p:nvSpPr>
            <p:spPr>
              <a:xfrm>
                <a:off x="2772525" y="203009"/>
                <a:ext cx="1173220" cy="26741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defRPr/>
                </a:pPr>
                <a:r>
                  <a:rPr lang="es-EC" sz="1400">
                    <a:solidFill>
                      <a:prstClr val="black"/>
                    </a:solidFill>
                    <a:ea typeface="Calibri"/>
                    <a:cs typeface="Times New Roman"/>
                  </a:rPr>
                  <a:t>Socio</a:t>
                </a:r>
              </a:p>
            </p:txBody>
          </p:sp>
          <p:grpSp>
            <p:nvGrpSpPr>
              <p:cNvPr id="8215" name="130 Grupo"/>
              <p:cNvGrpSpPr>
                <a:grpSpLocks/>
              </p:cNvGrpSpPr>
              <p:nvPr/>
            </p:nvGrpSpPr>
            <p:grpSpPr bwMode="auto">
              <a:xfrm>
                <a:off x="551543" y="0"/>
                <a:ext cx="2847975" cy="203155"/>
                <a:chOff x="0" y="0"/>
                <a:chExt cx="2847975" cy="203155"/>
              </a:xfrm>
            </p:grpSpPr>
            <p:cxnSp>
              <p:nvCxnSpPr>
                <p:cNvPr id="25" name="34 Conector recto"/>
                <p:cNvCxnSpPr/>
                <p:nvPr/>
              </p:nvCxnSpPr>
              <p:spPr>
                <a:xfrm>
                  <a:off x="16" y="48"/>
                  <a:ext cx="0" cy="202961"/>
                </a:xfrm>
                <a:prstGeom prst="lin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26" name="35 Conector recto"/>
                <p:cNvCxnSpPr/>
                <p:nvPr/>
              </p:nvCxnSpPr>
              <p:spPr>
                <a:xfrm>
                  <a:off x="1481017" y="48"/>
                  <a:ext cx="0" cy="202961"/>
                </a:xfrm>
                <a:prstGeom prst="lin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27" name="36 Conector recto"/>
                <p:cNvCxnSpPr/>
                <p:nvPr/>
              </p:nvCxnSpPr>
              <p:spPr>
                <a:xfrm>
                  <a:off x="2845126" y="48"/>
                  <a:ext cx="0" cy="202961"/>
                </a:xfrm>
                <a:prstGeom prst="lin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28" name="37 Conector recto"/>
                <p:cNvCxnSpPr/>
                <p:nvPr/>
              </p:nvCxnSpPr>
              <p:spPr>
                <a:xfrm>
                  <a:off x="16" y="48"/>
                  <a:ext cx="2848328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</p:grpSp>
        </p:grpSp>
        <p:cxnSp>
          <p:nvCxnSpPr>
            <p:cNvPr id="18" name="39 Conector recto"/>
            <p:cNvCxnSpPr/>
            <p:nvPr/>
          </p:nvCxnSpPr>
          <p:spPr>
            <a:xfrm>
              <a:off x="2641088" y="2482157"/>
              <a:ext cx="693851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9" name="1 Conector recto"/>
            <p:cNvCxnSpPr/>
            <p:nvPr/>
          </p:nvCxnSpPr>
          <p:spPr>
            <a:xfrm>
              <a:off x="2641088" y="826928"/>
              <a:ext cx="0" cy="2221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20" name="2 Rectángulo"/>
            <p:cNvSpPr/>
            <p:nvPr/>
          </p:nvSpPr>
          <p:spPr>
            <a:xfrm>
              <a:off x="1785303" y="1044974"/>
              <a:ext cx="1772698" cy="314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EC" sz="1400">
                  <a:solidFill>
                    <a:prstClr val="black"/>
                  </a:solidFill>
                  <a:ea typeface="Calibri"/>
                  <a:cs typeface="Times New Roman"/>
                </a:rPr>
                <a:t>Presidencia</a:t>
              </a: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323528" y="620688"/>
            <a:ext cx="834074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Organigrama Estructural</a:t>
            </a:r>
          </a:p>
        </p:txBody>
      </p:sp>
      <p:grpSp>
        <p:nvGrpSpPr>
          <p:cNvPr id="24" name="23 Grupo"/>
          <p:cNvGrpSpPr/>
          <p:nvPr/>
        </p:nvGrpSpPr>
        <p:grpSpPr>
          <a:xfrm>
            <a:off x="6221389" y="1341438"/>
            <a:ext cx="216024" cy="287337"/>
            <a:chOff x="6516216" y="1501775"/>
            <a:chExt cx="216024" cy="287337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37 Grupo"/>
          <p:cNvGrpSpPr/>
          <p:nvPr/>
        </p:nvGrpSpPr>
        <p:grpSpPr>
          <a:xfrm>
            <a:off x="6257393" y="1951037"/>
            <a:ext cx="216024" cy="287337"/>
            <a:chOff x="6516216" y="1501775"/>
            <a:chExt cx="216024" cy="287337"/>
          </a:xfrm>
        </p:grpSpPr>
        <p:cxnSp>
          <p:nvCxnSpPr>
            <p:cNvPr id="39" name="38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40 Grupo"/>
          <p:cNvGrpSpPr/>
          <p:nvPr/>
        </p:nvGrpSpPr>
        <p:grpSpPr>
          <a:xfrm>
            <a:off x="6221389" y="2555875"/>
            <a:ext cx="216024" cy="287337"/>
            <a:chOff x="6516216" y="1501775"/>
            <a:chExt cx="216024" cy="287337"/>
          </a:xfrm>
        </p:grpSpPr>
        <p:cxnSp>
          <p:nvCxnSpPr>
            <p:cNvPr id="42" name="41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7991413" y="3065500"/>
            <a:ext cx="216024" cy="287337"/>
            <a:chOff x="6516216" y="1501775"/>
            <a:chExt cx="216024" cy="287337"/>
          </a:xfrm>
        </p:grpSpPr>
        <p:cxnSp>
          <p:nvCxnSpPr>
            <p:cNvPr id="45" name="44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46 Grupo"/>
          <p:cNvGrpSpPr/>
          <p:nvPr/>
        </p:nvGrpSpPr>
        <p:grpSpPr>
          <a:xfrm>
            <a:off x="6257393" y="3455988"/>
            <a:ext cx="216024" cy="287337"/>
            <a:chOff x="6516216" y="1501775"/>
            <a:chExt cx="216024" cy="287337"/>
          </a:xfrm>
        </p:grpSpPr>
        <p:cxnSp>
          <p:nvCxnSpPr>
            <p:cNvPr id="48" name="47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49 Grupo"/>
          <p:cNvGrpSpPr/>
          <p:nvPr/>
        </p:nvGrpSpPr>
        <p:grpSpPr>
          <a:xfrm>
            <a:off x="3099265" y="3776663"/>
            <a:ext cx="216024" cy="287337"/>
            <a:chOff x="6516216" y="1501775"/>
            <a:chExt cx="216024" cy="287337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52 Grupo"/>
          <p:cNvGrpSpPr/>
          <p:nvPr/>
        </p:nvGrpSpPr>
        <p:grpSpPr>
          <a:xfrm>
            <a:off x="7919405" y="3999706"/>
            <a:ext cx="216024" cy="287337"/>
            <a:chOff x="6516216" y="1501775"/>
            <a:chExt cx="216024" cy="287337"/>
          </a:xfrm>
        </p:grpSpPr>
        <p:cxnSp>
          <p:nvCxnSpPr>
            <p:cNvPr id="54" name="53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55 Grupo"/>
          <p:cNvGrpSpPr/>
          <p:nvPr/>
        </p:nvGrpSpPr>
        <p:grpSpPr>
          <a:xfrm>
            <a:off x="3032002" y="4654458"/>
            <a:ext cx="216024" cy="287337"/>
            <a:chOff x="6516216" y="1501775"/>
            <a:chExt cx="216024" cy="287337"/>
          </a:xfrm>
        </p:grpSpPr>
        <p:cxnSp>
          <p:nvCxnSpPr>
            <p:cNvPr id="57" name="56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58 Grupo"/>
          <p:cNvGrpSpPr/>
          <p:nvPr/>
        </p:nvGrpSpPr>
        <p:grpSpPr>
          <a:xfrm>
            <a:off x="3772040" y="5517927"/>
            <a:ext cx="216024" cy="287337"/>
            <a:chOff x="6516216" y="1501775"/>
            <a:chExt cx="216024" cy="287337"/>
          </a:xfrm>
        </p:grpSpPr>
        <p:cxnSp>
          <p:nvCxnSpPr>
            <p:cNvPr id="60" name="59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61 Grupo"/>
          <p:cNvGrpSpPr/>
          <p:nvPr/>
        </p:nvGrpSpPr>
        <p:grpSpPr>
          <a:xfrm>
            <a:off x="5737434" y="5539581"/>
            <a:ext cx="216024" cy="287337"/>
            <a:chOff x="6516216" y="1501775"/>
            <a:chExt cx="216024" cy="287337"/>
          </a:xfrm>
        </p:grpSpPr>
        <p:cxnSp>
          <p:nvCxnSpPr>
            <p:cNvPr id="63" name="62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64 Grupo"/>
          <p:cNvGrpSpPr/>
          <p:nvPr/>
        </p:nvGrpSpPr>
        <p:grpSpPr>
          <a:xfrm>
            <a:off x="7524328" y="5460207"/>
            <a:ext cx="216024" cy="287337"/>
            <a:chOff x="6516216" y="1501775"/>
            <a:chExt cx="216024" cy="287337"/>
          </a:xfrm>
        </p:grpSpPr>
        <p:cxnSp>
          <p:nvCxnSpPr>
            <p:cNvPr id="66" name="65 Conector recto"/>
            <p:cNvCxnSpPr/>
            <p:nvPr/>
          </p:nvCxnSpPr>
          <p:spPr>
            <a:xfrm>
              <a:off x="6516216" y="1660525"/>
              <a:ext cx="72008" cy="12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flipV="1">
              <a:off x="6588224" y="1501775"/>
              <a:ext cx="144016" cy="28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9013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2" t="28700" r="2841" b="19637"/>
          <a:stretch>
            <a:fillRect/>
          </a:stretch>
        </p:blipFill>
        <p:spPr bwMode="auto">
          <a:xfrm>
            <a:off x="684213" y="2205038"/>
            <a:ext cx="61198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11638" y="4652963"/>
          <a:ext cx="3744912" cy="1079499"/>
        </p:xfrm>
        <a:graphic>
          <a:graphicData uri="http://schemas.openxmlformats.org/drawingml/2006/table">
            <a:tbl>
              <a:tblPr/>
              <a:tblGrid>
                <a:gridCol w="2034578"/>
                <a:gridCol w="1710334"/>
              </a:tblGrid>
              <a:tr h="28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Variable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Detalle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2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Activos Totales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$              607.819,84 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2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Ventas Brutas Anuales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$              117.552,63 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8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Nº Empleados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51521" y="620688"/>
            <a:ext cx="842493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¿Puede la Cooperativa de Transporte de Pasajeros “Los Chillos” aplicar las NIIF para PYMES?</a:t>
            </a:r>
            <a:endParaRPr lang="es-ES" sz="3200" b="1" dirty="0">
              <a:ln w="10541" cmpd="sng">
                <a:solidFill>
                  <a:srgbClr val="D1634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16349">
                      <a:tint val="40000"/>
                      <a:satMod val="250000"/>
                    </a:srgbClr>
                  </a:gs>
                  <a:gs pos="9000">
                    <a:srgbClr val="D16349">
                      <a:tint val="52000"/>
                      <a:satMod val="300000"/>
                    </a:srgbClr>
                  </a:gs>
                  <a:gs pos="50000">
                    <a:srgbClr val="D16349">
                      <a:shade val="20000"/>
                      <a:satMod val="300000"/>
                    </a:srgbClr>
                  </a:gs>
                  <a:gs pos="79000">
                    <a:srgbClr val="D16349">
                      <a:tint val="52000"/>
                      <a:satMod val="300000"/>
                    </a:srgbClr>
                  </a:gs>
                  <a:gs pos="100000">
                    <a:srgbClr val="D16349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H="1" flipV="1">
            <a:off x="4139952" y="4221088"/>
            <a:ext cx="2664073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H="1" flipV="1">
            <a:off x="4139952" y="3573016"/>
            <a:ext cx="2664073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 flipV="1">
            <a:off x="2771800" y="3068960"/>
            <a:ext cx="4032225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469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3" t="35522" r="51064" b="26260"/>
          <a:stretch>
            <a:fillRect/>
          </a:stretch>
        </p:blipFill>
        <p:spPr bwMode="auto">
          <a:xfrm>
            <a:off x="957263" y="1341438"/>
            <a:ext cx="75025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3608" y="620688"/>
            <a:ext cx="605486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0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Plan de Implementación</a:t>
            </a:r>
            <a:endParaRPr lang="es-ES" sz="4000" b="1" dirty="0">
              <a:ln w="10541" cmpd="sng">
                <a:solidFill>
                  <a:srgbClr val="D1634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16349">
                      <a:tint val="40000"/>
                      <a:satMod val="250000"/>
                    </a:srgbClr>
                  </a:gs>
                  <a:gs pos="9000">
                    <a:srgbClr val="D16349">
                      <a:tint val="52000"/>
                      <a:satMod val="300000"/>
                    </a:srgbClr>
                  </a:gs>
                  <a:gs pos="50000">
                    <a:srgbClr val="D16349">
                      <a:shade val="20000"/>
                      <a:satMod val="300000"/>
                    </a:srgbClr>
                  </a:gs>
                  <a:gs pos="79000">
                    <a:srgbClr val="D16349">
                      <a:tint val="52000"/>
                      <a:satMod val="300000"/>
                    </a:srgbClr>
                  </a:gs>
                  <a:gs pos="100000">
                    <a:srgbClr val="D16349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6660232" y="1772816"/>
            <a:ext cx="151216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Elipse"/>
          <p:cNvSpPr/>
          <p:nvPr/>
        </p:nvSpPr>
        <p:spPr>
          <a:xfrm>
            <a:off x="6372200" y="3108406"/>
            <a:ext cx="172819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Elipse"/>
          <p:cNvSpPr/>
          <p:nvPr/>
        </p:nvSpPr>
        <p:spPr>
          <a:xfrm>
            <a:off x="6782833" y="4221088"/>
            <a:ext cx="13681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1216137" y="1726725"/>
            <a:ext cx="6984776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05880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68313" y="1312863"/>
            <a:ext cx="8351837" cy="4708525"/>
            <a:chOff x="2504" y="4614"/>
            <a:chExt cx="8569" cy="7311"/>
          </a:xfrm>
        </p:grpSpPr>
        <p:sp>
          <p:nvSpPr>
            <p:cNvPr id="491" name="546 Rectángulo"/>
            <p:cNvSpPr>
              <a:spLocks noChangeArrowheads="1"/>
            </p:cNvSpPr>
            <p:nvPr/>
          </p:nvSpPr>
          <p:spPr bwMode="auto">
            <a:xfrm>
              <a:off x="4206" y="4614"/>
              <a:ext cx="4955" cy="42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200" b="1">
                  <a:solidFill>
                    <a:prstClr val="black"/>
                  </a:solidFill>
                </a:rPr>
                <a:t>ESQUEMA PRÁCTICO DE APLICACIÓN DE LAS NIIF</a:t>
              </a: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492" name="547 Rectángulo"/>
            <p:cNvSpPr>
              <a:spLocks noChangeArrowheads="1"/>
            </p:cNvSpPr>
            <p:nvPr/>
          </p:nvSpPr>
          <p:spPr bwMode="auto">
            <a:xfrm>
              <a:off x="2625" y="5349"/>
              <a:ext cx="2119" cy="6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200" b="1">
                  <a:solidFill>
                    <a:prstClr val="black"/>
                  </a:solidFill>
                </a:rPr>
                <a:t>FASE 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200">
                  <a:solidFill>
                    <a:prstClr val="black"/>
                  </a:solidFill>
                </a:rPr>
                <a:t>Diagnóstico</a:t>
              </a: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493" name="549 Rectángulo"/>
            <p:cNvSpPr>
              <a:spLocks noChangeArrowheads="1"/>
            </p:cNvSpPr>
            <p:nvPr/>
          </p:nvSpPr>
          <p:spPr bwMode="auto">
            <a:xfrm>
              <a:off x="5191" y="5349"/>
              <a:ext cx="2466" cy="6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200" b="1">
                  <a:solidFill>
                    <a:prstClr val="black"/>
                  </a:solidFill>
                </a:rPr>
                <a:t>FASE II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200">
                  <a:solidFill>
                    <a:prstClr val="black"/>
                  </a:solidFill>
                </a:rPr>
                <a:t>Análisis y Planificación </a:t>
              </a: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494" name="551 Rectángulo"/>
            <p:cNvSpPr>
              <a:spLocks noChangeArrowheads="1"/>
            </p:cNvSpPr>
            <p:nvPr/>
          </p:nvSpPr>
          <p:spPr bwMode="auto">
            <a:xfrm>
              <a:off x="8224" y="5349"/>
              <a:ext cx="2821" cy="6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200" b="1" dirty="0">
                  <a:solidFill>
                    <a:prstClr val="black"/>
                  </a:solidFill>
                </a:rPr>
                <a:t>FASE </a:t>
              </a:r>
              <a:r>
                <a:rPr lang="es-MX" sz="1200" b="1" dirty="0" smtClean="0">
                  <a:solidFill>
                    <a:prstClr val="black"/>
                  </a:solidFill>
                </a:rPr>
                <a:t>III</a:t>
              </a:r>
              <a:endParaRPr lang="es-MX" sz="1200" b="1" dirty="0">
                <a:solidFill>
                  <a:prstClr val="black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200" dirty="0">
                  <a:solidFill>
                    <a:prstClr val="black"/>
                  </a:solidFill>
                </a:rPr>
                <a:t>Implementación de las NIIF</a:t>
              </a:r>
              <a:endParaRPr lang="es-MX" sz="2000" dirty="0">
                <a:solidFill>
                  <a:prstClr val="black"/>
                </a:solidFill>
              </a:endParaRPr>
            </a:p>
          </p:txBody>
        </p:sp>
        <p:sp>
          <p:nvSpPr>
            <p:cNvPr id="495" name="552 Rectángulo"/>
            <p:cNvSpPr>
              <a:spLocks noChangeArrowheads="1"/>
            </p:cNvSpPr>
            <p:nvPr/>
          </p:nvSpPr>
          <p:spPr bwMode="auto">
            <a:xfrm>
              <a:off x="2504" y="6401"/>
              <a:ext cx="2240" cy="28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 dirty="0">
                  <a:solidFill>
                    <a:prstClr val="black"/>
                  </a:solidFill>
                </a:rPr>
                <a:t>1.- Identificación de NIIF aplicables</a:t>
              </a: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 dirty="0">
                  <a:solidFill>
                    <a:prstClr val="black"/>
                  </a:solidFill>
                </a:rPr>
                <a:t>2.- Analizar posibles efectos en los </a:t>
              </a:r>
              <a:r>
                <a:rPr lang="es-MX" sz="1200" dirty="0" smtClean="0">
                  <a:solidFill>
                    <a:prstClr val="black"/>
                  </a:solidFill>
                </a:rPr>
                <a:t>Estados Financieros</a:t>
              </a:r>
              <a:endParaRPr lang="es-MX" sz="1200" dirty="0">
                <a:solidFill>
                  <a:prstClr val="black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 dirty="0">
                  <a:solidFill>
                    <a:prstClr val="black"/>
                  </a:solidFill>
                </a:rPr>
                <a:t>3.- Analizar cambios en los sistemas y </a:t>
              </a:r>
              <a:r>
                <a:rPr lang="es-MX" sz="1200" dirty="0" smtClean="0">
                  <a:solidFill>
                    <a:prstClr val="black"/>
                  </a:solidFill>
                </a:rPr>
                <a:t>políticas contables</a:t>
              </a:r>
              <a:endParaRPr lang="es-MX" sz="2000" dirty="0">
                <a:solidFill>
                  <a:prstClr val="black"/>
                </a:solidFill>
              </a:endParaRPr>
            </a:p>
          </p:txBody>
        </p:sp>
        <p:sp>
          <p:nvSpPr>
            <p:cNvPr id="496" name="558 Rectángulo"/>
            <p:cNvSpPr>
              <a:spLocks noChangeArrowheads="1"/>
            </p:cNvSpPr>
            <p:nvPr/>
          </p:nvSpPr>
          <p:spPr bwMode="auto">
            <a:xfrm>
              <a:off x="5177" y="6394"/>
              <a:ext cx="2490" cy="168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 dirty="0">
                  <a:solidFill>
                    <a:prstClr val="black"/>
                  </a:solidFill>
                </a:rPr>
                <a:t>1.- Cuantificar los efectos</a:t>
              </a: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 dirty="0">
                  <a:solidFill>
                    <a:prstClr val="black"/>
                  </a:solidFill>
                </a:rPr>
                <a:t>2.- Analizar </a:t>
              </a:r>
              <a:r>
                <a:rPr lang="es-MX" sz="1200" dirty="0" smtClean="0">
                  <a:solidFill>
                    <a:prstClr val="black"/>
                  </a:solidFill>
                </a:rPr>
                <a:t>políticas contables</a:t>
              </a:r>
              <a:endParaRPr lang="es-MX" sz="1200" dirty="0">
                <a:solidFill>
                  <a:prstClr val="black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 dirty="0">
                  <a:solidFill>
                    <a:prstClr val="black"/>
                  </a:solidFill>
                </a:rPr>
                <a:t>3.- Cambios en </a:t>
              </a:r>
              <a:r>
                <a:rPr lang="es-MX" sz="1200" dirty="0" smtClean="0">
                  <a:solidFill>
                    <a:prstClr val="black"/>
                  </a:solidFill>
                </a:rPr>
                <a:t>sistemas contables</a:t>
              </a:r>
              <a:endParaRPr lang="es-MX" sz="2000" dirty="0">
                <a:solidFill>
                  <a:prstClr val="black"/>
                </a:solidFill>
              </a:endParaRPr>
            </a:p>
          </p:txBody>
        </p:sp>
        <p:sp>
          <p:nvSpPr>
            <p:cNvPr id="497" name="560 Rectángulo"/>
            <p:cNvSpPr>
              <a:spLocks noChangeArrowheads="1"/>
            </p:cNvSpPr>
            <p:nvPr/>
          </p:nvSpPr>
          <p:spPr bwMode="auto">
            <a:xfrm>
              <a:off x="5131" y="8432"/>
              <a:ext cx="2570" cy="9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 dirty="0">
                  <a:solidFill>
                    <a:prstClr val="black"/>
                  </a:solidFill>
                </a:rPr>
                <a:t>Preparar </a:t>
              </a:r>
              <a:r>
                <a:rPr lang="es-MX" sz="1200" dirty="0" smtClean="0">
                  <a:solidFill>
                    <a:prstClr val="black"/>
                  </a:solidFill>
                </a:rPr>
                <a:t>resumen </a:t>
              </a:r>
              <a:r>
                <a:rPr lang="es-MX" sz="1200" dirty="0">
                  <a:solidFill>
                    <a:prstClr val="black"/>
                  </a:solidFill>
                </a:rPr>
                <a:t>de ajustes con corte a diciembre</a:t>
              </a:r>
              <a:endParaRPr lang="es-MX" sz="2000" dirty="0">
                <a:solidFill>
                  <a:prstClr val="black"/>
                </a:solidFill>
              </a:endParaRPr>
            </a:p>
          </p:txBody>
        </p:sp>
        <p:sp>
          <p:nvSpPr>
            <p:cNvPr id="498" name="561 Rectángulo"/>
            <p:cNvSpPr>
              <a:spLocks noChangeArrowheads="1"/>
            </p:cNvSpPr>
            <p:nvPr/>
          </p:nvSpPr>
          <p:spPr bwMode="auto">
            <a:xfrm>
              <a:off x="5131" y="9813"/>
              <a:ext cx="2570" cy="6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>
                  <a:solidFill>
                    <a:prstClr val="black"/>
                  </a:solidFill>
                </a:rPr>
                <a:t>Obtener aprobación del directorio</a:t>
              </a: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499" name="568 Rectángulo"/>
            <p:cNvSpPr>
              <a:spLocks noChangeArrowheads="1"/>
            </p:cNvSpPr>
            <p:nvPr/>
          </p:nvSpPr>
          <p:spPr bwMode="auto">
            <a:xfrm>
              <a:off x="5131" y="10872"/>
              <a:ext cx="2570" cy="10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>
                  <a:solidFill>
                    <a:prstClr val="black"/>
                  </a:solidFill>
                </a:rPr>
                <a:t>Preparar la conciliación del patrimonio con corte al 31 de diciembre.</a:t>
              </a: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00" name="577 Rectángulo"/>
            <p:cNvSpPr>
              <a:spLocks noChangeArrowheads="1"/>
            </p:cNvSpPr>
            <p:nvPr/>
          </p:nvSpPr>
          <p:spPr bwMode="auto">
            <a:xfrm>
              <a:off x="7972" y="6379"/>
              <a:ext cx="3101" cy="21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>
                  <a:solidFill>
                    <a:prstClr val="black"/>
                  </a:solidFill>
                </a:rPr>
                <a:t>1.- Implementar cambios en sistemas</a:t>
              </a: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>
                  <a:solidFill>
                    <a:prstClr val="black"/>
                  </a:solidFill>
                </a:rPr>
                <a:t>2.- Actualizar políticas para contabilizaciones bajo NIIF</a:t>
              </a: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>
                  <a:solidFill>
                    <a:prstClr val="black"/>
                  </a:solidFill>
                </a:rPr>
                <a:t>3.- Prepararse para la implementación de las NIIF </a:t>
              </a: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01" name="578 Rectángulo"/>
            <p:cNvSpPr>
              <a:spLocks noChangeArrowheads="1"/>
            </p:cNvSpPr>
            <p:nvPr/>
          </p:nvSpPr>
          <p:spPr bwMode="auto">
            <a:xfrm>
              <a:off x="7983" y="8844"/>
              <a:ext cx="3062" cy="6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>
                  <a:solidFill>
                    <a:prstClr val="black"/>
                  </a:solidFill>
                </a:rPr>
                <a:t>Actualizar el resumen de ajustes </a:t>
              </a: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03" name="580 Rectángulo"/>
            <p:cNvSpPr>
              <a:spLocks noChangeArrowheads="1"/>
            </p:cNvSpPr>
            <p:nvPr/>
          </p:nvSpPr>
          <p:spPr bwMode="auto">
            <a:xfrm>
              <a:off x="7972" y="9805"/>
              <a:ext cx="3060" cy="9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 dirty="0">
                  <a:solidFill>
                    <a:prstClr val="black"/>
                  </a:solidFill>
                </a:rPr>
                <a:t>Preparar </a:t>
              </a:r>
              <a:r>
                <a:rPr lang="es-MX" sz="1200" dirty="0" smtClean="0">
                  <a:solidFill>
                    <a:prstClr val="black"/>
                  </a:solidFill>
                </a:rPr>
                <a:t>el Estado de Situación Financiera </a:t>
              </a:r>
              <a:r>
                <a:rPr lang="es-MX" sz="1200" dirty="0">
                  <a:solidFill>
                    <a:prstClr val="black"/>
                  </a:solidFill>
                </a:rPr>
                <a:t>y </a:t>
              </a:r>
              <a:r>
                <a:rPr lang="es-MX" sz="1200" dirty="0" smtClean="0">
                  <a:solidFill>
                    <a:prstClr val="black"/>
                  </a:solidFill>
                </a:rPr>
                <a:t>Estado </a:t>
              </a:r>
              <a:r>
                <a:rPr lang="es-MX" sz="1200" dirty="0">
                  <a:solidFill>
                    <a:prstClr val="black"/>
                  </a:solidFill>
                </a:rPr>
                <a:t>de </a:t>
              </a:r>
              <a:r>
                <a:rPr lang="es-MX" sz="1200" dirty="0" smtClean="0">
                  <a:solidFill>
                    <a:prstClr val="black"/>
                  </a:solidFill>
                </a:rPr>
                <a:t>Resultados </a:t>
              </a:r>
              <a:r>
                <a:rPr lang="es-MX" sz="1200" dirty="0">
                  <a:solidFill>
                    <a:prstClr val="black"/>
                  </a:solidFill>
                </a:rPr>
                <a:t>con columna informativa de NIIF </a:t>
              </a:r>
              <a:endParaRPr lang="es-MX" sz="2000" dirty="0">
                <a:solidFill>
                  <a:prstClr val="black"/>
                </a:solidFill>
              </a:endParaRPr>
            </a:p>
          </p:txBody>
        </p:sp>
        <p:sp>
          <p:nvSpPr>
            <p:cNvPr id="504" name="581 Rectángulo"/>
            <p:cNvSpPr>
              <a:spLocks noChangeArrowheads="1"/>
            </p:cNvSpPr>
            <p:nvPr/>
          </p:nvSpPr>
          <p:spPr bwMode="auto">
            <a:xfrm>
              <a:off x="7972" y="10949"/>
              <a:ext cx="3059" cy="6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  <a:defRPr/>
              </a:pPr>
              <a:r>
                <a:rPr lang="es-MX" sz="1200">
                  <a:solidFill>
                    <a:prstClr val="black"/>
                  </a:solidFill>
                </a:rPr>
                <a:t>Preparar conciliación del patrimonio </a:t>
              </a: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05" name="582 Conector recto"/>
            <p:cNvSpPr>
              <a:spLocks noChangeShapeType="1"/>
            </p:cNvSpPr>
            <p:nvPr/>
          </p:nvSpPr>
          <p:spPr bwMode="auto">
            <a:xfrm>
              <a:off x="3652" y="4880"/>
              <a:ext cx="0" cy="46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06" name="583 Conector recto"/>
            <p:cNvSpPr>
              <a:spLocks noChangeShapeType="1"/>
            </p:cNvSpPr>
            <p:nvPr/>
          </p:nvSpPr>
          <p:spPr bwMode="auto">
            <a:xfrm>
              <a:off x="3652" y="6009"/>
              <a:ext cx="0" cy="39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07" name="589 Conector recto"/>
            <p:cNvSpPr>
              <a:spLocks noChangeShapeType="1"/>
            </p:cNvSpPr>
            <p:nvPr/>
          </p:nvSpPr>
          <p:spPr bwMode="auto">
            <a:xfrm>
              <a:off x="6400" y="5036"/>
              <a:ext cx="0" cy="31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08" name="590 Conector recto"/>
            <p:cNvSpPr>
              <a:spLocks noChangeShapeType="1"/>
            </p:cNvSpPr>
            <p:nvPr/>
          </p:nvSpPr>
          <p:spPr bwMode="auto">
            <a:xfrm>
              <a:off x="6398" y="5977"/>
              <a:ext cx="0" cy="38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09" name="594 Conector recto"/>
            <p:cNvSpPr>
              <a:spLocks noChangeShapeType="1"/>
            </p:cNvSpPr>
            <p:nvPr/>
          </p:nvSpPr>
          <p:spPr bwMode="auto">
            <a:xfrm>
              <a:off x="6377" y="8080"/>
              <a:ext cx="0" cy="3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10" name="595 Conector recto"/>
            <p:cNvSpPr>
              <a:spLocks noChangeShapeType="1"/>
            </p:cNvSpPr>
            <p:nvPr/>
          </p:nvSpPr>
          <p:spPr bwMode="auto">
            <a:xfrm>
              <a:off x="6367" y="9401"/>
              <a:ext cx="0" cy="4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11" name="596 Conector recto"/>
            <p:cNvSpPr>
              <a:spLocks noChangeShapeType="1"/>
            </p:cNvSpPr>
            <p:nvPr/>
          </p:nvSpPr>
          <p:spPr bwMode="auto">
            <a:xfrm>
              <a:off x="6350" y="10483"/>
              <a:ext cx="0" cy="38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12" name="597 Conector recto"/>
            <p:cNvSpPr>
              <a:spLocks noChangeShapeType="1"/>
            </p:cNvSpPr>
            <p:nvPr/>
          </p:nvSpPr>
          <p:spPr bwMode="auto">
            <a:xfrm>
              <a:off x="3652" y="4880"/>
              <a:ext cx="5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13" name="598 Conector recto"/>
            <p:cNvSpPr>
              <a:spLocks noChangeShapeType="1"/>
            </p:cNvSpPr>
            <p:nvPr/>
          </p:nvSpPr>
          <p:spPr bwMode="auto">
            <a:xfrm>
              <a:off x="9166" y="4863"/>
              <a:ext cx="4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14" name="599 Conector recto"/>
            <p:cNvSpPr>
              <a:spLocks noChangeShapeType="1"/>
            </p:cNvSpPr>
            <p:nvPr/>
          </p:nvSpPr>
          <p:spPr bwMode="auto">
            <a:xfrm>
              <a:off x="9612" y="4863"/>
              <a:ext cx="0" cy="49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15" name="600 Conector recto"/>
            <p:cNvSpPr>
              <a:spLocks noChangeShapeType="1"/>
            </p:cNvSpPr>
            <p:nvPr/>
          </p:nvSpPr>
          <p:spPr bwMode="auto">
            <a:xfrm>
              <a:off x="9612" y="5977"/>
              <a:ext cx="0" cy="38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16" name="601 Conector recto"/>
            <p:cNvSpPr>
              <a:spLocks noChangeShapeType="1"/>
            </p:cNvSpPr>
            <p:nvPr/>
          </p:nvSpPr>
          <p:spPr bwMode="auto">
            <a:xfrm>
              <a:off x="9581" y="8575"/>
              <a:ext cx="0" cy="2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18" name="603 Conector recto"/>
            <p:cNvSpPr>
              <a:spLocks noChangeShapeType="1"/>
            </p:cNvSpPr>
            <p:nvPr/>
          </p:nvSpPr>
          <p:spPr bwMode="auto">
            <a:xfrm>
              <a:off x="9561" y="9529"/>
              <a:ext cx="0" cy="27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  <p:sp>
          <p:nvSpPr>
            <p:cNvPr id="519" name="604 Conector recto"/>
            <p:cNvSpPr>
              <a:spLocks noChangeShapeType="1"/>
            </p:cNvSpPr>
            <p:nvPr/>
          </p:nvSpPr>
          <p:spPr bwMode="auto">
            <a:xfrm>
              <a:off x="9540" y="10705"/>
              <a:ext cx="0" cy="24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000">
                <a:solidFill>
                  <a:prstClr val="black"/>
                </a:solidFill>
              </a:endParaRPr>
            </a:p>
          </p:txBody>
        </p:sp>
      </p:grpSp>
      <p:sp>
        <p:nvSpPr>
          <p:cNvPr id="31" name="30 Rectángulo"/>
          <p:cNvSpPr/>
          <p:nvPr/>
        </p:nvSpPr>
        <p:spPr>
          <a:xfrm>
            <a:off x="667747" y="548680"/>
            <a:ext cx="808766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0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Esquema Práctico de Aplicación</a:t>
            </a:r>
            <a:endParaRPr lang="es-ES" sz="4000" b="1" dirty="0">
              <a:ln w="10541" cmpd="sng">
                <a:solidFill>
                  <a:srgbClr val="D1634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16349">
                      <a:tint val="40000"/>
                      <a:satMod val="250000"/>
                    </a:srgbClr>
                  </a:gs>
                  <a:gs pos="9000">
                    <a:srgbClr val="D16349">
                      <a:tint val="52000"/>
                      <a:satMod val="300000"/>
                    </a:srgbClr>
                  </a:gs>
                  <a:gs pos="50000">
                    <a:srgbClr val="D16349">
                      <a:shade val="20000"/>
                      <a:satMod val="300000"/>
                    </a:srgbClr>
                  </a:gs>
                  <a:gs pos="79000">
                    <a:srgbClr val="D16349">
                      <a:tint val="52000"/>
                      <a:satMod val="300000"/>
                    </a:srgbClr>
                  </a:gs>
                  <a:gs pos="100000">
                    <a:srgbClr val="D16349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827584" y="1772815"/>
            <a:ext cx="1440160" cy="43911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7" name="6 Grupo"/>
          <p:cNvGrpSpPr/>
          <p:nvPr/>
        </p:nvGrpSpPr>
        <p:grpSpPr>
          <a:xfrm>
            <a:off x="2267744" y="2564904"/>
            <a:ext cx="144016" cy="216024"/>
            <a:chOff x="2267744" y="2564904"/>
            <a:chExt cx="144016" cy="216024"/>
          </a:xfrm>
        </p:grpSpPr>
        <p:cxnSp>
          <p:nvCxnSpPr>
            <p:cNvPr id="4" name="3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36 Grupo"/>
          <p:cNvGrpSpPr/>
          <p:nvPr/>
        </p:nvGrpSpPr>
        <p:grpSpPr>
          <a:xfrm>
            <a:off x="2538109" y="3277349"/>
            <a:ext cx="144016" cy="216024"/>
            <a:chOff x="2267744" y="2564904"/>
            <a:chExt cx="144016" cy="216024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39 Grupo"/>
          <p:cNvGrpSpPr/>
          <p:nvPr/>
        </p:nvGrpSpPr>
        <p:grpSpPr>
          <a:xfrm>
            <a:off x="2379327" y="3837561"/>
            <a:ext cx="144016" cy="216024"/>
            <a:chOff x="2267744" y="2564904"/>
            <a:chExt cx="144016" cy="216024"/>
          </a:xfrm>
        </p:grpSpPr>
        <p:cxnSp>
          <p:nvCxnSpPr>
            <p:cNvPr id="41" name="40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42 Elipse"/>
          <p:cNvSpPr/>
          <p:nvPr/>
        </p:nvSpPr>
        <p:spPr>
          <a:xfrm>
            <a:off x="3187120" y="1797582"/>
            <a:ext cx="2248976" cy="43911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43 Elipse"/>
          <p:cNvSpPr/>
          <p:nvPr/>
        </p:nvSpPr>
        <p:spPr>
          <a:xfrm>
            <a:off x="6241398" y="1789447"/>
            <a:ext cx="2514011" cy="43911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45" name="44 Grupo"/>
          <p:cNvGrpSpPr/>
          <p:nvPr/>
        </p:nvGrpSpPr>
        <p:grpSpPr>
          <a:xfrm>
            <a:off x="5289687" y="2833700"/>
            <a:ext cx="144016" cy="216024"/>
            <a:chOff x="2267744" y="2564904"/>
            <a:chExt cx="144016" cy="216024"/>
          </a:xfrm>
        </p:grpSpPr>
        <p:cxnSp>
          <p:nvCxnSpPr>
            <p:cNvPr id="46" name="45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47 Grupo"/>
          <p:cNvGrpSpPr/>
          <p:nvPr/>
        </p:nvGrpSpPr>
        <p:grpSpPr>
          <a:xfrm>
            <a:off x="4915915" y="3210047"/>
            <a:ext cx="144016" cy="216024"/>
            <a:chOff x="2267744" y="2564904"/>
            <a:chExt cx="144016" cy="216024"/>
          </a:xfrm>
        </p:grpSpPr>
        <p:cxnSp>
          <p:nvCxnSpPr>
            <p:cNvPr id="49" name="48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50 Grupo"/>
          <p:cNvGrpSpPr/>
          <p:nvPr/>
        </p:nvGrpSpPr>
        <p:grpSpPr>
          <a:xfrm>
            <a:off x="5004048" y="2492896"/>
            <a:ext cx="144016" cy="216024"/>
            <a:chOff x="2267744" y="2564904"/>
            <a:chExt cx="144016" cy="216024"/>
          </a:xfrm>
        </p:grpSpPr>
        <p:cxnSp>
          <p:nvCxnSpPr>
            <p:cNvPr id="52" name="51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53 Grupo"/>
          <p:cNvGrpSpPr/>
          <p:nvPr/>
        </p:nvGrpSpPr>
        <p:grpSpPr>
          <a:xfrm>
            <a:off x="5229099" y="4070149"/>
            <a:ext cx="144016" cy="216024"/>
            <a:chOff x="2267744" y="2564904"/>
            <a:chExt cx="144016" cy="216024"/>
          </a:xfrm>
        </p:grpSpPr>
        <p:cxnSp>
          <p:nvCxnSpPr>
            <p:cNvPr id="55" name="54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56 Grupo"/>
          <p:cNvGrpSpPr/>
          <p:nvPr/>
        </p:nvGrpSpPr>
        <p:grpSpPr>
          <a:xfrm>
            <a:off x="5433703" y="4775369"/>
            <a:ext cx="144016" cy="216024"/>
            <a:chOff x="2267744" y="2564904"/>
            <a:chExt cx="144016" cy="216024"/>
          </a:xfrm>
        </p:grpSpPr>
        <p:cxnSp>
          <p:nvCxnSpPr>
            <p:cNvPr id="58" name="57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59 Grupo"/>
          <p:cNvGrpSpPr/>
          <p:nvPr/>
        </p:nvGrpSpPr>
        <p:grpSpPr>
          <a:xfrm>
            <a:off x="5217679" y="5606309"/>
            <a:ext cx="144016" cy="216024"/>
            <a:chOff x="2267744" y="2564904"/>
            <a:chExt cx="144016" cy="216024"/>
          </a:xfrm>
        </p:grpSpPr>
        <p:cxnSp>
          <p:nvCxnSpPr>
            <p:cNvPr id="61" name="60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62 Grupo"/>
          <p:cNvGrpSpPr/>
          <p:nvPr/>
        </p:nvGrpSpPr>
        <p:grpSpPr>
          <a:xfrm>
            <a:off x="8532440" y="2556793"/>
            <a:ext cx="144016" cy="216024"/>
            <a:chOff x="2267744" y="2564904"/>
            <a:chExt cx="144016" cy="216024"/>
          </a:xfrm>
        </p:grpSpPr>
        <p:cxnSp>
          <p:nvCxnSpPr>
            <p:cNvPr id="64" name="63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65 Grupo"/>
          <p:cNvGrpSpPr/>
          <p:nvPr/>
        </p:nvGrpSpPr>
        <p:grpSpPr>
          <a:xfrm>
            <a:off x="7956376" y="2987461"/>
            <a:ext cx="144016" cy="216024"/>
            <a:chOff x="2267744" y="2564904"/>
            <a:chExt cx="144016" cy="216024"/>
          </a:xfrm>
        </p:grpSpPr>
        <p:cxnSp>
          <p:nvCxnSpPr>
            <p:cNvPr id="67" name="66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68 Grupo"/>
          <p:cNvGrpSpPr/>
          <p:nvPr/>
        </p:nvGrpSpPr>
        <p:grpSpPr>
          <a:xfrm>
            <a:off x="8597086" y="3564109"/>
            <a:ext cx="144016" cy="216024"/>
            <a:chOff x="2267744" y="2564904"/>
            <a:chExt cx="144016" cy="216024"/>
          </a:xfrm>
        </p:grpSpPr>
        <p:cxnSp>
          <p:nvCxnSpPr>
            <p:cNvPr id="70" name="69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71 Grupo"/>
          <p:cNvGrpSpPr/>
          <p:nvPr/>
        </p:nvGrpSpPr>
        <p:grpSpPr>
          <a:xfrm>
            <a:off x="8536273" y="4090948"/>
            <a:ext cx="144016" cy="216024"/>
            <a:chOff x="2267744" y="2564904"/>
            <a:chExt cx="144016" cy="216024"/>
          </a:xfrm>
        </p:grpSpPr>
        <p:cxnSp>
          <p:nvCxnSpPr>
            <p:cNvPr id="73" name="72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>
            <a:off x="8666127" y="4953581"/>
            <a:ext cx="144016" cy="216024"/>
            <a:chOff x="2267744" y="2564904"/>
            <a:chExt cx="144016" cy="216024"/>
          </a:xfrm>
        </p:grpSpPr>
        <p:cxnSp>
          <p:nvCxnSpPr>
            <p:cNvPr id="76" name="75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77 Grupo"/>
          <p:cNvGrpSpPr/>
          <p:nvPr/>
        </p:nvGrpSpPr>
        <p:grpSpPr>
          <a:xfrm>
            <a:off x="8541087" y="5466280"/>
            <a:ext cx="144016" cy="216024"/>
            <a:chOff x="2267744" y="2564904"/>
            <a:chExt cx="144016" cy="216024"/>
          </a:xfrm>
        </p:grpSpPr>
        <p:cxnSp>
          <p:nvCxnSpPr>
            <p:cNvPr id="79" name="78 Conector recto"/>
            <p:cNvCxnSpPr/>
            <p:nvPr/>
          </p:nvCxnSpPr>
          <p:spPr>
            <a:xfrm>
              <a:off x="2267744" y="270892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V="1">
              <a:off x="2339752" y="2564904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4659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08834" y="1268760"/>
            <a:ext cx="36054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0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Caso Práctico</a:t>
            </a:r>
            <a:endParaRPr lang="es-ES" sz="4000" b="1" dirty="0">
              <a:ln w="10541" cmpd="sng">
                <a:solidFill>
                  <a:srgbClr val="D1634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16349">
                      <a:tint val="40000"/>
                      <a:satMod val="250000"/>
                    </a:srgbClr>
                  </a:gs>
                  <a:gs pos="9000">
                    <a:srgbClr val="D16349">
                      <a:tint val="52000"/>
                      <a:satMod val="300000"/>
                    </a:srgbClr>
                  </a:gs>
                  <a:gs pos="50000">
                    <a:srgbClr val="D16349">
                      <a:shade val="20000"/>
                      <a:satMod val="300000"/>
                    </a:srgbClr>
                  </a:gs>
                  <a:gs pos="79000">
                    <a:srgbClr val="D16349">
                      <a:tint val="52000"/>
                      <a:satMod val="300000"/>
                    </a:srgbClr>
                  </a:gs>
                  <a:gs pos="100000">
                    <a:srgbClr val="D16349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31640" y="2660719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dirty="0">
                <a:solidFill>
                  <a:prstClr val="black"/>
                </a:solidFill>
                <a:hlinkClick r:id="rId2" action="ppaction://hlinkfile"/>
              </a:rPr>
              <a:t>Año 2010:  Inicio del Periodo de Transición</a:t>
            </a:r>
            <a:endParaRPr lang="es-EC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dirty="0">
                <a:solidFill>
                  <a:prstClr val="black"/>
                </a:solidFill>
                <a:hlinkClick r:id="rId3" action="ppaction://hlinkfile"/>
              </a:rPr>
              <a:t>Año 2011:  Final del periodo de Transición </a:t>
            </a:r>
            <a:endParaRPr lang="es-EC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39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200" dirty="0" smtClean="0">
                <a:solidFill>
                  <a:schemeClr val="tx1"/>
                </a:solidFill>
              </a:rPr>
              <a:t>Las NIIF privilegian la información financiera sobre la información tributaria o fiscal.</a:t>
            </a:r>
          </a:p>
          <a:p>
            <a:pPr marL="0" indent="0">
              <a:buNone/>
            </a:pPr>
            <a:endParaRPr lang="es-EC" sz="1000" dirty="0" smtClean="0">
              <a:solidFill>
                <a:schemeClr val="tx1"/>
              </a:solidFill>
            </a:endParaRPr>
          </a:p>
          <a:p>
            <a:r>
              <a:rPr lang="es-EC" sz="2200" dirty="0" smtClean="0">
                <a:solidFill>
                  <a:schemeClr val="tx1"/>
                </a:solidFill>
              </a:rPr>
              <a:t>Implementar las </a:t>
            </a:r>
            <a:r>
              <a:rPr lang="es-EC" sz="2200" dirty="0" err="1" smtClean="0">
                <a:solidFill>
                  <a:schemeClr val="tx1"/>
                </a:solidFill>
              </a:rPr>
              <a:t>NIIF´s</a:t>
            </a:r>
            <a:r>
              <a:rPr lang="es-EC" sz="2200" dirty="0" smtClean="0">
                <a:solidFill>
                  <a:schemeClr val="tx1"/>
                </a:solidFill>
              </a:rPr>
              <a:t> ayuda a una empresa a evaluar sus procesos, realinear su sistema y mejorar su control interno.</a:t>
            </a:r>
          </a:p>
          <a:p>
            <a:pPr marL="0" indent="0">
              <a:buNone/>
            </a:pPr>
            <a:endParaRPr lang="es-EC" sz="1000" dirty="0" smtClean="0">
              <a:solidFill>
                <a:schemeClr val="tx1"/>
              </a:solidFill>
            </a:endParaRPr>
          </a:p>
          <a:p>
            <a:r>
              <a:rPr lang="es-EC" sz="2200" dirty="0" smtClean="0">
                <a:solidFill>
                  <a:schemeClr val="tx1"/>
                </a:solidFill>
              </a:rPr>
              <a:t>La implementación de NIIF para la Cooperativa de Transporte de Pasajeros </a:t>
            </a:r>
            <a:r>
              <a:rPr lang="es-MX" sz="2200" dirty="0" smtClean="0">
                <a:solidFill>
                  <a:prstClr val="black"/>
                </a:solidFill>
              </a:rPr>
              <a:t>“</a:t>
            </a:r>
            <a:r>
              <a:rPr lang="es-EC" sz="2200" dirty="0" smtClean="0">
                <a:solidFill>
                  <a:schemeClr val="tx1"/>
                </a:solidFill>
              </a:rPr>
              <a:t>Los Chillos</a:t>
            </a:r>
            <a:r>
              <a:rPr lang="es-MX" sz="2200" dirty="0" smtClean="0">
                <a:solidFill>
                  <a:prstClr val="black"/>
                </a:solidFill>
              </a:rPr>
              <a:t>” representó:</a:t>
            </a:r>
          </a:p>
          <a:p>
            <a:pPr marL="0" indent="0">
              <a:buNone/>
            </a:pPr>
            <a:endParaRPr lang="es-MX" sz="1000" dirty="0" smtClean="0">
              <a:solidFill>
                <a:prstClr val="black"/>
              </a:solidFill>
            </a:endParaRPr>
          </a:p>
          <a:p>
            <a:pPr lvl="1"/>
            <a:r>
              <a:rPr lang="es-MX" sz="2200" dirty="0" smtClean="0">
                <a:solidFill>
                  <a:prstClr val="black"/>
                </a:solidFill>
              </a:rPr>
              <a:t>Disminución del 41,53% de las cuentas por cobrar</a:t>
            </a:r>
          </a:p>
          <a:p>
            <a:pPr lvl="1"/>
            <a:r>
              <a:rPr lang="es-MX" sz="2200" dirty="0" smtClean="0">
                <a:solidFill>
                  <a:prstClr val="black"/>
                </a:solidFill>
              </a:rPr>
              <a:t>Incremento en el valor de los activos fijos</a:t>
            </a:r>
          </a:p>
          <a:p>
            <a:pPr lvl="1"/>
            <a:r>
              <a:rPr lang="es-MX" sz="2200" dirty="0" smtClean="0">
                <a:solidFill>
                  <a:prstClr val="black"/>
                </a:solidFill>
              </a:rPr>
              <a:t>Considerar la provisión por jubilación patronal y desahucio</a:t>
            </a:r>
          </a:p>
          <a:p>
            <a:pPr lvl="1"/>
            <a:r>
              <a:rPr lang="es-EC" sz="2200" dirty="0">
                <a:solidFill>
                  <a:schemeClr val="tx1"/>
                </a:solidFill>
              </a:rPr>
              <a:t>Disminución  en un </a:t>
            </a:r>
            <a:r>
              <a:rPr lang="es-EC" sz="2200" dirty="0" smtClean="0">
                <a:solidFill>
                  <a:schemeClr val="tx1"/>
                </a:solidFill>
              </a:rPr>
              <a:t>12,51% </a:t>
            </a:r>
            <a:r>
              <a:rPr lang="es-EC" sz="2200" dirty="0">
                <a:solidFill>
                  <a:schemeClr val="tx1"/>
                </a:solidFill>
              </a:rPr>
              <a:t>de las cuentas por </a:t>
            </a:r>
            <a:r>
              <a:rPr lang="es-EC" sz="2200" dirty="0" smtClean="0">
                <a:solidFill>
                  <a:schemeClr val="tx1"/>
                </a:solidFill>
              </a:rPr>
              <a:t>pagar</a:t>
            </a:r>
            <a:endParaRPr lang="es-MX" sz="2200" dirty="0" smtClean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s-MX" dirty="0">
              <a:solidFill>
                <a:prstClr val="black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4248" y="620688"/>
            <a:ext cx="3716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000" b="1" dirty="0" smtClean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Conclusiones:</a:t>
            </a:r>
            <a:endParaRPr lang="es-ES" sz="4000" b="1" dirty="0">
              <a:ln w="10541" cmpd="sng">
                <a:solidFill>
                  <a:srgbClr val="D1634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16349">
                      <a:tint val="40000"/>
                      <a:satMod val="250000"/>
                    </a:srgbClr>
                  </a:gs>
                  <a:gs pos="9000">
                    <a:srgbClr val="D16349">
                      <a:tint val="52000"/>
                      <a:satMod val="300000"/>
                    </a:srgbClr>
                  </a:gs>
                  <a:gs pos="50000">
                    <a:srgbClr val="D16349">
                      <a:shade val="20000"/>
                      <a:satMod val="300000"/>
                    </a:srgbClr>
                  </a:gs>
                  <a:gs pos="79000">
                    <a:srgbClr val="D16349">
                      <a:tint val="52000"/>
                      <a:satMod val="300000"/>
                    </a:srgbClr>
                  </a:gs>
                  <a:gs pos="100000">
                    <a:srgbClr val="D16349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50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1"/>
            <a:r>
              <a:rPr lang="es-EC" sz="2200" dirty="0" smtClean="0">
                <a:solidFill>
                  <a:schemeClr val="tx1"/>
                </a:solidFill>
              </a:rPr>
              <a:t>Eliminación de USD $ 76.082,44 del Estado de Situación Financiera.</a:t>
            </a:r>
          </a:p>
          <a:p>
            <a:pPr marL="457200" lvl="1" indent="0">
              <a:buNone/>
            </a:pPr>
            <a:endParaRPr lang="es-EC" sz="1000" dirty="0" smtClean="0">
              <a:solidFill>
                <a:schemeClr val="tx1"/>
              </a:solidFill>
            </a:endParaRPr>
          </a:p>
          <a:p>
            <a:pPr lvl="1"/>
            <a:r>
              <a:rPr lang="es-EC" sz="2200" dirty="0" smtClean="0">
                <a:solidFill>
                  <a:schemeClr val="tx1"/>
                </a:solidFill>
              </a:rPr>
              <a:t>Creación de dos cuentas de patrimonio </a:t>
            </a:r>
          </a:p>
          <a:p>
            <a:pPr lvl="2"/>
            <a:r>
              <a:rPr lang="es-EC" sz="2200" dirty="0" smtClean="0">
                <a:solidFill>
                  <a:schemeClr val="tx1"/>
                </a:solidFill>
              </a:rPr>
              <a:t>Reserva por revalorización por USD $3.222,87</a:t>
            </a:r>
          </a:p>
          <a:p>
            <a:pPr lvl="2"/>
            <a:r>
              <a:rPr lang="es-EC" sz="2200" dirty="0" smtClean="0">
                <a:solidFill>
                  <a:schemeClr val="tx1"/>
                </a:solidFill>
              </a:rPr>
              <a:t>Resultados acumulados adopción NIIF primera vez por USD $33.824,89</a:t>
            </a:r>
          </a:p>
          <a:p>
            <a:pPr marL="914400" lvl="2" indent="0">
              <a:buNone/>
            </a:pPr>
            <a:endParaRPr lang="es-EC" sz="1000" dirty="0">
              <a:solidFill>
                <a:schemeClr val="tx1"/>
              </a:solidFill>
            </a:endParaRPr>
          </a:p>
          <a:p>
            <a:pPr lvl="1"/>
            <a:r>
              <a:rPr lang="es-EC" sz="2200" dirty="0" smtClean="0">
                <a:solidFill>
                  <a:schemeClr val="tx1"/>
                </a:solidFill>
              </a:rPr>
              <a:t>El Activo disminuyó en un 19%</a:t>
            </a:r>
            <a:endParaRPr lang="es-EC" sz="2200" dirty="0">
              <a:solidFill>
                <a:schemeClr val="tx1"/>
              </a:solidFill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5521618"/>
              </p:ext>
            </p:extLst>
          </p:nvPr>
        </p:nvGraphicFramePr>
        <p:xfrm>
          <a:off x="2051720" y="3861048"/>
          <a:ext cx="4286225" cy="225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679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591</Words>
  <Application>Microsoft Office PowerPoint</Application>
  <PresentationFormat>Presentación en pantalla (4:3)</PresentationFormat>
  <Paragraphs>135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Diseño predeterminado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Compumaxi</dc:creator>
  <cp:lastModifiedBy>usuario</cp:lastModifiedBy>
  <cp:revision>50</cp:revision>
  <dcterms:created xsi:type="dcterms:W3CDTF">2013-05-27T03:25:06Z</dcterms:created>
  <dcterms:modified xsi:type="dcterms:W3CDTF">2013-06-25T23:00:05Z</dcterms:modified>
</cp:coreProperties>
</file>