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5.xml" ContentType="application/vnd.openxmlformats-officedocument.themeOverride+xml"/>
  <Override PartName="/ppt/charts/chart2.xml" ContentType="application/vnd.openxmlformats-officedocument.drawingml.chart+xml"/>
  <Override PartName="/ppt/theme/themeOverride6.xml" ContentType="application/vnd.openxmlformats-officedocument.themeOverride+xml"/>
  <Override PartName="/ppt/charts/chart3.xml" ContentType="application/vnd.openxmlformats-officedocument.drawingml.chart+xml"/>
  <Override PartName="/ppt/theme/themeOverride7.xml" ContentType="application/vnd.openxmlformats-officedocument.themeOverride+xml"/>
  <Override PartName="/ppt/charts/chart4.xml" ContentType="application/vnd.openxmlformats-officedocument.drawingml.chart+xml"/>
  <Override PartName="/ppt/theme/themeOverride8.xml" ContentType="application/vnd.openxmlformats-officedocument.themeOverride+xml"/>
  <Override PartName="/ppt/charts/chart5.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279" r:id="rId3"/>
    <p:sldId id="329" r:id="rId4"/>
    <p:sldId id="259" r:id="rId5"/>
    <p:sldId id="284" r:id="rId6"/>
    <p:sldId id="296" r:id="rId7"/>
    <p:sldId id="295" r:id="rId8"/>
    <p:sldId id="281" r:id="rId9"/>
    <p:sldId id="282" r:id="rId10"/>
    <p:sldId id="283" r:id="rId11"/>
    <p:sldId id="261" r:id="rId12"/>
    <p:sldId id="262" r:id="rId13"/>
    <p:sldId id="285" r:id="rId14"/>
    <p:sldId id="263" r:id="rId15"/>
    <p:sldId id="286" r:id="rId16"/>
    <p:sldId id="287" r:id="rId17"/>
    <p:sldId id="288" r:id="rId18"/>
    <p:sldId id="289" r:id="rId19"/>
    <p:sldId id="297" r:id="rId20"/>
    <p:sldId id="298" r:id="rId21"/>
    <p:sldId id="302" r:id="rId22"/>
    <p:sldId id="303" r:id="rId23"/>
    <p:sldId id="299" r:id="rId24"/>
    <p:sldId id="300" r:id="rId25"/>
    <p:sldId id="301" r:id="rId26"/>
    <p:sldId id="290" r:id="rId27"/>
    <p:sldId id="266" r:id="rId28"/>
    <p:sldId id="267" r:id="rId29"/>
    <p:sldId id="304" r:id="rId30"/>
    <p:sldId id="305" r:id="rId31"/>
    <p:sldId id="306" r:id="rId32"/>
    <p:sldId id="268" r:id="rId33"/>
    <p:sldId id="292" r:id="rId34"/>
    <p:sldId id="323" r:id="rId35"/>
    <p:sldId id="270" r:id="rId36"/>
    <p:sldId id="271" r:id="rId37"/>
    <p:sldId id="272" r:id="rId38"/>
    <p:sldId id="293" r:id="rId39"/>
    <p:sldId id="273" r:id="rId40"/>
    <p:sldId id="307" r:id="rId41"/>
    <p:sldId id="325" r:id="rId42"/>
    <p:sldId id="327" r:id="rId43"/>
    <p:sldId id="324" r:id="rId44"/>
    <p:sldId id="313" r:id="rId45"/>
    <p:sldId id="294" r:id="rId46"/>
    <p:sldId id="308" r:id="rId47"/>
    <p:sldId id="309" r:id="rId48"/>
    <p:sldId id="310" r:id="rId49"/>
    <p:sldId id="311" r:id="rId50"/>
    <p:sldId id="312" r:id="rId51"/>
    <p:sldId id="274" r:id="rId52"/>
    <p:sldId id="314" r:id="rId53"/>
    <p:sldId id="315" r:id="rId54"/>
    <p:sldId id="316" r:id="rId55"/>
    <p:sldId id="328" r:id="rId56"/>
    <p:sldId id="318" r:id="rId57"/>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0" d="100"/>
          <a:sy n="70" d="100"/>
        </p:scale>
        <p:origin x="-6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2326334208223974E-2"/>
          <c:y val="4.3981481481481483E-2"/>
          <c:w val="0.5920139982502185"/>
          <c:h val="0.91203703703703709"/>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Cotacachi!$N$9:$N$15</c:f>
              <c:strCache>
                <c:ptCount val="7"/>
                <c:pt idx="0">
                  <c:v>Calzado</c:v>
                </c:pt>
                <c:pt idx="1">
                  <c:v>Calzado y Prendas de Vestir</c:v>
                </c:pt>
                <c:pt idx="2">
                  <c:v>Calzado, Prendas y Accesorios de Vestir</c:v>
                </c:pt>
                <c:pt idx="3">
                  <c:v>Prendas y Accesorios de Vestir</c:v>
                </c:pt>
                <c:pt idx="4">
                  <c:v>Prendas, Accesorios de vestir y Artículos de Viaje</c:v>
                </c:pt>
                <c:pt idx="5">
                  <c:v>Accesorios de Vestimenta</c:v>
                </c:pt>
                <c:pt idx="6">
                  <c:v>Accesorios de Vestimenta, Artículos de viaje y Otros</c:v>
                </c:pt>
              </c:strCache>
            </c:strRef>
          </c:cat>
          <c:val>
            <c:numRef>
              <c:f>Cotacachi!$O$9:$O$15</c:f>
              <c:numCache>
                <c:formatCode>General</c:formatCode>
                <c:ptCount val="7"/>
                <c:pt idx="0">
                  <c:v>7</c:v>
                </c:pt>
                <c:pt idx="1">
                  <c:v>7</c:v>
                </c:pt>
                <c:pt idx="2">
                  <c:v>8</c:v>
                </c:pt>
                <c:pt idx="3">
                  <c:v>40</c:v>
                </c:pt>
                <c:pt idx="4">
                  <c:v>8</c:v>
                </c:pt>
                <c:pt idx="5">
                  <c:v>11</c:v>
                </c:pt>
                <c:pt idx="6">
                  <c:v>6</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0277777777777775"/>
          <c:y val="8.1030183727034147E-2"/>
          <c:w val="0.38055555555555559"/>
          <c:h val="0.7546062992125987"/>
        </c:manualLayout>
      </c:layout>
      <c:overlay val="0"/>
    </c:legend>
    <c:plotVisOnly val="1"/>
    <c:dispBlanksAs val="zero"/>
    <c:showDLblsOverMax val="0"/>
  </c:chart>
  <c:spPr>
    <a:solidFill>
      <a:srgbClr val="FFFF00"/>
    </a:solidFill>
    <a:ln>
      <a:solidFill>
        <a:srgbClr val="FFFF00"/>
      </a:solidFill>
    </a:ln>
  </c:spPr>
  <c:txPr>
    <a:bodyPr/>
    <a:lstStyle/>
    <a:p>
      <a:pPr>
        <a:defRPr sz="1600">
          <a:latin typeface="Times New Roman" pitchFamily="18" charset="0"/>
          <a:cs typeface="Times New Roman" pitchFamily="18" charset="0"/>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0985126859142607E-2"/>
          <c:y val="0"/>
          <c:w val="0.65934908136482961"/>
          <c:h val="0.98148148148148151"/>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Guano!$N$6:$N$9</c:f>
              <c:strCache>
                <c:ptCount val="4"/>
                <c:pt idx="0">
                  <c:v>Calzado</c:v>
                </c:pt>
                <c:pt idx="1">
                  <c:v>Calzado, Prendas y Accesorios de Vestir</c:v>
                </c:pt>
                <c:pt idx="2">
                  <c:v>Prendas y Accesorios de Vestimenta, y Otros</c:v>
                </c:pt>
                <c:pt idx="3">
                  <c:v>Otros</c:v>
                </c:pt>
              </c:strCache>
            </c:strRef>
          </c:cat>
          <c:val>
            <c:numRef>
              <c:f>Guano!$O$6:$O$9</c:f>
              <c:numCache>
                <c:formatCode>General</c:formatCode>
                <c:ptCount val="4"/>
                <c:pt idx="0">
                  <c:v>10</c:v>
                </c:pt>
                <c:pt idx="1">
                  <c:v>2</c:v>
                </c:pt>
                <c:pt idx="2">
                  <c:v>6</c:v>
                </c:pt>
                <c:pt idx="3">
                  <c:v>17</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7854155730533694"/>
          <c:y val="0.1373534558180228"/>
          <c:w val="0.30479177602799651"/>
          <c:h val="0.66973753280839921"/>
        </c:manualLayout>
      </c:layout>
      <c:overlay val="0"/>
    </c:legend>
    <c:plotVisOnly val="1"/>
    <c:dispBlanksAs val="zero"/>
    <c:showDLblsOverMax val="0"/>
  </c:chart>
  <c:spPr>
    <a:solidFill>
      <a:srgbClr val="FFFF00"/>
    </a:solidFill>
    <a:ln>
      <a:solidFill>
        <a:srgbClr val="FF0000"/>
      </a:solidFill>
    </a:ln>
  </c:spPr>
  <c:txPr>
    <a:bodyPr/>
    <a:lstStyle/>
    <a:p>
      <a:pPr>
        <a:defRPr sz="1200">
          <a:latin typeface="Times New Roman" pitchFamily="18" charset="0"/>
          <a:cs typeface="Times New Roman" pitchFamily="18" charset="0"/>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8195193955185976E-3"/>
          <c:y val="1.9299027936091298E-2"/>
          <c:w val="0.63065825632555461"/>
          <c:h val="0.96499159795877121"/>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Quisapincha!$O$7:$O$15</c:f>
              <c:strCache>
                <c:ptCount val="9"/>
                <c:pt idx="0">
                  <c:v>Calzado</c:v>
                </c:pt>
                <c:pt idx="1">
                  <c:v>Calzado, Prendas y Accesorios de Vestido</c:v>
                </c:pt>
                <c:pt idx="2">
                  <c:v>Calzado, Prendas y Accesorios de Vestimenta, y, Otros Artículos de Cuero</c:v>
                </c:pt>
                <c:pt idx="3">
                  <c:v>Calzado, Accesorios de Vestimenta, Artículos de Viaje</c:v>
                </c:pt>
                <c:pt idx="4">
                  <c:v>Calzado, Accesorios de Vestimenta, Otros</c:v>
                </c:pt>
                <c:pt idx="5">
                  <c:v>Prendas de Vestir</c:v>
                </c:pt>
                <c:pt idx="6">
                  <c:v>Prendas y Accesorios de Vestir</c:v>
                </c:pt>
                <c:pt idx="7">
                  <c:v>Prendas y Accesorios de Vestir, y, Otros</c:v>
                </c:pt>
                <c:pt idx="8">
                  <c:v>Accesorios de Vestir y Otros</c:v>
                </c:pt>
              </c:strCache>
            </c:strRef>
          </c:cat>
          <c:val>
            <c:numRef>
              <c:f>Quisapincha!$P$7:$P$15</c:f>
              <c:numCache>
                <c:formatCode>General</c:formatCode>
                <c:ptCount val="9"/>
                <c:pt idx="0">
                  <c:v>3</c:v>
                </c:pt>
                <c:pt idx="1">
                  <c:v>23</c:v>
                </c:pt>
                <c:pt idx="2">
                  <c:v>5</c:v>
                </c:pt>
                <c:pt idx="3">
                  <c:v>2</c:v>
                </c:pt>
                <c:pt idx="4">
                  <c:v>2</c:v>
                </c:pt>
                <c:pt idx="5">
                  <c:v>4</c:v>
                </c:pt>
                <c:pt idx="6">
                  <c:v>6</c:v>
                </c:pt>
                <c:pt idx="7">
                  <c:v>4</c:v>
                </c:pt>
                <c:pt idx="8">
                  <c:v>3</c:v>
                </c:pt>
              </c:numCache>
            </c:numRef>
          </c:val>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Quisapincha!$O$7:$O$15</c:f>
              <c:strCache>
                <c:ptCount val="9"/>
                <c:pt idx="0">
                  <c:v>Calzado</c:v>
                </c:pt>
                <c:pt idx="1">
                  <c:v>Calzado, Prendas y Accesorios de Vestido</c:v>
                </c:pt>
                <c:pt idx="2">
                  <c:v>Calzado, Prendas y Accesorios de Vestimenta, y, Otros Artículos de Cuero</c:v>
                </c:pt>
                <c:pt idx="3">
                  <c:v>Calzado, Accesorios de Vestimenta, Artículos de Viaje</c:v>
                </c:pt>
                <c:pt idx="4">
                  <c:v>Calzado, Accesorios de Vestimenta, Otros</c:v>
                </c:pt>
                <c:pt idx="5">
                  <c:v>Prendas de Vestir</c:v>
                </c:pt>
                <c:pt idx="6">
                  <c:v>Prendas y Accesorios de Vestir</c:v>
                </c:pt>
                <c:pt idx="7">
                  <c:v>Prendas y Accesorios de Vestir, y, Otros</c:v>
                </c:pt>
                <c:pt idx="8">
                  <c:v>Accesorios de Vestir y Otros</c:v>
                </c:pt>
              </c:strCache>
            </c:strRef>
          </c:cat>
          <c:val>
            <c:numRef>
              <c:f>Quisapincha!$Q$7:$Q$15</c:f>
              <c:numCache>
                <c:formatCode>0.00%</c:formatCode>
                <c:ptCount val="9"/>
                <c:pt idx="0">
                  <c:v>5.7692307692307709E-2</c:v>
                </c:pt>
                <c:pt idx="1">
                  <c:v>0.4423076923076924</c:v>
                </c:pt>
                <c:pt idx="2">
                  <c:v>9.6153846153846215E-2</c:v>
                </c:pt>
                <c:pt idx="3">
                  <c:v>3.8461538461538464E-2</c:v>
                </c:pt>
                <c:pt idx="4">
                  <c:v>3.8461538461538464E-2</c:v>
                </c:pt>
                <c:pt idx="5">
                  <c:v>7.6923076923076927E-2</c:v>
                </c:pt>
                <c:pt idx="6">
                  <c:v>0.11538461538461539</c:v>
                </c:pt>
                <c:pt idx="7">
                  <c:v>7.6923076923076927E-2</c:v>
                </c:pt>
                <c:pt idx="8">
                  <c:v>5.7692307692307709E-2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3429729511659161"/>
          <c:y val="2.5496808956074987E-3"/>
          <c:w val="0.3536654835375308"/>
          <c:h val="0.98704595115621607"/>
        </c:manualLayout>
      </c:layout>
      <c:overlay val="0"/>
    </c:legend>
    <c:plotVisOnly val="1"/>
    <c:dispBlanksAs val="zero"/>
    <c:showDLblsOverMax val="0"/>
  </c:chart>
  <c:spPr>
    <a:solidFill>
      <a:srgbClr val="FFFF00"/>
    </a:solidFill>
    <a:ln>
      <a:solidFill>
        <a:srgbClr val="FF0000"/>
      </a:solidFill>
    </a:ln>
  </c:spPr>
  <c:txPr>
    <a:bodyPr/>
    <a:lstStyle/>
    <a:p>
      <a:pPr>
        <a:defRPr sz="1200">
          <a:latin typeface="Times New Roman" pitchFamily="18" charset="0"/>
          <a:cs typeface="Times New Roman" pitchFamily="18" charset="0"/>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648512685914261E-2"/>
          <c:y val="0.11342592592592594"/>
          <c:w val="0.70023884514435697"/>
          <c:h val="0.85185185185185197"/>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Quisapincha!$B$85:$B$87</c:f>
              <c:strCache>
                <c:ptCount val="3"/>
                <c:pt idx="0">
                  <c:v>Cotacachi</c:v>
                </c:pt>
                <c:pt idx="1">
                  <c:v>Guano</c:v>
                </c:pt>
                <c:pt idx="2">
                  <c:v>Quisapincha</c:v>
                </c:pt>
              </c:strCache>
            </c:strRef>
          </c:cat>
          <c:val>
            <c:numRef>
              <c:f>Quisapincha!$C$85:$C$87</c:f>
              <c:numCache>
                <c:formatCode>General</c:formatCode>
                <c:ptCount val="3"/>
                <c:pt idx="0">
                  <c:v>178</c:v>
                </c:pt>
                <c:pt idx="1">
                  <c:v>51</c:v>
                </c:pt>
                <c:pt idx="2">
                  <c:v>138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812335958005268E-2"/>
          <c:y val="1.1574074074074073E-2"/>
          <c:w val="0.58055555555555549"/>
          <c:h val="0.96759259259259278"/>
        </c:manualLayout>
      </c:layout>
      <c:doughnutChart>
        <c:varyColors val="1"/>
        <c:ser>
          <c:idx val="0"/>
          <c:order val="0"/>
          <c:dPt>
            <c:idx val="1"/>
            <c:bubble3D val="0"/>
            <c:spPr>
              <a:ln w="25400">
                <a:solidFill>
                  <a:srgbClr val="FFFF00"/>
                </a:solidFill>
              </a:ln>
            </c:spPr>
          </c:dPt>
          <c:dPt>
            <c:idx val="2"/>
            <c:bubble3D val="0"/>
            <c:spPr>
              <a:ln w="25400">
                <a:solidFill>
                  <a:srgbClr val="FFFF00"/>
                </a:solidFill>
              </a:ln>
            </c:spPr>
          </c:dPt>
          <c:dLbls>
            <c:dLbl>
              <c:idx val="0"/>
              <c:layout/>
              <c:tx>
                <c:rich>
                  <a:bodyPr/>
                  <a:lstStyle/>
                  <a:p>
                    <a:r>
                      <a:rPr lang="en-US"/>
                      <a:t>73,08%</a:t>
                    </a:r>
                  </a:p>
                </c:rich>
              </c:tx>
              <c:showLegendKey val="0"/>
              <c:showVal val="0"/>
              <c:showCatName val="0"/>
              <c:showSerName val="0"/>
              <c:showPercent val="1"/>
              <c:showBubbleSize val="0"/>
              <c:extLst>
                <c:ext xmlns:c15="http://schemas.microsoft.com/office/drawing/2012/chart" uri="{CE6537A1-D6FC-4f65-9D91-7224C49458BB}"/>
              </c:extLst>
            </c:dLbl>
            <c:dLbl>
              <c:idx val="1"/>
              <c:layout/>
              <c:tx>
                <c:rich>
                  <a:bodyPr/>
                  <a:lstStyle/>
                  <a:p>
                    <a:r>
                      <a:rPr lang="en-US"/>
                      <a:t>5,00%</a:t>
                    </a:r>
                  </a:p>
                </c:rich>
              </c:tx>
              <c:showLegendKey val="0"/>
              <c:showVal val="0"/>
              <c:showCatName val="0"/>
              <c:showSerName val="0"/>
              <c:showPercent val="1"/>
              <c:showBubbleSize val="0"/>
              <c:extLst>
                <c:ext xmlns:c15="http://schemas.microsoft.com/office/drawing/2012/chart" uri="{CE6537A1-D6FC-4f65-9D91-7224C49458BB}"/>
              </c:extLst>
            </c:dLbl>
            <c:dLbl>
              <c:idx val="2"/>
              <c:layout/>
              <c:tx>
                <c:rich>
                  <a:bodyPr/>
                  <a:lstStyle/>
                  <a:p>
                    <a:r>
                      <a:rPr lang="en-US"/>
                      <a:t>21,92%</a:t>
                    </a:r>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Hoja1!$H$10:$H$12</c:f>
              <c:strCache>
                <c:ptCount val="3"/>
                <c:pt idx="0">
                  <c:v>Participación Directa del Productor</c:v>
                </c:pt>
                <c:pt idx="1">
                  <c:v>Costo de Mercadeo</c:v>
                </c:pt>
                <c:pt idx="2">
                  <c:v>Margen Neto de Comercialización</c:v>
                </c:pt>
              </c:strCache>
            </c:strRef>
          </c:cat>
          <c:val>
            <c:numRef>
              <c:f>Hoja1!$I$10:$I$12</c:f>
              <c:numCache>
                <c:formatCode>0.00%</c:formatCode>
                <c:ptCount val="3"/>
                <c:pt idx="0">
                  <c:v>0.73080000000000012</c:v>
                </c:pt>
                <c:pt idx="1">
                  <c:v>0.05</c:v>
                </c:pt>
                <c:pt idx="2">
                  <c:v>0.21920000000000003</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legend>
    <c:plotVisOnly val="1"/>
    <c:dispBlanksAs val="zero"/>
    <c:showDLblsOverMax val="0"/>
  </c:chart>
  <c:txPr>
    <a:bodyPr/>
    <a:lstStyle/>
    <a:p>
      <a:pPr>
        <a:defRPr sz="1200">
          <a:latin typeface="Times New Roman" pitchFamily="18" charset="0"/>
          <a:cs typeface="Times New Roman" pitchFamily="18" charset="0"/>
        </a:defRPr>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F76-DC65-44C3-AD8B-BD58B3A7F442}"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s-EC"/>
        </a:p>
      </dgm:t>
    </dgm:pt>
    <dgm:pt modelId="{2122FD58-705A-4215-8A54-AACD69ABD8F8}">
      <dgm:prSet phldrT="[Texto]" custT="1"/>
      <dgm:spPr/>
      <dgm:t>
        <a:bodyPr/>
        <a:lstStyle/>
        <a:p>
          <a:r>
            <a:rPr lang="es-EC" sz="2000" dirty="0" smtClean="0">
              <a:latin typeface="Times New Roman" pitchFamily="18" charset="0"/>
              <a:cs typeface="Times New Roman" pitchFamily="18" charset="0"/>
            </a:rPr>
            <a:t>DISEÑO DE LA INVESTIGACION</a:t>
          </a:r>
          <a:endParaRPr lang="es-EC" sz="2000" dirty="0">
            <a:latin typeface="Times New Roman" pitchFamily="18" charset="0"/>
            <a:cs typeface="Times New Roman" pitchFamily="18" charset="0"/>
          </a:endParaRPr>
        </a:p>
      </dgm:t>
    </dgm:pt>
    <dgm:pt modelId="{61485394-0421-4C24-8418-77D86E3B68BC}" type="parTrans" cxnId="{047DC0CE-1418-4AB8-9DC0-36EFEF140E93}">
      <dgm:prSet/>
      <dgm:spPr/>
      <dgm:t>
        <a:bodyPr/>
        <a:lstStyle/>
        <a:p>
          <a:endParaRPr lang="es-EC" sz="2000">
            <a:latin typeface="Times New Roman" pitchFamily="18" charset="0"/>
            <a:cs typeface="Times New Roman" pitchFamily="18" charset="0"/>
          </a:endParaRPr>
        </a:p>
      </dgm:t>
    </dgm:pt>
    <dgm:pt modelId="{B5960281-E2AB-41A0-861B-AE27BA9AE364}" type="sibTrans" cxnId="{047DC0CE-1418-4AB8-9DC0-36EFEF140E93}">
      <dgm:prSet/>
      <dgm:spPr/>
      <dgm:t>
        <a:bodyPr/>
        <a:lstStyle/>
        <a:p>
          <a:endParaRPr lang="es-EC" sz="2000">
            <a:latin typeface="Times New Roman" pitchFamily="18" charset="0"/>
            <a:cs typeface="Times New Roman" pitchFamily="18" charset="0"/>
          </a:endParaRPr>
        </a:p>
      </dgm:t>
    </dgm:pt>
    <dgm:pt modelId="{E15715B9-CC51-4275-9ED9-7F8DC07699DF}">
      <dgm:prSet phldrT="[Texto]" custT="1"/>
      <dgm:spPr>
        <a:solidFill>
          <a:schemeClr val="tx1">
            <a:alpha val="90000"/>
          </a:schemeClr>
        </a:solidFill>
        <a:ln>
          <a:solidFill>
            <a:schemeClr val="tx2">
              <a:lumMod val="50000"/>
              <a:alpha val="90000"/>
            </a:schemeClr>
          </a:solidFill>
        </a:ln>
      </dgm:spPr>
      <dgm:t>
        <a:bodyPr/>
        <a:lstStyle/>
        <a:p>
          <a:pPr algn="just"/>
          <a:r>
            <a:rPr lang="es-EC" sz="2000" dirty="0" smtClean="0">
              <a:latin typeface="Times New Roman" pitchFamily="18" charset="0"/>
              <a:cs typeface="Times New Roman" pitchFamily="18" charset="0"/>
            </a:rPr>
            <a:t>Cuasi experimental: hipótesis- variables dependientes e independientes</a:t>
          </a:r>
          <a:endParaRPr lang="es-EC" sz="2000" dirty="0">
            <a:latin typeface="Times New Roman" pitchFamily="18" charset="0"/>
            <a:cs typeface="Times New Roman" pitchFamily="18" charset="0"/>
          </a:endParaRPr>
        </a:p>
      </dgm:t>
    </dgm:pt>
    <dgm:pt modelId="{8CBED680-6516-44FF-AEEE-EECD43601DDB}" type="parTrans" cxnId="{B00FE7BA-9A13-4920-B2CA-80A6563248D4}">
      <dgm:prSet/>
      <dgm:spPr/>
      <dgm:t>
        <a:bodyPr/>
        <a:lstStyle/>
        <a:p>
          <a:endParaRPr lang="es-EC" sz="2000">
            <a:latin typeface="Times New Roman" pitchFamily="18" charset="0"/>
            <a:cs typeface="Times New Roman" pitchFamily="18" charset="0"/>
          </a:endParaRPr>
        </a:p>
      </dgm:t>
    </dgm:pt>
    <dgm:pt modelId="{2FF0ABE3-890F-45A8-9FC1-A9E43DA977B9}" type="sibTrans" cxnId="{B00FE7BA-9A13-4920-B2CA-80A6563248D4}">
      <dgm:prSet/>
      <dgm:spPr/>
      <dgm:t>
        <a:bodyPr/>
        <a:lstStyle/>
        <a:p>
          <a:endParaRPr lang="es-EC" sz="2000">
            <a:latin typeface="Times New Roman" pitchFamily="18" charset="0"/>
            <a:cs typeface="Times New Roman" pitchFamily="18" charset="0"/>
          </a:endParaRPr>
        </a:p>
      </dgm:t>
    </dgm:pt>
    <dgm:pt modelId="{91998D57-1ED4-4C62-9605-E49039797FCE}">
      <dgm:prSet phldrT="[Texto]" custT="1"/>
      <dgm:spPr>
        <a:solidFill>
          <a:schemeClr val="tx1">
            <a:alpha val="90000"/>
          </a:schemeClr>
        </a:solidFill>
        <a:ln>
          <a:solidFill>
            <a:schemeClr val="tx2">
              <a:lumMod val="50000"/>
              <a:alpha val="90000"/>
            </a:schemeClr>
          </a:solidFill>
        </a:ln>
      </dgm:spPr>
      <dgm:t>
        <a:bodyPr/>
        <a:lstStyle/>
        <a:p>
          <a:pPr algn="l"/>
          <a:r>
            <a:rPr lang="es-EC" sz="2000" dirty="0" smtClean="0">
              <a:latin typeface="Times New Roman" pitchFamily="18" charset="0"/>
              <a:cs typeface="Times New Roman" pitchFamily="18" charset="0"/>
            </a:rPr>
            <a:t>Corte transversal: tiempo determinado 2012-2013</a:t>
          </a:r>
          <a:endParaRPr lang="es-EC" sz="2000" dirty="0">
            <a:latin typeface="Times New Roman" pitchFamily="18" charset="0"/>
            <a:cs typeface="Times New Roman" pitchFamily="18" charset="0"/>
          </a:endParaRPr>
        </a:p>
      </dgm:t>
    </dgm:pt>
    <dgm:pt modelId="{D4A84C3B-C406-4A81-AF0F-D7E1EFFF3FC6}" type="parTrans" cxnId="{AE06B956-3549-4B39-A6AC-9277302AED22}">
      <dgm:prSet/>
      <dgm:spPr/>
      <dgm:t>
        <a:bodyPr/>
        <a:lstStyle/>
        <a:p>
          <a:endParaRPr lang="es-EC" sz="2000">
            <a:latin typeface="Times New Roman" pitchFamily="18" charset="0"/>
            <a:cs typeface="Times New Roman" pitchFamily="18" charset="0"/>
          </a:endParaRPr>
        </a:p>
      </dgm:t>
    </dgm:pt>
    <dgm:pt modelId="{B7CBC339-0193-4B09-B5D0-D1E5EB744363}" type="sibTrans" cxnId="{AE06B956-3549-4B39-A6AC-9277302AED22}">
      <dgm:prSet/>
      <dgm:spPr/>
      <dgm:t>
        <a:bodyPr/>
        <a:lstStyle/>
        <a:p>
          <a:endParaRPr lang="es-EC" sz="2000">
            <a:latin typeface="Times New Roman" pitchFamily="18" charset="0"/>
            <a:cs typeface="Times New Roman" pitchFamily="18" charset="0"/>
          </a:endParaRPr>
        </a:p>
      </dgm:t>
    </dgm:pt>
    <dgm:pt modelId="{5E469AB5-87F5-44E3-AD09-D017DAEB25C9}">
      <dgm:prSet phldrT="[Texto]" custT="1"/>
      <dgm:spPr/>
      <dgm:t>
        <a:bodyPr/>
        <a:lstStyle/>
        <a:p>
          <a:r>
            <a:rPr lang="es-EC" sz="2000" dirty="0" smtClean="0">
              <a:latin typeface="Times New Roman" pitchFamily="18" charset="0"/>
              <a:cs typeface="Times New Roman" pitchFamily="18" charset="0"/>
            </a:rPr>
            <a:t>TIPO DE INVESTIGACION</a:t>
          </a:r>
          <a:endParaRPr lang="es-EC" sz="2000" dirty="0">
            <a:latin typeface="Times New Roman" pitchFamily="18" charset="0"/>
            <a:cs typeface="Times New Roman" pitchFamily="18" charset="0"/>
          </a:endParaRPr>
        </a:p>
      </dgm:t>
    </dgm:pt>
    <dgm:pt modelId="{363C4FDD-2A7E-4E1F-9E84-924894647C29}" type="parTrans" cxnId="{90B163F7-7A81-4440-A3BE-37F5A3376F16}">
      <dgm:prSet/>
      <dgm:spPr/>
      <dgm:t>
        <a:bodyPr/>
        <a:lstStyle/>
        <a:p>
          <a:endParaRPr lang="es-EC" sz="2000">
            <a:latin typeface="Times New Roman" pitchFamily="18" charset="0"/>
            <a:cs typeface="Times New Roman" pitchFamily="18" charset="0"/>
          </a:endParaRPr>
        </a:p>
      </dgm:t>
    </dgm:pt>
    <dgm:pt modelId="{AC5D9993-DB8E-47AE-BD95-FA3D659C430C}" type="sibTrans" cxnId="{90B163F7-7A81-4440-A3BE-37F5A3376F16}">
      <dgm:prSet/>
      <dgm:spPr/>
      <dgm:t>
        <a:bodyPr/>
        <a:lstStyle/>
        <a:p>
          <a:endParaRPr lang="es-EC" sz="2000">
            <a:latin typeface="Times New Roman" pitchFamily="18" charset="0"/>
            <a:cs typeface="Times New Roman" pitchFamily="18" charset="0"/>
          </a:endParaRPr>
        </a:p>
      </dgm:t>
    </dgm:pt>
    <dgm:pt modelId="{BDEEED75-41EA-4315-9971-897F69673CE9}">
      <dgm:prSet phldrT="[Texto]" custT="1"/>
      <dgm:spPr>
        <a:solidFill>
          <a:schemeClr val="tx1">
            <a:alpha val="90000"/>
          </a:schemeClr>
        </a:solidFill>
        <a:ln>
          <a:solidFill>
            <a:schemeClr val="tx2">
              <a:lumMod val="50000"/>
              <a:alpha val="90000"/>
            </a:schemeClr>
          </a:solidFill>
        </a:ln>
      </dgm:spPr>
      <dgm:t>
        <a:bodyPr/>
        <a:lstStyle/>
        <a:p>
          <a:r>
            <a:rPr lang="es-EC" sz="2000" dirty="0" smtClean="0">
              <a:latin typeface="Times New Roman" pitchFamily="18" charset="0"/>
              <a:cs typeface="Times New Roman" pitchFamily="18" charset="0"/>
            </a:rPr>
            <a:t>Bibliográfica- documental</a:t>
          </a:r>
          <a:endParaRPr lang="es-EC" sz="2000" dirty="0">
            <a:latin typeface="Times New Roman" pitchFamily="18" charset="0"/>
            <a:cs typeface="Times New Roman" pitchFamily="18" charset="0"/>
          </a:endParaRPr>
        </a:p>
      </dgm:t>
    </dgm:pt>
    <dgm:pt modelId="{0D306E95-C97C-4A6B-AADC-08AED87809C5}" type="parTrans" cxnId="{D63CFCCD-508E-4419-8B23-69327EFE4EC9}">
      <dgm:prSet/>
      <dgm:spPr/>
      <dgm:t>
        <a:bodyPr/>
        <a:lstStyle/>
        <a:p>
          <a:endParaRPr lang="es-EC" sz="2000">
            <a:latin typeface="Times New Roman" pitchFamily="18" charset="0"/>
            <a:cs typeface="Times New Roman" pitchFamily="18" charset="0"/>
          </a:endParaRPr>
        </a:p>
      </dgm:t>
    </dgm:pt>
    <dgm:pt modelId="{57F6930F-EF9A-4C3D-9CC1-E4547FDCBAD1}" type="sibTrans" cxnId="{D63CFCCD-508E-4419-8B23-69327EFE4EC9}">
      <dgm:prSet/>
      <dgm:spPr/>
      <dgm:t>
        <a:bodyPr/>
        <a:lstStyle/>
        <a:p>
          <a:endParaRPr lang="es-EC" sz="2000">
            <a:latin typeface="Times New Roman" pitchFamily="18" charset="0"/>
            <a:cs typeface="Times New Roman" pitchFamily="18" charset="0"/>
          </a:endParaRPr>
        </a:p>
      </dgm:t>
    </dgm:pt>
    <dgm:pt modelId="{FD520A49-A81D-4209-B236-0CB1B18A9A0A}">
      <dgm:prSet phldrT="[Texto]" custT="1"/>
      <dgm:spPr/>
      <dgm:t>
        <a:bodyPr/>
        <a:lstStyle/>
        <a:p>
          <a:r>
            <a:rPr lang="es-EC" sz="2000" dirty="0" smtClean="0">
              <a:latin typeface="Times New Roman" pitchFamily="18" charset="0"/>
              <a:cs typeface="Times New Roman" pitchFamily="18" charset="0"/>
            </a:rPr>
            <a:t>TÉCNICAS DE MUESTREO</a:t>
          </a:r>
          <a:endParaRPr lang="es-EC" sz="2000" dirty="0">
            <a:latin typeface="Times New Roman" pitchFamily="18" charset="0"/>
            <a:cs typeface="Times New Roman" pitchFamily="18" charset="0"/>
          </a:endParaRPr>
        </a:p>
      </dgm:t>
    </dgm:pt>
    <dgm:pt modelId="{4702444C-1C73-43A6-BC97-ADAF85B1A5D9}" type="parTrans" cxnId="{3B66B6FC-B75D-47DF-861D-23F1220DEF30}">
      <dgm:prSet/>
      <dgm:spPr/>
      <dgm:t>
        <a:bodyPr/>
        <a:lstStyle/>
        <a:p>
          <a:endParaRPr lang="es-EC" sz="2000">
            <a:latin typeface="Times New Roman" pitchFamily="18" charset="0"/>
            <a:cs typeface="Times New Roman" pitchFamily="18" charset="0"/>
          </a:endParaRPr>
        </a:p>
      </dgm:t>
    </dgm:pt>
    <dgm:pt modelId="{74D5A2CD-29A2-4B8E-8B77-B55F05E0AF87}" type="sibTrans" cxnId="{3B66B6FC-B75D-47DF-861D-23F1220DEF30}">
      <dgm:prSet/>
      <dgm:spPr/>
      <dgm:t>
        <a:bodyPr/>
        <a:lstStyle/>
        <a:p>
          <a:endParaRPr lang="es-EC" sz="2000">
            <a:latin typeface="Times New Roman" pitchFamily="18" charset="0"/>
            <a:cs typeface="Times New Roman" pitchFamily="18" charset="0"/>
          </a:endParaRPr>
        </a:p>
      </dgm:t>
    </dgm:pt>
    <dgm:pt modelId="{7D47D2C0-08B8-4F29-B3A0-644F8D5748FB}">
      <dgm:prSet phldrT="[Texto]" custT="1"/>
      <dgm:spPr>
        <a:solidFill>
          <a:schemeClr val="tx1">
            <a:alpha val="90000"/>
          </a:schemeClr>
        </a:solidFill>
        <a:ln>
          <a:solidFill>
            <a:schemeClr val="tx2">
              <a:lumMod val="50000"/>
              <a:alpha val="90000"/>
            </a:schemeClr>
          </a:solidFill>
        </a:ln>
      </dgm:spPr>
      <dgm:t>
        <a:bodyPr/>
        <a:lstStyle/>
        <a:p>
          <a:r>
            <a:rPr lang="es-EC" sz="2000" dirty="0" smtClean="0">
              <a:latin typeface="Times New Roman" pitchFamily="18" charset="0"/>
              <a:cs typeface="Times New Roman" pitchFamily="18" charset="0"/>
            </a:rPr>
            <a:t>Probabilística: Muestro estratificado</a:t>
          </a:r>
          <a:endParaRPr lang="es-EC" sz="2000" dirty="0">
            <a:latin typeface="Times New Roman" pitchFamily="18" charset="0"/>
            <a:cs typeface="Times New Roman" pitchFamily="18" charset="0"/>
          </a:endParaRPr>
        </a:p>
      </dgm:t>
    </dgm:pt>
    <dgm:pt modelId="{7B828E8D-3581-4254-8F09-D42022FA1875}" type="parTrans" cxnId="{1AD1676D-6CC3-4404-81C2-AD7D35EEA637}">
      <dgm:prSet/>
      <dgm:spPr/>
      <dgm:t>
        <a:bodyPr/>
        <a:lstStyle/>
        <a:p>
          <a:endParaRPr lang="es-EC" sz="2000">
            <a:latin typeface="Times New Roman" pitchFamily="18" charset="0"/>
            <a:cs typeface="Times New Roman" pitchFamily="18" charset="0"/>
          </a:endParaRPr>
        </a:p>
      </dgm:t>
    </dgm:pt>
    <dgm:pt modelId="{BA10E1E8-330E-4FEE-83DC-E84DF4126015}" type="sibTrans" cxnId="{1AD1676D-6CC3-4404-81C2-AD7D35EEA637}">
      <dgm:prSet/>
      <dgm:spPr/>
      <dgm:t>
        <a:bodyPr/>
        <a:lstStyle/>
        <a:p>
          <a:endParaRPr lang="es-EC" sz="2000">
            <a:latin typeface="Times New Roman" pitchFamily="18" charset="0"/>
            <a:cs typeface="Times New Roman" pitchFamily="18" charset="0"/>
          </a:endParaRPr>
        </a:p>
      </dgm:t>
    </dgm:pt>
    <dgm:pt modelId="{D2BD7FDB-6C03-40AF-A3F1-3E01D1146189}">
      <dgm:prSet phldrT="[Texto]" custT="1"/>
      <dgm:spPr>
        <a:solidFill>
          <a:schemeClr val="tx1">
            <a:alpha val="90000"/>
          </a:schemeClr>
        </a:solidFill>
        <a:ln>
          <a:solidFill>
            <a:schemeClr val="tx2">
              <a:lumMod val="50000"/>
              <a:alpha val="90000"/>
            </a:schemeClr>
          </a:solidFill>
        </a:ln>
      </dgm:spPr>
      <dgm:t>
        <a:bodyPr/>
        <a:lstStyle/>
        <a:p>
          <a:pPr algn="l"/>
          <a:r>
            <a:rPr lang="es-EC" sz="2000" dirty="0" smtClean="0">
              <a:latin typeface="Times New Roman" pitchFamily="18" charset="0"/>
              <a:cs typeface="Times New Roman" pitchFamily="18" charset="0"/>
            </a:rPr>
            <a:t>Confiabilidad: regresión estadística </a:t>
          </a:r>
          <a:endParaRPr lang="es-EC" sz="2000" dirty="0">
            <a:latin typeface="Times New Roman" pitchFamily="18" charset="0"/>
            <a:cs typeface="Times New Roman" pitchFamily="18" charset="0"/>
          </a:endParaRPr>
        </a:p>
      </dgm:t>
    </dgm:pt>
    <dgm:pt modelId="{9AA2C332-513A-47C6-869B-235AA50CF5E0}" type="parTrans" cxnId="{96F03ECF-4A22-4CB2-BB0C-BFB2551E535A}">
      <dgm:prSet/>
      <dgm:spPr/>
      <dgm:t>
        <a:bodyPr/>
        <a:lstStyle/>
        <a:p>
          <a:endParaRPr lang="es-EC" sz="2000"/>
        </a:p>
      </dgm:t>
    </dgm:pt>
    <dgm:pt modelId="{DF88700F-7DFD-413F-B026-F2C8DE85D474}" type="sibTrans" cxnId="{96F03ECF-4A22-4CB2-BB0C-BFB2551E535A}">
      <dgm:prSet/>
      <dgm:spPr/>
      <dgm:t>
        <a:bodyPr/>
        <a:lstStyle/>
        <a:p>
          <a:endParaRPr lang="es-EC" sz="2000"/>
        </a:p>
      </dgm:t>
    </dgm:pt>
    <dgm:pt modelId="{7D849FB2-272F-4F7F-8546-5F0973BC6C2A}">
      <dgm:prSet phldrT="[Texto]" custT="1"/>
      <dgm:spPr>
        <a:solidFill>
          <a:schemeClr val="tx1">
            <a:alpha val="90000"/>
          </a:schemeClr>
        </a:solidFill>
        <a:ln>
          <a:solidFill>
            <a:schemeClr val="tx2">
              <a:lumMod val="50000"/>
              <a:alpha val="90000"/>
            </a:schemeClr>
          </a:solidFill>
        </a:ln>
      </dgm:spPr>
      <dgm:t>
        <a:bodyPr/>
        <a:lstStyle/>
        <a:p>
          <a:r>
            <a:rPr lang="es-EC" sz="2000" dirty="0" smtClean="0">
              <a:latin typeface="Times New Roman" pitchFamily="18" charset="0"/>
              <a:cs typeface="Times New Roman" pitchFamily="18" charset="0"/>
            </a:rPr>
            <a:t>Descriptiva</a:t>
          </a:r>
          <a:endParaRPr lang="es-EC" sz="2000" dirty="0">
            <a:latin typeface="Times New Roman" pitchFamily="18" charset="0"/>
            <a:cs typeface="Times New Roman" pitchFamily="18" charset="0"/>
          </a:endParaRPr>
        </a:p>
      </dgm:t>
    </dgm:pt>
    <dgm:pt modelId="{BD2B38D2-E525-435D-9878-F782207C354D}" type="parTrans" cxnId="{0AC43C90-E14F-495C-BBD0-989E5C397DB4}">
      <dgm:prSet/>
      <dgm:spPr/>
      <dgm:t>
        <a:bodyPr/>
        <a:lstStyle/>
        <a:p>
          <a:endParaRPr lang="es-EC" sz="2000"/>
        </a:p>
      </dgm:t>
    </dgm:pt>
    <dgm:pt modelId="{FCE7ECE8-4274-435B-93AB-AC7E2F3DA027}" type="sibTrans" cxnId="{0AC43C90-E14F-495C-BBD0-989E5C397DB4}">
      <dgm:prSet/>
      <dgm:spPr/>
      <dgm:t>
        <a:bodyPr/>
        <a:lstStyle/>
        <a:p>
          <a:endParaRPr lang="es-EC" sz="2000"/>
        </a:p>
      </dgm:t>
    </dgm:pt>
    <dgm:pt modelId="{04DC6E23-78D8-4D6B-8894-7E867279BBE3}">
      <dgm:prSet phldrT="[Texto]" custT="1"/>
      <dgm:spPr>
        <a:solidFill>
          <a:schemeClr val="tx1">
            <a:alpha val="90000"/>
          </a:schemeClr>
        </a:solidFill>
        <a:ln>
          <a:solidFill>
            <a:schemeClr val="tx2">
              <a:lumMod val="50000"/>
              <a:alpha val="90000"/>
            </a:schemeClr>
          </a:solidFill>
        </a:ln>
      </dgm:spPr>
      <dgm:t>
        <a:bodyPr/>
        <a:lstStyle/>
        <a:p>
          <a:r>
            <a:rPr lang="es-EC" sz="2000" dirty="0" smtClean="0">
              <a:latin typeface="Times New Roman" pitchFamily="18" charset="0"/>
              <a:cs typeface="Times New Roman" pitchFamily="18" charset="0"/>
            </a:rPr>
            <a:t>De campo</a:t>
          </a:r>
          <a:endParaRPr lang="es-EC" sz="2000" dirty="0">
            <a:latin typeface="Times New Roman" pitchFamily="18" charset="0"/>
            <a:cs typeface="Times New Roman" pitchFamily="18" charset="0"/>
          </a:endParaRPr>
        </a:p>
      </dgm:t>
    </dgm:pt>
    <dgm:pt modelId="{E99B2969-5BB5-4717-86AF-6ECB6B9F9403}" type="parTrans" cxnId="{481E42DA-79EE-4E07-A68C-8F937A79764F}">
      <dgm:prSet/>
      <dgm:spPr/>
      <dgm:t>
        <a:bodyPr/>
        <a:lstStyle/>
        <a:p>
          <a:endParaRPr lang="es-EC" sz="2000"/>
        </a:p>
      </dgm:t>
    </dgm:pt>
    <dgm:pt modelId="{A4154C51-32EA-4396-9545-184CFB3A9691}" type="sibTrans" cxnId="{481E42DA-79EE-4E07-A68C-8F937A79764F}">
      <dgm:prSet/>
      <dgm:spPr/>
      <dgm:t>
        <a:bodyPr/>
        <a:lstStyle/>
        <a:p>
          <a:endParaRPr lang="es-EC" sz="2000"/>
        </a:p>
      </dgm:t>
    </dgm:pt>
    <dgm:pt modelId="{5587B3E4-6A78-485C-9E16-7FC8857FB6BA}">
      <dgm:prSet phldrT="[Texto]" custT="1"/>
      <dgm:spPr>
        <a:solidFill>
          <a:schemeClr val="tx1">
            <a:alpha val="90000"/>
          </a:schemeClr>
        </a:solidFill>
        <a:ln>
          <a:solidFill>
            <a:schemeClr val="tx2">
              <a:lumMod val="50000"/>
              <a:alpha val="90000"/>
            </a:schemeClr>
          </a:solidFill>
        </a:ln>
      </dgm:spPr>
      <dgm:t>
        <a:bodyPr/>
        <a:lstStyle/>
        <a:p>
          <a:r>
            <a:rPr lang="es-EC" sz="2000" dirty="0" smtClean="0">
              <a:latin typeface="Times New Roman" pitchFamily="18" charset="0"/>
              <a:cs typeface="Times New Roman" pitchFamily="18" charset="0"/>
            </a:rPr>
            <a:t>Explicativa</a:t>
          </a:r>
          <a:endParaRPr lang="es-EC" sz="2000" dirty="0">
            <a:latin typeface="Times New Roman" pitchFamily="18" charset="0"/>
            <a:cs typeface="Times New Roman" pitchFamily="18" charset="0"/>
          </a:endParaRPr>
        </a:p>
      </dgm:t>
    </dgm:pt>
    <dgm:pt modelId="{A5FEDE75-5C63-449A-9E1D-2E488996B97D}" type="parTrans" cxnId="{0C060BD2-ACA1-4AE6-90C6-AA78105E9230}">
      <dgm:prSet/>
      <dgm:spPr/>
      <dgm:t>
        <a:bodyPr/>
        <a:lstStyle/>
        <a:p>
          <a:endParaRPr lang="es-EC" sz="2000"/>
        </a:p>
      </dgm:t>
    </dgm:pt>
    <dgm:pt modelId="{9C8376F5-C49B-416E-BE2C-1192AEEEE7BE}" type="sibTrans" cxnId="{0C060BD2-ACA1-4AE6-90C6-AA78105E9230}">
      <dgm:prSet/>
      <dgm:spPr/>
      <dgm:t>
        <a:bodyPr/>
        <a:lstStyle/>
        <a:p>
          <a:endParaRPr lang="es-EC" sz="2000"/>
        </a:p>
      </dgm:t>
    </dgm:pt>
    <dgm:pt modelId="{0CE47864-A345-4B35-8671-89F9D0F4623A}" type="pres">
      <dgm:prSet presAssocID="{9D9C0F76-DC65-44C3-AD8B-BD58B3A7F442}" presName="Name0" presStyleCnt="0">
        <dgm:presLayoutVars>
          <dgm:dir/>
          <dgm:animLvl val="lvl"/>
          <dgm:resizeHandles val="exact"/>
        </dgm:presLayoutVars>
      </dgm:prSet>
      <dgm:spPr/>
      <dgm:t>
        <a:bodyPr/>
        <a:lstStyle/>
        <a:p>
          <a:endParaRPr lang="es-EC"/>
        </a:p>
      </dgm:t>
    </dgm:pt>
    <dgm:pt modelId="{8353716E-7C37-42FE-A016-6E40F1A24974}" type="pres">
      <dgm:prSet presAssocID="{2122FD58-705A-4215-8A54-AACD69ABD8F8}" presName="linNode" presStyleCnt="0"/>
      <dgm:spPr/>
    </dgm:pt>
    <dgm:pt modelId="{26F90AE7-EE49-407F-9711-B67EBFE319CE}" type="pres">
      <dgm:prSet presAssocID="{2122FD58-705A-4215-8A54-AACD69ABD8F8}" presName="parentText" presStyleLbl="node1" presStyleIdx="0" presStyleCnt="3" custScaleX="81660" custLinFactNeighborX="-4176" custLinFactNeighborY="1275">
        <dgm:presLayoutVars>
          <dgm:chMax val="1"/>
          <dgm:bulletEnabled val="1"/>
        </dgm:presLayoutVars>
      </dgm:prSet>
      <dgm:spPr/>
      <dgm:t>
        <a:bodyPr/>
        <a:lstStyle/>
        <a:p>
          <a:endParaRPr lang="es-EC"/>
        </a:p>
      </dgm:t>
    </dgm:pt>
    <dgm:pt modelId="{501C523C-05FF-4234-A4B7-098EBC9CD0D7}" type="pres">
      <dgm:prSet presAssocID="{2122FD58-705A-4215-8A54-AACD69ABD8F8}" presName="descendantText" presStyleLbl="alignAccFollowNode1" presStyleIdx="0" presStyleCnt="3" custScaleY="112628">
        <dgm:presLayoutVars>
          <dgm:bulletEnabled val="1"/>
        </dgm:presLayoutVars>
      </dgm:prSet>
      <dgm:spPr/>
      <dgm:t>
        <a:bodyPr/>
        <a:lstStyle/>
        <a:p>
          <a:endParaRPr lang="es-EC"/>
        </a:p>
      </dgm:t>
    </dgm:pt>
    <dgm:pt modelId="{751D0AFE-872F-4560-9E64-9E886A7667AB}" type="pres">
      <dgm:prSet presAssocID="{B5960281-E2AB-41A0-861B-AE27BA9AE364}" presName="sp" presStyleCnt="0"/>
      <dgm:spPr/>
    </dgm:pt>
    <dgm:pt modelId="{AFB27B43-ED2F-4344-AC23-2486330885AA}" type="pres">
      <dgm:prSet presAssocID="{5E469AB5-87F5-44E3-AD09-D017DAEB25C9}" presName="linNode" presStyleCnt="0"/>
      <dgm:spPr/>
    </dgm:pt>
    <dgm:pt modelId="{D9D95748-495C-4BCA-8257-838720447AD5}" type="pres">
      <dgm:prSet presAssocID="{5E469AB5-87F5-44E3-AD09-D017DAEB25C9}" presName="parentText" presStyleLbl="node1" presStyleIdx="1" presStyleCnt="3" custScaleX="80787" custLinFactNeighborX="-4175" custLinFactNeighborY="1275">
        <dgm:presLayoutVars>
          <dgm:chMax val="1"/>
          <dgm:bulletEnabled val="1"/>
        </dgm:presLayoutVars>
      </dgm:prSet>
      <dgm:spPr/>
      <dgm:t>
        <a:bodyPr/>
        <a:lstStyle/>
        <a:p>
          <a:endParaRPr lang="es-EC"/>
        </a:p>
      </dgm:t>
    </dgm:pt>
    <dgm:pt modelId="{F7BCE811-E09A-40C6-B53F-CD0E8EAC557B}" type="pres">
      <dgm:prSet presAssocID="{5E469AB5-87F5-44E3-AD09-D017DAEB25C9}" presName="descendantText" presStyleLbl="alignAccFollowNode1" presStyleIdx="1" presStyleCnt="3" custScaleY="116914" custLinFactNeighborY="1594">
        <dgm:presLayoutVars>
          <dgm:bulletEnabled val="1"/>
        </dgm:presLayoutVars>
      </dgm:prSet>
      <dgm:spPr/>
      <dgm:t>
        <a:bodyPr/>
        <a:lstStyle/>
        <a:p>
          <a:endParaRPr lang="es-EC"/>
        </a:p>
      </dgm:t>
    </dgm:pt>
    <dgm:pt modelId="{4020B68A-75AA-439E-A89A-41B828CCC1BF}" type="pres">
      <dgm:prSet presAssocID="{AC5D9993-DB8E-47AE-BD95-FA3D659C430C}" presName="sp" presStyleCnt="0"/>
      <dgm:spPr/>
    </dgm:pt>
    <dgm:pt modelId="{5DE5FE41-9222-42DD-9E24-AACEF374EA5A}" type="pres">
      <dgm:prSet presAssocID="{FD520A49-A81D-4209-B236-0CB1B18A9A0A}" presName="linNode" presStyleCnt="0"/>
      <dgm:spPr/>
    </dgm:pt>
    <dgm:pt modelId="{48D6E225-CFFF-4034-B77E-D993102929B3}" type="pres">
      <dgm:prSet presAssocID="{FD520A49-A81D-4209-B236-0CB1B18A9A0A}" presName="parentText" presStyleLbl="node1" presStyleIdx="2" presStyleCnt="3" custScaleX="82534" custLinFactNeighborX="-4667">
        <dgm:presLayoutVars>
          <dgm:chMax val="1"/>
          <dgm:bulletEnabled val="1"/>
        </dgm:presLayoutVars>
      </dgm:prSet>
      <dgm:spPr/>
      <dgm:t>
        <a:bodyPr/>
        <a:lstStyle/>
        <a:p>
          <a:endParaRPr lang="es-EC"/>
        </a:p>
      </dgm:t>
    </dgm:pt>
    <dgm:pt modelId="{1C71C778-353E-4A48-83A5-FE8AD36D2C44}" type="pres">
      <dgm:prSet presAssocID="{FD520A49-A81D-4209-B236-0CB1B18A9A0A}" presName="descendantText" presStyleLbl="alignAccFollowNode1" presStyleIdx="2" presStyleCnt="3" custScaleY="114825" custLinFactNeighborX="-2185">
        <dgm:presLayoutVars>
          <dgm:bulletEnabled val="1"/>
        </dgm:presLayoutVars>
      </dgm:prSet>
      <dgm:spPr/>
      <dgm:t>
        <a:bodyPr/>
        <a:lstStyle/>
        <a:p>
          <a:endParaRPr lang="es-EC"/>
        </a:p>
      </dgm:t>
    </dgm:pt>
  </dgm:ptLst>
  <dgm:cxnLst>
    <dgm:cxn modelId="{D8EF04B3-ADC2-413F-9825-028F0B1CFD3D}" type="presOf" srcId="{E15715B9-CC51-4275-9ED9-7F8DC07699DF}" destId="{501C523C-05FF-4234-A4B7-098EBC9CD0D7}" srcOrd="0" destOrd="0" presId="urn:microsoft.com/office/officeart/2005/8/layout/vList5"/>
    <dgm:cxn modelId="{EE706647-4B8C-4420-9D65-60F4ADB9E243}" type="presOf" srcId="{D2BD7FDB-6C03-40AF-A3F1-3E01D1146189}" destId="{501C523C-05FF-4234-A4B7-098EBC9CD0D7}" srcOrd="0" destOrd="2" presId="urn:microsoft.com/office/officeart/2005/8/layout/vList5"/>
    <dgm:cxn modelId="{57BA5CB5-59AB-4D08-AB6F-6E1B96BA3105}" type="presOf" srcId="{91998D57-1ED4-4C62-9605-E49039797FCE}" destId="{501C523C-05FF-4234-A4B7-098EBC9CD0D7}" srcOrd="0" destOrd="1" presId="urn:microsoft.com/office/officeart/2005/8/layout/vList5"/>
    <dgm:cxn modelId="{6F364F98-CBC3-427B-AE57-5F9D02FFABE2}" type="presOf" srcId="{9D9C0F76-DC65-44C3-AD8B-BD58B3A7F442}" destId="{0CE47864-A345-4B35-8671-89F9D0F4623A}" srcOrd="0" destOrd="0" presId="urn:microsoft.com/office/officeart/2005/8/layout/vList5"/>
    <dgm:cxn modelId="{B00FE7BA-9A13-4920-B2CA-80A6563248D4}" srcId="{2122FD58-705A-4215-8A54-AACD69ABD8F8}" destId="{E15715B9-CC51-4275-9ED9-7F8DC07699DF}" srcOrd="0" destOrd="0" parTransId="{8CBED680-6516-44FF-AEEE-EECD43601DDB}" sibTransId="{2FF0ABE3-890F-45A8-9FC1-A9E43DA977B9}"/>
    <dgm:cxn modelId="{3E817BEF-E908-4BFE-9044-4DD8FBF518A8}" type="presOf" srcId="{7D47D2C0-08B8-4F29-B3A0-644F8D5748FB}" destId="{1C71C778-353E-4A48-83A5-FE8AD36D2C44}" srcOrd="0" destOrd="0" presId="urn:microsoft.com/office/officeart/2005/8/layout/vList5"/>
    <dgm:cxn modelId="{ED4EF2E9-529B-426F-A56F-798B2FDA573D}" type="presOf" srcId="{2122FD58-705A-4215-8A54-AACD69ABD8F8}" destId="{26F90AE7-EE49-407F-9711-B67EBFE319CE}" srcOrd="0" destOrd="0" presId="urn:microsoft.com/office/officeart/2005/8/layout/vList5"/>
    <dgm:cxn modelId="{F1763776-BAB0-4137-BAD8-87F6763302E5}" type="presOf" srcId="{FD520A49-A81D-4209-B236-0CB1B18A9A0A}" destId="{48D6E225-CFFF-4034-B77E-D993102929B3}" srcOrd="0" destOrd="0" presId="urn:microsoft.com/office/officeart/2005/8/layout/vList5"/>
    <dgm:cxn modelId="{1AD1676D-6CC3-4404-81C2-AD7D35EEA637}" srcId="{FD520A49-A81D-4209-B236-0CB1B18A9A0A}" destId="{7D47D2C0-08B8-4F29-B3A0-644F8D5748FB}" srcOrd="0" destOrd="0" parTransId="{7B828E8D-3581-4254-8F09-D42022FA1875}" sibTransId="{BA10E1E8-330E-4FEE-83DC-E84DF4126015}"/>
    <dgm:cxn modelId="{96F03ECF-4A22-4CB2-BB0C-BFB2551E535A}" srcId="{2122FD58-705A-4215-8A54-AACD69ABD8F8}" destId="{D2BD7FDB-6C03-40AF-A3F1-3E01D1146189}" srcOrd="2" destOrd="0" parTransId="{9AA2C332-513A-47C6-869B-235AA50CF5E0}" sibTransId="{DF88700F-7DFD-413F-B026-F2C8DE85D474}"/>
    <dgm:cxn modelId="{481E42DA-79EE-4E07-A68C-8F937A79764F}" srcId="{5E469AB5-87F5-44E3-AD09-D017DAEB25C9}" destId="{04DC6E23-78D8-4D6B-8894-7E867279BBE3}" srcOrd="2" destOrd="0" parTransId="{E99B2969-5BB5-4717-86AF-6ECB6B9F9403}" sibTransId="{A4154C51-32EA-4396-9545-184CFB3A9691}"/>
    <dgm:cxn modelId="{AE06B956-3549-4B39-A6AC-9277302AED22}" srcId="{2122FD58-705A-4215-8A54-AACD69ABD8F8}" destId="{91998D57-1ED4-4C62-9605-E49039797FCE}" srcOrd="1" destOrd="0" parTransId="{D4A84C3B-C406-4A81-AF0F-D7E1EFFF3FC6}" sibTransId="{B7CBC339-0193-4B09-B5D0-D1E5EB744363}"/>
    <dgm:cxn modelId="{10D3EED7-2B6D-4E58-B3AD-B26C77AA9CDC}" type="presOf" srcId="{04DC6E23-78D8-4D6B-8894-7E867279BBE3}" destId="{F7BCE811-E09A-40C6-B53F-CD0E8EAC557B}" srcOrd="0" destOrd="2" presId="urn:microsoft.com/office/officeart/2005/8/layout/vList5"/>
    <dgm:cxn modelId="{57B545B3-0C90-4790-BAA1-A133A96D02C4}" type="presOf" srcId="{5587B3E4-6A78-485C-9E16-7FC8857FB6BA}" destId="{F7BCE811-E09A-40C6-B53F-CD0E8EAC557B}" srcOrd="0" destOrd="3" presId="urn:microsoft.com/office/officeart/2005/8/layout/vList5"/>
    <dgm:cxn modelId="{F266BC52-4734-4450-9F42-2B21D41F8556}" type="presOf" srcId="{7D849FB2-272F-4F7F-8546-5F0973BC6C2A}" destId="{F7BCE811-E09A-40C6-B53F-CD0E8EAC557B}" srcOrd="0" destOrd="1" presId="urn:microsoft.com/office/officeart/2005/8/layout/vList5"/>
    <dgm:cxn modelId="{0C060BD2-ACA1-4AE6-90C6-AA78105E9230}" srcId="{5E469AB5-87F5-44E3-AD09-D017DAEB25C9}" destId="{5587B3E4-6A78-485C-9E16-7FC8857FB6BA}" srcOrd="3" destOrd="0" parTransId="{A5FEDE75-5C63-449A-9E1D-2E488996B97D}" sibTransId="{9C8376F5-C49B-416E-BE2C-1192AEEEE7BE}"/>
    <dgm:cxn modelId="{7EF864A0-9E70-401A-9852-C6DB9ACCD642}" type="presOf" srcId="{BDEEED75-41EA-4315-9971-897F69673CE9}" destId="{F7BCE811-E09A-40C6-B53F-CD0E8EAC557B}" srcOrd="0" destOrd="0" presId="urn:microsoft.com/office/officeart/2005/8/layout/vList5"/>
    <dgm:cxn modelId="{047DC0CE-1418-4AB8-9DC0-36EFEF140E93}" srcId="{9D9C0F76-DC65-44C3-AD8B-BD58B3A7F442}" destId="{2122FD58-705A-4215-8A54-AACD69ABD8F8}" srcOrd="0" destOrd="0" parTransId="{61485394-0421-4C24-8418-77D86E3B68BC}" sibTransId="{B5960281-E2AB-41A0-861B-AE27BA9AE364}"/>
    <dgm:cxn modelId="{90B163F7-7A81-4440-A3BE-37F5A3376F16}" srcId="{9D9C0F76-DC65-44C3-AD8B-BD58B3A7F442}" destId="{5E469AB5-87F5-44E3-AD09-D017DAEB25C9}" srcOrd="1" destOrd="0" parTransId="{363C4FDD-2A7E-4E1F-9E84-924894647C29}" sibTransId="{AC5D9993-DB8E-47AE-BD95-FA3D659C430C}"/>
    <dgm:cxn modelId="{D63CFCCD-508E-4419-8B23-69327EFE4EC9}" srcId="{5E469AB5-87F5-44E3-AD09-D017DAEB25C9}" destId="{BDEEED75-41EA-4315-9971-897F69673CE9}" srcOrd="0" destOrd="0" parTransId="{0D306E95-C97C-4A6B-AADC-08AED87809C5}" sibTransId="{57F6930F-EF9A-4C3D-9CC1-E4547FDCBAD1}"/>
    <dgm:cxn modelId="{3B66B6FC-B75D-47DF-861D-23F1220DEF30}" srcId="{9D9C0F76-DC65-44C3-AD8B-BD58B3A7F442}" destId="{FD520A49-A81D-4209-B236-0CB1B18A9A0A}" srcOrd="2" destOrd="0" parTransId="{4702444C-1C73-43A6-BC97-ADAF85B1A5D9}" sibTransId="{74D5A2CD-29A2-4B8E-8B77-B55F05E0AF87}"/>
    <dgm:cxn modelId="{0AC43C90-E14F-495C-BBD0-989E5C397DB4}" srcId="{5E469AB5-87F5-44E3-AD09-D017DAEB25C9}" destId="{7D849FB2-272F-4F7F-8546-5F0973BC6C2A}" srcOrd="1" destOrd="0" parTransId="{BD2B38D2-E525-435D-9878-F782207C354D}" sibTransId="{FCE7ECE8-4274-435B-93AB-AC7E2F3DA027}"/>
    <dgm:cxn modelId="{F584B471-20D6-4BA0-8C49-A091FC70A21B}" type="presOf" srcId="{5E469AB5-87F5-44E3-AD09-D017DAEB25C9}" destId="{D9D95748-495C-4BCA-8257-838720447AD5}" srcOrd="0" destOrd="0" presId="urn:microsoft.com/office/officeart/2005/8/layout/vList5"/>
    <dgm:cxn modelId="{E3D0E0CE-6B2E-4958-A6D6-B78BC5B7AD75}" type="presParOf" srcId="{0CE47864-A345-4B35-8671-89F9D0F4623A}" destId="{8353716E-7C37-42FE-A016-6E40F1A24974}" srcOrd="0" destOrd="0" presId="urn:microsoft.com/office/officeart/2005/8/layout/vList5"/>
    <dgm:cxn modelId="{13A0D31D-2C48-41C2-8ED6-2CD8E21B810E}" type="presParOf" srcId="{8353716E-7C37-42FE-A016-6E40F1A24974}" destId="{26F90AE7-EE49-407F-9711-B67EBFE319CE}" srcOrd="0" destOrd="0" presId="urn:microsoft.com/office/officeart/2005/8/layout/vList5"/>
    <dgm:cxn modelId="{9871582D-11EA-400A-B9FD-AE970E0170A1}" type="presParOf" srcId="{8353716E-7C37-42FE-A016-6E40F1A24974}" destId="{501C523C-05FF-4234-A4B7-098EBC9CD0D7}" srcOrd="1" destOrd="0" presId="urn:microsoft.com/office/officeart/2005/8/layout/vList5"/>
    <dgm:cxn modelId="{E557BFE2-28C2-48C4-9380-A9D60A5D0166}" type="presParOf" srcId="{0CE47864-A345-4B35-8671-89F9D0F4623A}" destId="{751D0AFE-872F-4560-9E64-9E886A7667AB}" srcOrd="1" destOrd="0" presId="urn:microsoft.com/office/officeart/2005/8/layout/vList5"/>
    <dgm:cxn modelId="{6B462A45-BB1D-483C-97FF-926C04EE8195}" type="presParOf" srcId="{0CE47864-A345-4B35-8671-89F9D0F4623A}" destId="{AFB27B43-ED2F-4344-AC23-2486330885AA}" srcOrd="2" destOrd="0" presId="urn:microsoft.com/office/officeart/2005/8/layout/vList5"/>
    <dgm:cxn modelId="{10CD57D2-0D8F-4558-8348-A6D4487B870B}" type="presParOf" srcId="{AFB27B43-ED2F-4344-AC23-2486330885AA}" destId="{D9D95748-495C-4BCA-8257-838720447AD5}" srcOrd="0" destOrd="0" presId="urn:microsoft.com/office/officeart/2005/8/layout/vList5"/>
    <dgm:cxn modelId="{460E5179-805D-47C6-B03C-748F149986B9}" type="presParOf" srcId="{AFB27B43-ED2F-4344-AC23-2486330885AA}" destId="{F7BCE811-E09A-40C6-B53F-CD0E8EAC557B}" srcOrd="1" destOrd="0" presId="urn:microsoft.com/office/officeart/2005/8/layout/vList5"/>
    <dgm:cxn modelId="{3B572801-597B-4ABD-986E-FD68C33BAB06}" type="presParOf" srcId="{0CE47864-A345-4B35-8671-89F9D0F4623A}" destId="{4020B68A-75AA-439E-A89A-41B828CCC1BF}" srcOrd="3" destOrd="0" presId="urn:microsoft.com/office/officeart/2005/8/layout/vList5"/>
    <dgm:cxn modelId="{4853A1FA-31A5-4D14-BDDA-F7236863B7E9}" type="presParOf" srcId="{0CE47864-A345-4B35-8671-89F9D0F4623A}" destId="{5DE5FE41-9222-42DD-9E24-AACEF374EA5A}" srcOrd="4" destOrd="0" presId="urn:microsoft.com/office/officeart/2005/8/layout/vList5"/>
    <dgm:cxn modelId="{B06E4C2D-9129-4760-804C-8C54BAB724E3}" type="presParOf" srcId="{5DE5FE41-9222-42DD-9E24-AACEF374EA5A}" destId="{48D6E225-CFFF-4034-B77E-D993102929B3}" srcOrd="0" destOrd="0" presId="urn:microsoft.com/office/officeart/2005/8/layout/vList5"/>
    <dgm:cxn modelId="{E8A7F19D-DC7C-45C0-AE8B-962AC146A474}" type="presParOf" srcId="{5DE5FE41-9222-42DD-9E24-AACEF374EA5A}" destId="{1C71C778-353E-4A48-83A5-FE8AD36D2C4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C0F76-DC65-44C3-AD8B-BD58B3A7F442}"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s-EC"/>
        </a:p>
      </dgm:t>
    </dgm:pt>
    <dgm:pt modelId="{2122FD58-705A-4215-8A54-AACD69ABD8F8}">
      <dgm:prSet phldrT="[Texto]" custT="1"/>
      <dgm:spPr/>
      <dgm:t>
        <a:bodyPr/>
        <a:lstStyle/>
        <a:p>
          <a:r>
            <a:rPr lang="es-EC" sz="2000" dirty="0" smtClean="0">
              <a:latin typeface="Times New Roman" pitchFamily="18" charset="0"/>
              <a:cs typeface="Times New Roman" pitchFamily="18" charset="0"/>
            </a:rPr>
            <a:t>DISEÑO DE LA ENCUESTA</a:t>
          </a:r>
          <a:endParaRPr lang="es-EC" sz="2000" dirty="0">
            <a:latin typeface="Times New Roman" pitchFamily="18" charset="0"/>
            <a:cs typeface="Times New Roman" pitchFamily="18" charset="0"/>
          </a:endParaRPr>
        </a:p>
      </dgm:t>
    </dgm:pt>
    <dgm:pt modelId="{61485394-0421-4C24-8418-77D86E3B68BC}" type="parTrans" cxnId="{047DC0CE-1418-4AB8-9DC0-36EFEF140E93}">
      <dgm:prSet/>
      <dgm:spPr/>
      <dgm:t>
        <a:bodyPr/>
        <a:lstStyle/>
        <a:p>
          <a:endParaRPr lang="es-EC" sz="2000">
            <a:latin typeface="Times New Roman" pitchFamily="18" charset="0"/>
            <a:cs typeface="Times New Roman" pitchFamily="18" charset="0"/>
          </a:endParaRPr>
        </a:p>
      </dgm:t>
    </dgm:pt>
    <dgm:pt modelId="{B5960281-E2AB-41A0-861B-AE27BA9AE364}" type="sibTrans" cxnId="{047DC0CE-1418-4AB8-9DC0-36EFEF140E93}">
      <dgm:prSet/>
      <dgm:spPr/>
      <dgm:t>
        <a:bodyPr/>
        <a:lstStyle/>
        <a:p>
          <a:endParaRPr lang="es-EC" sz="2000">
            <a:latin typeface="Times New Roman" pitchFamily="18" charset="0"/>
            <a:cs typeface="Times New Roman" pitchFamily="18" charset="0"/>
          </a:endParaRPr>
        </a:p>
      </dgm:t>
    </dgm:pt>
    <dgm:pt modelId="{E15715B9-CC51-4275-9ED9-7F8DC07699DF}">
      <dgm:prSet phldrT="[Texto]" custT="1"/>
      <dgm:spPr>
        <a:solidFill>
          <a:schemeClr val="tx1">
            <a:alpha val="90000"/>
          </a:schemeClr>
        </a:solidFill>
        <a:ln>
          <a:solidFill>
            <a:schemeClr val="tx2">
              <a:lumMod val="50000"/>
              <a:alpha val="90000"/>
            </a:schemeClr>
          </a:solidFill>
        </a:ln>
      </dgm:spPr>
      <dgm:t>
        <a:bodyPr/>
        <a:lstStyle/>
        <a:p>
          <a:pPr algn="just"/>
          <a:r>
            <a:rPr lang="es-EC" sz="2000" dirty="0" smtClean="0">
              <a:latin typeface="Times New Roman" pitchFamily="18" charset="0"/>
              <a:cs typeface="Times New Roman" pitchFamily="18" charset="0"/>
            </a:rPr>
            <a:t>Interrogantes direccionadas a alcanzar objetivos y a dar respuesta a la hipótesis.</a:t>
          </a:r>
          <a:endParaRPr lang="es-EC" sz="2000" dirty="0">
            <a:latin typeface="Times New Roman" pitchFamily="18" charset="0"/>
            <a:cs typeface="Times New Roman" pitchFamily="18" charset="0"/>
          </a:endParaRPr>
        </a:p>
      </dgm:t>
    </dgm:pt>
    <dgm:pt modelId="{8CBED680-6516-44FF-AEEE-EECD43601DDB}" type="parTrans" cxnId="{B00FE7BA-9A13-4920-B2CA-80A6563248D4}">
      <dgm:prSet/>
      <dgm:spPr/>
      <dgm:t>
        <a:bodyPr/>
        <a:lstStyle/>
        <a:p>
          <a:endParaRPr lang="es-EC" sz="2000">
            <a:latin typeface="Times New Roman" pitchFamily="18" charset="0"/>
            <a:cs typeface="Times New Roman" pitchFamily="18" charset="0"/>
          </a:endParaRPr>
        </a:p>
      </dgm:t>
    </dgm:pt>
    <dgm:pt modelId="{2FF0ABE3-890F-45A8-9FC1-A9E43DA977B9}" type="sibTrans" cxnId="{B00FE7BA-9A13-4920-B2CA-80A6563248D4}">
      <dgm:prSet/>
      <dgm:spPr/>
      <dgm:t>
        <a:bodyPr/>
        <a:lstStyle/>
        <a:p>
          <a:endParaRPr lang="es-EC" sz="2000">
            <a:latin typeface="Times New Roman" pitchFamily="18" charset="0"/>
            <a:cs typeface="Times New Roman" pitchFamily="18" charset="0"/>
          </a:endParaRPr>
        </a:p>
      </dgm:t>
    </dgm:pt>
    <dgm:pt modelId="{5E469AB5-87F5-44E3-AD09-D017DAEB25C9}">
      <dgm:prSet phldrT="[Texto]" custT="1"/>
      <dgm:spPr/>
      <dgm:t>
        <a:bodyPr/>
        <a:lstStyle/>
        <a:p>
          <a:r>
            <a:rPr lang="es-EC" sz="2000" dirty="0" smtClean="0">
              <a:latin typeface="Times New Roman" pitchFamily="18" charset="0"/>
              <a:cs typeface="Times New Roman" pitchFamily="18" charset="0"/>
            </a:rPr>
            <a:t>PRUEBA PILOTO</a:t>
          </a:r>
          <a:endParaRPr lang="es-EC" sz="2000" dirty="0">
            <a:latin typeface="Times New Roman" pitchFamily="18" charset="0"/>
            <a:cs typeface="Times New Roman" pitchFamily="18" charset="0"/>
          </a:endParaRPr>
        </a:p>
      </dgm:t>
    </dgm:pt>
    <dgm:pt modelId="{363C4FDD-2A7E-4E1F-9E84-924894647C29}" type="parTrans" cxnId="{90B163F7-7A81-4440-A3BE-37F5A3376F16}">
      <dgm:prSet/>
      <dgm:spPr/>
      <dgm:t>
        <a:bodyPr/>
        <a:lstStyle/>
        <a:p>
          <a:endParaRPr lang="es-EC" sz="2000">
            <a:latin typeface="Times New Roman" pitchFamily="18" charset="0"/>
            <a:cs typeface="Times New Roman" pitchFamily="18" charset="0"/>
          </a:endParaRPr>
        </a:p>
      </dgm:t>
    </dgm:pt>
    <dgm:pt modelId="{AC5D9993-DB8E-47AE-BD95-FA3D659C430C}" type="sibTrans" cxnId="{90B163F7-7A81-4440-A3BE-37F5A3376F16}">
      <dgm:prSet/>
      <dgm:spPr/>
      <dgm:t>
        <a:bodyPr/>
        <a:lstStyle/>
        <a:p>
          <a:endParaRPr lang="es-EC" sz="2000">
            <a:latin typeface="Times New Roman" pitchFamily="18" charset="0"/>
            <a:cs typeface="Times New Roman" pitchFamily="18" charset="0"/>
          </a:endParaRPr>
        </a:p>
      </dgm:t>
    </dgm:pt>
    <dgm:pt modelId="{BDEEED75-41EA-4315-9971-897F69673CE9}">
      <dgm:prSet phldrT="[Texto]" custT="1"/>
      <dgm:spPr>
        <a:solidFill>
          <a:schemeClr val="tx1">
            <a:alpha val="90000"/>
          </a:schemeClr>
        </a:solidFill>
        <a:ln>
          <a:solidFill>
            <a:schemeClr val="tx2">
              <a:lumMod val="50000"/>
              <a:alpha val="90000"/>
            </a:schemeClr>
          </a:solidFill>
        </a:ln>
      </dgm:spPr>
      <dgm:t>
        <a:bodyPr/>
        <a:lstStyle/>
        <a:p>
          <a:r>
            <a:rPr lang="es-EC" sz="2000" dirty="0" smtClean="0">
              <a:latin typeface="Times New Roman" pitchFamily="18" charset="0"/>
              <a:cs typeface="Times New Roman" pitchFamily="18" charset="0"/>
            </a:rPr>
            <a:t>10% de la muestra</a:t>
          </a:r>
          <a:endParaRPr lang="es-EC" sz="2000" dirty="0">
            <a:latin typeface="Times New Roman" pitchFamily="18" charset="0"/>
            <a:cs typeface="Times New Roman" pitchFamily="18" charset="0"/>
          </a:endParaRPr>
        </a:p>
      </dgm:t>
    </dgm:pt>
    <dgm:pt modelId="{0D306E95-C97C-4A6B-AADC-08AED87809C5}" type="parTrans" cxnId="{D63CFCCD-508E-4419-8B23-69327EFE4EC9}">
      <dgm:prSet/>
      <dgm:spPr/>
      <dgm:t>
        <a:bodyPr/>
        <a:lstStyle/>
        <a:p>
          <a:endParaRPr lang="es-EC" sz="2000">
            <a:latin typeface="Times New Roman" pitchFamily="18" charset="0"/>
            <a:cs typeface="Times New Roman" pitchFamily="18" charset="0"/>
          </a:endParaRPr>
        </a:p>
      </dgm:t>
    </dgm:pt>
    <dgm:pt modelId="{57F6930F-EF9A-4C3D-9CC1-E4547FDCBAD1}" type="sibTrans" cxnId="{D63CFCCD-508E-4419-8B23-69327EFE4EC9}">
      <dgm:prSet/>
      <dgm:spPr/>
      <dgm:t>
        <a:bodyPr/>
        <a:lstStyle/>
        <a:p>
          <a:endParaRPr lang="es-EC" sz="2000">
            <a:latin typeface="Times New Roman" pitchFamily="18" charset="0"/>
            <a:cs typeface="Times New Roman" pitchFamily="18" charset="0"/>
          </a:endParaRPr>
        </a:p>
      </dgm:t>
    </dgm:pt>
    <dgm:pt modelId="{FD520A49-A81D-4209-B236-0CB1B18A9A0A}">
      <dgm:prSet phldrT="[Texto]" custT="1"/>
      <dgm:spPr/>
      <dgm:t>
        <a:bodyPr/>
        <a:lstStyle/>
        <a:p>
          <a:r>
            <a:rPr lang="es-EC" sz="2000" dirty="0" smtClean="0">
              <a:latin typeface="Times New Roman" pitchFamily="18" charset="0"/>
              <a:cs typeface="Times New Roman" pitchFamily="18" charset="0"/>
            </a:rPr>
            <a:t>TRABAJO DE CAMPO</a:t>
          </a:r>
          <a:endParaRPr lang="es-EC" sz="2000" dirty="0">
            <a:latin typeface="Times New Roman" pitchFamily="18" charset="0"/>
            <a:cs typeface="Times New Roman" pitchFamily="18" charset="0"/>
          </a:endParaRPr>
        </a:p>
      </dgm:t>
    </dgm:pt>
    <dgm:pt modelId="{4702444C-1C73-43A6-BC97-ADAF85B1A5D9}" type="parTrans" cxnId="{3B66B6FC-B75D-47DF-861D-23F1220DEF30}">
      <dgm:prSet/>
      <dgm:spPr/>
      <dgm:t>
        <a:bodyPr/>
        <a:lstStyle/>
        <a:p>
          <a:endParaRPr lang="es-EC" sz="2000">
            <a:latin typeface="Times New Roman" pitchFamily="18" charset="0"/>
            <a:cs typeface="Times New Roman" pitchFamily="18" charset="0"/>
          </a:endParaRPr>
        </a:p>
      </dgm:t>
    </dgm:pt>
    <dgm:pt modelId="{74D5A2CD-29A2-4B8E-8B77-B55F05E0AF87}" type="sibTrans" cxnId="{3B66B6FC-B75D-47DF-861D-23F1220DEF30}">
      <dgm:prSet/>
      <dgm:spPr/>
      <dgm:t>
        <a:bodyPr/>
        <a:lstStyle/>
        <a:p>
          <a:endParaRPr lang="es-EC" sz="2000">
            <a:latin typeface="Times New Roman" pitchFamily="18" charset="0"/>
            <a:cs typeface="Times New Roman" pitchFamily="18" charset="0"/>
          </a:endParaRPr>
        </a:p>
      </dgm:t>
    </dgm:pt>
    <dgm:pt modelId="{7D47D2C0-08B8-4F29-B3A0-644F8D5748FB}">
      <dgm:prSet phldrT="[Texto]" custT="1"/>
      <dgm:spPr>
        <a:solidFill>
          <a:schemeClr val="tx1">
            <a:alpha val="90000"/>
          </a:schemeClr>
        </a:solidFill>
        <a:ln>
          <a:solidFill>
            <a:schemeClr val="tx2">
              <a:lumMod val="50000"/>
              <a:alpha val="90000"/>
            </a:schemeClr>
          </a:solidFill>
        </a:ln>
      </dgm:spPr>
      <dgm:t>
        <a:bodyPr/>
        <a:lstStyle/>
        <a:p>
          <a:pPr algn="just"/>
          <a:r>
            <a:rPr lang="es-EC" sz="2000" dirty="0" smtClean="0">
              <a:latin typeface="Times New Roman" pitchFamily="18" charset="0"/>
              <a:cs typeface="Times New Roman" pitchFamily="18" charset="0"/>
            </a:rPr>
            <a:t>Investigador relación directa con grupo de estudio</a:t>
          </a:r>
          <a:endParaRPr lang="es-EC" sz="2000" dirty="0">
            <a:latin typeface="Times New Roman" pitchFamily="18" charset="0"/>
            <a:cs typeface="Times New Roman" pitchFamily="18" charset="0"/>
          </a:endParaRPr>
        </a:p>
      </dgm:t>
    </dgm:pt>
    <dgm:pt modelId="{7B828E8D-3581-4254-8F09-D42022FA1875}" type="parTrans" cxnId="{1AD1676D-6CC3-4404-81C2-AD7D35EEA637}">
      <dgm:prSet/>
      <dgm:spPr/>
      <dgm:t>
        <a:bodyPr/>
        <a:lstStyle/>
        <a:p>
          <a:endParaRPr lang="es-EC" sz="2000">
            <a:latin typeface="Times New Roman" pitchFamily="18" charset="0"/>
            <a:cs typeface="Times New Roman" pitchFamily="18" charset="0"/>
          </a:endParaRPr>
        </a:p>
      </dgm:t>
    </dgm:pt>
    <dgm:pt modelId="{BA10E1E8-330E-4FEE-83DC-E84DF4126015}" type="sibTrans" cxnId="{1AD1676D-6CC3-4404-81C2-AD7D35EEA637}">
      <dgm:prSet/>
      <dgm:spPr/>
      <dgm:t>
        <a:bodyPr/>
        <a:lstStyle/>
        <a:p>
          <a:endParaRPr lang="es-EC" sz="2000">
            <a:latin typeface="Times New Roman" pitchFamily="18" charset="0"/>
            <a:cs typeface="Times New Roman" pitchFamily="18" charset="0"/>
          </a:endParaRPr>
        </a:p>
      </dgm:t>
    </dgm:pt>
    <dgm:pt modelId="{97B97799-F9C8-4C7E-A268-596BDBD5F136}">
      <dgm:prSet phldrT="[Texto]" custT="1"/>
      <dgm:spPr>
        <a:solidFill>
          <a:schemeClr val="tx1">
            <a:alpha val="90000"/>
          </a:schemeClr>
        </a:solidFill>
        <a:ln>
          <a:solidFill>
            <a:schemeClr val="tx2">
              <a:lumMod val="50000"/>
              <a:alpha val="90000"/>
            </a:schemeClr>
          </a:solidFill>
        </a:ln>
      </dgm:spPr>
      <dgm:t>
        <a:bodyPr/>
        <a:lstStyle/>
        <a:p>
          <a:r>
            <a:rPr lang="es-EC" sz="2000" dirty="0" smtClean="0">
              <a:latin typeface="Times New Roman" pitchFamily="18" charset="0"/>
              <a:cs typeface="Times New Roman" pitchFamily="18" charset="0"/>
            </a:rPr>
            <a:t>Validación de los instrumentos</a:t>
          </a:r>
          <a:endParaRPr lang="es-EC" sz="2000" dirty="0">
            <a:latin typeface="Times New Roman" pitchFamily="18" charset="0"/>
            <a:cs typeface="Times New Roman" pitchFamily="18" charset="0"/>
          </a:endParaRPr>
        </a:p>
      </dgm:t>
    </dgm:pt>
    <dgm:pt modelId="{52A3CAB9-5BC7-41CB-8D7C-5D5FBC8D9CB9}" type="parTrans" cxnId="{079E73F6-9D19-4D01-A4BB-2F619353D273}">
      <dgm:prSet/>
      <dgm:spPr/>
      <dgm:t>
        <a:bodyPr/>
        <a:lstStyle/>
        <a:p>
          <a:endParaRPr lang="es-EC"/>
        </a:p>
      </dgm:t>
    </dgm:pt>
    <dgm:pt modelId="{28B0BEAF-A746-4D5D-AE7C-780D04228615}" type="sibTrans" cxnId="{079E73F6-9D19-4D01-A4BB-2F619353D273}">
      <dgm:prSet/>
      <dgm:spPr/>
      <dgm:t>
        <a:bodyPr/>
        <a:lstStyle/>
        <a:p>
          <a:endParaRPr lang="es-EC"/>
        </a:p>
      </dgm:t>
    </dgm:pt>
    <dgm:pt modelId="{AFFDCB98-D1FD-4A2F-944F-8FC5F1F0AE8D}">
      <dgm:prSet phldrT="[Texto]" custT="1"/>
      <dgm:spPr>
        <a:solidFill>
          <a:schemeClr val="tx1">
            <a:alpha val="90000"/>
          </a:schemeClr>
        </a:solidFill>
        <a:ln>
          <a:solidFill>
            <a:schemeClr val="tx2">
              <a:lumMod val="50000"/>
              <a:alpha val="90000"/>
            </a:schemeClr>
          </a:solidFill>
        </a:ln>
      </dgm:spPr>
      <dgm:t>
        <a:bodyPr/>
        <a:lstStyle/>
        <a:p>
          <a:pPr algn="just"/>
          <a:r>
            <a:rPr lang="es-CO" sz="2000" dirty="0" smtClean="0">
              <a:latin typeface="Times New Roman" pitchFamily="18" charset="0"/>
              <a:cs typeface="Times New Roman" pitchFamily="18" charset="0"/>
            </a:rPr>
            <a:t>Cuestionario Aplicado a Productores Artesanales e Intermediarios Comerciales de Cotacachi, Guano y </a:t>
          </a:r>
          <a:r>
            <a:rPr lang="es-CO" sz="2000" dirty="0" err="1" smtClean="0">
              <a:latin typeface="Times New Roman" pitchFamily="18" charset="0"/>
              <a:cs typeface="Times New Roman" pitchFamily="18" charset="0"/>
            </a:rPr>
            <a:t>Quisapincha</a:t>
          </a:r>
          <a:endParaRPr lang="es-EC" sz="2000" dirty="0">
            <a:latin typeface="Times New Roman" pitchFamily="18" charset="0"/>
            <a:cs typeface="Times New Roman" pitchFamily="18" charset="0"/>
          </a:endParaRPr>
        </a:p>
      </dgm:t>
    </dgm:pt>
    <dgm:pt modelId="{F44E8B53-D8BA-4EA2-8256-CBAADC3D31B8}" type="parTrans" cxnId="{623FBD0E-942B-4860-8739-EA0C6367B780}">
      <dgm:prSet/>
      <dgm:spPr/>
      <dgm:t>
        <a:bodyPr/>
        <a:lstStyle/>
        <a:p>
          <a:endParaRPr lang="es-EC"/>
        </a:p>
      </dgm:t>
    </dgm:pt>
    <dgm:pt modelId="{512080D9-8670-4928-8F88-9068E14FDB4C}" type="sibTrans" cxnId="{623FBD0E-942B-4860-8739-EA0C6367B780}">
      <dgm:prSet/>
      <dgm:spPr/>
      <dgm:t>
        <a:bodyPr/>
        <a:lstStyle/>
        <a:p>
          <a:endParaRPr lang="es-EC"/>
        </a:p>
      </dgm:t>
    </dgm:pt>
    <dgm:pt modelId="{0CE47864-A345-4B35-8671-89F9D0F4623A}" type="pres">
      <dgm:prSet presAssocID="{9D9C0F76-DC65-44C3-AD8B-BD58B3A7F442}" presName="Name0" presStyleCnt="0">
        <dgm:presLayoutVars>
          <dgm:dir/>
          <dgm:animLvl val="lvl"/>
          <dgm:resizeHandles val="exact"/>
        </dgm:presLayoutVars>
      </dgm:prSet>
      <dgm:spPr/>
      <dgm:t>
        <a:bodyPr/>
        <a:lstStyle/>
        <a:p>
          <a:endParaRPr lang="es-EC"/>
        </a:p>
      </dgm:t>
    </dgm:pt>
    <dgm:pt modelId="{8353716E-7C37-42FE-A016-6E40F1A24974}" type="pres">
      <dgm:prSet presAssocID="{2122FD58-705A-4215-8A54-AACD69ABD8F8}" presName="linNode" presStyleCnt="0"/>
      <dgm:spPr/>
    </dgm:pt>
    <dgm:pt modelId="{26F90AE7-EE49-407F-9711-B67EBFE319CE}" type="pres">
      <dgm:prSet presAssocID="{2122FD58-705A-4215-8A54-AACD69ABD8F8}" presName="parentText" presStyleLbl="node1" presStyleIdx="0" presStyleCnt="3" custScaleX="81660" custLinFactNeighborX="-4176" custLinFactNeighborY="1275">
        <dgm:presLayoutVars>
          <dgm:chMax val="1"/>
          <dgm:bulletEnabled val="1"/>
        </dgm:presLayoutVars>
      </dgm:prSet>
      <dgm:spPr/>
      <dgm:t>
        <a:bodyPr/>
        <a:lstStyle/>
        <a:p>
          <a:endParaRPr lang="es-EC"/>
        </a:p>
      </dgm:t>
    </dgm:pt>
    <dgm:pt modelId="{501C523C-05FF-4234-A4B7-098EBC9CD0D7}" type="pres">
      <dgm:prSet presAssocID="{2122FD58-705A-4215-8A54-AACD69ABD8F8}" presName="descendantText" presStyleLbl="alignAccFollowNode1" presStyleIdx="0" presStyleCnt="3" custScaleY="112628">
        <dgm:presLayoutVars>
          <dgm:bulletEnabled val="1"/>
        </dgm:presLayoutVars>
      </dgm:prSet>
      <dgm:spPr/>
      <dgm:t>
        <a:bodyPr/>
        <a:lstStyle/>
        <a:p>
          <a:endParaRPr lang="es-EC"/>
        </a:p>
      </dgm:t>
    </dgm:pt>
    <dgm:pt modelId="{751D0AFE-872F-4560-9E64-9E886A7667AB}" type="pres">
      <dgm:prSet presAssocID="{B5960281-E2AB-41A0-861B-AE27BA9AE364}" presName="sp" presStyleCnt="0"/>
      <dgm:spPr/>
    </dgm:pt>
    <dgm:pt modelId="{AFB27B43-ED2F-4344-AC23-2486330885AA}" type="pres">
      <dgm:prSet presAssocID="{5E469AB5-87F5-44E3-AD09-D017DAEB25C9}" presName="linNode" presStyleCnt="0"/>
      <dgm:spPr/>
    </dgm:pt>
    <dgm:pt modelId="{D9D95748-495C-4BCA-8257-838720447AD5}" type="pres">
      <dgm:prSet presAssocID="{5E469AB5-87F5-44E3-AD09-D017DAEB25C9}" presName="parentText" presStyleLbl="node1" presStyleIdx="1" presStyleCnt="3" custScaleX="80787" custLinFactNeighborX="-4175" custLinFactNeighborY="1275">
        <dgm:presLayoutVars>
          <dgm:chMax val="1"/>
          <dgm:bulletEnabled val="1"/>
        </dgm:presLayoutVars>
      </dgm:prSet>
      <dgm:spPr/>
      <dgm:t>
        <a:bodyPr/>
        <a:lstStyle/>
        <a:p>
          <a:endParaRPr lang="es-EC"/>
        </a:p>
      </dgm:t>
    </dgm:pt>
    <dgm:pt modelId="{F7BCE811-E09A-40C6-B53F-CD0E8EAC557B}" type="pres">
      <dgm:prSet presAssocID="{5E469AB5-87F5-44E3-AD09-D017DAEB25C9}" presName="descendantText" presStyleLbl="alignAccFollowNode1" presStyleIdx="1" presStyleCnt="3" custScaleY="116914" custLinFactNeighborY="1594">
        <dgm:presLayoutVars>
          <dgm:bulletEnabled val="1"/>
        </dgm:presLayoutVars>
      </dgm:prSet>
      <dgm:spPr/>
      <dgm:t>
        <a:bodyPr/>
        <a:lstStyle/>
        <a:p>
          <a:endParaRPr lang="es-EC"/>
        </a:p>
      </dgm:t>
    </dgm:pt>
    <dgm:pt modelId="{4020B68A-75AA-439E-A89A-41B828CCC1BF}" type="pres">
      <dgm:prSet presAssocID="{AC5D9993-DB8E-47AE-BD95-FA3D659C430C}" presName="sp" presStyleCnt="0"/>
      <dgm:spPr/>
    </dgm:pt>
    <dgm:pt modelId="{5DE5FE41-9222-42DD-9E24-AACEF374EA5A}" type="pres">
      <dgm:prSet presAssocID="{FD520A49-A81D-4209-B236-0CB1B18A9A0A}" presName="linNode" presStyleCnt="0"/>
      <dgm:spPr/>
    </dgm:pt>
    <dgm:pt modelId="{48D6E225-CFFF-4034-B77E-D993102929B3}" type="pres">
      <dgm:prSet presAssocID="{FD520A49-A81D-4209-B236-0CB1B18A9A0A}" presName="parentText" presStyleLbl="node1" presStyleIdx="2" presStyleCnt="3" custScaleX="82534" custLinFactNeighborX="-4667">
        <dgm:presLayoutVars>
          <dgm:chMax val="1"/>
          <dgm:bulletEnabled val="1"/>
        </dgm:presLayoutVars>
      </dgm:prSet>
      <dgm:spPr/>
      <dgm:t>
        <a:bodyPr/>
        <a:lstStyle/>
        <a:p>
          <a:endParaRPr lang="es-EC"/>
        </a:p>
      </dgm:t>
    </dgm:pt>
    <dgm:pt modelId="{1C71C778-353E-4A48-83A5-FE8AD36D2C44}" type="pres">
      <dgm:prSet presAssocID="{FD520A49-A81D-4209-B236-0CB1B18A9A0A}" presName="descendantText" presStyleLbl="alignAccFollowNode1" presStyleIdx="2" presStyleCnt="3" custScaleY="114825" custLinFactNeighborX="-2185">
        <dgm:presLayoutVars>
          <dgm:bulletEnabled val="1"/>
        </dgm:presLayoutVars>
      </dgm:prSet>
      <dgm:spPr/>
      <dgm:t>
        <a:bodyPr/>
        <a:lstStyle/>
        <a:p>
          <a:endParaRPr lang="es-EC"/>
        </a:p>
      </dgm:t>
    </dgm:pt>
  </dgm:ptLst>
  <dgm:cxnLst>
    <dgm:cxn modelId="{D997F7D5-AA73-47ED-99F3-2C0307176E99}" type="presOf" srcId="{BDEEED75-41EA-4315-9971-897F69673CE9}" destId="{F7BCE811-E09A-40C6-B53F-CD0E8EAC557B}" srcOrd="0" destOrd="0" presId="urn:microsoft.com/office/officeart/2005/8/layout/vList5"/>
    <dgm:cxn modelId="{5246A110-A8D7-444D-85D6-985E687BFA9D}" type="presOf" srcId="{E15715B9-CC51-4275-9ED9-7F8DC07699DF}" destId="{501C523C-05FF-4234-A4B7-098EBC9CD0D7}" srcOrd="0" destOrd="0" presId="urn:microsoft.com/office/officeart/2005/8/layout/vList5"/>
    <dgm:cxn modelId="{623FBD0E-942B-4860-8739-EA0C6367B780}" srcId="{FD520A49-A81D-4209-B236-0CB1B18A9A0A}" destId="{AFFDCB98-D1FD-4A2F-944F-8FC5F1F0AE8D}" srcOrd="1" destOrd="0" parTransId="{F44E8B53-D8BA-4EA2-8256-CBAADC3D31B8}" sibTransId="{512080D9-8670-4928-8F88-9068E14FDB4C}"/>
    <dgm:cxn modelId="{B00FE7BA-9A13-4920-B2CA-80A6563248D4}" srcId="{2122FD58-705A-4215-8A54-AACD69ABD8F8}" destId="{E15715B9-CC51-4275-9ED9-7F8DC07699DF}" srcOrd="0" destOrd="0" parTransId="{8CBED680-6516-44FF-AEEE-EECD43601DDB}" sibTransId="{2FF0ABE3-890F-45A8-9FC1-A9E43DA977B9}"/>
    <dgm:cxn modelId="{C550A8B8-66F7-4023-91BF-B0DF02C52C02}" type="presOf" srcId="{7D47D2C0-08B8-4F29-B3A0-644F8D5748FB}" destId="{1C71C778-353E-4A48-83A5-FE8AD36D2C44}" srcOrd="0" destOrd="0" presId="urn:microsoft.com/office/officeart/2005/8/layout/vList5"/>
    <dgm:cxn modelId="{6CB0AE5C-952E-4CB9-8758-BCD7B8179D0B}" type="presOf" srcId="{FD520A49-A81D-4209-B236-0CB1B18A9A0A}" destId="{48D6E225-CFFF-4034-B77E-D993102929B3}" srcOrd="0" destOrd="0" presId="urn:microsoft.com/office/officeart/2005/8/layout/vList5"/>
    <dgm:cxn modelId="{1AD1676D-6CC3-4404-81C2-AD7D35EEA637}" srcId="{FD520A49-A81D-4209-B236-0CB1B18A9A0A}" destId="{7D47D2C0-08B8-4F29-B3A0-644F8D5748FB}" srcOrd="0" destOrd="0" parTransId="{7B828E8D-3581-4254-8F09-D42022FA1875}" sibTransId="{BA10E1E8-330E-4FEE-83DC-E84DF4126015}"/>
    <dgm:cxn modelId="{201AC860-EADA-4F5C-A5CD-C9594AC56AEF}" type="presOf" srcId="{AFFDCB98-D1FD-4A2F-944F-8FC5F1F0AE8D}" destId="{1C71C778-353E-4A48-83A5-FE8AD36D2C44}" srcOrd="0" destOrd="1" presId="urn:microsoft.com/office/officeart/2005/8/layout/vList5"/>
    <dgm:cxn modelId="{8240AAF0-7C80-46B8-967B-5F6055024A04}" type="presOf" srcId="{2122FD58-705A-4215-8A54-AACD69ABD8F8}" destId="{26F90AE7-EE49-407F-9711-B67EBFE319CE}" srcOrd="0" destOrd="0" presId="urn:microsoft.com/office/officeart/2005/8/layout/vList5"/>
    <dgm:cxn modelId="{7B413AAC-CF23-48DE-B0EF-47F9E2A0859A}" type="presOf" srcId="{9D9C0F76-DC65-44C3-AD8B-BD58B3A7F442}" destId="{0CE47864-A345-4B35-8671-89F9D0F4623A}" srcOrd="0" destOrd="0" presId="urn:microsoft.com/office/officeart/2005/8/layout/vList5"/>
    <dgm:cxn modelId="{258D0D51-EC74-41CF-89F1-D07E9D2FB839}" type="presOf" srcId="{5E469AB5-87F5-44E3-AD09-D017DAEB25C9}" destId="{D9D95748-495C-4BCA-8257-838720447AD5}" srcOrd="0" destOrd="0" presId="urn:microsoft.com/office/officeart/2005/8/layout/vList5"/>
    <dgm:cxn modelId="{85E3CF29-8ACB-41E2-AA37-0E7FE7134F8C}" type="presOf" srcId="{97B97799-F9C8-4C7E-A268-596BDBD5F136}" destId="{F7BCE811-E09A-40C6-B53F-CD0E8EAC557B}" srcOrd="0" destOrd="1" presId="urn:microsoft.com/office/officeart/2005/8/layout/vList5"/>
    <dgm:cxn modelId="{047DC0CE-1418-4AB8-9DC0-36EFEF140E93}" srcId="{9D9C0F76-DC65-44C3-AD8B-BD58B3A7F442}" destId="{2122FD58-705A-4215-8A54-AACD69ABD8F8}" srcOrd="0" destOrd="0" parTransId="{61485394-0421-4C24-8418-77D86E3B68BC}" sibTransId="{B5960281-E2AB-41A0-861B-AE27BA9AE364}"/>
    <dgm:cxn modelId="{079E73F6-9D19-4D01-A4BB-2F619353D273}" srcId="{5E469AB5-87F5-44E3-AD09-D017DAEB25C9}" destId="{97B97799-F9C8-4C7E-A268-596BDBD5F136}" srcOrd="1" destOrd="0" parTransId="{52A3CAB9-5BC7-41CB-8D7C-5D5FBC8D9CB9}" sibTransId="{28B0BEAF-A746-4D5D-AE7C-780D04228615}"/>
    <dgm:cxn modelId="{90B163F7-7A81-4440-A3BE-37F5A3376F16}" srcId="{9D9C0F76-DC65-44C3-AD8B-BD58B3A7F442}" destId="{5E469AB5-87F5-44E3-AD09-D017DAEB25C9}" srcOrd="1" destOrd="0" parTransId="{363C4FDD-2A7E-4E1F-9E84-924894647C29}" sibTransId="{AC5D9993-DB8E-47AE-BD95-FA3D659C430C}"/>
    <dgm:cxn modelId="{D63CFCCD-508E-4419-8B23-69327EFE4EC9}" srcId="{5E469AB5-87F5-44E3-AD09-D017DAEB25C9}" destId="{BDEEED75-41EA-4315-9971-897F69673CE9}" srcOrd="0" destOrd="0" parTransId="{0D306E95-C97C-4A6B-AADC-08AED87809C5}" sibTransId="{57F6930F-EF9A-4C3D-9CC1-E4547FDCBAD1}"/>
    <dgm:cxn modelId="{3B66B6FC-B75D-47DF-861D-23F1220DEF30}" srcId="{9D9C0F76-DC65-44C3-AD8B-BD58B3A7F442}" destId="{FD520A49-A81D-4209-B236-0CB1B18A9A0A}" srcOrd="2" destOrd="0" parTransId="{4702444C-1C73-43A6-BC97-ADAF85B1A5D9}" sibTransId="{74D5A2CD-29A2-4B8E-8B77-B55F05E0AF87}"/>
    <dgm:cxn modelId="{9C27C144-FDFE-4616-A92E-E56DD79BEB42}" type="presParOf" srcId="{0CE47864-A345-4B35-8671-89F9D0F4623A}" destId="{8353716E-7C37-42FE-A016-6E40F1A24974}" srcOrd="0" destOrd="0" presId="urn:microsoft.com/office/officeart/2005/8/layout/vList5"/>
    <dgm:cxn modelId="{9208B8A6-7E98-4175-BA64-61FC66D76DCD}" type="presParOf" srcId="{8353716E-7C37-42FE-A016-6E40F1A24974}" destId="{26F90AE7-EE49-407F-9711-B67EBFE319CE}" srcOrd="0" destOrd="0" presId="urn:microsoft.com/office/officeart/2005/8/layout/vList5"/>
    <dgm:cxn modelId="{602CCB9E-752E-4850-B92A-E54074BFE592}" type="presParOf" srcId="{8353716E-7C37-42FE-A016-6E40F1A24974}" destId="{501C523C-05FF-4234-A4B7-098EBC9CD0D7}" srcOrd="1" destOrd="0" presId="urn:microsoft.com/office/officeart/2005/8/layout/vList5"/>
    <dgm:cxn modelId="{57B50BDD-94FF-4B9A-883E-CBBBC4AA5234}" type="presParOf" srcId="{0CE47864-A345-4B35-8671-89F9D0F4623A}" destId="{751D0AFE-872F-4560-9E64-9E886A7667AB}" srcOrd="1" destOrd="0" presId="urn:microsoft.com/office/officeart/2005/8/layout/vList5"/>
    <dgm:cxn modelId="{5D161B6B-9F06-46E1-93A7-924791A2D63F}" type="presParOf" srcId="{0CE47864-A345-4B35-8671-89F9D0F4623A}" destId="{AFB27B43-ED2F-4344-AC23-2486330885AA}" srcOrd="2" destOrd="0" presId="urn:microsoft.com/office/officeart/2005/8/layout/vList5"/>
    <dgm:cxn modelId="{FFB7B2B8-A85E-4C4C-9163-78A1CE261157}" type="presParOf" srcId="{AFB27B43-ED2F-4344-AC23-2486330885AA}" destId="{D9D95748-495C-4BCA-8257-838720447AD5}" srcOrd="0" destOrd="0" presId="urn:microsoft.com/office/officeart/2005/8/layout/vList5"/>
    <dgm:cxn modelId="{6EAAE394-1FAC-4BAE-8D15-EECF6CFF8BEC}" type="presParOf" srcId="{AFB27B43-ED2F-4344-AC23-2486330885AA}" destId="{F7BCE811-E09A-40C6-B53F-CD0E8EAC557B}" srcOrd="1" destOrd="0" presId="urn:microsoft.com/office/officeart/2005/8/layout/vList5"/>
    <dgm:cxn modelId="{BB8D650A-FF35-4039-AA1B-79286B0FFB16}" type="presParOf" srcId="{0CE47864-A345-4B35-8671-89F9D0F4623A}" destId="{4020B68A-75AA-439E-A89A-41B828CCC1BF}" srcOrd="3" destOrd="0" presId="urn:microsoft.com/office/officeart/2005/8/layout/vList5"/>
    <dgm:cxn modelId="{CBB77C0D-39D0-46C3-86C4-09B6C8525D4E}" type="presParOf" srcId="{0CE47864-A345-4B35-8671-89F9D0F4623A}" destId="{5DE5FE41-9222-42DD-9E24-AACEF374EA5A}" srcOrd="4" destOrd="0" presId="urn:microsoft.com/office/officeart/2005/8/layout/vList5"/>
    <dgm:cxn modelId="{D1300D7E-4BBE-46E5-A61C-495FC8A82002}" type="presParOf" srcId="{5DE5FE41-9222-42DD-9E24-AACEF374EA5A}" destId="{48D6E225-CFFF-4034-B77E-D993102929B3}" srcOrd="0" destOrd="0" presId="urn:microsoft.com/office/officeart/2005/8/layout/vList5"/>
    <dgm:cxn modelId="{81AE4860-0831-40E1-B231-4D19B993747C}" type="presParOf" srcId="{5DE5FE41-9222-42DD-9E24-AACEF374EA5A}" destId="{1C71C778-353E-4A48-83A5-FE8AD36D2C4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93B69C-FD54-4AAD-9048-CD253A6B7A30}" type="doc">
      <dgm:prSet loTypeId="urn:microsoft.com/office/officeart/2005/8/layout/hList6" loCatId="list" qsTypeId="urn:microsoft.com/office/officeart/2005/8/quickstyle/simple1#3" qsCatId="simple" csTypeId="urn:microsoft.com/office/officeart/2005/8/colors/accent1_2#3" csCatId="accent1" phldr="1"/>
      <dgm:spPr/>
      <dgm:t>
        <a:bodyPr/>
        <a:lstStyle/>
        <a:p>
          <a:endParaRPr lang="es-EC"/>
        </a:p>
      </dgm:t>
    </dgm:pt>
    <dgm:pt modelId="{ABA88EF7-2B80-4C52-82C5-8A56E51BF2A9}">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COTACAHI</a:t>
          </a:r>
          <a:endParaRPr lang="es-EC" sz="2200" dirty="0">
            <a:solidFill>
              <a:schemeClr val="bg1"/>
            </a:solidFill>
            <a:latin typeface="Times New Roman" pitchFamily="18" charset="0"/>
            <a:cs typeface="Times New Roman" pitchFamily="18" charset="0"/>
          </a:endParaRPr>
        </a:p>
      </dgm:t>
    </dgm:pt>
    <dgm:pt modelId="{530A8494-0D4B-42CA-BA42-0D4AD3FAC494}" type="parTrans" cxnId="{203DB5E1-B0A8-4EC0-8CCD-9A4A194EA58B}">
      <dgm:prSet/>
      <dgm:spPr/>
      <dgm:t>
        <a:bodyPr/>
        <a:lstStyle/>
        <a:p>
          <a:endParaRPr lang="es-EC" sz="2200">
            <a:latin typeface="Times New Roman" pitchFamily="18" charset="0"/>
            <a:cs typeface="Times New Roman" pitchFamily="18" charset="0"/>
          </a:endParaRPr>
        </a:p>
      </dgm:t>
    </dgm:pt>
    <dgm:pt modelId="{1C40322E-117E-42EB-98D5-FBC168DD04B7}" type="sibTrans" cxnId="{203DB5E1-B0A8-4EC0-8CCD-9A4A194EA58B}">
      <dgm:prSet/>
      <dgm:spPr/>
      <dgm:t>
        <a:bodyPr/>
        <a:lstStyle/>
        <a:p>
          <a:endParaRPr lang="es-EC" sz="2200">
            <a:latin typeface="Times New Roman" pitchFamily="18" charset="0"/>
            <a:cs typeface="Times New Roman" pitchFamily="18" charset="0"/>
          </a:endParaRPr>
        </a:p>
      </dgm:t>
    </dgm:pt>
    <dgm:pt modelId="{E5725911-732C-43CF-89AA-FA0F389AB266}">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Imbabura</a:t>
          </a:r>
          <a:endParaRPr lang="es-EC" sz="2200" dirty="0">
            <a:solidFill>
              <a:schemeClr val="bg1"/>
            </a:solidFill>
            <a:latin typeface="Times New Roman" pitchFamily="18" charset="0"/>
            <a:cs typeface="Times New Roman" pitchFamily="18" charset="0"/>
          </a:endParaRPr>
        </a:p>
      </dgm:t>
    </dgm:pt>
    <dgm:pt modelId="{22AE1D0A-2A88-4C93-84DE-D34F76531CC2}" type="parTrans" cxnId="{B776B119-8F63-42AC-82B2-580E796E9781}">
      <dgm:prSet/>
      <dgm:spPr/>
      <dgm:t>
        <a:bodyPr/>
        <a:lstStyle/>
        <a:p>
          <a:endParaRPr lang="es-EC" sz="2200">
            <a:latin typeface="Times New Roman" pitchFamily="18" charset="0"/>
            <a:cs typeface="Times New Roman" pitchFamily="18" charset="0"/>
          </a:endParaRPr>
        </a:p>
      </dgm:t>
    </dgm:pt>
    <dgm:pt modelId="{5A8930BB-63E6-45C2-9394-DBE34ADFCFDD}" type="sibTrans" cxnId="{B776B119-8F63-42AC-82B2-580E796E9781}">
      <dgm:prSet/>
      <dgm:spPr/>
      <dgm:t>
        <a:bodyPr/>
        <a:lstStyle/>
        <a:p>
          <a:endParaRPr lang="es-EC" sz="2200">
            <a:latin typeface="Times New Roman" pitchFamily="18" charset="0"/>
            <a:cs typeface="Times New Roman" pitchFamily="18" charset="0"/>
          </a:endParaRPr>
        </a:p>
      </dgm:t>
    </dgm:pt>
    <dgm:pt modelId="{5D601B02-2325-41A2-A6F1-36ED7775F5D7}">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GUANO</a:t>
          </a:r>
          <a:endParaRPr lang="es-EC" sz="2200" dirty="0">
            <a:solidFill>
              <a:schemeClr val="bg1"/>
            </a:solidFill>
            <a:latin typeface="Times New Roman" pitchFamily="18" charset="0"/>
            <a:cs typeface="Times New Roman" pitchFamily="18" charset="0"/>
          </a:endParaRPr>
        </a:p>
      </dgm:t>
    </dgm:pt>
    <dgm:pt modelId="{2988F559-4603-4729-BF4A-69DA98543DCB}" type="parTrans" cxnId="{E5EC2659-0DA9-4BC4-80CD-246BC4D0159B}">
      <dgm:prSet/>
      <dgm:spPr/>
      <dgm:t>
        <a:bodyPr/>
        <a:lstStyle/>
        <a:p>
          <a:endParaRPr lang="es-EC" sz="2200">
            <a:latin typeface="Times New Roman" pitchFamily="18" charset="0"/>
            <a:cs typeface="Times New Roman" pitchFamily="18" charset="0"/>
          </a:endParaRPr>
        </a:p>
      </dgm:t>
    </dgm:pt>
    <dgm:pt modelId="{C70E878A-84E1-42F8-A7E5-88D0668E7D9F}" type="sibTrans" cxnId="{E5EC2659-0DA9-4BC4-80CD-246BC4D0159B}">
      <dgm:prSet/>
      <dgm:spPr/>
      <dgm:t>
        <a:bodyPr/>
        <a:lstStyle/>
        <a:p>
          <a:endParaRPr lang="es-EC" sz="2200">
            <a:latin typeface="Times New Roman" pitchFamily="18" charset="0"/>
            <a:cs typeface="Times New Roman" pitchFamily="18" charset="0"/>
          </a:endParaRPr>
        </a:p>
      </dgm:t>
    </dgm:pt>
    <dgm:pt modelId="{4E354F52-2C8C-4F73-B236-E7F1315BDA3A}">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Chimborazo</a:t>
          </a:r>
          <a:endParaRPr lang="es-EC" sz="2200" dirty="0">
            <a:solidFill>
              <a:schemeClr val="bg1"/>
            </a:solidFill>
            <a:latin typeface="Times New Roman" pitchFamily="18" charset="0"/>
            <a:cs typeface="Times New Roman" pitchFamily="18" charset="0"/>
          </a:endParaRPr>
        </a:p>
      </dgm:t>
    </dgm:pt>
    <dgm:pt modelId="{DF4B9F06-0F3E-40E7-91A6-F61126883379}" type="parTrans" cxnId="{CA21D48D-1769-4963-A6A4-EC75B6F3A745}">
      <dgm:prSet/>
      <dgm:spPr/>
      <dgm:t>
        <a:bodyPr/>
        <a:lstStyle/>
        <a:p>
          <a:endParaRPr lang="es-EC" sz="2200">
            <a:latin typeface="Times New Roman" pitchFamily="18" charset="0"/>
            <a:cs typeface="Times New Roman" pitchFamily="18" charset="0"/>
          </a:endParaRPr>
        </a:p>
      </dgm:t>
    </dgm:pt>
    <dgm:pt modelId="{D3E9DAB4-C2FA-46A9-894F-58A6C23FDF57}" type="sibTrans" cxnId="{CA21D48D-1769-4963-A6A4-EC75B6F3A745}">
      <dgm:prSet/>
      <dgm:spPr/>
      <dgm:t>
        <a:bodyPr/>
        <a:lstStyle/>
        <a:p>
          <a:endParaRPr lang="es-EC" sz="2200">
            <a:latin typeface="Times New Roman" pitchFamily="18" charset="0"/>
            <a:cs typeface="Times New Roman" pitchFamily="18" charset="0"/>
          </a:endParaRPr>
        </a:p>
      </dgm:t>
    </dgm:pt>
    <dgm:pt modelId="{B53ABB61-3485-40CB-B9B3-DF904EBFE7ED}">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Producción alfombras</a:t>
          </a:r>
          <a:endParaRPr lang="es-EC" sz="2200" dirty="0">
            <a:solidFill>
              <a:schemeClr val="bg1"/>
            </a:solidFill>
            <a:latin typeface="Times New Roman" pitchFamily="18" charset="0"/>
            <a:cs typeface="Times New Roman" pitchFamily="18" charset="0"/>
          </a:endParaRPr>
        </a:p>
      </dgm:t>
    </dgm:pt>
    <dgm:pt modelId="{72FDF89D-C22E-49CF-B5FF-96BBD9B02978}" type="parTrans" cxnId="{1444A366-418A-4CDF-BD51-6F594880EE85}">
      <dgm:prSet/>
      <dgm:spPr/>
      <dgm:t>
        <a:bodyPr/>
        <a:lstStyle/>
        <a:p>
          <a:endParaRPr lang="es-EC" sz="2200">
            <a:latin typeface="Times New Roman" pitchFamily="18" charset="0"/>
            <a:cs typeface="Times New Roman" pitchFamily="18" charset="0"/>
          </a:endParaRPr>
        </a:p>
      </dgm:t>
    </dgm:pt>
    <dgm:pt modelId="{F3D7BBDA-F713-4805-91A8-BDC2C55037BB}" type="sibTrans" cxnId="{1444A366-418A-4CDF-BD51-6F594880EE85}">
      <dgm:prSet/>
      <dgm:spPr/>
      <dgm:t>
        <a:bodyPr/>
        <a:lstStyle/>
        <a:p>
          <a:endParaRPr lang="es-EC" sz="2200">
            <a:latin typeface="Times New Roman" pitchFamily="18" charset="0"/>
            <a:cs typeface="Times New Roman" pitchFamily="18" charset="0"/>
          </a:endParaRPr>
        </a:p>
      </dgm:t>
    </dgm:pt>
    <dgm:pt modelId="{02100E5A-03DE-4253-969D-B70CF555C1A2}">
      <dgm:prSet phldrT="[Texto]" custT="1"/>
      <dgm:spPr>
        <a:solidFill>
          <a:schemeClr val="tx1"/>
        </a:solidFill>
        <a:ln>
          <a:solidFill>
            <a:schemeClr val="tx2">
              <a:lumMod val="50000"/>
            </a:schemeClr>
          </a:solidFill>
        </a:ln>
      </dgm:spPr>
      <dgm:t>
        <a:bodyPr/>
        <a:lstStyle/>
        <a:p>
          <a:r>
            <a:rPr lang="es-EC" sz="2200" dirty="0" smtClean="0">
              <a:solidFill>
                <a:schemeClr val="bg1"/>
              </a:solidFill>
              <a:latin typeface="Times New Roman" pitchFamily="18" charset="0"/>
              <a:cs typeface="Times New Roman" pitchFamily="18" charset="0"/>
            </a:rPr>
            <a:t>QUISAPINCHA</a:t>
          </a:r>
          <a:endParaRPr lang="es-EC" sz="2200" dirty="0">
            <a:solidFill>
              <a:schemeClr val="bg1"/>
            </a:solidFill>
            <a:latin typeface="Times New Roman" pitchFamily="18" charset="0"/>
            <a:cs typeface="Times New Roman" pitchFamily="18" charset="0"/>
          </a:endParaRPr>
        </a:p>
      </dgm:t>
    </dgm:pt>
    <dgm:pt modelId="{A15917C3-A456-4E77-8B39-54C164C29053}" type="parTrans" cxnId="{0D8F29C0-99C4-4736-8C51-D0F8EF670000}">
      <dgm:prSet/>
      <dgm:spPr/>
      <dgm:t>
        <a:bodyPr/>
        <a:lstStyle/>
        <a:p>
          <a:endParaRPr lang="es-EC" sz="2200">
            <a:latin typeface="Times New Roman" pitchFamily="18" charset="0"/>
            <a:cs typeface="Times New Roman" pitchFamily="18" charset="0"/>
          </a:endParaRPr>
        </a:p>
      </dgm:t>
    </dgm:pt>
    <dgm:pt modelId="{9039AECF-64FC-4C20-9572-7075FF15CB41}" type="sibTrans" cxnId="{0D8F29C0-99C4-4736-8C51-D0F8EF670000}">
      <dgm:prSet/>
      <dgm:spPr/>
      <dgm:t>
        <a:bodyPr/>
        <a:lstStyle/>
        <a:p>
          <a:endParaRPr lang="es-EC" sz="2200">
            <a:latin typeface="Times New Roman" pitchFamily="18" charset="0"/>
            <a:cs typeface="Times New Roman" pitchFamily="18" charset="0"/>
          </a:endParaRPr>
        </a:p>
      </dgm:t>
    </dgm:pt>
    <dgm:pt modelId="{96F8716B-B443-4AD3-9BFA-CFD8BA17B82B}">
      <dgm:prSet phldrT="[Texto]" custT="1"/>
      <dgm:spPr>
        <a:solidFill>
          <a:schemeClr val="tx1"/>
        </a:solidFill>
        <a:ln>
          <a:solidFill>
            <a:schemeClr val="tx2">
              <a:lumMod val="50000"/>
            </a:schemeClr>
          </a:solidFill>
        </a:ln>
      </dgm:spPr>
      <dgm:t>
        <a:bodyPr/>
        <a:lstStyle/>
        <a:p>
          <a:r>
            <a:rPr lang="es-EC" sz="2200" dirty="0" smtClean="0">
              <a:solidFill>
                <a:schemeClr val="bg1"/>
              </a:solidFill>
              <a:latin typeface="Times New Roman" pitchFamily="18" charset="0"/>
              <a:cs typeface="Times New Roman" pitchFamily="18" charset="0"/>
            </a:rPr>
            <a:t>Tungurahua</a:t>
          </a:r>
          <a:endParaRPr lang="es-EC" sz="2200" dirty="0">
            <a:solidFill>
              <a:schemeClr val="bg1"/>
            </a:solidFill>
            <a:latin typeface="Times New Roman" pitchFamily="18" charset="0"/>
            <a:cs typeface="Times New Roman" pitchFamily="18" charset="0"/>
          </a:endParaRPr>
        </a:p>
      </dgm:t>
    </dgm:pt>
    <dgm:pt modelId="{4FB62952-4503-487E-BD16-DC9565AD6FAC}" type="parTrans" cxnId="{25F89905-AB86-46C4-9058-582589A0F161}">
      <dgm:prSet/>
      <dgm:spPr/>
      <dgm:t>
        <a:bodyPr/>
        <a:lstStyle/>
        <a:p>
          <a:endParaRPr lang="es-EC" sz="2200">
            <a:latin typeface="Times New Roman" pitchFamily="18" charset="0"/>
            <a:cs typeface="Times New Roman" pitchFamily="18" charset="0"/>
          </a:endParaRPr>
        </a:p>
      </dgm:t>
    </dgm:pt>
    <dgm:pt modelId="{281F8FDA-EF02-480D-9053-B51A7E8CE616}" type="sibTrans" cxnId="{25F89905-AB86-46C4-9058-582589A0F161}">
      <dgm:prSet/>
      <dgm:spPr/>
      <dgm:t>
        <a:bodyPr/>
        <a:lstStyle/>
        <a:p>
          <a:endParaRPr lang="es-EC" sz="2200">
            <a:latin typeface="Times New Roman" pitchFamily="18" charset="0"/>
            <a:cs typeface="Times New Roman" pitchFamily="18" charset="0"/>
          </a:endParaRPr>
        </a:p>
      </dgm:t>
    </dgm:pt>
    <dgm:pt modelId="{AE31B8F8-35DD-4C15-A7D4-B25BBE73B762}">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Mas extenso</a:t>
          </a:r>
          <a:endParaRPr lang="es-EC" sz="2200" dirty="0">
            <a:solidFill>
              <a:schemeClr val="bg1"/>
            </a:solidFill>
            <a:latin typeface="Times New Roman" pitchFamily="18" charset="0"/>
            <a:cs typeface="Times New Roman" pitchFamily="18" charset="0"/>
          </a:endParaRPr>
        </a:p>
      </dgm:t>
    </dgm:pt>
    <dgm:pt modelId="{715C3850-552C-44FA-B8E6-3CB91CDF459E}" type="parTrans" cxnId="{59C8F759-7D11-4659-B586-845E20D823EF}">
      <dgm:prSet/>
      <dgm:spPr/>
      <dgm:t>
        <a:bodyPr/>
        <a:lstStyle/>
        <a:p>
          <a:endParaRPr lang="es-EC"/>
        </a:p>
      </dgm:t>
    </dgm:pt>
    <dgm:pt modelId="{299808FF-72D0-4B23-B539-ACB19F811265}" type="sibTrans" cxnId="{59C8F759-7D11-4659-B586-845E20D823EF}">
      <dgm:prSet/>
      <dgm:spPr/>
      <dgm:t>
        <a:bodyPr/>
        <a:lstStyle/>
        <a:p>
          <a:endParaRPr lang="es-EC"/>
        </a:p>
      </dgm:t>
    </dgm:pt>
    <dgm:pt modelId="{5D7716D5-7CDD-4FD8-A6F9-E612820C9094}">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Agrícola</a:t>
          </a:r>
          <a:endParaRPr lang="es-EC" sz="2200" dirty="0">
            <a:solidFill>
              <a:schemeClr val="bg1"/>
            </a:solidFill>
            <a:latin typeface="Times New Roman" pitchFamily="18" charset="0"/>
            <a:cs typeface="Times New Roman" pitchFamily="18" charset="0"/>
          </a:endParaRPr>
        </a:p>
      </dgm:t>
    </dgm:pt>
    <dgm:pt modelId="{DBF1E9C2-9E74-4361-860C-2C743A7683F6}" type="parTrans" cxnId="{56D1FD58-6158-439F-BD4C-3AEEA3310252}">
      <dgm:prSet/>
      <dgm:spPr/>
      <dgm:t>
        <a:bodyPr/>
        <a:lstStyle/>
        <a:p>
          <a:endParaRPr lang="es-EC"/>
        </a:p>
      </dgm:t>
    </dgm:pt>
    <dgm:pt modelId="{37239DE9-C854-4E87-A0FC-67F888A4C5F2}" type="sibTrans" cxnId="{56D1FD58-6158-439F-BD4C-3AEEA3310252}">
      <dgm:prSet/>
      <dgm:spPr/>
      <dgm:t>
        <a:bodyPr/>
        <a:lstStyle/>
        <a:p>
          <a:endParaRPr lang="es-EC"/>
        </a:p>
      </dgm:t>
    </dgm:pt>
    <dgm:pt modelId="{9FAF4A6E-5704-44F3-AE63-9258AAC4E27C}">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Artículos de cuero</a:t>
          </a:r>
          <a:endParaRPr lang="es-EC" sz="2200" dirty="0">
            <a:solidFill>
              <a:schemeClr val="bg1"/>
            </a:solidFill>
            <a:latin typeface="Times New Roman" pitchFamily="18" charset="0"/>
            <a:cs typeface="Times New Roman" pitchFamily="18" charset="0"/>
          </a:endParaRPr>
        </a:p>
      </dgm:t>
    </dgm:pt>
    <dgm:pt modelId="{9B692C58-107E-4E91-8038-6341DF7418D5}" type="parTrans" cxnId="{6517178F-6D76-4296-8F66-1F75F51E00CF}">
      <dgm:prSet/>
      <dgm:spPr/>
      <dgm:t>
        <a:bodyPr/>
        <a:lstStyle/>
        <a:p>
          <a:endParaRPr lang="es-EC"/>
        </a:p>
      </dgm:t>
    </dgm:pt>
    <dgm:pt modelId="{123B24E5-EA7C-49FC-A7CA-EDF11EEFB603}" type="sibTrans" cxnId="{6517178F-6D76-4296-8F66-1F75F51E00CF}">
      <dgm:prSet/>
      <dgm:spPr/>
      <dgm:t>
        <a:bodyPr/>
        <a:lstStyle/>
        <a:p>
          <a:endParaRPr lang="es-EC"/>
        </a:p>
      </dgm:t>
    </dgm:pt>
    <dgm:pt modelId="{2E77E350-E2F3-4A4D-9666-38F952B61BB7}">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Mercado Local Nacional e Internacional</a:t>
          </a:r>
          <a:endParaRPr lang="es-EC" sz="2200" dirty="0">
            <a:solidFill>
              <a:schemeClr val="bg1"/>
            </a:solidFill>
            <a:latin typeface="Times New Roman" pitchFamily="18" charset="0"/>
            <a:cs typeface="Times New Roman" pitchFamily="18" charset="0"/>
          </a:endParaRPr>
        </a:p>
      </dgm:t>
    </dgm:pt>
    <dgm:pt modelId="{706D6AAC-82E2-43AB-86D3-26013D732546}" type="parTrans" cxnId="{BF63F20E-7675-4CC2-A1AC-3D30071CE746}">
      <dgm:prSet/>
      <dgm:spPr/>
      <dgm:t>
        <a:bodyPr/>
        <a:lstStyle/>
        <a:p>
          <a:endParaRPr lang="es-EC"/>
        </a:p>
      </dgm:t>
    </dgm:pt>
    <dgm:pt modelId="{727AB463-2C1F-418E-BBDA-18FC3D578E59}" type="sibTrans" cxnId="{BF63F20E-7675-4CC2-A1AC-3D30071CE746}">
      <dgm:prSet/>
      <dgm:spPr/>
      <dgm:t>
        <a:bodyPr/>
        <a:lstStyle/>
        <a:p>
          <a:endParaRPr lang="es-EC"/>
        </a:p>
      </dgm:t>
    </dgm:pt>
    <dgm:pt modelId="{A028D031-0511-49F5-A610-67C8C19B2D46}">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Agro- ganaderas</a:t>
          </a:r>
          <a:endParaRPr lang="es-EC" sz="2200" dirty="0">
            <a:solidFill>
              <a:schemeClr val="bg1"/>
            </a:solidFill>
            <a:latin typeface="Times New Roman" pitchFamily="18" charset="0"/>
            <a:cs typeface="Times New Roman" pitchFamily="18" charset="0"/>
          </a:endParaRPr>
        </a:p>
      </dgm:t>
    </dgm:pt>
    <dgm:pt modelId="{D4758BE0-7CE3-4EA7-B291-3E3242E84C01}" type="parTrans" cxnId="{96DB7F29-201F-4F00-911F-1E93A53A08C7}">
      <dgm:prSet/>
      <dgm:spPr/>
      <dgm:t>
        <a:bodyPr/>
        <a:lstStyle/>
        <a:p>
          <a:endParaRPr lang="es-EC"/>
        </a:p>
      </dgm:t>
    </dgm:pt>
    <dgm:pt modelId="{AD2FE9B1-E340-4B9E-96C4-06B38DAECFC1}" type="sibTrans" cxnId="{96DB7F29-201F-4F00-911F-1E93A53A08C7}">
      <dgm:prSet/>
      <dgm:spPr/>
      <dgm:t>
        <a:bodyPr/>
        <a:lstStyle/>
        <a:p>
          <a:endParaRPr lang="es-EC"/>
        </a:p>
      </dgm:t>
    </dgm:pt>
    <dgm:pt modelId="{2EC01AD2-3124-4B35-8F15-7CF128B1782C}">
      <dgm:prSet phldrT="[Texto]" custT="1"/>
      <dgm:spPr>
        <a:solidFill>
          <a:schemeClr val="tx1"/>
        </a:solidFill>
        <a:ln>
          <a:solidFill>
            <a:schemeClr val="tx2">
              <a:lumMod val="50000"/>
            </a:schemeClr>
          </a:solidFill>
        </a:ln>
      </dgm:spPr>
      <dgm:t>
        <a:bodyPr/>
        <a:lstStyle/>
        <a:p>
          <a:pPr algn="just"/>
          <a:r>
            <a:rPr lang="es-EC" sz="2200" dirty="0" smtClean="0">
              <a:solidFill>
                <a:schemeClr val="bg1"/>
              </a:solidFill>
              <a:latin typeface="Times New Roman" pitchFamily="18" charset="0"/>
              <a:cs typeface="Times New Roman" pitchFamily="18" charset="0"/>
            </a:rPr>
            <a:t>Producción y comercialización de artículos de cuero</a:t>
          </a:r>
          <a:endParaRPr lang="es-EC" sz="2200" dirty="0">
            <a:solidFill>
              <a:schemeClr val="bg1"/>
            </a:solidFill>
            <a:latin typeface="Times New Roman" pitchFamily="18" charset="0"/>
            <a:cs typeface="Times New Roman" pitchFamily="18" charset="0"/>
          </a:endParaRPr>
        </a:p>
      </dgm:t>
    </dgm:pt>
    <dgm:pt modelId="{CD1CB4B6-EBD0-4443-A5EB-40C6031AC67F}" type="parTrans" cxnId="{DCAC1FCC-D8AD-45A6-B619-3870D5B955B3}">
      <dgm:prSet/>
      <dgm:spPr/>
      <dgm:t>
        <a:bodyPr/>
        <a:lstStyle/>
        <a:p>
          <a:endParaRPr lang="es-EC"/>
        </a:p>
      </dgm:t>
    </dgm:pt>
    <dgm:pt modelId="{638AE29B-DBEE-4745-8E1E-82FDA1639F75}" type="sibTrans" cxnId="{DCAC1FCC-D8AD-45A6-B619-3870D5B955B3}">
      <dgm:prSet/>
      <dgm:spPr/>
      <dgm:t>
        <a:bodyPr/>
        <a:lstStyle/>
        <a:p>
          <a:endParaRPr lang="es-EC"/>
        </a:p>
      </dgm:t>
    </dgm:pt>
    <dgm:pt modelId="{FB58FC3D-EE3C-4611-84ED-49067333995B}">
      <dgm:prSet phldrT="[Texto]" custT="1"/>
      <dgm:spPr>
        <a:solidFill>
          <a:schemeClr val="tx1"/>
        </a:solidFill>
        <a:ln>
          <a:solidFill>
            <a:schemeClr val="tx2">
              <a:lumMod val="50000"/>
            </a:schemeClr>
          </a:solidFill>
        </a:ln>
      </dgm:spPr>
      <dgm:t>
        <a:bodyPr/>
        <a:lstStyle/>
        <a:p>
          <a:r>
            <a:rPr lang="es-EC" sz="2200" dirty="0" smtClean="0">
              <a:solidFill>
                <a:schemeClr val="bg1"/>
              </a:solidFill>
              <a:latin typeface="Times New Roman" pitchFamily="18" charset="0"/>
              <a:cs typeface="Times New Roman" pitchFamily="18" charset="0"/>
            </a:rPr>
            <a:t>Confección de artículos de cuero</a:t>
          </a:r>
          <a:endParaRPr lang="es-EC" sz="2200" dirty="0">
            <a:solidFill>
              <a:schemeClr val="bg1"/>
            </a:solidFill>
            <a:latin typeface="Times New Roman" pitchFamily="18" charset="0"/>
            <a:cs typeface="Times New Roman" pitchFamily="18" charset="0"/>
          </a:endParaRPr>
        </a:p>
      </dgm:t>
    </dgm:pt>
    <dgm:pt modelId="{22A0DD7A-8B8B-4493-AC0C-282527DB3B10}" type="parTrans" cxnId="{A14B0EDA-F356-448F-A03D-DC73D49A87ED}">
      <dgm:prSet/>
      <dgm:spPr/>
      <dgm:t>
        <a:bodyPr/>
        <a:lstStyle/>
        <a:p>
          <a:endParaRPr lang="es-EC"/>
        </a:p>
      </dgm:t>
    </dgm:pt>
    <dgm:pt modelId="{19917C77-AD2A-45B8-84F0-46B17099DEE5}" type="sibTrans" cxnId="{A14B0EDA-F356-448F-A03D-DC73D49A87ED}">
      <dgm:prSet/>
      <dgm:spPr/>
      <dgm:t>
        <a:bodyPr/>
        <a:lstStyle/>
        <a:p>
          <a:endParaRPr lang="es-EC"/>
        </a:p>
      </dgm:t>
    </dgm:pt>
    <dgm:pt modelId="{8AFBD082-D18D-4A92-85F5-50CA15232FCD}">
      <dgm:prSet phldrT="[Texto]" custT="1"/>
      <dgm:spPr>
        <a:solidFill>
          <a:schemeClr val="tx1"/>
        </a:solidFill>
        <a:ln>
          <a:solidFill>
            <a:schemeClr val="tx2">
              <a:lumMod val="50000"/>
            </a:schemeClr>
          </a:solidFill>
        </a:ln>
      </dgm:spPr>
      <dgm:t>
        <a:bodyPr/>
        <a:lstStyle/>
        <a:p>
          <a:r>
            <a:rPr lang="es-EC" sz="2200" dirty="0" smtClean="0">
              <a:solidFill>
                <a:schemeClr val="bg1"/>
              </a:solidFill>
              <a:latin typeface="Times New Roman" pitchFamily="18" charset="0"/>
              <a:cs typeface="Times New Roman" pitchFamily="18" charset="0"/>
            </a:rPr>
            <a:t>Abastecedor de Cotacachi y Guano</a:t>
          </a:r>
          <a:endParaRPr lang="es-EC" sz="2200" dirty="0">
            <a:solidFill>
              <a:schemeClr val="bg1"/>
            </a:solidFill>
            <a:latin typeface="Times New Roman" pitchFamily="18" charset="0"/>
            <a:cs typeface="Times New Roman" pitchFamily="18" charset="0"/>
          </a:endParaRPr>
        </a:p>
      </dgm:t>
    </dgm:pt>
    <dgm:pt modelId="{7BAF44BB-C7CA-465C-84D4-6D133EE77D0D}" type="parTrans" cxnId="{38C3FEEE-CFF5-4113-9FBD-9E20603D489F}">
      <dgm:prSet/>
      <dgm:spPr/>
      <dgm:t>
        <a:bodyPr/>
        <a:lstStyle/>
        <a:p>
          <a:endParaRPr lang="es-EC"/>
        </a:p>
      </dgm:t>
    </dgm:pt>
    <dgm:pt modelId="{6ED12C68-8AE4-4212-8510-B0CC81C9BC0C}" type="sibTrans" cxnId="{38C3FEEE-CFF5-4113-9FBD-9E20603D489F}">
      <dgm:prSet/>
      <dgm:spPr/>
      <dgm:t>
        <a:bodyPr/>
        <a:lstStyle/>
        <a:p>
          <a:endParaRPr lang="es-EC"/>
        </a:p>
      </dgm:t>
    </dgm:pt>
    <dgm:pt modelId="{80B6D094-F532-4195-BC4F-CE904A8A1931}" type="pres">
      <dgm:prSet presAssocID="{DB93B69C-FD54-4AAD-9048-CD253A6B7A30}" presName="Name0" presStyleCnt="0">
        <dgm:presLayoutVars>
          <dgm:dir/>
          <dgm:resizeHandles val="exact"/>
        </dgm:presLayoutVars>
      </dgm:prSet>
      <dgm:spPr/>
      <dgm:t>
        <a:bodyPr/>
        <a:lstStyle/>
        <a:p>
          <a:endParaRPr lang="es-EC"/>
        </a:p>
      </dgm:t>
    </dgm:pt>
    <dgm:pt modelId="{FB21045F-6218-40CC-8349-4D31D15C0632}" type="pres">
      <dgm:prSet presAssocID="{ABA88EF7-2B80-4C52-82C5-8A56E51BF2A9}" presName="node" presStyleLbl="node1" presStyleIdx="0" presStyleCnt="3">
        <dgm:presLayoutVars>
          <dgm:bulletEnabled val="1"/>
        </dgm:presLayoutVars>
      </dgm:prSet>
      <dgm:spPr/>
      <dgm:t>
        <a:bodyPr/>
        <a:lstStyle/>
        <a:p>
          <a:endParaRPr lang="es-EC"/>
        </a:p>
      </dgm:t>
    </dgm:pt>
    <dgm:pt modelId="{0ADC9B3B-EFB9-4C4D-89B5-B62CA5CB07A6}" type="pres">
      <dgm:prSet presAssocID="{1C40322E-117E-42EB-98D5-FBC168DD04B7}" presName="sibTrans" presStyleCnt="0"/>
      <dgm:spPr/>
    </dgm:pt>
    <dgm:pt modelId="{9796DD03-C925-4F9D-86AC-6D1196D166F5}" type="pres">
      <dgm:prSet presAssocID="{5D601B02-2325-41A2-A6F1-36ED7775F5D7}" presName="node" presStyleLbl="node1" presStyleIdx="1" presStyleCnt="3">
        <dgm:presLayoutVars>
          <dgm:bulletEnabled val="1"/>
        </dgm:presLayoutVars>
      </dgm:prSet>
      <dgm:spPr/>
      <dgm:t>
        <a:bodyPr/>
        <a:lstStyle/>
        <a:p>
          <a:endParaRPr lang="es-EC"/>
        </a:p>
      </dgm:t>
    </dgm:pt>
    <dgm:pt modelId="{6C61761C-A1C6-41CB-9F26-378186AE5B3C}" type="pres">
      <dgm:prSet presAssocID="{C70E878A-84E1-42F8-A7E5-88D0668E7D9F}" presName="sibTrans" presStyleCnt="0"/>
      <dgm:spPr/>
    </dgm:pt>
    <dgm:pt modelId="{B762BACF-7AA8-45D4-B7BA-19CF0F38D028}" type="pres">
      <dgm:prSet presAssocID="{02100E5A-03DE-4253-969D-B70CF555C1A2}" presName="node" presStyleLbl="node1" presStyleIdx="2" presStyleCnt="3">
        <dgm:presLayoutVars>
          <dgm:bulletEnabled val="1"/>
        </dgm:presLayoutVars>
      </dgm:prSet>
      <dgm:spPr/>
      <dgm:t>
        <a:bodyPr/>
        <a:lstStyle/>
        <a:p>
          <a:endParaRPr lang="es-EC"/>
        </a:p>
      </dgm:t>
    </dgm:pt>
  </dgm:ptLst>
  <dgm:cxnLst>
    <dgm:cxn modelId="{9189E3FC-1EA4-4D14-B557-D34A3B46DD8A}" type="presOf" srcId="{DB93B69C-FD54-4AAD-9048-CD253A6B7A30}" destId="{80B6D094-F532-4195-BC4F-CE904A8A1931}" srcOrd="0" destOrd="0" presId="urn:microsoft.com/office/officeart/2005/8/layout/hList6"/>
    <dgm:cxn modelId="{F983B8F9-1461-43E5-8DB8-B6789BAB5789}" type="presOf" srcId="{FB58FC3D-EE3C-4611-84ED-49067333995B}" destId="{B762BACF-7AA8-45D4-B7BA-19CF0F38D028}" srcOrd="0" destOrd="2" presId="urn:microsoft.com/office/officeart/2005/8/layout/hList6"/>
    <dgm:cxn modelId="{513A10C3-BF73-40DE-B038-C32E2DB2830A}" type="presOf" srcId="{E5725911-732C-43CF-89AA-FA0F389AB266}" destId="{FB21045F-6218-40CC-8349-4D31D15C0632}" srcOrd="0" destOrd="1" presId="urn:microsoft.com/office/officeart/2005/8/layout/hList6"/>
    <dgm:cxn modelId="{03C3C927-4B09-48A9-BE2E-BB201E8D6647}" type="presOf" srcId="{ABA88EF7-2B80-4C52-82C5-8A56E51BF2A9}" destId="{FB21045F-6218-40CC-8349-4D31D15C0632}" srcOrd="0" destOrd="0" presId="urn:microsoft.com/office/officeart/2005/8/layout/hList6"/>
    <dgm:cxn modelId="{25F89905-AB86-46C4-9058-582589A0F161}" srcId="{02100E5A-03DE-4253-969D-B70CF555C1A2}" destId="{96F8716B-B443-4AD3-9BFA-CFD8BA17B82B}" srcOrd="0" destOrd="0" parTransId="{4FB62952-4503-487E-BD16-DC9565AD6FAC}" sibTransId="{281F8FDA-EF02-480D-9053-B51A7E8CE616}"/>
    <dgm:cxn modelId="{9FFA28E7-F6A0-4EFA-B8EF-61E6078EA3BF}" type="presOf" srcId="{9FAF4A6E-5704-44F3-AE63-9258AAC4E27C}" destId="{FB21045F-6218-40CC-8349-4D31D15C0632}" srcOrd="0" destOrd="4" presId="urn:microsoft.com/office/officeart/2005/8/layout/hList6"/>
    <dgm:cxn modelId="{50F02ED4-0F44-4042-BF9D-CACF01985B7A}" type="presOf" srcId="{2E77E350-E2F3-4A4D-9666-38F952B61BB7}" destId="{FB21045F-6218-40CC-8349-4D31D15C0632}" srcOrd="0" destOrd="5" presId="urn:microsoft.com/office/officeart/2005/8/layout/hList6"/>
    <dgm:cxn modelId="{B776B119-8F63-42AC-82B2-580E796E9781}" srcId="{ABA88EF7-2B80-4C52-82C5-8A56E51BF2A9}" destId="{E5725911-732C-43CF-89AA-FA0F389AB266}" srcOrd="0" destOrd="0" parTransId="{22AE1D0A-2A88-4C93-84DE-D34F76531CC2}" sibTransId="{5A8930BB-63E6-45C2-9394-DBE34ADFCFDD}"/>
    <dgm:cxn modelId="{734F7726-AC88-4D57-B9B0-B19BA0CD1F75}" type="presOf" srcId="{A028D031-0511-49F5-A610-67C8C19B2D46}" destId="{9796DD03-C925-4F9D-86AC-6D1196D166F5}" srcOrd="0" destOrd="2" presId="urn:microsoft.com/office/officeart/2005/8/layout/hList6"/>
    <dgm:cxn modelId="{A7663840-1F31-4ABE-BA7A-4CB5C6A2AC49}" type="presOf" srcId="{2EC01AD2-3124-4B35-8F15-7CF128B1782C}" destId="{9796DD03-C925-4F9D-86AC-6D1196D166F5}" srcOrd="0" destOrd="4" presId="urn:microsoft.com/office/officeart/2005/8/layout/hList6"/>
    <dgm:cxn modelId="{DCAC1FCC-D8AD-45A6-B619-3870D5B955B3}" srcId="{5D601B02-2325-41A2-A6F1-36ED7775F5D7}" destId="{2EC01AD2-3124-4B35-8F15-7CF128B1782C}" srcOrd="3" destOrd="0" parTransId="{CD1CB4B6-EBD0-4443-A5EB-40C6031AC67F}" sibTransId="{638AE29B-DBEE-4745-8E1E-82FDA1639F75}"/>
    <dgm:cxn modelId="{1444A366-418A-4CDF-BD51-6F594880EE85}" srcId="{5D601B02-2325-41A2-A6F1-36ED7775F5D7}" destId="{B53ABB61-3485-40CB-B9B3-DF904EBFE7ED}" srcOrd="2" destOrd="0" parTransId="{72FDF89D-C22E-49CF-B5FF-96BBD9B02978}" sibTransId="{F3D7BBDA-F713-4805-91A8-BDC2C55037BB}"/>
    <dgm:cxn modelId="{38C3FEEE-CFF5-4113-9FBD-9E20603D489F}" srcId="{02100E5A-03DE-4253-969D-B70CF555C1A2}" destId="{8AFBD082-D18D-4A92-85F5-50CA15232FCD}" srcOrd="2" destOrd="0" parTransId="{7BAF44BB-C7CA-465C-84D4-6D133EE77D0D}" sibTransId="{6ED12C68-8AE4-4212-8510-B0CC81C9BC0C}"/>
    <dgm:cxn modelId="{0D8F29C0-99C4-4736-8C51-D0F8EF670000}" srcId="{DB93B69C-FD54-4AAD-9048-CD253A6B7A30}" destId="{02100E5A-03DE-4253-969D-B70CF555C1A2}" srcOrd="2" destOrd="0" parTransId="{A15917C3-A456-4E77-8B39-54C164C29053}" sibTransId="{9039AECF-64FC-4C20-9572-7075FF15CB41}"/>
    <dgm:cxn modelId="{A14B0EDA-F356-448F-A03D-DC73D49A87ED}" srcId="{02100E5A-03DE-4253-969D-B70CF555C1A2}" destId="{FB58FC3D-EE3C-4611-84ED-49067333995B}" srcOrd="1" destOrd="0" parTransId="{22A0DD7A-8B8B-4493-AC0C-282527DB3B10}" sibTransId="{19917C77-AD2A-45B8-84F0-46B17099DEE5}"/>
    <dgm:cxn modelId="{E0FB3913-DDC5-431A-A850-A999FA9F8B8E}" type="presOf" srcId="{5D601B02-2325-41A2-A6F1-36ED7775F5D7}" destId="{9796DD03-C925-4F9D-86AC-6D1196D166F5}" srcOrd="0" destOrd="0" presId="urn:microsoft.com/office/officeart/2005/8/layout/hList6"/>
    <dgm:cxn modelId="{96DB7F29-201F-4F00-911F-1E93A53A08C7}" srcId="{5D601B02-2325-41A2-A6F1-36ED7775F5D7}" destId="{A028D031-0511-49F5-A610-67C8C19B2D46}" srcOrd="1" destOrd="0" parTransId="{D4758BE0-7CE3-4EA7-B291-3E3242E84C01}" sibTransId="{AD2FE9B1-E340-4B9E-96C4-06B38DAECFC1}"/>
    <dgm:cxn modelId="{203DB5E1-B0A8-4EC0-8CCD-9A4A194EA58B}" srcId="{DB93B69C-FD54-4AAD-9048-CD253A6B7A30}" destId="{ABA88EF7-2B80-4C52-82C5-8A56E51BF2A9}" srcOrd="0" destOrd="0" parTransId="{530A8494-0D4B-42CA-BA42-0D4AD3FAC494}" sibTransId="{1C40322E-117E-42EB-98D5-FBC168DD04B7}"/>
    <dgm:cxn modelId="{BA432297-DB5C-44EA-B7E6-B9A5C2698892}" type="presOf" srcId="{B53ABB61-3485-40CB-B9B3-DF904EBFE7ED}" destId="{9796DD03-C925-4F9D-86AC-6D1196D166F5}" srcOrd="0" destOrd="3" presId="urn:microsoft.com/office/officeart/2005/8/layout/hList6"/>
    <dgm:cxn modelId="{14692FA1-3421-4D3A-A5D3-735DC67D5B27}" type="presOf" srcId="{5D7716D5-7CDD-4FD8-A6F9-E612820C9094}" destId="{FB21045F-6218-40CC-8349-4D31D15C0632}" srcOrd="0" destOrd="3" presId="urn:microsoft.com/office/officeart/2005/8/layout/hList6"/>
    <dgm:cxn modelId="{6517178F-6D76-4296-8F66-1F75F51E00CF}" srcId="{ABA88EF7-2B80-4C52-82C5-8A56E51BF2A9}" destId="{9FAF4A6E-5704-44F3-AE63-9258AAC4E27C}" srcOrd="3" destOrd="0" parTransId="{9B692C58-107E-4E91-8038-6341DF7418D5}" sibTransId="{123B24E5-EA7C-49FC-A7CA-EDF11EEFB603}"/>
    <dgm:cxn modelId="{59C8F759-7D11-4659-B586-845E20D823EF}" srcId="{ABA88EF7-2B80-4C52-82C5-8A56E51BF2A9}" destId="{AE31B8F8-35DD-4C15-A7D4-B25BBE73B762}" srcOrd="1" destOrd="0" parTransId="{715C3850-552C-44FA-B8E6-3CB91CDF459E}" sibTransId="{299808FF-72D0-4B23-B539-ACB19F811265}"/>
    <dgm:cxn modelId="{E5EC2659-0DA9-4BC4-80CD-246BC4D0159B}" srcId="{DB93B69C-FD54-4AAD-9048-CD253A6B7A30}" destId="{5D601B02-2325-41A2-A6F1-36ED7775F5D7}" srcOrd="1" destOrd="0" parTransId="{2988F559-4603-4729-BF4A-69DA98543DCB}" sibTransId="{C70E878A-84E1-42F8-A7E5-88D0668E7D9F}"/>
    <dgm:cxn modelId="{37FC8240-D469-46E3-9B95-82B35F2135E2}" type="presOf" srcId="{96F8716B-B443-4AD3-9BFA-CFD8BA17B82B}" destId="{B762BACF-7AA8-45D4-B7BA-19CF0F38D028}" srcOrd="0" destOrd="1" presId="urn:microsoft.com/office/officeart/2005/8/layout/hList6"/>
    <dgm:cxn modelId="{56D1FD58-6158-439F-BD4C-3AEEA3310252}" srcId="{ABA88EF7-2B80-4C52-82C5-8A56E51BF2A9}" destId="{5D7716D5-7CDD-4FD8-A6F9-E612820C9094}" srcOrd="2" destOrd="0" parTransId="{DBF1E9C2-9E74-4361-860C-2C743A7683F6}" sibTransId="{37239DE9-C854-4E87-A0FC-67F888A4C5F2}"/>
    <dgm:cxn modelId="{BF63F20E-7675-4CC2-A1AC-3D30071CE746}" srcId="{ABA88EF7-2B80-4C52-82C5-8A56E51BF2A9}" destId="{2E77E350-E2F3-4A4D-9666-38F952B61BB7}" srcOrd="4" destOrd="0" parTransId="{706D6AAC-82E2-43AB-86D3-26013D732546}" sibTransId="{727AB463-2C1F-418E-BBDA-18FC3D578E59}"/>
    <dgm:cxn modelId="{3616C01F-435C-4B98-964B-7018597BF01C}" type="presOf" srcId="{4E354F52-2C8C-4F73-B236-E7F1315BDA3A}" destId="{9796DD03-C925-4F9D-86AC-6D1196D166F5}" srcOrd="0" destOrd="1" presId="urn:microsoft.com/office/officeart/2005/8/layout/hList6"/>
    <dgm:cxn modelId="{54D81133-A6CB-401E-9F47-19243F17109A}" type="presOf" srcId="{02100E5A-03DE-4253-969D-B70CF555C1A2}" destId="{B762BACF-7AA8-45D4-B7BA-19CF0F38D028}" srcOrd="0" destOrd="0" presId="urn:microsoft.com/office/officeart/2005/8/layout/hList6"/>
    <dgm:cxn modelId="{1DE844FB-C29C-467C-BD01-8F1D71E34D6F}" type="presOf" srcId="{AE31B8F8-35DD-4C15-A7D4-B25BBE73B762}" destId="{FB21045F-6218-40CC-8349-4D31D15C0632}" srcOrd="0" destOrd="2" presId="urn:microsoft.com/office/officeart/2005/8/layout/hList6"/>
    <dgm:cxn modelId="{2D07B179-CCDF-4B8F-8341-E9C3658E1221}" type="presOf" srcId="{8AFBD082-D18D-4A92-85F5-50CA15232FCD}" destId="{B762BACF-7AA8-45D4-B7BA-19CF0F38D028}" srcOrd="0" destOrd="3" presId="urn:microsoft.com/office/officeart/2005/8/layout/hList6"/>
    <dgm:cxn modelId="{CA21D48D-1769-4963-A6A4-EC75B6F3A745}" srcId="{5D601B02-2325-41A2-A6F1-36ED7775F5D7}" destId="{4E354F52-2C8C-4F73-B236-E7F1315BDA3A}" srcOrd="0" destOrd="0" parTransId="{DF4B9F06-0F3E-40E7-91A6-F61126883379}" sibTransId="{D3E9DAB4-C2FA-46A9-894F-58A6C23FDF57}"/>
    <dgm:cxn modelId="{803F8E9B-3842-40E4-9E76-8EBF25981994}" type="presParOf" srcId="{80B6D094-F532-4195-BC4F-CE904A8A1931}" destId="{FB21045F-6218-40CC-8349-4D31D15C0632}" srcOrd="0" destOrd="0" presId="urn:microsoft.com/office/officeart/2005/8/layout/hList6"/>
    <dgm:cxn modelId="{16D744C8-B4BC-43FA-AF51-EF3F20EB1D0E}" type="presParOf" srcId="{80B6D094-F532-4195-BC4F-CE904A8A1931}" destId="{0ADC9B3B-EFB9-4C4D-89B5-B62CA5CB07A6}" srcOrd="1" destOrd="0" presId="urn:microsoft.com/office/officeart/2005/8/layout/hList6"/>
    <dgm:cxn modelId="{CFFBB1D4-8A73-4E2C-91E6-F8942B3BE17F}" type="presParOf" srcId="{80B6D094-F532-4195-BC4F-CE904A8A1931}" destId="{9796DD03-C925-4F9D-86AC-6D1196D166F5}" srcOrd="2" destOrd="0" presId="urn:microsoft.com/office/officeart/2005/8/layout/hList6"/>
    <dgm:cxn modelId="{105E2927-9516-4BBE-BF91-C0FFB3747E9C}" type="presParOf" srcId="{80B6D094-F532-4195-BC4F-CE904A8A1931}" destId="{6C61761C-A1C6-41CB-9F26-378186AE5B3C}" srcOrd="3" destOrd="0" presId="urn:microsoft.com/office/officeart/2005/8/layout/hList6"/>
    <dgm:cxn modelId="{DC4DE651-044B-4407-A0AB-8739F9910952}" type="presParOf" srcId="{80B6D094-F532-4195-BC4F-CE904A8A1931}" destId="{B762BACF-7AA8-45D4-B7BA-19CF0F38D028}"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727A9F-2A4B-4EED-842F-60129BB13E43}"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s-ES"/>
        </a:p>
      </dgm:t>
    </dgm:pt>
    <dgm:pt modelId="{EF5E3BC5-EE6D-4201-A19D-A49434A2298B}">
      <dgm:prSet phldrT="[Texto]" custT="1"/>
      <dgm:spPr/>
      <dgm:t>
        <a:bodyPr/>
        <a:lstStyle/>
        <a:p>
          <a:r>
            <a:rPr lang="es-ES" sz="1200" b="1" dirty="0" smtClean="0">
              <a:solidFill>
                <a:schemeClr val="bg1"/>
              </a:solidFill>
              <a:latin typeface="Times New Roman" pitchFamily="18" charset="0"/>
              <a:cs typeface="Times New Roman" pitchFamily="18" charset="0"/>
            </a:rPr>
            <a:t>Calzado</a:t>
          </a:r>
          <a:endParaRPr lang="es-ES" sz="1200" b="1" dirty="0">
            <a:solidFill>
              <a:schemeClr val="bg1"/>
            </a:solidFill>
            <a:latin typeface="Times New Roman" pitchFamily="18" charset="0"/>
            <a:cs typeface="Times New Roman" pitchFamily="18" charset="0"/>
          </a:endParaRPr>
        </a:p>
      </dgm:t>
    </dgm:pt>
    <dgm:pt modelId="{025431E4-23B9-41C1-A24C-DF53DB3149C5}" type="parTrans" cxnId="{050DF6C1-8A09-4D9A-BAD5-3CE39024F24D}">
      <dgm:prSet/>
      <dgm:spPr/>
      <dgm:t>
        <a:bodyPr/>
        <a:lstStyle/>
        <a:p>
          <a:endParaRPr lang="es-ES" sz="1200">
            <a:solidFill>
              <a:schemeClr val="tx1"/>
            </a:solidFill>
            <a:latin typeface="Times New Roman" pitchFamily="18" charset="0"/>
            <a:cs typeface="Times New Roman" pitchFamily="18" charset="0"/>
          </a:endParaRPr>
        </a:p>
      </dgm:t>
    </dgm:pt>
    <dgm:pt modelId="{32863B6A-FE8C-4266-8E69-52283C1E32EA}" type="sibTrans" cxnId="{050DF6C1-8A09-4D9A-BAD5-3CE39024F24D}">
      <dgm:prSet/>
      <dgm:spPr/>
      <dgm:t>
        <a:bodyPr/>
        <a:lstStyle/>
        <a:p>
          <a:endParaRPr lang="es-ES" sz="1200">
            <a:solidFill>
              <a:schemeClr val="tx1"/>
            </a:solidFill>
            <a:latin typeface="Times New Roman" pitchFamily="18" charset="0"/>
            <a:cs typeface="Times New Roman" pitchFamily="18" charset="0"/>
          </a:endParaRPr>
        </a:p>
      </dgm:t>
    </dgm:pt>
    <dgm:pt modelId="{BF53B350-F99E-4956-9AF4-B348F7A7C499}">
      <dgm:prSet phldrT="[Texto]" custT="1"/>
      <dgm:spPr/>
      <dgm:t>
        <a:bodyPr/>
        <a:lstStyle/>
        <a:p>
          <a:r>
            <a:rPr lang="es-ES" sz="1600" dirty="0" smtClean="0">
              <a:solidFill>
                <a:schemeClr val="bg1"/>
              </a:solidFill>
              <a:latin typeface="Times New Roman" pitchFamily="18" charset="0"/>
              <a:cs typeface="Times New Roman" pitchFamily="18" charset="0"/>
            </a:rPr>
            <a:t>Zapatos para damas, caballeros y niños. Incluye  botas, botines y calzado especial para industrias</a:t>
          </a:r>
          <a:endParaRPr lang="es-ES" sz="1600" dirty="0">
            <a:solidFill>
              <a:schemeClr val="bg1"/>
            </a:solidFill>
            <a:latin typeface="Times New Roman" pitchFamily="18" charset="0"/>
            <a:cs typeface="Times New Roman" pitchFamily="18" charset="0"/>
          </a:endParaRPr>
        </a:p>
      </dgm:t>
    </dgm:pt>
    <dgm:pt modelId="{56406576-FED8-4E2F-A0F7-C2E8C66E2DB6}" type="parTrans" cxnId="{AD3095DE-FF3B-400B-992D-B24FD2582F44}">
      <dgm:prSet/>
      <dgm:spPr/>
      <dgm:t>
        <a:bodyPr/>
        <a:lstStyle/>
        <a:p>
          <a:endParaRPr lang="es-ES" sz="1200">
            <a:solidFill>
              <a:schemeClr val="tx1"/>
            </a:solidFill>
            <a:latin typeface="Times New Roman" pitchFamily="18" charset="0"/>
            <a:cs typeface="Times New Roman" pitchFamily="18" charset="0"/>
          </a:endParaRPr>
        </a:p>
      </dgm:t>
    </dgm:pt>
    <dgm:pt modelId="{0D36C2C8-6FFD-4A05-83AE-521D37C99CFE}" type="sibTrans" cxnId="{AD3095DE-FF3B-400B-992D-B24FD2582F44}">
      <dgm:prSet/>
      <dgm:spPr/>
      <dgm:t>
        <a:bodyPr/>
        <a:lstStyle/>
        <a:p>
          <a:endParaRPr lang="es-ES" sz="1200">
            <a:solidFill>
              <a:schemeClr val="tx1"/>
            </a:solidFill>
            <a:latin typeface="Times New Roman" pitchFamily="18" charset="0"/>
            <a:cs typeface="Times New Roman" pitchFamily="18" charset="0"/>
          </a:endParaRPr>
        </a:p>
      </dgm:t>
    </dgm:pt>
    <dgm:pt modelId="{211580FC-BFBC-45CB-B397-C7788CAD2434}">
      <dgm:prSet phldrT="[Texto]" custT="1"/>
      <dgm:spPr/>
      <dgm:t>
        <a:bodyPr/>
        <a:lstStyle/>
        <a:p>
          <a:endParaRPr lang="es-ES" sz="1200" b="1" dirty="0" smtClean="0">
            <a:solidFill>
              <a:schemeClr val="bg1"/>
            </a:solidFill>
            <a:latin typeface="Times New Roman" pitchFamily="18" charset="0"/>
            <a:cs typeface="Times New Roman" pitchFamily="18" charset="0"/>
          </a:endParaRPr>
        </a:p>
        <a:p>
          <a:r>
            <a:rPr lang="es-ES" sz="1200" b="1" dirty="0" smtClean="0">
              <a:solidFill>
                <a:schemeClr val="bg1"/>
              </a:solidFill>
              <a:latin typeface="Times New Roman" pitchFamily="18" charset="0"/>
              <a:cs typeface="Times New Roman" pitchFamily="18" charset="0"/>
            </a:rPr>
            <a:t>Prendas  vestir</a:t>
          </a:r>
          <a:endParaRPr lang="es-ES" sz="1200" b="1" dirty="0">
            <a:solidFill>
              <a:schemeClr val="bg1"/>
            </a:solidFill>
            <a:latin typeface="Times New Roman" pitchFamily="18" charset="0"/>
            <a:cs typeface="Times New Roman" pitchFamily="18" charset="0"/>
          </a:endParaRPr>
        </a:p>
      </dgm:t>
    </dgm:pt>
    <dgm:pt modelId="{F913DBBD-7952-461F-8FB0-0ED2A28319A6}" type="parTrans" cxnId="{42A6291D-C910-4E44-882F-6987152FEB5A}">
      <dgm:prSet/>
      <dgm:spPr/>
      <dgm:t>
        <a:bodyPr/>
        <a:lstStyle/>
        <a:p>
          <a:endParaRPr lang="es-ES" sz="1200">
            <a:solidFill>
              <a:schemeClr val="tx1"/>
            </a:solidFill>
            <a:latin typeface="Times New Roman" pitchFamily="18" charset="0"/>
            <a:cs typeface="Times New Roman" pitchFamily="18" charset="0"/>
          </a:endParaRPr>
        </a:p>
      </dgm:t>
    </dgm:pt>
    <dgm:pt modelId="{0921E9DB-6C9C-40F3-ABF9-CC5C6D7EE289}" type="sibTrans" cxnId="{42A6291D-C910-4E44-882F-6987152FEB5A}">
      <dgm:prSet/>
      <dgm:spPr/>
      <dgm:t>
        <a:bodyPr/>
        <a:lstStyle/>
        <a:p>
          <a:endParaRPr lang="es-ES" sz="1200">
            <a:solidFill>
              <a:schemeClr val="tx1"/>
            </a:solidFill>
            <a:latin typeface="Times New Roman" pitchFamily="18" charset="0"/>
            <a:cs typeface="Times New Roman" pitchFamily="18" charset="0"/>
          </a:endParaRPr>
        </a:p>
      </dgm:t>
    </dgm:pt>
    <dgm:pt modelId="{0912799A-996E-4643-B8FF-B1A377EB125C}">
      <dgm:prSet phldrT="[Texto]" custT="1"/>
      <dgm:spPr/>
      <dgm:t>
        <a:bodyPr/>
        <a:lstStyle/>
        <a:p>
          <a:r>
            <a:rPr lang="es-ES" sz="1600" dirty="0" smtClean="0">
              <a:latin typeface="Times New Roman" pitchFamily="18" charset="0"/>
              <a:cs typeface="Times New Roman" pitchFamily="18" charset="0"/>
            </a:rPr>
            <a:t>Ponchos y chompas para damas, caballeros y niños.</a:t>
          </a:r>
          <a:endParaRPr lang="es-ES" sz="1600" dirty="0">
            <a:solidFill>
              <a:schemeClr val="tx1"/>
            </a:solidFill>
            <a:latin typeface="Times New Roman" pitchFamily="18" charset="0"/>
            <a:cs typeface="Times New Roman" pitchFamily="18" charset="0"/>
          </a:endParaRPr>
        </a:p>
      </dgm:t>
    </dgm:pt>
    <dgm:pt modelId="{7CB6DECC-A0D6-4704-B0BE-B1E4FEF083D0}" type="parTrans" cxnId="{E6C10E8D-2D15-4E6D-B18A-9533B90FA3A6}">
      <dgm:prSet/>
      <dgm:spPr/>
      <dgm:t>
        <a:bodyPr/>
        <a:lstStyle/>
        <a:p>
          <a:endParaRPr lang="es-ES" sz="1200">
            <a:solidFill>
              <a:schemeClr val="tx1"/>
            </a:solidFill>
            <a:latin typeface="Times New Roman" pitchFamily="18" charset="0"/>
            <a:cs typeface="Times New Roman" pitchFamily="18" charset="0"/>
          </a:endParaRPr>
        </a:p>
      </dgm:t>
    </dgm:pt>
    <dgm:pt modelId="{D1038C60-5D33-43C5-84F1-BD9FE015B279}" type="sibTrans" cxnId="{E6C10E8D-2D15-4E6D-B18A-9533B90FA3A6}">
      <dgm:prSet/>
      <dgm:spPr/>
      <dgm:t>
        <a:bodyPr/>
        <a:lstStyle/>
        <a:p>
          <a:endParaRPr lang="es-ES" sz="1200">
            <a:solidFill>
              <a:schemeClr val="tx1"/>
            </a:solidFill>
            <a:latin typeface="Times New Roman" pitchFamily="18" charset="0"/>
            <a:cs typeface="Times New Roman" pitchFamily="18" charset="0"/>
          </a:endParaRPr>
        </a:p>
      </dgm:t>
    </dgm:pt>
    <dgm:pt modelId="{6A351B1B-5126-4DAF-A152-B6655FC956CB}">
      <dgm:prSet phldrT="[Texto]" phldr="1" custT="1"/>
      <dgm:spPr/>
      <dgm:t>
        <a:bodyPr/>
        <a:lstStyle/>
        <a:p>
          <a:endParaRPr lang="es-ES" sz="1600">
            <a:solidFill>
              <a:schemeClr val="tx1"/>
            </a:solidFill>
            <a:latin typeface="Times New Roman" pitchFamily="18" charset="0"/>
            <a:cs typeface="Times New Roman" pitchFamily="18" charset="0"/>
          </a:endParaRPr>
        </a:p>
      </dgm:t>
    </dgm:pt>
    <dgm:pt modelId="{0C78B51C-495D-4DE7-BA6E-168DDF10BC12}" type="parTrans" cxnId="{ECAF3AAE-6290-4180-B6A6-CBFC4D92AAD7}">
      <dgm:prSet/>
      <dgm:spPr/>
      <dgm:t>
        <a:bodyPr/>
        <a:lstStyle/>
        <a:p>
          <a:endParaRPr lang="es-ES" sz="1200">
            <a:solidFill>
              <a:schemeClr val="tx1"/>
            </a:solidFill>
            <a:latin typeface="Times New Roman" pitchFamily="18" charset="0"/>
            <a:cs typeface="Times New Roman" pitchFamily="18" charset="0"/>
          </a:endParaRPr>
        </a:p>
      </dgm:t>
    </dgm:pt>
    <dgm:pt modelId="{502EECA5-9B33-4BD1-ABE8-8AF1FD273D87}" type="sibTrans" cxnId="{ECAF3AAE-6290-4180-B6A6-CBFC4D92AAD7}">
      <dgm:prSet/>
      <dgm:spPr/>
      <dgm:t>
        <a:bodyPr/>
        <a:lstStyle/>
        <a:p>
          <a:endParaRPr lang="es-ES" sz="1200">
            <a:solidFill>
              <a:schemeClr val="tx1"/>
            </a:solidFill>
            <a:latin typeface="Times New Roman" pitchFamily="18" charset="0"/>
            <a:cs typeface="Times New Roman" pitchFamily="18" charset="0"/>
          </a:endParaRPr>
        </a:p>
      </dgm:t>
    </dgm:pt>
    <dgm:pt modelId="{79FB9971-C2C0-4C17-A56B-81208EAF48FA}">
      <dgm:prSet phldrT="[Texto]" custT="1"/>
      <dgm:spPr/>
      <dgm:t>
        <a:bodyPr/>
        <a:lstStyle/>
        <a:p>
          <a:r>
            <a:rPr lang="es-ES" sz="1200" b="1" dirty="0" smtClean="0">
              <a:solidFill>
                <a:schemeClr val="bg1"/>
              </a:solidFill>
              <a:latin typeface="Times New Roman" pitchFamily="18" charset="0"/>
              <a:cs typeface="Times New Roman" pitchFamily="18" charset="0"/>
            </a:rPr>
            <a:t>Accesorios vestimenta</a:t>
          </a:r>
          <a:endParaRPr lang="es-ES" sz="1200" b="1" dirty="0">
            <a:solidFill>
              <a:schemeClr val="bg1"/>
            </a:solidFill>
            <a:latin typeface="Times New Roman" pitchFamily="18" charset="0"/>
            <a:cs typeface="Times New Roman" pitchFamily="18" charset="0"/>
          </a:endParaRPr>
        </a:p>
      </dgm:t>
    </dgm:pt>
    <dgm:pt modelId="{2802B00F-074A-49B2-AB57-74EAF33C7695}" type="parTrans" cxnId="{2842E205-7C4F-498E-896B-6158BD4B5D77}">
      <dgm:prSet/>
      <dgm:spPr/>
      <dgm:t>
        <a:bodyPr/>
        <a:lstStyle/>
        <a:p>
          <a:endParaRPr lang="es-ES" sz="1200">
            <a:solidFill>
              <a:schemeClr val="tx1"/>
            </a:solidFill>
            <a:latin typeface="Times New Roman" pitchFamily="18" charset="0"/>
            <a:cs typeface="Times New Roman" pitchFamily="18" charset="0"/>
          </a:endParaRPr>
        </a:p>
      </dgm:t>
    </dgm:pt>
    <dgm:pt modelId="{9F04CA46-E39D-431D-BFCA-596F27812104}" type="sibTrans" cxnId="{2842E205-7C4F-498E-896B-6158BD4B5D77}">
      <dgm:prSet/>
      <dgm:spPr/>
      <dgm:t>
        <a:bodyPr/>
        <a:lstStyle/>
        <a:p>
          <a:endParaRPr lang="es-ES" sz="1200">
            <a:solidFill>
              <a:schemeClr val="tx1"/>
            </a:solidFill>
            <a:latin typeface="Times New Roman" pitchFamily="18" charset="0"/>
            <a:cs typeface="Times New Roman" pitchFamily="18" charset="0"/>
          </a:endParaRPr>
        </a:p>
      </dgm:t>
    </dgm:pt>
    <dgm:pt modelId="{84DF6586-38A8-4336-A0F6-F06B870580ED}">
      <dgm:prSet phldrT="[Texto]" custT="1"/>
      <dgm:spPr/>
      <dgm:t>
        <a:bodyPr/>
        <a:lstStyle/>
        <a:p>
          <a:r>
            <a:rPr lang="es-ES" sz="1600" dirty="0" smtClean="0">
              <a:latin typeface="Times New Roman" pitchFamily="18" charset="0"/>
              <a:cs typeface="Times New Roman" pitchFamily="18" charset="0"/>
            </a:rPr>
            <a:t>Sombreros, billeteras, carteras de mano, bolsos para dama, correas, cinturones, gorras, zamarros, para dama, caballeros y niños.</a:t>
          </a:r>
          <a:endParaRPr lang="es-ES" sz="1600" dirty="0">
            <a:solidFill>
              <a:schemeClr val="tx1"/>
            </a:solidFill>
            <a:latin typeface="Times New Roman" pitchFamily="18" charset="0"/>
            <a:cs typeface="Times New Roman" pitchFamily="18" charset="0"/>
          </a:endParaRPr>
        </a:p>
      </dgm:t>
    </dgm:pt>
    <dgm:pt modelId="{261C4CB5-FE53-417A-85AB-A92DDA254EAB}" type="parTrans" cxnId="{C6B51128-D017-4C21-9924-CA4CF8506C00}">
      <dgm:prSet/>
      <dgm:spPr/>
      <dgm:t>
        <a:bodyPr/>
        <a:lstStyle/>
        <a:p>
          <a:endParaRPr lang="es-ES" sz="1200">
            <a:solidFill>
              <a:schemeClr val="tx1"/>
            </a:solidFill>
            <a:latin typeface="Times New Roman" pitchFamily="18" charset="0"/>
            <a:cs typeface="Times New Roman" pitchFamily="18" charset="0"/>
          </a:endParaRPr>
        </a:p>
      </dgm:t>
    </dgm:pt>
    <dgm:pt modelId="{D5D7807D-94D0-42C5-8B4A-3E723C70E2A9}" type="sibTrans" cxnId="{C6B51128-D017-4C21-9924-CA4CF8506C00}">
      <dgm:prSet/>
      <dgm:spPr/>
      <dgm:t>
        <a:bodyPr/>
        <a:lstStyle/>
        <a:p>
          <a:endParaRPr lang="es-ES" sz="1200">
            <a:solidFill>
              <a:schemeClr val="tx1"/>
            </a:solidFill>
            <a:latin typeface="Times New Roman" pitchFamily="18" charset="0"/>
            <a:cs typeface="Times New Roman" pitchFamily="18" charset="0"/>
          </a:endParaRPr>
        </a:p>
      </dgm:t>
    </dgm:pt>
    <dgm:pt modelId="{3C0C9EDC-D42E-41A6-8230-CCAAAB136F9B}">
      <dgm:prSet phldrT="[Texto]" phldr="1" custT="1"/>
      <dgm:spPr/>
      <dgm:t>
        <a:bodyPr/>
        <a:lstStyle/>
        <a:p>
          <a:endParaRPr lang="es-ES" sz="1600">
            <a:solidFill>
              <a:schemeClr val="tx1"/>
            </a:solidFill>
            <a:latin typeface="Times New Roman" pitchFamily="18" charset="0"/>
            <a:cs typeface="Times New Roman" pitchFamily="18" charset="0"/>
          </a:endParaRPr>
        </a:p>
      </dgm:t>
    </dgm:pt>
    <dgm:pt modelId="{F91FACD8-0100-4525-A705-63AA566E8A56}" type="parTrans" cxnId="{7C5C0FF6-4884-49E2-9489-ABD2422975B4}">
      <dgm:prSet/>
      <dgm:spPr/>
      <dgm:t>
        <a:bodyPr/>
        <a:lstStyle/>
        <a:p>
          <a:endParaRPr lang="es-ES" sz="1200">
            <a:solidFill>
              <a:schemeClr val="tx1"/>
            </a:solidFill>
            <a:latin typeface="Times New Roman" pitchFamily="18" charset="0"/>
            <a:cs typeface="Times New Roman" pitchFamily="18" charset="0"/>
          </a:endParaRPr>
        </a:p>
      </dgm:t>
    </dgm:pt>
    <dgm:pt modelId="{76EF9B46-3583-48F8-B747-D0A5B46A2ED9}" type="sibTrans" cxnId="{7C5C0FF6-4884-49E2-9489-ABD2422975B4}">
      <dgm:prSet/>
      <dgm:spPr/>
      <dgm:t>
        <a:bodyPr/>
        <a:lstStyle/>
        <a:p>
          <a:endParaRPr lang="es-ES" sz="1200">
            <a:solidFill>
              <a:schemeClr val="tx1"/>
            </a:solidFill>
            <a:latin typeface="Times New Roman" pitchFamily="18" charset="0"/>
            <a:cs typeface="Times New Roman" pitchFamily="18" charset="0"/>
          </a:endParaRPr>
        </a:p>
      </dgm:t>
    </dgm:pt>
    <dgm:pt modelId="{1AB6337D-9594-4E06-9DC3-4A8B750C384F}">
      <dgm:prSet custT="1"/>
      <dgm:spPr/>
      <dgm:t>
        <a:bodyPr/>
        <a:lstStyle/>
        <a:p>
          <a:endParaRPr lang="es-ES" sz="1200" b="1" dirty="0" smtClean="0">
            <a:solidFill>
              <a:schemeClr val="bg1"/>
            </a:solidFill>
            <a:latin typeface="Times New Roman" pitchFamily="18" charset="0"/>
            <a:cs typeface="Times New Roman" pitchFamily="18" charset="0"/>
          </a:endParaRPr>
        </a:p>
        <a:p>
          <a:r>
            <a:rPr lang="es-ES" sz="1200" b="1" dirty="0" smtClean="0">
              <a:solidFill>
                <a:schemeClr val="bg1"/>
              </a:solidFill>
              <a:latin typeface="Times New Roman" pitchFamily="18" charset="0"/>
              <a:cs typeface="Times New Roman" pitchFamily="18" charset="0"/>
            </a:rPr>
            <a:t>Artículos viaje</a:t>
          </a:r>
          <a:endParaRPr lang="es-ES" sz="1200" b="1" dirty="0">
            <a:solidFill>
              <a:schemeClr val="bg1"/>
            </a:solidFill>
            <a:latin typeface="Times New Roman" pitchFamily="18" charset="0"/>
            <a:cs typeface="Times New Roman" pitchFamily="18" charset="0"/>
          </a:endParaRPr>
        </a:p>
      </dgm:t>
    </dgm:pt>
    <dgm:pt modelId="{62A0C6CC-DECF-4E14-AD49-AFC960B74374}" type="parTrans" cxnId="{1194B5EE-5ED3-4957-A1A3-A7BBC398B1BB}">
      <dgm:prSet/>
      <dgm:spPr/>
      <dgm:t>
        <a:bodyPr/>
        <a:lstStyle/>
        <a:p>
          <a:endParaRPr lang="es-ES" sz="1200">
            <a:solidFill>
              <a:schemeClr val="tx1"/>
            </a:solidFill>
            <a:latin typeface="Times New Roman" pitchFamily="18" charset="0"/>
            <a:cs typeface="Times New Roman" pitchFamily="18" charset="0"/>
          </a:endParaRPr>
        </a:p>
      </dgm:t>
    </dgm:pt>
    <dgm:pt modelId="{9E929BD3-F797-42A2-8AD6-260797E6BD02}" type="sibTrans" cxnId="{1194B5EE-5ED3-4957-A1A3-A7BBC398B1BB}">
      <dgm:prSet/>
      <dgm:spPr/>
      <dgm:t>
        <a:bodyPr/>
        <a:lstStyle/>
        <a:p>
          <a:endParaRPr lang="es-ES" sz="1200">
            <a:solidFill>
              <a:schemeClr val="tx1"/>
            </a:solidFill>
            <a:latin typeface="Times New Roman" pitchFamily="18" charset="0"/>
            <a:cs typeface="Times New Roman" pitchFamily="18" charset="0"/>
          </a:endParaRPr>
        </a:p>
      </dgm:t>
    </dgm:pt>
    <dgm:pt modelId="{AFB0BA38-79F8-47BC-9409-2FE634918E7A}">
      <dgm:prSet custT="1"/>
      <dgm:spPr/>
      <dgm:t>
        <a:bodyPr/>
        <a:lstStyle/>
        <a:p>
          <a:r>
            <a:rPr lang="es-ES" sz="1200" b="1" dirty="0" smtClean="0">
              <a:solidFill>
                <a:schemeClr val="bg1"/>
              </a:solidFill>
              <a:latin typeface="Times New Roman" pitchFamily="18" charset="0"/>
              <a:cs typeface="Times New Roman" pitchFamily="18" charset="0"/>
            </a:rPr>
            <a:t>Otros</a:t>
          </a:r>
          <a:endParaRPr lang="es-ES" sz="1200" b="1" dirty="0">
            <a:solidFill>
              <a:schemeClr val="bg1"/>
            </a:solidFill>
            <a:latin typeface="Times New Roman" pitchFamily="18" charset="0"/>
            <a:cs typeface="Times New Roman" pitchFamily="18" charset="0"/>
          </a:endParaRPr>
        </a:p>
      </dgm:t>
    </dgm:pt>
    <dgm:pt modelId="{E2478E6B-2E24-4301-A8F9-AFFC4CE57F4A}" type="parTrans" cxnId="{239C2F5F-0CAB-4BB1-9F0C-58D794716654}">
      <dgm:prSet/>
      <dgm:spPr/>
      <dgm:t>
        <a:bodyPr/>
        <a:lstStyle/>
        <a:p>
          <a:endParaRPr lang="es-ES" sz="1200">
            <a:solidFill>
              <a:schemeClr val="tx1"/>
            </a:solidFill>
            <a:latin typeface="Times New Roman" pitchFamily="18" charset="0"/>
            <a:cs typeface="Times New Roman" pitchFamily="18" charset="0"/>
          </a:endParaRPr>
        </a:p>
      </dgm:t>
    </dgm:pt>
    <dgm:pt modelId="{D8E8D302-E523-4304-84D5-6A8A801EDF59}" type="sibTrans" cxnId="{239C2F5F-0CAB-4BB1-9F0C-58D794716654}">
      <dgm:prSet/>
      <dgm:spPr/>
      <dgm:t>
        <a:bodyPr/>
        <a:lstStyle/>
        <a:p>
          <a:endParaRPr lang="es-ES" sz="1200">
            <a:solidFill>
              <a:schemeClr val="tx1"/>
            </a:solidFill>
            <a:latin typeface="Times New Roman" pitchFamily="18" charset="0"/>
            <a:cs typeface="Times New Roman" pitchFamily="18" charset="0"/>
          </a:endParaRPr>
        </a:p>
      </dgm:t>
    </dgm:pt>
    <dgm:pt modelId="{13896E2E-7867-4F86-A18A-C18552D2AB14}">
      <dgm:prSet custT="1"/>
      <dgm:spPr/>
      <dgm:t>
        <a:bodyPr/>
        <a:lstStyle/>
        <a:p>
          <a:r>
            <a:rPr lang="es-ES" sz="1600" dirty="0" smtClean="0">
              <a:latin typeface="Times New Roman" pitchFamily="18" charset="0"/>
              <a:cs typeface="Times New Roman" pitchFamily="18" charset="0"/>
            </a:rPr>
            <a:t>Mochilas, </a:t>
          </a:r>
          <a:r>
            <a:rPr lang="es-ES" sz="1600" dirty="0" smtClean="0">
              <a:latin typeface="Times New Roman" pitchFamily="18" charset="0"/>
              <a:cs typeface="Times New Roman" pitchFamily="18" charset="0"/>
            </a:rPr>
            <a:t>maletas</a:t>
          </a:r>
          <a:r>
            <a:rPr lang="es-ES" sz="1600" dirty="0" smtClean="0">
              <a:latin typeface="Times New Roman" pitchFamily="18" charset="0"/>
              <a:cs typeface="Times New Roman" pitchFamily="18" charset="0"/>
            </a:rPr>
            <a:t>.</a:t>
          </a:r>
          <a:endParaRPr lang="es-ES" sz="1600" dirty="0"/>
        </a:p>
      </dgm:t>
    </dgm:pt>
    <dgm:pt modelId="{D72A6C31-C579-4BF8-9535-F1F4C1FFA3AD}" type="parTrans" cxnId="{A4F5E963-EEC5-4F7F-A06B-0E53D219760E}">
      <dgm:prSet/>
      <dgm:spPr/>
      <dgm:t>
        <a:bodyPr/>
        <a:lstStyle/>
        <a:p>
          <a:endParaRPr lang="es-ES"/>
        </a:p>
      </dgm:t>
    </dgm:pt>
    <dgm:pt modelId="{52F5822A-C0D0-46F3-A41D-811929C00063}" type="sibTrans" cxnId="{A4F5E963-EEC5-4F7F-A06B-0E53D219760E}">
      <dgm:prSet/>
      <dgm:spPr/>
      <dgm:t>
        <a:bodyPr/>
        <a:lstStyle/>
        <a:p>
          <a:endParaRPr lang="es-ES"/>
        </a:p>
      </dgm:t>
    </dgm:pt>
    <dgm:pt modelId="{F48B341F-547D-47DB-BEED-391D588D3A0F}">
      <dgm:prSet custT="1"/>
      <dgm:spPr/>
      <dgm:t>
        <a:bodyPr/>
        <a:lstStyle/>
        <a:p>
          <a:r>
            <a:rPr lang="es-ES" sz="1600" dirty="0" smtClean="0">
              <a:latin typeface="Times New Roman" pitchFamily="18" charset="0"/>
              <a:cs typeface="Times New Roman" pitchFamily="18" charset="0"/>
            </a:rPr>
            <a:t>Artículos deportivos, cojines, llaveros, manillas, aretes, botellas, látigos, monederos, </a:t>
          </a:r>
          <a:r>
            <a:rPr lang="es-ES" sz="1600" dirty="0" err="1" smtClean="0">
              <a:latin typeface="Times New Roman" pitchFamily="18" charset="0"/>
              <a:cs typeface="Times New Roman" pitchFamily="18" charset="0"/>
            </a:rPr>
            <a:t>cantinfloras</a:t>
          </a:r>
          <a:r>
            <a:rPr lang="es-ES" sz="1600" dirty="0" smtClean="0">
              <a:latin typeface="Times New Roman" pitchFamily="18" charset="0"/>
              <a:cs typeface="Times New Roman" pitchFamily="18" charset="0"/>
            </a:rPr>
            <a:t>. </a:t>
          </a:r>
          <a:endParaRPr lang="es-ES" sz="1600" dirty="0"/>
        </a:p>
      </dgm:t>
    </dgm:pt>
    <dgm:pt modelId="{AF2059DB-88FF-4691-9300-C53D83287D22}" type="parTrans" cxnId="{D1E772C2-498B-4303-95B4-F218C00812D6}">
      <dgm:prSet/>
      <dgm:spPr/>
      <dgm:t>
        <a:bodyPr/>
        <a:lstStyle/>
        <a:p>
          <a:endParaRPr lang="es-ES"/>
        </a:p>
      </dgm:t>
    </dgm:pt>
    <dgm:pt modelId="{6E98B4A8-FB60-4E80-88BA-7355FC2C4958}" type="sibTrans" cxnId="{D1E772C2-498B-4303-95B4-F218C00812D6}">
      <dgm:prSet/>
      <dgm:spPr/>
      <dgm:t>
        <a:bodyPr/>
        <a:lstStyle/>
        <a:p>
          <a:endParaRPr lang="es-ES"/>
        </a:p>
      </dgm:t>
    </dgm:pt>
    <dgm:pt modelId="{7FA2635B-976C-482D-9EFC-C473E7810762}" type="pres">
      <dgm:prSet presAssocID="{F1727A9F-2A4B-4EED-842F-60129BB13E43}" presName="linearFlow" presStyleCnt="0">
        <dgm:presLayoutVars>
          <dgm:dir/>
          <dgm:animLvl val="lvl"/>
          <dgm:resizeHandles val="exact"/>
        </dgm:presLayoutVars>
      </dgm:prSet>
      <dgm:spPr/>
      <dgm:t>
        <a:bodyPr/>
        <a:lstStyle/>
        <a:p>
          <a:endParaRPr lang="es-ES"/>
        </a:p>
      </dgm:t>
    </dgm:pt>
    <dgm:pt modelId="{3F2B890D-FCD2-47D3-A763-2EA3DE37D05F}" type="pres">
      <dgm:prSet presAssocID="{EF5E3BC5-EE6D-4201-A19D-A49434A2298B}" presName="composite" presStyleCnt="0"/>
      <dgm:spPr/>
    </dgm:pt>
    <dgm:pt modelId="{0D656548-61FB-482D-B357-8D02000F32A7}" type="pres">
      <dgm:prSet presAssocID="{EF5E3BC5-EE6D-4201-A19D-A49434A2298B}" presName="parentText" presStyleLbl="alignNode1" presStyleIdx="0" presStyleCnt="5">
        <dgm:presLayoutVars>
          <dgm:chMax val="1"/>
          <dgm:bulletEnabled val="1"/>
        </dgm:presLayoutVars>
      </dgm:prSet>
      <dgm:spPr/>
      <dgm:t>
        <a:bodyPr/>
        <a:lstStyle/>
        <a:p>
          <a:endParaRPr lang="es-ES"/>
        </a:p>
      </dgm:t>
    </dgm:pt>
    <dgm:pt modelId="{88506B0B-DA05-4EDA-9DFA-3B8491E668B9}" type="pres">
      <dgm:prSet presAssocID="{EF5E3BC5-EE6D-4201-A19D-A49434A2298B}" presName="descendantText" presStyleLbl="alignAcc1" presStyleIdx="0" presStyleCnt="5">
        <dgm:presLayoutVars>
          <dgm:bulletEnabled val="1"/>
        </dgm:presLayoutVars>
      </dgm:prSet>
      <dgm:spPr/>
      <dgm:t>
        <a:bodyPr/>
        <a:lstStyle/>
        <a:p>
          <a:endParaRPr lang="es-ES"/>
        </a:p>
      </dgm:t>
    </dgm:pt>
    <dgm:pt modelId="{DD83265C-4296-462F-8AC1-E62D668F1449}" type="pres">
      <dgm:prSet presAssocID="{32863B6A-FE8C-4266-8E69-52283C1E32EA}" presName="sp" presStyleCnt="0"/>
      <dgm:spPr/>
    </dgm:pt>
    <dgm:pt modelId="{10ACA0B2-3B74-452F-9748-7F439F4EDF55}" type="pres">
      <dgm:prSet presAssocID="{211580FC-BFBC-45CB-B397-C7788CAD2434}" presName="composite" presStyleCnt="0"/>
      <dgm:spPr/>
    </dgm:pt>
    <dgm:pt modelId="{628A9F74-C644-41A6-9118-A07F1763539C}" type="pres">
      <dgm:prSet presAssocID="{211580FC-BFBC-45CB-B397-C7788CAD2434}" presName="parentText" presStyleLbl="alignNode1" presStyleIdx="1" presStyleCnt="5">
        <dgm:presLayoutVars>
          <dgm:chMax val="1"/>
          <dgm:bulletEnabled val="1"/>
        </dgm:presLayoutVars>
      </dgm:prSet>
      <dgm:spPr/>
      <dgm:t>
        <a:bodyPr/>
        <a:lstStyle/>
        <a:p>
          <a:endParaRPr lang="es-ES"/>
        </a:p>
      </dgm:t>
    </dgm:pt>
    <dgm:pt modelId="{D4137FA9-B204-4DDB-906F-F13E9784ADD4}" type="pres">
      <dgm:prSet presAssocID="{211580FC-BFBC-45CB-B397-C7788CAD2434}" presName="descendantText" presStyleLbl="alignAcc1" presStyleIdx="1" presStyleCnt="5" custScaleX="98440" custScaleY="97798">
        <dgm:presLayoutVars>
          <dgm:bulletEnabled val="1"/>
        </dgm:presLayoutVars>
      </dgm:prSet>
      <dgm:spPr/>
      <dgm:t>
        <a:bodyPr/>
        <a:lstStyle/>
        <a:p>
          <a:endParaRPr lang="es-ES"/>
        </a:p>
      </dgm:t>
    </dgm:pt>
    <dgm:pt modelId="{699E8CED-238A-42EE-80D0-8BA2742B8C54}" type="pres">
      <dgm:prSet presAssocID="{0921E9DB-6C9C-40F3-ABF9-CC5C6D7EE289}" presName="sp" presStyleCnt="0"/>
      <dgm:spPr/>
    </dgm:pt>
    <dgm:pt modelId="{8326E496-D5FF-452F-AB6D-701FB6BB13B3}" type="pres">
      <dgm:prSet presAssocID="{79FB9971-C2C0-4C17-A56B-81208EAF48FA}" presName="composite" presStyleCnt="0"/>
      <dgm:spPr/>
    </dgm:pt>
    <dgm:pt modelId="{C2B39905-EE30-491E-A061-47067BB9C053}" type="pres">
      <dgm:prSet presAssocID="{79FB9971-C2C0-4C17-A56B-81208EAF48FA}" presName="parentText" presStyleLbl="alignNode1" presStyleIdx="2" presStyleCnt="5">
        <dgm:presLayoutVars>
          <dgm:chMax val="1"/>
          <dgm:bulletEnabled val="1"/>
        </dgm:presLayoutVars>
      </dgm:prSet>
      <dgm:spPr/>
      <dgm:t>
        <a:bodyPr/>
        <a:lstStyle/>
        <a:p>
          <a:endParaRPr lang="es-ES"/>
        </a:p>
      </dgm:t>
    </dgm:pt>
    <dgm:pt modelId="{6FFEC22B-9134-4A37-9FFD-6BD73A1DB051}" type="pres">
      <dgm:prSet presAssocID="{79FB9971-C2C0-4C17-A56B-81208EAF48FA}" presName="descendantText" presStyleLbl="alignAcc1" presStyleIdx="2" presStyleCnt="5">
        <dgm:presLayoutVars>
          <dgm:bulletEnabled val="1"/>
        </dgm:presLayoutVars>
      </dgm:prSet>
      <dgm:spPr/>
      <dgm:t>
        <a:bodyPr/>
        <a:lstStyle/>
        <a:p>
          <a:endParaRPr lang="es-ES"/>
        </a:p>
      </dgm:t>
    </dgm:pt>
    <dgm:pt modelId="{729D0C8D-889E-4D6B-9F06-6BB9AF0D2E67}" type="pres">
      <dgm:prSet presAssocID="{9F04CA46-E39D-431D-BFCA-596F27812104}" presName="sp" presStyleCnt="0"/>
      <dgm:spPr/>
    </dgm:pt>
    <dgm:pt modelId="{E11DD063-6B74-4248-8F26-9BF736CE4639}" type="pres">
      <dgm:prSet presAssocID="{1AB6337D-9594-4E06-9DC3-4A8B750C384F}" presName="composite" presStyleCnt="0"/>
      <dgm:spPr/>
    </dgm:pt>
    <dgm:pt modelId="{571D3934-C902-402B-AE84-17CD7E37DDCC}" type="pres">
      <dgm:prSet presAssocID="{1AB6337D-9594-4E06-9DC3-4A8B750C384F}" presName="parentText" presStyleLbl="alignNode1" presStyleIdx="3" presStyleCnt="5" custLinFactNeighborY="0">
        <dgm:presLayoutVars>
          <dgm:chMax val="1"/>
          <dgm:bulletEnabled val="1"/>
        </dgm:presLayoutVars>
      </dgm:prSet>
      <dgm:spPr/>
      <dgm:t>
        <a:bodyPr/>
        <a:lstStyle/>
        <a:p>
          <a:endParaRPr lang="es-ES"/>
        </a:p>
      </dgm:t>
    </dgm:pt>
    <dgm:pt modelId="{1944DBDE-C767-4059-A55B-0E55382A88FE}" type="pres">
      <dgm:prSet presAssocID="{1AB6337D-9594-4E06-9DC3-4A8B750C384F}" presName="descendantText" presStyleLbl="alignAcc1" presStyleIdx="3" presStyleCnt="5">
        <dgm:presLayoutVars>
          <dgm:bulletEnabled val="1"/>
        </dgm:presLayoutVars>
      </dgm:prSet>
      <dgm:spPr/>
      <dgm:t>
        <a:bodyPr/>
        <a:lstStyle/>
        <a:p>
          <a:endParaRPr lang="es-ES"/>
        </a:p>
      </dgm:t>
    </dgm:pt>
    <dgm:pt modelId="{FDE68FA0-5EBB-4FB4-B897-6486EC1B6764}" type="pres">
      <dgm:prSet presAssocID="{9E929BD3-F797-42A2-8AD6-260797E6BD02}" presName="sp" presStyleCnt="0"/>
      <dgm:spPr/>
    </dgm:pt>
    <dgm:pt modelId="{9E021A87-65DB-4EF6-BFE4-7765E22F98A9}" type="pres">
      <dgm:prSet presAssocID="{AFB0BA38-79F8-47BC-9409-2FE634918E7A}" presName="composite" presStyleCnt="0"/>
      <dgm:spPr/>
    </dgm:pt>
    <dgm:pt modelId="{21B461C6-26C5-4998-A20C-3CC193347AE1}" type="pres">
      <dgm:prSet presAssocID="{AFB0BA38-79F8-47BC-9409-2FE634918E7A}" presName="parentText" presStyleLbl="alignNode1" presStyleIdx="4" presStyleCnt="5">
        <dgm:presLayoutVars>
          <dgm:chMax val="1"/>
          <dgm:bulletEnabled val="1"/>
        </dgm:presLayoutVars>
      </dgm:prSet>
      <dgm:spPr/>
      <dgm:t>
        <a:bodyPr/>
        <a:lstStyle/>
        <a:p>
          <a:endParaRPr lang="es-ES"/>
        </a:p>
      </dgm:t>
    </dgm:pt>
    <dgm:pt modelId="{6CC95DAA-54DE-442B-9434-076CB6F91970}" type="pres">
      <dgm:prSet presAssocID="{AFB0BA38-79F8-47BC-9409-2FE634918E7A}" presName="descendantText" presStyleLbl="alignAcc1" presStyleIdx="4" presStyleCnt="5">
        <dgm:presLayoutVars>
          <dgm:bulletEnabled val="1"/>
        </dgm:presLayoutVars>
      </dgm:prSet>
      <dgm:spPr/>
      <dgm:t>
        <a:bodyPr/>
        <a:lstStyle/>
        <a:p>
          <a:endParaRPr lang="es-ES"/>
        </a:p>
      </dgm:t>
    </dgm:pt>
  </dgm:ptLst>
  <dgm:cxnLst>
    <dgm:cxn modelId="{A0C8F44D-1B62-41D6-A4E5-776E751271CC}" type="presOf" srcId="{AFB0BA38-79F8-47BC-9409-2FE634918E7A}" destId="{21B461C6-26C5-4998-A20C-3CC193347AE1}" srcOrd="0" destOrd="0" presId="urn:microsoft.com/office/officeart/2005/8/layout/chevron2"/>
    <dgm:cxn modelId="{1194B5EE-5ED3-4957-A1A3-A7BBC398B1BB}" srcId="{F1727A9F-2A4B-4EED-842F-60129BB13E43}" destId="{1AB6337D-9594-4E06-9DC3-4A8B750C384F}" srcOrd="3" destOrd="0" parTransId="{62A0C6CC-DECF-4E14-AD49-AFC960B74374}" sibTransId="{9E929BD3-F797-42A2-8AD6-260797E6BD02}"/>
    <dgm:cxn modelId="{7DF1F685-DDD4-491D-ACF7-CB3ABBECA5D4}" type="presOf" srcId="{1AB6337D-9594-4E06-9DC3-4A8B750C384F}" destId="{571D3934-C902-402B-AE84-17CD7E37DDCC}" srcOrd="0" destOrd="0" presId="urn:microsoft.com/office/officeart/2005/8/layout/chevron2"/>
    <dgm:cxn modelId="{42A6291D-C910-4E44-882F-6987152FEB5A}" srcId="{F1727A9F-2A4B-4EED-842F-60129BB13E43}" destId="{211580FC-BFBC-45CB-B397-C7788CAD2434}" srcOrd="1" destOrd="0" parTransId="{F913DBBD-7952-461F-8FB0-0ED2A28319A6}" sibTransId="{0921E9DB-6C9C-40F3-ABF9-CC5C6D7EE289}"/>
    <dgm:cxn modelId="{03DD7D33-424E-4879-BA69-593B35BF9629}" type="presOf" srcId="{EF5E3BC5-EE6D-4201-A19D-A49434A2298B}" destId="{0D656548-61FB-482D-B357-8D02000F32A7}" srcOrd="0" destOrd="0" presId="urn:microsoft.com/office/officeart/2005/8/layout/chevron2"/>
    <dgm:cxn modelId="{C6B51128-D017-4C21-9924-CA4CF8506C00}" srcId="{79FB9971-C2C0-4C17-A56B-81208EAF48FA}" destId="{84DF6586-38A8-4336-A0F6-F06B870580ED}" srcOrd="0" destOrd="0" parTransId="{261C4CB5-FE53-417A-85AB-A92DDA254EAB}" sibTransId="{D5D7807D-94D0-42C5-8B4A-3E723C70E2A9}"/>
    <dgm:cxn modelId="{D1E772C2-498B-4303-95B4-F218C00812D6}" srcId="{AFB0BA38-79F8-47BC-9409-2FE634918E7A}" destId="{F48B341F-547D-47DB-BEED-391D588D3A0F}" srcOrd="0" destOrd="0" parTransId="{AF2059DB-88FF-4691-9300-C53D83287D22}" sibTransId="{6E98B4A8-FB60-4E80-88BA-7355FC2C4958}"/>
    <dgm:cxn modelId="{050DF6C1-8A09-4D9A-BAD5-3CE39024F24D}" srcId="{F1727A9F-2A4B-4EED-842F-60129BB13E43}" destId="{EF5E3BC5-EE6D-4201-A19D-A49434A2298B}" srcOrd="0" destOrd="0" parTransId="{025431E4-23B9-41C1-A24C-DF53DB3149C5}" sibTransId="{32863B6A-FE8C-4266-8E69-52283C1E32EA}"/>
    <dgm:cxn modelId="{A08118C0-7CE9-429A-AE00-FD99EE1A5F9B}" type="presOf" srcId="{3C0C9EDC-D42E-41A6-8230-CCAAAB136F9B}" destId="{6FFEC22B-9134-4A37-9FFD-6BD73A1DB051}" srcOrd="0" destOrd="1" presId="urn:microsoft.com/office/officeart/2005/8/layout/chevron2"/>
    <dgm:cxn modelId="{2842E205-7C4F-498E-896B-6158BD4B5D77}" srcId="{F1727A9F-2A4B-4EED-842F-60129BB13E43}" destId="{79FB9971-C2C0-4C17-A56B-81208EAF48FA}" srcOrd="2" destOrd="0" parTransId="{2802B00F-074A-49B2-AB57-74EAF33C7695}" sibTransId="{9F04CA46-E39D-431D-BFCA-596F27812104}"/>
    <dgm:cxn modelId="{78C48764-830E-40E3-84BC-D46102B54D6E}" type="presOf" srcId="{BF53B350-F99E-4956-9AF4-B348F7A7C499}" destId="{88506B0B-DA05-4EDA-9DFA-3B8491E668B9}" srcOrd="0" destOrd="0" presId="urn:microsoft.com/office/officeart/2005/8/layout/chevron2"/>
    <dgm:cxn modelId="{E6C10E8D-2D15-4E6D-B18A-9533B90FA3A6}" srcId="{211580FC-BFBC-45CB-B397-C7788CAD2434}" destId="{0912799A-996E-4643-B8FF-B1A377EB125C}" srcOrd="0" destOrd="0" parTransId="{7CB6DECC-A0D6-4704-B0BE-B1E4FEF083D0}" sibTransId="{D1038C60-5D33-43C5-84F1-BD9FE015B279}"/>
    <dgm:cxn modelId="{9D9A7FCA-0E69-4F1A-9471-F6433CD75E19}" type="presOf" srcId="{6A351B1B-5126-4DAF-A152-B6655FC956CB}" destId="{D4137FA9-B204-4DDB-906F-F13E9784ADD4}" srcOrd="0" destOrd="1" presId="urn:microsoft.com/office/officeart/2005/8/layout/chevron2"/>
    <dgm:cxn modelId="{3DF1E91F-DDA2-41FC-AA9E-D70FA732E591}" type="presOf" srcId="{F1727A9F-2A4B-4EED-842F-60129BB13E43}" destId="{7FA2635B-976C-482D-9EFC-C473E7810762}" srcOrd="0" destOrd="0" presId="urn:microsoft.com/office/officeart/2005/8/layout/chevron2"/>
    <dgm:cxn modelId="{B429C640-BE44-4885-B4D3-0F287DAFE5F3}" type="presOf" srcId="{84DF6586-38A8-4336-A0F6-F06B870580ED}" destId="{6FFEC22B-9134-4A37-9FFD-6BD73A1DB051}" srcOrd="0" destOrd="0" presId="urn:microsoft.com/office/officeart/2005/8/layout/chevron2"/>
    <dgm:cxn modelId="{59E8DF07-AA46-4A91-B4C3-30F1B93466E2}" type="presOf" srcId="{79FB9971-C2C0-4C17-A56B-81208EAF48FA}" destId="{C2B39905-EE30-491E-A061-47067BB9C053}" srcOrd="0" destOrd="0" presId="urn:microsoft.com/office/officeart/2005/8/layout/chevron2"/>
    <dgm:cxn modelId="{AD3095DE-FF3B-400B-992D-B24FD2582F44}" srcId="{EF5E3BC5-EE6D-4201-A19D-A49434A2298B}" destId="{BF53B350-F99E-4956-9AF4-B348F7A7C499}" srcOrd="0" destOrd="0" parTransId="{56406576-FED8-4E2F-A0F7-C2E8C66E2DB6}" sibTransId="{0D36C2C8-6FFD-4A05-83AE-521D37C99CFE}"/>
    <dgm:cxn modelId="{7C5C0FF6-4884-49E2-9489-ABD2422975B4}" srcId="{79FB9971-C2C0-4C17-A56B-81208EAF48FA}" destId="{3C0C9EDC-D42E-41A6-8230-CCAAAB136F9B}" srcOrd="1" destOrd="0" parTransId="{F91FACD8-0100-4525-A705-63AA566E8A56}" sibTransId="{76EF9B46-3583-48F8-B747-D0A5B46A2ED9}"/>
    <dgm:cxn modelId="{ECAF3AAE-6290-4180-B6A6-CBFC4D92AAD7}" srcId="{211580FC-BFBC-45CB-B397-C7788CAD2434}" destId="{6A351B1B-5126-4DAF-A152-B6655FC956CB}" srcOrd="1" destOrd="0" parTransId="{0C78B51C-495D-4DE7-BA6E-168DDF10BC12}" sibTransId="{502EECA5-9B33-4BD1-ABE8-8AF1FD273D87}"/>
    <dgm:cxn modelId="{F96301B7-2D44-4B56-B1A5-F77386BD7BF2}" type="presOf" srcId="{F48B341F-547D-47DB-BEED-391D588D3A0F}" destId="{6CC95DAA-54DE-442B-9434-076CB6F91970}" srcOrd="0" destOrd="0" presId="urn:microsoft.com/office/officeart/2005/8/layout/chevron2"/>
    <dgm:cxn modelId="{8649D704-6D9C-4B12-97EB-251D03BE843A}" type="presOf" srcId="{13896E2E-7867-4F86-A18A-C18552D2AB14}" destId="{1944DBDE-C767-4059-A55B-0E55382A88FE}" srcOrd="0" destOrd="0" presId="urn:microsoft.com/office/officeart/2005/8/layout/chevron2"/>
    <dgm:cxn modelId="{B487D124-FE5B-4F10-9308-5731E994D94B}" type="presOf" srcId="{0912799A-996E-4643-B8FF-B1A377EB125C}" destId="{D4137FA9-B204-4DDB-906F-F13E9784ADD4}" srcOrd="0" destOrd="0" presId="urn:microsoft.com/office/officeart/2005/8/layout/chevron2"/>
    <dgm:cxn modelId="{A4F5E963-EEC5-4F7F-A06B-0E53D219760E}" srcId="{1AB6337D-9594-4E06-9DC3-4A8B750C384F}" destId="{13896E2E-7867-4F86-A18A-C18552D2AB14}" srcOrd="0" destOrd="0" parTransId="{D72A6C31-C579-4BF8-9535-F1F4C1FFA3AD}" sibTransId="{52F5822A-C0D0-46F3-A41D-811929C00063}"/>
    <dgm:cxn modelId="{396F23F0-5112-45F1-B72D-01F7FB2633CB}" type="presOf" srcId="{211580FC-BFBC-45CB-B397-C7788CAD2434}" destId="{628A9F74-C644-41A6-9118-A07F1763539C}" srcOrd="0" destOrd="0" presId="urn:microsoft.com/office/officeart/2005/8/layout/chevron2"/>
    <dgm:cxn modelId="{239C2F5F-0CAB-4BB1-9F0C-58D794716654}" srcId="{F1727A9F-2A4B-4EED-842F-60129BB13E43}" destId="{AFB0BA38-79F8-47BC-9409-2FE634918E7A}" srcOrd="4" destOrd="0" parTransId="{E2478E6B-2E24-4301-A8F9-AFFC4CE57F4A}" sibTransId="{D8E8D302-E523-4304-84D5-6A8A801EDF59}"/>
    <dgm:cxn modelId="{8D90D2E5-B288-41FD-BAE2-F318924B97C0}" type="presParOf" srcId="{7FA2635B-976C-482D-9EFC-C473E7810762}" destId="{3F2B890D-FCD2-47D3-A763-2EA3DE37D05F}" srcOrd="0" destOrd="0" presId="urn:microsoft.com/office/officeart/2005/8/layout/chevron2"/>
    <dgm:cxn modelId="{07BE8B52-5A56-41AB-B835-393958132C08}" type="presParOf" srcId="{3F2B890D-FCD2-47D3-A763-2EA3DE37D05F}" destId="{0D656548-61FB-482D-B357-8D02000F32A7}" srcOrd="0" destOrd="0" presId="urn:microsoft.com/office/officeart/2005/8/layout/chevron2"/>
    <dgm:cxn modelId="{A68F2C9C-8311-4538-BC2F-972560B8AAB0}" type="presParOf" srcId="{3F2B890D-FCD2-47D3-A763-2EA3DE37D05F}" destId="{88506B0B-DA05-4EDA-9DFA-3B8491E668B9}" srcOrd="1" destOrd="0" presId="urn:microsoft.com/office/officeart/2005/8/layout/chevron2"/>
    <dgm:cxn modelId="{288D42F9-C396-4982-95E8-758A9C7C44AA}" type="presParOf" srcId="{7FA2635B-976C-482D-9EFC-C473E7810762}" destId="{DD83265C-4296-462F-8AC1-E62D668F1449}" srcOrd="1" destOrd="0" presId="urn:microsoft.com/office/officeart/2005/8/layout/chevron2"/>
    <dgm:cxn modelId="{B455A55A-DD39-4407-B464-5C2BAAFF18EF}" type="presParOf" srcId="{7FA2635B-976C-482D-9EFC-C473E7810762}" destId="{10ACA0B2-3B74-452F-9748-7F439F4EDF55}" srcOrd="2" destOrd="0" presId="urn:microsoft.com/office/officeart/2005/8/layout/chevron2"/>
    <dgm:cxn modelId="{F5BABD69-2306-4999-A757-0370B47F5EEF}" type="presParOf" srcId="{10ACA0B2-3B74-452F-9748-7F439F4EDF55}" destId="{628A9F74-C644-41A6-9118-A07F1763539C}" srcOrd="0" destOrd="0" presId="urn:microsoft.com/office/officeart/2005/8/layout/chevron2"/>
    <dgm:cxn modelId="{4B08C481-26C5-4B55-BB13-2A53011CB7F5}" type="presParOf" srcId="{10ACA0B2-3B74-452F-9748-7F439F4EDF55}" destId="{D4137FA9-B204-4DDB-906F-F13E9784ADD4}" srcOrd="1" destOrd="0" presId="urn:microsoft.com/office/officeart/2005/8/layout/chevron2"/>
    <dgm:cxn modelId="{94A483BC-658B-4654-A913-8026CCB44598}" type="presParOf" srcId="{7FA2635B-976C-482D-9EFC-C473E7810762}" destId="{699E8CED-238A-42EE-80D0-8BA2742B8C54}" srcOrd="3" destOrd="0" presId="urn:microsoft.com/office/officeart/2005/8/layout/chevron2"/>
    <dgm:cxn modelId="{22ABD179-49E0-48CD-8DE7-57CA20946961}" type="presParOf" srcId="{7FA2635B-976C-482D-9EFC-C473E7810762}" destId="{8326E496-D5FF-452F-AB6D-701FB6BB13B3}" srcOrd="4" destOrd="0" presId="urn:microsoft.com/office/officeart/2005/8/layout/chevron2"/>
    <dgm:cxn modelId="{EEACC5CD-0F0B-4021-AFDC-03CDE99A263F}" type="presParOf" srcId="{8326E496-D5FF-452F-AB6D-701FB6BB13B3}" destId="{C2B39905-EE30-491E-A061-47067BB9C053}" srcOrd="0" destOrd="0" presId="urn:microsoft.com/office/officeart/2005/8/layout/chevron2"/>
    <dgm:cxn modelId="{AA4DA137-41F8-49F0-89E2-F0AA269CA18D}" type="presParOf" srcId="{8326E496-D5FF-452F-AB6D-701FB6BB13B3}" destId="{6FFEC22B-9134-4A37-9FFD-6BD73A1DB051}" srcOrd="1" destOrd="0" presId="urn:microsoft.com/office/officeart/2005/8/layout/chevron2"/>
    <dgm:cxn modelId="{F08DA40D-286E-40A5-B66F-8BAD093F5F1D}" type="presParOf" srcId="{7FA2635B-976C-482D-9EFC-C473E7810762}" destId="{729D0C8D-889E-4D6B-9F06-6BB9AF0D2E67}" srcOrd="5" destOrd="0" presId="urn:microsoft.com/office/officeart/2005/8/layout/chevron2"/>
    <dgm:cxn modelId="{28D186B7-C86F-4882-9465-F335060B2EBC}" type="presParOf" srcId="{7FA2635B-976C-482D-9EFC-C473E7810762}" destId="{E11DD063-6B74-4248-8F26-9BF736CE4639}" srcOrd="6" destOrd="0" presId="urn:microsoft.com/office/officeart/2005/8/layout/chevron2"/>
    <dgm:cxn modelId="{03235C33-6025-43A8-BB39-04B14AA816F3}" type="presParOf" srcId="{E11DD063-6B74-4248-8F26-9BF736CE4639}" destId="{571D3934-C902-402B-AE84-17CD7E37DDCC}" srcOrd="0" destOrd="0" presId="urn:microsoft.com/office/officeart/2005/8/layout/chevron2"/>
    <dgm:cxn modelId="{77573789-F6DF-4B9B-A41C-77BE707749F1}" type="presParOf" srcId="{E11DD063-6B74-4248-8F26-9BF736CE4639}" destId="{1944DBDE-C767-4059-A55B-0E55382A88FE}" srcOrd="1" destOrd="0" presId="urn:microsoft.com/office/officeart/2005/8/layout/chevron2"/>
    <dgm:cxn modelId="{41F02551-0645-407C-8F28-58A91F361C4A}" type="presParOf" srcId="{7FA2635B-976C-482D-9EFC-C473E7810762}" destId="{FDE68FA0-5EBB-4FB4-B897-6486EC1B6764}" srcOrd="7" destOrd="0" presId="urn:microsoft.com/office/officeart/2005/8/layout/chevron2"/>
    <dgm:cxn modelId="{36AB42A1-3744-42F6-9AC5-3DE876DA0F5A}" type="presParOf" srcId="{7FA2635B-976C-482D-9EFC-C473E7810762}" destId="{9E021A87-65DB-4EF6-BFE4-7765E22F98A9}" srcOrd="8" destOrd="0" presId="urn:microsoft.com/office/officeart/2005/8/layout/chevron2"/>
    <dgm:cxn modelId="{068E1DF1-1F5A-45CA-BC43-FA3BD2811634}" type="presParOf" srcId="{9E021A87-65DB-4EF6-BFE4-7765E22F98A9}" destId="{21B461C6-26C5-4998-A20C-3CC193347AE1}" srcOrd="0" destOrd="0" presId="urn:microsoft.com/office/officeart/2005/8/layout/chevron2"/>
    <dgm:cxn modelId="{47547517-7D42-482A-8580-7C48A4B3233F}" type="presParOf" srcId="{9E021A87-65DB-4EF6-BFE4-7765E22F98A9}" destId="{6CC95DAA-54DE-442B-9434-076CB6F9197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C523C-05FF-4234-A4B7-098EBC9CD0D7}">
      <dsp:nvSpPr>
        <dsp:cNvPr id="0" name=""/>
        <dsp:cNvSpPr/>
      </dsp:nvSpPr>
      <dsp:spPr>
        <a:xfrm rot="5400000">
          <a:off x="5731326" y="-2497721"/>
          <a:ext cx="1114015" cy="6235576"/>
        </a:xfrm>
        <a:prstGeom prst="round2SameRect">
          <a:avLst/>
        </a:prstGeom>
        <a:solidFill>
          <a:schemeClr val="tx1">
            <a:alpha val="90000"/>
          </a:schemeClr>
        </a:solidFill>
        <a:ln w="55000" cap="flat" cmpd="thickThin" algn="ctr">
          <a:solidFill>
            <a:schemeClr val="tx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Cuasi experimental: hipótesis- variables dependientes e independientes</a:t>
          </a:r>
          <a:endParaRPr lang="es-EC"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Corte transversal: tiempo determinado 2012-2013</a:t>
          </a:r>
          <a:endParaRPr lang="es-EC"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Confiabilidad: regresión estadística </a:t>
          </a:r>
          <a:endParaRPr lang="es-EC" sz="2000" kern="1200" dirty="0">
            <a:latin typeface="Times New Roman" pitchFamily="18" charset="0"/>
            <a:cs typeface="Times New Roman" pitchFamily="18" charset="0"/>
          </a:endParaRPr>
        </a:p>
      </dsp:txBody>
      <dsp:txXfrm rot="-5400000">
        <a:off x="3170546" y="117441"/>
        <a:ext cx="6181194" cy="1005251"/>
      </dsp:txXfrm>
    </dsp:sp>
    <dsp:sp modelId="{26F90AE7-EE49-407F-9711-B67EBFE319CE}">
      <dsp:nvSpPr>
        <dsp:cNvPr id="0" name=""/>
        <dsp:cNvSpPr/>
      </dsp:nvSpPr>
      <dsp:spPr>
        <a:xfrm>
          <a:off x="45913" y="17637"/>
          <a:ext cx="2864234" cy="123638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DISEÑO DE LA INVESTIGACION</a:t>
          </a:r>
          <a:endParaRPr lang="es-EC" sz="2000" kern="1200" dirty="0">
            <a:latin typeface="Times New Roman" pitchFamily="18" charset="0"/>
            <a:cs typeface="Times New Roman" pitchFamily="18" charset="0"/>
          </a:endParaRPr>
        </a:p>
      </dsp:txBody>
      <dsp:txXfrm>
        <a:off x="106268" y="77992"/>
        <a:ext cx="2743524" cy="1115678"/>
      </dsp:txXfrm>
    </dsp:sp>
    <dsp:sp modelId="{F7BCE811-E09A-40C6-B53F-CD0E8EAC557B}">
      <dsp:nvSpPr>
        <dsp:cNvPr id="0" name=""/>
        <dsp:cNvSpPr/>
      </dsp:nvSpPr>
      <dsp:spPr>
        <a:xfrm rot="5400000">
          <a:off x="5679508" y="-1183747"/>
          <a:ext cx="1156408" cy="6235576"/>
        </a:xfrm>
        <a:prstGeom prst="round2SameRect">
          <a:avLst/>
        </a:prstGeom>
        <a:solidFill>
          <a:schemeClr val="tx1">
            <a:alpha val="90000"/>
          </a:schemeClr>
        </a:solidFill>
        <a:ln w="55000" cap="flat" cmpd="thickThin" algn="ctr">
          <a:solidFill>
            <a:schemeClr val="tx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Bibliográfica- documental</a:t>
          </a:r>
          <a:endParaRPr lang="es-EC"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Descriptiva</a:t>
          </a:r>
          <a:endParaRPr lang="es-EC"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De campo</a:t>
          </a:r>
          <a:endParaRPr lang="es-EC"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Explicativa</a:t>
          </a:r>
          <a:endParaRPr lang="es-EC" sz="2000" kern="1200" dirty="0">
            <a:latin typeface="Times New Roman" pitchFamily="18" charset="0"/>
            <a:cs typeface="Times New Roman" pitchFamily="18" charset="0"/>
          </a:endParaRPr>
        </a:p>
      </dsp:txBody>
      <dsp:txXfrm rot="-5400000">
        <a:off x="3139925" y="1412287"/>
        <a:ext cx="6179125" cy="1043506"/>
      </dsp:txXfrm>
    </dsp:sp>
    <dsp:sp modelId="{D9D95748-495C-4BCA-8257-838720447AD5}">
      <dsp:nvSpPr>
        <dsp:cNvPr id="0" name=""/>
        <dsp:cNvSpPr/>
      </dsp:nvSpPr>
      <dsp:spPr>
        <a:xfrm>
          <a:off x="45975" y="1315844"/>
          <a:ext cx="2833613" cy="123638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TIPO DE INVESTIGACION</a:t>
          </a:r>
          <a:endParaRPr lang="es-EC" sz="2000" kern="1200" dirty="0">
            <a:latin typeface="Times New Roman" pitchFamily="18" charset="0"/>
            <a:cs typeface="Times New Roman" pitchFamily="18" charset="0"/>
          </a:endParaRPr>
        </a:p>
      </dsp:txBody>
      <dsp:txXfrm>
        <a:off x="106330" y="1376199"/>
        <a:ext cx="2712903" cy="1115678"/>
      </dsp:txXfrm>
    </dsp:sp>
    <dsp:sp modelId="{1C71C778-353E-4A48-83A5-FE8AD36D2C44}">
      <dsp:nvSpPr>
        <dsp:cNvPr id="0" name=""/>
        <dsp:cNvSpPr/>
      </dsp:nvSpPr>
      <dsp:spPr>
        <a:xfrm rot="5400000">
          <a:off x="5674477" y="98694"/>
          <a:ext cx="1135746" cy="6235576"/>
        </a:xfrm>
        <a:prstGeom prst="round2SameRect">
          <a:avLst/>
        </a:prstGeom>
        <a:solidFill>
          <a:schemeClr val="tx1">
            <a:alpha val="90000"/>
          </a:schemeClr>
        </a:solidFill>
        <a:ln w="55000" cap="flat" cmpd="thickThin" algn="ctr">
          <a:solidFill>
            <a:schemeClr val="tx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Probabilística: Muestro estratificado</a:t>
          </a:r>
          <a:endParaRPr lang="es-EC" sz="2000" kern="1200" dirty="0">
            <a:latin typeface="Times New Roman" pitchFamily="18" charset="0"/>
            <a:cs typeface="Times New Roman" pitchFamily="18" charset="0"/>
          </a:endParaRPr>
        </a:p>
      </dsp:txBody>
      <dsp:txXfrm rot="-5400000">
        <a:off x="3124563" y="2704052"/>
        <a:ext cx="6180133" cy="1024860"/>
      </dsp:txXfrm>
    </dsp:sp>
    <dsp:sp modelId="{48D6E225-CFFF-4034-B77E-D993102929B3}">
      <dsp:nvSpPr>
        <dsp:cNvPr id="0" name=""/>
        <dsp:cNvSpPr/>
      </dsp:nvSpPr>
      <dsp:spPr>
        <a:xfrm>
          <a:off x="15296" y="2598288"/>
          <a:ext cx="2894889" cy="123638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TÉCNICAS DE MUESTREO</a:t>
          </a:r>
          <a:endParaRPr lang="es-EC" sz="2000" kern="1200" dirty="0">
            <a:latin typeface="Times New Roman" pitchFamily="18" charset="0"/>
            <a:cs typeface="Times New Roman" pitchFamily="18" charset="0"/>
          </a:endParaRPr>
        </a:p>
      </dsp:txBody>
      <dsp:txXfrm>
        <a:off x="75651" y="2658643"/>
        <a:ext cx="2774179" cy="1115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C523C-05FF-4234-A4B7-098EBC9CD0D7}">
      <dsp:nvSpPr>
        <dsp:cNvPr id="0" name=""/>
        <dsp:cNvSpPr/>
      </dsp:nvSpPr>
      <dsp:spPr>
        <a:xfrm rot="5400000">
          <a:off x="5731326" y="-2497721"/>
          <a:ext cx="1114015" cy="6235576"/>
        </a:xfrm>
        <a:prstGeom prst="round2SameRect">
          <a:avLst/>
        </a:prstGeom>
        <a:solidFill>
          <a:schemeClr val="tx1">
            <a:alpha val="90000"/>
          </a:schemeClr>
        </a:solidFill>
        <a:ln w="55000" cap="flat" cmpd="thickThin" algn="ctr">
          <a:solidFill>
            <a:schemeClr val="tx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Interrogantes direccionadas a alcanzar objetivos y a dar respuesta a la hipótesis.</a:t>
          </a:r>
          <a:endParaRPr lang="es-EC" sz="2000" kern="1200" dirty="0">
            <a:latin typeface="Times New Roman" pitchFamily="18" charset="0"/>
            <a:cs typeface="Times New Roman" pitchFamily="18" charset="0"/>
          </a:endParaRPr>
        </a:p>
      </dsp:txBody>
      <dsp:txXfrm rot="-5400000">
        <a:off x="3170546" y="117441"/>
        <a:ext cx="6181194" cy="1005251"/>
      </dsp:txXfrm>
    </dsp:sp>
    <dsp:sp modelId="{26F90AE7-EE49-407F-9711-B67EBFE319CE}">
      <dsp:nvSpPr>
        <dsp:cNvPr id="0" name=""/>
        <dsp:cNvSpPr/>
      </dsp:nvSpPr>
      <dsp:spPr>
        <a:xfrm>
          <a:off x="45913" y="17637"/>
          <a:ext cx="2864234" cy="123638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DISEÑO DE LA ENCUESTA</a:t>
          </a:r>
          <a:endParaRPr lang="es-EC" sz="2000" kern="1200" dirty="0">
            <a:latin typeface="Times New Roman" pitchFamily="18" charset="0"/>
            <a:cs typeface="Times New Roman" pitchFamily="18" charset="0"/>
          </a:endParaRPr>
        </a:p>
      </dsp:txBody>
      <dsp:txXfrm>
        <a:off x="106268" y="77992"/>
        <a:ext cx="2743524" cy="1115678"/>
      </dsp:txXfrm>
    </dsp:sp>
    <dsp:sp modelId="{F7BCE811-E09A-40C6-B53F-CD0E8EAC557B}">
      <dsp:nvSpPr>
        <dsp:cNvPr id="0" name=""/>
        <dsp:cNvSpPr/>
      </dsp:nvSpPr>
      <dsp:spPr>
        <a:xfrm rot="5400000">
          <a:off x="5679508" y="-1183747"/>
          <a:ext cx="1156408" cy="6235576"/>
        </a:xfrm>
        <a:prstGeom prst="round2SameRect">
          <a:avLst/>
        </a:prstGeom>
        <a:solidFill>
          <a:schemeClr val="tx1">
            <a:alpha val="90000"/>
          </a:schemeClr>
        </a:solidFill>
        <a:ln w="55000" cap="flat" cmpd="thickThin" algn="ctr">
          <a:solidFill>
            <a:schemeClr val="tx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10% de la muestra</a:t>
          </a:r>
          <a:endParaRPr lang="es-EC"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Validación de los instrumentos</a:t>
          </a:r>
          <a:endParaRPr lang="es-EC" sz="2000" kern="1200" dirty="0">
            <a:latin typeface="Times New Roman" pitchFamily="18" charset="0"/>
            <a:cs typeface="Times New Roman" pitchFamily="18" charset="0"/>
          </a:endParaRPr>
        </a:p>
      </dsp:txBody>
      <dsp:txXfrm rot="-5400000">
        <a:off x="3139925" y="1412287"/>
        <a:ext cx="6179125" cy="1043506"/>
      </dsp:txXfrm>
    </dsp:sp>
    <dsp:sp modelId="{D9D95748-495C-4BCA-8257-838720447AD5}">
      <dsp:nvSpPr>
        <dsp:cNvPr id="0" name=""/>
        <dsp:cNvSpPr/>
      </dsp:nvSpPr>
      <dsp:spPr>
        <a:xfrm>
          <a:off x="45975" y="1315844"/>
          <a:ext cx="2833613" cy="123638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PRUEBA PILOTO</a:t>
          </a:r>
          <a:endParaRPr lang="es-EC" sz="2000" kern="1200" dirty="0">
            <a:latin typeface="Times New Roman" pitchFamily="18" charset="0"/>
            <a:cs typeface="Times New Roman" pitchFamily="18" charset="0"/>
          </a:endParaRPr>
        </a:p>
      </dsp:txBody>
      <dsp:txXfrm>
        <a:off x="106330" y="1376199"/>
        <a:ext cx="2712903" cy="1115678"/>
      </dsp:txXfrm>
    </dsp:sp>
    <dsp:sp modelId="{1C71C778-353E-4A48-83A5-FE8AD36D2C44}">
      <dsp:nvSpPr>
        <dsp:cNvPr id="0" name=""/>
        <dsp:cNvSpPr/>
      </dsp:nvSpPr>
      <dsp:spPr>
        <a:xfrm rot="5400000">
          <a:off x="5674477" y="98694"/>
          <a:ext cx="1135746" cy="6235576"/>
        </a:xfrm>
        <a:prstGeom prst="round2SameRect">
          <a:avLst/>
        </a:prstGeom>
        <a:solidFill>
          <a:schemeClr val="tx1">
            <a:alpha val="90000"/>
          </a:schemeClr>
        </a:solidFill>
        <a:ln w="55000" cap="flat" cmpd="thickThin" algn="ctr">
          <a:solidFill>
            <a:schemeClr val="tx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itchFamily="18" charset="0"/>
              <a:cs typeface="Times New Roman" pitchFamily="18" charset="0"/>
            </a:rPr>
            <a:t>Investigador relación directa con grupo de estudio</a:t>
          </a:r>
          <a:endParaRPr lang="es-EC" sz="200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es-CO" sz="2000" kern="1200" dirty="0" smtClean="0">
              <a:latin typeface="Times New Roman" pitchFamily="18" charset="0"/>
              <a:cs typeface="Times New Roman" pitchFamily="18" charset="0"/>
            </a:rPr>
            <a:t>Cuestionario Aplicado a Productores Artesanales e Intermediarios Comerciales de Cotacachi, Guano y </a:t>
          </a:r>
          <a:r>
            <a:rPr lang="es-CO" sz="2000" kern="1200" dirty="0" err="1" smtClean="0">
              <a:latin typeface="Times New Roman" pitchFamily="18" charset="0"/>
              <a:cs typeface="Times New Roman" pitchFamily="18" charset="0"/>
            </a:rPr>
            <a:t>Quisapincha</a:t>
          </a:r>
          <a:endParaRPr lang="es-EC" sz="2000" kern="1200" dirty="0">
            <a:latin typeface="Times New Roman" pitchFamily="18" charset="0"/>
            <a:cs typeface="Times New Roman" pitchFamily="18" charset="0"/>
          </a:endParaRPr>
        </a:p>
      </dsp:txBody>
      <dsp:txXfrm rot="-5400000">
        <a:off x="3124563" y="2704052"/>
        <a:ext cx="6180133" cy="1024860"/>
      </dsp:txXfrm>
    </dsp:sp>
    <dsp:sp modelId="{48D6E225-CFFF-4034-B77E-D993102929B3}">
      <dsp:nvSpPr>
        <dsp:cNvPr id="0" name=""/>
        <dsp:cNvSpPr/>
      </dsp:nvSpPr>
      <dsp:spPr>
        <a:xfrm>
          <a:off x="15296" y="2598288"/>
          <a:ext cx="2894889" cy="123638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TRABAJO DE CAMPO</a:t>
          </a:r>
          <a:endParaRPr lang="es-EC" sz="2000" kern="1200" dirty="0">
            <a:latin typeface="Times New Roman" pitchFamily="18" charset="0"/>
            <a:cs typeface="Times New Roman" pitchFamily="18" charset="0"/>
          </a:endParaRPr>
        </a:p>
      </dsp:txBody>
      <dsp:txXfrm>
        <a:off x="75651" y="2658643"/>
        <a:ext cx="2774179" cy="1115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1045F-6218-40CC-8349-4D31D15C0632}">
      <dsp:nvSpPr>
        <dsp:cNvPr id="0" name=""/>
        <dsp:cNvSpPr/>
      </dsp:nvSpPr>
      <dsp:spPr>
        <a:xfrm rot="16200000">
          <a:off x="-470754" y="472047"/>
          <a:ext cx="4303985" cy="3359891"/>
        </a:xfrm>
        <a:prstGeom prst="flowChartManualOperation">
          <a:avLst/>
        </a:prstGeom>
        <a:solidFill>
          <a:schemeClr val="tx1"/>
        </a:solidFill>
        <a:ln w="55000" cap="flat" cmpd="thickThin"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lvl="0" algn="just" defTabSz="977900">
            <a:lnSpc>
              <a:spcPct val="90000"/>
            </a:lnSpc>
            <a:spcBef>
              <a:spcPct val="0"/>
            </a:spcBef>
            <a:spcAft>
              <a:spcPct val="35000"/>
            </a:spcAft>
          </a:pPr>
          <a:r>
            <a:rPr lang="es-EC" sz="2200" kern="1200" dirty="0" smtClean="0">
              <a:solidFill>
                <a:schemeClr val="bg1"/>
              </a:solidFill>
              <a:latin typeface="Times New Roman" pitchFamily="18" charset="0"/>
              <a:cs typeface="Times New Roman" pitchFamily="18" charset="0"/>
            </a:rPr>
            <a:t>COTACAHI</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Imbabura</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Mas extenso</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Agrícola</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Artículos de cuero</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Mercado Local Nacional e Internacional</a:t>
          </a:r>
          <a:endParaRPr lang="es-EC" sz="2200" kern="1200" dirty="0">
            <a:solidFill>
              <a:schemeClr val="bg1"/>
            </a:solidFill>
            <a:latin typeface="Times New Roman" pitchFamily="18" charset="0"/>
            <a:cs typeface="Times New Roman" pitchFamily="18" charset="0"/>
          </a:endParaRPr>
        </a:p>
      </dsp:txBody>
      <dsp:txXfrm rot="5400000">
        <a:off x="1293" y="860797"/>
        <a:ext cx="3359891" cy="2582391"/>
      </dsp:txXfrm>
    </dsp:sp>
    <dsp:sp modelId="{9796DD03-C925-4F9D-86AC-6D1196D166F5}">
      <dsp:nvSpPr>
        <dsp:cNvPr id="0" name=""/>
        <dsp:cNvSpPr/>
      </dsp:nvSpPr>
      <dsp:spPr>
        <a:xfrm rot="16200000">
          <a:off x="3141129" y="472047"/>
          <a:ext cx="4303985" cy="3359891"/>
        </a:xfrm>
        <a:prstGeom prst="flowChartManualOperation">
          <a:avLst/>
        </a:prstGeom>
        <a:solidFill>
          <a:schemeClr val="tx1"/>
        </a:solidFill>
        <a:ln w="55000" cap="flat" cmpd="thickThin"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lvl="0" algn="just" defTabSz="977900">
            <a:lnSpc>
              <a:spcPct val="90000"/>
            </a:lnSpc>
            <a:spcBef>
              <a:spcPct val="0"/>
            </a:spcBef>
            <a:spcAft>
              <a:spcPct val="35000"/>
            </a:spcAft>
          </a:pPr>
          <a:r>
            <a:rPr lang="es-EC" sz="2200" kern="1200" dirty="0" smtClean="0">
              <a:solidFill>
                <a:schemeClr val="bg1"/>
              </a:solidFill>
              <a:latin typeface="Times New Roman" pitchFamily="18" charset="0"/>
              <a:cs typeface="Times New Roman" pitchFamily="18" charset="0"/>
            </a:rPr>
            <a:t>GUANO</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Chimborazo</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Agro- ganaderas</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Producción alfombras</a:t>
          </a:r>
          <a:endParaRPr lang="es-EC" sz="2200" kern="1200" dirty="0">
            <a:solidFill>
              <a:schemeClr val="bg1"/>
            </a:solidFill>
            <a:latin typeface="Times New Roman" pitchFamily="18" charset="0"/>
            <a:cs typeface="Times New Roman" pitchFamily="18" charset="0"/>
          </a:endParaRPr>
        </a:p>
        <a:p>
          <a:pPr marL="228600" lvl="1" indent="-228600" algn="just"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Producción y comercialización de artículos de cuero</a:t>
          </a:r>
          <a:endParaRPr lang="es-EC" sz="2200" kern="1200" dirty="0">
            <a:solidFill>
              <a:schemeClr val="bg1"/>
            </a:solidFill>
            <a:latin typeface="Times New Roman" pitchFamily="18" charset="0"/>
            <a:cs typeface="Times New Roman" pitchFamily="18" charset="0"/>
          </a:endParaRPr>
        </a:p>
      </dsp:txBody>
      <dsp:txXfrm rot="5400000">
        <a:off x="3613176" y="860797"/>
        <a:ext cx="3359891" cy="2582391"/>
      </dsp:txXfrm>
    </dsp:sp>
    <dsp:sp modelId="{B762BACF-7AA8-45D4-B7BA-19CF0F38D028}">
      <dsp:nvSpPr>
        <dsp:cNvPr id="0" name=""/>
        <dsp:cNvSpPr/>
      </dsp:nvSpPr>
      <dsp:spPr>
        <a:xfrm rot="16200000">
          <a:off x="6753012" y="472047"/>
          <a:ext cx="4303985" cy="3359891"/>
        </a:xfrm>
        <a:prstGeom prst="flowChartManualOperation">
          <a:avLst/>
        </a:prstGeom>
        <a:solidFill>
          <a:schemeClr val="tx1"/>
        </a:solidFill>
        <a:ln w="55000" cap="flat" cmpd="thickThin"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lvl="0" algn="l" defTabSz="977900">
            <a:lnSpc>
              <a:spcPct val="90000"/>
            </a:lnSpc>
            <a:spcBef>
              <a:spcPct val="0"/>
            </a:spcBef>
            <a:spcAft>
              <a:spcPct val="35000"/>
            </a:spcAft>
          </a:pPr>
          <a:r>
            <a:rPr lang="es-EC" sz="2200" kern="1200" dirty="0" smtClean="0">
              <a:solidFill>
                <a:schemeClr val="bg1"/>
              </a:solidFill>
              <a:latin typeface="Times New Roman" pitchFamily="18" charset="0"/>
              <a:cs typeface="Times New Roman" pitchFamily="18" charset="0"/>
            </a:rPr>
            <a:t>QUISAPINCHA</a:t>
          </a:r>
          <a:endParaRPr lang="es-EC" sz="2200" kern="1200" dirty="0">
            <a:solidFill>
              <a:schemeClr val="bg1"/>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Tungurahua</a:t>
          </a:r>
          <a:endParaRPr lang="es-EC" sz="2200" kern="1200" dirty="0">
            <a:solidFill>
              <a:schemeClr val="bg1"/>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Confección de artículos de cuero</a:t>
          </a:r>
          <a:endParaRPr lang="es-EC" sz="2200" kern="1200" dirty="0">
            <a:solidFill>
              <a:schemeClr val="bg1"/>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s-EC" sz="2200" kern="1200" dirty="0" smtClean="0">
              <a:solidFill>
                <a:schemeClr val="bg1"/>
              </a:solidFill>
              <a:latin typeface="Times New Roman" pitchFamily="18" charset="0"/>
              <a:cs typeface="Times New Roman" pitchFamily="18" charset="0"/>
            </a:rPr>
            <a:t>Abastecedor de Cotacachi y Guano</a:t>
          </a:r>
          <a:endParaRPr lang="es-EC" sz="2200" kern="1200" dirty="0">
            <a:solidFill>
              <a:schemeClr val="bg1"/>
            </a:solidFill>
            <a:latin typeface="Times New Roman" pitchFamily="18" charset="0"/>
            <a:cs typeface="Times New Roman" pitchFamily="18" charset="0"/>
          </a:endParaRPr>
        </a:p>
      </dsp:txBody>
      <dsp:txXfrm rot="5400000">
        <a:off x="7225059" y="860797"/>
        <a:ext cx="3359891" cy="2582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56548-61FB-482D-B357-8D02000F32A7}">
      <dsp:nvSpPr>
        <dsp:cNvPr id="0" name=""/>
        <dsp:cNvSpPr/>
      </dsp:nvSpPr>
      <dsp:spPr>
        <a:xfrm rot="5400000">
          <a:off x="-170297" y="174286"/>
          <a:ext cx="1135316" cy="794721"/>
        </a:xfrm>
        <a:prstGeom prst="chevron">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latin typeface="Times New Roman" pitchFamily="18" charset="0"/>
              <a:cs typeface="Times New Roman" pitchFamily="18" charset="0"/>
            </a:rPr>
            <a:t>Calzado</a:t>
          </a:r>
          <a:endParaRPr lang="es-ES" sz="1200" b="1" kern="1200" dirty="0">
            <a:solidFill>
              <a:schemeClr val="bg1"/>
            </a:solidFill>
            <a:latin typeface="Times New Roman" pitchFamily="18" charset="0"/>
            <a:cs typeface="Times New Roman" pitchFamily="18" charset="0"/>
          </a:endParaRPr>
        </a:p>
      </dsp:txBody>
      <dsp:txXfrm rot="-5400000">
        <a:off x="1" y="401350"/>
        <a:ext cx="794721" cy="340595"/>
      </dsp:txXfrm>
    </dsp:sp>
    <dsp:sp modelId="{88506B0B-DA05-4EDA-9DFA-3B8491E668B9}">
      <dsp:nvSpPr>
        <dsp:cNvPr id="0" name=""/>
        <dsp:cNvSpPr/>
      </dsp:nvSpPr>
      <dsp:spPr>
        <a:xfrm rot="5400000">
          <a:off x="3473196" y="-2674486"/>
          <a:ext cx="737956" cy="609490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solidFill>
                <a:schemeClr val="bg1"/>
              </a:solidFill>
              <a:latin typeface="Times New Roman" pitchFamily="18" charset="0"/>
              <a:cs typeface="Times New Roman" pitchFamily="18" charset="0"/>
            </a:rPr>
            <a:t>Zapatos para damas, caballeros y niños. Incluye  botas, botines y calzado especial para industrias</a:t>
          </a:r>
          <a:endParaRPr lang="es-ES" sz="1600" kern="1200" dirty="0">
            <a:solidFill>
              <a:schemeClr val="bg1"/>
            </a:solidFill>
            <a:latin typeface="Times New Roman" pitchFamily="18" charset="0"/>
            <a:cs typeface="Times New Roman" pitchFamily="18" charset="0"/>
          </a:endParaRPr>
        </a:p>
      </dsp:txBody>
      <dsp:txXfrm rot="-5400000">
        <a:off x="794722" y="40012"/>
        <a:ext cx="6058881" cy="665908"/>
      </dsp:txXfrm>
    </dsp:sp>
    <dsp:sp modelId="{628A9F74-C644-41A6-9118-A07F1763539C}">
      <dsp:nvSpPr>
        <dsp:cNvPr id="0" name=""/>
        <dsp:cNvSpPr/>
      </dsp:nvSpPr>
      <dsp:spPr>
        <a:xfrm rot="5400000">
          <a:off x="-170297" y="1193060"/>
          <a:ext cx="1135316" cy="794721"/>
        </a:xfrm>
        <a:prstGeom prst="chevron">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b="1" kern="1200" dirty="0" smtClean="0">
            <a:solidFill>
              <a:schemeClr val="bg1"/>
            </a:solidFill>
            <a:latin typeface="Times New Roman" pitchFamily="18" charset="0"/>
            <a:cs typeface="Times New Roman" pitchFamily="18" charset="0"/>
          </a:endParaRPr>
        </a:p>
        <a:p>
          <a:pPr lvl="0" algn="ctr" defTabSz="533400">
            <a:lnSpc>
              <a:spcPct val="90000"/>
            </a:lnSpc>
            <a:spcBef>
              <a:spcPct val="0"/>
            </a:spcBef>
            <a:spcAft>
              <a:spcPct val="35000"/>
            </a:spcAft>
          </a:pPr>
          <a:r>
            <a:rPr lang="es-ES" sz="1200" b="1" kern="1200" dirty="0" smtClean="0">
              <a:solidFill>
                <a:schemeClr val="bg1"/>
              </a:solidFill>
              <a:latin typeface="Times New Roman" pitchFamily="18" charset="0"/>
              <a:cs typeface="Times New Roman" pitchFamily="18" charset="0"/>
            </a:rPr>
            <a:t>Prendas  vestir</a:t>
          </a:r>
          <a:endParaRPr lang="es-ES" sz="1200" b="1" kern="1200" dirty="0">
            <a:solidFill>
              <a:schemeClr val="bg1"/>
            </a:solidFill>
            <a:latin typeface="Times New Roman" pitchFamily="18" charset="0"/>
            <a:cs typeface="Times New Roman" pitchFamily="18" charset="0"/>
          </a:endParaRPr>
        </a:p>
      </dsp:txBody>
      <dsp:txXfrm rot="-5400000">
        <a:off x="1" y="1420124"/>
        <a:ext cx="794721" cy="340595"/>
      </dsp:txXfrm>
    </dsp:sp>
    <dsp:sp modelId="{D4137FA9-B204-4DDB-906F-F13E9784ADD4}">
      <dsp:nvSpPr>
        <dsp:cNvPr id="0" name=""/>
        <dsp:cNvSpPr/>
      </dsp:nvSpPr>
      <dsp:spPr>
        <a:xfrm rot="5400000">
          <a:off x="3481131" y="-1607977"/>
          <a:ext cx="722085" cy="599982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Ponchos y chompas para damas, caballeros y niños.</a:t>
          </a:r>
          <a:endParaRPr lang="es-ES"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endParaRPr lang="es-ES" sz="1600" kern="1200">
            <a:solidFill>
              <a:schemeClr val="tx1"/>
            </a:solidFill>
            <a:latin typeface="Times New Roman" pitchFamily="18" charset="0"/>
            <a:cs typeface="Times New Roman" pitchFamily="18" charset="0"/>
          </a:endParaRPr>
        </a:p>
      </dsp:txBody>
      <dsp:txXfrm rot="-5400000">
        <a:off x="842262" y="1066141"/>
        <a:ext cx="5964575" cy="651587"/>
      </dsp:txXfrm>
    </dsp:sp>
    <dsp:sp modelId="{C2B39905-EE30-491E-A061-47067BB9C053}">
      <dsp:nvSpPr>
        <dsp:cNvPr id="0" name=""/>
        <dsp:cNvSpPr/>
      </dsp:nvSpPr>
      <dsp:spPr>
        <a:xfrm rot="5400000">
          <a:off x="-170297" y="2211834"/>
          <a:ext cx="1135316" cy="794721"/>
        </a:xfrm>
        <a:prstGeom prst="chevron">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latin typeface="Times New Roman" pitchFamily="18" charset="0"/>
              <a:cs typeface="Times New Roman" pitchFamily="18" charset="0"/>
            </a:rPr>
            <a:t>Accesorios vestimenta</a:t>
          </a:r>
          <a:endParaRPr lang="es-ES" sz="1200" b="1" kern="1200" dirty="0">
            <a:solidFill>
              <a:schemeClr val="bg1"/>
            </a:solidFill>
            <a:latin typeface="Times New Roman" pitchFamily="18" charset="0"/>
            <a:cs typeface="Times New Roman" pitchFamily="18" charset="0"/>
          </a:endParaRPr>
        </a:p>
      </dsp:txBody>
      <dsp:txXfrm rot="-5400000">
        <a:off x="1" y="2438898"/>
        <a:ext cx="794721" cy="340595"/>
      </dsp:txXfrm>
    </dsp:sp>
    <dsp:sp modelId="{6FFEC22B-9134-4A37-9FFD-6BD73A1DB051}">
      <dsp:nvSpPr>
        <dsp:cNvPr id="0" name=""/>
        <dsp:cNvSpPr/>
      </dsp:nvSpPr>
      <dsp:spPr>
        <a:xfrm rot="5400000">
          <a:off x="3473196" y="-636938"/>
          <a:ext cx="737956" cy="609490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Sombreros, billeteras, carteras de mano, bolsos para dama, correas, cinturones, gorras, zamarros, para dama, caballeros y niños.</a:t>
          </a:r>
          <a:endParaRPr lang="es-ES"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endParaRPr lang="es-ES" sz="1600" kern="1200">
            <a:solidFill>
              <a:schemeClr val="tx1"/>
            </a:solidFill>
            <a:latin typeface="Times New Roman" pitchFamily="18" charset="0"/>
            <a:cs typeface="Times New Roman" pitchFamily="18" charset="0"/>
          </a:endParaRPr>
        </a:p>
      </dsp:txBody>
      <dsp:txXfrm rot="-5400000">
        <a:off x="794722" y="2077560"/>
        <a:ext cx="6058881" cy="665908"/>
      </dsp:txXfrm>
    </dsp:sp>
    <dsp:sp modelId="{571D3934-C902-402B-AE84-17CD7E37DDCC}">
      <dsp:nvSpPr>
        <dsp:cNvPr id="0" name=""/>
        <dsp:cNvSpPr/>
      </dsp:nvSpPr>
      <dsp:spPr>
        <a:xfrm rot="5400000">
          <a:off x="-170297" y="3230608"/>
          <a:ext cx="1135316" cy="794721"/>
        </a:xfrm>
        <a:prstGeom prst="chevron">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S" sz="1200" b="1" kern="1200" dirty="0" smtClean="0">
            <a:solidFill>
              <a:schemeClr val="bg1"/>
            </a:solidFill>
            <a:latin typeface="Times New Roman" pitchFamily="18" charset="0"/>
            <a:cs typeface="Times New Roman" pitchFamily="18" charset="0"/>
          </a:endParaRPr>
        </a:p>
        <a:p>
          <a:pPr lvl="0" algn="ctr" defTabSz="533400">
            <a:lnSpc>
              <a:spcPct val="90000"/>
            </a:lnSpc>
            <a:spcBef>
              <a:spcPct val="0"/>
            </a:spcBef>
            <a:spcAft>
              <a:spcPct val="35000"/>
            </a:spcAft>
          </a:pPr>
          <a:r>
            <a:rPr lang="es-ES" sz="1200" b="1" kern="1200" dirty="0" smtClean="0">
              <a:solidFill>
                <a:schemeClr val="bg1"/>
              </a:solidFill>
              <a:latin typeface="Times New Roman" pitchFamily="18" charset="0"/>
              <a:cs typeface="Times New Roman" pitchFamily="18" charset="0"/>
            </a:rPr>
            <a:t>Artículos viaje</a:t>
          </a:r>
          <a:endParaRPr lang="es-ES" sz="1200" b="1" kern="1200" dirty="0">
            <a:solidFill>
              <a:schemeClr val="bg1"/>
            </a:solidFill>
            <a:latin typeface="Times New Roman" pitchFamily="18" charset="0"/>
            <a:cs typeface="Times New Roman" pitchFamily="18" charset="0"/>
          </a:endParaRPr>
        </a:p>
      </dsp:txBody>
      <dsp:txXfrm rot="-5400000">
        <a:off x="1" y="3457672"/>
        <a:ext cx="794721" cy="340595"/>
      </dsp:txXfrm>
    </dsp:sp>
    <dsp:sp modelId="{1944DBDE-C767-4059-A55B-0E55382A88FE}">
      <dsp:nvSpPr>
        <dsp:cNvPr id="0" name=""/>
        <dsp:cNvSpPr/>
      </dsp:nvSpPr>
      <dsp:spPr>
        <a:xfrm rot="5400000">
          <a:off x="3473196" y="381835"/>
          <a:ext cx="737956" cy="609490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Mochilas, </a:t>
          </a:r>
          <a:r>
            <a:rPr lang="es-ES" sz="1600" kern="1200" dirty="0" smtClean="0">
              <a:latin typeface="Times New Roman" pitchFamily="18" charset="0"/>
              <a:cs typeface="Times New Roman" pitchFamily="18" charset="0"/>
            </a:rPr>
            <a:t>maletas</a:t>
          </a:r>
          <a:r>
            <a:rPr lang="es-ES" sz="1600" kern="1200" dirty="0" smtClean="0">
              <a:latin typeface="Times New Roman" pitchFamily="18" charset="0"/>
              <a:cs typeface="Times New Roman" pitchFamily="18" charset="0"/>
            </a:rPr>
            <a:t>.</a:t>
          </a:r>
          <a:endParaRPr lang="es-ES" sz="1600" kern="1200" dirty="0"/>
        </a:p>
      </dsp:txBody>
      <dsp:txXfrm rot="-5400000">
        <a:off x="794722" y="3096333"/>
        <a:ext cx="6058881" cy="665908"/>
      </dsp:txXfrm>
    </dsp:sp>
    <dsp:sp modelId="{21B461C6-26C5-4998-A20C-3CC193347AE1}">
      <dsp:nvSpPr>
        <dsp:cNvPr id="0" name=""/>
        <dsp:cNvSpPr/>
      </dsp:nvSpPr>
      <dsp:spPr>
        <a:xfrm rot="5400000">
          <a:off x="-170297" y="4249382"/>
          <a:ext cx="1135316" cy="794721"/>
        </a:xfrm>
        <a:prstGeom prst="chevron">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latin typeface="Times New Roman" pitchFamily="18" charset="0"/>
              <a:cs typeface="Times New Roman" pitchFamily="18" charset="0"/>
            </a:rPr>
            <a:t>Otros</a:t>
          </a:r>
          <a:endParaRPr lang="es-ES" sz="1200" b="1" kern="1200" dirty="0">
            <a:solidFill>
              <a:schemeClr val="bg1"/>
            </a:solidFill>
            <a:latin typeface="Times New Roman" pitchFamily="18" charset="0"/>
            <a:cs typeface="Times New Roman" pitchFamily="18" charset="0"/>
          </a:endParaRPr>
        </a:p>
      </dsp:txBody>
      <dsp:txXfrm rot="-5400000">
        <a:off x="1" y="4476446"/>
        <a:ext cx="794721" cy="340595"/>
      </dsp:txXfrm>
    </dsp:sp>
    <dsp:sp modelId="{6CC95DAA-54DE-442B-9434-076CB6F91970}">
      <dsp:nvSpPr>
        <dsp:cNvPr id="0" name=""/>
        <dsp:cNvSpPr/>
      </dsp:nvSpPr>
      <dsp:spPr>
        <a:xfrm rot="5400000">
          <a:off x="3473196" y="1400609"/>
          <a:ext cx="737956" cy="609490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Times New Roman" pitchFamily="18" charset="0"/>
              <a:cs typeface="Times New Roman" pitchFamily="18" charset="0"/>
            </a:rPr>
            <a:t>Artículos deportivos, cojines, llaveros, manillas, aretes, botellas, látigos, monederos, </a:t>
          </a:r>
          <a:r>
            <a:rPr lang="es-ES" sz="1600" kern="1200" dirty="0" err="1" smtClean="0">
              <a:latin typeface="Times New Roman" pitchFamily="18" charset="0"/>
              <a:cs typeface="Times New Roman" pitchFamily="18" charset="0"/>
            </a:rPr>
            <a:t>cantinfloras</a:t>
          </a:r>
          <a:r>
            <a:rPr lang="es-ES" sz="1600" kern="1200" dirty="0" smtClean="0">
              <a:latin typeface="Times New Roman" pitchFamily="18" charset="0"/>
              <a:cs typeface="Times New Roman" pitchFamily="18" charset="0"/>
            </a:rPr>
            <a:t>. </a:t>
          </a:r>
          <a:endParaRPr lang="es-ES" sz="1600" kern="1200" dirty="0"/>
        </a:p>
      </dsp:txBody>
      <dsp:txXfrm rot="-5400000">
        <a:off x="794722" y="4115107"/>
        <a:ext cx="6058881" cy="6659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9 Triángulo rectángulo"/>
          <p:cNvSpPr/>
          <p:nvPr/>
        </p:nvSpPr>
        <p:spPr>
          <a:xfrm>
            <a:off x="0" y="4664075"/>
            <a:ext cx="122015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1 Grupo"/>
          <p:cNvGrpSpPr>
            <a:grpSpLocks/>
          </p:cNvGrpSpPr>
          <p:nvPr/>
        </p:nvGrpSpPr>
        <p:grpSpPr bwMode="auto">
          <a:xfrm>
            <a:off x="-4763" y="4953000"/>
            <a:ext cx="12196763" cy="1911350"/>
            <a:chOff x="-3765" y="4832896"/>
            <a:chExt cx="9147765" cy="2032192"/>
          </a:xfrm>
        </p:grpSpPr>
        <p:sp>
          <p:nvSpPr>
            <p:cNvPr id="6" name="6 Forma libre"/>
            <p:cNvSpPr>
              <a:spLocks/>
            </p:cNvSpPr>
            <p:nvPr/>
          </p:nvSpPr>
          <p:spPr bwMode="auto">
            <a:xfrm>
              <a:off x="1686959" y="4832896"/>
              <a:ext cx="7457041"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7 Forma libre"/>
            <p:cNvSpPr>
              <a:spLocks/>
            </p:cNvSpPr>
            <p:nvPr/>
          </p:nvSpPr>
          <p:spPr bwMode="auto">
            <a:xfrm>
              <a:off x="35527" y="5135025"/>
              <a:ext cx="9108473"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fld id="{9287CB64-718E-4EEB-9E71-4DBE4DCD5FE1}" type="datetimeFigureOut">
              <a:rPr lang="es-ES"/>
              <a:pPr>
                <a:defRPr/>
              </a:pPr>
              <a:t>11/06/2013</a:t>
            </a:fld>
            <a:endParaRPr lang="es-ES" dirty="0"/>
          </a:p>
        </p:txBody>
      </p:sp>
      <p:sp>
        <p:nvSpPr>
          <p:cNvPr id="12" name="18 Marcador de pie de página"/>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1E37C602-C714-472F-A076-55C718BD9CD1}"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1481330"/>
            <a:ext cx="109728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C6B6CA5E-D4D3-45AB-9D24-D3E342553372}" type="datetimeFigureOut">
              <a:rPr lang="es-ES"/>
              <a:pPr>
                <a:defRPr/>
              </a:pPr>
              <a:t>11/06/2013</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212C4856-F7E2-4E59-B0F0-99AE2B34D8A1}"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5351" y="274641"/>
            <a:ext cx="236996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41"/>
            <a:ext cx="84328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C6250150-D827-432F-85CF-DE0E48E274BE}" type="datetimeFigureOut">
              <a:rPr lang="es-ES"/>
              <a:pPr>
                <a:defRPr/>
              </a:pPr>
              <a:t>11/06/2013</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9491F7D4-0D21-4811-9F82-0E1DDFF9C18E}"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3C029D3E-CDED-4057-9BB0-9CC11DFCF2E8}" type="datetimeFigureOut">
              <a:rPr lang="es-ES"/>
              <a:pPr>
                <a:defRPr/>
              </a:pPr>
              <a:t>11/06/2013</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9888892-26AA-4F2E-96BF-7BE8D931A9FF}"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6 Cheurón"/>
          <p:cNvSpPr/>
          <p:nvPr/>
        </p:nvSpPr>
        <p:spPr>
          <a:xfrm>
            <a:off x="4848225" y="3005138"/>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7 Cheurón"/>
          <p:cNvSpPr/>
          <p:nvPr/>
        </p:nvSpPr>
        <p:spPr>
          <a:xfrm>
            <a:off x="4600575" y="3005138"/>
            <a:ext cx="24288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1 Título"/>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ABCA157C-531E-4A66-B9C0-6C1ACBEB5E1D}" type="datetimeFigureOut">
              <a:rPr lang="es-ES"/>
              <a:pPr>
                <a:defRPr/>
              </a:pPr>
              <a:t>11/06/2013</a:t>
            </a:fld>
            <a:endParaRPr lang="es-ES" dirty="0"/>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CEECAA0B-106E-4F86-BFD3-9830E10BC84B}"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D44D1671-8302-468E-B175-F75BDB01AA40}" type="datetimeFigureOut">
              <a:rPr lang="es-ES"/>
              <a:pPr>
                <a:defRPr/>
              </a:pPr>
              <a:t>11/06/2013</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7A49D240-71D0-42EA-8993-0C2830ED74BB}"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9728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48FFB701-A42D-4E7A-9533-F2A77126ABD7}" type="datetimeFigureOut">
              <a:rPr lang="es-ES"/>
              <a:pPr>
                <a:defRPr/>
              </a:pPr>
              <a:t>11/06/2013</a:t>
            </a:fld>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97014823-9F16-481B-AD5B-AD836ED4285E}"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34677738-9058-4DF5-86B5-FD5A3523DE1B}" type="datetimeFigureOut">
              <a:rPr lang="es-ES"/>
              <a:pPr>
                <a:defRPr/>
              </a:pPr>
              <a:t>11/06/2013</a:t>
            </a:fld>
            <a:endParaRPr lang="es-ES" dirty="0"/>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extLst/>
          </a:lstStyle>
          <a:p>
            <a:pPr>
              <a:defRPr/>
            </a:pPr>
            <a:fld id="{D12CB7E3-0A1D-4B1A-BD06-CF4611E2D650}"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BD0EF529-F87B-47C9-82B3-F54E1C2F78F4}" type="datetimeFigureOut">
              <a:rPr lang="es-ES"/>
              <a:pPr>
                <a:defRPr/>
              </a:pPr>
              <a:t>11/06/2013</a:t>
            </a:fld>
            <a:endParaRPr lang="es-ES" dirty="0"/>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4DA98B6A-4875-4637-8D82-AEA2D7FAB134}"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0DA75FF5-1051-4AA7-89D7-AECBBC344987}" type="datetimeFigureOut">
              <a:rPr lang="es-ES"/>
              <a:pPr>
                <a:defRPr/>
              </a:pPr>
              <a:t>11/06/2013</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8D9E666F-0121-4C77-AB62-DBD567FAA447}"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7 Forma libre"/>
          <p:cNvSpPr>
            <a:spLocks/>
          </p:cNvSpPr>
          <p:nvPr/>
        </p:nvSpPr>
        <p:spPr bwMode="auto">
          <a:xfrm>
            <a:off x="665163" y="5945188"/>
            <a:ext cx="6588125"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8 Forma libre"/>
          <p:cNvSpPr>
            <a:spLocks/>
          </p:cNvSpPr>
          <p:nvPr/>
        </p:nvSpPr>
        <p:spPr bwMode="auto">
          <a:xfrm>
            <a:off x="647700" y="5938838"/>
            <a:ext cx="492125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9 Triángulo rectángulo"/>
          <p:cNvSpPr>
            <a:spLocks/>
          </p:cNvSpPr>
          <p:nvPr/>
        </p:nvSpPr>
        <p:spPr bwMode="auto">
          <a:xfrm>
            <a:off x="-8056" y="5791253"/>
            <a:ext cx="4536419"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10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1 Cheurón"/>
          <p:cNvSpPr/>
          <p:nvPr/>
        </p:nvSpPr>
        <p:spPr>
          <a:xfrm>
            <a:off x="11552238"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12 Cheurón"/>
          <p:cNvSpPr/>
          <p:nvPr/>
        </p:nvSpPr>
        <p:spPr>
          <a:xfrm>
            <a:off x="11303000" y="4987925"/>
            <a:ext cx="24447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3 Marcador de texto"/>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fld id="{7052F0CE-9747-437F-93C3-01B25C51F473}" type="datetimeFigureOut">
              <a:rPr lang="es-ES"/>
              <a:pPr>
                <a:defRPr/>
              </a:pPr>
              <a:t>11/06/2013</a:t>
            </a:fld>
            <a:endParaRPr lang="es-ES" dirty="0"/>
          </a:p>
        </p:txBody>
      </p:sp>
      <p:sp>
        <p:nvSpPr>
          <p:cNvPr id="12" name="5 Marcador de pie de página"/>
          <p:cNvSpPr>
            <a:spLocks noGrp="1"/>
          </p:cNvSpPr>
          <p:nvPr>
            <p:ph type="ftr" sz="quarter" idx="11"/>
          </p:nvPr>
        </p:nvSpPr>
        <p:spPr/>
        <p:txBody>
          <a:bodyPr/>
          <a:lstStyle>
            <a:lvl1pPr>
              <a:defRPr dirty="0">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79ECFA6C-787B-4EB5-B094-600E332B5D79}"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665163" y="5945188"/>
            <a:ext cx="6588125"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11 Forma libre"/>
          <p:cNvSpPr>
            <a:spLocks/>
          </p:cNvSpPr>
          <p:nvPr/>
        </p:nvSpPr>
        <p:spPr bwMode="auto">
          <a:xfrm>
            <a:off x="647700" y="5938838"/>
            <a:ext cx="492125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13 Triángulo rectángulo"/>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14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8969375" y="6408738"/>
            <a:ext cx="256063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76C2E8E4-5235-4AE1-BB9C-21E1FCE06DDD}" type="datetimeFigureOut">
              <a:rPr lang="es-ES"/>
              <a:pPr>
                <a:defRPr/>
              </a:pPr>
              <a:t>11/06/2013</a:t>
            </a:fld>
            <a:endParaRPr lang="es-ES" dirty="0"/>
          </a:p>
        </p:txBody>
      </p:sp>
      <p:sp>
        <p:nvSpPr>
          <p:cNvPr id="22" name="21 Marcador de pie de página"/>
          <p:cNvSpPr>
            <a:spLocks noGrp="1"/>
          </p:cNvSpPr>
          <p:nvPr>
            <p:ph type="ftr" sz="quarter" idx="3"/>
          </p:nvPr>
        </p:nvSpPr>
        <p:spPr>
          <a:xfrm>
            <a:off x="5840413" y="6408738"/>
            <a:ext cx="3133725"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defRPr>
            </a:lvl1pPr>
            <a:extLst/>
          </a:lstStyle>
          <a:p>
            <a:pPr>
              <a:defRPr/>
            </a:pPr>
            <a:endParaRPr lang="es-ES"/>
          </a:p>
        </p:txBody>
      </p:sp>
      <p:sp>
        <p:nvSpPr>
          <p:cNvPr id="18" name="17 Marcador de número de diapositiva"/>
          <p:cNvSpPr>
            <a:spLocks noGrp="1"/>
          </p:cNvSpPr>
          <p:nvPr>
            <p:ph type="sldNum" sz="quarter" idx="4"/>
          </p:nvPr>
        </p:nvSpPr>
        <p:spPr>
          <a:xfrm>
            <a:off x="11530013" y="6408738"/>
            <a:ext cx="48736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FBD3FE8B-55E1-46C4-9FB1-7CC4E46D41E4}"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720" r:id="rId1"/>
    <p:sldLayoutId id="2147483716" r:id="rId2"/>
    <p:sldLayoutId id="2147483721" r:id="rId3"/>
    <p:sldLayoutId id="2147483722" r:id="rId4"/>
    <p:sldLayoutId id="2147483723" r:id="rId5"/>
    <p:sldLayoutId id="2147483724" r:id="rId6"/>
    <p:sldLayoutId id="2147483717" r:id="rId7"/>
    <p:sldLayoutId id="2147483725" r:id="rId8"/>
    <p:sldLayoutId id="2147483726" r:id="rId9"/>
    <p:sldLayoutId id="2147483718" r:id="rId10"/>
    <p:sldLayoutId id="214748371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www.google.com.ec/url?sa=i&amp;rct=j&amp;q=&amp;source=images&amp;cd=&amp;cad=rja&amp;docid=04YVLn_hZK7c5M&amp;tbnid=sNVyIpddBBRQvM:&amp;ved=0CAUQjRw&amp;url=http://periodicoexpectativa.com/laclavedelainformacion/index.php/personajesmenu/90-noticias/destacadasdeldia/2571-alcalde-de-cotacachi-inauguro-expo-cuero&amp;ei=LDuvUfKLO-3V0gHaroDYCw&amp;bvm=bv.47380653,d.dmQ&amp;psig=AFQjCNEeTgb9hgKQcno-hvgCecAAxXE8Gg&amp;ust=13705247868036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www.google.com.ec/url?sa=i&amp;rct=j&amp;q=GUANO+CHIMBORAZO&amp;source=images&amp;cd=&amp;cad=rja&amp;docid=HRBRQrcEkERqEM&amp;tbnid=YNk-CTOzrRHBcM:&amp;ved=0CAUQjRw&amp;url=http://www.radio-mundial.com/guano.html&amp;ei=PjyvUZeMO4rD0QHDkYCACQ&amp;psig=AFQjCNG0mPEULVzjN2hBlVQkyf3yocp2hg&amp;ust=13705251124974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6320" y="2843213"/>
            <a:ext cx="10058400" cy="3114674"/>
          </a:xfrm>
        </p:spPr>
        <p:style>
          <a:lnRef idx="1">
            <a:schemeClr val="accent1"/>
          </a:lnRef>
          <a:fillRef idx="2">
            <a:schemeClr val="accent1"/>
          </a:fillRef>
          <a:effectRef idx="1">
            <a:schemeClr val="accent1"/>
          </a:effectRef>
          <a:fontRef idx="minor">
            <a:schemeClr val="dk1"/>
          </a:fontRef>
        </p:style>
        <p:txBody>
          <a:bodyPr>
            <a:noAutofit/>
          </a:bodyPr>
          <a:lstStyle/>
          <a:p>
            <a:pPr algn="ctr" fontAlgn="auto">
              <a:spcAft>
                <a:spcPts val="0"/>
              </a:spcAft>
              <a:defRPr/>
            </a:pPr>
            <a:r>
              <a:rPr lang="es-ES" sz="4200" dirty="0" smtClean="0">
                <a:latin typeface="Times New Roman" pitchFamily="18" charset="0"/>
                <a:cs typeface="Times New Roman" pitchFamily="18" charset="0"/>
              </a:rPr>
              <a:t>Tesis de Grado para optar al Título de:</a:t>
            </a:r>
            <a:br>
              <a:rPr lang="es-ES" sz="4200" dirty="0" smtClean="0">
                <a:latin typeface="Times New Roman" pitchFamily="18" charset="0"/>
                <a:cs typeface="Times New Roman" pitchFamily="18" charset="0"/>
              </a:rPr>
            </a:br>
            <a:r>
              <a:rPr lang="es-ES" sz="4200" dirty="0" smtClean="0">
                <a:latin typeface="Times New Roman" pitchFamily="18" charset="0"/>
                <a:cs typeface="Times New Roman" pitchFamily="18" charset="0"/>
              </a:rPr>
              <a:t/>
            </a:r>
            <a:br>
              <a:rPr lang="es-ES" sz="4200" dirty="0" smtClean="0">
                <a:latin typeface="Times New Roman" pitchFamily="18" charset="0"/>
                <a:cs typeface="Times New Roman" pitchFamily="18" charset="0"/>
              </a:rPr>
            </a:br>
            <a:r>
              <a:rPr lang="es-ES" sz="4800" dirty="0" smtClean="0">
                <a:solidFill>
                  <a:schemeClr val="accent2"/>
                </a:solidFill>
                <a:latin typeface="Times New Roman" pitchFamily="18" charset="0"/>
                <a:cs typeface="Times New Roman" pitchFamily="18" charset="0"/>
              </a:rPr>
              <a:t>INGENIERO COMERCIAL</a:t>
            </a:r>
            <a:r>
              <a:rPr lang="es-ES" sz="4200" dirty="0" smtClean="0">
                <a:latin typeface="Times New Roman" pitchFamily="18" charset="0"/>
                <a:cs typeface="Times New Roman" pitchFamily="18" charset="0"/>
              </a:rPr>
              <a:t/>
            </a:r>
            <a:br>
              <a:rPr lang="es-ES" sz="4200" dirty="0" smtClean="0">
                <a:latin typeface="Times New Roman" pitchFamily="18" charset="0"/>
                <a:cs typeface="Times New Roman" pitchFamily="18" charset="0"/>
              </a:rPr>
            </a:br>
            <a:r>
              <a:rPr lang="es-ES" sz="4200" dirty="0" smtClean="0">
                <a:latin typeface="Times New Roman" pitchFamily="18" charset="0"/>
                <a:cs typeface="Times New Roman" pitchFamily="18" charset="0"/>
              </a:rPr>
              <a:t>_____________________________________</a:t>
            </a:r>
            <a:br>
              <a:rPr lang="es-ES" sz="4200" dirty="0" smtClean="0">
                <a:latin typeface="Times New Roman" pitchFamily="18" charset="0"/>
                <a:cs typeface="Times New Roman" pitchFamily="18" charset="0"/>
              </a:rPr>
            </a:br>
            <a:r>
              <a:rPr lang="es-ES" sz="3200" dirty="0" smtClean="0">
                <a:latin typeface="Times New Roman" pitchFamily="18" charset="0"/>
                <a:cs typeface="Times New Roman" pitchFamily="18" charset="0"/>
              </a:rPr>
              <a:t>Autor: Enrique Gómez</a:t>
            </a:r>
            <a:endParaRPr lang="es-ES" sz="3200" dirty="0">
              <a:latin typeface="Times New Roman" pitchFamily="18" charset="0"/>
              <a:cs typeface="Times New Roman" pitchFamily="18" charset="0"/>
            </a:endParaRPr>
          </a:p>
        </p:txBody>
      </p:sp>
      <p:pic>
        <p:nvPicPr>
          <p:cNvPr id="1026" name="Picture 2" descr="http://blogs.espe.edu.ec/wp-content/uploads/2011/05/LOGO-ORIGINAL-ESPE6.jpg"/>
          <p:cNvPicPr>
            <a:picLocks noChangeAspect="1" noChangeArrowheads="1"/>
          </p:cNvPicPr>
          <p:nvPr/>
        </p:nvPicPr>
        <p:blipFill>
          <a:blip r:embed="rId2" cstate="print">
            <a:extLst/>
          </a:blip>
          <a:srcRect/>
          <a:stretch>
            <a:fillRect/>
          </a:stretch>
        </p:blipFill>
        <p:spPr bwMode="auto">
          <a:xfrm>
            <a:off x="13646" y="17685"/>
            <a:ext cx="12192000" cy="2507151"/>
          </a:xfrm>
          <a:prstGeom prst="roundRect">
            <a:avLst>
              <a:gd name="adj" fmla="val 16667"/>
            </a:avLst>
          </a:prstGeom>
          <a:ln>
            <a:solidFill>
              <a:schemeClr val="accent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2963" y="2390775"/>
            <a:ext cx="10444162" cy="1939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just" fontAlgn="auto">
              <a:spcBef>
                <a:spcPts val="0"/>
              </a:spcBef>
              <a:spcAft>
                <a:spcPts val="0"/>
              </a:spcAft>
              <a:defRPr/>
            </a:pPr>
            <a:r>
              <a:rPr lang="es-ES" sz="3000" dirty="0">
                <a:solidFill>
                  <a:schemeClr val="bg1"/>
                </a:solidFill>
                <a:latin typeface="Times New Roman" pitchFamily="18" charset="0"/>
                <a:cs typeface="Times New Roman" pitchFamily="18" charset="0"/>
              </a:rPr>
              <a:t>La gran producción de artesanías en cuero ha generado la necesidad de implementar almacenes que favorezcan el proceso de mercantilización de los bienes, con la finalidad de mejorar el nivel de desarrollo socioeconómico de la población en general</a:t>
            </a:r>
            <a:endParaRPr lang="es-CO" sz="3000" b="1" dirty="0">
              <a:solidFill>
                <a:schemeClr val="bg1"/>
              </a:solidFill>
              <a:latin typeface="Times New Roman" pitchFamily="18" charset="0"/>
              <a:cs typeface="Times New Roman" pitchFamily="18" charset="0"/>
            </a:endParaRPr>
          </a:p>
        </p:txBody>
      </p:sp>
      <p:pic>
        <p:nvPicPr>
          <p:cNvPr id="20482"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20483"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9" name="8 Rectángulo"/>
          <p:cNvSpPr/>
          <p:nvPr/>
        </p:nvSpPr>
        <p:spPr>
          <a:xfrm>
            <a:off x="2306638" y="373063"/>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a:latin typeface="Times New Roman" pitchFamily="18" charset="0"/>
                <a:cs typeface="Times New Roman" pitchFamily="18" charset="0"/>
              </a:rPr>
              <a:t>PROBLEMA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711450" y="1403350"/>
            <a:ext cx="8890000" cy="1008063"/>
          </a:xfrm>
        </p:spPr>
        <p:style>
          <a:lnRef idx="2">
            <a:schemeClr val="accent1"/>
          </a:lnRef>
          <a:fillRef idx="1">
            <a:schemeClr val="lt1"/>
          </a:fillRef>
          <a:effectRef idx="0">
            <a:schemeClr val="accent1"/>
          </a:effectRef>
          <a:fontRef idx="minor">
            <a:schemeClr val="dk1"/>
          </a:fontRef>
        </p:style>
        <p:txBody>
          <a:bodyPr>
            <a:normAutofit/>
          </a:bodyPr>
          <a:lstStyle/>
          <a:p>
            <a:pPr marL="365760" indent="-256032" algn="just" fontAlgn="auto">
              <a:spcAft>
                <a:spcPts val="0"/>
              </a:spcAft>
              <a:buFont typeface="Wingdings 3"/>
              <a:buChar char=""/>
              <a:defRPr/>
            </a:pPr>
            <a:r>
              <a:rPr lang="es-CO" sz="1900" dirty="0">
                <a:latin typeface="Times New Roman" pitchFamily="18" charset="0"/>
                <a:cs typeface="Times New Roman" pitchFamily="18" charset="0"/>
              </a:rPr>
              <a:t>Demostrar la incidencia de la intermediación comercial en el precio final de las artesanías en cuero de la ciudad de Cotacachi, en Imbabura, Quisapincha en Tungurahua y Guano en Chimborazo.</a:t>
            </a:r>
            <a:endParaRPr lang="es-ES" sz="1900" dirty="0">
              <a:latin typeface="Times New Roman" pitchFamily="18" charset="0"/>
              <a:cs typeface="Times New Roman" pitchFamily="18" charset="0"/>
            </a:endParaRPr>
          </a:p>
          <a:p>
            <a:pPr marL="365760" indent="-256032" algn="just" fontAlgn="auto">
              <a:spcAft>
                <a:spcPts val="0"/>
              </a:spcAft>
              <a:buFont typeface="Wingdings 3"/>
              <a:buChar char=""/>
              <a:defRPr/>
            </a:pPr>
            <a:endParaRPr lang="es-ES" sz="1900" dirty="0">
              <a:latin typeface="Times New Roman" pitchFamily="18" charset="0"/>
              <a:cs typeface="Times New Roman" pitchFamily="18" charset="0"/>
            </a:endParaRPr>
          </a:p>
        </p:txBody>
      </p:sp>
      <p:sp>
        <p:nvSpPr>
          <p:cNvPr id="4" name="Flecha derecha 3"/>
          <p:cNvSpPr/>
          <p:nvPr/>
        </p:nvSpPr>
        <p:spPr>
          <a:xfrm>
            <a:off x="527050" y="1392238"/>
            <a:ext cx="2054225"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b="1" dirty="0">
                <a:solidFill>
                  <a:schemeClr val="tx1"/>
                </a:solidFill>
                <a:latin typeface="Times New Roman" pitchFamily="18" charset="0"/>
                <a:cs typeface="Times New Roman" pitchFamily="18" charset="0"/>
              </a:rPr>
              <a:t>General </a:t>
            </a:r>
          </a:p>
        </p:txBody>
      </p:sp>
      <p:sp>
        <p:nvSpPr>
          <p:cNvPr id="5" name="Flecha derecha 4"/>
          <p:cNvSpPr/>
          <p:nvPr/>
        </p:nvSpPr>
        <p:spPr>
          <a:xfrm>
            <a:off x="528638" y="4032250"/>
            <a:ext cx="2054225"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000" b="1" dirty="0">
                <a:solidFill>
                  <a:schemeClr val="tx1"/>
                </a:solidFill>
                <a:latin typeface="Times New Roman" pitchFamily="18" charset="0"/>
                <a:cs typeface="Times New Roman" pitchFamily="18" charset="0"/>
              </a:rPr>
              <a:t>Específicos</a:t>
            </a:r>
            <a:r>
              <a:rPr lang="es-ES" sz="2000" dirty="0">
                <a:latin typeface="Times New Roman" pitchFamily="18" charset="0"/>
                <a:cs typeface="Times New Roman" pitchFamily="18" charset="0"/>
              </a:rPr>
              <a:t>  </a:t>
            </a:r>
          </a:p>
        </p:txBody>
      </p:sp>
      <p:sp>
        <p:nvSpPr>
          <p:cNvPr id="6" name="Marcador de contenido 2"/>
          <p:cNvSpPr txBox="1">
            <a:spLocks/>
          </p:cNvSpPr>
          <p:nvPr/>
        </p:nvSpPr>
        <p:spPr>
          <a:xfrm>
            <a:off x="3070225" y="5566431"/>
            <a:ext cx="8531225" cy="615950"/>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defRPr/>
            </a:pPr>
            <a:r>
              <a:rPr lang="es-CO" sz="1900" dirty="0" smtClean="0">
                <a:solidFill>
                  <a:schemeClr val="bg1"/>
                </a:solidFill>
                <a:latin typeface="Times New Roman" pitchFamily="18" charset="0"/>
                <a:cs typeface="Times New Roman" pitchFamily="18" charset="0"/>
              </a:rPr>
              <a:t>Conocer </a:t>
            </a:r>
            <a:r>
              <a:rPr lang="es-CO" sz="1900" dirty="0">
                <a:solidFill>
                  <a:schemeClr val="bg1"/>
                </a:solidFill>
                <a:latin typeface="Times New Roman" pitchFamily="18" charset="0"/>
                <a:cs typeface="Times New Roman" pitchFamily="18" charset="0"/>
              </a:rPr>
              <a:t>el nivel socioeconómico de los productores artesanales y de los propietarios de los locales comerciales de </a:t>
            </a:r>
            <a:r>
              <a:rPr lang="es-CO" sz="1900" dirty="0" smtClean="0">
                <a:solidFill>
                  <a:schemeClr val="bg1"/>
                </a:solidFill>
                <a:latin typeface="Times New Roman" pitchFamily="18" charset="0"/>
                <a:cs typeface="Times New Roman" pitchFamily="18" charset="0"/>
              </a:rPr>
              <a:t>Cotacachi</a:t>
            </a:r>
            <a:r>
              <a:rPr lang="es-CO" sz="1900" dirty="0">
                <a:solidFill>
                  <a:schemeClr val="bg1"/>
                </a:solidFill>
                <a:latin typeface="Times New Roman" pitchFamily="18" charset="0"/>
                <a:cs typeface="Times New Roman" pitchFamily="18" charset="0"/>
              </a:rPr>
              <a:t>, Quisapincha y Guano.</a:t>
            </a:r>
            <a:endParaRPr lang="es-ES" sz="1900" dirty="0">
              <a:solidFill>
                <a:schemeClr val="bg1"/>
              </a:solidFill>
              <a:latin typeface="Times New Roman" pitchFamily="18" charset="0"/>
              <a:cs typeface="Times New Roman" pitchFamily="18" charset="0"/>
            </a:endParaRPr>
          </a:p>
          <a:p>
            <a:pPr fontAlgn="auto">
              <a:spcAft>
                <a:spcPts val="0"/>
              </a:spcAft>
              <a:defRPr/>
            </a:pPr>
            <a:endParaRPr lang="es-ES" sz="1900" dirty="0">
              <a:solidFill>
                <a:schemeClr val="bg1"/>
              </a:solidFill>
              <a:latin typeface="Times New Roman" pitchFamily="18" charset="0"/>
              <a:cs typeface="Times New Roman" pitchFamily="18" charset="0"/>
            </a:endParaRPr>
          </a:p>
          <a:p>
            <a:pPr fontAlgn="auto">
              <a:spcAft>
                <a:spcPts val="0"/>
              </a:spcAft>
              <a:defRPr/>
            </a:pPr>
            <a:endParaRPr lang="es-ES" sz="1900" dirty="0">
              <a:solidFill>
                <a:schemeClr val="bg1"/>
              </a:solidFill>
              <a:latin typeface="Times New Roman" pitchFamily="18" charset="0"/>
              <a:cs typeface="Times New Roman" pitchFamily="18" charset="0"/>
            </a:endParaRPr>
          </a:p>
        </p:txBody>
      </p:sp>
      <p:sp>
        <p:nvSpPr>
          <p:cNvPr id="7" name="Marcador de contenido 2"/>
          <p:cNvSpPr txBox="1">
            <a:spLocks/>
          </p:cNvSpPr>
          <p:nvPr/>
        </p:nvSpPr>
        <p:spPr>
          <a:xfrm>
            <a:off x="3060700" y="2720975"/>
            <a:ext cx="8540750" cy="649288"/>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fontAlgn="auto">
              <a:spcAft>
                <a:spcPts val="0"/>
              </a:spcAft>
              <a:defRPr/>
            </a:pPr>
            <a:r>
              <a:rPr lang="es-CO" sz="1900" dirty="0" smtClean="0">
                <a:latin typeface="Times New Roman" pitchFamily="18" charset="0"/>
                <a:cs typeface="Times New Roman" pitchFamily="18" charset="0"/>
              </a:rPr>
              <a:t>Diagnosticar el comportamiento de las fuerzas de mercado de cada una de las líneas de producción en cuero de la Ciudades: Cotacachi, Quisapincha y Guano.</a:t>
            </a:r>
            <a:endParaRPr lang="es-ES" sz="1900" dirty="0" smtClean="0">
              <a:latin typeface="Times New Roman" pitchFamily="18" charset="0"/>
              <a:cs typeface="Times New Roman" pitchFamily="18" charset="0"/>
            </a:endParaRPr>
          </a:p>
          <a:p>
            <a:pPr fontAlgn="auto">
              <a:spcAft>
                <a:spcPts val="0"/>
              </a:spcAft>
              <a:defRPr/>
            </a:pPr>
            <a:endParaRPr lang="es-ES" sz="1900" dirty="0">
              <a:latin typeface="Times New Roman" pitchFamily="18" charset="0"/>
              <a:cs typeface="Times New Roman" pitchFamily="18" charset="0"/>
            </a:endParaRPr>
          </a:p>
        </p:txBody>
      </p:sp>
      <p:sp>
        <p:nvSpPr>
          <p:cNvPr id="8" name="Marcador de contenido 2"/>
          <p:cNvSpPr txBox="1">
            <a:spLocks/>
          </p:cNvSpPr>
          <p:nvPr/>
        </p:nvSpPr>
        <p:spPr>
          <a:xfrm>
            <a:off x="3073400" y="3480462"/>
            <a:ext cx="8528050" cy="922338"/>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fontAlgn="auto">
              <a:spcAft>
                <a:spcPts val="0"/>
              </a:spcAft>
              <a:defRPr/>
            </a:pPr>
            <a:r>
              <a:rPr lang="es-CO" sz="1900" dirty="0" smtClean="0">
                <a:latin typeface="Times New Roman" pitchFamily="18" charset="0"/>
                <a:cs typeface="Times New Roman" pitchFamily="18" charset="0"/>
              </a:rPr>
              <a:t>Describir los canales de distribución y comercialización que se utilizan para la colocación del producto en manos del consumidor final de la ciudad objeto de estudio.</a:t>
            </a:r>
            <a:endParaRPr lang="es-ES" sz="1900" dirty="0" smtClean="0">
              <a:latin typeface="Times New Roman" pitchFamily="18" charset="0"/>
              <a:cs typeface="Times New Roman" pitchFamily="18" charset="0"/>
            </a:endParaRPr>
          </a:p>
          <a:p>
            <a:pPr fontAlgn="auto">
              <a:spcAft>
                <a:spcPts val="0"/>
              </a:spcAft>
              <a:defRPr/>
            </a:pPr>
            <a:endParaRPr lang="es-ES" sz="1900" dirty="0">
              <a:latin typeface="Times New Roman" pitchFamily="18" charset="0"/>
              <a:cs typeface="Times New Roman" pitchFamily="18" charset="0"/>
            </a:endParaRPr>
          </a:p>
        </p:txBody>
      </p:sp>
      <p:sp>
        <p:nvSpPr>
          <p:cNvPr id="9" name="Marcador de contenido 2"/>
          <p:cNvSpPr txBox="1">
            <a:spLocks/>
          </p:cNvSpPr>
          <p:nvPr/>
        </p:nvSpPr>
        <p:spPr>
          <a:xfrm>
            <a:off x="3070865" y="4541491"/>
            <a:ext cx="8516937" cy="890587"/>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fontAlgn="auto">
              <a:spcAft>
                <a:spcPts val="0"/>
              </a:spcAft>
              <a:defRPr/>
            </a:pPr>
            <a:r>
              <a:rPr lang="es-CO" sz="1900" dirty="0" smtClean="0">
                <a:latin typeface="Times New Roman" pitchFamily="18" charset="0"/>
                <a:cs typeface="Times New Roman" pitchFamily="18" charset="0"/>
              </a:rPr>
              <a:t>Establecer el nivel de variación porcentual entre el precio de compra y de venta entre el productor y del intermediario comercial al consumidor final de artesanías en cuero.</a:t>
            </a:r>
            <a:endParaRPr lang="es-ES" sz="1900" dirty="0">
              <a:latin typeface="Times New Roman" pitchFamily="18" charset="0"/>
              <a:cs typeface="Times New Roman" pitchFamily="18" charset="0"/>
            </a:endParaRPr>
          </a:p>
        </p:txBody>
      </p:sp>
      <p:cxnSp>
        <p:nvCxnSpPr>
          <p:cNvPr id="11" name="Conector recto 10"/>
          <p:cNvCxnSpPr/>
          <p:nvPr/>
        </p:nvCxnSpPr>
        <p:spPr>
          <a:xfrm>
            <a:off x="2673350" y="3033713"/>
            <a:ext cx="0" cy="2852737"/>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Conector recto 18"/>
          <p:cNvCxnSpPr/>
          <p:nvPr/>
        </p:nvCxnSpPr>
        <p:spPr>
          <a:xfrm>
            <a:off x="2659063" y="3033713"/>
            <a:ext cx="34607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Conector recto 22"/>
          <p:cNvCxnSpPr/>
          <p:nvPr/>
        </p:nvCxnSpPr>
        <p:spPr>
          <a:xfrm>
            <a:off x="2686998" y="3997017"/>
            <a:ext cx="3460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2686998" y="4959042"/>
            <a:ext cx="3460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a:off x="2687638" y="5886450"/>
            <a:ext cx="346075" cy="0"/>
          </a:xfrm>
          <a:prstGeom prst="line">
            <a:avLst/>
          </a:prstGeom>
        </p:spPr>
        <p:style>
          <a:lnRef idx="2">
            <a:schemeClr val="accent1"/>
          </a:lnRef>
          <a:fillRef idx="0">
            <a:schemeClr val="accent1"/>
          </a:fillRef>
          <a:effectRef idx="1">
            <a:schemeClr val="accent1"/>
          </a:effectRef>
          <a:fontRef idx="minor">
            <a:schemeClr val="tx1"/>
          </a:fontRef>
        </p:style>
      </p:cxnSp>
      <p:pic>
        <p:nvPicPr>
          <p:cNvPr id="21517"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21518"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18" name="17 Rectángulo"/>
          <p:cNvSpPr/>
          <p:nvPr/>
        </p:nvSpPr>
        <p:spPr>
          <a:xfrm>
            <a:off x="2306638" y="373063"/>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a:latin typeface="Times New Roman" pitchFamily="18" charset="0"/>
                <a:cs typeface="Times New Roman" pitchFamily="18" charset="0"/>
              </a:rPr>
              <a:t>OBJETIVOS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3521075" y="1309688"/>
            <a:ext cx="8093075" cy="4513262"/>
          </a:xfrm>
        </p:spPr>
        <p:style>
          <a:lnRef idx="2">
            <a:schemeClr val="accent1"/>
          </a:lnRef>
          <a:fillRef idx="1">
            <a:schemeClr val="lt1"/>
          </a:fillRef>
          <a:effectRef idx="0">
            <a:schemeClr val="accent1"/>
          </a:effectRef>
          <a:fontRef idx="minor">
            <a:schemeClr val="dk1"/>
          </a:fontRef>
        </p:style>
        <p:txBody>
          <a:bodyPr>
            <a:noAutofit/>
          </a:bodyPr>
          <a:lstStyle/>
          <a:p>
            <a:pPr marL="177800" indent="-177800" algn="just" fontAlgn="auto">
              <a:spcAft>
                <a:spcPts val="0"/>
              </a:spcAft>
              <a:buFont typeface="Wingdings 3"/>
              <a:buNone/>
              <a:defRPr/>
            </a:pPr>
            <a:r>
              <a:rPr lang="es-ES" sz="2800" dirty="0" smtClean="0">
                <a:latin typeface="Times New Roman" pitchFamily="18" charset="0"/>
                <a:cs typeface="Times New Roman" pitchFamily="18" charset="0"/>
              </a:rPr>
              <a:t>“</a:t>
            </a:r>
            <a:r>
              <a:rPr lang="es-ES" sz="2800" dirty="0">
                <a:latin typeface="Times New Roman" pitchFamily="18" charset="0"/>
                <a:cs typeface="Times New Roman" pitchFamily="18" charset="0"/>
              </a:rPr>
              <a:t>La intermediación comercial incide directamente en el precio final de las artesanías en cuero producidas en Cotacachi, Quisapincha y Guano”, generando efectos sociales y económicos para las poblaciones de estudio</a:t>
            </a:r>
            <a:r>
              <a:rPr lang="es-ES" sz="2800" dirty="0" smtClean="0">
                <a:latin typeface="Times New Roman" pitchFamily="18" charset="0"/>
                <a:cs typeface="Times New Roman" pitchFamily="18" charset="0"/>
              </a:rPr>
              <a:t>”</a:t>
            </a:r>
          </a:p>
          <a:p>
            <a:pPr marL="109728" indent="0" algn="just" fontAlgn="auto">
              <a:spcAft>
                <a:spcPts val="0"/>
              </a:spcAft>
              <a:buFont typeface="Wingdings 3"/>
              <a:buNone/>
              <a:defRPr/>
            </a:pPr>
            <a:endParaRPr lang="es-ES" sz="2800" dirty="0">
              <a:latin typeface="Times New Roman" pitchFamily="18" charset="0"/>
              <a:cs typeface="Times New Roman" pitchFamily="18" charset="0"/>
            </a:endParaRPr>
          </a:p>
          <a:p>
            <a:pPr marL="365760" indent="-256032" algn="just" fontAlgn="auto">
              <a:spcAft>
                <a:spcPts val="0"/>
              </a:spcAft>
              <a:buFont typeface="Wingdings 3"/>
              <a:buChar char=""/>
              <a:defRPr/>
            </a:pPr>
            <a:r>
              <a:rPr lang="es-ES" sz="2800" dirty="0">
                <a:latin typeface="Times New Roman" pitchFamily="18" charset="0"/>
                <a:cs typeface="Times New Roman" pitchFamily="18" charset="0"/>
              </a:rPr>
              <a:t>Variable Dependiente efecto: 	Precio</a:t>
            </a:r>
          </a:p>
          <a:p>
            <a:pPr marL="365760" indent="-256032" algn="just" fontAlgn="auto">
              <a:spcAft>
                <a:spcPts val="0"/>
              </a:spcAft>
              <a:buFont typeface="Wingdings 3"/>
              <a:buChar char=""/>
              <a:defRPr/>
            </a:pPr>
            <a:r>
              <a:rPr lang="es-ES" sz="2800" dirty="0">
                <a:latin typeface="Times New Roman" pitchFamily="18" charset="0"/>
                <a:cs typeface="Times New Roman" pitchFamily="18" charset="0"/>
              </a:rPr>
              <a:t>Variable Independiente causa:	Intermediación Comercial</a:t>
            </a:r>
          </a:p>
          <a:p>
            <a:pPr marL="365760" indent="-256032" fontAlgn="auto">
              <a:spcAft>
                <a:spcPts val="0"/>
              </a:spcAft>
              <a:buFont typeface="Wingdings 3"/>
              <a:buChar char=""/>
              <a:defRPr/>
            </a:pPr>
            <a:endParaRPr lang="es-ES" sz="2800" dirty="0">
              <a:latin typeface="Times New Roman" pitchFamily="18" charset="0"/>
              <a:cs typeface="Times New Roman" pitchFamily="18" charset="0"/>
            </a:endParaRPr>
          </a:p>
          <a:p>
            <a:pPr marL="365760" indent="-256032" fontAlgn="auto">
              <a:spcAft>
                <a:spcPts val="0"/>
              </a:spcAft>
              <a:buFont typeface="Wingdings 3"/>
              <a:buChar char=""/>
              <a:defRPr/>
            </a:pPr>
            <a:endParaRPr lang="es-ES" sz="2800" dirty="0">
              <a:latin typeface="Times New Roman" pitchFamily="18" charset="0"/>
              <a:cs typeface="Times New Roman" pitchFamily="18" charset="0"/>
            </a:endParaRPr>
          </a:p>
        </p:txBody>
      </p:sp>
      <p:pic>
        <p:nvPicPr>
          <p:cNvPr id="22530"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22531"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7" name="6 Rectángulo"/>
          <p:cNvSpPr/>
          <p:nvPr/>
        </p:nvSpPr>
        <p:spPr>
          <a:xfrm>
            <a:off x="2306638" y="373063"/>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a:latin typeface="Times New Roman" pitchFamily="18" charset="0"/>
                <a:cs typeface="Times New Roman" pitchFamily="18" charset="0"/>
              </a:rPr>
              <a:t>HIPÓTESIS</a:t>
            </a:r>
          </a:p>
        </p:txBody>
      </p:sp>
      <p:pic>
        <p:nvPicPr>
          <p:cNvPr id="22533" name="Picture 2" descr="http://www.diarioc.com.ar/media/img/06/08/03/Artesanias_en_cuero.jpg"/>
          <p:cNvPicPr>
            <a:picLocks noChangeAspect="1" noChangeArrowheads="1"/>
          </p:cNvPicPr>
          <p:nvPr/>
        </p:nvPicPr>
        <p:blipFill>
          <a:blip r:embed="rId4"/>
          <a:srcRect/>
          <a:stretch>
            <a:fillRect/>
          </a:stretch>
        </p:blipFill>
        <p:spPr bwMode="auto">
          <a:xfrm>
            <a:off x="695325" y="4067175"/>
            <a:ext cx="2520950" cy="1755775"/>
          </a:xfrm>
          <a:prstGeom prst="rect">
            <a:avLst/>
          </a:prstGeom>
          <a:noFill/>
          <a:ln w="9525">
            <a:noFill/>
            <a:miter lim="800000"/>
            <a:headEnd/>
            <a:tailEnd/>
          </a:ln>
        </p:spPr>
      </p:pic>
      <p:pic>
        <p:nvPicPr>
          <p:cNvPr id="22534" name="Picture 4" descr="http://www.transporteturismoycarga.com/userfiles/image/ibarra43.jpg"/>
          <p:cNvPicPr>
            <a:picLocks noChangeAspect="1" noChangeArrowheads="1"/>
          </p:cNvPicPr>
          <p:nvPr/>
        </p:nvPicPr>
        <p:blipFill>
          <a:blip r:embed="rId5"/>
          <a:srcRect/>
          <a:stretch>
            <a:fillRect/>
          </a:stretch>
        </p:blipFill>
        <p:spPr bwMode="auto">
          <a:xfrm>
            <a:off x="723900" y="1309688"/>
            <a:ext cx="2519363" cy="1706562"/>
          </a:xfrm>
          <a:prstGeom prst="rect">
            <a:avLst/>
          </a:prstGeom>
          <a:noFill/>
          <a:ln w="9525">
            <a:noFill/>
            <a:miter lim="800000"/>
            <a:headEnd/>
            <a:tailEnd/>
          </a:ln>
        </p:spPr>
      </p:pic>
      <p:sp>
        <p:nvSpPr>
          <p:cNvPr id="11" name="Flecha derecha 3"/>
          <p:cNvSpPr/>
          <p:nvPr/>
        </p:nvSpPr>
        <p:spPr>
          <a:xfrm rot="5400000">
            <a:off x="1449388" y="3152775"/>
            <a:ext cx="803275" cy="8032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www.elnorte.ec/imagenes/2012/imbabura/02/17/p11f1.jpg"/>
          <p:cNvPicPr>
            <a:picLocks noChangeAspect="1" noChangeArrowheads="1"/>
          </p:cNvPicPr>
          <p:nvPr/>
        </p:nvPicPr>
        <p:blipFill>
          <a:blip r:embed="rId2"/>
          <a:srcRect/>
          <a:stretch>
            <a:fillRect/>
          </a:stretch>
        </p:blipFill>
        <p:spPr bwMode="auto">
          <a:xfrm>
            <a:off x="0" y="-136525"/>
            <a:ext cx="12177713" cy="6994525"/>
          </a:xfrm>
          <a:prstGeom prst="rect">
            <a:avLst/>
          </a:prstGeom>
          <a:noFill/>
          <a:ln w="9525">
            <a:noFill/>
            <a:miter lim="800000"/>
            <a:headEnd/>
            <a:tailEnd/>
          </a:ln>
        </p:spPr>
      </p:pic>
      <p:pic>
        <p:nvPicPr>
          <p:cNvPr id="23554" name="Picture 2" descr="http://www.360.espe.edu.ec/images/espe.png"/>
          <p:cNvPicPr>
            <a:picLocks noChangeAspect="1" noChangeArrowheads="1"/>
          </p:cNvPicPr>
          <p:nvPr/>
        </p:nvPicPr>
        <p:blipFill>
          <a:blip r:embed="rId3"/>
          <a:srcRect/>
          <a:stretch>
            <a:fillRect/>
          </a:stretch>
        </p:blipFill>
        <p:spPr bwMode="auto">
          <a:xfrm>
            <a:off x="-4763" y="-122238"/>
            <a:ext cx="1144588" cy="1143001"/>
          </a:xfrm>
          <a:prstGeom prst="rect">
            <a:avLst/>
          </a:prstGeom>
          <a:noFill/>
          <a:ln w="9525">
            <a:noFill/>
            <a:miter lim="800000"/>
            <a:headEnd/>
            <a:tailEnd/>
          </a:ln>
        </p:spPr>
      </p:pic>
      <p:pic>
        <p:nvPicPr>
          <p:cNvPr id="23555" name="Picture 4" descr="http://comercial-el.espe.edu.ec/wp-content/uploads/2012/04/sello1.jpg"/>
          <p:cNvPicPr>
            <a:picLocks noChangeAspect="1" noChangeArrowheads="1"/>
          </p:cNvPicPr>
          <p:nvPr/>
        </p:nvPicPr>
        <p:blipFill>
          <a:blip r:embed="rId4"/>
          <a:srcRect/>
          <a:stretch>
            <a:fillRect/>
          </a:stretch>
        </p:blipFill>
        <p:spPr bwMode="auto">
          <a:xfrm>
            <a:off x="10948988" y="-122238"/>
            <a:ext cx="1228725" cy="1157288"/>
          </a:xfrm>
          <a:prstGeom prst="rect">
            <a:avLst/>
          </a:prstGeom>
          <a:noFill/>
          <a:ln w="9525">
            <a:noFill/>
            <a:miter lim="800000"/>
            <a:headEnd/>
            <a:tailEnd/>
          </a:ln>
        </p:spPr>
      </p:pic>
      <p:sp>
        <p:nvSpPr>
          <p:cNvPr id="9" name="8 Rectángulo"/>
          <p:cNvSpPr/>
          <p:nvPr/>
        </p:nvSpPr>
        <p:spPr>
          <a:xfrm>
            <a:off x="2306459" y="2271925"/>
            <a:ext cx="7342496" cy="187743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7200" b="1" dirty="0">
                <a:ln>
                  <a:solidFill>
                    <a:schemeClr val="accent2"/>
                  </a:solidFill>
                </a:ln>
                <a:solidFill>
                  <a:srgbClr val="FF0000"/>
                </a:solidFill>
                <a:latin typeface="Times New Roman" pitchFamily="18" charset="0"/>
                <a:cs typeface="Times New Roman" pitchFamily="18" charset="0"/>
              </a:rPr>
              <a:t>CAPÍTULO </a:t>
            </a:r>
            <a:r>
              <a:rPr lang="es-ES" sz="7200" b="1" dirty="0" smtClean="0">
                <a:ln>
                  <a:solidFill>
                    <a:schemeClr val="accent2"/>
                  </a:solidFill>
                </a:ln>
                <a:solidFill>
                  <a:srgbClr val="FF0000"/>
                </a:solidFill>
                <a:latin typeface="Times New Roman" pitchFamily="18" charset="0"/>
                <a:cs typeface="Times New Roman" pitchFamily="18" charset="0"/>
              </a:rPr>
              <a:t>II</a:t>
            </a:r>
          </a:p>
          <a:p>
            <a:pPr marL="18288" algn="ctr" fontAlgn="auto">
              <a:spcBef>
                <a:spcPts val="0"/>
              </a:spcBef>
              <a:spcAft>
                <a:spcPts val="0"/>
              </a:spcAft>
              <a:defRPr/>
            </a:pPr>
            <a:r>
              <a:rPr lang="es-ES" sz="4400" b="1" dirty="0" smtClean="0">
                <a:ln>
                  <a:solidFill>
                    <a:schemeClr val="accent2"/>
                  </a:solidFill>
                </a:ln>
                <a:solidFill>
                  <a:srgbClr val="FF0000"/>
                </a:solidFill>
                <a:latin typeface="Times New Roman" pitchFamily="18" charset="0"/>
                <a:cs typeface="Times New Roman" pitchFamily="18" charset="0"/>
              </a:rPr>
              <a:t>MARCO TEÒRICO</a:t>
            </a:r>
            <a:endParaRPr lang="es-ES" sz="4400" b="1" dirty="0">
              <a:ln>
                <a:solidFill>
                  <a:schemeClr val="accent2"/>
                </a:solidFill>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2974975" y="1695450"/>
            <a:ext cx="2252663" cy="817563"/>
          </a:xfrm>
        </p:spPr>
        <p:style>
          <a:lnRef idx="2">
            <a:schemeClr val="accent1"/>
          </a:lnRef>
          <a:fillRef idx="1">
            <a:schemeClr val="lt1"/>
          </a:fillRef>
          <a:effectRef idx="0">
            <a:schemeClr val="accent1"/>
          </a:effectRef>
          <a:fontRef idx="minor">
            <a:schemeClr val="dk1"/>
          </a:fontRef>
        </p:style>
        <p:txBody>
          <a:bodyPr>
            <a:noAutofit/>
          </a:bodyPr>
          <a:lstStyle/>
          <a:p>
            <a:pPr marL="0" lvl="1" indent="0" algn="ctr" fontAlgn="auto">
              <a:spcBef>
                <a:spcPts val="1000"/>
              </a:spcBef>
              <a:spcAft>
                <a:spcPts val="0"/>
              </a:spcAft>
              <a:buFont typeface="Verdana"/>
              <a:buNone/>
              <a:defRPr/>
            </a:pPr>
            <a:r>
              <a:rPr lang="es-CO" sz="2600" dirty="0">
                <a:latin typeface="Times New Roman" pitchFamily="18" charset="0"/>
                <a:cs typeface="Times New Roman" pitchFamily="18" charset="0"/>
              </a:rPr>
              <a:t>Intermediación Comercial</a:t>
            </a:r>
            <a:endParaRPr lang="es-ES" sz="2600" dirty="0">
              <a:latin typeface="Times New Roman" pitchFamily="18" charset="0"/>
              <a:cs typeface="Times New Roman" pitchFamily="18" charset="0"/>
            </a:endParaRPr>
          </a:p>
          <a:p>
            <a:pPr marL="365760" indent="-256032" algn="ctr" fontAlgn="auto">
              <a:spcAft>
                <a:spcPts val="0"/>
              </a:spcAft>
              <a:buFont typeface="Wingdings 3"/>
              <a:buChar char=""/>
              <a:defRPr/>
            </a:pPr>
            <a:endParaRPr lang="es-ES" sz="2600" dirty="0">
              <a:latin typeface="Times New Roman" pitchFamily="18" charset="0"/>
              <a:cs typeface="Times New Roman" pitchFamily="18" charset="0"/>
            </a:endParaRPr>
          </a:p>
        </p:txBody>
      </p:sp>
      <p:pic>
        <p:nvPicPr>
          <p:cNvPr id="24579"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24580"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20" name="Flecha derecha 3"/>
          <p:cNvSpPr/>
          <p:nvPr/>
        </p:nvSpPr>
        <p:spPr>
          <a:xfrm>
            <a:off x="5394325" y="1763713"/>
            <a:ext cx="911225" cy="623887"/>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b="1" dirty="0">
              <a:solidFill>
                <a:srgbClr val="FF0000"/>
              </a:solidFill>
              <a:latin typeface="Times New Roman" pitchFamily="18" charset="0"/>
              <a:cs typeface="Times New Roman" pitchFamily="18" charset="0"/>
            </a:endParaRPr>
          </a:p>
        </p:txBody>
      </p:sp>
      <p:sp>
        <p:nvSpPr>
          <p:cNvPr id="21" name="Rectángulo 4"/>
          <p:cNvSpPr/>
          <p:nvPr/>
        </p:nvSpPr>
        <p:spPr>
          <a:xfrm>
            <a:off x="6519863" y="1341438"/>
            <a:ext cx="4821237" cy="1476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fontAlgn="auto">
              <a:spcBef>
                <a:spcPts val="0"/>
              </a:spcBef>
              <a:spcAft>
                <a:spcPts val="0"/>
              </a:spcAft>
              <a:buFontTx/>
              <a:buChar char="-"/>
              <a:defRPr/>
            </a:pPr>
            <a:r>
              <a:rPr lang="es-CO" dirty="0">
                <a:solidFill>
                  <a:srgbClr val="000000"/>
                </a:solidFill>
                <a:latin typeface="Times New Roman" pitchFamily="18" charset="0"/>
                <a:ea typeface="Times New Roman" panose="02020603050405020304" pitchFamily="18" charset="0"/>
                <a:cs typeface="Times New Roman" pitchFamily="18" charset="0"/>
              </a:rPr>
              <a:t>Eficiente la comercialización</a:t>
            </a:r>
          </a:p>
          <a:p>
            <a:pPr marL="285750" indent="-285750" algn="just" fontAlgn="auto">
              <a:spcBef>
                <a:spcPts val="0"/>
              </a:spcBef>
              <a:spcAft>
                <a:spcPts val="0"/>
              </a:spcAft>
              <a:buFontTx/>
              <a:buChar char="-"/>
              <a:defRPr/>
            </a:pPr>
            <a:r>
              <a:rPr lang="es-CO" dirty="0">
                <a:latin typeface="Times New Roman" pitchFamily="18" charset="0"/>
                <a:cs typeface="Times New Roman" pitchFamily="18" charset="0"/>
              </a:rPr>
              <a:t>En ocasiones generan climas especulativos</a:t>
            </a:r>
          </a:p>
          <a:p>
            <a:pPr marL="285750" indent="-285750" algn="just" fontAlgn="auto">
              <a:spcBef>
                <a:spcPts val="0"/>
              </a:spcBef>
              <a:spcAft>
                <a:spcPts val="0"/>
              </a:spcAft>
              <a:buFontTx/>
              <a:buChar char="-"/>
              <a:defRPr/>
            </a:pPr>
            <a:r>
              <a:rPr lang="es-CO" dirty="0">
                <a:latin typeface="Times New Roman" pitchFamily="18" charset="0"/>
                <a:cs typeface="Times New Roman" pitchFamily="18" charset="0"/>
              </a:rPr>
              <a:t>Repercute nivel competitivo</a:t>
            </a:r>
          </a:p>
          <a:p>
            <a:pPr marL="285750" indent="-285750" algn="just" fontAlgn="auto">
              <a:spcBef>
                <a:spcPts val="0"/>
              </a:spcBef>
              <a:spcAft>
                <a:spcPts val="0"/>
              </a:spcAft>
              <a:buFontTx/>
              <a:buChar char="-"/>
              <a:defRPr/>
            </a:pPr>
            <a:r>
              <a:rPr lang="es-CO" dirty="0">
                <a:solidFill>
                  <a:srgbClr val="000000"/>
                </a:solidFill>
                <a:latin typeface="Times New Roman" pitchFamily="18" charset="0"/>
                <a:ea typeface="Times New Roman" panose="02020603050405020304" pitchFamily="18" charset="0"/>
                <a:cs typeface="Times New Roman" pitchFamily="18" charset="0"/>
              </a:rPr>
              <a:t>Almacenes- no productores</a:t>
            </a:r>
          </a:p>
          <a:p>
            <a:pPr marL="285750" indent="-285750" algn="just" fontAlgn="auto">
              <a:spcBef>
                <a:spcPts val="0"/>
              </a:spcBef>
              <a:spcAft>
                <a:spcPts val="0"/>
              </a:spcAft>
              <a:buFontTx/>
              <a:buChar char="-"/>
              <a:defRPr/>
            </a:pPr>
            <a:r>
              <a:rPr lang="es-CO" dirty="0">
                <a:solidFill>
                  <a:srgbClr val="000000"/>
                </a:solidFill>
                <a:latin typeface="Times New Roman" pitchFamily="18" charset="0"/>
                <a:ea typeface="Times New Roman" panose="02020603050405020304" pitchFamily="18" charset="0"/>
                <a:cs typeface="Times New Roman" pitchFamily="18" charset="0"/>
              </a:rPr>
              <a:t>Costos asumidos productor y consumidor</a:t>
            </a:r>
            <a:endParaRPr lang="es-ES" dirty="0">
              <a:solidFill>
                <a:srgbClr val="000000"/>
              </a:solidFill>
              <a:latin typeface="Times New Roman" pitchFamily="18" charset="0"/>
              <a:ea typeface="Times New Roman" panose="02020603050405020304" pitchFamily="18" charset="0"/>
              <a:cs typeface="Times New Roman" pitchFamily="18" charset="0"/>
            </a:endParaRPr>
          </a:p>
        </p:txBody>
      </p:sp>
      <p:sp>
        <p:nvSpPr>
          <p:cNvPr id="22" name="Flecha derecha 3"/>
          <p:cNvSpPr/>
          <p:nvPr/>
        </p:nvSpPr>
        <p:spPr>
          <a:xfrm rot="5400000">
            <a:off x="3666332" y="2775744"/>
            <a:ext cx="795337" cy="625475"/>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b="1" dirty="0">
              <a:solidFill>
                <a:srgbClr val="FF0000"/>
              </a:solidFill>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1693863" y="3567113"/>
          <a:ext cx="4829456" cy="2438400"/>
        </p:xfrm>
        <a:graphic>
          <a:graphicData uri="http://schemas.openxmlformats.org/drawingml/2006/table">
            <a:tbl>
              <a:tblPr firstRow="1" firstCol="1" bandRow="1">
                <a:tableStyleId>{69CF1AB2-1976-4502-BF36-3FF5EA218861}</a:tableStyleId>
              </a:tblPr>
              <a:tblGrid>
                <a:gridCol w="3887760"/>
                <a:gridCol w="941696"/>
              </a:tblGrid>
              <a:tr h="0">
                <a:tc>
                  <a:txBody>
                    <a:bodyPr/>
                    <a:lstStyle/>
                    <a:p>
                      <a:pPr algn="l">
                        <a:lnSpc>
                          <a:spcPct val="200000"/>
                        </a:lnSpc>
                        <a:spcAft>
                          <a:spcPts val="0"/>
                        </a:spcAft>
                      </a:pPr>
                      <a:r>
                        <a:rPr lang="es-CO" sz="1600" dirty="0">
                          <a:effectLst/>
                          <a:latin typeface="Times New Roman" pitchFamily="18" charset="0"/>
                          <a:cs typeface="Times New Roman" pitchFamily="18" charset="0"/>
                        </a:rPr>
                        <a:t>Nombre</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pPr>
                      <a:r>
                        <a:rPr lang="es-CO" sz="1600" dirty="0" err="1" smtClean="0">
                          <a:effectLst/>
                          <a:latin typeface="Times New Roman" pitchFamily="18" charset="0"/>
                          <a:cs typeface="Times New Roman" pitchFamily="18" charset="0"/>
                        </a:rPr>
                        <a:t>Cant</a:t>
                      </a:r>
                      <a:r>
                        <a:rPr lang="es-CO" sz="1600" dirty="0" smtClean="0">
                          <a:effectLst/>
                          <a:latin typeface="Times New Roman" pitchFamily="18" charset="0"/>
                          <a:cs typeface="Times New Roman" pitchFamily="18" charset="0"/>
                        </a:rPr>
                        <a:t>.</a:t>
                      </a:r>
                      <a:endParaRPr lang="es-EC" sz="1600" dirty="0">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600" dirty="0">
                          <a:effectLst/>
                          <a:latin typeface="Times New Roman" pitchFamily="18" charset="0"/>
                          <a:cs typeface="Times New Roman" pitchFamily="18" charset="0"/>
                        </a:rPr>
                        <a:t>Intermediarios Comerciales – Cotacachi</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600">
                          <a:effectLst/>
                          <a:latin typeface="Times New Roman" pitchFamily="18" charset="0"/>
                          <a:cs typeface="Times New Roman" pitchFamily="18" charset="0"/>
                        </a:rPr>
                        <a:t>87</a:t>
                      </a:r>
                      <a:endParaRPr lang="es-EC" sz="1600">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600">
                          <a:effectLst/>
                          <a:latin typeface="Times New Roman" pitchFamily="18" charset="0"/>
                          <a:cs typeface="Times New Roman" pitchFamily="18" charset="0"/>
                        </a:rPr>
                        <a:t>Intermediarios Comerciales – Guano</a:t>
                      </a:r>
                      <a:endParaRPr lang="es-EC" sz="1600">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600">
                          <a:effectLst/>
                          <a:latin typeface="Times New Roman" pitchFamily="18" charset="0"/>
                          <a:cs typeface="Times New Roman" pitchFamily="18" charset="0"/>
                        </a:rPr>
                        <a:t>35</a:t>
                      </a:r>
                      <a:endParaRPr lang="es-EC" sz="1600">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600" dirty="0">
                          <a:effectLst/>
                          <a:latin typeface="Times New Roman" pitchFamily="18" charset="0"/>
                          <a:cs typeface="Times New Roman" pitchFamily="18" charset="0"/>
                        </a:rPr>
                        <a:t>Intermediarios Comerciales - </a:t>
                      </a:r>
                      <a:r>
                        <a:rPr lang="es-CO" sz="1600" dirty="0" err="1">
                          <a:effectLst/>
                          <a:latin typeface="Times New Roman" pitchFamily="18" charset="0"/>
                          <a:cs typeface="Times New Roman" pitchFamily="18" charset="0"/>
                        </a:rPr>
                        <a:t>Quisapincha</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600">
                          <a:effectLst/>
                          <a:latin typeface="Times New Roman" pitchFamily="18" charset="0"/>
                          <a:cs typeface="Times New Roman" pitchFamily="18" charset="0"/>
                        </a:rPr>
                        <a:t>52</a:t>
                      </a:r>
                      <a:endParaRPr lang="es-EC" sz="1600">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600" dirty="0">
                          <a:effectLst/>
                          <a:latin typeface="Times New Roman" pitchFamily="18" charset="0"/>
                          <a:cs typeface="Times New Roman" pitchFamily="18" charset="0"/>
                        </a:rPr>
                        <a:t>Total</a:t>
                      </a:r>
                      <a:endParaRPr lang="es-EC" sz="1600" dirty="0">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600" dirty="0">
                          <a:effectLst/>
                          <a:latin typeface="Times New Roman" pitchFamily="18" charset="0"/>
                          <a:cs typeface="Times New Roman" pitchFamily="18" charset="0"/>
                        </a:rPr>
                        <a:t>174</a:t>
                      </a:r>
                      <a:endParaRPr lang="es-EC"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9" name="8 Rectángulo"/>
          <p:cNvSpPr/>
          <p:nvPr/>
        </p:nvSpPr>
        <p:spPr>
          <a:xfrm>
            <a:off x="2306638" y="373063"/>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smtClean="0">
                <a:latin typeface="Times New Roman" pitchFamily="18" charset="0"/>
                <a:cs typeface="Times New Roman" pitchFamily="18" charset="0"/>
              </a:rPr>
              <a:t>MARCO TEÓRICO</a:t>
            </a:r>
            <a:endParaRPr lang="es-ES" sz="3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948238" y="1363663"/>
            <a:ext cx="6038850" cy="25542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fontAlgn="auto">
              <a:spcBef>
                <a:spcPts val="0"/>
              </a:spcBef>
              <a:spcAft>
                <a:spcPts val="0"/>
              </a:spcAft>
              <a:buFontTx/>
              <a:buChar char="-"/>
              <a:defRPr/>
            </a:pPr>
            <a:r>
              <a:rPr lang="es-CO" sz="2000" dirty="0">
                <a:solidFill>
                  <a:srgbClr val="000000"/>
                </a:solidFill>
                <a:latin typeface="Times New Roman" pitchFamily="18" charset="0"/>
                <a:ea typeface="Times New Roman" panose="02020603050405020304" pitchFamily="18" charset="0"/>
                <a:cs typeface="Times New Roman" pitchFamily="18" charset="0"/>
              </a:rPr>
              <a:t>La Industria</a:t>
            </a:r>
          </a:p>
          <a:p>
            <a:pPr marL="285750" indent="-285750" algn="just" fontAlgn="auto">
              <a:spcBef>
                <a:spcPts val="0"/>
              </a:spcBef>
              <a:spcAft>
                <a:spcPts val="0"/>
              </a:spcAft>
              <a:buFontTx/>
              <a:buChar char="-"/>
              <a:defRPr/>
            </a:pPr>
            <a:r>
              <a:rPr lang="es-CO" sz="2000" dirty="0">
                <a:latin typeface="Times New Roman" pitchFamily="18" charset="0"/>
                <a:cs typeface="Times New Roman" pitchFamily="18" charset="0"/>
              </a:rPr>
              <a:t>Tipos de Industrias</a:t>
            </a:r>
          </a:p>
          <a:p>
            <a:pPr marL="285750" indent="-285750" algn="just" fontAlgn="auto">
              <a:spcBef>
                <a:spcPts val="0"/>
              </a:spcBef>
              <a:spcAft>
                <a:spcPts val="0"/>
              </a:spcAft>
              <a:buFontTx/>
              <a:buChar char="-"/>
              <a:defRPr/>
            </a:pPr>
            <a:r>
              <a:rPr lang="es-ES" sz="2000" dirty="0">
                <a:latin typeface="Times New Roman" pitchFamily="18" charset="0"/>
                <a:cs typeface="Times New Roman" pitchFamily="18" charset="0"/>
              </a:rPr>
              <a:t>Sector Artesanal</a:t>
            </a:r>
          </a:p>
          <a:p>
            <a:pPr marL="285750" indent="-285750" algn="just" fontAlgn="auto">
              <a:spcBef>
                <a:spcPts val="0"/>
              </a:spcBef>
              <a:spcAft>
                <a:spcPts val="0"/>
              </a:spcAft>
              <a:buFontTx/>
              <a:buChar char="-"/>
              <a:defRPr/>
            </a:pPr>
            <a:r>
              <a:rPr lang="es-CO" sz="2000" dirty="0">
                <a:latin typeface="Times New Roman" pitchFamily="18" charset="0"/>
                <a:cs typeface="Times New Roman" pitchFamily="18" charset="0"/>
              </a:rPr>
              <a:t>El Cuero(tipos, proceso productivo, clasificación de la producción, talabartería.)</a:t>
            </a:r>
            <a:endParaRPr lang="es-ES" sz="2000" dirty="0">
              <a:latin typeface="Times New Roman" pitchFamily="18" charset="0"/>
              <a:cs typeface="Times New Roman" pitchFamily="18" charset="0"/>
            </a:endParaRPr>
          </a:p>
          <a:p>
            <a:pPr marL="285750" indent="-285750" algn="just" fontAlgn="auto">
              <a:spcBef>
                <a:spcPts val="0"/>
              </a:spcBef>
              <a:spcAft>
                <a:spcPts val="0"/>
              </a:spcAft>
              <a:buFontTx/>
              <a:buChar char="-"/>
              <a:defRPr/>
            </a:pPr>
            <a:r>
              <a:rPr lang="es-ES" sz="2000" dirty="0">
                <a:solidFill>
                  <a:srgbClr val="000000"/>
                </a:solidFill>
                <a:latin typeface="Times New Roman" pitchFamily="18" charset="0"/>
                <a:ea typeface="Times New Roman" panose="02020603050405020304" pitchFamily="18" charset="0"/>
                <a:cs typeface="Times New Roman" pitchFamily="18" charset="0"/>
              </a:rPr>
              <a:t>El Comercio (al por menor y mayor, canales de distribución y comercialización, margen comercialización)</a:t>
            </a:r>
          </a:p>
        </p:txBody>
      </p:sp>
      <p:sp>
        <p:nvSpPr>
          <p:cNvPr id="11" name="Rectángulo 8"/>
          <p:cNvSpPr/>
          <p:nvPr/>
        </p:nvSpPr>
        <p:spPr>
          <a:xfrm>
            <a:off x="1190625" y="5026025"/>
            <a:ext cx="2903538"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1" indent="-739775" algn="ctr" fontAlgn="auto">
              <a:spcBef>
                <a:spcPts val="0"/>
              </a:spcBef>
              <a:spcAft>
                <a:spcPts val="0"/>
              </a:spcAft>
              <a:defRPr/>
            </a:pPr>
            <a:r>
              <a:rPr lang="es-CO" sz="2000" dirty="0">
                <a:solidFill>
                  <a:srgbClr val="000000"/>
                </a:solidFill>
                <a:latin typeface="Times New Roman" pitchFamily="18" charset="0"/>
                <a:ea typeface="Times New Roman" panose="02020603050405020304" pitchFamily="18" charset="0"/>
                <a:cs typeface="Times New Roman" pitchFamily="18" charset="0"/>
              </a:rPr>
              <a:t>El dinero</a:t>
            </a:r>
            <a:endParaRPr lang="es-ES" sz="2000" dirty="0">
              <a:solidFill>
                <a:srgbClr val="000000"/>
              </a:solidFill>
              <a:latin typeface="Times New Roman" pitchFamily="18" charset="0"/>
              <a:ea typeface="Times New Roman" panose="02020603050405020304" pitchFamily="18" charset="0"/>
              <a:cs typeface="Times New Roman" pitchFamily="18" charset="0"/>
            </a:endParaRPr>
          </a:p>
        </p:txBody>
      </p:sp>
      <p:sp>
        <p:nvSpPr>
          <p:cNvPr id="14" name="Rectángulo 4"/>
          <p:cNvSpPr/>
          <p:nvPr/>
        </p:nvSpPr>
        <p:spPr>
          <a:xfrm>
            <a:off x="4960938" y="4705350"/>
            <a:ext cx="6026150" cy="1016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fontAlgn="auto">
              <a:spcBef>
                <a:spcPts val="0"/>
              </a:spcBef>
              <a:spcAft>
                <a:spcPts val="0"/>
              </a:spcAft>
              <a:buFontTx/>
              <a:buChar char="-"/>
              <a:defRPr/>
            </a:pPr>
            <a:r>
              <a:rPr lang="es-CO" sz="2000" dirty="0">
                <a:solidFill>
                  <a:srgbClr val="000000"/>
                </a:solidFill>
                <a:latin typeface="Times New Roman" pitchFamily="18" charset="0"/>
                <a:ea typeface="Times New Roman" panose="02020603050405020304" pitchFamily="18" charset="0"/>
                <a:cs typeface="Times New Roman" pitchFamily="18" charset="0"/>
              </a:rPr>
              <a:t>Funciones </a:t>
            </a:r>
          </a:p>
          <a:p>
            <a:pPr marL="285750" indent="-285750" algn="just" fontAlgn="auto">
              <a:spcBef>
                <a:spcPts val="0"/>
              </a:spcBef>
              <a:spcAft>
                <a:spcPts val="0"/>
              </a:spcAft>
              <a:buFontTx/>
              <a:buChar char="-"/>
              <a:defRPr/>
            </a:pPr>
            <a:r>
              <a:rPr lang="es-CO" sz="2000" dirty="0">
                <a:solidFill>
                  <a:srgbClr val="000000"/>
                </a:solidFill>
                <a:latin typeface="Times New Roman" pitchFamily="18" charset="0"/>
                <a:ea typeface="Times New Roman" panose="02020603050405020304" pitchFamily="18" charset="0"/>
                <a:cs typeface="Times New Roman" pitchFamily="18" charset="0"/>
              </a:rPr>
              <a:t>Precio (</a:t>
            </a:r>
            <a:r>
              <a:rPr lang="es-ES" sz="2000" dirty="0">
                <a:solidFill>
                  <a:srgbClr val="000000"/>
                </a:solidFill>
                <a:latin typeface="Times New Roman" pitchFamily="18" charset="0"/>
                <a:ea typeface="Times New Roman" panose="02020603050405020304" pitchFamily="18" charset="0"/>
                <a:cs typeface="Times New Roman" pitchFamily="18" charset="0"/>
              </a:rPr>
              <a:t>Tipos de precio, criterios para la fijación del precio, estrategias para la fijación del precio</a:t>
            </a:r>
          </a:p>
        </p:txBody>
      </p:sp>
      <p:sp>
        <p:nvSpPr>
          <p:cNvPr id="15" name="Rectángulo 8"/>
          <p:cNvSpPr/>
          <p:nvPr/>
        </p:nvSpPr>
        <p:spPr>
          <a:xfrm>
            <a:off x="1230313" y="2468563"/>
            <a:ext cx="2878137"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s-ES" sz="2000" dirty="0">
                <a:solidFill>
                  <a:srgbClr val="000000"/>
                </a:solidFill>
                <a:latin typeface="Times New Roman" pitchFamily="18" charset="0"/>
                <a:ea typeface="Times New Roman" pitchFamily="18" charset="0"/>
                <a:cs typeface="Times New Roman" pitchFamily="18" charset="0"/>
              </a:rPr>
              <a:t>Sectores de la economía </a:t>
            </a:r>
          </a:p>
        </p:txBody>
      </p:sp>
      <p:sp>
        <p:nvSpPr>
          <p:cNvPr id="17" name="16 Abrir llave"/>
          <p:cNvSpPr/>
          <p:nvPr/>
        </p:nvSpPr>
        <p:spPr>
          <a:xfrm>
            <a:off x="4337050" y="1200150"/>
            <a:ext cx="465138" cy="2862263"/>
          </a:xfrm>
          <a:prstGeom prst="leftBrace">
            <a:avLst>
              <a:gd name="adj1" fmla="val 53013"/>
              <a:gd name="adj2" fmla="val 49743"/>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8" name="17 Abrir llave"/>
          <p:cNvSpPr/>
          <p:nvPr/>
        </p:nvSpPr>
        <p:spPr>
          <a:xfrm>
            <a:off x="4433888" y="4545013"/>
            <a:ext cx="361950" cy="1365250"/>
          </a:xfrm>
          <a:prstGeom prst="leftBrace">
            <a:avLst>
              <a:gd name="adj1" fmla="val 53013"/>
              <a:gd name="adj2" fmla="val 49743"/>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s-ES"/>
          </a:p>
        </p:txBody>
      </p:sp>
      <p:pic>
        <p:nvPicPr>
          <p:cNvPr id="25607"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25608"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10" name="9 Rectángulo"/>
          <p:cNvSpPr/>
          <p:nvPr/>
        </p:nvSpPr>
        <p:spPr>
          <a:xfrm>
            <a:off x="2306638" y="373063"/>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smtClean="0">
                <a:latin typeface="Times New Roman" pitchFamily="18" charset="0"/>
                <a:cs typeface="Times New Roman" pitchFamily="18" charset="0"/>
              </a:rPr>
              <a:t>MARCO TEÓRICO</a:t>
            </a:r>
            <a:endParaRPr lang="es-ES" sz="3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http://es.dreamstime.com/items-de-cuero-de-costura-del-artesano-thumb13712709.jpg"/>
          <p:cNvPicPr>
            <a:picLocks noChangeAspect="1" noChangeArrowheads="1"/>
          </p:cNvPicPr>
          <p:nvPr/>
        </p:nvPicPr>
        <p:blipFill>
          <a:blip r:embed="rId2"/>
          <a:srcRect/>
          <a:stretch>
            <a:fillRect/>
          </a:stretch>
        </p:blipFill>
        <p:spPr bwMode="auto">
          <a:xfrm>
            <a:off x="-4763" y="-136525"/>
            <a:ext cx="12182476" cy="6994525"/>
          </a:xfrm>
          <a:prstGeom prst="rect">
            <a:avLst/>
          </a:prstGeom>
          <a:noFill/>
          <a:ln w="9525">
            <a:noFill/>
            <a:miter lim="800000"/>
            <a:headEnd/>
            <a:tailEnd/>
          </a:ln>
        </p:spPr>
      </p:pic>
      <p:pic>
        <p:nvPicPr>
          <p:cNvPr id="26626" name="Picture 4" descr="http://comercial-el.espe.edu.ec/wp-content/uploads/2012/04/sello1.jpg"/>
          <p:cNvPicPr>
            <a:picLocks noChangeAspect="1" noChangeArrowheads="1"/>
          </p:cNvPicPr>
          <p:nvPr/>
        </p:nvPicPr>
        <p:blipFill>
          <a:blip r:embed="rId3"/>
          <a:srcRect/>
          <a:stretch>
            <a:fillRect/>
          </a:stretch>
        </p:blipFill>
        <p:spPr bwMode="auto">
          <a:xfrm>
            <a:off x="10948988" y="-134938"/>
            <a:ext cx="1228725" cy="1157288"/>
          </a:xfrm>
          <a:prstGeom prst="rect">
            <a:avLst/>
          </a:prstGeom>
          <a:noFill/>
          <a:ln w="9525">
            <a:noFill/>
            <a:miter lim="800000"/>
            <a:headEnd/>
            <a:tailEnd/>
          </a:ln>
        </p:spPr>
      </p:pic>
      <p:sp>
        <p:nvSpPr>
          <p:cNvPr id="9" name="8 Rectángulo"/>
          <p:cNvSpPr/>
          <p:nvPr/>
        </p:nvSpPr>
        <p:spPr>
          <a:xfrm>
            <a:off x="2306459" y="2271925"/>
            <a:ext cx="7342496" cy="2554545"/>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7200" b="1" dirty="0">
                <a:ln>
                  <a:solidFill>
                    <a:schemeClr val="accent2"/>
                  </a:solidFill>
                </a:ln>
                <a:solidFill>
                  <a:srgbClr val="FFFF00"/>
                </a:solidFill>
                <a:latin typeface="Times New Roman" pitchFamily="18" charset="0"/>
                <a:cs typeface="Times New Roman" pitchFamily="18" charset="0"/>
              </a:rPr>
              <a:t>CAPÍTULO </a:t>
            </a:r>
            <a:r>
              <a:rPr lang="es-ES" sz="7200" b="1" dirty="0" smtClean="0">
                <a:ln>
                  <a:solidFill>
                    <a:schemeClr val="accent2"/>
                  </a:solidFill>
                </a:ln>
                <a:solidFill>
                  <a:srgbClr val="FFFF00"/>
                </a:solidFill>
                <a:latin typeface="Times New Roman" pitchFamily="18" charset="0"/>
                <a:cs typeface="Times New Roman" pitchFamily="18" charset="0"/>
              </a:rPr>
              <a:t>III</a:t>
            </a:r>
          </a:p>
          <a:p>
            <a:pPr marL="18288" algn="ctr" fontAlgn="auto">
              <a:spcBef>
                <a:spcPts val="0"/>
              </a:spcBef>
              <a:spcAft>
                <a:spcPts val="0"/>
              </a:spcAft>
              <a:defRPr/>
            </a:pPr>
            <a:r>
              <a:rPr lang="es-ES" sz="4400" b="1" dirty="0" smtClean="0">
                <a:ln>
                  <a:solidFill>
                    <a:schemeClr val="accent2"/>
                  </a:solidFill>
                </a:ln>
                <a:solidFill>
                  <a:srgbClr val="FFFF00"/>
                </a:solidFill>
                <a:latin typeface="Times New Roman" pitchFamily="18" charset="0"/>
                <a:cs typeface="Times New Roman" pitchFamily="18" charset="0"/>
              </a:rPr>
              <a:t>METODOLOGÍA DE LA INVESTIGACIÓN</a:t>
            </a:r>
            <a:endParaRPr lang="es-ES" sz="4400" b="1" dirty="0">
              <a:ln>
                <a:solidFill>
                  <a:schemeClr val="accent2"/>
                </a:solidFill>
              </a:ln>
              <a:solidFill>
                <a:srgbClr val="FFFF00"/>
              </a:solidFill>
              <a:latin typeface="Times New Roman" pitchFamily="18" charset="0"/>
              <a:cs typeface="Times New Roman" pitchFamily="18" charset="0"/>
            </a:endParaRPr>
          </a:p>
        </p:txBody>
      </p:sp>
      <p:pic>
        <p:nvPicPr>
          <p:cNvPr id="26628" name="Picture 2" descr="http://www.360.espe.edu.ec/images/espe.png"/>
          <p:cNvPicPr>
            <a:picLocks noChangeAspect="1" noChangeArrowheads="1"/>
          </p:cNvPicPr>
          <p:nvPr/>
        </p:nvPicPr>
        <p:blipFill>
          <a:blip r:embed="rId4"/>
          <a:srcRect/>
          <a:stretch>
            <a:fillRect/>
          </a:stretch>
        </p:blipFill>
        <p:spPr bwMode="auto">
          <a:xfrm>
            <a:off x="-4763" y="-122238"/>
            <a:ext cx="1144588" cy="1143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224556" y="247342"/>
            <a:ext cx="7679140" cy="694353"/>
          </a:xfrm>
        </p:spPr>
        <p:style>
          <a:lnRef idx="2">
            <a:schemeClr val="accent1"/>
          </a:lnRef>
          <a:fillRef idx="1">
            <a:schemeClr val="lt1"/>
          </a:fillRef>
          <a:effectRef idx="0">
            <a:schemeClr val="accent1"/>
          </a:effectRef>
          <a:fontRef idx="minor">
            <a:schemeClr val="dk1"/>
          </a:fontRef>
        </p:style>
        <p:txBody>
          <a:bodyPr/>
          <a:lstStyle/>
          <a:p>
            <a:pPr algn="ctr" fontAlgn="auto">
              <a:spcAft>
                <a:spcPts val="0"/>
              </a:spcAft>
              <a:defRPr/>
            </a:pPr>
            <a:r>
              <a:rPr lang="es-ES" sz="3000" dirty="0" smtClean="0">
                <a:latin typeface="Times New Roman" pitchFamily="18" charset="0"/>
                <a:cs typeface="Times New Roman" pitchFamily="18" charset="0"/>
              </a:rPr>
              <a:t>METODOLOGÍA DE LA INVESTIGACIÓN</a:t>
            </a:r>
            <a:endParaRPr lang="es-ES" sz="3000" dirty="0">
              <a:latin typeface="Times New Roman" pitchFamily="18" charset="0"/>
              <a:cs typeface="Times New Roman" pitchFamily="18" charset="0"/>
            </a:endParaRPr>
          </a:p>
        </p:txBody>
      </p:sp>
      <p:pic>
        <p:nvPicPr>
          <p:cNvPr id="27650"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7651"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graphicFrame>
        <p:nvGraphicFramePr>
          <p:cNvPr id="6" name="5 Diagrama"/>
          <p:cNvGraphicFramePr/>
          <p:nvPr>
            <p:extLst>
              <p:ext uri="{D42A27DB-BD31-4B8C-83A1-F6EECF244321}">
                <p14:modId xmlns:p14="http://schemas.microsoft.com/office/powerpoint/2010/main" val="217623939"/>
              </p:ext>
            </p:extLst>
          </p:nvPr>
        </p:nvGraphicFramePr>
        <p:xfrm>
          <a:off x="1040527" y="1765738"/>
          <a:ext cx="9743089" cy="3836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224556" y="247342"/>
            <a:ext cx="7679140" cy="694353"/>
          </a:xfrm>
        </p:spPr>
        <p:style>
          <a:lnRef idx="2">
            <a:schemeClr val="accent1"/>
          </a:lnRef>
          <a:fillRef idx="1">
            <a:schemeClr val="lt1"/>
          </a:fillRef>
          <a:effectRef idx="0">
            <a:schemeClr val="accent1"/>
          </a:effectRef>
          <a:fontRef idx="minor">
            <a:schemeClr val="dk1"/>
          </a:fontRef>
        </p:style>
        <p:txBody>
          <a:bodyPr/>
          <a:lstStyle/>
          <a:p>
            <a:pPr algn="ctr" fontAlgn="auto">
              <a:spcAft>
                <a:spcPts val="0"/>
              </a:spcAft>
              <a:defRPr/>
            </a:pPr>
            <a:r>
              <a:rPr lang="es-ES" sz="3000" dirty="0" smtClean="0">
                <a:latin typeface="Times New Roman" pitchFamily="18" charset="0"/>
                <a:cs typeface="Times New Roman" pitchFamily="18" charset="0"/>
              </a:rPr>
              <a:t>METODOLOGÍA DE LA INVESTIGACIÓN</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graphicFrame>
        <p:nvGraphicFramePr>
          <p:cNvPr id="6" name="5 Diagrama"/>
          <p:cNvGraphicFramePr/>
          <p:nvPr>
            <p:extLst>
              <p:ext uri="{D42A27DB-BD31-4B8C-83A1-F6EECF244321}">
                <p14:modId xmlns:p14="http://schemas.microsoft.com/office/powerpoint/2010/main" val="1636455061"/>
              </p:ext>
            </p:extLst>
          </p:nvPr>
        </p:nvGraphicFramePr>
        <p:xfrm>
          <a:off x="1040527" y="1765738"/>
          <a:ext cx="9743089" cy="3836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224556" y="247342"/>
            <a:ext cx="7679140" cy="87025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fontAlgn="auto">
              <a:spcAft>
                <a:spcPts val="0"/>
              </a:spcAft>
              <a:defRPr/>
            </a:pPr>
            <a:r>
              <a:rPr lang="es-ES" sz="3000" dirty="0" smtClean="0">
                <a:latin typeface="Times New Roman" pitchFamily="18" charset="0"/>
                <a:cs typeface="Times New Roman" pitchFamily="18" charset="0"/>
              </a:rPr>
              <a:t>DETALLE DEL UNIVERSO DE INVESTIGACIÓN</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graphicFrame>
        <p:nvGraphicFramePr>
          <p:cNvPr id="4" name="3 Tabla"/>
          <p:cNvGraphicFramePr>
            <a:graphicFrameLocks noGrp="1"/>
          </p:cNvGraphicFramePr>
          <p:nvPr>
            <p:extLst>
              <p:ext uri="{D42A27DB-BD31-4B8C-83A1-F6EECF244321}">
                <p14:modId xmlns:p14="http://schemas.microsoft.com/office/powerpoint/2010/main" val="1615901004"/>
              </p:ext>
            </p:extLst>
          </p:nvPr>
        </p:nvGraphicFramePr>
        <p:xfrm>
          <a:off x="1212461" y="1524302"/>
          <a:ext cx="9697296" cy="3720592"/>
        </p:xfrm>
        <a:graphic>
          <a:graphicData uri="http://schemas.openxmlformats.org/drawingml/2006/table">
            <a:tbl>
              <a:tblPr firstRow="1" firstCol="1" bandRow="1">
                <a:tableStyleId>{5C22544A-7EE6-4342-B048-85BDC9FD1C3A}</a:tableStyleId>
              </a:tblPr>
              <a:tblGrid>
                <a:gridCol w="4951876"/>
                <a:gridCol w="1150882"/>
                <a:gridCol w="1008993"/>
                <a:gridCol w="2585545"/>
              </a:tblGrid>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Nombre</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pPr>
                      <a:r>
                        <a:rPr lang="es-CO" sz="1800" b="1" dirty="0">
                          <a:solidFill>
                            <a:schemeClr val="bg1"/>
                          </a:solidFill>
                          <a:effectLst/>
                          <a:latin typeface="Times New Roman" pitchFamily="18" charset="0"/>
                          <a:cs typeface="Times New Roman" pitchFamily="18" charset="0"/>
                        </a:rPr>
                        <a:t>Cantidad</a:t>
                      </a:r>
                      <a:endParaRPr lang="es-EC" sz="1800" b="1" dirty="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pPr>
                      <a:r>
                        <a:rPr lang="es-EC" sz="1800" b="1" dirty="0" smtClean="0">
                          <a:solidFill>
                            <a:schemeClr val="bg1"/>
                          </a:solidFill>
                          <a:effectLst/>
                          <a:latin typeface="Times New Roman" pitchFamily="18" charset="0"/>
                          <a:ea typeface="Calibri"/>
                          <a:cs typeface="Times New Roman" pitchFamily="18" charset="0"/>
                        </a:rPr>
                        <a:t>Muestra</a:t>
                      </a:r>
                      <a:endParaRPr lang="es-EC" sz="1800" b="1" dirty="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pPr>
                      <a:r>
                        <a:rPr lang="es-EC" sz="1800" b="1" dirty="0" smtClean="0">
                          <a:solidFill>
                            <a:schemeClr val="bg1"/>
                          </a:solidFill>
                          <a:effectLst/>
                          <a:latin typeface="Times New Roman" pitchFamily="18" charset="0"/>
                          <a:ea typeface="Calibri"/>
                          <a:cs typeface="Times New Roman" pitchFamily="18" charset="0"/>
                        </a:rPr>
                        <a:t>Muestreo estratificado</a:t>
                      </a:r>
                      <a:endParaRPr lang="es-EC" sz="1800" b="1" dirty="0">
                        <a:solidFill>
                          <a:schemeClr val="bg1"/>
                        </a:solidFill>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Artesanos Calificados del Cuero – Cotacachi</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pPr>
                      <a:r>
                        <a:rPr lang="es-ES" sz="1800" b="0" dirty="0">
                          <a:solidFill>
                            <a:schemeClr val="bg1"/>
                          </a:solidFill>
                          <a:effectLst/>
                          <a:latin typeface="Times New Roman" pitchFamily="18" charset="0"/>
                          <a:cs typeface="Times New Roman" pitchFamily="18" charset="0"/>
                        </a:rPr>
                        <a:t>160</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c rowSpan="7">
                  <a:txBody>
                    <a:bodyPr/>
                    <a:lstStyle/>
                    <a:p>
                      <a:pPr algn="ctr">
                        <a:lnSpc>
                          <a:spcPct val="200000"/>
                        </a:lnSpc>
                        <a:spcAft>
                          <a:spcPts val="0"/>
                        </a:spcAft>
                      </a:pPr>
                      <a:endParaRPr lang="es-EC" sz="1800" b="0" dirty="0" smtClean="0">
                        <a:solidFill>
                          <a:schemeClr val="bg1"/>
                        </a:solidFill>
                        <a:effectLst/>
                        <a:latin typeface="Times New Roman" pitchFamily="18" charset="0"/>
                        <a:ea typeface="Calibri"/>
                        <a:cs typeface="Times New Roman" pitchFamily="18" charset="0"/>
                      </a:endParaRPr>
                    </a:p>
                    <a:p>
                      <a:pPr algn="ctr">
                        <a:lnSpc>
                          <a:spcPct val="200000"/>
                        </a:lnSpc>
                        <a:spcAft>
                          <a:spcPts val="0"/>
                        </a:spcAft>
                      </a:pPr>
                      <a:endParaRPr lang="es-EC" sz="1800" b="0" dirty="0" smtClean="0">
                        <a:solidFill>
                          <a:schemeClr val="bg1"/>
                        </a:solidFill>
                        <a:effectLst/>
                        <a:latin typeface="Times New Roman" pitchFamily="18" charset="0"/>
                        <a:ea typeface="Calibri"/>
                        <a:cs typeface="Times New Roman" pitchFamily="18" charset="0"/>
                      </a:endParaRPr>
                    </a:p>
                    <a:p>
                      <a:pPr algn="ctr">
                        <a:lnSpc>
                          <a:spcPct val="200000"/>
                        </a:lnSpc>
                        <a:spcAft>
                          <a:spcPts val="0"/>
                        </a:spcAft>
                      </a:pPr>
                      <a:endParaRPr lang="es-EC" sz="1800" b="0" dirty="0" smtClean="0">
                        <a:solidFill>
                          <a:schemeClr val="bg1"/>
                        </a:solidFill>
                        <a:effectLst/>
                        <a:latin typeface="Times New Roman" pitchFamily="18" charset="0"/>
                        <a:ea typeface="Calibri"/>
                        <a:cs typeface="Times New Roman" pitchFamily="18" charset="0"/>
                      </a:endParaRPr>
                    </a:p>
                    <a:p>
                      <a:pPr algn="ctr">
                        <a:lnSpc>
                          <a:spcPct val="200000"/>
                        </a:lnSpc>
                        <a:spcAft>
                          <a:spcPts val="0"/>
                        </a:spcAft>
                      </a:pPr>
                      <a:r>
                        <a:rPr lang="es-EC" sz="1800" b="0" dirty="0" smtClean="0">
                          <a:solidFill>
                            <a:schemeClr val="bg1"/>
                          </a:solidFill>
                          <a:effectLst/>
                          <a:latin typeface="Times New Roman" pitchFamily="18" charset="0"/>
                          <a:ea typeface="Calibri"/>
                          <a:cs typeface="Times New Roman" pitchFamily="18" charset="0"/>
                        </a:rPr>
                        <a:t>218</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pPr>
                      <a:r>
                        <a:rPr lang="es-EC" sz="1800" b="0" dirty="0" smtClean="0">
                          <a:solidFill>
                            <a:schemeClr val="bg1"/>
                          </a:solidFill>
                          <a:effectLst/>
                          <a:latin typeface="Times New Roman" pitchFamily="18" charset="0"/>
                          <a:ea typeface="Calibri"/>
                          <a:cs typeface="Times New Roman" pitchFamily="18" charset="0"/>
                        </a:rPr>
                        <a:t>69</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Artesanos Calificados del Cuero – Guano</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pPr>
                      <a:r>
                        <a:rPr lang="es-ES" sz="1800" b="0" dirty="0">
                          <a:solidFill>
                            <a:schemeClr val="bg1"/>
                          </a:solidFill>
                          <a:effectLst/>
                          <a:latin typeface="Times New Roman" pitchFamily="18" charset="0"/>
                          <a:cs typeface="Times New Roman" pitchFamily="18" charset="0"/>
                        </a:rPr>
                        <a:t>75</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c vMerge="1">
                  <a:txBody>
                    <a:bodyPr/>
                    <a:lstStyle/>
                    <a:p>
                      <a:pPr algn="ctr">
                        <a:lnSpc>
                          <a:spcPct val="200000"/>
                        </a:lnSpc>
                        <a:spcAft>
                          <a:spcPts val="0"/>
                        </a:spcAft>
                      </a:pPr>
                      <a:endParaRPr lang="es-EC"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pPr>
                      <a:r>
                        <a:rPr lang="es-EC" sz="1800" b="0" dirty="0" smtClean="0">
                          <a:solidFill>
                            <a:schemeClr val="bg1"/>
                          </a:solidFill>
                          <a:effectLst/>
                          <a:latin typeface="Times New Roman" pitchFamily="18" charset="0"/>
                          <a:ea typeface="Calibri"/>
                          <a:cs typeface="Times New Roman" pitchFamily="18" charset="0"/>
                        </a:rPr>
                        <a:t>33</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Artesanos Calificados del Cuero – </a:t>
                      </a:r>
                      <a:r>
                        <a:rPr lang="es-CO" sz="1800" b="1" dirty="0" err="1">
                          <a:solidFill>
                            <a:schemeClr val="bg1"/>
                          </a:solidFill>
                          <a:effectLst/>
                          <a:latin typeface="Times New Roman" pitchFamily="18" charset="0"/>
                          <a:cs typeface="Times New Roman" pitchFamily="18" charset="0"/>
                        </a:rPr>
                        <a:t>Quisapincha</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800" b="0">
                          <a:solidFill>
                            <a:schemeClr val="bg1"/>
                          </a:solidFill>
                          <a:effectLst/>
                          <a:latin typeface="Times New Roman" pitchFamily="18" charset="0"/>
                          <a:cs typeface="Times New Roman" pitchFamily="18" charset="0"/>
                        </a:rPr>
                        <a:t>93</a:t>
                      </a:r>
                      <a:endParaRPr lang="es-EC" sz="1800" b="0">
                        <a:solidFill>
                          <a:schemeClr val="bg1"/>
                        </a:solidFill>
                        <a:effectLst/>
                        <a:latin typeface="Times New Roman" pitchFamily="18" charset="0"/>
                        <a:ea typeface="Calibri"/>
                        <a:cs typeface="Times New Roman" pitchFamily="18" charset="0"/>
                      </a:endParaRPr>
                    </a:p>
                  </a:txBody>
                  <a:tcPr marL="68580" marR="68580" marT="0" marB="0"/>
                </a:tc>
                <a:tc vMerge="1">
                  <a:txBody>
                    <a:bodyPr/>
                    <a:lstStyle/>
                    <a:p>
                      <a:pPr algn="ctr">
                        <a:lnSpc>
                          <a:spcPct val="200000"/>
                        </a:lnSpc>
                        <a:spcAft>
                          <a:spcPts val="0"/>
                        </a:spcAft>
                        <a:tabLst>
                          <a:tab pos="1213485" algn="ctr"/>
                        </a:tabLst>
                      </a:pPr>
                      <a:endParaRPr lang="es-EC"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C" sz="1800" b="0" dirty="0" smtClean="0">
                          <a:solidFill>
                            <a:schemeClr val="bg1"/>
                          </a:solidFill>
                          <a:effectLst/>
                          <a:latin typeface="Times New Roman" pitchFamily="18" charset="0"/>
                          <a:ea typeface="Calibri"/>
                          <a:cs typeface="Times New Roman" pitchFamily="18" charset="0"/>
                        </a:rPr>
                        <a:t>40</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Intermediarios Comerciales – Cotacachi</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800" b="0">
                          <a:solidFill>
                            <a:schemeClr val="bg1"/>
                          </a:solidFill>
                          <a:effectLst/>
                          <a:latin typeface="Times New Roman" pitchFamily="18" charset="0"/>
                          <a:cs typeface="Times New Roman" pitchFamily="18" charset="0"/>
                        </a:rPr>
                        <a:t>87</a:t>
                      </a:r>
                      <a:endParaRPr lang="es-EC" sz="1800" b="0">
                        <a:solidFill>
                          <a:schemeClr val="bg1"/>
                        </a:solidFill>
                        <a:effectLst/>
                        <a:latin typeface="Times New Roman" pitchFamily="18" charset="0"/>
                        <a:ea typeface="Calibri"/>
                        <a:cs typeface="Times New Roman" pitchFamily="18" charset="0"/>
                      </a:endParaRPr>
                    </a:p>
                  </a:txBody>
                  <a:tcPr marL="68580" marR="68580" marT="0" marB="0"/>
                </a:tc>
                <a:tc vMerge="1">
                  <a:txBody>
                    <a:bodyPr/>
                    <a:lstStyle/>
                    <a:p>
                      <a:pPr algn="ctr">
                        <a:lnSpc>
                          <a:spcPct val="200000"/>
                        </a:lnSpc>
                        <a:spcAft>
                          <a:spcPts val="0"/>
                        </a:spcAft>
                        <a:tabLst>
                          <a:tab pos="1213485" algn="ctr"/>
                        </a:tabLst>
                      </a:pPr>
                      <a:endParaRPr lang="es-EC"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C" sz="1800" b="0" dirty="0" smtClean="0">
                          <a:solidFill>
                            <a:schemeClr val="bg1"/>
                          </a:solidFill>
                          <a:effectLst/>
                          <a:latin typeface="Times New Roman" pitchFamily="18" charset="0"/>
                          <a:ea typeface="Calibri"/>
                          <a:cs typeface="Times New Roman" pitchFamily="18" charset="0"/>
                        </a:rPr>
                        <a:t>38</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Intermediarios Comerciales – Guano</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800" b="0">
                          <a:solidFill>
                            <a:schemeClr val="bg1"/>
                          </a:solidFill>
                          <a:effectLst/>
                          <a:latin typeface="Times New Roman" pitchFamily="18" charset="0"/>
                          <a:cs typeface="Times New Roman" pitchFamily="18" charset="0"/>
                        </a:rPr>
                        <a:t>35</a:t>
                      </a:r>
                      <a:endParaRPr lang="es-EC" sz="1800" b="0">
                        <a:solidFill>
                          <a:schemeClr val="bg1"/>
                        </a:solidFill>
                        <a:effectLst/>
                        <a:latin typeface="Times New Roman" pitchFamily="18" charset="0"/>
                        <a:ea typeface="Calibri"/>
                        <a:cs typeface="Times New Roman" pitchFamily="18" charset="0"/>
                      </a:endParaRPr>
                    </a:p>
                  </a:txBody>
                  <a:tcPr marL="68580" marR="68580" marT="0" marB="0"/>
                </a:tc>
                <a:tc vMerge="1">
                  <a:txBody>
                    <a:bodyPr/>
                    <a:lstStyle/>
                    <a:p>
                      <a:pPr algn="ctr">
                        <a:lnSpc>
                          <a:spcPct val="200000"/>
                        </a:lnSpc>
                        <a:spcAft>
                          <a:spcPts val="0"/>
                        </a:spcAft>
                        <a:tabLst>
                          <a:tab pos="1213485" algn="ctr"/>
                        </a:tabLst>
                      </a:pPr>
                      <a:endParaRPr lang="es-EC"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C" sz="1800" b="0" dirty="0" smtClean="0">
                          <a:solidFill>
                            <a:schemeClr val="bg1"/>
                          </a:solidFill>
                          <a:effectLst/>
                          <a:latin typeface="Times New Roman" pitchFamily="18" charset="0"/>
                          <a:ea typeface="Calibri"/>
                          <a:cs typeface="Times New Roman" pitchFamily="18" charset="0"/>
                        </a:rPr>
                        <a:t>15</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Intermediarios Comerciales – </a:t>
                      </a:r>
                      <a:r>
                        <a:rPr lang="es-CO" sz="1800" b="1" dirty="0" err="1">
                          <a:solidFill>
                            <a:schemeClr val="bg1"/>
                          </a:solidFill>
                          <a:effectLst/>
                          <a:latin typeface="Times New Roman" pitchFamily="18" charset="0"/>
                          <a:cs typeface="Times New Roman" pitchFamily="18" charset="0"/>
                        </a:rPr>
                        <a:t>Quisapincha</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800" b="0">
                          <a:solidFill>
                            <a:schemeClr val="bg1"/>
                          </a:solidFill>
                          <a:effectLst/>
                          <a:latin typeface="Times New Roman" pitchFamily="18" charset="0"/>
                          <a:cs typeface="Times New Roman" pitchFamily="18" charset="0"/>
                        </a:rPr>
                        <a:t>52</a:t>
                      </a:r>
                      <a:endParaRPr lang="es-EC" sz="1800" b="0">
                        <a:solidFill>
                          <a:schemeClr val="bg1"/>
                        </a:solidFill>
                        <a:effectLst/>
                        <a:latin typeface="Times New Roman" pitchFamily="18" charset="0"/>
                        <a:ea typeface="Calibri"/>
                        <a:cs typeface="Times New Roman" pitchFamily="18" charset="0"/>
                      </a:endParaRPr>
                    </a:p>
                  </a:txBody>
                  <a:tcPr marL="68580" marR="68580" marT="0" marB="0"/>
                </a:tc>
                <a:tc vMerge="1">
                  <a:txBody>
                    <a:bodyPr/>
                    <a:lstStyle/>
                    <a:p>
                      <a:pPr algn="ctr">
                        <a:lnSpc>
                          <a:spcPct val="200000"/>
                        </a:lnSpc>
                        <a:spcAft>
                          <a:spcPts val="0"/>
                        </a:spcAft>
                        <a:tabLst>
                          <a:tab pos="1213485" algn="ctr"/>
                        </a:tabLst>
                      </a:pPr>
                      <a:endParaRPr lang="es-EC"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C" sz="1800" b="0" dirty="0" smtClean="0">
                          <a:solidFill>
                            <a:schemeClr val="bg1"/>
                          </a:solidFill>
                          <a:effectLst/>
                          <a:latin typeface="Times New Roman" pitchFamily="18" charset="0"/>
                          <a:ea typeface="Calibri"/>
                          <a:cs typeface="Times New Roman" pitchFamily="18" charset="0"/>
                        </a:rPr>
                        <a:t>23</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r>
              <a:tr h="0">
                <a:tc>
                  <a:txBody>
                    <a:bodyPr/>
                    <a:lstStyle/>
                    <a:p>
                      <a:pPr algn="l">
                        <a:lnSpc>
                          <a:spcPct val="200000"/>
                        </a:lnSpc>
                        <a:spcAft>
                          <a:spcPts val="0"/>
                        </a:spcAft>
                      </a:pPr>
                      <a:r>
                        <a:rPr lang="es-CO" sz="1800" b="1" dirty="0">
                          <a:solidFill>
                            <a:schemeClr val="bg1"/>
                          </a:solidFill>
                          <a:effectLst/>
                          <a:latin typeface="Times New Roman" pitchFamily="18" charset="0"/>
                          <a:cs typeface="Times New Roman" pitchFamily="18" charset="0"/>
                        </a:rPr>
                        <a:t>Total</a:t>
                      </a:r>
                      <a:endParaRPr lang="es-EC"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200000"/>
                        </a:lnSpc>
                        <a:spcAft>
                          <a:spcPts val="0"/>
                        </a:spcAft>
                        <a:tabLst>
                          <a:tab pos="1213485" algn="ctr"/>
                        </a:tabLst>
                      </a:pPr>
                      <a:r>
                        <a:rPr lang="es-ES" sz="1800" b="0" dirty="0">
                          <a:solidFill>
                            <a:schemeClr val="bg1"/>
                          </a:solidFill>
                          <a:effectLst/>
                          <a:latin typeface="Times New Roman" pitchFamily="18" charset="0"/>
                          <a:cs typeface="Times New Roman" pitchFamily="18" charset="0"/>
                        </a:rPr>
                        <a:t>502</a:t>
                      </a: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c vMerge="1">
                  <a:txBody>
                    <a:bodyPr/>
                    <a:lstStyle/>
                    <a:p>
                      <a:pPr algn="ctr">
                        <a:lnSpc>
                          <a:spcPct val="200000"/>
                        </a:lnSpc>
                        <a:spcAft>
                          <a:spcPts val="0"/>
                        </a:spcAft>
                        <a:tabLst>
                          <a:tab pos="1213485" algn="ctr"/>
                        </a:tabLst>
                      </a:pPr>
                      <a:endParaRPr lang="es-EC"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200000"/>
                        </a:lnSpc>
                        <a:spcAft>
                          <a:spcPts val="0"/>
                        </a:spcAft>
                        <a:tabLst>
                          <a:tab pos="1213485" algn="ctr"/>
                        </a:tabLst>
                      </a:pPr>
                      <a:endParaRPr lang="es-EC" sz="1800" b="0" dirty="0">
                        <a:solidFill>
                          <a:schemeClr val="bg1"/>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62058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2012" y="2825087"/>
            <a:ext cx="11764370" cy="2838734"/>
          </a:xfrm>
        </p:spPr>
        <p:style>
          <a:lnRef idx="1">
            <a:schemeClr val="accent1"/>
          </a:lnRef>
          <a:fillRef idx="2">
            <a:schemeClr val="accent1"/>
          </a:fillRef>
          <a:effectRef idx="1">
            <a:schemeClr val="accent1"/>
          </a:effectRef>
          <a:fontRef idx="minor">
            <a:schemeClr val="dk1"/>
          </a:fontRef>
        </p:style>
        <p:txBody>
          <a:bodyPr>
            <a:noAutofit/>
          </a:bodyPr>
          <a:lstStyle/>
          <a:p>
            <a:pPr algn="just" fontAlgn="auto">
              <a:spcAft>
                <a:spcPts val="0"/>
              </a:spcAft>
              <a:defRPr/>
            </a:pPr>
            <a:r>
              <a:rPr lang="es-ES" sz="3400" dirty="0">
                <a:solidFill>
                  <a:schemeClr val="bg1"/>
                </a:solidFill>
                <a:latin typeface="Times New Roman" pitchFamily="18" charset="0"/>
                <a:cs typeface="Times New Roman" pitchFamily="18" charset="0"/>
              </a:rPr>
              <a:t>“LA INTERMEDIACIÓN COMERCIAL Y SU INCIDENCIA EN EL PRECIO FINAL DE LAS ARTESANÍAS EN CUERO EN COTACACHI, PROVINCIA </a:t>
            </a:r>
            <a:r>
              <a:rPr lang="es-ES" sz="3400" dirty="0" smtClean="0">
                <a:solidFill>
                  <a:schemeClr val="bg1"/>
                </a:solidFill>
                <a:latin typeface="Times New Roman" pitchFamily="18" charset="0"/>
                <a:cs typeface="Times New Roman" pitchFamily="18" charset="0"/>
              </a:rPr>
              <a:t>DE </a:t>
            </a:r>
            <a:r>
              <a:rPr lang="es-ES" sz="3400" dirty="0">
                <a:solidFill>
                  <a:schemeClr val="bg1"/>
                </a:solidFill>
                <a:latin typeface="Times New Roman" pitchFamily="18" charset="0"/>
                <a:cs typeface="Times New Roman" pitchFamily="18" charset="0"/>
              </a:rPr>
              <a:t>IMBABURA, QUISAPINCHA, PROVINCIA DE TUNGURAHUA Y GUANO, PROVINCIA DE CHIMBORAZO”</a:t>
            </a:r>
          </a:p>
        </p:txBody>
      </p:sp>
      <p:pic>
        <p:nvPicPr>
          <p:cNvPr id="1026" name="Picture 2" descr="http://blogs.espe.edu.ec/wp-content/uploads/2011/05/LOGO-ORIGINAL-ESPE6.jpg"/>
          <p:cNvPicPr>
            <a:picLocks noChangeAspect="1" noChangeArrowheads="1"/>
          </p:cNvPicPr>
          <p:nvPr/>
        </p:nvPicPr>
        <p:blipFill>
          <a:blip r:embed="rId2" cstate="print">
            <a:extLst/>
          </a:blip>
          <a:srcRect/>
          <a:stretch>
            <a:fillRect/>
          </a:stretch>
        </p:blipFill>
        <p:spPr bwMode="auto">
          <a:xfrm>
            <a:off x="1" y="17685"/>
            <a:ext cx="12192000" cy="2520800"/>
          </a:xfrm>
          <a:prstGeom prst="roundRect">
            <a:avLst>
              <a:gd name="adj" fmla="val 16667"/>
            </a:avLst>
          </a:prstGeom>
          <a:ln>
            <a:solidFill>
              <a:schemeClr val="accent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4" name="1 Título"/>
          <p:cNvSpPr txBox="1">
            <a:spLocks/>
          </p:cNvSpPr>
          <p:nvPr/>
        </p:nvSpPr>
        <p:spPr>
          <a:xfrm>
            <a:off x="8516218" y="5824620"/>
            <a:ext cx="3458683" cy="657225"/>
          </a:xfrm>
          <a:prstGeom prst="rect">
            <a:avLst/>
          </a:prstGeo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just" fontAlgn="auto">
              <a:spcAft>
                <a:spcPts val="0"/>
              </a:spcAft>
              <a:defRPr/>
            </a:pPr>
            <a:r>
              <a:rPr lang="es-ES" sz="1700" dirty="0" smtClean="0">
                <a:latin typeface="Times New Roman" pitchFamily="18" charset="0"/>
                <a:cs typeface="Times New Roman" pitchFamily="18" charset="0"/>
              </a:rPr>
              <a:t>Director: Ing. </a:t>
            </a:r>
            <a:r>
              <a:rPr lang="es-ES" sz="1700" dirty="0" err="1" smtClean="0">
                <a:latin typeface="Times New Roman" pitchFamily="18" charset="0"/>
                <a:cs typeface="Times New Roman" pitchFamily="18" charset="0"/>
              </a:rPr>
              <a:t>Farid</a:t>
            </a:r>
            <a:r>
              <a:rPr lang="es-ES" sz="1700" dirty="0" smtClean="0">
                <a:latin typeface="Times New Roman" pitchFamily="18" charset="0"/>
                <a:cs typeface="Times New Roman" pitchFamily="18" charset="0"/>
              </a:rPr>
              <a:t> Mantilla</a:t>
            </a:r>
          </a:p>
          <a:p>
            <a:pPr algn="just" fontAlgn="auto">
              <a:spcAft>
                <a:spcPts val="0"/>
              </a:spcAft>
              <a:defRPr/>
            </a:pPr>
            <a:r>
              <a:rPr lang="es-ES" sz="1700" dirty="0" smtClean="0">
                <a:latin typeface="Times New Roman" pitchFamily="18" charset="0"/>
                <a:cs typeface="Times New Roman" pitchFamily="18" charset="0"/>
              </a:rPr>
              <a:t>Co-director: Ing. Richard Chamba</a:t>
            </a:r>
            <a:endParaRPr lang="es-ES"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76553" y="247342"/>
            <a:ext cx="9033640" cy="87025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fontAlgn="auto">
              <a:spcAft>
                <a:spcPts val="0"/>
              </a:spcAft>
              <a:defRPr/>
            </a:pPr>
            <a:r>
              <a:rPr lang="es-ES" sz="3000" dirty="0" smtClean="0">
                <a:latin typeface="Times New Roman" pitchFamily="18" charset="0"/>
                <a:cs typeface="Times New Roman" pitchFamily="18" charset="0"/>
              </a:rPr>
              <a:t>CUESTIONARIO A PRODUCTORES ARTESANALES</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sp>
        <p:nvSpPr>
          <p:cNvPr id="2" name="1 Rectángulo"/>
          <p:cNvSpPr/>
          <p:nvPr/>
        </p:nvSpPr>
        <p:spPr>
          <a:xfrm>
            <a:off x="3429862" y="1319751"/>
            <a:ext cx="4886784" cy="369332"/>
          </a:xfrm>
          <a:prstGeom prst="rect">
            <a:avLst/>
          </a:prstGeom>
          <a:solidFill>
            <a:srgbClr val="FF0000"/>
          </a:solidFill>
        </p:spPr>
        <p:txBody>
          <a:bodyPr wrap="square">
            <a:spAutoFit/>
          </a:bodyPr>
          <a:lstStyle/>
          <a:p>
            <a:r>
              <a:rPr lang="es-CO" b="1" dirty="0">
                <a:latin typeface="Times New Roman" pitchFamily="18" charset="0"/>
                <a:cs typeface="Times New Roman" pitchFamily="18" charset="0"/>
              </a:rPr>
              <a:t>¿</a:t>
            </a:r>
            <a:r>
              <a:rPr lang="es-CO" b="1" dirty="0" smtClean="0">
                <a:latin typeface="Times New Roman" pitchFamily="18" charset="0"/>
                <a:cs typeface="Times New Roman" pitchFamily="18" charset="0"/>
              </a:rPr>
              <a:t>Cómo realiza la venta de artesanías en cuero?</a:t>
            </a:r>
            <a:endParaRPr lang="es-EC"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108663058"/>
              </p:ext>
            </p:extLst>
          </p:nvPr>
        </p:nvGraphicFramePr>
        <p:xfrm>
          <a:off x="2598018" y="2022737"/>
          <a:ext cx="6197598" cy="2790444"/>
        </p:xfrm>
        <a:graphic>
          <a:graphicData uri="http://schemas.openxmlformats.org/drawingml/2006/table">
            <a:tbl>
              <a:tblPr firstRow="1" firstCol="1" bandRow="1">
                <a:tableStyleId>{5C22544A-7EE6-4342-B048-85BDC9FD1C3A}</a:tableStyleId>
              </a:tblPr>
              <a:tblGrid>
                <a:gridCol w="2042221"/>
                <a:gridCol w="409433"/>
                <a:gridCol w="968991"/>
                <a:gridCol w="423080"/>
                <a:gridCol w="928048"/>
                <a:gridCol w="409827"/>
                <a:gridCol w="1015998"/>
              </a:tblGrid>
              <a:tr h="365760">
                <a:tc>
                  <a:txBody>
                    <a:bodyPr/>
                    <a:lstStyle/>
                    <a:p>
                      <a:pPr algn="l">
                        <a:lnSpc>
                          <a:spcPct val="200000"/>
                        </a:lnSpc>
                        <a:spcAft>
                          <a:spcPts val="0"/>
                        </a:spcAft>
                      </a:pPr>
                      <a:r>
                        <a:rPr lang="es-ES" sz="1800" dirty="0">
                          <a:solidFill>
                            <a:schemeClr val="bg1"/>
                          </a:solidFill>
                          <a:effectLst/>
                          <a:latin typeface="Times New Roman" pitchFamily="18" charset="0"/>
                          <a:cs typeface="Times New Roman" pitchFamily="18" charset="0"/>
                        </a:rPr>
                        <a:t> </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gridSpan="2">
                  <a:txBody>
                    <a:bodyPr/>
                    <a:lstStyle/>
                    <a:p>
                      <a:pPr algn="ctr">
                        <a:lnSpc>
                          <a:spcPct val="200000"/>
                        </a:lnSpc>
                        <a:spcAft>
                          <a:spcPts val="0"/>
                        </a:spcAft>
                      </a:pPr>
                      <a:r>
                        <a:rPr lang="es-ES" sz="1800" dirty="0">
                          <a:solidFill>
                            <a:schemeClr val="bg1"/>
                          </a:solidFill>
                          <a:effectLst/>
                          <a:latin typeface="Times New Roman" pitchFamily="18" charset="0"/>
                          <a:cs typeface="Times New Roman" pitchFamily="18" charset="0"/>
                        </a:rPr>
                        <a:t>Cotacachi</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Guano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Quisapincha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r>
              <a:tr h="365760">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Variable</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365760">
                <a:tc>
                  <a:txBody>
                    <a:bodyPr/>
                    <a:lstStyle/>
                    <a:p>
                      <a:pPr algn="l">
                        <a:lnSpc>
                          <a:spcPct val="200000"/>
                        </a:lnSpc>
                        <a:spcAft>
                          <a:spcPts val="0"/>
                        </a:spcAft>
                      </a:pPr>
                      <a:r>
                        <a:rPr lang="es-ES" sz="1800" dirty="0">
                          <a:solidFill>
                            <a:schemeClr val="bg1"/>
                          </a:solidFill>
                          <a:effectLst/>
                          <a:latin typeface="Times New Roman" pitchFamily="18" charset="0"/>
                          <a:cs typeface="Times New Roman" pitchFamily="18" charset="0"/>
                        </a:rPr>
                        <a:t>Consumidor Final</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dirty="0">
                          <a:solidFill>
                            <a:schemeClr val="bg1"/>
                          </a:solidFill>
                          <a:effectLst/>
                          <a:latin typeface="Times New Roman" pitchFamily="18" charset="0"/>
                          <a:cs typeface="Times New Roman" pitchFamily="18" charset="0"/>
                        </a:rPr>
                        <a:t>17</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24,64%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45,45%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47,50%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365760">
                <a:tc>
                  <a:txBody>
                    <a:bodyPr/>
                    <a:lstStyle/>
                    <a:p>
                      <a:pPr algn="l">
                        <a:lnSpc>
                          <a:spcPct val="200000"/>
                        </a:lnSpc>
                        <a:spcAft>
                          <a:spcPts val="0"/>
                        </a:spcAft>
                      </a:pPr>
                      <a:r>
                        <a:rPr lang="es-ES" sz="1800" dirty="0">
                          <a:solidFill>
                            <a:schemeClr val="bg1"/>
                          </a:solidFill>
                          <a:effectLst/>
                          <a:latin typeface="Times New Roman" pitchFamily="18" charset="0"/>
                          <a:cs typeface="Times New Roman" pitchFamily="18" charset="0"/>
                        </a:rPr>
                        <a:t>Almacenes Locales</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43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62,32%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42,42%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32,50%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365760">
                <a:tc>
                  <a:txBody>
                    <a:bodyPr/>
                    <a:lstStyle/>
                    <a:p>
                      <a:pPr algn="l">
                        <a:lnSpc>
                          <a:spcPct val="200000"/>
                        </a:lnSpc>
                        <a:spcAft>
                          <a:spcPts val="0"/>
                        </a:spcAft>
                      </a:pPr>
                      <a:r>
                        <a:rPr lang="es-ES" sz="1800">
                          <a:solidFill>
                            <a:schemeClr val="bg1"/>
                          </a:solidFill>
                          <a:effectLst/>
                          <a:latin typeface="Times New Roman" pitchFamily="18" charset="0"/>
                          <a:cs typeface="Times New Roman" pitchFamily="18" charset="0"/>
                        </a:rPr>
                        <a:t>Otro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13,04%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12,12%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20,00%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365760">
                <a:tc>
                  <a:txBody>
                    <a:bodyPr/>
                    <a:lstStyle/>
                    <a:p>
                      <a:pPr algn="l">
                        <a:lnSpc>
                          <a:spcPct val="200000"/>
                        </a:lnSpc>
                        <a:spcAft>
                          <a:spcPts val="0"/>
                        </a:spcAft>
                      </a:pPr>
                      <a:r>
                        <a:rPr lang="es-ES" sz="1800">
                          <a:solidFill>
                            <a:schemeClr val="bg1"/>
                          </a:solidFill>
                          <a:effectLst/>
                          <a:latin typeface="Times New Roman" pitchFamily="18" charset="0"/>
                          <a:cs typeface="Times New Roman" pitchFamily="18" charset="0"/>
                        </a:rPr>
                        <a:t>Total</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69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33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a:solidFill>
                            <a:schemeClr val="bg1"/>
                          </a:solidFill>
                          <a:effectLst/>
                          <a:latin typeface="Times New Roman" pitchFamily="18" charset="0"/>
                          <a:cs typeface="Times New Roman" pitchFamily="18" charset="0"/>
                        </a:rPr>
                        <a:t>40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800" dirty="0">
                          <a:solidFill>
                            <a:schemeClr val="bg1"/>
                          </a:solidFill>
                          <a:effectLst/>
                          <a:latin typeface="Times New Roman" pitchFamily="18" charset="0"/>
                          <a:cs typeface="Times New Roman" pitchFamily="18" charset="0"/>
                        </a:rPr>
                        <a:t>100,00%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1231666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76553" y="247342"/>
            <a:ext cx="9033640" cy="87025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fontAlgn="auto">
              <a:spcAft>
                <a:spcPts val="0"/>
              </a:spcAft>
              <a:defRPr/>
            </a:pPr>
            <a:r>
              <a:rPr lang="es-ES" sz="3000" dirty="0" smtClean="0">
                <a:latin typeface="Times New Roman" pitchFamily="18" charset="0"/>
                <a:cs typeface="Times New Roman" pitchFamily="18" charset="0"/>
              </a:rPr>
              <a:t>CUESTIONARIO A PRODUCTORES ARTESANALES</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sp>
        <p:nvSpPr>
          <p:cNvPr id="2" name="1 Rectángulo"/>
          <p:cNvSpPr/>
          <p:nvPr/>
        </p:nvSpPr>
        <p:spPr>
          <a:xfrm>
            <a:off x="1354359" y="1319751"/>
            <a:ext cx="9429279" cy="369332"/>
          </a:xfrm>
          <a:prstGeom prst="rect">
            <a:avLst/>
          </a:prstGeom>
          <a:solidFill>
            <a:srgbClr val="FF0000"/>
          </a:solidFill>
        </p:spPr>
        <p:txBody>
          <a:bodyPr wrap="square">
            <a:spAutoFit/>
          </a:bodyPr>
          <a:lstStyle/>
          <a:p>
            <a:r>
              <a:rPr lang="es-CO" b="1" dirty="0">
                <a:latin typeface="Times New Roman" pitchFamily="18" charset="0"/>
                <a:cs typeface="Times New Roman" pitchFamily="18" charset="0"/>
              </a:rPr>
              <a:t>¿Cuál es el volumen de ingresos mensuales que obtiene por la comercialización de artesanías?</a:t>
            </a:r>
            <a:endParaRPr lang="es-EC" dirty="0">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047224594"/>
              </p:ext>
            </p:extLst>
          </p:nvPr>
        </p:nvGraphicFramePr>
        <p:xfrm>
          <a:off x="2643416" y="2187507"/>
          <a:ext cx="6863254" cy="2897632"/>
        </p:xfrm>
        <a:graphic>
          <a:graphicData uri="http://schemas.openxmlformats.org/drawingml/2006/table">
            <a:tbl>
              <a:tblPr firstRow="1" firstCol="1" bandRow="1">
                <a:tableStyleId>{5C22544A-7EE6-4342-B048-85BDC9FD1C3A}</a:tableStyleId>
              </a:tblPr>
              <a:tblGrid>
                <a:gridCol w="2448908"/>
                <a:gridCol w="441435"/>
                <a:gridCol w="945931"/>
                <a:gridCol w="362607"/>
                <a:gridCol w="961696"/>
                <a:gridCol w="441435"/>
                <a:gridCol w="1261242"/>
              </a:tblGrid>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 </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Cotacachi</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Guano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Quisapincha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r>
              <a:tr h="274320">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Variable</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Menos de $1000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21,74%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36,36%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Entre $1001 y $1599,99</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27,54%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27,27%</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12</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$1600 y $1999,99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15,94%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18,18%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$2000 y $2499,99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15,94%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12,12%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17,50%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Más de $2500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18,84%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6,06%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12,50%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Total</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69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100,00%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2159521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76553" y="247342"/>
            <a:ext cx="9033640" cy="87025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fontAlgn="auto">
              <a:spcAft>
                <a:spcPts val="0"/>
              </a:spcAft>
              <a:defRPr/>
            </a:pPr>
            <a:r>
              <a:rPr lang="es-ES" sz="3000" dirty="0" smtClean="0">
                <a:latin typeface="Times New Roman" pitchFamily="18" charset="0"/>
                <a:cs typeface="Times New Roman" pitchFamily="18" charset="0"/>
              </a:rPr>
              <a:t>CUESTIONARIO A PRODUCTORES ARTESANALES</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sp>
        <p:nvSpPr>
          <p:cNvPr id="2" name="1 Rectángulo"/>
          <p:cNvSpPr/>
          <p:nvPr/>
        </p:nvSpPr>
        <p:spPr>
          <a:xfrm>
            <a:off x="1354359" y="1319751"/>
            <a:ext cx="9429279" cy="646331"/>
          </a:xfrm>
          <a:prstGeom prst="rect">
            <a:avLst/>
          </a:prstGeom>
          <a:solidFill>
            <a:srgbClr val="FF0000"/>
          </a:solidFill>
        </p:spPr>
        <p:txBody>
          <a:bodyPr wrap="square">
            <a:spAutoFit/>
          </a:bodyPr>
          <a:lstStyle/>
          <a:p>
            <a:r>
              <a:rPr lang="es-CO" b="1" dirty="0">
                <a:latin typeface="Times New Roman" pitchFamily="18" charset="0"/>
                <a:cs typeface="Times New Roman" pitchFamily="18" charset="0"/>
              </a:rPr>
              <a:t>¿</a:t>
            </a:r>
            <a:r>
              <a:rPr lang="es-CO" b="1" dirty="0" smtClean="0">
                <a:latin typeface="Times New Roman" pitchFamily="18" charset="0"/>
                <a:cs typeface="Times New Roman" pitchFamily="18" charset="0"/>
              </a:rPr>
              <a:t>Cuánto de sus ingresos destina mensualmente para la compra de materiales e insumos para trabajar las artesanías?</a:t>
            </a:r>
            <a:endParaRPr lang="es-EC"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80917951"/>
              </p:ext>
            </p:extLst>
          </p:nvPr>
        </p:nvGraphicFramePr>
        <p:xfrm>
          <a:off x="2960870" y="2254961"/>
          <a:ext cx="6662056" cy="2897632"/>
        </p:xfrm>
        <a:graphic>
          <a:graphicData uri="http://schemas.openxmlformats.org/drawingml/2006/table">
            <a:tbl>
              <a:tblPr firstRow="1" firstCol="1" bandRow="1">
                <a:tableStyleId>{5C22544A-7EE6-4342-B048-85BDC9FD1C3A}</a:tableStyleId>
              </a:tblPr>
              <a:tblGrid>
                <a:gridCol w="2467427"/>
                <a:gridCol w="348342"/>
                <a:gridCol w="943429"/>
                <a:gridCol w="319314"/>
                <a:gridCol w="944558"/>
                <a:gridCol w="687264"/>
                <a:gridCol w="951722"/>
              </a:tblGrid>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 </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Cotacachi</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Guano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Quisapincha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r>
              <a:tr h="274320">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Variable</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Menos de $1000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28,99%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63,64%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47,50%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$1001 y $1599,99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40,58%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30,30%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37,50%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Entre $1600 y $1999,99</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17,39%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3,03%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$2000 y $2499,99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8,70%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3,03%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5,00%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Más de $2500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4,35%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Total</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69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100,00%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82671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76553" y="247342"/>
            <a:ext cx="9033640" cy="87025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fontAlgn="auto">
              <a:spcAft>
                <a:spcPts val="0"/>
              </a:spcAft>
              <a:defRPr/>
            </a:pPr>
            <a:r>
              <a:rPr lang="es-ES" sz="3000" dirty="0" smtClean="0">
                <a:latin typeface="Times New Roman" pitchFamily="18" charset="0"/>
                <a:cs typeface="Times New Roman" pitchFamily="18" charset="0"/>
              </a:rPr>
              <a:t>CUESTIONARIO A INTERMEDIARIOS COMERCIALES</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sp>
        <p:nvSpPr>
          <p:cNvPr id="2" name="1 Rectángulo"/>
          <p:cNvSpPr/>
          <p:nvPr/>
        </p:nvSpPr>
        <p:spPr>
          <a:xfrm>
            <a:off x="2747703" y="1319751"/>
            <a:ext cx="6672041" cy="369332"/>
          </a:xfrm>
          <a:prstGeom prst="rect">
            <a:avLst/>
          </a:prstGeom>
          <a:solidFill>
            <a:srgbClr val="FF0000"/>
          </a:solidFill>
        </p:spPr>
        <p:txBody>
          <a:bodyPr wrap="square">
            <a:spAutoFit/>
          </a:bodyPr>
          <a:lstStyle/>
          <a:p>
            <a:r>
              <a:rPr lang="es-CO" b="1" dirty="0" smtClean="0">
                <a:latin typeface="Times New Roman" pitchFamily="18" charset="0"/>
                <a:cs typeface="Times New Roman" pitchFamily="18" charset="0"/>
              </a:rPr>
              <a:t>¿Indique cuantos proveedores de artesanías en cuero tiene usted?</a:t>
            </a:r>
            <a:endParaRPr lang="es-EC"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588786339"/>
              </p:ext>
            </p:extLst>
          </p:nvPr>
        </p:nvGraphicFramePr>
        <p:xfrm>
          <a:off x="2917322" y="2240447"/>
          <a:ext cx="6415340" cy="2897632"/>
        </p:xfrm>
        <a:graphic>
          <a:graphicData uri="http://schemas.openxmlformats.org/drawingml/2006/table">
            <a:tbl>
              <a:tblPr firstRow="1" firstCol="1" bandRow="1">
                <a:tableStyleId>{5C22544A-7EE6-4342-B048-85BDC9FD1C3A}</a:tableStyleId>
              </a:tblPr>
              <a:tblGrid>
                <a:gridCol w="2002997"/>
                <a:gridCol w="406400"/>
                <a:gridCol w="957943"/>
                <a:gridCol w="478971"/>
                <a:gridCol w="928914"/>
                <a:gridCol w="574347"/>
                <a:gridCol w="1065768"/>
              </a:tblGrid>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 </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Cotacachi</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Guano</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Quisapincha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Variable</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Uno</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47,37%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39,13%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De dos a tres</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13,16%</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21,74%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De cuatro a cinco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5,26%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6,67%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13,04%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Más de seis</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2,63%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8,70%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Usted es productor</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31,58%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33,33%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17,39%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Total</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100,00%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3655701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76553" y="247342"/>
            <a:ext cx="9033640" cy="87025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fontAlgn="auto">
              <a:spcAft>
                <a:spcPts val="0"/>
              </a:spcAft>
              <a:defRPr/>
            </a:pPr>
            <a:r>
              <a:rPr lang="es-ES" sz="3000" dirty="0" smtClean="0">
                <a:latin typeface="Times New Roman" pitchFamily="18" charset="0"/>
                <a:cs typeface="Times New Roman" pitchFamily="18" charset="0"/>
              </a:rPr>
              <a:t>CUESTIONARIO A INTERMEDIARIOS COMERCIALES</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sp>
        <p:nvSpPr>
          <p:cNvPr id="2" name="1 Rectángulo"/>
          <p:cNvSpPr/>
          <p:nvPr/>
        </p:nvSpPr>
        <p:spPr>
          <a:xfrm>
            <a:off x="4358757" y="1319751"/>
            <a:ext cx="3653097" cy="369332"/>
          </a:xfrm>
          <a:prstGeom prst="rect">
            <a:avLst/>
          </a:prstGeom>
          <a:solidFill>
            <a:srgbClr val="FF0000"/>
          </a:solidFill>
        </p:spPr>
        <p:txBody>
          <a:bodyPr wrap="square">
            <a:spAutoFit/>
          </a:bodyPr>
          <a:lstStyle/>
          <a:p>
            <a:r>
              <a:rPr lang="es-CO" b="1" dirty="0" smtClean="0">
                <a:latin typeface="Times New Roman" pitchFamily="18" charset="0"/>
                <a:cs typeface="Times New Roman" pitchFamily="18" charset="0"/>
              </a:rPr>
              <a:t>El volumen de ventas mensuales es:</a:t>
            </a:r>
            <a:endParaRPr lang="es-EC" dirty="0">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692041810"/>
              </p:ext>
            </p:extLst>
          </p:nvPr>
        </p:nvGraphicFramePr>
        <p:xfrm>
          <a:off x="2685105" y="2167877"/>
          <a:ext cx="6691083" cy="2897632"/>
        </p:xfrm>
        <a:graphic>
          <a:graphicData uri="http://schemas.openxmlformats.org/drawingml/2006/table">
            <a:tbl>
              <a:tblPr firstRow="1" firstCol="1" bandRow="1">
                <a:tableStyleId>{5C22544A-7EE6-4342-B048-85BDC9FD1C3A}</a:tableStyleId>
              </a:tblPr>
              <a:tblGrid>
                <a:gridCol w="2365826"/>
                <a:gridCol w="319314"/>
                <a:gridCol w="957943"/>
                <a:gridCol w="319314"/>
                <a:gridCol w="972457"/>
                <a:gridCol w="800360"/>
                <a:gridCol w="955869"/>
              </a:tblGrid>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 </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Cotacachi</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Guano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Quisapincha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Variable</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Menos de $1000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28,95%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46,67%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21,74%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$1001 y $1599,99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39,47%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26,67%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39,13%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$1600 y $1999,99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2,63%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13,33%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26,09%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$2000 y $2499,99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10,53%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6,67%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8,70%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De $2500 o más</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18,42%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6,67%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4,35%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Total</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100,00%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1102230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76553" y="247342"/>
            <a:ext cx="9033640" cy="87025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fontAlgn="auto">
              <a:spcAft>
                <a:spcPts val="0"/>
              </a:spcAft>
              <a:defRPr/>
            </a:pPr>
            <a:r>
              <a:rPr lang="es-ES" sz="3000" dirty="0" smtClean="0">
                <a:latin typeface="Times New Roman" pitchFamily="18" charset="0"/>
                <a:cs typeface="Times New Roman" pitchFamily="18" charset="0"/>
              </a:rPr>
              <a:t>CUESTIONARIO A INTERMEDIARIOS COMERCIALES</a:t>
            </a:r>
            <a:endParaRPr lang="es-ES" sz="3000" dirty="0">
              <a:latin typeface="Times New Roman" pitchFamily="18" charset="0"/>
              <a:cs typeface="Times New Roman" pitchFamily="18" charset="0"/>
            </a:endParaRPr>
          </a:p>
        </p:txBody>
      </p:sp>
      <p:pic>
        <p:nvPicPr>
          <p:cNvPr id="28674" name="Picture 2" descr="http://www.360.espe.edu.ec/images/espe.png"/>
          <p:cNvPicPr>
            <a:picLocks noChangeAspect="1" noChangeArrowheads="1"/>
          </p:cNvPicPr>
          <p:nvPr/>
        </p:nvPicPr>
        <p:blipFill>
          <a:blip r:embed="rId2"/>
          <a:srcRect/>
          <a:stretch>
            <a:fillRect/>
          </a:stretch>
        </p:blipFill>
        <p:spPr bwMode="auto">
          <a:xfrm>
            <a:off x="9525" y="14288"/>
            <a:ext cx="1144588" cy="1143000"/>
          </a:xfrm>
          <a:prstGeom prst="rect">
            <a:avLst/>
          </a:prstGeom>
          <a:noFill/>
          <a:ln w="9525">
            <a:noFill/>
            <a:miter lim="800000"/>
            <a:headEnd/>
            <a:tailEnd/>
          </a:ln>
        </p:spPr>
      </p:pic>
      <p:pic>
        <p:nvPicPr>
          <p:cNvPr id="28675" name="Picture 4" descr="http://comercial-el.espe.edu.ec/wp-content/uploads/2012/04/sello1.jpg"/>
          <p:cNvPicPr>
            <a:picLocks noChangeAspect="1" noChangeArrowheads="1"/>
          </p:cNvPicPr>
          <p:nvPr/>
        </p:nvPicPr>
        <p:blipFill>
          <a:blip r:embed="rId3"/>
          <a:srcRect/>
          <a:stretch>
            <a:fillRect/>
          </a:stretch>
        </p:blipFill>
        <p:spPr bwMode="auto">
          <a:xfrm>
            <a:off x="10990263" y="-39688"/>
            <a:ext cx="1228725" cy="1157288"/>
          </a:xfrm>
          <a:prstGeom prst="rect">
            <a:avLst/>
          </a:prstGeom>
          <a:noFill/>
          <a:ln w="9525">
            <a:noFill/>
            <a:miter lim="800000"/>
            <a:headEnd/>
            <a:tailEnd/>
          </a:ln>
        </p:spPr>
      </p:pic>
      <p:sp>
        <p:nvSpPr>
          <p:cNvPr id="2" name="1 Rectángulo"/>
          <p:cNvSpPr/>
          <p:nvPr/>
        </p:nvSpPr>
        <p:spPr>
          <a:xfrm>
            <a:off x="3139578" y="1319751"/>
            <a:ext cx="5409360" cy="369332"/>
          </a:xfrm>
          <a:prstGeom prst="rect">
            <a:avLst/>
          </a:prstGeom>
          <a:solidFill>
            <a:srgbClr val="FF0000"/>
          </a:solidFill>
        </p:spPr>
        <p:txBody>
          <a:bodyPr wrap="square">
            <a:spAutoFit/>
          </a:bodyPr>
          <a:lstStyle/>
          <a:p>
            <a:r>
              <a:rPr lang="es-CO" b="1" dirty="0" smtClean="0">
                <a:latin typeface="Times New Roman" pitchFamily="18" charset="0"/>
                <a:cs typeface="Times New Roman" pitchFamily="18" charset="0"/>
              </a:rPr>
              <a:t>La inversión en la compra de artesanías cada mes es:</a:t>
            </a:r>
            <a:endParaRPr lang="es-EC"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592699870"/>
              </p:ext>
            </p:extLst>
          </p:nvPr>
        </p:nvGraphicFramePr>
        <p:xfrm>
          <a:off x="2322253" y="2167877"/>
          <a:ext cx="7010401" cy="2897632"/>
        </p:xfrm>
        <a:graphic>
          <a:graphicData uri="http://schemas.openxmlformats.org/drawingml/2006/table">
            <a:tbl>
              <a:tblPr firstRow="1" firstCol="1" bandRow="1">
                <a:tableStyleId>{5C22544A-7EE6-4342-B048-85BDC9FD1C3A}</a:tableStyleId>
              </a:tblPr>
              <a:tblGrid>
                <a:gridCol w="2423885"/>
                <a:gridCol w="333828"/>
                <a:gridCol w="986972"/>
                <a:gridCol w="391885"/>
                <a:gridCol w="1030515"/>
                <a:gridCol w="841830"/>
                <a:gridCol w="1001486"/>
              </a:tblGrid>
              <a:tr h="27432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 </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gridSpan="2">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Cotacachi</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Guano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Quisapincha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Variable</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f</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Menos de $1000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44,74%</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60,00%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30,43%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$1001 y $1599,99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28,95%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39,13%</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$1600 y $1999,99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7,89%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13,33%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17,39%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Entre $2000 y $2499,99</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13,16%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6,67%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8,70%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De $2500 o más</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5,26%</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4,35%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27432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Total</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38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15</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100,00%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a:solidFill>
                            <a:schemeClr val="bg1"/>
                          </a:solidFill>
                          <a:effectLst/>
                          <a:latin typeface="Times New Roman" pitchFamily="18" charset="0"/>
                          <a:cs typeface="Times New Roman" pitchFamily="18" charset="0"/>
                        </a:rPr>
                        <a:t>23</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100,00%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3683909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www.ieps.gob.ec/web/images/xxferiacalzd.jpg"/>
          <p:cNvPicPr>
            <a:picLocks noChangeAspect="1" noChangeArrowheads="1"/>
          </p:cNvPicPr>
          <p:nvPr/>
        </p:nvPicPr>
        <p:blipFill>
          <a:blip r:embed="rId2"/>
          <a:srcRect/>
          <a:stretch>
            <a:fillRect/>
          </a:stretch>
        </p:blipFill>
        <p:spPr bwMode="auto">
          <a:xfrm>
            <a:off x="0" y="3175"/>
            <a:ext cx="12177713" cy="6854825"/>
          </a:xfrm>
          <a:prstGeom prst="rect">
            <a:avLst/>
          </a:prstGeom>
          <a:noFill/>
          <a:ln w="9525">
            <a:noFill/>
            <a:miter lim="800000"/>
            <a:headEnd/>
            <a:tailEnd/>
          </a:ln>
        </p:spPr>
      </p:pic>
      <p:pic>
        <p:nvPicPr>
          <p:cNvPr id="29698"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9" name="8 Rectángulo"/>
          <p:cNvSpPr/>
          <p:nvPr/>
        </p:nvSpPr>
        <p:spPr>
          <a:xfrm>
            <a:off x="2306458" y="2760671"/>
            <a:ext cx="7722913" cy="187743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8288" algn="ctr" fontAlgn="auto">
              <a:spcBef>
                <a:spcPts val="0"/>
              </a:spcBef>
              <a:spcAft>
                <a:spcPts val="0"/>
              </a:spcAft>
              <a:defRPr/>
            </a:pPr>
            <a:r>
              <a:rPr lang="es-ES" sz="7200" b="1" dirty="0">
                <a:ln>
                  <a:solidFill>
                    <a:srgbClr val="FFFF00"/>
                  </a:solidFill>
                </a:ln>
                <a:solidFill>
                  <a:srgbClr val="FF0000"/>
                </a:solidFill>
                <a:latin typeface="Times New Roman" pitchFamily="18" charset="0"/>
                <a:cs typeface="Times New Roman" pitchFamily="18" charset="0"/>
              </a:rPr>
              <a:t>CAPÍTULO </a:t>
            </a:r>
            <a:r>
              <a:rPr lang="es-ES" sz="7200" b="1" dirty="0" smtClean="0">
                <a:ln>
                  <a:solidFill>
                    <a:srgbClr val="FFFF00"/>
                  </a:solidFill>
                </a:ln>
                <a:solidFill>
                  <a:srgbClr val="FF0000"/>
                </a:solidFill>
                <a:latin typeface="Times New Roman" pitchFamily="18" charset="0"/>
                <a:cs typeface="Times New Roman" pitchFamily="18" charset="0"/>
              </a:rPr>
              <a:t>IV</a:t>
            </a:r>
          </a:p>
          <a:p>
            <a:pPr marL="18288" algn="ctr" fontAlgn="auto">
              <a:spcBef>
                <a:spcPts val="0"/>
              </a:spcBef>
              <a:spcAft>
                <a:spcPts val="0"/>
              </a:spcAft>
              <a:defRPr/>
            </a:pPr>
            <a:r>
              <a:rPr lang="es-ES" sz="4400" b="1" dirty="0" smtClean="0">
                <a:ln>
                  <a:solidFill>
                    <a:srgbClr val="FFFF00"/>
                  </a:solidFill>
                </a:ln>
                <a:solidFill>
                  <a:srgbClr val="FF0000"/>
                </a:solidFill>
                <a:latin typeface="Times New Roman" pitchFamily="18" charset="0"/>
                <a:cs typeface="Times New Roman" pitchFamily="18" charset="0"/>
              </a:rPr>
              <a:t>ANÁLISIS DE RESULTADOS</a:t>
            </a:r>
            <a:endParaRPr lang="es-ES" sz="4400" b="1" dirty="0">
              <a:ln>
                <a:solidFill>
                  <a:srgbClr val="FFFF00"/>
                </a:solidFill>
              </a:ln>
              <a:solidFill>
                <a:srgbClr val="FF0000"/>
              </a:solidFill>
              <a:latin typeface="Times New Roman" pitchFamily="18" charset="0"/>
              <a:cs typeface="Times New Roman" pitchFamily="18" charset="0"/>
            </a:endParaRPr>
          </a:p>
        </p:txBody>
      </p:sp>
      <p:pic>
        <p:nvPicPr>
          <p:cNvPr id="29700" name="Picture 2" descr="http://www.360.espe.edu.ec/images/espe.png"/>
          <p:cNvPicPr>
            <a:picLocks noChangeAspect="1" noChangeArrowheads="1"/>
          </p:cNvPicPr>
          <p:nvPr/>
        </p:nvPicPr>
        <p:blipFill>
          <a:blip r:embed="rId4"/>
          <a:srcRect/>
          <a:stretch>
            <a:fillRect/>
          </a:stretch>
        </p:blipFill>
        <p:spPr bwMode="auto">
          <a:xfrm>
            <a:off x="-4763" y="3175"/>
            <a:ext cx="114458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59868" y="173405"/>
            <a:ext cx="7803931" cy="771251"/>
          </a:xfrm>
        </p:spPr>
        <p:style>
          <a:lnRef idx="2">
            <a:schemeClr val="accent1"/>
          </a:lnRef>
          <a:fillRef idx="1">
            <a:schemeClr val="lt1"/>
          </a:fillRef>
          <a:effectRef idx="0">
            <a:schemeClr val="accent1"/>
          </a:effectRef>
          <a:fontRef idx="minor">
            <a:schemeClr val="dk1"/>
          </a:fontRef>
        </p:style>
        <p:txBody>
          <a:bodyPr/>
          <a:lstStyle/>
          <a:p>
            <a:pPr algn="ctr" fontAlgn="auto">
              <a:spcAft>
                <a:spcPts val="0"/>
              </a:spcAft>
              <a:defRPr/>
            </a:pPr>
            <a:r>
              <a:rPr lang="es-ES" sz="3000" dirty="0" smtClean="0">
                <a:solidFill>
                  <a:schemeClr val="bg1"/>
                </a:solidFill>
                <a:latin typeface="Times New Roman" pitchFamily="18" charset="0"/>
                <a:cs typeface="Times New Roman" pitchFamily="18" charset="0"/>
              </a:rPr>
              <a:t>ANÁLISIS DE RESULTADOS</a:t>
            </a:r>
            <a:endParaRPr lang="es-ES" sz="3000" dirty="0">
              <a:solidFill>
                <a:schemeClr val="bg1"/>
              </a:solidFill>
              <a:latin typeface="Times New Roman" pitchFamily="18" charset="0"/>
              <a:cs typeface="Times New Roman" pitchFamily="18" charset="0"/>
            </a:endParaRPr>
          </a:p>
        </p:txBody>
      </p:sp>
      <p:pic>
        <p:nvPicPr>
          <p:cNvPr id="30722"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30723"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7" name="6 Diagrama"/>
          <p:cNvGraphicFramePr/>
          <p:nvPr>
            <p:extLst>
              <p:ext uri="{D42A27DB-BD31-4B8C-83A1-F6EECF244321}">
                <p14:modId xmlns:p14="http://schemas.microsoft.com/office/powerpoint/2010/main" val="3347594814"/>
              </p:ext>
            </p:extLst>
          </p:nvPr>
        </p:nvGraphicFramePr>
        <p:xfrm>
          <a:off x="756738" y="1466190"/>
          <a:ext cx="10586244" cy="4303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31747"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2 Título"/>
          <p:cNvSpPr>
            <a:spLocks noGrp="1"/>
          </p:cNvSpPr>
          <p:nvPr>
            <p:ph type="title"/>
          </p:nvPr>
        </p:nvSpPr>
        <p:spPr>
          <a:xfrm>
            <a:off x="2159868" y="173405"/>
            <a:ext cx="7803931" cy="771251"/>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ES" sz="3000" dirty="0" smtClean="0">
                <a:solidFill>
                  <a:schemeClr val="bg1"/>
                </a:solidFill>
                <a:latin typeface="Times New Roman" pitchFamily="18" charset="0"/>
                <a:cs typeface="Times New Roman" pitchFamily="18" charset="0"/>
              </a:rPr>
              <a:t>Tipo de Comercialización Artesanal en Cuero</a:t>
            </a:r>
            <a:endParaRPr lang="es-ES" sz="3000" dirty="0">
              <a:solidFill>
                <a:schemeClr val="bg1"/>
              </a:solidFill>
              <a:latin typeface="Times New Roman" pitchFamily="18" charset="0"/>
              <a:cs typeface="Times New Roman" pitchFamily="18" charset="0"/>
            </a:endParaRPr>
          </a:p>
        </p:txBody>
      </p:sp>
      <p:graphicFrame>
        <p:nvGraphicFramePr>
          <p:cNvPr id="10" name="9 Diagrama"/>
          <p:cNvGraphicFramePr/>
          <p:nvPr>
            <p:extLst>
              <p:ext uri="{D42A27DB-BD31-4B8C-83A1-F6EECF244321}">
                <p14:modId xmlns:p14="http://schemas.microsoft.com/office/powerpoint/2010/main" val="89189811"/>
              </p:ext>
            </p:extLst>
          </p:nvPr>
        </p:nvGraphicFramePr>
        <p:xfrm>
          <a:off x="4540489" y="1292769"/>
          <a:ext cx="6889627" cy="5218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Rectángulo"/>
          <p:cNvSpPr/>
          <p:nvPr/>
        </p:nvSpPr>
        <p:spPr>
          <a:xfrm>
            <a:off x="315310" y="2412126"/>
            <a:ext cx="2632842" cy="2601310"/>
          </a:xfrm>
          <a:prstGeom prst="rect">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just" fontAlgn="auto">
              <a:spcAft>
                <a:spcPts val="0"/>
              </a:spcAft>
              <a:buFont typeface="Wingdings 3"/>
              <a:buNone/>
              <a:defRPr/>
            </a:pPr>
            <a:r>
              <a:rPr lang="es-CO" dirty="0" smtClean="0">
                <a:solidFill>
                  <a:schemeClr val="bg1"/>
                </a:solidFill>
                <a:latin typeface="Times New Roman" pitchFamily="18" charset="0"/>
                <a:cs typeface="Times New Roman" pitchFamily="18" charset="0"/>
              </a:rPr>
              <a:t>La amplia producción artesanal obligó a establecer agrupaciones que permitan tener una visión más clara de la composición del sector comercial de los tres lugares de estudio</a:t>
            </a:r>
            <a:endParaRPr lang="es-ES" dirty="0">
              <a:solidFill>
                <a:schemeClr val="bg1"/>
              </a:solidFill>
              <a:latin typeface="Times New Roman" pitchFamily="18" charset="0"/>
              <a:cs typeface="Times New Roman" pitchFamily="18" charset="0"/>
            </a:endParaRPr>
          </a:p>
        </p:txBody>
      </p:sp>
      <p:sp>
        <p:nvSpPr>
          <p:cNvPr id="13" name="Flecha derecha 3"/>
          <p:cNvSpPr/>
          <p:nvPr/>
        </p:nvSpPr>
        <p:spPr>
          <a:xfrm>
            <a:off x="3344745" y="3434909"/>
            <a:ext cx="911225" cy="623887"/>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31747"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2 Título"/>
          <p:cNvSpPr>
            <a:spLocks noGrp="1"/>
          </p:cNvSpPr>
          <p:nvPr>
            <p:ph type="title"/>
          </p:nvPr>
        </p:nvSpPr>
        <p:spPr>
          <a:xfrm>
            <a:off x="2159868" y="173405"/>
            <a:ext cx="7803931" cy="771251"/>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ES" sz="3000" dirty="0" smtClean="0">
                <a:solidFill>
                  <a:schemeClr val="bg1"/>
                </a:solidFill>
                <a:latin typeface="Times New Roman" pitchFamily="18" charset="0"/>
                <a:cs typeface="Times New Roman" pitchFamily="18" charset="0"/>
              </a:rPr>
              <a:t>LOCALES COMERCIALES COTACACHI</a:t>
            </a:r>
            <a:endParaRPr lang="es-ES" sz="3000" dirty="0">
              <a:solidFill>
                <a:schemeClr val="bg1"/>
              </a:solidFill>
              <a:latin typeface="Times New Roman" pitchFamily="18" charset="0"/>
              <a:cs typeface="Times New Roman" pitchFamily="18" charset="0"/>
            </a:endParaRPr>
          </a:p>
        </p:txBody>
      </p:sp>
      <p:graphicFrame>
        <p:nvGraphicFramePr>
          <p:cNvPr id="8" name="7 Gráfico"/>
          <p:cNvGraphicFramePr/>
          <p:nvPr>
            <p:extLst>
              <p:ext uri="{D42A27DB-BD31-4B8C-83A1-F6EECF244321}">
                <p14:modId xmlns:p14="http://schemas.microsoft.com/office/powerpoint/2010/main" val="3670930380"/>
              </p:ext>
            </p:extLst>
          </p:nvPr>
        </p:nvGraphicFramePr>
        <p:xfrm>
          <a:off x="2249715" y="1596571"/>
          <a:ext cx="7620000" cy="44413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961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786049" y="141566"/>
            <a:ext cx="6371618" cy="813777"/>
          </a:xfrm>
        </p:spPr>
        <p:style>
          <a:lnRef idx="2">
            <a:schemeClr val="accent1"/>
          </a:lnRef>
          <a:fillRef idx="1">
            <a:schemeClr val="lt1"/>
          </a:fillRef>
          <a:effectRef idx="0">
            <a:schemeClr val="accent1"/>
          </a:effectRef>
          <a:fontRef idx="minor">
            <a:schemeClr val="dk1"/>
          </a:fontRef>
        </p:style>
        <p:txBody>
          <a:bodyPr/>
          <a:lstStyle/>
          <a:p>
            <a:pPr algn="ctr" fontAlgn="auto">
              <a:spcAft>
                <a:spcPts val="0"/>
              </a:spcAft>
              <a:defRPr/>
            </a:pPr>
            <a:r>
              <a:rPr lang="es-ES" sz="4400" dirty="0" smtClean="0">
                <a:latin typeface="Times New Roman" pitchFamily="18" charset="0"/>
                <a:cs typeface="Times New Roman" pitchFamily="18" charset="0"/>
              </a:rPr>
              <a:t>SUMARIO</a:t>
            </a:r>
            <a:endParaRPr lang="es-ES" sz="4400" dirty="0">
              <a:latin typeface="Times New Roman" pitchFamily="18" charset="0"/>
              <a:cs typeface="Times New Roman" pitchFamily="18" charset="0"/>
            </a:endParaRPr>
          </a:p>
        </p:txBody>
      </p:sp>
      <p:sp>
        <p:nvSpPr>
          <p:cNvPr id="5" name="1 Título"/>
          <p:cNvSpPr txBox="1">
            <a:spLocks/>
          </p:cNvSpPr>
          <p:nvPr/>
        </p:nvSpPr>
        <p:spPr>
          <a:xfrm>
            <a:off x="927136" y="1183716"/>
            <a:ext cx="10058400" cy="4807646"/>
          </a:xfrm>
          <a:prstGeom prst="rect">
            <a:avLst/>
          </a:prstGeom>
          <a:solidFill>
            <a:schemeClr val="tx2"/>
          </a:solidFill>
          <a:ln>
            <a:solidFill>
              <a:srgbClr val="00B0F0"/>
            </a:solidFill>
          </a:ln>
        </p:spPr>
        <p:style>
          <a:lnRef idx="1">
            <a:schemeClr val="accent1"/>
          </a:lnRef>
          <a:fillRef idx="2">
            <a:schemeClr val="accent1"/>
          </a:fillRef>
          <a:effectRef idx="1">
            <a:schemeClr val="accent1"/>
          </a:effectRef>
          <a:fontRef idx="minor">
            <a:schemeClr val="dk1"/>
          </a:fontRef>
        </p:style>
        <p:txBody>
          <a:bodyP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I</a:t>
            </a: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INTRODUCCIÓN (Problema, Objetivos, Hipótesis)</a:t>
            </a:r>
          </a:p>
          <a:p>
            <a:pPr lvl="1" algn="just" fontAlgn="auto">
              <a:spcBef>
                <a:spcPts val="0"/>
              </a:spcBef>
              <a:spcAft>
                <a:spcPts val="0"/>
              </a:spcAft>
              <a:defRPr/>
            </a:pPr>
            <a:endParaRPr lang="es-ES" sz="2400" b="1" dirty="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a:t>
            </a:r>
            <a:r>
              <a:rPr lang="es-ES" sz="3000" dirty="0" smtClean="0">
                <a:solidFill>
                  <a:schemeClr val="bg1"/>
                </a:solidFill>
                <a:latin typeface="Times New Roman" pitchFamily="18" charset="0"/>
                <a:cs typeface="Times New Roman" pitchFamily="18" charset="0"/>
              </a:rPr>
              <a:t>II</a:t>
            </a:r>
            <a:endParaRPr lang="es-ES" sz="3000" dirty="0">
              <a:solidFill>
                <a:schemeClr val="bg1"/>
              </a:solidFill>
              <a:latin typeface="Times New Roman" pitchFamily="18" charset="0"/>
              <a:cs typeface="Times New Roman" pitchFamily="18" charset="0"/>
            </a:endParaRP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MARCO TEÓRICO</a:t>
            </a:r>
          </a:p>
          <a:p>
            <a:pPr lvl="1" algn="just" fontAlgn="auto">
              <a:spcBef>
                <a:spcPts val="0"/>
              </a:spcBef>
              <a:spcAft>
                <a:spcPts val="0"/>
              </a:spcAft>
              <a:defRPr/>
            </a:pPr>
            <a:endParaRPr lang="es-ES" sz="3000" b="1" dirty="0" smtClean="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smtClean="0">
                <a:solidFill>
                  <a:schemeClr val="bg1"/>
                </a:solidFill>
                <a:latin typeface="Times New Roman" pitchFamily="18" charset="0"/>
                <a:cs typeface="Times New Roman" pitchFamily="18" charset="0"/>
              </a:rPr>
              <a:t>CAPITULO III</a:t>
            </a: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METODOLOGÍA DE LA INVESTIGACIÓN</a:t>
            </a:r>
          </a:p>
          <a:p>
            <a:pPr lvl="1" algn="just" fontAlgn="auto">
              <a:spcBef>
                <a:spcPts val="0"/>
              </a:spcBef>
              <a:spcAft>
                <a:spcPts val="0"/>
              </a:spcAft>
              <a:defRPr/>
            </a:pPr>
            <a:endParaRPr lang="es-ES" sz="3000" b="1" dirty="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a:t>
            </a:r>
            <a:r>
              <a:rPr lang="es-ES" sz="3000" dirty="0" smtClean="0">
                <a:solidFill>
                  <a:schemeClr val="bg1"/>
                </a:solidFill>
                <a:latin typeface="Times New Roman" pitchFamily="18" charset="0"/>
                <a:cs typeface="Times New Roman" pitchFamily="18" charset="0"/>
              </a:rPr>
              <a:t>IV</a:t>
            </a:r>
            <a:endParaRPr lang="es-ES" sz="3000" dirty="0">
              <a:solidFill>
                <a:schemeClr val="bg1"/>
              </a:solidFill>
              <a:latin typeface="Times New Roman" pitchFamily="18" charset="0"/>
              <a:cs typeface="Times New Roman" pitchFamily="18" charset="0"/>
            </a:endParaRP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ANÁLISIS DE RESULTADOS</a:t>
            </a:r>
          </a:p>
          <a:p>
            <a:pPr lvl="1" algn="just" fontAlgn="auto">
              <a:spcBef>
                <a:spcPts val="0"/>
              </a:spcBef>
              <a:spcAft>
                <a:spcPts val="0"/>
              </a:spcAft>
              <a:defRPr/>
            </a:pPr>
            <a:endParaRPr lang="es-ES" sz="3000" b="1" dirty="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a:t>
            </a:r>
            <a:r>
              <a:rPr lang="es-ES" sz="3000" dirty="0" smtClean="0">
                <a:solidFill>
                  <a:schemeClr val="bg1"/>
                </a:solidFill>
                <a:latin typeface="Times New Roman" pitchFamily="18" charset="0"/>
                <a:cs typeface="Times New Roman" pitchFamily="18" charset="0"/>
              </a:rPr>
              <a:t>V</a:t>
            </a:r>
            <a:endParaRPr lang="es-ES" sz="3000" dirty="0">
              <a:solidFill>
                <a:schemeClr val="bg1"/>
              </a:solidFill>
              <a:latin typeface="Times New Roman" pitchFamily="18" charset="0"/>
              <a:cs typeface="Times New Roman" pitchFamily="18" charset="0"/>
            </a:endParaRP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INCIDENCIA DE LA INTERMEDIACIÓN EN EL PRECIO FINAL</a:t>
            </a: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CONCLUSIONES Y RECOMENDACIONES</a:t>
            </a:r>
          </a:p>
          <a:p>
            <a:pPr marL="914400" lvl="1" indent="-457200" algn="just" fontAlgn="auto">
              <a:spcBef>
                <a:spcPts val="0"/>
              </a:spcBef>
              <a:spcAft>
                <a:spcPts val="0"/>
              </a:spcAft>
              <a:buFont typeface="Wingdings" pitchFamily="2" charset="2"/>
              <a:buChar char="Ø"/>
              <a:defRPr/>
            </a:pPr>
            <a:endParaRPr lang="es-ES" sz="3000" b="1" dirty="0">
              <a:solidFill>
                <a:schemeClr val="bg1"/>
              </a:solidFill>
              <a:latin typeface="Times New Roman" pitchFamily="18" charset="0"/>
              <a:cs typeface="Times New Roman" pitchFamily="18" charset="0"/>
            </a:endParaRPr>
          </a:p>
        </p:txBody>
      </p:sp>
      <p:pic>
        <p:nvPicPr>
          <p:cNvPr id="15363"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15364"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Tree>
    <p:extLst>
      <p:ext uri="{BB962C8B-B14F-4D97-AF65-F5344CB8AC3E}">
        <p14:creationId xmlns:p14="http://schemas.microsoft.com/office/powerpoint/2010/main" val="214790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31747"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2 Título"/>
          <p:cNvSpPr>
            <a:spLocks noGrp="1"/>
          </p:cNvSpPr>
          <p:nvPr>
            <p:ph type="title"/>
          </p:nvPr>
        </p:nvSpPr>
        <p:spPr>
          <a:xfrm>
            <a:off x="2159868" y="173405"/>
            <a:ext cx="7803931" cy="771251"/>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ES" sz="3000" dirty="0" smtClean="0">
                <a:solidFill>
                  <a:schemeClr val="bg1"/>
                </a:solidFill>
                <a:latin typeface="Times New Roman" pitchFamily="18" charset="0"/>
                <a:cs typeface="Times New Roman" pitchFamily="18" charset="0"/>
              </a:rPr>
              <a:t>LOCALES COMERCIALES GUANO</a:t>
            </a:r>
            <a:endParaRPr lang="es-ES" sz="3000" dirty="0">
              <a:solidFill>
                <a:schemeClr val="bg1"/>
              </a:solidFill>
              <a:latin typeface="Times New Roman" pitchFamily="18" charset="0"/>
              <a:cs typeface="Times New Roman" pitchFamily="18" charset="0"/>
            </a:endParaRPr>
          </a:p>
        </p:txBody>
      </p:sp>
      <p:graphicFrame>
        <p:nvGraphicFramePr>
          <p:cNvPr id="7" name="6 Gráfico"/>
          <p:cNvGraphicFramePr/>
          <p:nvPr>
            <p:extLst>
              <p:ext uri="{D42A27DB-BD31-4B8C-83A1-F6EECF244321}">
                <p14:modId xmlns:p14="http://schemas.microsoft.com/office/powerpoint/2010/main" val="616207349"/>
              </p:ext>
            </p:extLst>
          </p:nvPr>
        </p:nvGraphicFramePr>
        <p:xfrm>
          <a:off x="2061029" y="1480456"/>
          <a:ext cx="8026400" cy="42091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8289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31747"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2 Título"/>
          <p:cNvSpPr>
            <a:spLocks noGrp="1"/>
          </p:cNvSpPr>
          <p:nvPr>
            <p:ph type="title"/>
          </p:nvPr>
        </p:nvSpPr>
        <p:spPr>
          <a:xfrm>
            <a:off x="2159868" y="173405"/>
            <a:ext cx="7803931" cy="771251"/>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ES" sz="3000" dirty="0" smtClean="0">
                <a:solidFill>
                  <a:schemeClr val="bg1"/>
                </a:solidFill>
                <a:latin typeface="Times New Roman" pitchFamily="18" charset="0"/>
                <a:cs typeface="Times New Roman" pitchFamily="18" charset="0"/>
              </a:rPr>
              <a:t>LOCALES COMERCIALES QUISAPINCHA</a:t>
            </a:r>
            <a:endParaRPr lang="es-ES" sz="3000" dirty="0">
              <a:solidFill>
                <a:schemeClr val="bg1"/>
              </a:solidFill>
              <a:latin typeface="Times New Roman" pitchFamily="18" charset="0"/>
              <a:cs typeface="Times New Roman" pitchFamily="18" charset="0"/>
            </a:endParaRPr>
          </a:p>
        </p:txBody>
      </p:sp>
      <p:graphicFrame>
        <p:nvGraphicFramePr>
          <p:cNvPr id="8" name="7 Gráfico"/>
          <p:cNvGraphicFramePr/>
          <p:nvPr>
            <p:extLst>
              <p:ext uri="{D42A27DB-BD31-4B8C-83A1-F6EECF244321}">
                <p14:modId xmlns:p14="http://schemas.microsoft.com/office/powerpoint/2010/main" val="3046355546"/>
              </p:ext>
            </p:extLst>
          </p:nvPr>
        </p:nvGraphicFramePr>
        <p:xfrm>
          <a:off x="2119087" y="1524000"/>
          <a:ext cx="7881256" cy="438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9326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rot="16200000">
            <a:off x="-1474063" y="3129456"/>
            <a:ext cx="4114802" cy="725214"/>
          </a:xfrm>
        </p:spPr>
        <p:style>
          <a:lnRef idx="2">
            <a:schemeClr val="accent1"/>
          </a:lnRef>
          <a:fillRef idx="1">
            <a:schemeClr val="lt1"/>
          </a:fillRef>
          <a:effectRef idx="0">
            <a:schemeClr val="accent1"/>
          </a:effectRef>
          <a:fontRef idx="minor">
            <a:schemeClr val="dk1"/>
          </a:fontRef>
        </p:style>
        <p:txBody>
          <a:bodyPr>
            <a:noAutofit/>
          </a:bodyPr>
          <a:lstStyle/>
          <a:p>
            <a:pPr marL="109728" indent="0" algn="ctr" fontAlgn="auto">
              <a:spcAft>
                <a:spcPts val="0"/>
              </a:spcAft>
              <a:buFont typeface="Wingdings 3"/>
              <a:buNone/>
              <a:defRPr/>
            </a:pPr>
            <a:r>
              <a:rPr lang="es-ES" sz="4800" b="1" dirty="0" smtClean="0">
                <a:latin typeface="Century Gothic" pitchFamily="34" charset="0"/>
              </a:rPr>
              <a:t>PRECIO </a:t>
            </a:r>
          </a:p>
          <a:p>
            <a:pPr marL="365760" indent="-256032" fontAlgn="auto">
              <a:spcAft>
                <a:spcPts val="0"/>
              </a:spcAft>
              <a:buFont typeface="Wingdings 3"/>
              <a:buChar char=""/>
              <a:defRPr/>
            </a:pPr>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val="935042326"/>
              </p:ext>
            </p:extLst>
          </p:nvPr>
        </p:nvGraphicFramePr>
        <p:xfrm>
          <a:off x="4934607" y="220687"/>
          <a:ext cx="6977411" cy="6096000"/>
        </p:xfrm>
        <a:graphic>
          <a:graphicData uri="http://schemas.openxmlformats.org/drawingml/2006/table">
            <a:tbl>
              <a:tblPr firstRow="1" firstCol="1" bandRow="1">
                <a:tableStyleId>{5C22544A-7EE6-4342-B048-85BDC9FD1C3A}</a:tableStyleId>
              </a:tblPr>
              <a:tblGrid>
                <a:gridCol w="3398154"/>
                <a:gridCol w="1120268"/>
                <a:gridCol w="1120268"/>
                <a:gridCol w="1338721"/>
              </a:tblGrid>
              <a:tr h="203480">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Descripción del Producto</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Cotacachi</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Guano</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Quisapincha</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Zapatos niño/a</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26,00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26,00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22,00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Zapatos adolescente</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28,00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23,00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Zapatos hombre</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38,00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32,00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Zapatos mujer</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38,00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36,00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30,00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Chompas de Cuero (t-36-40)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150,00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140,00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120,00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Abrigos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170,00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160,00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145,00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Ponchos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50,00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45,00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45,00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Zamarros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60,00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ctr">
                        <a:lnSpc>
                          <a:spcPct val="100000"/>
                        </a:lnSpc>
                        <a:spcAft>
                          <a:spcPts val="0"/>
                        </a:spcAft>
                      </a:pPr>
                      <a:r>
                        <a:rPr lang="es-ES" sz="1600" dirty="0">
                          <a:solidFill>
                            <a:schemeClr val="bg1"/>
                          </a:solidFill>
                          <a:effectLst/>
                          <a:latin typeface="Times New Roman" pitchFamily="18" charset="0"/>
                          <a:cs typeface="Times New Roman" pitchFamily="18" charset="0"/>
                        </a:rPr>
                        <a:t>-</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ctr">
                        <a:lnSpc>
                          <a:spcPct val="100000"/>
                        </a:lnSpc>
                        <a:spcAft>
                          <a:spcPts val="0"/>
                        </a:spcAft>
                      </a:pPr>
                      <a:r>
                        <a:rPr lang="es-ES" sz="1600">
                          <a:solidFill>
                            <a:schemeClr val="bg1"/>
                          </a:solidFill>
                          <a:effectLst/>
                          <a:latin typeface="Times New Roman" pitchFamily="18" charset="0"/>
                          <a:cs typeface="Times New Roman" pitchFamily="18" charset="0"/>
                        </a:rPr>
                        <a:t>-</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Carteras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Bolsos</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28,00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25,00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Sombreros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18,00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Correas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12,00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9,00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Cinturones</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8,00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8,00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7,00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Billeteras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12,00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Gorras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15,00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12,00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Maletas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40,00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35,00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30,00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Mochilas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25,00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22,00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Cojines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6,00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5,00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Artículos deportivos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6,00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5,00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Llaveros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1,00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a:solidFill>
                            <a:schemeClr val="bg1"/>
                          </a:solidFill>
                          <a:effectLst/>
                          <a:latin typeface="Times New Roman" pitchFamily="18" charset="0"/>
                          <a:cs typeface="Times New Roman" pitchFamily="18" charset="0"/>
                        </a:rPr>
                        <a:t>Aretes</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3,00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2,50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2,50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Botellas</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8,00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8,00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l">
                        <a:lnSpc>
                          <a:spcPct val="100000"/>
                        </a:lnSpc>
                        <a:spcAft>
                          <a:spcPts val="0"/>
                        </a:spcAft>
                      </a:pPr>
                      <a:r>
                        <a:rPr lang="es-ES" sz="1600" dirty="0">
                          <a:solidFill>
                            <a:schemeClr val="bg1"/>
                          </a:solidFill>
                          <a:effectLst/>
                          <a:latin typeface="Times New Roman" pitchFamily="18" charset="0"/>
                          <a:cs typeface="Times New Roman" pitchFamily="18" charset="0"/>
                        </a:rPr>
                        <a:t>Látigos</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20,00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15,00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15,00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r h="203480">
                <a:tc>
                  <a:txBody>
                    <a:bodyPr/>
                    <a:lstStyle/>
                    <a:p>
                      <a:pPr algn="just">
                        <a:lnSpc>
                          <a:spcPct val="100000"/>
                        </a:lnSpc>
                        <a:spcAft>
                          <a:spcPts val="0"/>
                        </a:spcAft>
                      </a:pPr>
                      <a:r>
                        <a:rPr lang="es-ES" sz="1600" dirty="0">
                          <a:solidFill>
                            <a:schemeClr val="bg1"/>
                          </a:solidFill>
                          <a:effectLst/>
                          <a:latin typeface="Times New Roman" pitchFamily="18" charset="0"/>
                          <a:cs typeface="Times New Roman" pitchFamily="18" charset="0"/>
                        </a:rPr>
                        <a:t>Monederos</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0,50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a:solidFill>
                            <a:schemeClr val="bg1"/>
                          </a:solidFill>
                          <a:effectLst/>
                          <a:latin typeface="Times New Roman" pitchFamily="18" charset="0"/>
                          <a:cs typeface="Times New Roman" pitchFamily="18" charset="0"/>
                        </a:rPr>
                        <a:t>0,50</a:t>
                      </a:r>
                      <a:endParaRPr lang="es-ES" sz="1600">
                        <a:solidFill>
                          <a:schemeClr val="bg1"/>
                        </a:solidFill>
                        <a:effectLst/>
                        <a:latin typeface="Times New Roman" pitchFamily="18" charset="0"/>
                        <a:ea typeface="Calibri"/>
                        <a:cs typeface="Times New Roman" pitchFamily="18" charset="0"/>
                      </a:endParaRPr>
                    </a:p>
                  </a:txBody>
                  <a:tcPr marL="22001" marR="22001" marT="0" marB="0" anchor="b"/>
                </a:tc>
                <a:tc>
                  <a:txBody>
                    <a:bodyPr/>
                    <a:lstStyle/>
                    <a:p>
                      <a:pPr algn="r">
                        <a:lnSpc>
                          <a:spcPct val="100000"/>
                        </a:lnSpc>
                        <a:spcAft>
                          <a:spcPts val="0"/>
                        </a:spcAft>
                      </a:pPr>
                      <a:r>
                        <a:rPr lang="es-ES" sz="1600" dirty="0">
                          <a:solidFill>
                            <a:schemeClr val="bg1"/>
                          </a:solidFill>
                          <a:effectLst/>
                          <a:latin typeface="Times New Roman" pitchFamily="18" charset="0"/>
                          <a:cs typeface="Times New Roman" pitchFamily="18" charset="0"/>
                        </a:rPr>
                        <a:t>0,50</a:t>
                      </a:r>
                      <a:endParaRPr lang="es-ES" sz="1600" dirty="0">
                        <a:solidFill>
                          <a:schemeClr val="bg1"/>
                        </a:solidFill>
                        <a:effectLst/>
                        <a:latin typeface="Times New Roman" pitchFamily="18" charset="0"/>
                        <a:ea typeface="Calibri"/>
                        <a:cs typeface="Times New Roman" pitchFamily="18" charset="0"/>
                      </a:endParaRPr>
                    </a:p>
                  </a:txBody>
                  <a:tcPr marL="22001" marR="22001" marT="0" marB="0" anchor="b"/>
                </a:tc>
              </a:tr>
            </a:tbl>
          </a:graphicData>
        </a:graphic>
      </p:graphicFrame>
      <p:sp>
        <p:nvSpPr>
          <p:cNvPr id="5" name="4 CuadroTexto"/>
          <p:cNvSpPr txBox="1"/>
          <p:nvPr/>
        </p:nvSpPr>
        <p:spPr>
          <a:xfrm>
            <a:off x="1634389" y="1397327"/>
            <a:ext cx="2149347"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es-ES" dirty="0">
                <a:latin typeface="Times New Roman" pitchFamily="18" charset="0"/>
                <a:cs typeface="Times New Roman" pitchFamily="18" charset="0"/>
              </a:rPr>
              <a:t>Por tipo de producto y lugar de comercio</a:t>
            </a:r>
          </a:p>
        </p:txBody>
      </p:sp>
      <p:pic>
        <p:nvPicPr>
          <p:cNvPr id="32903" name="Picture 1" descr="C:\Users\Usuario\Pictures\COLLAGE CUERO.jpg"/>
          <p:cNvPicPr>
            <a:picLocks noChangeAspect="1" noChangeArrowheads="1"/>
          </p:cNvPicPr>
          <p:nvPr/>
        </p:nvPicPr>
        <p:blipFill>
          <a:blip r:embed="rId2"/>
          <a:srcRect/>
          <a:stretch>
            <a:fillRect/>
          </a:stretch>
        </p:blipFill>
        <p:spPr bwMode="auto">
          <a:xfrm>
            <a:off x="1192942" y="3216167"/>
            <a:ext cx="3047984" cy="2349063"/>
          </a:xfrm>
          <a:prstGeom prst="rect">
            <a:avLst/>
          </a:prstGeom>
          <a:noFill/>
          <a:ln w="9525">
            <a:noFill/>
            <a:miter lim="800000"/>
            <a:headEnd/>
            <a:tailEnd/>
          </a:ln>
        </p:spPr>
      </p:pic>
      <p:pic>
        <p:nvPicPr>
          <p:cNvPr id="6" name="Picture 2" descr="http://www.360.espe.edu.ec/images/espe.png"/>
          <p:cNvPicPr>
            <a:picLocks noChangeAspect="1" noChangeArrowheads="1"/>
          </p:cNvPicPr>
          <p:nvPr/>
        </p:nvPicPr>
        <p:blipFill>
          <a:blip r:embed="rId3"/>
          <a:srcRect/>
          <a:stretch>
            <a:fillRect/>
          </a:stretch>
        </p:blipFill>
        <p:spPr bwMode="auto">
          <a:xfrm>
            <a:off x="-4763" y="3175"/>
            <a:ext cx="1144588" cy="1143000"/>
          </a:xfrm>
          <a:prstGeom prst="rect">
            <a:avLst/>
          </a:prstGeom>
          <a:noFill/>
          <a:ln w="9525">
            <a:noFill/>
            <a:miter lim="800000"/>
            <a:headEnd/>
            <a:tailEnd/>
          </a:ln>
        </p:spPr>
      </p:pic>
      <p:sp>
        <p:nvSpPr>
          <p:cNvPr id="7" name="Flecha derecha 3"/>
          <p:cNvSpPr/>
          <p:nvPr/>
        </p:nvSpPr>
        <p:spPr>
          <a:xfrm rot="5400000">
            <a:off x="2241125" y="2315523"/>
            <a:ext cx="911225" cy="623887"/>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b="1" dirty="0">
              <a:solidFill>
                <a:srgbClr val="FF0000"/>
              </a:solidFill>
              <a:latin typeface="Times New Roman" pitchFamily="18" charset="0"/>
              <a:cs typeface="Times New Roman" pitchFamily="18" charset="0"/>
            </a:endParaRPr>
          </a:p>
        </p:txBody>
      </p:sp>
      <p:sp>
        <p:nvSpPr>
          <p:cNvPr id="8" name="Flecha derecha 3"/>
          <p:cNvSpPr/>
          <p:nvPr/>
        </p:nvSpPr>
        <p:spPr>
          <a:xfrm>
            <a:off x="3938593" y="1317005"/>
            <a:ext cx="911225" cy="623887"/>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3 Marcador de contenido"/>
          <p:cNvGraphicFramePr>
            <a:graphicFrameLocks noGrp="1"/>
          </p:cNvGraphicFramePr>
          <p:nvPr>
            <p:ph idx="4294967295"/>
          </p:nvPr>
        </p:nvGraphicFramePr>
        <p:xfrm>
          <a:off x="785036" y="1387360"/>
          <a:ext cx="10680700" cy="4540474"/>
        </p:xfrm>
        <a:graphic>
          <a:graphicData uri="http://schemas.openxmlformats.org/presentationml/2006/ole">
            <mc:AlternateContent xmlns:mc="http://schemas.openxmlformats.org/markup-compatibility/2006">
              <mc:Choice xmlns:v="urn:schemas-microsoft-com:vml" Requires="v">
                <p:oleObj spid="_x0000_s69664" name="Worksheet" r:id="rId3" imgW="8829770" imgH="4810216" progId="Excel.Sheet.8">
                  <p:embed/>
                </p:oleObj>
              </mc:Choice>
              <mc:Fallback>
                <p:oleObj name="Worksheet" r:id="rId3" imgW="8829770" imgH="4810216" progId="Excel.Sheet.8">
                  <p:embed/>
                  <p:pic>
                    <p:nvPicPr>
                      <p:cNvPr id="0" name="3 Marcador de contenido"/>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36" y="1387360"/>
                        <a:ext cx="10680700" cy="45404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2 Título"/>
          <p:cNvSpPr txBox="1">
            <a:spLocks/>
          </p:cNvSpPr>
          <p:nvPr/>
        </p:nvSpPr>
        <p:spPr>
          <a:xfrm>
            <a:off x="1481959" y="173405"/>
            <a:ext cx="9096703" cy="771251"/>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normAutofit fontScale="85000" lnSpcReduction="10000"/>
            <a:scene3d>
              <a:camera prst="orthographicFront"/>
              <a:lightRig rig="soft" dir="t"/>
            </a:scene3d>
            <a:sp3d prstMaterial="softEdge">
              <a:bevelT w="25400" h="25400"/>
            </a:sp3d>
          </a:bodyPr>
          <a:lstStyle/>
          <a:p>
            <a:pPr lvl="0" algn="ctr" fontAlgn="auto">
              <a:spcAft>
                <a:spcPts val="0"/>
              </a:spcAft>
              <a:defRPr/>
            </a:pPr>
            <a:r>
              <a:rPr lang="es-ES" sz="3200" b="1" dirty="0" smtClean="0">
                <a:solidFill>
                  <a:sysClr val="windowText" lastClr="000000"/>
                </a:solidFill>
                <a:latin typeface="Times New Roman" pitchFamily="18" charset="0"/>
                <a:cs typeface="Times New Roman" pitchFamily="18" charset="0"/>
              </a:rPr>
              <a:t>Participación del Mercado de Acuerdo a la Línea Productiva</a:t>
            </a:r>
            <a:endParaRPr kumimoji="0" lang="es-ES" sz="30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pic>
        <p:nvPicPr>
          <p:cNvPr id="7" name="Picture 2" descr="http://www.360.espe.edu.ec/images/espe.png"/>
          <p:cNvPicPr>
            <a:picLocks noChangeAspect="1" noChangeArrowheads="1"/>
          </p:cNvPicPr>
          <p:nvPr/>
        </p:nvPicPr>
        <p:blipFill>
          <a:blip r:embed="rId5"/>
          <a:srcRect/>
          <a:stretch>
            <a:fillRect/>
          </a:stretch>
        </p:blipFill>
        <p:spPr bwMode="auto">
          <a:xfrm>
            <a:off x="-4763" y="3175"/>
            <a:ext cx="1144588" cy="1143000"/>
          </a:xfrm>
          <a:prstGeom prst="rect">
            <a:avLst/>
          </a:prstGeom>
          <a:noFill/>
          <a:ln w="9525">
            <a:noFill/>
            <a:miter lim="800000"/>
            <a:headEnd/>
            <a:tailEnd/>
          </a:ln>
        </p:spPr>
      </p:pic>
      <p:pic>
        <p:nvPicPr>
          <p:cNvPr id="8" name="Picture 4" descr="http://comercial-el.espe.edu.ec/wp-content/uploads/2012/04/sello1.jpg"/>
          <p:cNvPicPr>
            <a:picLocks noChangeAspect="1" noChangeArrowheads="1"/>
          </p:cNvPicPr>
          <p:nvPr/>
        </p:nvPicPr>
        <p:blipFill>
          <a:blip r:embed="rId6"/>
          <a:srcRect/>
          <a:stretch>
            <a:fillRect/>
          </a:stretch>
        </p:blipFill>
        <p:spPr bwMode="auto">
          <a:xfrm>
            <a:off x="10948988" y="-9525"/>
            <a:ext cx="1228725"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a:xfrm>
            <a:off x="1481959" y="173405"/>
            <a:ext cx="9096703" cy="771251"/>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p>
            <a:pPr lvl="0" algn="ctr" fontAlgn="auto">
              <a:spcAft>
                <a:spcPts val="0"/>
              </a:spcAft>
              <a:defRPr/>
            </a:pPr>
            <a:r>
              <a:rPr lang="es-ES" sz="3200" b="1" dirty="0" smtClean="0">
                <a:solidFill>
                  <a:sysClr val="windowText" lastClr="000000"/>
                </a:solidFill>
                <a:latin typeface="Times New Roman" pitchFamily="18" charset="0"/>
                <a:cs typeface="Times New Roman" pitchFamily="18" charset="0"/>
              </a:rPr>
              <a:t>Comparación de los Sectores Productivos</a:t>
            </a:r>
            <a:endParaRPr kumimoji="0" lang="es-ES" sz="30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pic>
        <p:nvPicPr>
          <p:cNvPr id="7"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8"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1305465837"/>
              </p:ext>
            </p:extLst>
          </p:nvPr>
        </p:nvGraphicFramePr>
        <p:xfrm>
          <a:off x="978095" y="2607935"/>
          <a:ext cx="4672078" cy="1811020"/>
        </p:xfrm>
        <a:graphic>
          <a:graphicData uri="http://schemas.openxmlformats.org/drawingml/2006/table">
            <a:tbl>
              <a:tblPr firstRow="1" firstCol="1" bandRow="1">
                <a:tableStyleId>{5C22544A-7EE6-4342-B048-85BDC9FD1C3A}</a:tableStyleId>
              </a:tblPr>
              <a:tblGrid>
                <a:gridCol w="1672359"/>
                <a:gridCol w="1442360"/>
                <a:gridCol w="1557359"/>
              </a:tblGrid>
              <a:tr h="40640">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Detalle</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Frecuencia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Porcentaje</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4064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Cotacachi</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178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48,50%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4064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Guano</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51</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13,90%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r h="4064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Quisapincha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138</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37,60%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r>
              <a:tr h="40640">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Total</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367</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100,00%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graphicFrame>
        <p:nvGraphicFramePr>
          <p:cNvPr id="9" name="8 Gráfico"/>
          <p:cNvGraphicFramePr/>
          <p:nvPr>
            <p:extLst>
              <p:ext uri="{D42A27DB-BD31-4B8C-83A1-F6EECF244321}">
                <p14:modId xmlns:p14="http://schemas.microsoft.com/office/powerpoint/2010/main" val="3871263715"/>
              </p:ext>
            </p:extLst>
          </p:nvPr>
        </p:nvGraphicFramePr>
        <p:xfrm>
          <a:off x="6469040" y="2156347"/>
          <a:ext cx="4669181" cy="26585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12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val="2631313518"/>
              </p:ext>
            </p:extLst>
          </p:nvPr>
        </p:nvGraphicFramePr>
        <p:xfrm>
          <a:off x="1086209" y="2076999"/>
          <a:ext cx="4715505" cy="2567527"/>
        </p:xfrm>
        <a:graphic>
          <a:graphicData uri="http://schemas.openxmlformats.org/drawingml/2006/table">
            <a:tbl>
              <a:tblPr firstRow="1" firstCol="1" bandRow="1">
                <a:tableStyleId>{5C22544A-7EE6-4342-B048-85BDC9FD1C3A}</a:tableStyleId>
              </a:tblPr>
              <a:tblGrid>
                <a:gridCol w="1571835"/>
                <a:gridCol w="1571835"/>
                <a:gridCol w="1571835"/>
              </a:tblGrid>
              <a:tr h="614373">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Localidad</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Valor (Dinero)</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Porcentaje</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614373">
                <a:tc>
                  <a:txBody>
                    <a:bodyPr/>
                    <a:lstStyle/>
                    <a:p>
                      <a:pPr algn="l">
                        <a:lnSpc>
                          <a:spcPct val="150000"/>
                        </a:lnSpc>
                        <a:spcAft>
                          <a:spcPts val="0"/>
                        </a:spcAft>
                      </a:pPr>
                      <a:r>
                        <a:rPr lang="es-ES" sz="1800" dirty="0" err="1">
                          <a:solidFill>
                            <a:schemeClr val="bg1"/>
                          </a:solidFill>
                          <a:effectLst/>
                          <a:latin typeface="Times New Roman" pitchFamily="18" charset="0"/>
                          <a:cs typeface="Times New Roman" pitchFamily="18" charset="0"/>
                        </a:rPr>
                        <a:t>Cotacachi</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1.464.550,68</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52%</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318382">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Guano</a:t>
                      </a:r>
                      <a:endParaRPr lang="es-ES" sz="18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477.455,04</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17%</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318382">
                <a:tc>
                  <a:txBody>
                    <a:bodyPr/>
                    <a:lstStyle/>
                    <a:p>
                      <a:pPr algn="l">
                        <a:lnSpc>
                          <a:spcPct val="150000"/>
                        </a:lnSpc>
                        <a:spcAft>
                          <a:spcPts val="0"/>
                        </a:spcAft>
                      </a:pPr>
                      <a:r>
                        <a:rPr lang="es-ES" sz="1800" dirty="0" err="1">
                          <a:solidFill>
                            <a:schemeClr val="bg1"/>
                          </a:solidFill>
                          <a:effectLst/>
                          <a:latin typeface="Times New Roman" pitchFamily="18" charset="0"/>
                          <a:cs typeface="Times New Roman" pitchFamily="18" charset="0"/>
                        </a:rPr>
                        <a:t>Quisapincha</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868.293,72</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31%</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614373">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Total</a:t>
                      </a:r>
                      <a:endParaRPr lang="es-ES" sz="18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a:solidFill>
                            <a:schemeClr val="bg1"/>
                          </a:solidFill>
                          <a:effectLst/>
                          <a:latin typeface="Times New Roman" pitchFamily="18" charset="0"/>
                          <a:cs typeface="Times New Roman" pitchFamily="18" charset="0"/>
                        </a:rPr>
                        <a:t>2.810.299,44</a:t>
                      </a:r>
                      <a:endParaRPr lang="es-ES" sz="18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100%</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bl>
          </a:graphicData>
        </a:graphic>
      </p:graphicFrame>
      <p:sp>
        <p:nvSpPr>
          <p:cNvPr id="5" name="2 Título"/>
          <p:cNvSpPr txBox="1">
            <a:spLocks/>
          </p:cNvSpPr>
          <p:nvPr/>
        </p:nvSpPr>
        <p:spPr>
          <a:xfrm>
            <a:off x="1481959" y="173405"/>
            <a:ext cx="9096703" cy="771251"/>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p>
            <a:pPr lvl="0" algn="ctr" fontAlgn="auto">
              <a:spcAft>
                <a:spcPts val="0"/>
              </a:spcAft>
              <a:defRPr/>
            </a:pPr>
            <a:r>
              <a:rPr lang="es-ES" sz="2500" b="1" dirty="0" smtClean="0">
                <a:solidFill>
                  <a:sysClr val="windowText" lastClr="000000"/>
                </a:solidFill>
                <a:latin typeface="Times New Roman" pitchFamily="18" charset="0"/>
                <a:cs typeface="Times New Roman" pitchFamily="18" charset="0"/>
              </a:rPr>
              <a:t>Determinación de la Oferta y Demanda de Artículos en Cuero</a:t>
            </a:r>
            <a:endParaRPr kumimoji="0" lang="es-ES" sz="25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Times New Roman" pitchFamily="18" charset="0"/>
              <a:cs typeface="Times New Roman" pitchFamily="18" charset="0"/>
            </a:endParaRPr>
          </a:p>
        </p:txBody>
      </p:sp>
      <p:pic>
        <p:nvPicPr>
          <p:cNvPr id="7"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8"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10" name="1 Marcador de contenido"/>
          <p:cNvSpPr txBox="1">
            <a:spLocks/>
          </p:cNvSpPr>
          <p:nvPr/>
        </p:nvSpPr>
        <p:spPr bwMode="auto">
          <a:xfrm rot="16200000">
            <a:off x="-740977" y="3105804"/>
            <a:ext cx="2695904" cy="614859"/>
          </a:xfrm>
          <a:prstGeom prst="rect">
            <a:avLst/>
          </a:prstGeom>
          <a:ln w="55000" cap="flat" cmpd="thickThin"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marL="109728"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3600" b="1"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OFERTA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3600" b="0" i="0" u="none" strike="noStrike" kern="1200" cap="none" spc="0" normalizeH="0" baseline="0" noProof="0" dirty="0">
              <a:ln>
                <a:noFill/>
              </a:ln>
              <a:solidFill>
                <a:schemeClr val="dk1"/>
              </a:solidFill>
              <a:effectLst/>
              <a:uLnTx/>
              <a:uFillTx/>
              <a:latin typeface="Times New Roman" pitchFamily="18" charset="0"/>
              <a:cs typeface="Times New Roman" pitchFamily="18" charset="0"/>
            </a:endParaRPr>
          </a:p>
        </p:txBody>
      </p:sp>
      <p:sp>
        <p:nvSpPr>
          <p:cNvPr id="11" name="1 Marcador de contenido"/>
          <p:cNvSpPr txBox="1">
            <a:spLocks/>
          </p:cNvSpPr>
          <p:nvPr/>
        </p:nvSpPr>
        <p:spPr bwMode="auto">
          <a:xfrm rot="16200000">
            <a:off x="5079312" y="3050627"/>
            <a:ext cx="2695903" cy="725214"/>
          </a:xfrm>
          <a:prstGeom prst="rect">
            <a:avLst/>
          </a:prstGeom>
          <a:ln w="55000" cap="flat" cmpd="thickThin"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marL="109728" marR="0"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3600" b="1"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DEMANDA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3600" b="0" i="0" u="none" strike="noStrike" kern="1200" cap="none" spc="0" normalizeH="0" baseline="0" noProof="0" dirty="0">
              <a:ln>
                <a:noFill/>
              </a:ln>
              <a:solidFill>
                <a:schemeClr val="dk1"/>
              </a:solidFill>
              <a:effectLst/>
              <a:uLnTx/>
              <a:uFillTx/>
              <a:latin typeface="Times New Roman" pitchFamily="18" charset="0"/>
              <a:cs typeface="Times New Roman" pitchFamily="18" charset="0"/>
            </a:endParaRPr>
          </a:p>
        </p:txBody>
      </p:sp>
      <p:graphicFrame>
        <p:nvGraphicFramePr>
          <p:cNvPr id="9" name="3 Marcador de contenido"/>
          <p:cNvGraphicFramePr>
            <a:graphicFrameLocks/>
          </p:cNvGraphicFramePr>
          <p:nvPr>
            <p:extLst>
              <p:ext uri="{D42A27DB-BD31-4B8C-83A1-F6EECF244321}">
                <p14:modId xmlns:p14="http://schemas.microsoft.com/office/powerpoint/2010/main" val="2172830067"/>
              </p:ext>
            </p:extLst>
          </p:nvPr>
        </p:nvGraphicFramePr>
        <p:xfrm>
          <a:off x="7056262" y="2055973"/>
          <a:ext cx="4815168" cy="2567527"/>
        </p:xfrm>
        <a:graphic>
          <a:graphicData uri="http://schemas.openxmlformats.org/drawingml/2006/table">
            <a:tbl>
              <a:tblPr firstRow="1" firstCol="1" bandRow="1">
                <a:tableStyleId>{5C22544A-7EE6-4342-B048-85BDC9FD1C3A}</a:tableStyleId>
              </a:tblPr>
              <a:tblGrid>
                <a:gridCol w="1605056"/>
                <a:gridCol w="1605056"/>
                <a:gridCol w="1605056"/>
              </a:tblGrid>
              <a:tr h="614373">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Localidad</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Valor (Dinero)</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1800" dirty="0">
                          <a:solidFill>
                            <a:schemeClr val="bg1"/>
                          </a:solidFill>
                          <a:effectLst/>
                          <a:latin typeface="Times New Roman" pitchFamily="18" charset="0"/>
                          <a:cs typeface="Times New Roman" pitchFamily="18" charset="0"/>
                        </a:rPr>
                        <a:t>Porcentaje</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614373">
                <a:tc>
                  <a:txBody>
                    <a:bodyPr/>
                    <a:lstStyle/>
                    <a:p>
                      <a:pPr algn="l">
                        <a:lnSpc>
                          <a:spcPct val="150000"/>
                        </a:lnSpc>
                        <a:spcAft>
                          <a:spcPts val="0"/>
                        </a:spcAft>
                      </a:pPr>
                      <a:r>
                        <a:rPr lang="es-ES" sz="1800" dirty="0" err="1">
                          <a:solidFill>
                            <a:schemeClr val="bg1"/>
                          </a:solidFill>
                          <a:effectLst/>
                          <a:latin typeface="Times New Roman" pitchFamily="18" charset="0"/>
                          <a:cs typeface="Times New Roman" pitchFamily="18" charset="0"/>
                        </a:rPr>
                        <a:t>Cotacachi</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3.040.258,643</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51,21%</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318382">
                <a:tc>
                  <a:txBody>
                    <a:bodyPr/>
                    <a:lstStyle/>
                    <a:p>
                      <a:pPr algn="l">
                        <a:lnSpc>
                          <a:spcPct val="150000"/>
                        </a:lnSpc>
                        <a:spcAft>
                          <a:spcPts val="0"/>
                        </a:spcAft>
                      </a:pPr>
                      <a:r>
                        <a:rPr lang="es-ES" sz="1800" dirty="0">
                          <a:solidFill>
                            <a:schemeClr val="bg1"/>
                          </a:solidFill>
                          <a:effectLst/>
                          <a:latin typeface="Times New Roman" pitchFamily="18" charset="0"/>
                          <a:cs typeface="Times New Roman" pitchFamily="18" charset="0"/>
                        </a:rPr>
                        <a:t>Guano</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1.159.211,045</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19,53%</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318382">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Quisapincha</a:t>
                      </a:r>
                      <a:endParaRPr lang="es-ES" sz="18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1.736.938,634</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29,26%</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r h="614373">
                <a:tc>
                  <a:txBody>
                    <a:bodyPr/>
                    <a:lstStyle/>
                    <a:p>
                      <a:pPr algn="l">
                        <a:lnSpc>
                          <a:spcPct val="150000"/>
                        </a:lnSpc>
                        <a:spcAft>
                          <a:spcPts val="0"/>
                        </a:spcAft>
                      </a:pPr>
                      <a:r>
                        <a:rPr lang="es-ES" sz="1800">
                          <a:solidFill>
                            <a:schemeClr val="bg1"/>
                          </a:solidFill>
                          <a:effectLst/>
                          <a:latin typeface="Times New Roman" pitchFamily="18" charset="0"/>
                          <a:cs typeface="Times New Roman" pitchFamily="18" charset="0"/>
                        </a:rPr>
                        <a:t>Total</a:t>
                      </a:r>
                      <a:endParaRPr lang="es-ES" sz="18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smtClean="0">
                          <a:solidFill>
                            <a:schemeClr val="bg1"/>
                          </a:solidFill>
                          <a:effectLst/>
                          <a:latin typeface="Times New Roman" pitchFamily="18" charset="0"/>
                          <a:cs typeface="Times New Roman" pitchFamily="18" charset="0"/>
                        </a:rPr>
                        <a:t>5.936.408,21</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1800" dirty="0">
                          <a:solidFill>
                            <a:schemeClr val="bg1"/>
                          </a:solidFill>
                          <a:effectLst/>
                          <a:latin typeface="Times New Roman" pitchFamily="18" charset="0"/>
                          <a:cs typeface="Times New Roman" pitchFamily="18" charset="0"/>
                        </a:rPr>
                        <a:t>100%</a:t>
                      </a:r>
                      <a:endParaRPr lang="es-ES" sz="1800" dirty="0">
                        <a:solidFill>
                          <a:schemeClr val="bg1"/>
                        </a:solidFill>
                        <a:effectLst/>
                        <a:latin typeface="Times New Roman" pitchFamily="18" charset="0"/>
                        <a:ea typeface="Calibri"/>
                        <a:cs typeface="Times New Roman" pitchFamily="18"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3 Marcador de contenido"/>
          <p:cNvPicPr>
            <a:picLocks noGrp="1"/>
          </p:cNvPicPr>
          <p:nvPr>
            <p:ph idx="4294967295"/>
          </p:nvPr>
        </p:nvPicPr>
        <p:blipFill>
          <a:blip r:embed="rId2"/>
          <a:srcRect/>
          <a:stretch>
            <a:fillRect/>
          </a:stretch>
        </p:blipFill>
        <p:spPr>
          <a:xfrm>
            <a:off x="1000315" y="1603484"/>
            <a:ext cx="10245725" cy="3663950"/>
          </a:xfrm>
          <a:ln>
            <a:solidFill>
              <a:schemeClr val="tx2">
                <a:lumMod val="75000"/>
              </a:schemeClr>
            </a:solidFill>
          </a:ln>
        </p:spPr>
      </p:pic>
      <p:pic>
        <p:nvPicPr>
          <p:cNvPr id="35843" name="4 Imagen"/>
          <p:cNvPicPr>
            <a:picLocks noChangeAspect="1" noChangeArrowheads="1"/>
          </p:cNvPicPr>
          <p:nvPr/>
        </p:nvPicPr>
        <p:blipFill>
          <a:blip r:embed="rId3"/>
          <a:srcRect b="52083"/>
          <a:stretch>
            <a:fillRect/>
          </a:stretch>
        </p:blipFill>
        <p:spPr bwMode="auto">
          <a:xfrm>
            <a:off x="7248341" y="5792911"/>
            <a:ext cx="2003425" cy="831850"/>
          </a:xfrm>
          <a:prstGeom prst="rect">
            <a:avLst/>
          </a:prstGeom>
          <a:noFill/>
          <a:ln w="9525">
            <a:noFill/>
            <a:miter lim="800000"/>
            <a:headEnd/>
            <a:tailEnd/>
          </a:ln>
        </p:spPr>
      </p:pic>
      <p:pic>
        <p:nvPicPr>
          <p:cNvPr id="35844" name="5 Imagen"/>
          <p:cNvPicPr>
            <a:picLocks noChangeAspect="1" noChangeArrowheads="1"/>
          </p:cNvPicPr>
          <p:nvPr/>
        </p:nvPicPr>
        <p:blipFill>
          <a:blip r:embed="rId3"/>
          <a:srcRect l="552" t="46649" r="-552" b="5434"/>
          <a:stretch>
            <a:fillRect/>
          </a:stretch>
        </p:blipFill>
        <p:spPr bwMode="auto">
          <a:xfrm>
            <a:off x="9283298" y="5777145"/>
            <a:ext cx="2073275" cy="831850"/>
          </a:xfrm>
          <a:prstGeom prst="rect">
            <a:avLst/>
          </a:prstGeom>
          <a:noFill/>
          <a:ln w="9525">
            <a:noFill/>
            <a:miter lim="800000"/>
            <a:headEnd/>
            <a:tailEnd/>
          </a:ln>
        </p:spPr>
      </p:pic>
      <p:sp>
        <p:nvSpPr>
          <p:cNvPr id="6" name="2 Título"/>
          <p:cNvSpPr txBox="1">
            <a:spLocks/>
          </p:cNvSpPr>
          <p:nvPr/>
        </p:nvSpPr>
        <p:spPr>
          <a:xfrm>
            <a:off x="1481959" y="173405"/>
            <a:ext cx="9096703" cy="771251"/>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p>
            <a:pPr lvl="0" algn="ctr" fontAlgn="auto">
              <a:spcAft>
                <a:spcPts val="0"/>
              </a:spcAft>
              <a:defRPr/>
            </a:pPr>
            <a:r>
              <a:rPr lang="es-ES" sz="2500" b="1" dirty="0" smtClean="0">
                <a:solidFill>
                  <a:sysClr val="windowText" lastClr="000000"/>
                </a:solidFill>
                <a:latin typeface="Times New Roman" pitchFamily="18" charset="0"/>
                <a:cs typeface="Times New Roman" pitchFamily="18" charset="0"/>
              </a:rPr>
              <a:t>Canales de Distribución y Comercialización</a:t>
            </a:r>
            <a:endParaRPr kumimoji="0" lang="es-ES" sz="25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Times New Roman" pitchFamily="18" charset="0"/>
              <a:cs typeface="Times New Roman" pitchFamily="18" charset="0"/>
            </a:endParaRPr>
          </a:p>
        </p:txBody>
      </p:sp>
      <p:pic>
        <p:nvPicPr>
          <p:cNvPr id="7" name="Picture 2" descr="http://www.360.espe.edu.ec/images/espe.png"/>
          <p:cNvPicPr>
            <a:picLocks noChangeAspect="1" noChangeArrowheads="1"/>
          </p:cNvPicPr>
          <p:nvPr/>
        </p:nvPicPr>
        <p:blipFill>
          <a:blip r:embed="rId4"/>
          <a:srcRect/>
          <a:stretch>
            <a:fillRect/>
          </a:stretch>
        </p:blipFill>
        <p:spPr bwMode="auto">
          <a:xfrm>
            <a:off x="-4763" y="3175"/>
            <a:ext cx="1144588" cy="1143000"/>
          </a:xfrm>
          <a:prstGeom prst="rect">
            <a:avLst/>
          </a:prstGeom>
          <a:noFill/>
          <a:ln w="9525">
            <a:noFill/>
            <a:miter lim="800000"/>
            <a:headEnd/>
            <a:tailEnd/>
          </a:ln>
        </p:spPr>
      </p:pic>
      <p:pic>
        <p:nvPicPr>
          <p:cNvPr id="8" name="Picture 4" descr="http://comercial-el.espe.edu.ec/wp-content/uploads/2012/04/sello1.jpg"/>
          <p:cNvPicPr>
            <a:picLocks noChangeAspect="1" noChangeArrowheads="1"/>
          </p:cNvPicPr>
          <p:nvPr/>
        </p:nvPicPr>
        <p:blipFill>
          <a:blip r:embed="rId5"/>
          <a:srcRect/>
          <a:stretch>
            <a:fillRect/>
          </a:stretch>
        </p:blipFill>
        <p:spPr bwMode="auto">
          <a:xfrm>
            <a:off x="10948988" y="-9525"/>
            <a:ext cx="1228725"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1481959" y="173405"/>
            <a:ext cx="9096703" cy="771251"/>
          </a:xfrm>
          <a:prstGeom prst="rect">
            <a:avLst/>
          </a:prstGeom>
        </p:spPr>
        <p:style>
          <a:lnRef idx="2">
            <a:schemeClr val="accent1"/>
          </a:lnRef>
          <a:fillRef idx="1">
            <a:schemeClr val="lt1"/>
          </a:fillRef>
          <a:effectRef idx="0">
            <a:schemeClr val="accent1"/>
          </a:effectRef>
          <a:fontRef idx="minor">
            <a:schemeClr val="dk1"/>
          </a:fontRef>
        </p:style>
        <p:txBody>
          <a:bodyPr vert="horz" rtlCol="0" anchor="ctr">
            <a:normAutofit lnSpcReduction="10000"/>
            <a:scene3d>
              <a:camera prst="orthographicFront"/>
              <a:lightRig rig="soft" dir="t"/>
            </a:scene3d>
            <a:sp3d prstMaterial="softEdge">
              <a:bevelT w="25400" h="25400"/>
            </a:sp3d>
          </a:bodyPr>
          <a:lstStyle/>
          <a:p>
            <a:pPr marL="109728" lvl="1" indent="0" algn="ctr" fontAlgn="auto">
              <a:spcBef>
                <a:spcPts val="400"/>
              </a:spcBef>
              <a:spcAft>
                <a:spcPts val="0"/>
              </a:spcAft>
              <a:buSzPct val="68000"/>
              <a:buNone/>
              <a:defRPr/>
            </a:pPr>
            <a:r>
              <a:rPr lang="es-ES" sz="2400" b="1" dirty="0" smtClean="0">
                <a:latin typeface="Times New Roman" pitchFamily="18" charset="0"/>
                <a:cs typeface="Times New Roman" pitchFamily="18" charset="0"/>
              </a:rPr>
              <a:t>Variación Porcentual en Manufacturas en Cuero de </a:t>
            </a:r>
            <a:r>
              <a:rPr lang="es-ES" sz="2400" b="1" dirty="0" err="1" smtClean="0">
                <a:latin typeface="Times New Roman" pitchFamily="18" charset="0"/>
                <a:cs typeface="Times New Roman" pitchFamily="18" charset="0"/>
              </a:rPr>
              <a:t>Cotacachi</a:t>
            </a:r>
            <a:r>
              <a:rPr lang="es-ES" sz="2400" b="1" dirty="0" smtClean="0">
                <a:latin typeface="Times New Roman" pitchFamily="18" charset="0"/>
                <a:cs typeface="Times New Roman" pitchFamily="18" charset="0"/>
              </a:rPr>
              <a:t>, Guano y </a:t>
            </a:r>
            <a:r>
              <a:rPr lang="es-ES" sz="2400" b="1" dirty="0" err="1" smtClean="0">
                <a:latin typeface="Times New Roman" pitchFamily="18" charset="0"/>
                <a:cs typeface="Times New Roman" pitchFamily="18" charset="0"/>
              </a:rPr>
              <a:t>Quisapincha</a:t>
            </a:r>
            <a:r>
              <a:rPr lang="es-ES" sz="2400" b="1" dirty="0" smtClean="0">
                <a:latin typeface="Times New Roman" pitchFamily="18" charset="0"/>
                <a:cs typeface="Times New Roman" pitchFamily="18" charset="0"/>
              </a:rPr>
              <a:t>.</a:t>
            </a:r>
            <a:endParaRPr lang="es-EC" sz="2400" b="1" dirty="0" smtClean="0">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190967934"/>
              </p:ext>
            </p:extLst>
          </p:nvPr>
        </p:nvGraphicFramePr>
        <p:xfrm>
          <a:off x="1245479" y="1518171"/>
          <a:ext cx="9459330" cy="826770"/>
        </p:xfrm>
        <a:graphic>
          <a:graphicData uri="http://schemas.openxmlformats.org/drawingml/2006/table">
            <a:tbl>
              <a:tblPr>
                <a:tableStyleId>{3C2FFA5D-87B4-456A-9821-1D502468CF0F}</a:tableStyleId>
              </a:tblPr>
              <a:tblGrid>
                <a:gridCol w="2372794"/>
                <a:gridCol w="2977938"/>
                <a:gridCol w="1958751"/>
                <a:gridCol w="2149847"/>
              </a:tblGrid>
              <a:tr h="200025">
                <a:tc>
                  <a:txBody>
                    <a:bodyPr/>
                    <a:lstStyle/>
                    <a:p>
                      <a:pPr algn="l">
                        <a:lnSpc>
                          <a:spcPct val="200000"/>
                        </a:lnSpc>
                        <a:spcAft>
                          <a:spcPts val="0"/>
                        </a:spcAft>
                      </a:pPr>
                      <a:r>
                        <a:rPr lang="es-ES" sz="1600" b="1" dirty="0">
                          <a:solidFill>
                            <a:schemeClr val="bg1"/>
                          </a:solidFill>
                          <a:latin typeface="Times New Roman" pitchFamily="18" charset="0"/>
                          <a:cs typeface="Times New Roman" pitchFamily="18" charset="0"/>
                        </a:rPr>
                        <a:t>Descripción del Producto</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S" sz="1600" b="1" dirty="0">
                          <a:solidFill>
                            <a:schemeClr val="bg1"/>
                          </a:solidFill>
                          <a:latin typeface="Times New Roman" pitchFamily="18" charset="0"/>
                          <a:cs typeface="Times New Roman" pitchFamily="18" charset="0"/>
                        </a:rPr>
                        <a:t>Precio de </a:t>
                      </a:r>
                      <a:r>
                        <a:rPr lang="es-ES" sz="1600" b="1" dirty="0" smtClean="0">
                          <a:solidFill>
                            <a:schemeClr val="bg1"/>
                          </a:solidFill>
                          <a:latin typeface="Times New Roman" pitchFamily="18" charset="0"/>
                          <a:cs typeface="Times New Roman" pitchFamily="18" charset="0"/>
                        </a:rPr>
                        <a:t>Productor- </a:t>
                      </a:r>
                      <a:r>
                        <a:rPr lang="es-ES" sz="1600" b="1" dirty="0" err="1" smtClean="0">
                          <a:solidFill>
                            <a:schemeClr val="bg1"/>
                          </a:solidFill>
                          <a:latin typeface="Times New Roman" pitchFamily="18" charset="0"/>
                          <a:cs typeface="Times New Roman" pitchFamily="18" charset="0"/>
                        </a:rPr>
                        <a:t>Cotacachi</a:t>
                      </a:r>
                      <a:endParaRPr lang="es-EC" sz="1600" b="1" dirty="0">
                        <a:solidFill>
                          <a:schemeClr val="bg1"/>
                        </a:solidFill>
                        <a:latin typeface="Times New Roman" pitchFamily="18" charset="0"/>
                        <a:ea typeface="Calibri"/>
                        <a:cs typeface="Times New Roman" pitchFamily="18" charset="0"/>
                      </a:endParaRPr>
                    </a:p>
                  </a:txBody>
                  <a:tcPr marL="44450" marR="44450" marT="0" marB="0"/>
                </a:tc>
                <a:tc>
                  <a:txBody>
                    <a:bodyPr/>
                    <a:lstStyle/>
                    <a:p>
                      <a:pPr algn="l">
                        <a:lnSpc>
                          <a:spcPct val="200000"/>
                        </a:lnSpc>
                        <a:spcAft>
                          <a:spcPts val="0"/>
                        </a:spcAft>
                      </a:pPr>
                      <a:r>
                        <a:rPr lang="es-ES" sz="1600" b="1" dirty="0">
                          <a:solidFill>
                            <a:schemeClr val="bg1"/>
                          </a:solidFill>
                          <a:latin typeface="Times New Roman" pitchFamily="18" charset="0"/>
                          <a:cs typeface="Times New Roman" pitchFamily="18" charset="0"/>
                        </a:rPr>
                        <a:t>PVP – </a:t>
                      </a:r>
                      <a:r>
                        <a:rPr lang="es-ES" sz="1600" b="1" dirty="0" err="1">
                          <a:solidFill>
                            <a:schemeClr val="bg1"/>
                          </a:solidFill>
                          <a:latin typeface="Times New Roman" pitchFamily="18" charset="0"/>
                          <a:cs typeface="Times New Roman" pitchFamily="18" charset="0"/>
                        </a:rPr>
                        <a:t>Cotacachi</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C" sz="1600" b="1" dirty="0" smtClean="0">
                          <a:solidFill>
                            <a:schemeClr val="bg1"/>
                          </a:solidFill>
                          <a:latin typeface="Times New Roman" pitchFamily="18" charset="0"/>
                          <a:cs typeface="Times New Roman" pitchFamily="18" charset="0"/>
                        </a:rPr>
                        <a:t>Variación</a:t>
                      </a:r>
                      <a:r>
                        <a:rPr lang="es-EC" sz="1600" b="1" baseline="0" dirty="0" smtClean="0">
                          <a:solidFill>
                            <a:schemeClr val="bg1"/>
                          </a:solidFill>
                          <a:latin typeface="Times New Roman" pitchFamily="18" charset="0"/>
                          <a:cs typeface="Times New Roman" pitchFamily="18" charset="0"/>
                        </a:rPr>
                        <a:t> Porcentual</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b="1">
                          <a:solidFill>
                            <a:schemeClr val="bg1"/>
                          </a:solidFill>
                          <a:latin typeface="Times New Roman" pitchFamily="18" charset="0"/>
                          <a:cs typeface="Times New Roman" pitchFamily="18" charset="0"/>
                        </a:rPr>
                        <a:t>Abrigos</a:t>
                      </a:r>
                      <a:endParaRPr lang="es-EC" sz="1600" b="1">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b="1">
                          <a:solidFill>
                            <a:schemeClr val="bg1"/>
                          </a:solidFill>
                          <a:latin typeface="Times New Roman" pitchFamily="18" charset="0"/>
                          <a:cs typeface="Times New Roman" pitchFamily="18" charset="0"/>
                        </a:rPr>
                        <a:t>135,00</a:t>
                      </a:r>
                      <a:endParaRPr lang="es-EC" sz="1600" b="1">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b="1" dirty="0">
                          <a:solidFill>
                            <a:schemeClr val="bg1"/>
                          </a:solidFill>
                          <a:latin typeface="Times New Roman" pitchFamily="18" charset="0"/>
                          <a:cs typeface="Times New Roman" pitchFamily="18" charset="0"/>
                        </a:rPr>
                        <a:t>170,00</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C" sz="1600" b="1" dirty="0" smtClean="0">
                          <a:solidFill>
                            <a:schemeClr val="bg1"/>
                          </a:solidFill>
                          <a:latin typeface="Times New Roman" pitchFamily="18" charset="0"/>
                          <a:cs typeface="Times New Roman" pitchFamily="18" charset="0"/>
                        </a:rPr>
                        <a:t>20,59%</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r>
            </a:tbl>
          </a:graphicData>
        </a:graphic>
      </p:graphicFrame>
      <p:pic>
        <p:nvPicPr>
          <p:cNvPr id="6"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7"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p14="http://schemas.microsoft.com/office/powerpoint/2010/main" val="1498960838"/>
              </p:ext>
            </p:extLst>
          </p:nvPr>
        </p:nvGraphicFramePr>
        <p:xfrm>
          <a:off x="1245495" y="2742662"/>
          <a:ext cx="9490822" cy="826770"/>
        </p:xfrm>
        <a:graphic>
          <a:graphicData uri="http://schemas.openxmlformats.org/drawingml/2006/table">
            <a:tbl>
              <a:tblPr>
                <a:tableStyleId>{3C2FFA5D-87B4-456A-9821-1D502468CF0F}</a:tableStyleId>
              </a:tblPr>
              <a:tblGrid>
                <a:gridCol w="2396513"/>
                <a:gridCol w="2983736"/>
                <a:gridCol w="1952126"/>
                <a:gridCol w="2158447"/>
              </a:tblGrid>
              <a:tr h="200025">
                <a:tc>
                  <a:txBody>
                    <a:bodyPr/>
                    <a:lstStyle/>
                    <a:p>
                      <a:pPr algn="l">
                        <a:lnSpc>
                          <a:spcPct val="200000"/>
                        </a:lnSpc>
                        <a:spcAft>
                          <a:spcPts val="0"/>
                        </a:spcAft>
                      </a:pPr>
                      <a:r>
                        <a:rPr lang="es-ES" sz="1600" b="1" dirty="0">
                          <a:solidFill>
                            <a:schemeClr val="bg1"/>
                          </a:solidFill>
                          <a:latin typeface="Times New Roman" pitchFamily="18" charset="0"/>
                          <a:cs typeface="Times New Roman" pitchFamily="18" charset="0"/>
                        </a:rPr>
                        <a:t>Descripción del Producto</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S" sz="1600" b="1" dirty="0">
                          <a:solidFill>
                            <a:schemeClr val="bg1"/>
                          </a:solidFill>
                          <a:latin typeface="Times New Roman" pitchFamily="18" charset="0"/>
                          <a:cs typeface="Times New Roman" pitchFamily="18" charset="0"/>
                        </a:rPr>
                        <a:t>Precio de </a:t>
                      </a:r>
                      <a:r>
                        <a:rPr lang="es-ES" sz="1600" b="1" dirty="0" smtClean="0">
                          <a:solidFill>
                            <a:schemeClr val="bg1"/>
                          </a:solidFill>
                          <a:latin typeface="Times New Roman" pitchFamily="18" charset="0"/>
                          <a:cs typeface="Times New Roman" pitchFamily="18" charset="0"/>
                        </a:rPr>
                        <a:t>Productor- Guano</a:t>
                      </a:r>
                      <a:endParaRPr lang="es-EC" sz="1600" b="1" dirty="0">
                        <a:solidFill>
                          <a:schemeClr val="bg1"/>
                        </a:solidFill>
                        <a:latin typeface="Times New Roman" pitchFamily="18" charset="0"/>
                        <a:ea typeface="Calibri"/>
                        <a:cs typeface="Times New Roman" pitchFamily="18" charset="0"/>
                      </a:endParaRPr>
                    </a:p>
                  </a:txBody>
                  <a:tcPr marL="44450" marR="44450" marT="0" marB="0"/>
                </a:tc>
                <a:tc>
                  <a:txBody>
                    <a:bodyPr/>
                    <a:lstStyle/>
                    <a:p>
                      <a:pPr algn="l">
                        <a:lnSpc>
                          <a:spcPct val="200000"/>
                        </a:lnSpc>
                        <a:spcAft>
                          <a:spcPts val="0"/>
                        </a:spcAft>
                      </a:pPr>
                      <a:r>
                        <a:rPr lang="es-ES" sz="1600" b="1" dirty="0">
                          <a:solidFill>
                            <a:schemeClr val="bg1"/>
                          </a:solidFill>
                          <a:latin typeface="Times New Roman" pitchFamily="18" charset="0"/>
                          <a:cs typeface="Times New Roman" pitchFamily="18" charset="0"/>
                        </a:rPr>
                        <a:t>PVP – </a:t>
                      </a:r>
                      <a:r>
                        <a:rPr lang="es-ES" sz="1600" b="1" dirty="0" smtClean="0">
                          <a:solidFill>
                            <a:schemeClr val="bg1"/>
                          </a:solidFill>
                          <a:latin typeface="Times New Roman" pitchFamily="18" charset="0"/>
                          <a:cs typeface="Times New Roman" pitchFamily="18" charset="0"/>
                        </a:rPr>
                        <a:t>Guano</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C" sz="1600" b="1" dirty="0" smtClean="0">
                          <a:solidFill>
                            <a:schemeClr val="bg1"/>
                          </a:solidFill>
                          <a:latin typeface="Times New Roman" pitchFamily="18" charset="0"/>
                          <a:cs typeface="Times New Roman" pitchFamily="18" charset="0"/>
                        </a:rPr>
                        <a:t>Variación</a:t>
                      </a:r>
                      <a:r>
                        <a:rPr lang="es-EC" sz="1600" b="1" baseline="0" dirty="0" smtClean="0">
                          <a:solidFill>
                            <a:schemeClr val="bg1"/>
                          </a:solidFill>
                          <a:latin typeface="Times New Roman" pitchFamily="18" charset="0"/>
                          <a:cs typeface="Times New Roman" pitchFamily="18" charset="0"/>
                        </a:rPr>
                        <a:t> Porcentual</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b="1">
                          <a:solidFill>
                            <a:schemeClr val="bg1"/>
                          </a:solidFill>
                          <a:latin typeface="Times New Roman" pitchFamily="18" charset="0"/>
                          <a:cs typeface="Times New Roman" pitchFamily="18" charset="0"/>
                        </a:rPr>
                        <a:t>Abrigos</a:t>
                      </a:r>
                      <a:endParaRPr lang="es-EC" sz="1600" b="1">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b="1" dirty="0" smtClean="0">
                          <a:solidFill>
                            <a:schemeClr val="bg1"/>
                          </a:solidFill>
                          <a:latin typeface="Times New Roman" pitchFamily="18" charset="0"/>
                          <a:cs typeface="Times New Roman" pitchFamily="18" charset="0"/>
                        </a:rPr>
                        <a:t>125,00</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b="1" dirty="0" smtClean="0">
                          <a:solidFill>
                            <a:schemeClr val="bg1"/>
                          </a:solidFill>
                          <a:latin typeface="Times New Roman" pitchFamily="18" charset="0"/>
                          <a:cs typeface="Times New Roman" pitchFamily="18" charset="0"/>
                        </a:rPr>
                        <a:t>160,00</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C" sz="1600" b="1" dirty="0" smtClean="0">
                          <a:solidFill>
                            <a:schemeClr val="bg1"/>
                          </a:solidFill>
                          <a:latin typeface="Times New Roman" pitchFamily="18" charset="0"/>
                          <a:cs typeface="Times New Roman" pitchFamily="18" charset="0"/>
                        </a:rPr>
                        <a:t>21,88%</a:t>
                      </a:r>
                      <a:endParaRPr lang="es-EC" sz="1600" b="1" dirty="0">
                        <a:solidFill>
                          <a:schemeClr val="bg1"/>
                        </a:solidFill>
                        <a:latin typeface="Times New Roman" pitchFamily="18" charset="0"/>
                        <a:ea typeface="Calibri"/>
                        <a:cs typeface="Times New Roman" pitchFamily="18" charset="0"/>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645014230"/>
              </p:ext>
            </p:extLst>
          </p:nvPr>
        </p:nvGraphicFramePr>
        <p:xfrm>
          <a:off x="1245498" y="3982913"/>
          <a:ext cx="9538116" cy="826770"/>
        </p:xfrm>
        <a:graphic>
          <a:graphicData uri="http://schemas.openxmlformats.org/drawingml/2006/table">
            <a:tbl>
              <a:tblPr>
                <a:tableStyleId>{3C2FFA5D-87B4-456A-9821-1D502468CF0F}</a:tableStyleId>
              </a:tblPr>
              <a:tblGrid>
                <a:gridCol w="2380534"/>
                <a:gridCol w="3115465"/>
                <a:gridCol w="1869279"/>
                <a:gridCol w="2172838"/>
              </a:tblGrid>
              <a:tr h="200025">
                <a:tc>
                  <a:txBody>
                    <a:bodyPr/>
                    <a:lstStyle/>
                    <a:p>
                      <a:pPr algn="l">
                        <a:lnSpc>
                          <a:spcPct val="200000"/>
                        </a:lnSpc>
                        <a:spcAft>
                          <a:spcPts val="0"/>
                        </a:spcAft>
                      </a:pPr>
                      <a:r>
                        <a:rPr lang="es-ES" sz="1600" b="1" dirty="0">
                          <a:latin typeface="Times New Roman" pitchFamily="18" charset="0"/>
                          <a:cs typeface="Times New Roman" pitchFamily="18" charset="0"/>
                        </a:rPr>
                        <a:t>Descripción del Producto</a:t>
                      </a:r>
                      <a:endParaRPr lang="es-EC" sz="1600" b="1"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S" sz="1600" b="1" dirty="0">
                          <a:latin typeface="Times New Roman" pitchFamily="18" charset="0"/>
                          <a:cs typeface="Times New Roman" pitchFamily="18" charset="0"/>
                        </a:rPr>
                        <a:t>Precio de </a:t>
                      </a:r>
                      <a:r>
                        <a:rPr lang="es-ES" sz="1600" b="1" dirty="0" smtClean="0">
                          <a:latin typeface="Times New Roman" pitchFamily="18" charset="0"/>
                          <a:cs typeface="Times New Roman" pitchFamily="18" charset="0"/>
                        </a:rPr>
                        <a:t>Productor- </a:t>
                      </a:r>
                      <a:r>
                        <a:rPr lang="es-ES" sz="1600" b="1" dirty="0" err="1" smtClean="0">
                          <a:latin typeface="Times New Roman" pitchFamily="18" charset="0"/>
                          <a:cs typeface="Times New Roman" pitchFamily="18" charset="0"/>
                        </a:rPr>
                        <a:t>Quisapincha</a:t>
                      </a:r>
                      <a:endParaRPr lang="es-EC" sz="1600" b="1" dirty="0">
                        <a:solidFill>
                          <a:srgbClr val="000000"/>
                        </a:solidFill>
                        <a:latin typeface="Times New Roman" pitchFamily="18" charset="0"/>
                        <a:ea typeface="Calibri"/>
                        <a:cs typeface="Times New Roman" pitchFamily="18" charset="0"/>
                      </a:endParaRPr>
                    </a:p>
                  </a:txBody>
                  <a:tcPr marL="44450" marR="44450" marT="0" marB="0"/>
                </a:tc>
                <a:tc>
                  <a:txBody>
                    <a:bodyPr/>
                    <a:lstStyle/>
                    <a:p>
                      <a:pPr algn="l">
                        <a:lnSpc>
                          <a:spcPct val="200000"/>
                        </a:lnSpc>
                        <a:spcAft>
                          <a:spcPts val="0"/>
                        </a:spcAft>
                      </a:pPr>
                      <a:r>
                        <a:rPr lang="es-ES" sz="1600" b="1" dirty="0">
                          <a:latin typeface="Times New Roman" pitchFamily="18" charset="0"/>
                          <a:cs typeface="Times New Roman" pitchFamily="18" charset="0"/>
                        </a:rPr>
                        <a:t>PVP – </a:t>
                      </a:r>
                      <a:r>
                        <a:rPr lang="es-ES" sz="1600" b="1" dirty="0" err="1" smtClean="0">
                          <a:latin typeface="Times New Roman" pitchFamily="18" charset="0"/>
                          <a:cs typeface="Times New Roman" pitchFamily="18" charset="0"/>
                        </a:rPr>
                        <a:t>Quisapincha</a:t>
                      </a:r>
                      <a:endParaRPr lang="es-EC" sz="1600" b="1"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C" sz="1600" b="1" dirty="0" smtClean="0">
                          <a:latin typeface="Times New Roman" pitchFamily="18" charset="0"/>
                          <a:cs typeface="Times New Roman" pitchFamily="18" charset="0"/>
                        </a:rPr>
                        <a:t>Variación</a:t>
                      </a:r>
                      <a:r>
                        <a:rPr lang="es-EC" sz="1600" b="1" baseline="0" dirty="0" smtClean="0">
                          <a:latin typeface="Times New Roman" pitchFamily="18" charset="0"/>
                          <a:cs typeface="Times New Roman" pitchFamily="18" charset="0"/>
                        </a:rPr>
                        <a:t> Porcentual</a:t>
                      </a:r>
                      <a:endParaRPr lang="es-EC" sz="1600" b="1" dirty="0">
                        <a:solidFill>
                          <a:srgbClr val="000000"/>
                        </a:solidFill>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b="1" dirty="0">
                          <a:latin typeface="Times New Roman" pitchFamily="18" charset="0"/>
                          <a:cs typeface="Times New Roman" pitchFamily="18" charset="0"/>
                        </a:rPr>
                        <a:t>Abrigos</a:t>
                      </a:r>
                      <a:endParaRPr lang="es-EC" sz="1600" b="1"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b="1" dirty="0" smtClean="0">
                          <a:latin typeface="Times New Roman" pitchFamily="18" charset="0"/>
                          <a:cs typeface="Times New Roman" pitchFamily="18" charset="0"/>
                        </a:rPr>
                        <a:t>110,00</a:t>
                      </a:r>
                      <a:endParaRPr lang="es-EC" sz="1600" b="1"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b="1" dirty="0" smtClean="0">
                          <a:latin typeface="Times New Roman" pitchFamily="18" charset="0"/>
                          <a:cs typeface="Times New Roman" pitchFamily="18" charset="0"/>
                        </a:rPr>
                        <a:t>145,00</a:t>
                      </a:r>
                      <a:endParaRPr lang="es-EC" sz="1600" b="1"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C" sz="1600" b="1" dirty="0" smtClean="0">
                          <a:latin typeface="Times New Roman" pitchFamily="18" charset="0"/>
                          <a:cs typeface="Times New Roman" pitchFamily="18" charset="0"/>
                        </a:rPr>
                        <a:t>24,14%</a:t>
                      </a:r>
                      <a:endParaRPr lang="es-EC" sz="1600" b="1" dirty="0">
                        <a:solidFill>
                          <a:srgbClr val="000000"/>
                        </a:solidFill>
                        <a:latin typeface="Times New Roman" pitchFamily="18" charset="0"/>
                        <a:ea typeface="Calibri"/>
                        <a:cs typeface="Times New Roman" pitchFamily="18" charset="0"/>
                      </a:endParaRPr>
                    </a:p>
                  </a:txBody>
                  <a:tcPr marL="44450" marR="44450" marT="0" marB="0" anchor="b"/>
                </a:tc>
              </a:tr>
            </a:tbl>
          </a:graphicData>
        </a:graphic>
      </p:graphicFrame>
      <p:sp>
        <p:nvSpPr>
          <p:cNvPr id="10" name="1 Marcador de contenido"/>
          <p:cNvSpPr txBox="1">
            <a:spLocks/>
          </p:cNvSpPr>
          <p:nvPr/>
        </p:nvSpPr>
        <p:spPr>
          <a:xfrm>
            <a:off x="1592317" y="5115441"/>
            <a:ext cx="9175579" cy="40249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109728" marR="0"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2000" b="0"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En </a:t>
            </a:r>
            <a:r>
              <a:rPr kumimoji="0" lang="es-ES" sz="2000" b="0" i="0" u="none" strike="noStrike" kern="1200" cap="none" spc="0" normalizeH="0" baseline="0" noProof="0" dirty="0" err="1" smtClean="0">
                <a:ln>
                  <a:noFill/>
                </a:ln>
                <a:solidFill>
                  <a:schemeClr val="dk1"/>
                </a:solidFill>
                <a:effectLst/>
                <a:uLnTx/>
                <a:uFillTx/>
                <a:latin typeface="Times New Roman" pitchFamily="18" charset="0"/>
                <a:cs typeface="Times New Roman" pitchFamily="18" charset="0"/>
              </a:rPr>
              <a:t>Quisapincha</a:t>
            </a:r>
            <a:r>
              <a:rPr kumimoji="0" lang="es-ES" sz="2000" b="0"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 son los intermediarios comerciales quienes tienen una plusvalía mayor.</a:t>
            </a:r>
            <a:endParaRPr kumimoji="0" lang="es-ES" sz="2000" b="0" i="0" u="none" strike="noStrike" kern="1200" cap="none" spc="0" normalizeH="0" baseline="0" noProof="0" dirty="0">
              <a:ln>
                <a:noFill/>
              </a:ln>
              <a:solidFill>
                <a:schemeClr val="dk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6" name="Picture 6" descr="http://paper.elcomercio.com/uploads/edicio-3002573643981DFB-9200-4150-8E92-4EB44D4211B3_28042013_/6CC39CBC-E921-49C6-91B3-79C66D64247D.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pic>
        <p:nvPicPr>
          <p:cNvPr id="29700" name="Picture 2" descr="http://www.360.espe.edu.ec/images/espe.png"/>
          <p:cNvPicPr>
            <a:picLocks noChangeAspect="1" noChangeArrowheads="1"/>
          </p:cNvPicPr>
          <p:nvPr/>
        </p:nvPicPr>
        <p:blipFill>
          <a:blip r:embed="rId3"/>
          <a:srcRect/>
          <a:stretch>
            <a:fillRect/>
          </a:stretch>
        </p:blipFill>
        <p:spPr bwMode="auto">
          <a:xfrm>
            <a:off x="-4763" y="3175"/>
            <a:ext cx="1144588" cy="1143000"/>
          </a:xfrm>
          <a:prstGeom prst="rect">
            <a:avLst/>
          </a:prstGeom>
          <a:noFill/>
          <a:ln w="9525">
            <a:noFill/>
            <a:miter lim="800000"/>
            <a:headEnd/>
            <a:tailEnd/>
          </a:ln>
        </p:spPr>
      </p:pic>
      <p:sp>
        <p:nvSpPr>
          <p:cNvPr id="9" name="8 Rectángulo"/>
          <p:cNvSpPr/>
          <p:nvPr/>
        </p:nvSpPr>
        <p:spPr>
          <a:xfrm>
            <a:off x="2306459" y="2760671"/>
            <a:ext cx="7342496" cy="2677656"/>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7200" b="1" dirty="0">
                <a:ln>
                  <a:solidFill>
                    <a:srgbClr val="FFFF00"/>
                  </a:solidFill>
                </a:ln>
                <a:solidFill>
                  <a:srgbClr val="FF0000"/>
                </a:solidFill>
                <a:latin typeface="Times New Roman" pitchFamily="18" charset="0"/>
                <a:cs typeface="Times New Roman" pitchFamily="18" charset="0"/>
              </a:rPr>
              <a:t>CAPÍTULO </a:t>
            </a:r>
            <a:r>
              <a:rPr lang="es-ES" sz="7200" b="1" dirty="0" smtClean="0">
                <a:ln>
                  <a:solidFill>
                    <a:srgbClr val="FFFF00"/>
                  </a:solidFill>
                </a:ln>
                <a:solidFill>
                  <a:srgbClr val="FF0000"/>
                </a:solidFill>
                <a:latin typeface="Times New Roman" pitchFamily="18" charset="0"/>
                <a:cs typeface="Times New Roman" pitchFamily="18" charset="0"/>
              </a:rPr>
              <a:t>V</a:t>
            </a:r>
          </a:p>
          <a:p>
            <a:pPr marL="18288" algn="ctr" fontAlgn="auto">
              <a:spcBef>
                <a:spcPts val="0"/>
              </a:spcBef>
              <a:spcAft>
                <a:spcPts val="0"/>
              </a:spcAft>
              <a:defRPr/>
            </a:pPr>
            <a:r>
              <a:rPr lang="es-ES" sz="3200" b="1" dirty="0" smtClean="0">
                <a:ln>
                  <a:solidFill>
                    <a:srgbClr val="FFFF00"/>
                  </a:solidFill>
                </a:ln>
                <a:solidFill>
                  <a:srgbClr val="FF0000"/>
                </a:solidFill>
                <a:latin typeface="Times New Roman" pitchFamily="18" charset="0"/>
                <a:cs typeface="Times New Roman" pitchFamily="18" charset="0"/>
              </a:rPr>
              <a:t>INCIDENCIA DE LA INTERMEDIACION EN EL PRECIO FINAL</a:t>
            </a:r>
            <a:endParaRPr lang="es-ES" sz="3200" b="1" dirty="0">
              <a:ln>
                <a:solidFill>
                  <a:srgbClr val="FFFF00"/>
                </a:solidFill>
              </a:ln>
              <a:solidFill>
                <a:srgbClr val="FF0000"/>
              </a:solidFill>
              <a:latin typeface="Times New Roman" pitchFamily="18" charset="0"/>
              <a:cs typeface="Times New Roman" pitchFamily="18" charset="0"/>
            </a:endParaRPr>
          </a:p>
        </p:txBody>
      </p:sp>
      <p:pic>
        <p:nvPicPr>
          <p:cNvPr id="29698" name="Picture 4" descr="http://comercial-el.espe.edu.ec/wp-content/uploads/2012/04/sello1.jpg"/>
          <p:cNvPicPr>
            <a:picLocks noChangeAspect="1" noChangeArrowheads="1"/>
          </p:cNvPicPr>
          <p:nvPr/>
        </p:nvPicPr>
        <p:blipFill>
          <a:blip r:embed="rId4"/>
          <a:srcRect/>
          <a:stretch>
            <a:fillRect/>
          </a:stretch>
        </p:blipFill>
        <p:spPr bwMode="auto">
          <a:xfrm>
            <a:off x="10948988" y="-9525"/>
            <a:ext cx="1228725" cy="115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274638"/>
            <a:ext cx="8986346" cy="702824"/>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Intermediación Comercial</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3797175701"/>
              </p:ext>
            </p:extLst>
          </p:nvPr>
        </p:nvGraphicFramePr>
        <p:xfrm>
          <a:off x="624114" y="1564109"/>
          <a:ext cx="10972801" cy="1478788"/>
        </p:xfrm>
        <a:graphic>
          <a:graphicData uri="http://schemas.openxmlformats.org/drawingml/2006/table">
            <a:tbl>
              <a:tblPr firstRow="1" firstCol="1" bandRow="1">
                <a:tableStyleId>{5C22544A-7EE6-4342-B048-85BDC9FD1C3A}</a:tableStyleId>
              </a:tblPr>
              <a:tblGrid>
                <a:gridCol w="1567543"/>
                <a:gridCol w="1059543"/>
                <a:gridCol w="2162628"/>
                <a:gridCol w="2162629"/>
                <a:gridCol w="1088571"/>
                <a:gridCol w="1378857"/>
                <a:gridCol w="1553030"/>
              </a:tblGrid>
              <a:tr h="200025">
                <a:tc>
                  <a:txBody>
                    <a:bodyPr/>
                    <a:lstStyle/>
                    <a:p>
                      <a:pPr algn="ctr">
                        <a:lnSpc>
                          <a:spcPct val="200000"/>
                        </a:lnSpc>
                        <a:spcAft>
                          <a:spcPts val="0"/>
                        </a:spcAft>
                      </a:pPr>
                      <a:r>
                        <a:rPr lang="es-ES" sz="1800" dirty="0">
                          <a:solidFill>
                            <a:schemeClr val="bg1"/>
                          </a:solidFill>
                          <a:effectLst/>
                          <a:latin typeface="Times New Roman" pitchFamily="18" charset="0"/>
                          <a:cs typeface="Times New Roman" pitchFamily="18" charset="0"/>
                        </a:rPr>
                        <a:t>Producto</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800" dirty="0">
                          <a:solidFill>
                            <a:schemeClr val="bg1"/>
                          </a:solidFill>
                          <a:effectLst/>
                          <a:latin typeface="Times New Roman" pitchFamily="18" charset="0"/>
                          <a:cs typeface="Times New Roman" pitchFamily="18" charset="0"/>
                        </a:rPr>
                        <a:t>P. V. P.</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Costo de Producción</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dirty="0">
                          <a:solidFill>
                            <a:schemeClr val="bg1"/>
                          </a:solidFill>
                          <a:effectLst/>
                          <a:latin typeface="Times New Roman" pitchFamily="18" charset="0"/>
                          <a:cs typeface="Times New Roman" pitchFamily="18" charset="0"/>
                        </a:rPr>
                        <a:t>Precio de Productor</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C" sz="1800" baseline="0" dirty="0" smtClean="0">
                          <a:solidFill>
                            <a:schemeClr val="bg1"/>
                          </a:solidFill>
                          <a:effectLst/>
                          <a:latin typeface="Times New Roman" pitchFamily="18" charset="0"/>
                          <a:ea typeface="Calibri"/>
                          <a:cs typeface="Times New Roman" pitchFamily="18" charset="0"/>
                        </a:rPr>
                        <a:t>MBC</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C" sz="1800" baseline="0" dirty="0" smtClean="0">
                          <a:solidFill>
                            <a:schemeClr val="bg1"/>
                          </a:solidFill>
                          <a:effectLst/>
                          <a:latin typeface="Times New Roman" pitchFamily="18" charset="0"/>
                          <a:ea typeface="Calibri"/>
                          <a:cs typeface="Times New Roman" pitchFamily="18" charset="0"/>
                        </a:rPr>
                        <a:t>PDP</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C" sz="1800" dirty="0" smtClean="0">
                          <a:solidFill>
                            <a:schemeClr val="bg1"/>
                          </a:solidFill>
                          <a:effectLst/>
                          <a:latin typeface="Times New Roman" pitchFamily="18" charset="0"/>
                          <a:ea typeface="Calibri"/>
                          <a:cs typeface="Times New Roman" pitchFamily="18" charset="0"/>
                        </a:rPr>
                        <a:t>MNC</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ctr"/>
                </a:tc>
              </a:tr>
              <a:tr h="200025">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Zapatos niño/a</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a:solidFill>
                            <a:schemeClr val="bg1"/>
                          </a:solidFill>
                          <a:effectLst/>
                          <a:latin typeface="Times New Roman" pitchFamily="18" charset="0"/>
                          <a:cs typeface="Times New Roman" pitchFamily="18" charset="0"/>
                        </a:rPr>
                        <a:t>26,00</a:t>
                      </a:r>
                      <a:endParaRPr lang="es-EC" sz="18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dirty="0">
                          <a:solidFill>
                            <a:schemeClr val="bg1"/>
                          </a:solidFill>
                          <a:effectLst/>
                          <a:latin typeface="Times New Roman" pitchFamily="18" charset="0"/>
                          <a:cs typeface="Times New Roman" pitchFamily="18" charset="0"/>
                        </a:rPr>
                        <a:t>16,00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S" sz="1800" dirty="0">
                          <a:solidFill>
                            <a:schemeClr val="bg1"/>
                          </a:solidFill>
                          <a:effectLst/>
                          <a:latin typeface="Times New Roman" pitchFamily="18" charset="0"/>
                          <a:cs typeface="Times New Roman" pitchFamily="18" charset="0"/>
                        </a:rPr>
                        <a:t>19,00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C" sz="1800" dirty="0" smtClean="0">
                          <a:solidFill>
                            <a:schemeClr val="bg1"/>
                          </a:solidFill>
                          <a:effectLst/>
                          <a:latin typeface="Times New Roman" pitchFamily="18" charset="0"/>
                          <a:ea typeface="Calibri"/>
                          <a:cs typeface="Times New Roman" pitchFamily="18" charset="0"/>
                        </a:rPr>
                        <a:t>26,92%</a:t>
                      </a:r>
                    </a:p>
                    <a:p>
                      <a:pPr algn="ctr">
                        <a:lnSpc>
                          <a:spcPct val="200000"/>
                        </a:lnSpc>
                        <a:spcAft>
                          <a:spcPts val="0"/>
                        </a:spcAft>
                      </a:pPr>
                      <a:r>
                        <a:rPr lang="es-EC" sz="1800" dirty="0" smtClean="0">
                          <a:solidFill>
                            <a:schemeClr val="bg1"/>
                          </a:solidFill>
                          <a:effectLst/>
                          <a:latin typeface="Times New Roman" pitchFamily="18" charset="0"/>
                          <a:ea typeface="Calibri"/>
                          <a:cs typeface="Times New Roman" pitchFamily="18" charset="0"/>
                        </a:rPr>
                        <a:t>$  7,00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C" sz="1800" dirty="0" smtClean="0">
                          <a:solidFill>
                            <a:schemeClr val="bg1"/>
                          </a:solidFill>
                          <a:effectLst/>
                          <a:latin typeface="Times New Roman" pitchFamily="18" charset="0"/>
                          <a:ea typeface="Calibri"/>
                          <a:cs typeface="Times New Roman" pitchFamily="18" charset="0"/>
                        </a:rPr>
                        <a:t>73,08%</a:t>
                      </a:r>
                    </a:p>
                    <a:p>
                      <a:pPr algn="ctr">
                        <a:lnSpc>
                          <a:spcPct val="200000"/>
                        </a:lnSpc>
                        <a:spcAft>
                          <a:spcPts val="0"/>
                        </a:spcAft>
                      </a:pPr>
                      <a:r>
                        <a:rPr lang="es-EC" sz="1800" dirty="0" smtClean="0">
                          <a:solidFill>
                            <a:schemeClr val="bg1"/>
                          </a:solidFill>
                          <a:effectLst/>
                          <a:latin typeface="Times New Roman" pitchFamily="18" charset="0"/>
                          <a:ea typeface="Calibri"/>
                          <a:cs typeface="Times New Roman" pitchFamily="18" charset="0"/>
                        </a:rPr>
                        <a:t>$ 19,00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200000"/>
                        </a:lnSpc>
                        <a:spcAft>
                          <a:spcPts val="0"/>
                        </a:spcAft>
                      </a:pPr>
                      <a:r>
                        <a:rPr lang="es-EC" sz="1800" dirty="0" smtClean="0">
                          <a:solidFill>
                            <a:schemeClr val="bg1"/>
                          </a:solidFill>
                          <a:effectLst/>
                          <a:latin typeface="Times New Roman" pitchFamily="18" charset="0"/>
                          <a:ea typeface="Calibri"/>
                          <a:cs typeface="Times New Roman" pitchFamily="18" charset="0"/>
                        </a:rPr>
                        <a:t>21,92%</a:t>
                      </a:r>
                    </a:p>
                    <a:p>
                      <a:pPr algn="ctr">
                        <a:lnSpc>
                          <a:spcPct val="200000"/>
                        </a:lnSpc>
                        <a:spcAft>
                          <a:spcPts val="0"/>
                        </a:spcAft>
                      </a:pPr>
                      <a:r>
                        <a:rPr lang="es-EC" sz="1800" dirty="0" smtClean="0">
                          <a:solidFill>
                            <a:schemeClr val="bg1"/>
                          </a:solidFill>
                          <a:effectLst/>
                          <a:latin typeface="Times New Roman" pitchFamily="18" charset="0"/>
                          <a:ea typeface="Calibri"/>
                          <a:cs typeface="Times New Roman" pitchFamily="18" charset="0"/>
                        </a:rPr>
                        <a:t>$ 5,70</a:t>
                      </a:r>
                      <a:endParaRPr lang="es-EC" sz="18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graphicFrame>
        <p:nvGraphicFramePr>
          <p:cNvPr id="8" name="7 Gráfico"/>
          <p:cNvGraphicFramePr/>
          <p:nvPr>
            <p:extLst>
              <p:ext uri="{D42A27DB-BD31-4B8C-83A1-F6EECF244321}">
                <p14:modId xmlns:p14="http://schemas.microsoft.com/office/powerpoint/2010/main" val="463356637"/>
              </p:ext>
            </p:extLst>
          </p:nvPr>
        </p:nvGraphicFramePr>
        <p:xfrm>
          <a:off x="6066971" y="3294742"/>
          <a:ext cx="5602515" cy="31931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fotos.lahora.com.ec/cache/8/89/89a/89ab/feria-del-cuero-movera-un-millon-de-dolares-20130222090005-89ab70944e39baaa8ac556a37570316b.jpg"/>
          <p:cNvPicPr>
            <a:picLocks noChangeAspect="1" noChangeArrowheads="1"/>
          </p:cNvPicPr>
          <p:nvPr/>
        </p:nvPicPr>
        <p:blipFill>
          <a:blip r:embed="rId2"/>
          <a:srcRect/>
          <a:stretch>
            <a:fillRect/>
          </a:stretch>
        </p:blipFill>
        <p:spPr bwMode="auto">
          <a:xfrm>
            <a:off x="0" y="14288"/>
            <a:ext cx="12192000" cy="6843712"/>
          </a:xfrm>
          <a:prstGeom prst="rect">
            <a:avLst/>
          </a:prstGeom>
          <a:noFill/>
          <a:ln w="9525">
            <a:noFill/>
            <a:miter lim="800000"/>
            <a:headEnd/>
            <a:tailEnd/>
          </a:ln>
        </p:spPr>
      </p:pic>
      <p:pic>
        <p:nvPicPr>
          <p:cNvPr id="16386" name="Picture 4" descr="http://comercial-el.espe.edu.ec/wp-content/uploads/2012/04/sello1.jpg"/>
          <p:cNvPicPr>
            <a:picLocks noChangeAspect="1" noChangeArrowheads="1"/>
          </p:cNvPicPr>
          <p:nvPr/>
        </p:nvPicPr>
        <p:blipFill>
          <a:blip r:embed="rId3"/>
          <a:srcRect/>
          <a:stretch>
            <a:fillRect/>
          </a:stretch>
        </p:blipFill>
        <p:spPr bwMode="auto">
          <a:xfrm>
            <a:off x="10948988" y="28575"/>
            <a:ext cx="1228725" cy="1157288"/>
          </a:xfrm>
          <a:prstGeom prst="rect">
            <a:avLst/>
          </a:prstGeom>
          <a:noFill/>
          <a:ln w="9525">
            <a:noFill/>
            <a:miter lim="800000"/>
            <a:headEnd/>
            <a:tailEnd/>
          </a:ln>
        </p:spPr>
      </p:pic>
      <p:pic>
        <p:nvPicPr>
          <p:cNvPr id="16387" name="Picture 2" descr="http://www.360.espe.edu.ec/images/espe.png"/>
          <p:cNvPicPr>
            <a:picLocks noChangeAspect="1" noChangeArrowheads="1"/>
          </p:cNvPicPr>
          <p:nvPr/>
        </p:nvPicPr>
        <p:blipFill>
          <a:blip r:embed="rId4"/>
          <a:srcRect/>
          <a:stretch>
            <a:fillRect/>
          </a:stretch>
        </p:blipFill>
        <p:spPr bwMode="auto">
          <a:xfrm>
            <a:off x="-4763" y="14288"/>
            <a:ext cx="1144588" cy="1143000"/>
          </a:xfrm>
          <a:prstGeom prst="rect">
            <a:avLst/>
          </a:prstGeom>
          <a:noFill/>
          <a:ln w="9525">
            <a:noFill/>
            <a:miter lim="800000"/>
            <a:headEnd/>
            <a:tailEnd/>
          </a:ln>
        </p:spPr>
      </p:pic>
      <p:sp>
        <p:nvSpPr>
          <p:cNvPr id="9" name="8 Rectángulo"/>
          <p:cNvSpPr/>
          <p:nvPr/>
        </p:nvSpPr>
        <p:spPr>
          <a:xfrm>
            <a:off x="2306459" y="2760671"/>
            <a:ext cx="7342496" cy="187743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7200" b="1" dirty="0">
                <a:ln>
                  <a:solidFill>
                    <a:schemeClr val="accent2"/>
                  </a:solidFill>
                </a:ln>
                <a:solidFill>
                  <a:srgbClr val="FFFF00"/>
                </a:solidFill>
                <a:latin typeface="Times New Roman" pitchFamily="18" charset="0"/>
                <a:cs typeface="Times New Roman" pitchFamily="18" charset="0"/>
              </a:rPr>
              <a:t>CAPÍTULO </a:t>
            </a:r>
            <a:r>
              <a:rPr lang="es-ES" sz="7200" b="1" dirty="0" smtClean="0">
                <a:ln>
                  <a:solidFill>
                    <a:schemeClr val="accent2"/>
                  </a:solidFill>
                </a:ln>
                <a:solidFill>
                  <a:srgbClr val="FFFF00"/>
                </a:solidFill>
                <a:latin typeface="Times New Roman" pitchFamily="18" charset="0"/>
                <a:cs typeface="Times New Roman" pitchFamily="18" charset="0"/>
              </a:rPr>
              <a:t>I</a:t>
            </a:r>
          </a:p>
          <a:p>
            <a:pPr marL="18288" algn="ctr" fontAlgn="auto">
              <a:spcBef>
                <a:spcPts val="0"/>
              </a:spcBef>
              <a:spcAft>
                <a:spcPts val="0"/>
              </a:spcAft>
              <a:defRPr/>
            </a:pPr>
            <a:r>
              <a:rPr lang="es-ES" sz="4400" b="1" dirty="0" smtClean="0">
                <a:ln>
                  <a:solidFill>
                    <a:schemeClr val="accent2"/>
                  </a:solidFill>
                </a:ln>
                <a:solidFill>
                  <a:srgbClr val="FFFF00"/>
                </a:solidFill>
                <a:latin typeface="Times New Roman" pitchFamily="18" charset="0"/>
                <a:cs typeface="Times New Roman" pitchFamily="18" charset="0"/>
              </a:rPr>
              <a:t>INTRODUCCIÒN</a:t>
            </a:r>
            <a:endParaRPr lang="es-ES" sz="4400" b="1" dirty="0">
              <a:ln>
                <a:solidFill>
                  <a:schemeClr val="accent2"/>
                </a:solidFill>
              </a:ln>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274638"/>
            <a:ext cx="8986346" cy="702824"/>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Índice de Intermediación por sector de Investigación</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2936553338"/>
              </p:ext>
            </p:extLst>
          </p:nvPr>
        </p:nvGraphicFramePr>
        <p:xfrm>
          <a:off x="1974401" y="1828799"/>
          <a:ext cx="8097670" cy="3176376"/>
        </p:xfrm>
        <a:graphic>
          <a:graphicData uri="http://schemas.openxmlformats.org/drawingml/2006/table">
            <a:tbl>
              <a:tblPr firstRow="1" firstCol="1" bandRow="1">
                <a:tableStyleId>{5C22544A-7EE6-4342-B048-85BDC9FD1C3A}</a:tableStyleId>
              </a:tblPr>
              <a:tblGrid>
                <a:gridCol w="1833325"/>
                <a:gridCol w="480295"/>
                <a:gridCol w="1156810"/>
                <a:gridCol w="1156810"/>
                <a:gridCol w="1156810"/>
                <a:gridCol w="1156810"/>
                <a:gridCol w="1156810"/>
              </a:tblGrid>
              <a:tr h="397047">
                <a:tc>
                  <a:txBody>
                    <a:bodyPr/>
                    <a:lstStyle/>
                    <a:p>
                      <a:pPr algn="l">
                        <a:lnSpc>
                          <a:spcPct val="150000"/>
                        </a:lnSpc>
                        <a:spcAft>
                          <a:spcPts val="0"/>
                        </a:spcAft>
                      </a:pPr>
                      <a:r>
                        <a:rPr lang="es-ES" sz="1600" dirty="0">
                          <a:solidFill>
                            <a:schemeClr val="bg1"/>
                          </a:solidFill>
                          <a:effectLst/>
                          <a:latin typeface="Times New Roman" pitchFamily="18" charset="0"/>
                          <a:cs typeface="Times New Roman" pitchFamily="18" charset="0"/>
                        </a:rPr>
                        <a:t> </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gridSpan="2">
                  <a:txBody>
                    <a:bodyPr/>
                    <a:lstStyle/>
                    <a:p>
                      <a:pPr algn="ctr">
                        <a:lnSpc>
                          <a:spcPct val="150000"/>
                        </a:lnSpc>
                        <a:spcAft>
                          <a:spcPts val="0"/>
                        </a:spcAft>
                      </a:pPr>
                      <a:r>
                        <a:rPr lang="es-ES" sz="1600" dirty="0">
                          <a:solidFill>
                            <a:schemeClr val="bg1"/>
                          </a:solidFill>
                          <a:effectLst/>
                          <a:latin typeface="Times New Roman" pitchFamily="18" charset="0"/>
                          <a:cs typeface="Times New Roman" pitchFamily="18" charset="0"/>
                        </a:rPr>
                        <a:t>Cotacachi</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Guano</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gridSpan="2">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Quisapincha</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r>
              <a:tr h="397047">
                <a:tc>
                  <a:txBody>
                    <a:bodyPr/>
                    <a:lstStyle/>
                    <a:p>
                      <a:pPr algn="l">
                        <a:lnSpc>
                          <a:spcPct val="150000"/>
                        </a:lnSpc>
                        <a:spcAft>
                          <a:spcPts val="0"/>
                        </a:spcAft>
                      </a:pPr>
                      <a:r>
                        <a:rPr lang="es-ES" sz="1600">
                          <a:solidFill>
                            <a:schemeClr val="bg1"/>
                          </a:solidFill>
                          <a:effectLst/>
                          <a:latin typeface="Times New Roman" pitchFamily="18" charset="0"/>
                          <a:cs typeface="Times New Roman" pitchFamily="18" charset="0"/>
                        </a:rPr>
                        <a:t>Variable</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f</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F</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f</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397047">
                <a:tc>
                  <a:txBody>
                    <a:bodyPr/>
                    <a:lstStyle/>
                    <a:p>
                      <a:pPr algn="l">
                        <a:lnSpc>
                          <a:spcPct val="150000"/>
                        </a:lnSpc>
                        <a:spcAft>
                          <a:spcPts val="0"/>
                        </a:spcAft>
                      </a:pPr>
                      <a:r>
                        <a:rPr lang="es-ES" sz="1600">
                          <a:solidFill>
                            <a:schemeClr val="bg1"/>
                          </a:solidFill>
                          <a:effectLst/>
                          <a:latin typeface="Times New Roman" pitchFamily="18" charset="0"/>
                          <a:cs typeface="Times New Roman" pitchFamily="18" charset="0"/>
                        </a:rPr>
                        <a:t>Uno</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47,37%</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6</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40,00%</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9</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39,13%</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397047">
                <a:tc>
                  <a:txBody>
                    <a:bodyPr/>
                    <a:lstStyle/>
                    <a:p>
                      <a:pPr algn="l">
                        <a:lnSpc>
                          <a:spcPct val="150000"/>
                        </a:lnSpc>
                        <a:spcAft>
                          <a:spcPts val="0"/>
                        </a:spcAft>
                      </a:pPr>
                      <a:r>
                        <a:rPr lang="es-ES" sz="1600">
                          <a:solidFill>
                            <a:schemeClr val="bg1"/>
                          </a:solidFill>
                          <a:effectLst/>
                          <a:latin typeface="Times New Roman" pitchFamily="18" charset="0"/>
                          <a:cs typeface="Times New Roman" pitchFamily="18" charset="0"/>
                        </a:rPr>
                        <a:t>De dos a tres</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5</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13,16%</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3</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20,00%</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5</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21,74%</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397047">
                <a:tc>
                  <a:txBody>
                    <a:bodyPr/>
                    <a:lstStyle/>
                    <a:p>
                      <a:pPr algn="l">
                        <a:lnSpc>
                          <a:spcPct val="150000"/>
                        </a:lnSpc>
                        <a:spcAft>
                          <a:spcPts val="0"/>
                        </a:spcAft>
                      </a:pPr>
                      <a:r>
                        <a:rPr lang="es-ES" sz="1600">
                          <a:solidFill>
                            <a:schemeClr val="bg1"/>
                          </a:solidFill>
                          <a:effectLst/>
                          <a:latin typeface="Times New Roman" pitchFamily="18" charset="0"/>
                          <a:cs typeface="Times New Roman" pitchFamily="18" charset="0"/>
                        </a:rPr>
                        <a:t>De cuatro a cinco</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5,26%</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6,67%</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3</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13,04%</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397047">
                <a:tc>
                  <a:txBody>
                    <a:bodyPr/>
                    <a:lstStyle/>
                    <a:p>
                      <a:pPr algn="l">
                        <a:lnSpc>
                          <a:spcPct val="150000"/>
                        </a:lnSpc>
                        <a:spcAft>
                          <a:spcPts val="0"/>
                        </a:spcAft>
                      </a:pPr>
                      <a:r>
                        <a:rPr lang="es-ES" sz="1600">
                          <a:solidFill>
                            <a:schemeClr val="bg1"/>
                          </a:solidFill>
                          <a:effectLst/>
                          <a:latin typeface="Times New Roman" pitchFamily="18" charset="0"/>
                          <a:cs typeface="Times New Roman" pitchFamily="18" charset="0"/>
                        </a:rPr>
                        <a:t>Más de seis</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2,63%</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0</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0,00%</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8,70%</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397047">
                <a:tc>
                  <a:txBody>
                    <a:bodyPr/>
                    <a:lstStyle/>
                    <a:p>
                      <a:pPr algn="l">
                        <a:lnSpc>
                          <a:spcPct val="150000"/>
                        </a:lnSpc>
                        <a:spcAft>
                          <a:spcPts val="0"/>
                        </a:spcAft>
                      </a:pPr>
                      <a:r>
                        <a:rPr lang="es-ES" sz="1600">
                          <a:solidFill>
                            <a:schemeClr val="bg1"/>
                          </a:solidFill>
                          <a:effectLst/>
                          <a:latin typeface="Times New Roman" pitchFamily="18" charset="0"/>
                          <a:cs typeface="Times New Roman" pitchFamily="18" charset="0"/>
                        </a:rPr>
                        <a:t>Usted es productor</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31,58%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5</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33,33%</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4</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17,39%</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397047">
                <a:tc>
                  <a:txBody>
                    <a:bodyPr/>
                    <a:lstStyle/>
                    <a:p>
                      <a:pPr algn="l">
                        <a:lnSpc>
                          <a:spcPct val="150000"/>
                        </a:lnSpc>
                        <a:spcAft>
                          <a:spcPts val="0"/>
                        </a:spcAft>
                      </a:pPr>
                      <a:r>
                        <a:rPr lang="es-ES" sz="1600">
                          <a:solidFill>
                            <a:schemeClr val="bg1"/>
                          </a:solidFill>
                          <a:effectLst/>
                          <a:latin typeface="Times New Roman" pitchFamily="18" charset="0"/>
                          <a:cs typeface="Times New Roman" pitchFamily="18" charset="0"/>
                        </a:rPr>
                        <a:t>Total</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38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100,00%</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15</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100,00%</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a:solidFill>
                            <a:schemeClr val="bg1"/>
                          </a:solidFill>
                          <a:effectLst/>
                          <a:latin typeface="Times New Roman" pitchFamily="18" charset="0"/>
                          <a:cs typeface="Times New Roman" pitchFamily="18" charset="0"/>
                        </a:rPr>
                        <a:t>23</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ctr">
                        <a:lnSpc>
                          <a:spcPct val="150000"/>
                        </a:lnSpc>
                        <a:spcAft>
                          <a:spcPts val="0"/>
                        </a:spcAft>
                      </a:pPr>
                      <a:r>
                        <a:rPr lang="es-ES" sz="1600" dirty="0">
                          <a:solidFill>
                            <a:schemeClr val="bg1"/>
                          </a:solidFill>
                          <a:effectLst/>
                          <a:latin typeface="Times New Roman" pitchFamily="18" charset="0"/>
                          <a:cs typeface="Times New Roman" pitchFamily="18" charset="0"/>
                        </a:rPr>
                        <a:t>100,00%</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
        <p:nvSpPr>
          <p:cNvPr id="6" name="2 Título"/>
          <p:cNvSpPr txBox="1">
            <a:spLocks/>
          </p:cNvSpPr>
          <p:nvPr/>
        </p:nvSpPr>
        <p:spPr>
          <a:xfrm>
            <a:off x="2361062" y="1282899"/>
            <a:ext cx="7315200" cy="406530"/>
          </a:xfrm>
          <a:prstGeom prst="rect">
            <a:avLst/>
          </a:prstGeom>
          <a:solidFill>
            <a:srgbClr val="FF0000"/>
          </a:solidFill>
          <a:ln>
            <a:solidFill>
              <a:srgbClr val="FFFF00"/>
            </a:solidFill>
          </a:ln>
        </p:spPr>
        <p:style>
          <a:lnRef idx="2">
            <a:schemeClr val="accent1"/>
          </a:lnRef>
          <a:fillRef idx="1">
            <a:schemeClr val="lt1"/>
          </a:fillRef>
          <a:effectRef idx="0">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lgn="l" rtl="0" fontAlgn="base">
              <a:spcBef>
                <a:spcPct val="0"/>
              </a:spcBef>
              <a:spcAft>
                <a:spcPct val="0"/>
              </a:spcAft>
              <a:defRPr sz="4100" b="1">
                <a:solidFill>
                  <a:schemeClr val="dk1"/>
                </a:solidFill>
                <a:latin typeface="+mn-lt"/>
                <a:ea typeface="+mn-ea"/>
                <a:cs typeface="+mn-cs"/>
              </a:defRPr>
            </a:lvl2pPr>
            <a:lvl3pPr algn="l" rtl="0" fontAlgn="base">
              <a:spcBef>
                <a:spcPct val="0"/>
              </a:spcBef>
              <a:spcAft>
                <a:spcPct val="0"/>
              </a:spcAft>
              <a:defRPr sz="4100" b="1">
                <a:solidFill>
                  <a:schemeClr val="dk1"/>
                </a:solidFill>
                <a:latin typeface="+mn-lt"/>
                <a:ea typeface="+mn-ea"/>
                <a:cs typeface="+mn-cs"/>
              </a:defRPr>
            </a:lvl3pPr>
            <a:lvl4pPr algn="l" rtl="0" fontAlgn="base">
              <a:spcBef>
                <a:spcPct val="0"/>
              </a:spcBef>
              <a:spcAft>
                <a:spcPct val="0"/>
              </a:spcAft>
              <a:defRPr sz="4100" b="1">
                <a:solidFill>
                  <a:schemeClr val="dk1"/>
                </a:solidFill>
                <a:latin typeface="+mn-lt"/>
                <a:ea typeface="+mn-ea"/>
                <a:cs typeface="+mn-cs"/>
              </a:defRPr>
            </a:lvl4pPr>
            <a:lvl5pPr algn="l" rtl="0" fontAlgn="base">
              <a:spcBef>
                <a:spcPct val="0"/>
              </a:spcBef>
              <a:spcAft>
                <a:spcPct val="0"/>
              </a:spcAft>
              <a:defRPr sz="4100" b="1">
                <a:solidFill>
                  <a:schemeClr val="dk1"/>
                </a:solidFill>
                <a:latin typeface="+mn-lt"/>
                <a:ea typeface="+mn-ea"/>
                <a:cs typeface="+mn-cs"/>
              </a:defRPr>
            </a:lvl5pPr>
            <a:lvl6pPr marL="457200" algn="l" rtl="0" fontAlgn="base">
              <a:spcBef>
                <a:spcPct val="0"/>
              </a:spcBef>
              <a:spcAft>
                <a:spcPct val="0"/>
              </a:spcAft>
              <a:defRPr sz="4100" b="1">
                <a:solidFill>
                  <a:schemeClr val="dk1"/>
                </a:solidFill>
                <a:latin typeface="+mn-lt"/>
                <a:ea typeface="+mn-ea"/>
                <a:cs typeface="+mn-cs"/>
              </a:defRPr>
            </a:lvl6pPr>
            <a:lvl7pPr marL="914400" algn="l" rtl="0" fontAlgn="base">
              <a:spcBef>
                <a:spcPct val="0"/>
              </a:spcBef>
              <a:spcAft>
                <a:spcPct val="0"/>
              </a:spcAft>
              <a:defRPr sz="4100" b="1">
                <a:solidFill>
                  <a:schemeClr val="dk1"/>
                </a:solidFill>
                <a:latin typeface="+mn-lt"/>
                <a:ea typeface="+mn-ea"/>
                <a:cs typeface="+mn-cs"/>
              </a:defRPr>
            </a:lvl7pPr>
            <a:lvl8pPr marL="1371600" algn="l" rtl="0" fontAlgn="base">
              <a:spcBef>
                <a:spcPct val="0"/>
              </a:spcBef>
              <a:spcAft>
                <a:spcPct val="0"/>
              </a:spcAft>
              <a:defRPr sz="4100" b="1">
                <a:solidFill>
                  <a:schemeClr val="dk1"/>
                </a:solidFill>
                <a:latin typeface="+mn-lt"/>
                <a:ea typeface="+mn-ea"/>
                <a:cs typeface="+mn-cs"/>
              </a:defRPr>
            </a:lvl8pPr>
            <a:lvl9pPr marL="1828800" algn="l" rtl="0" fontAlgn="base">
              <a:spcBef>
                <a:spcPct val="0"/>
              </a:spcBef>
              <a:spcAft>
                <a:spcPct val="0"/>
              </a:spcAft>
              <a:defRPr sz="4100" b="1">
                <a:solidFill>
                  <a:schemeClr val="dk1"/>
                </a:solidFill>
                <a:latin typeface="+mn-lt"/>
                <a:ea typeface="+mn-ea"/>
                <a:cs typeface="+mn-cs"/>
              </a:defRPr>
            </a:lvl9pPr>
            <a:extLst/>
          </a:lstStyle>
          <a:p>
            <a:pPr algn="ctr" fontAlgn="auto">
              <a:spcAft>
                <a:spcPts val="0"/>
              </a:spcAft>
              <a:defRPr/>
            </a:pPr>
            <a:r>
              <a:rPr lang="es-MX" sz="2400" dirty="0" smtClean="0">
                <a:solidFill>
                  <a:schemeClr val="bg1"/>
                </a:solidFill>
                <a:effectLst/>
                <a:latin typeface="Times New Roman" pitchFamily="18" charset="0"/>
                <a:cs typeface="Times New Roman" pitchFamily="18" charset="0"/>
              </a:rPr>
              <a:t> Cantidad de Proveedores de Artesanías de Cuero</a:t>
            </a:r>
            <a:endParaRPr lang="es-E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77878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274638"/>
            <a:ext cx="8986346" cy="702824"/>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Índice de Intermediación por sector de Investigación</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val="2520418352"/>
              </p:ext>
            </p:extLst>
          </p:nvPr>
        </p:nvGraphicFramePr>
        <p:xfrm>
          <a:off x="1019042" y="1746908"/>
          <a:ext cx="10185779" cy="3420082"/>
        </p:xfrm>
        <a:graphic>
          <a:graphicData uri="http://schemas.openxmlformats.org/drawingml/2006/table">
            <a:tbl>
              <a:tblPr firstRow="1" firstCol="1" bandRow="1">
                <a:tableStyleId>{5C22544A-7EE6-4342-B048-85BDC9FD1C3A}</a:tableStyleId>
              </a:tblPr>
              <a:tblGrid>
                <a:gridCol w="3096831"/>
                <a:gridCol w="1064190"/>
                <a:gridCol w="1136183"/>
                <a:gridCol w="1408394"/>
                <a:gridCol w="1865605"/>
                <a:gridCol w="1614576"/>
              </a:tblGrid>
              <a:tr h="834667">
                <a:tc>
                  <a:txBody>
                    <a:bodyPr/>
                    <a:lstStyle/>
                    <a:p>
                      <a:pPr algn="ctr">
                        <a:lnSpc>
                          <a:spcPct val="200000"/>
                        </a:lnSpc>
                        <a:spcAft>
                          <a:spcPts val="0"/>
                        </a:spcAft>
                      </a:pPr>
                      <a:r>
                        <a:rPr lang="es-ES" sz="1600" b="0">
                          <a:solidFill>
                            <a:schemeClr val="bg1"/>
                          </a:solidFill>
                          <a:effectLst/>
                          <a:latin typeface="Times New Roman" pitchFamily="18" charset="0"/>
                          <a:cs typeface="Times New Roman" pitchFamily="18" charset="0"/>
                        </a:rPr>
                        <a:t>Población</a:t>
                      </a:r>
                      <a:endParaRPr lang="es-EC" sz="1600" b="0">
                        <a:solidFill>
                          <a:schemeClr val="bg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s-ES" sz="1600" b="0">
                          <a:solidFill>
                            <a:schemeClr val="bg1"/>
                          </a:solidFill>
                          <a:effectLst/>
                          <a:latin typeface="Times New Roman" pitchFamily="18" charset="0"/>
                          <a:cs typeface="Times New Roman" pitchFamily="18" charset="0"/>
                        </a:rPr>
                        <a:t>Población</a:t>
                      </a:r>
                      <a:endParaRPr lang="es-EC" sz="1600" b="0">
                        <a:solidFill>
                          <a:schemeClr val="bg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s-ES" sz="1600" b="0">
                          <a:solidFill>
                            <a:schemeClr val="bg1"/>
                          </a:solidFill>
                          <a:effectLst/>
                          <a:latin typeface="Times New Roman" pitchFamily="18" charset="0"/>
                          <a:cs typeface="Times New Roman" pitchFamily="18" charset="0"/>
                        </a:rPr>
                        <a:t>Usted es Productor</a:t>
                      </a:r>
                      <a:endParaRPr lang="es-EC" sz="1600" b="0">
                        <a:solidFill>
                          <a:schemeClr val="bg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s-ES" sz="1600" b="0">
                          <a:solidFill>
                            <a:schemeClr val="bg1"/>
                          </a:solidFill>
                          <a:effectLst/>
                          <a:latin typeface="Times New Roman" pitchFamily="18" charset="0"/>
                          <a:cs typeface="Times New Roman" pitchFamily="18" charset="0"/>
                        </a:rPr>
                        <a:t>Productores</a:t>
                      </a:r>
                      <a:endParaRPr lang="es-EC" sz="1600" b="0">
                        <a:solidFill>
                          <a:schemeClr val="bg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s-ES" sz="1600" b="0">
                          <a:solidFill>
                            <a:schemeClr val="bg1"/>
                          </a:solidFill>
                          <a:effectLst/>
                          <a:latin typeface="Times New Roman" pitchFamily="18" charset="0"/>
                          <a:cs typeface="Times New Roman" pitchFamily="18" charset="0"/>
                        </a:rPr>
                        <a:t>Tiene Proveedores</a:t>
                      </a:r>
                      <a:endParaRPr lang="es-EC" sz="1600" b="0">
                        <a:solidFill>
                          <a:schemeClr val="bg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s-ES" sz="1600" b="0">
                          <a:solidFill>
                            <a:schemeClr val="bg1"/>
                          </a:solidFill>
                          <a:effectLst/>
                          <a:latin typeface="Times New Roman" pitchFamily="18" charset="0"/>
                          <a:cs typeface="Times New Roman" pitchFamily="18" charset="0"/>
                        </a:rPr>
                        <a:t>Intermediarios</a:t>
                      </a:r>
                      <a:endParaRPr lang="es-EC" sz="1600" b="0">
                        <a:solidFill>
                          <a:schemeClr val="bg1"/>
                        </a:solidFill>
                        <a:effectLst/>
                        <a:latin typeface="Times New Roman" pitchFamily="18" charset="0"/>
                        <a:ea typeface="Calibri"/>
                        <a:cs typeface="Times New Roman" pitchFamily="18" charset="0"/>
                      </a:endParaRPr>
                    </a:p>
                  </a:txBody>
                  <a:tcPr marL="68580" marR="68580" marT="0" marB="0" anchor="ctr"/>
                </a:tc>
              </a:tr>
              <a:tr h="910545">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Locales Comerciales Cotacachi</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dirty="0">
                          <a:solidFill>
                            <a:schemeClr val="bg1"/>
                          </a:solidFill>
                          <a:effectLst/>
                          <a:latin typeface="Times New Roman" pitchFamily="18" charset="0"/>
                          <a:cs typeface="Times New Roman" pitchFamily="18" charset="0"/>
                        </a:rPr>
                        <a:t>87</a:t>
                      </a:r>
                      <a:endParaRPr lang="es-EC" sz="1600" b="0" dirty="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31,58%</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27</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68,42%</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60</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r>
              <a:tr h="455273">
                <a:tc>
                  <a:txBody>
                    <a:bodyPr/>
                    <a:lstStyle/>
                    <a:p>
                      <a:pPr algn="l">
                        <a:lnSpc>
                          <a:spcPct val="200000"/>
                        </a:lnSpc>
                        <a:spcAft>
                          <a:spcPts val="0"/>
                        </a:spcAft>
                      </a:pPr>
                      <a:r>
                        <a:rPr lang="es-ES" sz="1600" b="0" dirty="0">
                          <a:solidFill>
                            <a:schemeClr val="bg1"/>
                          </a:solidFill>
                          <a:effectLst/>
                          <a:latin typeface="Times New Roman" pitchFamily="18" charset="0"/>
                          <a:cs typeface="Times New Roman" pitchFamily="18" charset="0"/>
                        </a:rPr>
                        <a:t>Locales Comerciales Guano</a:t>
                      </a:r>
                      <a:endParaRPr lang="es-EC" sz="1600" b="0" dirty="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dirty="0">
                          <a:solidFill>
                            <a:schemeClr val="bg1"/>
                          </a:solidFill>
                          <a:effectLst/>
                          <a:latin typeface="Times New Roman" pitchFamily="18" charset="0"/>
                          <a:cs typeface="Times New Roman" pitchFamily="18" charset="0"/>
                        </a:rPr>
                        <a:t>35</a:t>
                      </a:r>
                      <a:endParaRPr lang="es-EC" sz="1600" b="0" dirty="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33,33%</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12</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66,67%</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23</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r>
              <a:tr h="1153199">
                <a:tc>
                  <a:txBody>
                    <a:bodyPr/>
                    <a:lstStyle/>
                    <a:p>
                      <a:pPr algn="l">
                        <a:lnSpc>
                          <a:spcPct val="150000"/>
                        </a:lnSpc>
                        <a:spcAft>
                          <a:spcPts val="0"/>
                        </a:spcAft>
                      </a:pPr>
                      <a:r>
                        <a:rPr lang="es-ES" sz="1600" b="0">
                          <a:solidFill>
                            <a:schemeClr val="bg1"/>
                          </a:solidFill>
                          <a:effectLst/>
                          <a:latin typeface="Times New Roman" pitchFamily="18" charset="0"/>
                          <a:cs typeface="Times New Roman" pitchFamily="18" charset="0"/>
                        </a:rPr>
                        <a:t>Locales Comerciales Quisapincha</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52</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17,39%</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9</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a:solidFill>
                            <a:schemeClr val="bg1"/>
                          </a:solidFill>
                          <a:effectLst/>
                          <a:latin typeface="Times New Roman" pitchFamily="18" charset="0"/>
                          <a:cs typeface="Times New Roman" pitchFamily="18" charset="0"/>
                        </a:rPr>
                        <a:t>82,61%</a:t>
                      </a:r>
                      <a:endParaRPr lang="es-EC" sz="1600" b="0">
                        <a:solidFill>
                          <a:schemeClr val="bg1"/>
                        </a:solidFill>
                        <a:effectLst/>
                        <a:latin typeface="Times New Roman" pitchFamily="18" charset="0"/>
                        <a:ea typeface="Calibri"/>
                        <a:cs typeface="Times New Roman" pitchFamily="18" charset="0"/>
                      </a:endParaRPr>
                    </a:p>
                  </a:txBody>
                  <a:tcPr marL="68580" marR="68580" marT="0" marB="0"/>
                </a:tc>
                <a:tc>
                  <a:txBody>
                    <a:bodyPr/>
                    <a:lstStyle/>
                    <a:p>
                      <a:pPr algn="l">
                        <a:lnSpc>
                          <a:spcPct val="200000"/>
                        </a:lnSpc>
                        <a:spcAft>
                          <a:spcPts val="0"/>
                        </a:spcAft>
                      </a:pPr>
                      <a:r>
                        <a:rPr lang="es-ES" sz="1600" b="0" dirty="0">
                          <a:solidFill>
                            <a:schemeClr val="bg1"/>
                          </a:solidFill>
                          <a:effectLst/>
                          <a:latin typeface="Times New Roman" pitchFamily="18" charset="0"/>
                          <a:cs typeface="Times New Roman" pitchFamily="18" charset="0"/>
                        </a:rPr>
                        <a:t>43</a:t>
                      </a:r>
                      <a:endParaRPr lang="es-EC" sz="1600" b="0" dirty="0">
                        <a:solidFill>
                          <a:schemeClr val="bg1"/>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071371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274638"/>
            <a:ext cx="8986346" cy="702824"/>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Dinero de la Actividad de Intermediación de Artesanías</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val="2750542587"/>
              </p:ext>
            </p:extLst>
          </p:nvPr>
        </p:nvGraphicFramePr>
        <p:xfrm>
          <a:off x="959046" y="2047158"/>
          <a:ext cx="10259420" cy="2699355"/>
        </p:xfrm>
        <a:graphic>
          <a:graphicData uri="http://schemas.openxmlformats.org/drawingml/2006/table">
            <a:tbl>
              <a:tblPr firstRow="1" firstCol="1" bandRow="1">
                <a:tableStyleId>{5C22544A-7EE6-4342-B048-85BDC9FD1C3A}</a:tableStyleId>
              </a:tblPr>
              <a:tblGrid>
                <a:gridCol w="2302775"/>
                <a:gridCol w="2647666"/>
                <a:gridCol w="2744124"/>
                <a:gridCol w="2564855"/>
              </a:tblGrid>
              <a:tr h="539871">
                <a:tc>
                  <a:txBody>
                    <a:bodyPr/>
                    <a:lstStyle/>
                    <a:p>
                      <a:pPr algn="ctr">
                        <a:lnSpc>
                          <a:spcPct val="200000"/>
                        </a:lnSpc>
                        <a:spcAft>
                          <a:spcPts val="0"/>
                        </a:spcAft>
                      </a:pPr>
                      <a:r>
                        <a:rPr lang="es-ES" sz="1600" dirty="0">
                          <a:solidFill>
                            <a:schemeClr val="bg1"/>
                          </a:solidFill>
                          <a:effectLst/>
                          <a:latin typeface="Times New Roman" pitchFamily="18" charset="0"/>
                          <a:cs typeface="Times New Roman" pitchFamily="18" charset="0"/>
                        </a:rPr>
                        <a:t>Localidad</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Valor (Dinero)</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Porcentaje de Intermediación</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Dinero de Intermediación</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r>
              <a:tr h="539871">
                <a:tc>
                  <a:txBody>
                    <a:bodyPr/>
                    <a:lstStyle/>
                    <a:p>
                      <a:pPr algn="just">
                        <a:lnSpc>
                          <a:spcPct val="200000"/>
                        </a:lnSpc>
                        <a:spcAft>
                          <a:spcPts val="0"/>
                        </a:spcAft>
                      </a:pPr>
                      <a:r>
                        <a:rPr lang="es-ES" sz="1600">
                          <a:solidFill>
                            <a:schemeClr val="bg1"/>
                          </a:solidFill>
                          <a:effectLst/>
                          <a:latin typeface="Times New Roman" pitchFamily="18" charset="0"/>
                          <a:cs typeface="Times New Roman" pitchFamily="18" charset="0"/>
                        </a:rPr>
                        <a:t>Cotacachi</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1.464.550,68</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68,42%</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1’002.045,58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539871">
                <a:tc>
                  <a:txBody>
                    <a:bodyPr/>
                    <a:lstStyle/>
                    <a:p>
                      <a:pPr algn="just">
                        <a:lnSpc>
                          <a:spcPct val="200000"/>
                        </a:lnSpc>
                        <a:spcAft>
                          <a:spcPts val="0"/>
                        </a:spcAft>
                      </a:pPr>
                      <a:r>
                        <a:rPr lang="es-ES" sz="1600">
                          <a:solidFill>
                            <a:schemeClr val="bg1"/>
                          </a:solidFill>
                          <a:effectLst/>
                          <a:latin typeface="Times New Roman" pitchFamily="18" charset="0"/>
                          <a:cs typeface="Times New Roman" pitchFamily="18" charset="0"/>
                        </a:rPr>
                        <a:t>Guano</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477455,04</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66,67%</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318.319,28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539871">
                <a:tc>
                  <a:txBody>
                    <a:bodyPr/>
                    <a:lstStyle/>
                    <a:p>
                      <a:pPr algn="just">
                        <a:lnSpc>
                          <a:spcPct val="200000"/>
                        </a:lnSpc>
                        <a:spcAft>
                          <a:spcPts val="0"/>
                        </a:spcAft>
                      </a:pPr>
                      <a:r>
                        <a:rPr lang="es-ES" sz="1600">
                          <a:solidFill>
                            <a:schemeClr val="bg1"/>
                          </a:solidFill>
                          <a:effectLst/>
                          <a:latin typeface="Times New Roman" pitchFamily="18" charset="0"/>
                          <a:cs typeface="Times New Roman" pitchFamily="18" charset="0"/>
                        </a:rPr>
                        <a:t>Quisapincha</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868293,72</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82,61%</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717.297,44</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539871">
                <a:tc>
                  <a:txBody>
                    <a:bodyPr/>
                    <a:lstStyle/>
                    <a:p>
                      <a:pPr algn="ctr">
                        <a:lnSpc>
                          <a:spcPct val="200000"/>
                        </a:lnSpc>
                        <a:spcAft>
                          <a:spcPts val="0"/>
                        </a:spcAft>
                      </a:pPr>
                      <a:r>
                        <a:rPr lang="es-ES" sz="1600" dirty="0">
                          <a:solidFill>
                            <a:schemeClr val="bg1"/>
                          </a:solidFill>
                          <a:effectLst/>
                          <a:latin typeface="Times New Roman" pitchFamily="18" charset="0"/>
                          <a:cs typeface="Times New Roman" pitchFamily="18" charset="0"/>
                        </a:rPr>
                        <a:t>Total</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2.810.299,44</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just">
                        <a:lnSpc>
                          <a:spcPct val="150000"/>
                        </a:lnSpc>
                      </a:pPr>
                      <a:endParaRPr lang="es-EC" sz="1600">
                        <a:solidFill>
                          <a:schemeClr val="bg1"/>
                        </a:solidFill>
                        <a:effectLst/>
                        <a:latin typeface="Times New Roman" pitchFamily="18" charset="0"/>
                        <a:cs typeface="Times New Roman" pitchFamily="18" charset="0"/>
                      </a:endParaRPr>
                    </a:p>
                  </a:txBody>
                  <a:tcPr marL="44450" marR="44450" marT="0" marB="0" anchor="ctr"/>
                </a:tc>
                <a:tc>
                  <a:txBody>
                    <a:bodyPr/>
                    <a:lstStyle/>
                    <a:p>
                      <a:pPr algn="ctr">
                        <a:lnSpc>
                          <a:spcPct val="200000"/>
                        </a:lnSpc>
                        <a:spcAft>
                          <a:spcPts val="0"/>
                        </a:spcAft>
                      </a:pPr>
                      <a:r>
                        <a:rPr lang="es-ES" sz="1600" dirty="0">
                          <a:solidFill>
                            <a:schemeClr val="bg1"/>
                          </a:solidFill>
                          <a:effectLst/>
                          <a:latin typeface="Times New Roman" pitchFamily="18" charset="0"/>
                          <a:cs typeface="Times New Roman" pitchFamily="18" charset="0"/>
                        </a:rPr>
                        <a:t>2’037.662,29</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2613119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274638"/>
            <a:ext cx="8986346" cy="702824"/>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Incidencia de la Intermediación Comercial en el Precio Final</a:t>
            </a:r>
            <a:endParaRPr lang="es-ES" sz="2400" dirty="0">
              <a:solidFill>
                <a:schemeClr val="bg1"/>
              </a:solidFill>
              <a:latin typeface="Times New Roman" pitchFamily="18" charset="0"/>
              <a:cs typeface="Times New Roman" pitchFamily="18" charset="0"/>
            </a:endParaRPr>
          </a:p>
        </p:txBody>
      </p:sp>
      <p:graphicFrame>
        <p:nvGraphicFramePr>
          <p:cNvPr id="6" name="5 Marcador de contenido"/>
          <p:cNvGraphicFramePr>
            <a:graphicFrameLocks noGrp="1"/>
          </p:cNvGraphicFramePr>
          <p:nvPr>
            <p:ph idx="4294967295"/>
            <p:extLst>
              <p:ext uri="{D42A27DB-BD31-4B8C-83A1-F6EECF244321}">
                <p14:modId xmlns:p14="http://schemas.microsoft.com/office/powerpoint/2010/main" val="544367220"/>
              </p:ext>
            </p:extLst>
          </p:nvPr>
        </p:nvGraphicFramePr>
        <p:xfrm>
          <a:off x="677896" y="1545010"/>
          <a:ext cx="10819631" cy="2659415"/>
        </p:xfrm>
        <a:graphic>
          <a:graphicData uri="http://schemas.openxmlformats.org/drawingml/2006/table">
            <a:tbl>
              <a:tblPr firstRow="1" firstCol="1" bandRow="1">
                <a:tableStyleId>{5C22544A-7EE6-4342-B048-85BDC9FD1C3A}</a:tableStyleId>
              </a:tblPr>
              <a:tblGrid>
                <a:gridCol w="1855162"/>
                <a:gridCol w="1889235"/>
                <a:gridCol w="1386379"/>
                <a:gridCol w="2118342"/>
                <a:gridCol w="1277257"/>
                <a:gridCol w="2293256"/>
              </a:tblGrid>
              <a:tr h="905955">
                <a:tc>
                  <a:txBody>
                    <a:bodyPr/>
                    <a:lstStyle/>
                    <a:p>
                      <a:pPr algn="ctr">
                        <a:lnSpc>
                          <a:spcPct val="150000"/>
                        </a:lnSpc>
                        <a:spcAft>
                          <a:spcPts val="0"/>
                        </a:spcAft>
                      </a:pPr>
                      <a:r>
                        <a:rPr lang="es-ES" sz="2000" dirty="0">
                          <a:solidFill>
                            <a:schemeClr val="bg1"/>
                          </a:solidFill>
                          <a:effectLst/>
                          <a:latin typeface="Times New Roman" pitchFamily="18" charset="0"/>
                          <a:cs typeface="Times New Roman" pitchFamily="18" charset="0"/>
                        </a:rPr>
                        <a:t>Sector</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a:solidFill>
                            <a:schemeClr val="bg1"/>
                          </a:solidFill>
                          <a:effectLst/>
                          <a:latin typeface="Times New Roman" pitchFamily="18" charset="0"/>
                          <a:cs typeface="Times New Roman" pitchFamily="18" charset="0"/>
                        </a:rPr>
                        <a:t>Artesanos</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a:solidFill>
                            <a:schemeClr val="bg1"/>
                          </a:solidFill>
                          <a:effectLst/>
                          <a:latin typeface="Times New Roman" pitchFamily="18" charset="0"/>
                          <a:cs typeface="Times New Roman" pitchFamily="18" charset="0"/>
                        </a:rPr>
                        <a:t>Porcentaje</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a:solidFill>
                            <a:schemeClr val="bg1"/>
                          </a:solidFill>
                          <a:effectLst/>
                          <a:latin typeface="Times New Roman" pitchFamily="18" charset="0"/>
                          <a:cs typeface="Times New Roman" pitchFamily="18" charset="0"/>
                        </a:rPr>
                        <a:t>Intermediarios</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a:solidFill>
                            <a:schemeClr val="bg1"/>
                          </a:solidFill>
                          <a:effectLst/>
                          <a:latin typeface="Times New Roman" pitchFamily="18" charset="0"/>
                          <a:cs typeface="Times New Roman" pitchFamily="18" charset="0"/>
                        </a:rPr>
                        <a:t>%</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a:solidFill>
                            <a:schemeClr val="bg1"/>
                          </a:solidFill>
                          <a:effectLst/>
                          <a:latin typeface="Times New Roman" pitchFamily="18" charset="0"/>
                          <a:cs typeface="Times New Roman" pitchFamily="18" charset="0"/>
                        </a:rPr>
                        <a:t>Margen de ventas de productores</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r>
              <a:tr h="438365">
                <a:tc>
                  <a:txBody>
                    <a:bodyPr/>
                    <a:lstStyle/>
                    <a:p>
                      <a:pPr algn="l">
                        <a:lnSpc>
                          <a:spcPct val="150000"/>
                        </a:lnSpc>
                        <a:spcAft>
                          <a:spcPts val="0"/>
                        </a:spcAft>
                      </a:pPr>
                      <a:r>
                        <a:rPr lang="es-ES" sz="2000">
                          <a:solidFill>
                            <a:schemeClr val="bg1"/>
                          </a:solidFill>
                          <a:effectLst/>
                          <a:latin typeface="Times New Roman" pitchFamily="18" charset="0"/>
                          <a:cs typeface="Times New Roman" pitchFamily="18" charset="0"/>
                        </a:rPr>
                        <a:t>Cotacachi</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l">
                        <a:lnSpc>
                          <a:spcPct val="150000"/>
                        </a:lnSpc>
                        <a:spcAft>
                          <a:spcPts val="0"/>
                        </a:spcAft>
                      </a:pPr>
                      <a:r>
                        <a:rPr lang="es-ES" sz="2000" dirty="0">
                          <a:solidFill>
                            <a:schemeClr val="bg1"/>
                          </a:solidFill>
                          <a:effectLst/>
                          <a:latin typeface="Times New Roman" pitchFamily="18" charset="0"/>
                          <a:cs typeface="Times New Roman" pitchFamily="18" charset="0"/>
                        </a:rPr>
                        <a:t>3040258,643</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a:solidFill>
                            <a:schemeClr val="bg1"/>
                          </a:solidFill>
                          <a:effectLst/>
                          <a:latin typeface="Times New Roman" pitchFamily="18" charset="0"/>
                          <a:cs typeface="Times New Roman" pitchFamily="18" charset="0"/>
                        </a:rPr>
                        <a:t>51,21%</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a:solidFill>
                            <a:schemeClr val="bg1"/>
                          </a:solidFill>
                          <a:effectLst/>
                          <a:latin typeface="Times New Roman" pitchFamily="18" charset="0"/>
                          <a:cs typeface="Times New Roman" pitchFamily="18" charset="0"/>
                        </a:rPr>
                        <a:t>1.464.550,68</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smtClean="0">
                          <a:solidFill>
                            <a:schemeClr val="bg1"/>
                          </a:solidFill>
                          <a:effectLst/>
                          <a:latin typeface="Times New Roman" pitchFamily="18" charset="0"/>
                          <a:cs typeface="Times New Roman" pitchFamily="18" charset="0"/>
                        </a:rPr>
                        <a:t>52%</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a:solidFill>
                            <a:schemeClr val="bg1"/>
                          </a:solidFill>
                          <a:effectLst/>
                          <a:latin typeface="Times New Roman" pitchFamily="18" charset="0"/>
                          <a:cs typeface="Times New Roman" pitchFamily="18" charset="0"/>
                        </a:rPr>
                        <a:t>1.575.707,96</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r>
              <a:tr h="438365">
                <a:tc>
                  <a:txBody>
                    <a:bodyPr/>
                    <a:lstStyle/>
                    <a:p>
                      <a:pPr algn="l">
                        <a:lnSpc>
                          <a:spcPct val="150000"/>
                        </a:lnSpc>
                        <a:spcAft>
                          <a:spcPts val="0"/>
                        </a:spcAft>
                      </a:pPr>
                      <a:r>
                        <a:rPr lang="es-ES" sz="2000">
                          <a:solidFill>
                            <a:schemeClr val="bg1"/>
                          </a:solidFill>
                          <a:effectLst/>
                          <a:latin typeface="Times New Roman" pitchFamily="18" charset="0"/>
                          <a:cs typeface="Times New Roman" pitchFamily="18" charset="0"/>
                        </a:rPr>
                        <a:t>Guano</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l">
                        <a:lnSpc>
                          <a:spcPct val="150000"/>
                        </a:lnSpc>
                        <a:spcAft>
                          <a:spcPts val="0"/>
                        </a:spcAft>
                      </a:pPr>
                      <a:r>
                        <a:rPr lang="es-ES" sz="2000">
                          <a:solidFill>
                            <a:schemeClr val="bg1"/>
                          </a:solidFill>
                          <a:effectLst/>
                          <a:latin typeface="Times New Roman" pitchFamily="18" charset="0"/>
                          <a:cs typeface="Times New Roman" pitchFamily="18" charset="0"/>
                        </a:rPr>
                        <a:t>1159211,045</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a:solidFill>
                            <a:schemeClr val="bg1"/>
                          </a:solidFill>
                          <a:effectLst/>
                          <a:latin typeface="Times New Roman" pitchFamily="18" charset="0"/>
                          <a:cs typeface="Times New Roman" pitchFamily="18" charset="0"/>
                        </a:rPr>
                        <a:t>19,53%</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a:solidFill>
                            <a:schemeClr val="bg1"/>
                          </a:solidFill>
                          <a:effectLst/>
                          <a:latin typeface="Times New Roman" pitchFamily="18" charset="0"/>
                          <a:cs typeface="Times New Roman" pitchFamily="18" charset="0"/>
                        </a:rPr>
                        <a:t>477455,04</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smtClean="0">
                          <a:solidFill>
                            <a:schemeClr val="bg1"/>
                          </a:solidFill>
                          <a:effectLst/>
                          <a:latin typeface="Times New Roman" pitchFamily="18" charset="0"/>
                          <a:cs typeface="Times New Roman" pitchFamily="18" charset="0"/>
                        </a:rPr>
                        <a:t>17</a:t>
                      </a:r>
                      <a:r>
                        <a:rPr lang="es-ES" sz="2000" dirty="0">
                          <a:solidFill>
                            <a:schemeClr val="bg1"/>
                          </a:solidFill>
                          <a:effectLst/>
                          <a:latin typeface="Times New Roman" pitchFamily="18" charset="0"/>
                          <a:cs typeface="Times New Roman" pitchFamily="18" charset="0"/>
                        </a:rPr>
                        <a:t>%</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a:solidFill>
                            <a:schemeClr val="bg1"/>
                          </a:solidFill>
                          <a:effectLst/>
                          <a:latin typeface="Times New Roman" pitchFamily="18" charset="0"/>
                          <a:cs typeface="Times New Roman" pitchFamily="18" charset="0"/>
                        </a:rPr>
                        <a:t>681.756,01</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r>
              <a:tr h="438365">
                <a:tc>
                  <a:txBody>
                    <a:bodyPr/>
                    <a:lstStyle/>
                    <a:p>
                      <a:pPr algn="l">
                        <a:lnSpc>
                          <a:spcPct val="150000"/>
                        </a:lnSpc>
                        <a:spcAft>
                          <a:spcPts val="0"/>
                        </a:spcAft>
                      </a:pPr>
                      <a:r>
                        <a:rPr lang="es-ES" sz="2000">
                          <a:solidFill>
                            <a:schemeClr val="bg1"/>
                          </a:solidFill>
                          <a:effectLst/>
                          <a:latin typeface="Times New Roman" pitchFamily="18" charset="0"/>
                          <a:cs typeface="Times New Roman" pitchFamily="18" charset="0"/>
                        </a:rPr>
                        <a:t>Quisapincha</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l">
                        <a:lnSpc>
                          <a:spcPct val="150000"/>
                        </a:lnSpc>
                        <a:spcAft>
                          <a:spcPts val="0"/>
                        </a:spcAft>
                      </a:pPr>
                      <a:r>
                        <a:rPr lang="es-ES" sz="2000">
                          <a:solidFill>
                            <a:schemeClr val="bg1"/>
                          </a:solidFill>
                          <a:effectLst/>
                          <a:latin typeface="Times New Roman" pitchFamily="18" charset="0"/>
                          <a:cs typeface="Times New Roman" pitchFamily="18" charset="0"/>
                        </a:rPr>
                        <a:t>1736938,634</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a:solidFill>
                            <a:schemeClr val="bg1"/>
                          </a:solidFill>
                          <a:effectLst/>
                          <a:latin typeface="Times New Roman" pitchFamily="18" charset="0"/>
                          <a:cs typeface="Times New Roman" pitchFamily="18" charset="0"/>
                        </a:rPr>
                        <a:t>29,26%</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a:solidFill>
                            <a:schemeClr val="bg1"/>
                          </a:solidFill>
                          <a:effectLst/>
                          <a:latin typeface="Times New Roman" pitchFamily="18" charset="0"/>
                          <a:cs typeface="Times New Roman" pitchFamily="18" charset="0"/>
                        </a:rPr>
                        <a:t>868293,72</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smtClean="0">
                          <a:solidFill>
                            <a:schemeClr val="bg1"/>
                          </a:solidFill>
                          <a:effectLst/>
                          <a:latin typeface="Times New Roman" pitchFamily="18" charset="0"/>
                          <a:cs typeface="Times New Roman" pitchFamily="18" charset="0"/>
                        </a:rPr>
                        <a:t>31</a:t>
                      </a:r>
                      <a:r>
                        <a:rPr lang="es-ES" sz="2000" dirty="0">
                          <a:solidFill>
                            <a:schemeClr val="bg1"/>
                          </a:solidFill>
                          <a:effectLst/>
                          <a:latin typeface="Times New Roman" pitchFamily="18" charset="0"/>
                          <a:cs typeface="Times New Roman" pitchFamily="18" charset="0"/>
                        </a:rPr>
                        <a:t>%</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a:solidFill>
                            <a:schemeClr val="bg1"/>
                          </a:solidFill>
                          <a:effectLst/>
                          <a:latin typeface="Times New Roman" pitchFamily="18" charset="0"/>
                          <a:cs typeface="Times New Roman" pitchFamily="18" charset="0"/>
                        </a:rPr>
                        <a:t>868.644,91</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r>
              <a:tr h="438365">
                <a:tc>
                  <a:txBody>
                    <a:bodyPr/>
                    <a:lstStyle/>
                    <a:p>
                      <a:pPr algn="l">
                        <a:lnSpc>
                          <a:spcPct val="150000"/>
                        </a:lnSpc>
                        <a:spcAft>
                          <a:spcPts val="0"/>
                        </a:spcAft>
                      </a:pPr>
                      <a:r>
                        <a:rPr lang="es-ES" sz="2000">
                          <a:solidFill>
                            <a:schemeClr val="bg1"/>
                          </a:solidFill>
                          <a:effectLst/>
                          <a:latin typeface="Times New Roman" pitchFamily="18" charset="0"/>
                          <a:cs typeface="Times New Roman" pitchFamily="18" charset="0"/>
                        </a:rPr>
                        <a:t>Total</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l">
                        <a:lnSpc>
                          <a:spcPct val="150000"/>
                        </a:lnSpc>
                        <a:spcAft>
                          <a:spcPts val="0"/>
                        </a:spcAft>
                      </a:pPr>
                      <a:r>
                        <a:rPr lang="es-ES" sz="2000" dirty="0">
                          <a:solidFill>
                            <a:schemeClr val="bg1"/>
                          </a:solidFill>
                          <a:effectLst/>
                          <a:latin typeface="Times New Roman" pitchFamily="18" charset="0"/>
                          <a:cs typeface="Times New Roman" pitchFamily="18" charset="0"/>
                        </a:rPr>
                        <a:t>5.936.408,322</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a:solidFill>
                            <a:schemeClr val="bg1"/>
                          </a:solidFill>
                          <a:effectLst/>
                          <a:latin typeface="Times New Roman" pitchFamily="18" charset="0"/>
                          <a:cs typeface="Times New Roman" pitchFamily="18" charset="0"/>
                        </a:rPr>
                        <a:t>100,00%</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a:solidFill>
                            <a:schemeClr val="bg1"/>
                          </a:solidFill>
                          <a:effectLst/>
                          <a:latin typeface="Times New Roman" pitchFamily="18" charset="0"/>
                          <a:cs typeface="Times New Roman" pitchFamily="18" charset="0"/>
                        </a:rPr>
                        <a:t>2.810.299,44</a:t>
                      </a:r>
                      <a:endParaRPr lang="es-ES" sz="20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50000"/>
                        </a:lnSpc>
                        <a:spcAft>
                          <a:spcPts val="0"/>
                        </a:spcAft>
                      </a:pPr>
                      <a:r>
                        <a:rPr lang="es-ES" sz="2000" dirty="0" smtClean="0">
                          <a:solidFill>
                            <a:schemeClr val="bg1"/>
                          </a:solidFill>
                          <a:effectLst/>
                          <a:latin typeface="Times New Roman" pitchFamily="18" charset="0"/>
                          <a:cs typeface="Times New Roman" pitchFamily="18" charset="0"/>
                        </a:rPr>
                        <a:t>100%</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r">
                        <a:lnSpc>
                          <a:spcPct val="150000"/>
                        </a:lnSpc>
                        <a:spcAft>
                          <a:spcPts val="0"/>
                        </a:spcAft>
                      </a:pPr>
                      <a:r>
                        <a:rPr lang="es-ES" sz="2000" dirty="0">
                          <a:solidFill>
                            <a:schemeClr val="bg1"/>
                          </a:solidFill>
                          <a:effectLst/>
                          <a:latin typeface="Times New Roman" pitchFamily="18" charset="0"/>
                          <a:cs typeface="Times New Roman" pitchFamily="18" charset="0"/>
                        </a:rPr>
                        <a:t>3.126.108,88</a:t>
                      </a:r>
                      <a:endParaRPr lang="es-ES" sz="2000" dirty="0">
                        <a:solidFill>
                          <a:schemeClr val="bg1"/>
                        </a:solidFill>
                        <a:effectLst/>
                        <a:latin typeface="Times New Roman" pitchFamily="18" charset="0"/>
                        <a:ea typeface="Calibri"/>
                        <a:cs typeface="Times New Roman" pitchFamily="18" charset="0"/>
                      </a:endParaRPr>
                    </a:p>
                  </a:txBody>
                  <a:tcPr marL="44450" marR="44450" marT="0" marB="0" anchor="ctr"/>
                </a:tc>
              </a:tr>
            </a:tbl>
          </a:graphicData>
        </a:graphic>
      </p:graphicFrame>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7" name="6 Tabla"/>
          <p:cNvGraphicFramePr>
            <a:graphicFrameLocks noGrp="1"/>
          </p:cNvGraphicFramePr>
          <p:nvPr/>
        </p:nvGraphicFramePr>
        <p:xfrm>
          <a:off x="6596355" y="4428597"/>
          <a:ext cx="4896707" cy="1828800"/>
        </p:xfrm>
        <a:graphic>
          <a:graphicData uri="http://schemas.openxmlformats.org/drawingml/2006/table">
            <a:tbl>
              <a:tblPr>
                <a:tableStyleId>{284E427A-3D55-4303-BF80-6455036E1DE7}</a:tableStyleId>
              </a:tblPr>
              <a:tblGrid>
                <a:gridCol w="1741712"/>
                <a:gridCol w="1603358"/>
                <a:gridCol w="1551637"/>
              </a:tblGrid>
              <a:tr h="190500">
                <a:tc>
                  <a:txBody>
                    <a:bodyPr/>
                    <a:lstStyle/>
                    <a:p>
                      <a:pPr algn="l">
                        <a:lnSpc>
                          <a:spcPct val="150000"/>
                        </a:lnSpc>
                        <a:spcAft>
                          <a:spcPts val="0"/>
                        </a:spcAft>
                      </a:pPr>
                      <a:r>
                        <a:rPr lang="es-ES" sz="2000" dirty="0">
                          <a:latin typeface="Times New Roman" pitchFamily="18" charset="0"/>
                          <a:cs typeface="Times New Roman" pitchFamily="18" charset="0"/>
                        </a:rPr>
                        <a:t> Detalle</a:t>
                      </a:r>
                      <a:endParaRPr lang="es-EC" sz="2000"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l">
                        <a:lnSpc>
                          <a:spcPct val="150000"/>
                        </a:lnSpc>
                        <a:spcAft>
                          <a:spcPts val="0"/>
                        </a:spcAft>
                      </a:pPr>
                      <a:r>
                        <a:rPr lang="es-ES" sz="2000" dirty="0">
                          <a:latin typeface="Times New Roman" pitchFamily="18" charset="0"/>
                          <a:cs typeface="Times New Roman" pitchFamily="18" charset="0"/>
                        </a:rPr>
                        <a:t>Ventas </a:t>
                      </a:r>
                      <a:endParaRPr lang="es-EC" sz="2000"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l">
                        <a:lnSpc>
                          <a:spcPct val="150000"/>
                        </a:lnSpc>
                        <a:spcAft>
                          <a:spcPts val="0"/>
                        </a:spcAft>
                      </a:pPr>
                      <a:r>
                        <a:rPr lang="es-ES" sz="2000">
                          <a:latin typeface="Times New Roman" pitchFamily="18" charset="0"/>
                          <a:cs typeface="Times New Roman" pitchFamily="18" charset="0"/>
                        </a:rPr>
                        <a:t>Porcentaje </a:t>
                      </a:r>
                      <a:endParaRPr lang="es-EC" sz="2000">
                        <a:solidFill>
                          <a:srgbClr val="000000"/>
                        </a:solidFill>
                        <a:latin typeface="Times New Roman" pitchFamily="18" charset="0"/>
                        <a:ea typeface="Calibri"/>
                        <a:cs typeface="Times New Roman" pitchFamily="18" charset="0"/>
                      </a:endParaRPr>
                    </a:p>
                  </a:txBody>
                  <a:tcPr marL="44450" marR="44450" marT="0" marB="0" anchor="b"/>
                </a:tc>
              </a:tr>
              <a:tr h="190500">
                <a:tc>
                  <a:txBody>
                    <a:bodyPr/>
                    <a:lstStyle/>
                    <a:p>
                      <a:pPr algn="l">
                        <a:lnSpc>
                          <a:spcPct val="150000"/>
                        </a:lnSpc>
                        <a:spcAft>
                          <a:spcPts val="0"/>
                        </a:spcAft>
                      </a:pPr>
                      <a:r>
                        <a:rPr lang="es-ES" sz="2000">
                          <a:latin typeface="Times New Roman" pitchFamily="18" charset="0"/>
                          <a:cs typeface="Times New Roman" pitchFamily="18" charset="0"/>
                        </a:rPr>
                        <a:t>Artesanos</a:t>
                      </a:r>
                      <a:endParaRPr lang="es-EC" sz="200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2000" dirty="0">
                          <a:latin typeface="Times New Roman" pitchFamily="18" charset="0"/>
                          <a:cs typeface="Times New Roman" pitchFamily="18" charset="0"/>
                        </a:rPr>
                        <a:t>5936408,322</a:t>
                      </a:r>
                      <a:endParaRPr lang="es-EC" sz="2000"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2000">
                          <a:latin typeface="Times New Roman" pitchFamily="18" charset="0"/>
                          <a:cs typeface="Times New Roman" pitchFamily="18" charset="0"/>
                        </a:rPr>
                        <a:t>67,87%</a:t>
                      </a:r>
                      <a:endParaRPr lang="es-EC" sz="2000">
                        <a:solidFill>
                          <a:srgbClr val="000000"/>
                        </a:solidFill>
                        <a:latin typeface="Times New Roman" pitchFamily="18" charset="0"/>
                        <a:ea typeface="Calibri"/>
                        <a:cs typeface="Times New Roman" pitchFamily="18" charset="0"/>
                      </a:endParaRPr>
                    </a:p>
                  </a:txBody>
                  <a:tcPr marL="44450" marR="44450" marT="0" marB="0" anchor="b"/>
                </a:tc>
              </a:tr>
              <a:tr h="200025">
                <a:tc>
                  <a:txBody>
                    <a:bodyPr/>
                    <a:lstStyle/>
                    <a:p>
                      <a:pPr algn="l">
                        <a:lnSpc>
                          <a:spcPct val="150000"/>
                        </a:lnSpc>
                        <a:spcAft>
                          <a:spcPts val="0"/>
                        </a:spcAft>
                      </a:pPr>
                      <a:r>
                        <a:rPr lang="es-ES" sz="2000">
                          <a:latin typeface="Times New Roman" pitchFamily="18" charset="0"/>
                          <a:cs typeface="Times New Roman" pitchFamily="18" charset="0"/>
                        </a:rPr>
                        <a:t>Intermediarios</a:t>
                      </a:r>
                      <a:endParaRPr lang="es-EC" sz="200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2000" dirty="0">
                          <a:latin typeface="Times New Roman" pitchFamily="18" charset="0"/>
                          <a:cs typeface="Times New Roman" pitchFamily="18" charset="0"/>
                        </a:rPr>
                        <a:t>2.810.299,44</a:t>
                      </a:r>
                      <a:endParaRPr lang="es-EC" sz="2000" dirty="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2000">
                          <a:latin typeface="Times New Roman" pitchFamily="18" charset="0"/>
                          <a:cs typeface="Times New Roman" pitchFamily="18" charset="0"/>
                        </a:rPr>
                        <a:t>32,13%</a:t>
                      </a:r>
                      <a:endParaRPr lang="es-EC" sz="2000">
                        <a:solidFill>
                          <a:srgbClr val="000000"/>
                        </a:solidFill>
                        <a:latin typeface="Times New Roman" pitchFamily="18" charset="0"/>
                        <a:ea typeface="Calibri"/>
                        <a:cs typeface="Times New Roman" pitchFamily="18" charset="0"/>
                      </a:endParaRPr>
                    </a:p>
                  </a:txBody>
                  <a:tcPr marL="44450" marR="44450" marT="0" marB="0" anchor="b"/>
                </a:tc>
              </a:tr>
              <a:tr h="200025">
                <a:tc>
                  <a:txBody>
                    <a:bodyPr/>
                    <a:lstStyle/>
                    <a:p>
                      <a:pPr algn="l">
                        <a:lnSpc>
                          <a:spcPct val="150000"/>
                        </a:lnSpc>
                        <a:spcAft>
                          <a:spcPts val="0"/>
                        </a:spcAft>
                      </a:pPr>
                      <a:r>
                        <a:rPr lang="es-ES" sz="2000">
                          <a:latin typeface="Times New Roman" pitchFamily="18" charset="0"/>
                          <a:cs typeface="Times New Roman" pitchFamily="18" charset="0"/>
                        </a:rPr>
                        <a:t>total</a:t>
                      </a:r>
                      <a:endParaRPr lang="es-EC" sz="200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2000">
                          <a:latin typeface="Times New Roman" pitchFamily="18" charset="0"/>
                          <a:cs typeface="Times New Roman" pitchFamily="18" charset="0"/>
                        </a:rPr>
                        <a:t>8746707,762</a:t>
                      </a:r>
                      <a:endParaRPr lang="es-EC" sz="2000">
                        <a:solidFill>
                          <a:srgbClr val="000000"/>
                        </a:solidFill>
                        <a:latin typeface="Times New Roman" pitchFamily="18" charset="0"/>
                        <a:ea typeface="Calibri"/>
                        <a:cs typeface="Times New Roman" pitchFamily="18" charset="0"/>
                      </a:endParaRPr>
                    </a:p>
                  </a:txBody>
                  <a:tcPr marL="44450" marR="44450" marT="0" marB="0" anchor="b"/>
                </a:tc>
                <a:tc>
                  <a:txBody>
                    <a:bodyPr/>
                    <a:lstStyle/>
                    <a:p>
                      <a:pPr algn="r">
                        <a:lnSpc>
                          <a:spcPct val="150000"/>
                        </a:lnSpc>
                        <a:spcAft>
                          <a:spcPts val="0"/>
                        </a:spcAft>
                      </a:pPr>
                      <a:r>
                        <a:rPr lang="es-ES" sz="2000" dirty="0">
                          <a:latin typeface="Times New Roman" pitchFamily="18" charset="0"/>
                          <a:cs typeface="Times New Roman" pitchFamily="18" charset="0"/>
                        </a:rPr>
                        <a:t>100,00%</a:t>
                      </a:r>
                      <a:endParaRPr lang="es-EC" sz="2000" dirty="0">
                        <a:solidFill>
                          <a:srgbClr val="000000"/>
                        </a:solidFill>
                        <a:latin typeface="Times New Roman" pitchFamily="18" charset="0"/>
                        <a:ea typeface="Calibri"/>
                        <a:cs typeface="Times New Roman" pitchFamily="18" charset="0"/>
                      </a:endParaRPr>
                    </a:p>
                  </a:txBody>
                  <a:tcPr marL="44450" marR="44450" marT="0" marB="0" anchor="b"/>
                </a:tc>
              </a:tr>
            </a:tbl>
          </a:graphicData>
        </a:graphic>
      </p:graphicFrame>
    </p:spTree>
    <p:extLst>
      <p:ext uri="{BB962C8B-B14F-4D97-AF65-F5344CB8AC3E}">
        <p14:creationId xmlns:p14="http://schemas.microsoft.com/office/powerpoint/2010/main" val="1651076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645984" y="1560244"/>
            <a:ext cx="10972800" cy="1674282"/>
          </a:xfrm>
          <a:solidFill>
            <a:schemeClr val="tx1"/>
          </a:solidFill>
          <a:ln>
            <a:solidFill>
              <a:srgbClr val="00B0F0"/>
            </a:solidFill>
          </a:ln>
        </p:spPr>
        <p:txBody>
          <a:bodyPr>
            <a:normAutofit/>
          </a:bodyPr>
          <a:lstStyle/>
          <a:p>
            <a:pPr marL="109728" indent="0" algn="just" fontAlgn="auto">
              <a:spcAft>
                <a:spcPts val="0"/>
              </a:spcAft>
              <a:buFont typeface="Wingdings 3"/>
              <a:buNone/>
              <a:defRPr/>
            </a:pPr>
            <a:r>
              <a:rPr lang="es-ES" sz="2400" b="1" dirty="0">
                <a:solidFill>
                  <a:schemeClr val="bg1"/>
                </a:solidFill>
                <a:latin typeface="Times New Roman" pitchFamily="18" charset="0"/>
                <a:cs typeface="Times New Roman" pitchFamily="18" charset="0"/>
              </a:rPr>
              <a:t>En base al estudio realizado se puede decir que si existe una incidencia en el precio de la intermediación de las artesanías de cuero en Cotacachi, Guano y Quisapincha ya que en promedio el precio de la artesanía cuesta un 23,21% más en el intermediario que en el productor, este costo lo paga el consumidor final.</a:t>
            </a:r>
          </a:p>
          <a:p>
            <a:pPr marL="365760" indent="-256032" fontAlgn="auto">
              <a:spcAft>
                <a:spcPts val="0"/>
              </a:spcAft>
              <a:buFont typeface="Wingdings 3"/>
              <a:buChar char=""/>
              <a:defRPr/>
            </a:pPr>
            <a:endParaRPr lang="es-ES" sz="2400" b="1" dirty="0">
              <a:solidFill>
                <a:schemeClr val="bg1"/>
              </a:solidFill>
              <a:latin typeface="Times New Roman" pitchFamily="18" charset="0"/>
              <a:cs typeface="Times New Roman" pitchFamily="18" charset="0"/>
            </a:endParaRPr>
          </a:p>
        </p:txBody>
      </p:sp>
      <p:pic>
        <p:nvPicPr>
          <p:cNvPr id="38914" name="Picture 2" descr="C:\Users\Usuario\Pictures\images (3).jpg"/>
          <p:cNvPicPr>
            <a:picLocks noChangeAspect="1" noChangeArrowheads="1"/>
          </p:cNvPicPr>
          <p:nvPr/>
        </p:nvPicPr>
        <p:blipFill>
          <a:blip r:embed="rId2"/>
          <a:srcRect/>
          <a:stretch>
            <a:fillRect/>
          </a:stretch>
        </p:blipFill>
        <p:spPr bwMode="auto">
          <a:xfrm>
            <a:off x="1125583" y="3462338"/>
            <a:ext cx="3203575" cy="2401887"/>
          </a:xfrm>
          <a:prstGeom prst="rect">
            <a:avLst/>
          </a:prstGeom>
          <a:noFill/>
          <a:ln w="9525">
            <a:noFill/>
            <a:miter lim="800000"/>
            <a:headEnd/>
            <a:tailEnd/>
          </a:ln>
        </p:spPr>
      </p:pic>
      <p:pic>
        <p:nvPicPr>
          <p:cNvPr id="38915" name="Picture 3" descr="C:\Users\Usuario\Pictures\descarga.jpg"/>
          <p:cNvPicPr>
            <a:picLocks noChangeAspect="1" noChangeArrowheads="1"/>
          </p:cNvPicPr>
          <p:nvPr/>
        </p:nvPicPr>
        <p:blipFill>
          <a:blip r:embed="rId3"/>
          <a:srcRect/>
          <a:stretch>
            <a:fillRect/>
          </a:stretch>
        </p:blipFill>
        <p:spPr bwMode="auto">
          <a:xfrm>
            <a:off x="4456158" y="3462338"/>
            <a:ext cx="3392487" cy="2401887"/>
          </a:xfrm>
          <a:prstGeom prst="rect">
            <a:avLst/>
          </a:prstGeom>
          <a:noFill/>
          <a:ln w="9525">
            <a:noFill/>
            <a:miter lim="800000"/>
            <a:headEnd/>
            <a:tailEnd/>
          </a:ln>
        </p:spPr>
      </p:pic>
      <p:pic>
        <p:nvPicPr>
          <p:cNvPr id="38916" name="Picture 4" descr="C:\Users\Usuario\Pictures\images (4).jpg"/>
          <p:cNvPicPr>
            <a:picLocks noChangeAspect="1" noChangeArrowheads="1"/>
          </p:cNvPicPr>
          <p:nvPr/>
        </p:nvPicPr>
        <p:blipFill>
          <a:blip r:embed="rId4"/>
          <a:srcRect/>
          <a:stretch>
            <a:fillRect/>
          </a:stretch>
        </p:blipFill>
        <p:spPr bwMode="auto">
          <a:xfrm>
            <a:off x="8009953" y="3462338"/>
            <a:ext cx="3206750" cy="2401887"/>
          </a:xfrm>
          <a:prstGeom prst="rect">
            <a:avLst/>
          </a:prstGeom>
          <a:noFill/>
          <a:ln w="9525">
            <a:noFill/>
            <a:miter lim="800000"/>
            <a:headEnd/>
            <a:tailEnd/>
          </a:ln>
        </p:spPr>
      </p:pic>
      <p:pic>
        <p:nvPicPr>
          <p:cNvPr id="7" name="Picture 2" descr="http://www.360.espe.edu.ec/images/espe.png"/>
          <p:cNvPicPr>
            <a:picLocks noChangeAspect="1" noChangeArrowheads="1"/>
          </p:cNvPicPr>
          <p:nvPr/>
        </p:nvPicPr>
        <p:blipFill>
          <a:blip r:embed="rId5"/>
          <a:srcRect/>
          <a:stretch>
            <a:fillRect/>
          </a:stretch>
        </p:blipFill>
        <p:spPr bwMode="auto">
          <a:xfrm>
            <a:off x="-4763" y="3175"/>
            <a:ext cx="1144588" cy="1143000"/>
          </a:xfrm>
          <a:prstGeom prst="rect">
            <a:avLst/>
          </a:prstGeom>
          <a:noFill/>
          <a:ln w="9525">
            <a:noFill/>
            <a:miter lim="800000"/>
            <a:headEnd/>
            <a:tailEnd/>
          </a:ln>
        </p:spPr>
      </p:pic>
      <p:pic>
        <p:nvPicPr>
          <p:cNvPr id="8" name="Picture 4" descr="http://comercial-el.espe.edu.ec/wp-content/uploads/2012/04/sello1.jpg"/>
          <p:cNvPicPr>
            <a:picLocks noChangeAspect="1" noChangeArrowheads="1"/>
          </p:cNvPicPr>
          <p:nvPr/>
        </p:nvPicPr>
        <p:blipFill>
          <a:blip r:embed="rId6"/>
          <a:srcRect/>
          <a:stretch>
            <a:fillRect/>
          </a:stretch>
        </p:blipFill>
        <p:spPr bwMode="auto">
          <a:xfrm>
            <a:off x="10948988" y="-9525"/>
            <a:ext cx="1228725" cy="1157288"/>
          </a:xfrm>
          <a:prstGeom prst="rect">
            <a:avLst/>
          </a:prstGeom>
          <a:noFill/>
          <a:ln w="9525">
            <a:noFill/>
            <a:miter lim="800000"/>
            <a:headEnd/>
            <a:tailEnd/>
          </a:ln>
        </p:spPr>
      </p:pic>
    </p:spTree>
    <p:extLst>
      <p:ext uri="{BB962C8B-B14F-4D97-AF65-F5344CB8AC3E}">
        <p14:creationId xmlns:p14="http://schemas.microsoft.com/office/powerpoint/2010/main" val="3413101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80016"/>
            <a:ext cx="8986346" cy="527028"/>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Demostración Hipótesis: COTACACHI</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3355361444"/>
              </p:ext>
            </p:extLst>
          </p:nvPr>
        </p:nvGraphicFramePr>
        <p:xfrm>
          <a:off x="3210183" y="736983"/>
          <a:ext cx="6034617" cy="5888050"/>
        </p:xfrm>
        <a:graphic>
          <a:graphicData uri="http://schemas.openxmlformats.org/drawingml/2006/table">
            <a:tbl>
              <a:tblPr firstRow="1" firstCol="1" bandRow="1">
                <a:tableStyleId>{5C22544A-7EE6-4342-B048-85BDC9FD1C3A}</a:tableStyleId>
              </a:tblPr>
              <a:tblGrid>
                <a:gridCol w="2011539"/>
                <a:gridCol w="2134421"/>
                <a:gridCol w="1888657"/>
              </a:tblGrid>
              <a:tr h="234741">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Descripción del Producto</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Precio de Productor Cotacachi</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PVP - Cotacachi</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niño/a</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19,00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adolescente</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22,00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hombre</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mujer</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28,00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Chompas de Cuero (t-36-40)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Abrigos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135,00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170,00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Ponchos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Zamarros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Carteras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24,00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Bolsos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24,00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Sombreros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Correas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Cinturones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Billeteras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Gorras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Maletas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Mochilas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Cojines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Artículos deportivos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Llaveros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0,60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Aretes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Botellas</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7,00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Látigos</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4741">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Monederos</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0,40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0,50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r>
            </a:tbl>
          </a:graphicData>
        </a:graphic>
      </p:graphicFrame>
    </p:spTree>
    <p:extLst>
      <p:ext uri="{BB962C8B-B14F-4D97-AF65-F5344CB8AC3E}">
        <p14:creationId xmlns:p14="http://schemas.microsoft.com/office/powerpoint/2010/main" val="2509438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161904"/>
            <a:ext cx="8986346" cy="527028"/>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Demostración Hipótesis: COTACACHI</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val="2631097172"/>
              </p:ext>
            </p:extLst>
          </p:nvPr>
        </p:nvGraphicFramePr>
        <p:xfrm>
          <a:off x="3678470" y="863137"/>
          <a:ext cx="4488494" cy="2066925"/>
        </p:xfrm>
        <a:graphic>
          <a:graphicData uri="http://schemas.openxmlformats.org/drawingml/2006/table">
            <a:tbl>
              <a:tblPr firstRow="1" firstCol="1" bandRow="1">
                <a:tableStyleId>{5C22544A-7EE6-4342-B048-85BDC9FD1C3A}</a:tableStyleId>
              </a:tblPr>
              <a:tblGrid>
                <a:gridCol w="3223364"/>
                <a:gridCol w="1265130"/>
              </a:tblGrid>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Coeficiente de correlación múltiple</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0,9984228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Coeficiente de determinación R^2</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0,9968482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R^2  ajustado</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0,9967049</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Error típico</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2,4148696</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9550">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Observaciones</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dirty="0">
                          <a:solidFill>
                            <a:schemeClr val="bg1"/>
                          </a:solidFill>
                          <a:effectLst/>
                          <a:latin typeface="Times New Roman" pitchFamily="18" charset="0"/>
                          <a:cs typeface="Times New Roman" pitchFamily="18" charset="0"/>
                        </a:rPr>
                        <a:t>24</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274947513"/>
              </p:ext>
            </p:extLst>
          </p:nvPr>
        </p:nvGraphicFramePr>
        <p:xfrm>
          <a:off x="1139825" y="3505094"/>
          <a:ext cx="10158651" cy="1758315"/>
        </p:xfrm>
        <a:graphic>
          <a:graphicData uri="http://schemas.openxmlformats.org/drawingml/2006/table">
            <a:tbl>
              <a:tblPr firstRow="1" firstCol="1" bandRow="1">
                <a:tableStyleId>{5C22544A-7EE6-4342-B048-85BDC9FD1C3A}</a:tableStyleId>
              </a:tblPr>
              <a:tblGrid>
                <a:gridCol w="1102334"/>
                <a:gridCol w="1800136"/>
                <a:gridCol w="1908169"/>
                <a:gridCol w="2504604"/>
                <a:gridCol w="1089412"/>
                <a:gridCol w="1753996"/>
              </a:tblGrid>
              <a:tr h="236220">
                <a:tc>
                  <a:txBody>
                    <a:bodyPr/>
                    <a:lstStyle/>
                    <a:p>
                      <a:pPr algn="just">
                        <a:lnSpc>
                          <a:spcPct val="150000"/>
                        </a:lnSpc>
                      </a:pPr>
                      <a:endParaRPr lang="es-EC" sz="1600" dirty="0">
                        <a:solidFill>
                          <a:schemeClr val="bg1"/>
                        </a:solidFill>
                        <a:effectLst/>
                        <a:latin typeface="Times New Roman" pitchFamily="18" charset="0"/>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Grados de libertad</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dirty="0">
                          <a:solidFill>
                            <a:schemeClr val="bg1"/>
                          </a:solidFill>
                          <a:effectLst/>
                          <a:latin typeface="Times New Roman" pitchFamily="18" charset="0"/>
                          <a:cs typeface="Times New Roman" pitchFamily="18" charset="0"/>
                        </a:rPr>
                        <a:t>Suma de cuadrados</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Promedio de los cuadrados</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F</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a:solidFill>
                            <a:schemeClr val="bg1"/>
                          </a:solidFill>
                          <a:effectLst/>
                          <a:latin typeface="Times New Roman" pitchFamily="18" charset="0"/>
                          <a:cs typeface="Times New Roman" pitchFamily="18" charset="0"/>
                        </a:rPr>
                        <a:t>Valor crítico de F</a:t>
                      </a:r>
                      <a:endParaRPr lang="es-EC" sz="1600">
                        <a:solidFill>
                          <a:schemeClr val="bg1"/>
                        </a:solidFill>
                        <a:effectLst/>
                        <a:latin typeface="Times New Roman" pitchFamily="18" charset="0"/>
                        <a:ea typeface="Calibri"/>
                        <a:cs typeface="Times New Roman" pitchFamily="18" charset="0"/>
                      </a:endParaRPr>
                    </a:p>
                  </a:txBody>
                  <a:tcPr marL="44450" marR="44450" marT="0" marB="0" anchor="ctr"/>
                </a:tc>
              </a:tr>
              <a:tr h="236220">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Regresión</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1</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dirty="0">
                          <a:solidFill>
                            <a:schemeClr val="bg1"/>
                          </a:solidFill>
                          <a:effectLst/>
                          <a:latin typeface="Times New Roman" pitchFamily="18" charset="0"/>
                          <a:cs typeface="Times New Roman" pitchFamily="18" charset="0"/>
                        </a:rPr>
                        <a:t>40576,694</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40576,694</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6958,078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5,136E-29</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36220">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Residuos</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22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128,29509</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5,8315952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just">
                        <a:lnSpc>
                          <a:spcPct val="150000"/>
                        </a:lnSpc>
                      </a:pPr>
                      <a:endParaRPr lang="es-EC" sz="1600">
                        <a:solidFill>
                          <a:schemeClr val="bg1"/>
                        </a:solidFill>
                        <a:effectLst/>
                        <a:latin typeface="Times New Roman" pitchFamily="18" charset="0"/>
                        <a:cs typeface="Times New Roman" pitchFamily="18" charset="0"/>
                      </a:endParaRPr>
                    </a:p>
                  </a:txBody>
                  <a:tcPr marL="44450" marR="44450" marT="0" marB="0" anchor="b"/>
                </a:tc>
                <a:tc>
                  <a:txBody>
                    <a:bodyPr/>
                    <a:lstStyle/>
                    <a:p>
                      <a:pPr algn="just">
                        <a:lnSpc>
                          <a:spcPct val="150000"/>
                        </a:lnSpc>
                      </a:pPr>
                      <a:endParaRPr lang="es-EC" sz="1600">
                        <a:solidFill>
                          <a:schemeClr val="bg1"/>
                        </a:solidFill>
                        <a:effectLst/>
                        <a:latin typeface="Times New Roman" pitchFamily="18" charset="0"/>
                        <a:cs typeface="Times New Roman" pitchFamily="18" charset="0"/>
                      </a:endParaRPr>
                    </a:p>
                  </a:txBody>
                  <a:tcPr marL="44450" marR="44450" marT="0" marB="0" anchor="b"/>
                </a:tc>
              </a:tr>
              <a:tr h="518160">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Total (n-1)</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23</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40704,99</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 </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 </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 </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sp>
        <p:nvSpPr>
          <p:cNvPr id="8" name="2 Título"/>
          <p:cNvSpPr txBox="1">
            <a:spLocks/>
          </p:cNvSpPr>
          <p:nvPr/>
        </p:nvSpPr>
        <p:spPr>
          <a:xfrm>
            <a:off x="6889309" y="5674284"/>
            <a:ext cx="4396634" cy="415441"/>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lgn="l" rtl="0" fontAlgn="base">
              <a:spcBef>
                <a:spcPct val="0"/>
              </a:spcBef>
              <a:spcAft>
                <a:spcPct val="0"/>
              </a:spcAft>
              <a:defRPr sz="4100" b="1">
                <a:solidFill>
                  <a:schemeClr val="dk1"/>
                </a:solidFill>
                <a:latin typeface="+mn-lt"/>
                <a:ea typeface="+mn-ea"/>
                <a:cs typeface="+mn-cs"/>
              </a:defRPr>
            </a:lvl2pPr>
            <a:lvl3pPr algn="l" rtl="0" fontAlgn="base">
              <a:spcBef>
                <a:spcPct val="0"/>
              </a:spcBef>
              <a:spcAft>
                <a:spcPct val="0"/>
              </a:spcAft>
              <a:defRPr sz="4100" b="1">
                <a:solidFill>
                  <a:schemeClr val="dk1"/>
                </a:solidFill>
                <a:latin typeface="+mn-lt"/>
                <a:ea typeface="+mn-ea"/>
                <a:cs typeface="+mn-cs"/>
              </a:defRPr>
            </a:lvl3pPr>
            <a:lvl4pPr algn="l" rtl="0" fontAlgn="base">
              <a:spcBef>
                <a:spcPct val="0"/>
              </a:spcBef>
              <a:spcAft>
                <a:spcPct val="0"/>
              </a:spcAft>
              <a:defRPr sz="4100" b="1">
                <a:solidFill>
                  <a:schemeClr val="dk1"/>
                </a:solidFill>
                <a:latin typeface="+mn-lt"/>
                <a:ea typeface="+mn-ea"/>
                <a:cs typeface="+mn-cs"/>
              </a:defRPr>
            </a:lvl4pPr>
            <a:lvl5pPr algn="l" rtl="0" fontAlgn="base">
              <a:spcBef>
                <a:spcPct val="0"/>
              </a:spcBef>
              <a:spcAft>
                <a:spcPct val="0"/>
              </a:spcAft>
              <a:defRPr sz="4100" b="1">
                <a:solidFill>
                  <a:schemeClr val="dk1"/>
                </a:solidFill>
                <a:latin typeface="+mn-lt"/>
                <a:ea typeface="+mn-ea"/>
                <a:cs typeface="+mn-cs"/>
              </a:defRPr>
            </a:lvl5pPr>
            <a:lvl6pPr marL="457200" algn="l" rtl="0" fontAlgn="base">
              <a:spcBef>
                <a:spcPct val="0"/>
              </a:spcBef>
              <a:spcAft>
                <a:spcPct val="0"/>
              </a:spcAft>
              <a:defRPr sz="4100" b="1">
                <a:solidFill>
                  <a:schemeClr val="dk1"/>
                </a:solidFill>
                <a:latin typeface="+mn-lt"/>
                <a:ea typeface="+mn-ea"/>
                <a:cs typeface="+mn-cs"/>
              </a:defRPr>
            </a:lvl6pPr>
            <a:lvl7pPr marL="914400" algn="l" rtl="0" fontAlgn="base">
              <a:spcBef>
                <a:spcPct val="0"/>
              </a:spcBef>
              <a:spcAft>
                <a:spcPct val="0"/>
              </a:spcAft>
              <a:defRPr sz="4100" b="1">
                <a:solidFill>
                  <a:schemeClr val="dk1"/>
                </a:solidFill>
                <a:latin typeface="+mn-lt"/>
                <a:ea typeface="+mn-ea"/>
                <a:cs typeface="+mn-cs"/>
              </a:defRPr>
            </a:lvl7pPr>
            <a:lvl8pPr marL="1371600" algn="l" rtl="0" fontAlgn="base">
              <a:spcBef>
                <a:spcPct val="0"/>
              </a:spcBef>
              <a:spcAft>
                <a:spcPct val="0"/>
              </a:spcAft>
              <a:defRPr sz="4100" b="1">
                <a:solidFill>
                  <a:schemeClr val="dk1"/>
                </a:solidFill>
                <a:latin typeface="+mn-lt"/>
                <a:ea typeface="+mn-ea"/>
                <a:cs typeface="+mn-cs"/>
              </a:defRPr>
            </a:lvl8pPr>
            <a:lvl9pPr marL="1828800" algn="l" rtl="0" fontAlgn="base">
              <a:spcBef>
                <a:spcPct val="0"/>
              </a:spcBef>
              <a:spcAft>
                <a:spcPct val="0"/>
              </a:spcAft>
              <a:defRPr sz="4100" b="1">
                <a:solidFill>
                  <a:schemeClr val="dk1"/>
                </a:solidFill>
                <a:latin typeface="+mn-lt"/>
                <a:ea typeface="+mn-ea"/>
                <a:cs typeface="+mn-cs"/>
              </a:defRPr>
            </a:lvl9pPr>
            <a:extLst/>
          </a:lstStyle>
          <a:p>
            <a:pPr algn="ctr" fontAlgn="auto">
              <a:spcAft>
                <a:spcPts val="0"/>
              </a:spcAft>
              <a:defRPr/>
            </a:pPr>
            <a:r>
              <a:rPr lang="es-MX" sz="1800" dirty="0" smtClean="0">
                <a:solidFill>
                  <a:schemeClr val="tx1"/>
                </a:solidFill>
                <a:effectLst/>
                <a:latin typeface="Times New Roman" pitchFamily="18" charset="0"/>
                <a:cs typeface="Times New Roman" pitchFamily="18" charset="0"/>
              </a:rPr>
              <a:t> HIPOTESIS NULA SE ACEPTA</a:t>
            </a:r>
            <a:endParaRPr lang="es-ES"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34649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161904"/>
            <a:ext cx="8986346" cy="527028"/>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Demostración Hipótesis: GUANO</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val="1163654013"/>
              </p:ext>
            </p:extLst>
          </p:nvPr>
        </p:nvGraphicFramePr>
        <p:xfrm>
          <a:off x="3078691" y="753975"/>
          <a:ext cx="6034617" cy="5888050"/>
        </p:xfrm>
        <a:graphic>
          <a:graphicData uri="http://schemas.openxmlformats.org/drawingml/2006/table">
            <a:tbl>
              <a:tblPr firstRow="1" firstCol="1" bandRow="1">
                <a:tableStyleId>{5C22544A-7EE6-4342-B048-85BDC9FD1C3A}</a:tableStyleId>
              </a:tblPr>
              <a:tblGrid>
                <a:gridCol w="2011539"/>
                <a:gridCol w="2011539"/>
                <a:gridCol w="2011539"/>
              </a:tblGrid>
              <a:tr h="229148">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Descripción del Producto</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Precio de Productor Guano</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PVP - Guano</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niño/a</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18,00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adolescente</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23,00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hombre</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24,00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mujer</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Chompas de Cuero (t-36-40)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140,00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Abrigos</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160,00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Ponchos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Zamarros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Carteras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23,00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Bolsos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23,00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Sombreros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Correas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Cinturones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Billeteras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7,00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Gorras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Maletas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Mochilas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Cojines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Artículos deportivos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Llaveros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0,60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Aretes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Botellas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Látigos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29148">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Monederos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0,40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0,50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r>
            </a:tbl>
          </a:graphicData>
        </a:graphic>
      </p:graphicFrame>
    </p:spTree>
    <p:extLst>
      <p:ext uri="{BB962C8B-B14F-4D97-AF65-F5344CB8AC3E}">
        <p14:creationId xmlns:p14="http://schemas.microsoft.com/office/powerpoint/2010/main" val="3749573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161904"/>
            <a:ext cx="8986346" cy="527028"/>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Demostración Hipótesis: GUANO</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8" name="2 Título"/>
          <p:cNvSpPr txBox="1">
            <a:spLocks/>
          </p:cNvSpPr>
          <p:nvPr/>
        </p:nvSpPr>
        <p:spPr>
          <a:xfrm>
            <a:off x="7066733" y="5496860"/>
            <a:ext cx="4396634" cy="415441"/>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lgn="l" rtl="0" fontAlgn="base">
              <a:spcBef>
                <a:spcPct val="0"/>
              </a:spcBef>
              <a:spcAft>
                <a:spcPct val="0"/>
              </a:spcAft>
              <a:defRPr sz="4100" b="1">
                <a:solidFill>
                  <a:schemeClr val="dk1"/>
                </a:solidFill>
                <a:latin typeface="+mn-lt"/>
                <a:ea typeface="+mn-ea"/>
                <a:cs typeface="+mn-cs"/>
              </a:defRPr>
            </a:lvl2pPr>
            <a:lvl3pPr algn="l" rtl="0" fontAlgn="base">
              <a:spcBef>
                <a:spcPct val="0"/>
              </a:spcBef>
              <a:spcAft>
                <a:spcPct val="0"/>
              </a:spcAft>
              <a:defRPr sz="4100" b="1">
                <a:solidFill>
                  <a:schemeClr val="dk1"/>
                </a:solidFill>
                <a:latin typeface="+mn-lt"/>
                <a:ea typeface="+mn-ea"/>
                <a:cs typeface="+mn-cs"/>
              </a:defRPr>
            </a:lvl3pPr>
            <a:lvl4pPr algn="l" rtl="0" fontAlgn="base">
              <a:spcBef>
                <a:spcPct val="0"/>
              </a:spcBef>
              <a:spcAft>
                <a:spcPct val="0"/>
              </a:spcAft>
              <a:defRPr sz="4100" b="1">
                <a:solidFill>
                  <a:schemeClr val="dk1"/>
                </a:solidFill>
                <a:latin typeface="+mn-lt"/>
                <a:ea typeface="+mn-ea"/>
                <a:cs typeface="+mn-cs"/>
              </a:defRPr>
            </a:lvl4pPr>
            <a:lvl5pPr algn="l" rtl="0" fontAlgn="base">
              <a:spcBef>
                <a:spcPct val="0"/>
              </a:spcBef>
              <a:spcAft>
                <a:spcPct val="0"/>
              </a:spcAft>
              <a:defRPr sz="4100" b="1">
                <a:solidFill>
                  <a:schemeClr val="dk1"/>
                </a:solidFill>
                <a:latin typeface="+mn-lt"/>
                <a:ea typeface="+mn-ea"/>
                <a:cs typeface="+mn-cs"/>
              </a:defRPr>
            </a:lvl5pPr>
            <a:lvl6pPr marL="457200" algn="l" rtl="0" fontAlgn="base">
              <a:spcBef>
                <a:spcPct val="0"/>
              </a:spcBef>
              <a:spcAft>
                <a:spcPct val="0"/>
              </a:spcAft>
              <a:defRPr sz="4100" b="1">
                <a:solidFill>
                  <a:schemeClr val="dk1"/>
                </a:solidFill>
                <a:latin typeface="+mn-lt"/>
                <a:ea typeface="+mn-ea"/>
                <a:cs typeface="+mn-cs"/>
              </a:defRPr>
            </a:lvl6pPr>
            <a:lvl7pPr marL="914400" algn="l" rtl="0" fontAlgn="base">
              <a:spcBef>
                <a:spcPct val="0"/>
              </a:spcBef>
              <a:spcAft>
                <a:spcPct val="0"/>
              </a:spcAft>
              <a:defRPr sz="4100" b="1">
                <a:solidFill>
                  <a:schemeClr val="dk1"/>
                </a:solidFill>
                <a:latin typeface="+mn-lt"/>
                <a:ea typeface="+mn-ea"/>
                <a:cs typeface="+mn-cs"/>
              </a:defRPr>
            </a:lvl7pPr>
            <a:lvl8pPr marL="1371600" algn="l" rtl="0" fontAlgn="base">
              <a:spcBef>
                <a:spcPct val="0"/>
              </a:spcBef>
              <a:spcAft>
                <a:spcPct val="0"/>
              </a:spcAft>
              <a:defRPr sz="4100" b="1">
                <a:solidFill>
                  <a:schemeClr val="dk1"/>
                </a:solidFill>
                <a:latin typeface="+mn-lt"/>
                <a:ea typeface="+mn-ea"/>
                <a:cs typeface="+mn-cs"/>
              </a:defRPr>
            </a:lvl8pPr>
            <a:lvl9pPr marL="1828800" algn="l" rtl="0" fontAlgn="base">
              <a:spcBef>
                <a:spcPct val="0"/>
              </a:spcBef>
              <a:spcAft>
                <a:spcPct val="0"/>
              </a:spcAft>
              <a:defRPr sz="4100" b="1">
                <a:solidFill>
                  <a:schemeClr val="dk1"/>
                </a:solidFill>
                <a:latin typeface="+mn-lt"/>
                <a:ea typeface="+mn-ea"/>
                <a:cs typeface="+mn-cs"/>
              </a:defRPr>
            </a:lvl9pPr>
            <a:extLst/>
          </a:lstStyle>
          <a:p>
            <a:pPr algn="ctr" fontAlgn="auto">
              <a:spcAft>
                <a:spcPts val="0"/>
              </a:spcAft>
              <a:defRPr/>
            </a:pPr>
            <a:r>
              <a:rPr lang="es-MX" sz="1800" dirty="0" smtClean="0">
                <a:solidFill>
                  <a:schemeClr val="tx1"/>
                </a:solidFill>
                <a:effectLst/>
                <a:latin typeface="Times New Roman" pitchFamily="18" charset="0"/>
                <a:cs typeface="Times New Roman" pitchFamily="18" charset="0"/>
              </a:rPr>
              <a:t> HIPOTESIS NULA SE ACEPTA</a:t>
            </a:r>
            <a:endParaRPr lang="es-ES" sz="1800" dirty="0">
              <a:solidFill>
                <a:schemeClr val="tx1"/>
              </a:solidFill>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943981230"/>
              </p:ext>
            </p:extLst>
          </p:nvPr>
        </p:nvGraphicFramePr>
        <p:xfrm>
          <a:off x="3707696" y="823463"/>
          <a:ext cx="4726675" cy="2066925"/>
        </p:xfrm>
        <a:graphic>
          <a:graphicData uri="http://schemas.openxmlformats.org/drawingml/2006/table">
            <a:tbl>
              <a:tblPr firstRow="1" firstCol="1" bandRow="1">
                <a:tableStyleId>{5C22544A-7EE6-4342-B048-85BDC9FD1C3A}</a:tableStyleId>
              </a:tblPr>
              <a:tblGrid>
                <a:gridCol w="3170830"/>
                <a:gridCol w="1555845"/>
              </a:tblGrid>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Coeficiente de correlación múltiple</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0,9975932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Coeficiente de determinación R^2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dirty="0">
                          <a:solidFill>
                            <a:schemeClr val="bg1"/>
                          </a:solidFill>
                          <a:effectLst/>
                          <a:latin typeface="Times New Roman" pitchFamily="18" charset="0"/>
                          <a:cs typeface="Times New Roman" pitchFamily="18" charset="0"/>
                        </a:rPr>
                        <a:t>0,9951922</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R^2  ajustado</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dirty="0">
                          <a:solidFill>
                            <a:schemeClr val="bg1"/>
                          </a:solidFill>
                          <a:effectLst/>
                          <a:latin typeface="Times New Roman" pitchFamily="18" charset="0"/>
                          <a:cs typeface="Times New Roman" pitchFamily="18" charset="0"/>
                        </a:rPr>
                        <a:t>0,9949736</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Error típico</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2,812335</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Observaciones</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dirty="0">
                          <a:solidFill>
                            <a:schemeClr val="bg1"/>
                          </a:solidFill>
                          <a:effectLst/>
                          <a:latin typeface="Times New Roman" pitchFamily="18" charset="0"/>
                          <a:cs typeface="Times New Roman" pitchFamily="18" charset="0"/>
                        </a:rPr>
                        <a:t>24</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621560447"/>
              </p:ext>
            </p:extLst>
          </p:nvPr>
        </p:nvGraphicFramePr>
        <p:xfrm>
          <a:off x="750624" y="3447719"/>
          <a:ext cx="10713491" cy="1507236"/>
        </p:xfrm>
        <a:graphic>
          <a:graphicData uri="http://schemas.openxmlformats.org/drawingml/2006/table">
            <a:tbl>
              <a:tblPr firstRow="1" firstCol="1" bandRow="1">
                <a:tableStyleId>{5C22544A-7EE6-4342-B048-85BDC9FD1C3A}</a:tableStyleId>
              </a:tblPr>
              <a:tblGrid>
                <a:gridCol w="1460310"/>
                <a:gridCol w="1842447"/>
                <a:gridCol w="1965278"/>
                <a:gridCol w="2811439"/>
                <a:gridCol w="968991"/>
                <a:gridCol w="1665026"/>
              </a:tblGrid>
              <a:tr h="200025">
                <a:tc>
                  <a:txBody>
                    <a:bodyPr/>
                    <a:lstStyle/>
                    <a:p>
                      <a:pPr algn="just">
                        <a:lnSpc>
                          <a:spcPct val="150000"/>
                        </a:lnSpc>
                      </a:pPr>
                      <a:endParaRPr lang="es-EC" sz="1600" b="1" dirty="0">
                        <a:solidFill>
                          <a:srgbClr val="000000"/>
                        </a:solidFill>
                        <a:effectLst/>
                        <a:latin typeface="Times New Roman" pitchFamily="18" charset="0"/>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Grados de libertad</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Suma de cuadrados</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Promedio de los cuadrados</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F</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Valor crítico de F</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r>
              <a:tr h="200025">
                <a:tc>
                  <a:txBody>
                    <a:bodyPr/>
                    <a:lstStyle/>
                    <a:p>
                      <a:pPr algn="ctr">
                        <a:lnSpc>
                          <a:spcPct val="180000"/>
                        </a:lnSpc>
                        <a:spcAft>
                          <a:spcPts val="0"/>
                        </a:spcAft>
                      </a:pPr>
                      <a:r>
                        <a:rPr lang="es-ES" sz="1600" b="1">
                          <a:effectLst/>
                          <a:latin typeface="Times New Roman" pitchFamily="18" charset="0"/>
                          <a:cs typeface="Times New Roman" pitchFamily="18" charset="0"/>
                        </a:rPr>
                        <a:t>Regresión</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1</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36017,455</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36017,455</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4553,85</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5,348E-27</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r>
              <a:tr h="200025">
                <a:tc>
                  <a:txBody>
                    <a:bodyPr/>
                    <a:lstStyle/>
                    <a:p>
                      <a:pPr algn="ctr">
                        <a:lnSpc>
                          <a:spcPct val="180000"/>
                        </a:lnSpc>
                        <a:spcAft>
                          <a:spcPts val="0"/>
                        </a:spcAft>
                      </a:pPr>
                      <a:r>
                        <a:rPr lang="es-ES" sz="1600" b="1">
                          <a:effectLst/>
                          <a:latin typeface="Times New Roman" pitchFamily="18" charset="0"/>
                          <a:cs typeface="Times New Roman" pitchFamily="18" charset="0"/>
                        </a:rPr>
                        <a:t>Residuos</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22</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dirty="0">
                          <a:effectLst/>
                          <a:latin typeface="Times New Roman" pitchFamily="18" charset="0"/>
                          <a:cs typeface="Times New Roman" pitchFamily="18" charset="0"/>
                        </a:rPr>
                        <a:t>174,00302</a:t>
                      </a:r>
                      <a:endParaRPr lang="es-EC" sz="1600" b="1" dirty="0">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7,9092283</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r>
              <a:tr h="200025">
                <a:tc>
                  <a:txBody>
                    <a:bodyPr/>
                    <a:lstStyle/>
                    <a:p>
                      <a:pPr algn="ctr">
                        <a:lnSpc>
                          <a:spcPct val="180000"/>
                        </a:lnSpc>
                        <a:spcAft>
                          <a:spcPts val="0"/>
                        </a:spcAft>
                      </a:pPr>
                      <a:r>
                        <a:rPr lang="es-ES" sz="1600" b="1">
                          <a:effectLst/>
                          <a:latin typeface="Times New Roman" pitchFamily="18" charset="0"/>
                          <a:cs typeface="Times New Roman" pitchFamily="18" charset="0"/>
                        </a:rPr>
                        <a:t>Total (n-1)</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23</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80000"/>
                        </a:lnSpc>
                        <a:spcAft>
                          <a:spcPts val="0"/>
                        </a:spcAft>
                      </a:pPr>
                      <a:r>
                        <a:rPr lang="es-ES" sz="1600" b="1">
                          <a:effectLst/>
                          <a:latin typeface="Times New Roman" pitchFamily="18" charset="0"/>
                          <a:cs typeface="Times New Roman" pitchFamily="18" charset="0"/>
                        </a:rPr>
                        <a:t>36191,458</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c>
                  <a:txBody>
                    <a:bodyPr/>
                    <a:lstStyle/>
                    <a:p>
                      <a:pPr algn="just">
                        <a:lnSpc>
                          <a:spcPct val="150000"/>
                        </a:lnSpc>
                      </a:pPr>
                      <a:endParaRPr lang="es-EC" sz="1600" b="1" dirty="0">
                        <a:solidFill>
                          <a:srgbClr val="000000"/>
                        </a:solidFill>
                        <a:effectLst/>
                        <a:latin typeface="Times New Roman" pitchFamily="18" charset="0"/>
                        <a:cs typeface="Times New Roman" pitchFamily="18" charset="0"/>
                      </a:endParaRPr>
                    </a:p>
                  </a:txBody>
                  <a:tcPr marL="44450" marR="44450" marT="0" marB="0" anchor="ctr"/>
                </a:tc>
              </a:tr>
            </a:tbl>
          </a:graphicData>
        </a:graphic>
      </p:graphicFrame>
    </p:spTree>
    <p:extLst>
      <p:ext uri="{BB962C8B-B14F-4D97-AF65-F5344CB8AC3E}">
        <p14:creationId xmlns:p14="http://schemas.microsoft.com/office/powerpoint/2010/main" val="3963073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161904"/>
            <a:ext cx="8986346" cy="527028"/>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Demostración Hipótesis: QUISAPINCHA</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40520631"/>
              </p:ext>
            </p:extLst>
          </p:nvPr>
        </p:nvGraphicFramePr>
        <p:xfrm>
          <a:off x="3078691" y="846149"/>
          <a:ext cx="6034617" cy="5916325"/>
        </p:xfrm>
        <a:graphic>
          <a:graphicData uri="http://schemas.openxmlformats.org/drawingml/2006/table">
            <a:tbl>
              <a:tblPr firstRow="1" firstCol="1" bandRow="1">
                <a:tableStyleId>{5C22544A-7EE6-4342-B048-85BDC9FD1C3A}</a:tableStyleId>
              </a:tblPr>
              <a:tblGrid>
                <a:gridCol w="2011539"/>
                <a:gridCol w="2011539"/>
                <a:gridCol w="2011539"/>
              </a:tblGrid>
              <a:tr h="236653">
                <a:tc>
                  <a:txBody>
                    <a:bodyPr/>
                    <a:lstStyle/>
                    <a:p>
                      <a:pPr algn="l">
                        <a:lnSpc>
                          <a:spcPct val="180000"/>
                        </a:lnSpc>
                        <a:spcAft>
                          <a:spcPts val="0"/>
                        </a:spcAft>
                      </a:pPr>
                      <a:r>
                        <a:rPr lang="es-ES" sz="1000" b="1" dirty="0">
                          <a:solidFill>
                            <a:schemeClr val="bg1"/>
                          </a:solidFill>
                          <a:effectLst/>
                          <a:latin typeface="Times New Roman" pitchFamily="18" charset="0"/>
                          <a:cs typeface="Times New Roman" pitchFamily="18" charset="0"/>
                        </a:rPr>
                        <a:t>Descripción del Producto</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Precio de Productor Quisapincha</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Quisapincha</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niño/a</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adolescente</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19,00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23,00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hombre</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23,00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Zapatos mujer</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Chompas de Cuero (t-36-40)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Abrigos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110,00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145,00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Ponchos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Zamarros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Carteras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Bolsos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Sombreros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Correas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9,00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Cinturones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7,00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Billeteras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Gorras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Maletas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Mochilas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22,00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Cojines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3,50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Artículos deportivos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4,00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Llaveros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0,60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Aretes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2,50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Botellas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6,00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8,00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Látigos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10,00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a:solidFill>
                            <a:schemeClr val="bg1"/>
                          </a:solidFill>
                          <a:effectLst/>
                          <a:latin typeface="Times New Roman" pitchFamily="18" charset="0"/>
                          <a:cs typeface="Times New Roman" pitchFamily="18" charset="0"/>
                        </a:rPr>
                        <a:t>15,00</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r>
              <a:tr h="236653">
                <a:tc>
                  <a:txBody>
                    <a:bodyPr/>
                    <a:lstStyle/>
                    <a:p>
                      <a:pPr algn="l">
                        <a:lnSpc>
                          <a:spcPct val="180000"/>
                        </a:lnSpc>
                        <a:spcAft>
                          <a:spcPts val="0"/>
                        </a:spcAft>
                      </a:pPr>
                      <a:r>
                        <a:rPr lang="es-ES" sz="1000" b="1">
                          <a:solidFill>
                            <a:schemeClr val="bg1"/>
                          </a:solidFill>
                          <a:effectLst/>
                          <a:latin typeface="Times New Roman" pitchFamily="18" charset="0"/>
                          <a:cs typeface="Times New Roman" pitchFamily="18" charset="0"/>
                        </a:rPr>
                        <a:t>Monederos</a:t>
                      </a:r>
                      <a:endParaRPr lang="es-EC" sz="1000" b="1">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0,40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c>
                  <a:txBody>
                    <a:bodyPr/>
                    <a:lstStyle/>
                    <a:p>
                      <a:pPr algn="r">
                        <a:lnSpc>
                          <a:spcPct val="180000"/>
                        </a:lnSpc>
                        <a:spcAft>
                          <a:spcPts val="0"/>
                        </a:spcAft>
                      </a:pPr>
                      <a:r>
                        <a:rPr lang="es-ES" sz="1000" b="1" dirty="0">
                          <a:solidFill>
                            <a:schemeClr val="bg1"/>
                          </a:solidFill>
                          <a:effectLst/>
                          <a:latin typeface="Times New Roman" pitchFamily="18" charset="0"/>
                          <a:cs typeface="Times New Roman" pitchFamily="18" charset="0"/>
                        </a:rPr>
                        <a:t>0,50</a:t>
                      </a:r>
                      <a:endParaRPr lang="es-EC" sz="1000" b="1" dirty="0">
                        <a:solidFill>
                          <a:schemeClr val="bg1"/>
                        </a:solidFill>
                        <a:effectLst/>
                        <a:latin typeface="Times New Roman" pitchFamily="18" charset="0"/>
                        <a:ea typeface="Calibri"/>
                        <a:cs typeface="Times New Roman" pitchFamily="18" charset="0"/>
                      </a:endParaRPr>
                    </a:p>
                  </a:txBody>
                  <a:tcPr marL="24446" marR="24446" marT="0" marB="0" anchor="b"/>
                </a:tc>
              </a:tr>
            </a:tbl>
          </a:graphicData>
        </a:graphic>
      </p:graphicFrame>
    </p:spTree>
    <p:extLst>
      <p:ext uri="{BB962C8B-B14F-4D97-AF65-F5344CB8AC3E}">
        <p14:creationId xmlns:p14="http://schemas.microsoft.com/office/powerpoint/2010/main" val="3752144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96383" y="2086473"/>
            <a:ext cx="7515429" cy="30162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Economía: extracción, producción, intercambio, distribución y consumo de bienes y servicios.</a:t>
            </a:r>
          </a:p>
          <a:p>
            <a:pPr marL="18288" algn="just" fontAlgn="auto">
              <a:spcBef>
                <a:spcPts val="0"/>
              </a:spcBef>
              <a:spcAft>
                <a:spcPts val="0"/>
              </a:spcAft>
              <a:defRPr/>
            </a:pPr>
            <a:endParaRPr lang="es-CO" sz="2400" dirty="0" smtClean="0">
              <a:latin typeface="Times New Roman" pitchFamily="18" charset="0"/>
              <a:cs typeface="Times New Roman" pitchFamily="18" charset="0"/>
            </a:endParaRPr>
          </a:p>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Ha </a:t>
            </a:r>
            <a:r>
              <a:rPr lang="es-CO" sz="2400" dirty="0">
                <a:latin typeface="Times New Roman" pitchFamily="18" charset="0"/>
                <a:cs typeface="Times New Roman" pitchFamily="18" charset="0"/>
              </a:rPr>
              <a:t>evolucionado conjuntamente con la misma </a:t>
            </a:r>
            <a:r>
              <a:rPr lang="es-CO" sz="2400" dirty="0" smtClean="0">
                <a:latin typeface="Times New Roman" pitchFamily="18" charset="0"/>
                <a:cs typeface="Times New Roman" pitchFamily="18" charset="0"/>
              </a:rPr>
              <a:t>sociedad.</a:t>
            </a:r>
          </a:p>
          <a:p>
            <a:pPr marL="18288" algn="just" fontAlgn="auto">
              <a:spcBef>
                <a:spcPts val="0"/>
              </a:spcBef>
              <a:spcAft>
                <a:spcPts val="0"/>
              </a:spcAft>
              <a:defRPr/>
            </a:pPr>
            <a:endParaRPr lang="es-CO" sz="2400" dirty="0" smtClean="0">
              <a:latin typeface="Times New Roman" pitchFamily="18" charset="0"/>
              <a:cs typeface="Times New Roman" pitchFamily="18" charset="0"/>
            </a:endParaRPr>
          </a:p>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Principal problema </a:t>
            </a:r>
            <a:r>
              <a:rPr lang="es-CO" sz="2400" dirty="0">
                <a:latin typeface="Times New Roman" pitchFamily="18" charset="0"/>
                <a:cs typeface="Times New Roman" pitchFamily="18" charset="0"/>
              </a:rPr>
              <a:t>que resolver para que las personas alcancen un mejor estilo de vida</a:t>
            </a:r>
            <a:r>
              <a:rPr lang="es-CO" sz="2400" dirty="0" smtClean="0">
                <a:latin typeface="Times New Roman" pitchFamily="18" charset="0"/>
                <a:cs typeface="Times New Roman" pitchFamily="18" charset="0"/>
              </a:rPr>
              <a:t>.</a:t>
            </a:r>
            <a:endParaRPr lang="es-ES" sz="2400" dirty="0" smtClean="0">
              <a:latin typeface="Times New Roman" pitchFamily="18" charset="0"/>
              <a:cs typeface="Times New Roman" pitchFamily="18" charset="0"/>
            </a:endParaRPr>
          </a:p>
          <a:p>
            <a:pPr marL="361188" indent="-342900" algn="just" fontAlgn="auto">
              <a:spcBef>
                <a:spcPts val="0"/>
              </a:spcBef>
              <a:spcAft>
                <a:spcPts val="0"/>
              </a:spcAft>
              <a:buFont typeface="Arial" pitchFamily="34" charset="0"/>
              <a:buChar char="•"/>
              <a:defRPr/>
            </a:pPr>
            <a:endParaRPr lang="es-CO" sz="2200" b="1" dirty="0" smtClean="0">
              <a:latin typeface="Times New Roman" pitchFamily="18" charset="0"/>
              <a:cs typeface="Times New Roman" pitchFamily="18" charset="0"/>
            </a:endParaRPr>
          </a:p>
        </p:txBody>
      </p:sp>
      <p:pic>
        <p:nvPicPr>
          <p:cNvPr id="17410"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17411"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pic>
        <p:nvPicPr>
          <p:cNvPr id="70658" name="Picture 2" descr="http://www.diariocentinela.com.ec/wp-content/uploads/2013/05/Copia-de-econom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71855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306637" y="373062"/>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smtClean="0">
                <a:latin typeface="Times New Roman" pitchFamily="18" charset="0"/>
                <a:cs typeface="Times New Roman" pitchFamily="18" charset="0"/>
              </a:rPr>
              <a:t>ECUADOR</a:t>
            </a:r>
            <a:endParaRPr lang="es-ES" sz="3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45013" y="161904"/>
            <a:ext cx="8986346" cy="527028"/>
          </a:xfrm>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s-MX" sz="2400" dirty="0">
                <a:solidFill>
                  <a:schemeClr val="bg1"/>
                </a:solidFill>
                <a:effectLst/>
                <a:latin typeface="Times New Roman" pitchFamily="18" charset="0"/>
                <a:cs typeface="Times New Roman" pitchFamily="18" charset="0"/>
              </a:rPr>
              <a:t> </a:t>
            </a:r>
            <a:r>
              <a:rPr lang="es-MX" sz="2400" dirty="0" smtClean="0">
                <a:solidFill>
                  <a:schemeClr val="bg1"/>
                </a:solidFill>
                <a:effectLst/>
                <a:latin typeface="Times New Roman" pitchFamily="18" charset="0"/>
                <a:cs typeface="Times New Roman" pitchFamily="18" charset="0"/>
              </a:rPr>
              <a:t>Demostración Hipótesis: QUISAPINCHA</a:t>
            </a:r>
            <a:endParaRPr lang="es-ES" sz="2400"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8" name="2 Título"/>
          <p:cNvSpPr txBox="1">
            <a:spLocks/>
          </p:cNvSpPr>
          <p:nvPr/>
        </p:nvSpPr>
        <p:spPr>
          <a:xfrm>
            <a:off x="7066733" y="5496860"/>
            <a:ext cx="4396634" cy="415441"/>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lgn="l" rtl="0" fontAlgn="base">
              <a:spcBef>
                <a:spcPct val="0"/>
              </a:spcBef>
              <a:spcAft>
                <a:spcPct val="0"/>
              </a:spcAft>
              <a:defRPr sz="4100" b="1">
                <a:solidFill>
                  <a:schemeClr val="dk1"/>
                </a:solidFill>
                <a:latin typeface="+mn-lt"/>
                <a:ea typeface="+mn-ea"/>
                <a:cs typeface="+mn-cs"/>
              </a:defRPr>
            </a:lvl2pPr>
            <a:lvl3pPr algn="l" rtl="0" fontAlgn="base">
              <a:spcBef>
                <a:spcPct val="0"/>
              </a:spcBef>
              <a:spcAft>
                <a:spcPct val="0"/>
              </a:spcAft>
              <a:defRPr sz="4100" b="1">
                <a:solidFill>
                  <a:schemeClr val="dk1"/>
                </a:solidFill>
                <a:latin typeface="+mn-lt"/>
                <a:ea typeface="+mn-ea"/>
                <a:cs typeface="+mn-cs"/>
              </a:defRPr>
            </a:lvl3pPr>
            <a:lvl4pPr algn="l" rtl="0" fontAlgn="base">
              <a:spcBef>
                <a:spcPct val="0"/>
              </a:spcBef>
              <a:spcAft>
                <a:spcPct val="0"/>
              </a:spcAft>
              <a:defRPr sz="4100" b="1">
                <a:solidFill>
                  <a:schemeClr val="dk1"/>
                </a:solidFill>
                <a:latin typeface="+mn-lt"/>
                <a:ea typeface="+mn-ea"/>
                <a:cs typeface="+mn-cs"/>
              </a:defRPr>
            </a:lvl4pPr>
            <a:lvl5pPr algn="l" rtl="0" fontAlgn="base">
              <a:spcBef>
                <a:spcPct val="0"/>
              </a:spcBef>
              <a:spcAft>
                <a:spcPct val="0"/>
              </a:spcAft>
              <a:defRPr sz="4100" b="1">
                <a:solidFill>
                  <a:schemeClr val="dk1"/>
                </a:solidFill>
                <a:latin typeface="+mn-lt"/>
                <a:ea typeface="+mn-ea"/>
                <a:cs typeface="+mn-cs"/>
              </a:defRPr>
            </a:lvl5pPr>
            <a:lvl6pPr marL="457200" algn="l" rtl="0" fontAlgn="base">
              <a:spcBef>
                <a:spcPct val="0"/>
              </a:spcBef>
              <a:spcAft>
                <a:spcPct val="0"/>
              </a:spcAft>
              <a:defRPr sz="4100" b="1">
                <a:solidFill>
                  <a:schemeClr val="dk1"/>
                </a:solidFill>
                <a:latin typeface="+mn-lt"/>
                <a:ea typeface="+mn-ea"/>
                <a:cs typeface="+mn-cs"/>
              </a:defRPr>
            </a:lvl6pPr>
            <a:lvl7pPr marL="914400" algn="l" rtl="0" fontAlgn="base">
              <a:spcBef>
                <a:spcPct val="0"/>
              </a:spcBef>
              <a:spcAft>
                <a:spcPct val="0"/>
              </a:spcAft>
              <a:defRPr sz="4100" b="1">
                <a:solidFill>
                  <a:schemeClr val="dk1"/>
                </a:solidFill>
                <a:latin typeface="+mn-lt"/>
                <a:ea typeface="+mn-ea"/>
                <a:cs typeface="+mn-cs"/>
              </a:defRPr>
            </a:lvl7pPr>
            <a:lvl8pPr marL="1371600" algn="l" rtl="0" fontAlgn="base">
              <a:spcBef>
                <a:spcPct val="0"/>
              </a:spcBef>
              <a:spcAft>
                <a:spcPct val="0"/>
              </a:spcAft>
              <a:defRPr sz="4100" b="1">
                <a:solidFill>
                  <a:schemeClr val="dk1"/>
                </a:solidFill>
                <a:latin typeface="+mn-lt"/>
                <a:ea typeface="+mn-ea"/>
                <a:cs typeface="+mn-cs"/>
              </a:defRPr>
            </a:lvl8pPr>
            <a:lvl9pPr marL="1828800" algn="l" rtl="0" fontAlgn="base">
              <a:spcBef>
                <a:spcPct val="0"/>
              </a:spcBef>
              <a:spcAft>
                <a:spcPct val="0"/>
              </a:spcAft>
              <a:defRPr sz="4100" b="1">
                <a:solidFill>
                  <a:schemeClr val="dk1"/>
                </a:solidFill>
                <a:latin typeface="+mn-lt"/>
                <a:ea typeface="+mn-ea"/>
                <a:cs typeface="+mn-cs"/>
              </a:defRPr>
            </a:lvl9pPr>
            <a:extLst/>
          </a:lstStyle>
          <a:p>
            <a:pPr algn="ctr" fontAlgn="auto">
              <a:spcAft>
                <a:spcPts val="0"/>
              </a:spcAft>
              <a:defRPr/>
            </a:pPr>
            <a:r>
              <a:rPr lang="es-MX" sz="1800" dirty="0" smtClean="0">
                <a:solidFill>
                  <a:schemeClr val="tx1"/>
                </a:solidFill>
                <a:effectLst/>
                <a:latin typeface="Times New Roman" pitchFamily="18" charset="0"/>
                <a:cs typeface="Times New Roman" pitchFamily="18" charset="0"/>
              </a:rPr>
              <a:t> HIPOTESIS NULA SE ACEPTA</a:t>
            </a:r>
            <a:endParaRPr lang="es-ES" sz="1800" dirty="0">
              <a:solidFill>
                <a:schemeClr val="tx1"/>
              </a:solidFill>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529400945"/>
              </p:ext>
            </p:extLst>
          </p:nvPr>
        </p:nvGraphicFramePr>
        <p:xfrm>
          <a:off x="3380144" y="823463"/>
          <a:ext cx="5026926" cy="2066925"/>
        </p:xfrm>
        <a:graphic>
          <a:graphicData uri="http://schemas.openxmlformats.org/drawingml/2006/table">
            <a:tbl>
              <a:tblPr firstRow="1" firstCol="1" bandRow="1">
                <a:tableStyleId>{5C22544A-7EE6-4342-B048-85BDC9FD1C3A}</a:tableStyleId>
              </a:tblPr>
              <a:tblGrid>
                <a:gridCol w="3402842"/>
                <a:gridCol w="1624084"/>
              </a:tblGrid>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Coeficiente de correlación múltiple</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0,9973138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Coeficiente de determinación R^2</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0,9946348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dirty="0">
                          <a:solidFill>
                            <a:schemeClr val="bg1"/>
                          </a:solidFill>
                          <a:effectLst/>
                          <a:latin typeface="Times New Roman" pitchFamily="18" charset="0"/>
                          <a:cs typeface="Times New Roman" pitchFamily="18" charset="0"/>
                        </a:rPr>
                        <a:t>R^2  ajustado</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0,9943909</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Error típico</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a:solidFill>
                            <a:schemeClr val="bg1"/>
                          </a:solidFill>
                          <a:effectLst/>
                          <a:latin typeface="Times New Roman" pitchFamily="18" charset="0"/>
                          <a:cs typeface="Times New Roman" pitchFamily="18" charset="0"/>
                        </a:rPr>
                        <a:t>2,633458</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r>
              <a:tr h="200025">
                <a:tc>
                  <a:txBody>
                    <a:bodyPr/>
                    <a:lstStyle/>
                    <a:p>
                      <a:pPr algn="l">
                        <a:lnSpc>
                          <a:spcPct val="200000"/>
                        </a:lnSpc>
                        <a:spcAft>
                          <a:spcPts val="0"/>
                        </a:spcAft>
                      </a:pPr>
                      <a:r>
                        <a:rPr lang="es-ES" sz="1600">
                          <a:solidFill>
                            <a:schemeClr val="bg1"/>
                          </a:solidFill>
                          <a:effectLst/>
                          <a:latin typeface="Times New Roman" pitchFamily="18" charset="0"/>
                          <a:cs typeface="Times New Roman" pitchFamily="18" charset="0"/>
                        </a:rPr>
                        <a:t>Observaciones</a:t>
                      </a:r>
                      <a:endParaRPr lang="es-EC" sz="16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200000"/>
                        </a:lnSpc>
                        <a:spcAft>
                          <a:spcPts val="0"/>
                        </a:spcAft>
                      </a:pPr>
                      <a:r>
                        <a:rPr lang="es-ES" sz="1600" dirty="0">
                          <a:solidFill>
                            <a:schemeClr val="bg1"/>
                          </a:solidFill>
                          <a:effectLst/>
                          <a:latin typeface="Times New Roman" pitchFamily="18" charset="0"/>
                          <a:cs typeface="Times New Roman" pitchFamily="18" charset="0"/>
                        </a:rPr>
                        <a:t>24</a:t>
                      </a:r>
                      <a:endParaRPr lang="es-EC" sz="16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870407322"/>
              </p:ext>
            </p:extLst>
          </p:nvPr>
        </p:nvGraphicFramePr>
        <p:xfrm>
          <a:off x="941697" y="3402935"/>
          <a:ext cx="10521670" cy="1653540"/>
        </p:xfrm>
        <a:graphic>
          <a:graphicData uri="http://schemas.openxmlformats.org/drawingml/2006/table">
            <a:tbl>
              <a:tblPr firstRow="1" firstCol="1" bandRow="1">
                <a:tableStyleId>{5C22544A-7EE6-4342-B048-85BDC9FD1C3A}</a:tableStyleId>
              </a:tblPr>
              <a:tblGrid>
                <a:gridCol w="1483559"/>
                <a:gridCol w="1901917"/>
                <a:gridCol w="2050953"/>
                <a:gridCol w="2626906"/>
                <a:gridCol w="856906"/>
                <a:gridCol w="1601429"/>
              </a:tblGrid>
              <a:tr h="200025">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Grados de libertad</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Suma de cuadrados</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Promedio de los cuadrados</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F</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Valor crítico de F</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r>
              <a:tr h="200025">
                <a:tc>
                  <a:txBody>
                    <a:bodyPr/>
                    <a:lstStyle/>
                    <a:p>
                      <a:pPr algn="ctr">
                        <a:lnSpc>
                          <a:spcPct val="200000"/>
                        </a:lnSpc>
                        <a:spcAft>
                          <a:spcPts val="0"/>
                        </a:spcAft>
                      </a:pPr>
                      <a:r>
                        <a:rPr lang="es-ES" sz="1600" b="1">
                          <a:effectLst/>
                          <a:latin typeface="Times New Roman" pitchFamily="18" charset="0"/>
                          <a:cs typeface="Times New Roman" pitchFamily="18" charset="0"/>
                        </a:rPr>
                        <a:t>Regresión</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1</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28284,761</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28284,761</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4078,49</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1,788E-26</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r>
              <a:tr h="200025">
                <a:tc>
                  <a:txBody>
                    <a:bodyPr/>
                    <a:lstStyle/>
                    <a:p>
                      <a:pPr algn="ctr">
                        <a:lnSpc>
                          <a:spcPct val="200000"/>
                        </a:lnSpc>
                        <a:spcAft>
                          <a:spcPts val="0"/>
                        </a:spcAft>
                      </a:pPr>
                      <a:r>
                        <a:rPr lang="es-ES" sz="1600" b="1">
                          <a:effectLst/>
                          <a:latin typeface="Times New Roman" pitchFamily="18" charset="0"/>
                          <a:cs typeface="Times New Roman" pitchFamily="18" charset="0"/>
                        </a:rPr>
                        <a:t>Residuos</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22</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152,57222</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6,935101</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r>
              <a:tr h="200025">
                <a:tc>
                  <a:txBody>
                    <a:bodyPr/>
                    <a:lstStyle/>
                    <a:p>
                      <a:pPr algn="ctr">
                        <a:lnSpc>
                          <a:spcPct val="200000"/>
                        </a:lnSpc>
                        <a:spcAft>
                          <a:spcPts val="0"/>
                        </a:spcAft>
                      </a:pPr>
                      <a:r>
                        <a:rPr lang="es-ES" sz="1600" b="1">
                          <a:effectLst/>
                          <a:latin typeface="Times New Roman" pitchFamily="18" charset="0"/>
                          <a:cs typeface="Times New Roman" pitchFamily="18" charset="0"/>
                        </a:rPr>
                        <a:t>Total (n-1)</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23</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200000"/>
                        </a:lnSpc>
                        <a:spcAft>
                          <a:spcPts val="0"/>
                        </a:spcAft>
                      </a:pPr>
                      <a:r>
                        <a:rPr lang="es-ES" sz="1600" b="1">
                          <a:effectLst/>
                          <a:latin typeface="Times New Roman" pitchFamily="18" charset="0"/>
                          <a:cs typeface="Times New Roman" pitchFamily="18" charset="0"/>
                        </a:rPr>
                        <a:t>28437,333</a:t>
                      </a:r>
                      <a:endParaRPr lang="es-EC" sz="1600" b="1">
                        <a:solidFill>
                          <a:srgbClr val="000000"/>
                        </a:solidFill>
                        <a:effectLst/>
                        <a:latin typeface="Times New Roman" pitchFamily="18" charset="0"/>
                        <a:ea typeface="Calibri"/>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c>
                  <a:txBody>
                    <a:bodyPr/>
                    <a:lstStyle/>
                    <a:p>
                      <a:pPr algn="just">
                        <a:lnSpc>
                          <a:spcPct val="150000"/>
                        </a:lnSpc>
                      </a:pPr>
                      <a:endParaRPr lang="es-EC" sz="1600" b="1">
                        <a:solidFill>
                          <a:srgbClr val="000000"/>
                        </a:solidFill>
                        <a:effectLst/>
                        <a:latin typeface="Times New Roman" pitchFamily="18" charset="0"/>
                        <a:cs typeface="Times New Roman" pitchFamily="18" charset="0"/>
                      </a:endParaRPr>
                    </a:p>
                  </a:txBody>
                  <a:tcPr marL="44450" marR="44450" marT="0" marB="0" anchor="ctr"/>
                </a:tc>
                <a:tc>
                  <a:txBody>
                    <a:bodyPr/>
                    <a:lstStyle/>
                    <a:p>
                      <a:pPr algn="just">
                        <a:lnSpc>
                          <a:spcPct val="150000"/>
                        </a:lnSpc>
                      </a:pPr>
                      <a:endParaRPr lang="es-EC" sz="1600" b="1" dirty="0">
                        <a:solidFill>
                          <a:srgbClr val="000000"/>
                        </a:solidFill>
                        <a:effectLst/>
                        <a:latin typeface="Times New Roman" pitchFamily="18" charset="0"/>
                        <a:cs typeface="Times New Roman" pitchFamily="18" charset="0"/>
                      </a:endParaRPr>
                    </a:p>
                  </a:txBody>
                  <a:tcPr marL="44450" marR="44450" marT="0" marB="0" anchor="ctr"/>
                </a:tc>
              </a:tr>
            </a:tbl>
          </a:graphicData>
        </a:graphic>
      </p:graphicFrame>
    </p:spTree>
    <p:extLst>
      <p:ext uri="{BB962C8B-B14F-4D97-AF65-F5344CB8AC3E}">
        <p14:creationId xmlns:p14="http://schemas.microsoft.com/office/powerpoint/2010/main" val="12115081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29056" y="138158"/>
            <a:ext cx="7478973" cy="803538"/>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MX" sz="4000" dirty="0" smtClean="0">
                <a:latin typeface="Times New Roman" pitchFamily="18" charset="0"/>
                <a:cs typeface="Times New Roman" pitchFamily="18" charset="0"/>
              </a:rPr>
              <a:t>CONCLUSIONES</a:t>
            </a:r>
            <a:endParaRPr lang="es-ES" sz="4000" dirty="0">
              <a:latin typeface="Times New Roman" pitchFamily="18" charset="0"/>
              <a:cs typeface="Times New Roman" pitchFamily="18" charset="0"/>
            </a:endParaRPr>
          </a:p>
        </p:txBody>
      </p:sp>
      <p:sp>
        <p:nvSpPr>
          <p:cNvPr id="2" name="1 Marcador de contenido"/>
          <p:cNvSpPr>
            <a:spLocks noGrp="1"/>
          </p:cNvSpPr>
          <p:nvPr>
            <p:ph idx="4294967295"/>
          </p:nvPr>
        </p:nvSpPr>
        <p:spPr>
          <a:xfrm>
            <a:off x="312850" y="1168756"/>
            <a:ext cx="11537950" cy="2215890"/>
          </a:xfrm>
          <a:solidFill>
            <a:schemeClr val="tx1"/>
          </a:solidFill>
          <a:ln>
            <a:solidFill>
              <a:srgbClr val="00B0F0"/>
            </a:solidFill>
          </a:ln>
        </p:spPr>
        <p:txBody>
          <a:bodyPr>
            <a:noAutofit/>
          </a:bodyPr>
          <a:lstStyle/>
          <a:p>
            <a:pPr marL="365760" indent="-256032" algn="just" fontAlgn="auto">
              <a:spcAft>
                <a:spcPts val="0"/>
              </a:spcAft>
              <a:buFont typeface="Wingdings 3"/>
              <a:buChar char=""/>
              <a:defRPr/>
            </a:pPr>
            <a:r>
              <a:rPr lang="es-CO" sz="2000" b="1" dirty="0" smtClean="0">
                <a:solidFill>
                  <a:schemeClr val="bg1"/>
                </a:solidFill>
                <a:latin typeface="Times New Roman" pitchFamily="18" charset="0"/>
                <a:cs typeface="Times New Roman" pitchFamily="18" charset="0"/>
              </a:rPr>
              <a:t>En </a:t>
            </a:r>
            <a:r>
              <a:rPr lang="es-CO" sz="2000" b="1" dirty="0">
                <a:solidFill>
                  <a:schemeClr val="bg1"/>
                </a:solidFill>
                <a:latin typeface="Times New Roman" pitchFamily="18" charset="0"/>
                <a:cs typeface="Times New Roman" pitchFamily="18" charset="0"/>
              </a:rPr>
              <a:t>Cotacachi, Guano y Quisapincha existe la producción de diversas líneas en artículos de cuero, que son comercializadas a nivel local pero que por efectos globalizadores de la economía, tales producciones han trascendido en los mercados internacionales. En cuanto a la oferta, las tres poblaciones colocan unos 2’810.299,44 </a:t>
            </a:r>
            <a:r>
              <a:rPr lang="es-CO" sz="2000" b="1" dirty="0" smtClean="0">
                <a:solidFill>
                  <a:schemeClr val="bg1"/>
                </a:solidFill>
                <a:latin typeface="Times New Roman" pitchFamily="18" charset="0"/>
                <a:cs typeface="Times New Roman" pitchFamily="18" charset="0"/>
              </a:rPr>
              <a:t>dólares los intermediarios y la demanda los productores </a:t>
            </a:r>
            <a:r>
              <a:rPr lang="es-ES" sz="2000" b="1" dirty="0" smtClean="0">
                <a:solidFill>
                  <a:schemeClr val="bg1"/>
                </a:solidFill>
                <a:latin typeface="Times New Roman" pitchFamily="18" charset="0"/>
                <a:cs typeface="Times New Roman" pitchFamily="18" charset="0"/>
              </a:rPr>
              <a:t>5</a:t>
            </a:r>
            <a:r>
              <a:rPr lang="es-CO" sz="2000" b="1" dirty="0">
                <a:solidFill>
                  <a:schemeClr val="bg1"/>
                </a:solidFill>
                <a:latin typeface="Times New Roman" pitchFamily="18" charset="0"/>
                <a:cs typeface="Times New Roman" pitchFamily="18" charset="0"/>
              </a:rPr>
              <a:t>’</a:t>
            </a:r>
            <a:r>
              <a:rPr lang="es-ES" sz="2000" b="1" dirty="0" smtClean="0">
                <a:solidFill>
                  <a:schemeClr val="bg1"/>
                </a:solidFill>
                <a:latin typeface="Times New Roman" pitchFamily="18" charset="0"/>
                <a:cs typeface="Times New Roman" pitchFamily="18" charset="0"/>
              </a:rPr>
              <a:t>936.408,322</a:t>
            </a:r>
            <a:r>
              <a:rPr lang="es-CO" sz="2000" b="1" dirty="0" smtClean="0">
                <a:solidFill>
                  <a:schemeClr val="bg1"/>
                </a:solidFill>
                <a:latin typeface="Times New Roman" pitchFamily="18" charset="0"/>
                <a:cs typeface="Times New Roman" pitchFamily="18" charset="0"/>
              </a:rPr>
              <a:t>; mientras </a:t>
            </a:r>
            <a:r>
              <a:rPr lang="es-CO" sz="2000" b="1" dirty="0">
                <a:solidFill>
                  <a:schemeClr val="bg1"/>
                </a:solidFill>
                <a:latin typeface="Times New Roman" pitchFamily="18" charset="0"/>
                <a:cs typeface="Times New Roman" pitchFamily="18" charset="0"/>
              </a:rPr>
              <a:t>que el precio es similar en los tres sectores de estudio, con la salvedad que Quisapincha es más productor y sus precios son bajos en relación a Cotacachi, que es un sector con mayor tendencia a lo </a:t>
            </a:r>
            <a:r>
              <a:rPr lang="es-CO" sz="2000" b="1" dirty="0" smtClean="0">
                <a:solidFill>
                  <a:schemeClr val="bg1"/>
                </a:solidFill>
                <a:latin typeface="Times New Roman" pitchFamily="18" charset="0"/>
                <a:cs typeface="Times New Roman" pitchFamily="18" charset="0"/>
              </a:rPr>
              <a:t>comercial.</a:t>
            </a:r>
            <a:endParaRPr lang="es-ES" sz="2000" b="1"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1 Marcador de contenido"/>
          <p:cNvSpPr txBox="1">
            <a:spLocks/>
          </p:cNvSpPr>
          <p:nvPr/>
        </p:nvSpPr>
        <p:spPr bwMode="auto">
          <a:xfrm>
            <a:off x="315122" y="3794074"/>
            <a:ext cx="11537950" cy="1978925"/>
          </a:xfrm>
          <a:prstGeom prst="rect">
            <a:avLst/>
          </a:prstGeom>
          <a:solidFill>
            <a:schemeClr val="tx1"/>
          </a:solidFill>
          <a:ln w="9525">
            <a:solidFill>
              <a:srgbClr val="00B0F0"/>
            </a:solid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fontAlgn="auto">
              <a:spcAft>
                <a:spcPts val="0"/>
              </a:spcAft>
              <a:buFont typeface="Wingdings 3"/>
              <a:buNone/>
              <a:defRPr/>
            </a:pPr>
            <a:endParaRPr lang="es-ES" sz="2000" b="1" dirty="0" smtClean="0">
              <a:solidFill>
                <a:schemeClr val="bg1"/>
              </a:solidFill>
              <a:latin typeface="Times New Roman" pitchFamily="18" charset="0"/>
              <a:cs typeface="Times New Roman" pitchFamily="18" charset="0"/>
            </a:endParaRPr>
          </a:p>
          <a:p>
            <a:pPr marL="365760" indent="-256032" algn="just" fontAlgn="auto">
              <a:spcAft>
                <a:spcPts val="0"/>
              </a:spcAft>
              <a:buFont typeface="Wingdings 3"/>
              <a:buChar char=""/>
              <a:defRPr/>
            </a:pPr>
            <a:r>
              <a:rPr lang="es-CO" sz="2000" b="1" dirty="0" smtClean="0">
                <a:solidFill>
                  <a:schemeClr val="bg1"/>
                </a:solidFill>
                <a:latin typeface="Times New Roman" pitchFamily="18" charset="0"/>
                <a:cs typeface="Times New Roman" pitchFamily="18" charset="0"/>
              </a:rPr>
              <a:t>Cotacachi, Guano y </a:t>
            </a:r>
            <a:r>
              <a:rPr lang="es-CO" sz="2000" b="1" dirty="0" err="1" smtClean="0">
                <a:solidFill>
                  <a:schemeClr val="bg1"/>
                </a:solidFill>
                <a:latin typeface="Times New Roman" pitchFamily="18" charset="0"/>
                <a:cs typeface="Times New Roman" pitchFamily="18" charset="0"/>
              </a:rPr>
              <a:t>Quisapincha</a:t>
            </a:r>
            <a:r>
              <a:rPr lang="es-CO" sz="2000" b="1" dirty="0" smtClean="0">
                <a:solidFill>
                  <a:schemeClr val="bg1"/>
                </a:solidFill>
                <a:latin typeface="Times New Roman" pitchFamily="18" charset="0"/>
                <a:cs typeface="Times New Roman" pitchFamily="18" charset="0"/>
              </a:rPr>
              <a:t> emplea canales directos (venta de productor a consumidor), y canales indirectos (venta de productor a intermediario y este al consumidor final); por su parte Cotacachi registra un valor de intermediación que alcanza el 68%; en Guano está alrededor del 67%, y en </a:t>
            </a:r>
            <a:r>
              <a:rPr lang="es-CO" sz="2000" b="1" dirty="0" err="1" smtClean="0">
                <a:solidFill>
                  <a:schemeClr val="bg1"/>
                </a:solidFill>
                <a:latin typeface="Times New Roman" pitchFamily="18" charset="0"/>
                <a:cs typeface="Times New Roman" pitchFamily="18" charset="0"/>
              </a:rPr>
              <a:t>Quisapincha</a:t>
            </a:r>
            <a:r>
              <a:rPr lang="es-CO" sz="2000" b="1" dirty="0" smtClean="0">
                <a:solidFill>
                  <a:schemeClr val="bg1"/>
                </a:solidFill>
                <a:latin typeface="Times New Roman" pitchFamily="18" charset="0"/>
                <a:cs typeface="Times New Roman" pitchFamily="18" charset="0"/>
              </a:rPr>
              <a:t> está en 83%; las diferencias (32%; 33% y 17%), son los porcentajes que se practica la comercialización directa en cada uno de los sectores respectivamente.</a:t>
            </a:r>
            <a:endParaRPr lang="es-ES" sz="2000" b="1" dirty="0" smtClean="0">
              <a:solidFill>
                <a:schemeClr val="bg1"/>
              </a:solidFill>
              <a:latin typeface="Times New Roman" pitchFamily="18" charset="0"/>
              <a:cs typeface="Times New Roman" pitchFamily="18" charset="0"/>
            </a:endParaRPr>
          </a:p>
          <a:p>
            <a:pPr marL="365760" indent="-256032" fontAlgn="auto">
              <a:spcAft>
                <a:spcPts val="0"/>
              </a:spcAft>
              <a:buFont typeface="Wingdings 3"/>
              <a:buChar char=""/>
              <a:defRPr/>
            </a:pPr>
            <a:endParaRPr lang="es-E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29056" y="138158"/>
            <a:ext cx="7478973" cy="803538"/>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MX" sz="4000" dirty="0" smtClean="0">
                <a:latin typeface="Times New Roman" pitchFamily="18" charset="0"/>
                <a:cs typeface="Times New Roman" pitchFamily="18" charset="0"/>
              </a:rPr>
              <a:t>CONCLUSIONES</a:t>
            </a:r>
            <a:endParaRPr lang="es-ES" sz="4000" dirty="0">
              <a:latin typeface="Times New Roman" pitchFamily="18" charset="0"/>
              <a:cs typeface="Times New Roman" pitchFamily="18" charset="0"/>
            </a:endParaRPr>
          </a:p>
        </p:txBody>
      </p:sp>
      <p:sp>
        <p:nvSpPr>
          <p:cNvPr id="2" name="1 Marcador de contenido"/>
          <p:cNvSpPr>
            <a:spLocks noGrp="1"/>
          </p:cNvSpPr>
          <p:nvPr>
            <p:ph idx="4294967295"/>
          </p:nvPr>
        </p:nvSpPr>
        <p:spPr>
          <a:xfrm>
            <a:off x="312850" y="1400772"/>
            <a:ext cx="11537950" cy="1383374"/>
          </a:xfrm>
          <a:solidFill>
            <a:schemeClr val="tx1"/>
          </a:solidFill>
          <a:ln>
            <a:solidFill>
              <a:srgbClr val="00B0F0"/>
            </a:solidFill>
          </a:ln>
        </p:spPr>
        <p:txBody>
          <a:bodyPr>
            <a:noAutofit/>
          </a:bodyPr>
          <a:lstStyle/>
          <a:p>
            <a:pPr marL="365760" indent="-256032" algn="just" fontAlgn="auto">
              <a:spcAft>
                <a:spcPts val="0"/>
              </a:spcAft>
              <a:buFont typeface="Wingdings 3"/>
              <a:buChar char=""/>
              <a:defRPr/>
            </a:pPr>
            <a:r>
              <a:rPr lang="es-CO" sz="2000" b="1" dirty="0">
                <a:solidFill>
                  <a:schemeClr val="bg1"/>
                </a:solidFill>
                <a:latin typeface="Times New Roman" pitchFamily="18" charset="0"/>
                <a:cs typeface="Times New Roman" pitchFamily="18" charset="0"/>
              </a:rPr>
              <a:t>La variación porcentual que se registra en Cotacachi alcanza el 50%; </a:t>
            </a:r>
            <a:r>
              <a:rPr lang="es-CO" sz="2000" b="1" dirty="0" smtClean="0">
                <a:solidFill>
                  <a:schemeClr val="bg1"/>
                </a:solidFill>
                <a:latin typeface="Times New Roman" pitchFamily="18" charset="0"/>
                <a:cs typeface="Times New Roman" pitchFamily="18" charset="0"/>
              </a:rPr>
              <a:t>en </a:t>
            </a:r>
            <a:r>
              <a:rPr lang="es-CO" sz="2000" b="1" dirty="0">
                <a:solidFill>
                  <a:schemeClr val="bg1"/>
                </a:solidFill>
                <a:latin typeface="Times New Roman" pitchFamily="18" charset="0"/>
                <a:cs typeface="Times New Roman" pitchFamily="18" charset="0"/>
              </a:rPr>
              <a:t>Guano es de 42%, mientras que en </a:t>
            </a:r>
            <a:r>
              <a:rPr lang="es-CO" sz="2000" b="1" dirty="0" err="1">
                <a:solidFill>
                  <a:schemeClr val="bg1"/>
                </a:solidFill>
                <a:latin typeface="Times New Roman" pitchFamily="18" charset="0"/>
                <a:cs typeface="Times New Roman" pitchFamily="18" charset="0"/>
              </a:rPr>
              <a:t>Quisapincha</a:t>
            </a:r>
            <a:r>
              <a:rPr lang="es-CO" sz="2000" b="1" dirty="0">
                <a:solidFill>
                  <a:schemeClr val="bg1"/>
                </a:solidFill>
                <a:latin typeface="Times New Roman" pitchFamily="18" charset="0"/>
                <a:cs typeface="Times New Roman" pitchFamily="18" charset="0"/>
              </a:rPr>
              <a:t> es de 40%; demostrando que en </a:t>
            </a:r>
            <a:r>
              <a:rPr lang="es-CO" sz="2000" b="1" dirty="0" err="1">
                <a:solidFill>
                  <a:schemeClr val="bg1"/>
                </a:solidFill>
                <a:latin typeface="Times New Roman" pitchFamily="18" charset="0"/>
                <a:cs typeface="Times New Roman" pitchFamily="18" charset="0"/>
              </a:rPr>
              <a:t>Quisapincha</a:t>
            </a:r>
            <a:r>
              <a:rPr lang="es-CO" sz="2000" b="1" dirty="0">
                <a:solidFill>
                  <a:schemeClr val="bg1"/>
                </a:solidFill>
                <a:latin typeface="Times New Roman" pitchFamily="18" charset="0"/>
                <a:cs typeface="Times New Roman" pitchFamily="18" charset="0"/>
              </a:rPr>
              <a:t> el beneficio económico para los intermediarios es </a:t>
            </a:r>
            <a:r>
              <a:rPr lang="es-CO" sz="2000" b="1" dirty="0" smtClean="0">
                <a:solidFill>
                  <a:schemeClr val="bg1"/>
                </a:solidFill>
                <a:latin typeface="Times New Roman" pitchFamily="18" charset="0"/>
                <a:cs typeface="Times New Roman" pitchFamily="18" charset="0"/>
              </a:rPr>
              <a:t>menor.</a:t>
            </a:r>
            <a:endParaRPr lang="es-CO" sz="2000" b="1"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1 Marcador de contenido"/>
          <p:cNvSpPr txBox="1">
            <a:spLocks/>
          </p:cNvSpPr>
          <p:nvPr/>
        </p:nvSpPr>
        <p:spPr bwMode="auto">
          <a:xfrm>
            <a:off x="315122" y="3725834"/>
            <a:ext cx="11537950" cy="1719623"/>
          </a:xfrm>
          <a:prstGeom prst="rect">
            <a:avLst/>
          </a:prstGeom>
          <a:solidFill>
            <a:schemeClr val="tx1"/>
          </a:solidFill>
          <a:ln w="9525">
            <a:solidFill>
              <a:srgbClr val="00B0F0"/>
            </a:solid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indent="-256032" algn="just" fontAlgn="auto">
              <a:spcAft>
                <a:spcPts val="0"/>
              </a:spcAft>
              <a:buFont typeface="Wingdings 3"/>
              <a:buChar char=""/>
              <a:defRPr/>
            </a:pPr>
            <a:r>
              <a:rPr lang="es-CO" sz="2000" b="1" dirty="0" smtClean="0">
                <a:solidFill>
                  <a:schemeClr val="bg1"/>
                </a:solidFill>
                <a:latin typeface="Times New Roman" pitchFamily="18" charset="0"/>
                <a:cs typeface="Times New Roman" pitchFamily="18" charset="0"/>
              </a:rPr>
              <a:t>Casi </a:t>
            </a:r>
            <a:r>
              <a:rPr lang="es-CO" sz="2000" b="1" dirty="0">
                <a:solidFill>
                  <a:schemeClr val="bg1"/>
                </a:solidFill>
                <a:latin typeface="Times New Roman" pitchFamily="18" charset="0"/>
                <a:cs typeface="Times New Roman" pitchFamily="18" charset="0"/>
              </a:rPr>
              <a:t>el 70% de los productores artesanales de Cotacachi, </a:t>
            </a:r>
            <a:r>
              <a:rPr lang="es-CO" sz="2000" b="1" dirty="0" err="1">
                <a:solidFill>
                  <a:schemeClr val="bg1"/>
                </a:solidFill>
                <a:latin typeface="Times New Roman" pitchFamily="18" charset="0"/>
                <a:cs typeface="Times New Roman" pitchFamily="18" charset="0"/>
              </a:rPr>
              <a:t>Quisapincha</a:t>
            </a:r>
            <a:r>
              <a:rPr lang="es-CO" sz="2000" b="1" dirty="0">
                <a:solidFill>
                  <a:schemeClr val="bg1"/>
                </a:solidFill>
                <a:latin typeface="Times New Roman" pitchFamily="18" charset="0"/>
                <a:cs typeface="Times New Roman" pitchFamily="18" charset="0"/>
              </a:rPr>
              <a:t> y Guano coinciden que los ingresos que produce esta actividad es insuficiente; por lo que se ven obligados a tener otra fuente de ingresos, además no poseen la totalidad de servicios complementarios; caso contrario sucede en los intermediarios comerciales quienes sí tienen las posibilidades económicas suficientes para adquirir otros servicios</a:t>
            </a:r>
            <a:r>
              <a:rPr lang="es-CO" sz="2000" b="1" dirty="0" smtClean="0">
                <a:solidFill>
                  <a:schemeClr val="bg1"/>
                </a:solidFill>
                <a:latin typeface="Times New Roman" pitchFamily="18" charset="0"/>
                <a:cs typeface="Times New Roman" pitchFamily="18" charset="0"/>
              </a:rPr>
              <a:t>.</a:t>
            </a:r>
            <a:endParaRPr lang="es-E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041789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29056" y="138158"/>
            <a:ext cx="7478973" cy="803538"/>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MX" sz="4000" dirty="0" smtClean="0">
                <a:latin typeface="Times New Roman" pitchFamily="18" charset="0"/>
                <a:cs typeface="Times New Roman" pitchFamily="18" charset="0"/>
              </a:rPr>
              <a:t>RECOMENDACIONES</a:t>
            </a:r>
            <a:endParaRPr lang="es-ES" sz="4000" dirty="0">
              <a:latin typeface="Times New Roman" pitchFamily="18" charset="0"/>
              <a:cs typeface="Times New Roman" pitchFamily="18" charset="0"/>
            </a:endParaRPr>
          </a:p>
        </p:txBody>
      </p:sp>
      <p:sp>
        <p:nvSpPr>
          <p:cNvPr id="2" name="1 Marcador de contenido"/>
          <p:cNvSpPr>
            <a:spLocks noGrp="1"/>
          </p:cNvSpPr>
          <p:nvPr>
            <p:ph idx="4294967295"/>
          </p:nvPr>
        </p:nvSpPr>
        <p:spPr>
          <a:xfrm>
            <a:off x="312850" y="1605492"/>
            <a:ext cx="11537950" cy="1383374"/>
          </a:xfrm>
          <a:solidFill>
            <a:schemeClr val="tx1"/>
          </a:solidFill>
          <a:ln>
            <a:solidFill>
              <a:srgbClr val="00B0F0"/>
            </a:solidFill>
          </a:ln>
        </p:spPr>
        <p:txBody>
          <a:bodyPr>
            <a:noAutofit/>
          </a:bodyPr>
          <a:lstStyle/>
          <a:p>
            <a:pPr marL="365760" indent="-256032" algn="just" fontAlgn="auto">
              <a:spcAft>
                <a:spcPts val="0"/>
              </a:spcAft>
              <a:buFont typeface="Wingdings 3"/>
              <a:buChar char=""/>
              <a:defRPr/>
            </a:pPr>
            <a:r>
              <a:rPr lang="es-CO" sz="2000" b="1" dirty="0">
                <a:solidFill>
                  <a:schemeClr val="bg1"/>
                </a:solidFill>
                <a:latin typeface="Times New Roman" pitchFamily="18" charset="0"/>
                <a:cs typeface="Times New Roman" pitchFamily="18" charset="0"/>
              </a:rPr>
              <a:t>Es importante crear una marca que identifique las producciones de cuero en Cotacachi, Guano y </a:t>
            </a:r>
            <a:r>
              <a:rPr lang="es-CO" sz="2000" b="1" dirty="0" err="1">
                <a:solidFill>
                  <a:schemeClr val="bg1"/>
                </a:solidFill>
                <a:latin typeface="Times New Roman" pitchFamily="18" charset="0"/>
                <a:cs typeface="Times New Roman" pitchFamily="18" charset="0"/>
              </a:rPr>
              <a:t>Quisapincha</a:t>
            </a:r>
            <a:r>
              <a:rPr lang="es-CO" sz="2000" b="1" dirty="0">
                <a:solidFill>
                  <a:schemeClr val="bg1"/>
                </a:solidFill>
                <a:latin typeface="Times New Roman" pitchFamily="18" charset="0"/>
                <a:cs typeface="Times New Roman" pitchFamily="18" charset="0"/>
              </a:rPr>
              <a:t>, así como también la creación de espacios para la difusión de su trabajo; esto como estrategias para impulsar el comercio local, nacional e internacional; </a:t>
            </a:r>
            <a:r>
              <a:rPr lang="es-CO" sz="2000" b="1" dirty="0" smtClean="0">
                <a:solidFill>
                  <a:schemeClr val="bg1"/>
                </a:solidFill>
                <a:latin typeface="Times New Roman" pitchFamily="18" charset="0"/>
                <a:cs typeface="Times New Roman" pitchFamily="18" charset="0"/>
              </a:rPr>
              <a:t>que </a:t>
            </a:r>
            <a:r>
              <a:rPr lang="es-CO" sz="2000" b="1" dirty="0">
                <a:solidFill>
                  <a:schemeClr val="bg1"/>
                </a:solidFill>
                <a:latin typeface="Times New Roman" pitchFamily="18" charset="0"/>
                <a:cs typeface="Times New Roman" pitchFamily="18" charset="0"/>
              </a:rPr>
              <a:t>sin lugar a dudas dinamizará la economía de los intermediarios y de los productores.</a:t>
            </a:r>
            <a:endParaRPr lang="es-ES" sz="2000" b="1"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1 Marcador de contenido"/>
          <p:cNvSpPr txBox="1">
            <a:spLocks/>
          </p:cNvSpPr>
          <p:nvPr/>
        </p:nvSpPr>
        <p:spPr bwMode="auto">
          <a:xfrm>
            <a:off x="315122" y="3862315"/>
            <a:ext cx="11537950" cy="1173712"/>
          </a:xfrm>
          <a:prstGeom prst="rect">
            <a:avLst/>
          </a:prstGeom>
          <a:solidFill>
            <a:schemeClr val="tx1"/>
          </a:solidFill>
          <a:ln w="9525">
            <a:solidFill>
              <a:srgbClr val="00B0F0"/>
            </a:solid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indent="-256032" algn="just" fontAlgn="auto">
              <a:spcAft>
                <a:spcPts val="0"/>
              </a:spcAft>
              <a:buFont typeface="Wingdings 3"/>
              <a:buChar char=""/>
              <a:defRPr/>
            </a:pPr>
            <a:r>
              <a:rPr lang="es-CO" sz="2000" b="1" dirty="0">
                <a:solidFill>
                  <a:schemeClr val="bg1"/>
                </a:solidFill>
                <a:latin typeface="Times New Roman" pitchFamily="18" charset="0"/>
                <a:cs typeface="Times New Roman" pitchFamily="18" charset="0"/>
              </a:rPr>
              <a:t>La realización de ferias de exposición fortalece la presencia de artesanos; quienes pueden colocar sus productos en manos del consumidor final; esto volverá más competitivos a los sectores, ya que el nivel de precios de la mayoría de artículos se reducirá por el incremento de la competencia.</a:t>
            </a:r>
            <a:endParaRPr lang="es-E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42681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29056" y="138158"/>
            <a:ext cx="7478973" cy="803538"/>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lang="es-MX" sz="4000" dirty="0" smtClean="0">
                <a:latin typeface="Times New Roman" pitchFamily="18" charset="0"/>
                <a:cs typeface="Times New Roman" pitchFamily="18" charset="0"/>
              </a:rPr>
              <a:t>RECOMENDACIONES</a:t>
            </a:r>
            <a:endParaRPr lang="es-ES" sz="4000" dirty="0">
              <a:latin typeface="Times New Roman" pitchFamily="18" charset="0"/>
              <a:cs typeface="Times New Roman" pitchFamily="18" charset="0"/>
            </a:endParaRPr>
          </a:p>
        </p:txBody>
      </p:sp>
      <p:sp>
        <p:nvSpPr>
          <p:cNvPr id="2" name="1 Marcador de contenido"/>
          <p:cNvSpPr>
            <a:spLocks noGrp="1"/>
          </p:cNvSpPr>
          <p:nvPr>
            <p:ph idx="4294967295"/>
          </p:nvPr>
        </p:nvSpPr>
        <p:spPr>
          <a:xfrm>
            <a:off x="312850" y="1605492"/>
            <a:ext cx="11537950" cy="1383374"/>
          </a:xfrm>
          <a:solidFill>
            <a:schemeClr val="tx1"/>
          </a:solidFill>
          <a:ln>
            <a:solidFill>
              <a:srgbClr val="00B0F0"/>
            </a:solidFill>
          </a:ln>
        </p:spPr>
        <p:txBody>
          <a:bodyPr>
            <a:noAutofit/>
          </a:bodyPr>
          <a:lstStyle/>
          <a:p>
            <a:pPr marL="365760" indent="-256032" algn="just" fontAlgn="auto">
              <a:spcAft>
                <a:spcPts val="0"/>
              </a:spcAft>
              <a:buFont typeface="Wingdings 3"/>
              <a:buChar char=""/>
              <a:defRPr/>
            </a:pPr>
            <a:r>
              <a:rPr lang="es-CO" sz="2000" b="1" dirty="0">
                <a:solidFill>
                  <a:schemeClr val="bg1"/>
                </a:solidFill>
                <a:latin typeface="Times New Roman" pitchFamily="18" charset="0"/>
                <a:cs typeface="Times New Roman" pitchFamily="18" charset="0"/>
              </a:rPr>
              <a:t>La intermediación comercial produce un incremento en el nivel de precios de todos los artículos de cuero; por lo que es necesario que exista una concientización por parte este grupo para que no pongan precios elevados en los precios, para hacerles comprender que se pueden vender más unidades si se reducen los costos; esto volvería a los sectores más competitivos.</a:t>
            </a:r>
            <a:endParaRPr lang="es-ES" sz="2000" b="1" dirty="0">
              <a:solidFill>
                <a:schemeClr val="bg1"/>
              </a:solidFill>
              <a:latin typeface="Times New Roman" pitchFamily="18" charset="0"/>
              <a:cs typeface="Times New Roman" pitchFamily="18" charset="0"/>
            </a:endParaRPr>
          </a:p>
          <a:p>
            <a:pPr marL="109728" indent="0" algn="just" fontAlgn="auto">
              <a:spcAft>
                <a:spcPts val="0"/>
              </a:spcAft>
              <a:buFont typeface="Wingdings 3"/>
              <a:buNone/>
              <a:defRPr/>
            </a:pPr>
            <a:endParaRPr lang="es-ES" sz="2000" b="1" dirty="0">
              <a:solidFill>
                <a:schemeClr val="bg1"/>
              </a:solidFill>
              <a:latin typeface="Times New Roman" pitchFamily="18" charset="0"/>
              <a:cs typeface="Times New Roman" pitchFamily="18" charset="0"/>
            </a:endParaRPr>
          </a:p>
        </p:txBody>
      </p:sp>
      <p:pic>
        <p:nvPicPr>
          <p:cNvPr id="4" name="Picture 2" descr="http://www.360.espe.edu.ec/images/espe.png"/>
          <p:cNvPicPr>
            <a:picLocks noChangeAspect="1" noChangeArrowheads="1"/>
          </p:cNvPicPr>
          <p:nvPr/>
        </p:nvPicPr>
        <p:blipFill>
          <a:blip r:embed="rId2"/>
          <a:srcRect/>
          <a:stretch>
            <a:fillRect/>
          </a:stretch>
        </p:blipFill>
        <p:spPr bwMode="auto">
          <a:xfrm>
            <a:off x="-4763" y="3175"/>
            <a:ext cx="1144588" cy="1143000"/>
          </a:xfrm>
          <a:prstGeom prst="rect">
            <a:avLst/>
          </a:prstGeom>
          <a:noFill/>
          <a:ln w="9525">
            <a:noFill/>
            <a:miter lim="800000"/>
            <a:headEnd/>
            <a:tailEnd/>
          </a:ln>
        </p:spPr>
      </p:pic>
      <p:pic>
        <p:nvPicPr>
          <p:cNvPr id="5" name="Picture 4" descr="http://comercial-el.espe.edu.ec/wp-content/uploads/2012/04/sello1.jpg"/>
          <p:cNvPicPr>
            <a:picLocks noChangeAspect="1" noChangeArrowheads="1"/>
          </p:cNvPicPr>
          <p:nvPr/>
        </p:nvPicPr>
        <p:blipFill>
          <a:blip r:embed="rId3"/>
          <a:srcRect/>
          <a:stretch>
            <a:fillRect/>
          </a:stretch>
        </p:blipFill>
        <p:spPr bwMode="auto">
          <a:xfrm>
            <a:off x="10948988" y="-9525"/>
            <a:ext cx="1228725" cy="1157288"/>
          </a:xfrm>
          <a:prstGeom prst="rect">
            <a:avLst/>
          </a:prstGeom>
          <a:noFill/>
          <a:ln w="9525">
            <a:noFill/>
            <a:miter lim="800000"/>
            <a:headEnd/>
            <a:tailEnd/>
          </a:ln>
        </p:spPr>
      </p:pic>
      <p:sp>
        <p:nvSpPr>
          <p:cNvPr id="6" name="1 Marcador de contenido"/>
          <p:cNvSpPr txBox="1">
            <a:spLocks/>
          </p:cNvSpPr>
          <p:nvPr/>
        </p:nvSpPr>
        <p:spPr bwMode="auto">
          <a:xfrm>
            <a:off x="315122" y="3862314"/>
            <a:ext cx="11537950" cy="1378425"/>
          </a:xfrm>
          <a:prstGeom prst="rect">
            <a:avLst/>
          </a:prstGeom>
          <a:solidFill>
            <a:schemeClr val="tx1"/>
          </a:solidFill>
          <a:ln w="9525">
            <a:solidFill>
              <a:srgbClr val="00B0F0"/>
            </a:solid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indent="-256032" algn="just" fontAlgn="auto">
              <a:spcAft>
                <a:spcPts val="0"/>
              </a:spcAft>
              <a:buFont typeface="Wingdings 3"/>
              <a:buChar char=""/>
              <a:defRPr/>
            </a:pPr>
            <a:r>
              <a:rPr lang="es-CO" sz="2000" b="1" dirty="0">
                <a:solidFill>
                  <a:schemeClr val="bg1"/>
                </a:solidFill>
                <a:latin typeface="Times New Roman" pitchFamily="18" charset="0"/>
                <a:cs typeface="Times New Roman" pitchFamily="18" charset="0"/>
              </a:rPr>
              <a:t>Es necesario capacitar a los productores artesanales en temas de administración, tributación, economía, marketing entre otras materias; para que ellos tengan conocimientos elementales que les dé una mayor probabilidad de tener una venta directa; a esto se requiere medidas que faciliten el acceso a créditos financieros para dinamizar su economía.</a:t>
            </a:r>
            <a:endParaRPr lang="es-E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53570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786049" y="141566"/>
            <a:ext cx="6371618" cy="813777"/>
          </a:xfrm>
        </p:spPr>
        <p:style>
          <a:lnRef idx="2">
            <a:schemeClr val="accent1"/>
          </a:lnRef>
          <a:fillRef idx="1">
            <a:schemeClr val="lt1"/>
          </a:fillRef>
          <a:effectRef idx="0">
            <a:schemeClr val="accent1"/>
          </a:effectRef>
          <a:fontRef idx="minor">
            <a:schemeClr val="dk1"/>
          </a:fontRef>
        </p:style>
        <p:txBody>
          <a:bodyPr/>
          <a:lstStyle/>
          <a:p>
            <a:pPr algn="ctr" fontAlgn="auto">
              <a:spcAft>
                <a:spcPts val="0"/>
              </a:spcAft>
              <a:defRPr/>
            </a:pPr>
            <a:r>
              <a:rPr lang="es-ES" sz="4400" dirty="0" smtClean="0">
                <a:latin typeface="Times New Roman" pitchFamily="18" charset="0"/>
                <a:cs typeface="Times New Roman" pitchFamily="18" charset="0"/>
              </a:rPr>
              <a:t>SUMARIO</a:t>
            </a:r>
            <a:endParaRPr lang="es-ES" sz="4400" dirty="0">
              <a:latin typeface="Times New Roman" pitchFamily="18" charset="0"/>
              <a:cs typeface="Times New Roman" pitchFamily="18" charset="0"/>
            </a:endParaRPr>
          </a:p>
        </p:txBody>
      </p:sp>
      <p:sp>
        <p:nvSpPr>
          <p:cNvPr id="5" name="1 Título"/>
          <p:cNvSpPr txBox="1">
            <a:spLocks/>
          </p:cNvSpPr>
          <p:nvPr/>
        </p:nvSpPr>
        <p:spPr>
          <a:xfrm>
            <a:off x="927136" y="1183716"/>
            <a:ext cx="10058400" cy="4807646"/>
          </a:xfrm>
          <a:prstGeom prst="rect">
            <a:avLst/>
          </a:prstGeom>
          <a:solidFill>
            <a:schemeClr val="tx2"/>
          </a:solidFill>
          <a:ln>
            <a:solidFill>
              <a:srgbClr val="00B0F0"/>
            </a:solidFill>
          </a:ln>
        </p:spPr>
        <p:style>
          <a:lnRef idx="1">
            <a:schemeClr val="accent1"/>
          </a:lnRef>
          <a:fillRef idx="2">
            <a:schemeClr val="accent1"/>
          </a:fillRef>
          <a:effectRef idx="1">
            <a:schemeClr val="accent1"/>
          </a:effectRef>
          <a:fontRef idx="minor">
            <a:schemeClr val="dk1"/>
          </a:fontRef>
        </p:style>
        <p:txBody>
          <a:bodyP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I</a:t>
            </a: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INTRODUCCIÓN (Problema, Objetivos, Hipótesis)</a:t>
            </a:r>
          </a:p>
          <a:p>
            <a:pPr lvl="1" algn="just" fontAlgn="auto">
              <a:spcBef>
                <a:spcPts val="0"/>
              </a:spcBef>
              <a:spcAft>
                <a:spcPts val="0"/>
              </a:spcAft>
              <a:defRPr/>
            </a:pPr>
            <a:endParaRPr lang="es-ES" sz="2400" b="1" dirty="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a:t>
            </a:r>
            <a:r>
              <a:rPr lang="es-ES" sz="3000" dirty="0" smtClean="0">
                <a:solidFill>
                  <a:schemeClr val="bg1"/>
                </a:solidFill>
                <a:latin typeface="Times New Roman" pitchFamily="18" charset="0"/>
                <a:cs typeface="Times New Roman" pitchFamily="18" charset="0"/>
              </a:rPr>
              <a:t>II</a:t>
            </a:r>
            <a:endParaRPr lang="es-ES" sz="3000" dirty="0">
              <a:solidFill>
                <a:schemeClr val="bg1"/>
              </a:solidFill>
              <a:latin typeface="Times New Roman" pitchFamily="18" charset="0"/>
              <a:cs typeface="Times New Roman" pitchFamily="18" charset="0"/>
            </a:endParaRP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MARCO TEÓRICO</a:t>
            </a:r>
          </a:p>
          <a:p>
            <a:pPr lvl="1" algn="just" fontAlgn="auto">
              <a:spcBef>
                <a:spcPts val="0"/>
              </a:spcBef>
              <a:spcAft>
                <a:spcPts val="0"/>
              </a:spcAft>
              <a:defRPr/>
            </a:pPr>
            <a:endParaRPr lang="es-ES" sz="3000" b="1" dirty="0" smtClean="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smtClean="0">
                <a:solidFill>
                  <a:schemeClr val="bg1"/>
                </a:solidFill>
                <a:latin typeface="Times New Roman" pitchFamily="18" charset="0"/>
                <a:cs typeface="Times New Roman" pitchFamily="18" charset="0"/>
              </a:rPr>
              <a:t>CAPITULO III</a:t>
            </a: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METODOLOGÍA DE LA INVESTIGACIÓN</a:t>
            </a:r>
          </a:p>
          <a:p>
            <a:pPr lvl="1" algn="just" fontAlgn="auto">
              <a:spcBef>
                <a:spcPts val="0"/>
              </a:spcBef>
              <a:spcAft>
                <a:spcPts val="0"/>
              </a:spcAft>
              <a:defRPr/>
            </a:pPr>
            <a:endParaRPr lang="es-ES" sz="3000" b="1" dirty="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a:t>
            </a:r>
            <a:r>
              <a:rPr lang="es-ES" sz="3000" dirty="0" smtClean="0">
                <a:solidFill>
                  <a:schemeClr val="bg1"/>
                </a:solidFill>
                <a:latin typeface="Times New Roman" pitchFamily="18" charset="0"/>
                <a:cs typeface="Times New Roman" pitchFamily="18" charset="0"/>
              </a:rPr>
              <a:t>IV</a:t>
            </a:r>
            <a:endParaRPr lang="es-ES" sz="3000" dirty="0">
              <a:solidFill>
                <a:schemeClr val="bg1"/>
              </a:solidFill>
              <a:latin typeface="Times New Roman" pitchFamily="18" charset="0"/>
              <a:cs typeface="Times New Roman" pitchFamily="18" charset="0"/>
            </a:endParaRP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ANÁLISIS DE RESULTADOS</a:t>
            </a:r>
          </a:p>
          <a:p>
            <a:pPr lvl="1" algn="just" fontAlgn="auto">
              <a:spcBef>
                <a:spcPts val="0"/>
              </a:spcBef>
              <a:spcAft>
                <a:spcPts val="0"/>
              </a:spcAft>
              <a:defRPr/>
            </a:pPr>
            <a:endParaRPr lang="es-ES" sz="3000" b="1" dirty="0">
              <a:solidFill>
                <a:schemeClr val="bg1"/>
              </a:solidFill>
              <a:latin typeface="Times New Roman" pitchFamily="18" charset="0"/>
              <a:cs typeface="Times New Roman" pitchFamily="18" charset="0"/>
            </a:endParaRPr>
          </a:p>
          <a:p>
            <a:pPr marL="457200" indent="-457200" algn="just" fontAlgn="auto">
              <a:spcAft>
                <a:spcPts val="0"/>
              </a:spcAft>
              <a:buFont typeface="Wingdings" pitchFamily="2" charset="2"/>
              <a:buChar char="Ø"/>
              <a:defRPr/>
            </a:pPr>
            <a:r>
              <a:rPr lang="es-ES" sz="3000" dirty="0">
                <a:solidFill>
                  <a:schemeClr val="bg1"/>
                </a:solidFill>
                <a:latin typeface="Times New Roman" pitchFamily="18" charset="0"/>
                <a:cs typeface="Times New Roman" pitchFamily="18" charset="0"/>
              </a:rPr>
              <a:t>CAPITULO </a:t>
            </a:r>
            <a:r>
              <a:rPr lang="es-ES" sz="3000" dirty="0" smtClean="0">
                <a:solidFill>
                  <a:schemeClr val="bg1"/>
                </a:solidFill>
                <a:latin typeface="Times New Roman" pitchFamily="18" charset="0"/>
                <a:cs typeface="Times New Roman" pitchFamily="18" charset="0"/>
              </a:rPr>
              <a:t>V</a:t>
            </a:r>
            <a:endParaRPr lang="es-ES" sz="3000" dirty="0">
              <a:solidFill>
                <a:schemeClr val="bg1"/>
              </a:solidFill>
              <a:latin typeface="Times New Roman" pitchFamily="18" charset="0"/>
              <a:cs typeface="Times New Roman" pitchFamily="18" charset="0"/>
            </a:endParaRP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INCIDENCIA DE LA INTERMEDIACIÓN EN EL PRECIO FINAL</a:t>
            </a:r>
          </a:p>
          <a:p>
            <a:pPr marL="914400" lvl="1" indent="-457200" algn="just" fontAlgn="auto">
              <a:spcBef>
                <a:spcPts val="0"/>
              </a:spcBef>
              <a:spcAft>
                <a:spcPts val="0"/>
              </a:spcAft>
              <a:buFont typeface="Wingdings" pitchFamily="2" charset="2"/>
              <a:buChar char="Ø"/>
              <a:defRPr/>
            </a:pPr>
            <a:r>
              <a:rPr lang="es-ES" sz="2400" b="1" dirty="0" smtClean="0">
                <a:solidFill>
                  <a:schemeClr val="bg1"/>
                </a:solidFill>
                <a:latin typeface="Times New Roman" pitchFamily="18" charset="0"/>
                <a:cs typeface="Times New Roman" pitchFamily="18" charset="0"/>
              </a:rPr>
              <a:t>CONCLUSIONES Y RECOMENDACIONES</a:t>
            </a:r>
          </a:p>
          <a:p>
            <a:pPr marL="914400" lvl="1" indent="-457200" algn="just" fontAlgn="auto">
              <a:spcBef>
                <a:spcPts val="0"/>
              </a:spcBef>
              <a:spcAft>
                <a:spcPts val="0"/>
              </a:spcAft>
              <a:buFont typeface="Wingdings" pitchFamily="2" charset="2"/>
              <a:buChar char="Ø"/>
              <a:defRPr/>
            </a:pPr>
            <a:endParaRPr lang="es-ES" sz="3000" b="1" dirty="0">
              <a:solidFill>
                <a:schemeClr val="bg1"/>
              </a:solidFill>
              <a:latin typeface="Times New Roman" pitchFamily="18" charset="0"/>
              <a:cs typeface="Times New Roman" pitchFamily="18" charset="0"/>
            </a:endParaRPr>
          </a:p>
        </p:txBody>
      </p:sp>
      <p:pic>
        <p:nvPicPr>
          <p:cNvPr id="15363"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15364"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Tree>
    <p:extLst>
      <p:ext uri="{BB962C8B-B14F-4D97-AF65-F5344CB8AC3E}">
        <p14:creationId xmlns:p14="http://schemas.microsoft.com/office/powerpoint/2010/main" val="3515225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ENRIQUE GOMEZ\Pictures\2013-03-24 18.36.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2031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2" descr="http://www.360.espe.edu.ec/images/espe.png"/>
          <p:cNvPicPr>
            <a:picLocks noChangeAspect="1" noChangeArrowheads="1"/>
          </p:cNvPicPr>
          <p:nvPr/>
        </p:nvPicPr>
        <p:blipFill>
          <a:blip r:embed="rId3"/>
          <a:srcRect/>
          <a:stretch>
            <a:fillRect/>
          </a:stretch>
        </p:blipFill>
        <p:spPr bwMode="auto">
          <a:xfrm>
            <a:off x="12700" y="14288"/>
            <a:ext cx="1144588" cy="1143000"/>
          </a:xfrm>
          <a:prstGeom prst="rect">
            <a:avLst/>
          </a:prstGeom>
          <a:noFill/>
          <a:ln w="9525">
            <a:noFill/>
            <a:miter lim="800000"/>
            <a:headEnd/>
            <a:tailEnd/>
          </a:ln>
        </p:spPr>
      </p:pic>
      <p:pic>
        <p:nvPicPr>
          <p:cNvPr id="15364" name="Picture 4" descr="http://comercial-el.espe.edu.ec/wp-content/uploads/2012/04/sello1.jpg"/>
          <p:cNvPicPr>
            <a:picLocks noChangeAspect="1" noChangeArrowheads="1"/>
          </p:cNvPicPr>
          <p:nvPr/>
        </p:nvPicPr>
        <p:blipFill>
          <a:blip r:embed="rId4"/>
          <a:srcRect/>
          <a:stretch>
            <a:fillRect/>
          </a:stretch>
        </p:blipFill>
        <p:spPr bwMode="auto">
          <a:xfrm>
            <a:off x="10987088" y="0"/>
            <a:ext cx="1228725" cy="1157288"/>
          </a:xfrm>
          <a:prstGeom prst="rect">
            <a:avLst/>
          </a:prstGeom>
          <a:noFill/>
          <a:ln w="9525">
            <a:noFill/>
            <a:miter lim="800000"/>
            <a:headEnd/>
            <a:tailEnd/>
          </a:ln>
        </p:spPr>
      </p:pic>
      <p:sp>
        <p:nvSpPr>
          <p:cNvPr id="3" name="2 Rectángulo"/>
          <p:cNvSpPr/>
          <p:nvPr/>
        </p:nvSpPr>
        <p:spPr>
          <a:xfrm>
            <a:off x="3245540" y="3681070"/>
            <a:ext cx="5700920" cy="1569660"/>
          </a:xfrm>
          <a:prstGeom prst="rect">
            <a:avLst/>
          </a:prstGeom>
        </p:spPr>
        <p:txBody>
          <a:bodyPr wrap="none">
            <a:spAutoFit/>
          </a:bodyPr>
          <a:lstStyle/>
          <a:p>
            <a:pPr marL="109728" algn="just" fontAlgn="auto">
              <a:spcAft>
                <a:spcPts val="0"/>
              </a:spcAft>
              <a:defRPr/>
            </a:pPr>
            <a:r>
              <a:rPr lang="es-CO" sz="9600" dirty="0">
                <a:solidFill>
                  <a:srgbClr val="FF0000"/>
                </a:solidFill>
                <a:latin typeface="Times New Roman" pitchFamily="18" charset="0"/>
                <a:cs typeface="Times New Roman" pitchFamily="18" charset="0"/>
              </a:rPr>
              <a:t>GRACIAS</a:t>
            </a:r>
            <a:endParaRPr lang="es-ES" sz="9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2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22957" y="1266641"/>
            <a:ext cx="8004175" cy="44935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Ecuador: banano que más se exporta; Petróleo, recurso no renovable, planificaciones presupuestarias.</a:t>
            </a:r>
          </a:p>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Desarrollo otros sectores productivos para mejorar las perspectivas del país.</a:t>
            </a:r>
            <a:r>
              <a:rPr lang="es-CO" sz="2400" dirty="0">
                <a:latin typeface="Times New Roman" pitchFamily="18" charset="0"/>
                <a:cs typeface="Times New Roman" pitchFamily="18" charset="0"/>
              </a:rPr>
              <a:t> </a:t>
            </a:r>
            <a:endParaRPr lang="es-CO" sz="2400" dirty="0" smtClean="0">
              <a:latin typeface="Times New Roman" pitchFamily="18" charset="0"/>
              <a:cs typeface="Times New Roman" pitchFamily="18" charset="0"/>
            </a:endParaRPr>
          </a:p>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Alternativas: fortalecimiento </a:t>
            </a:r>
            <a:r>
              <a:rPr lang="es-CO" sz="2400" dirty="0">
                <a:latin typeface="Times New Roman" pitchFamily="18" charset="0"/>
                <a:cs typeface="Times New Roman" pitchFamily="18" charset="0"/>
              </a:rPr>
              <a:t>de actividades </a:t>
            </a:r>
            <a:r>
              <a:rPr lang="es-CO" sz="2400" dirty="0" smtClean="0">
                <a:latin typeface="Times New Roman" pitchFamily="18" charset="0"/>
                <a:cs typeface="Times New Roman" pitchFamily="18" charset="0"/>
              </a:rPr>
              <a:t>artesanales</a:t>
            </a:r>
          </a:p>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Efecto colateral: generar </a:t>
            </a:r>
            <a:r>
              <a:rPr lang="es-CO" sz="2400" dirty="0">
                <a:latin typeface="Times New Roman" pitchFamily="18" charset="0"/>
                <a:cs typeface="Times New Roman" pitchFamily="18" charset="0"/>
              </a:rPr>
              <a:t>plazas de empleo e ingresos económicos para las </a:t>
            </a:r>
            <a:r>
              <a:rPr lang="es-CO" sz="2400" dirty="0" smtClean="0">
                <a:latin typeface="Times New Roman" pitchFamily="18" charset="0"/>
                <a:cs typeface="Times New Roman" pitchFamily="18" charset="0"/>
              </a:rPr>
              <a:t>familias.</a:t>
            </a:r>
          </a:p>
          <a:p>
            <a:pPr marL="361188" indent="-342900" algn="just" fontAlgn="auto">
              <a:spcBef>
                <a:spcPts val="0"/>
              </a:spcBef>
              <a:spcAft>
                <a:spcPts val="0"/>
              </a:spcAft>
              <a:buFont typeface="Arial" pitchFamily="34" charset="0"/>
              <a:buChar char="•"/>
              <a:defRPr/>
            </a:pPr>
            <a:r>
              <a:rPr lang="es-ES" sz="2400" dirty="0" smtClean="0">
                <a:latin typeface="Times New Roman" pitchFamily="18" charset="0"/>
                <a:cs typeface="Times New Roman" pitchFamily="18" charset="0"/>
              </a:rPr>
              <a:t>(</a:t>
            </a:r>
            <a:r>
              <a:rPr lang="es-ES" sz="2400" dirty="0">
                <a:latin typeface="Times New Roman" pitchFamily="18" charset="0"/>
                <a:cs typeface="Times New Roman" pitchFamily="18" charset="0"/>
              </a:rPr>
              <a:t>Revista Vistazo, 2013)</a:t>
            </a:r>
            <a:r>
              <a:rPr lang="es-CO" sz="2400" dirty="0" smtClean="0">
                <a:latin typeface="Times New Roman" pitchFamily="18" charset="0"/>
                <a:cs typeface="Times New Roman" pitchFamily="18" charset="0"/>
              </a:rPr>
              <a:t>,cuero ecuatoriano- mercado internacional.</a:t>
            </a:r>
          </a:p>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263 </a:t>
            </a:r>
            <a:r>
              <a:rPr lang="es-CO" sz="2400" dirty="0">
                <a:latin typeface="Times New Roman" pitchFamily="18" charset="0"/>
                <a:cs typeface="Times New Roman" pitchFamily="18" charset="0"/>
              </a:rPr>
              <a:t>millones de </a:t>
            </a:r>
            <a:r>
              <a:rPr lang="es-CO" sz="2400" dirty="0" smtClean="0">
                <a:latin typeface="Times New Roman" pitchFamily="18" charset="0"/>
                <a:cs typeface="Times New Roman" pitchFamily="18" charset="0"/>
              </a:rPr>
              <a:t>dólares</a:t>
            </a:r>
          </a:p>
          <a:p>
            <a:pPr marL="361188" indent="-342900" algn="just" fontAlgn="auto">
              <a:spcBef>
                <a:spcPts val="0"/>
              </a:spcBef>
              <a:spcAft>
                <a:spcPts val="0"/>
              </a:spcAft>
              <a:buFont typeface="Arial" pitchFamily="34" charset="0"/>
              <a:buChar char="•"/>
              <a:defRPr/>
            </a:pPr>
            <a:r>
              <a:rPr lang="es-CO" sz="2400" dirty="0" smtClean="0">
                <a:latin typeface="Times New Roman" pitchFamily="18" charset="0"/>
                <a:cs typeface="Times New Roman" pitchFamily="18" charset="0"/>
              </a:rPr>
              <a:t>Italia</a:t>
            </a:r>
            <a:r>
              <a:rPr lang="es-CO" sz="2400" dirty="0">
                <a:latin typeface="Times New Roman" pitchFamily="18" charset="0"/>
                <a:cs typeface="Times New Roman" pitchFamily="18" charset="0"/>
              </a:rPr>
              <a:t>, Colombia y México.</a:t>
            </a:r>
            <a:endParaRPr lang="es-ES" sz="2400" dirty="0">
              <a:latin typeface="Times New Roman" pitchFamily="18" charset="0"/>
              <a:cs typeface="Times New Roman" pitchFamily="18" charset="0"/>
            </a:endParaRPr>
          </a:p>
          <a:p>
            <a:pPr marL="361188" indent="-342900" algn="just" fontAlgn="auto">
              <a:spcBef>
                <a:spcPts val="0"/>
              </a:spcBef>
              <a:spcAft>
                <a:spcPts val="0"/>
              </a:spcAft>
              <a:buFont typeface="Arial" pitchFamily="34" charset="0"/>
              <a:buChar char="•"/>
              <a:defRPr/>
            </a:pPr>
            <a:endParaRPr lang="es-ES" sz="2200" dirty="0">
              <a:latin typeface="Times New Roman" pitchFamily="18" charset="0"/>
              <a:cs typeface="Times New Roman" pitchFamily="18" charset="0"/>
            </a:endParaRPr>
          </a:p>
        </p:txBody>
      </p:sp>
      <p:pic>
        <p:nvPicPr>
          <p:cNvPr id="17410"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17411"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pic>
        <p:nvPicPr>
          <p:cNvPr id="71682" name="Picture 2" descr="http://t2.gstatic.com/images?q=tbn:ANd9GcQmpOgc_pvKTXR33DeTx8eJTvHwf79NfzcQ2xFwpTqdwhbwLIR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522" y="1266642"/>
            <a:ext cx="1721326" cy="1870696"/>
          </a:xfrm>
          <a:prstGeom prst="rect">
            <a:avLst/>
          </a:prstGeom>
          <a:noFill/>
          <a:extLst>
            <a:ext uri="{909E8E84-426E-40DD-AFC4-6F175D3DCCD1}">
              <a14:hiddenFill xmlns:a14="http://schemas.microsoft.com/office/drawing/2010/main">
                <a:solidFill>
                  <a:srgbClr val="FFFFFF"/>
                </a:solidFill>
              </a14:hiddenFill>
            </a:ext>
          </a:extLst>
        </p:spPr>
      </p:pic>
      <p:pic>
        <p:nvPicPr>
          <p:cNvPr id="71686" name="Picture 6" descr="http://t3.gstatic.com/images?q=tbn:ANd9GcTtba0IUgjFPLQiZsZUzZKMmKzjQa0YYtf7pfOkRSbx6E594Y7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6" y="1266642"/>
            <a:ext cx="1830880" cy="187069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http://t2.gstatic.com/images?q=tbn:ANd9GcSzktvdvQgP_RgVwol0A9m0dT8WpEBRR-R8c3X4TCUxTFNkemXGY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4" y="3294993"/>
            <a:ext cx="3754273" cy="2435431"/>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2306637" y="373062"/>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smtClean="0">
                <a:latin typeface="Times New Roman" pitchFamily="18" charset="0"/>
                <a:cs typeface="Times New Roman" pitchFamily="18" charset="0"/>
              </a:rPr>
              <a:t>ECUADOR</a:t>
            </a:r>
            <a:endParaRPr lang="es-E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17805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97275" y="1928813"/>
            <a:ext cx="8004175" cy="34782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61188" indent="-342900" algn="just" fontAlgn="auto">
              <a:spcBef>
                <a:spcPts val="0"/>
              </a:spcBef>
              <a:spcAft>
                <a:spcPts val="0"/>
              </a:spcAft>
              <a:buFont typeface="Arial" pitchFamily="34" charset="0"/>
              <a:buChar char="•"/>
              <a:defRPr/>
            </a:pPr>
            <a:r>
              <a:rPr lang="es-CO" sz="2200" dirty="0" smtClean="0">
                <a:latin typeface="Times New Roman" pitchFamily="18" charset="0"/>
                <a:cs typeface="Times New Roman" pitchFamily="18" charset="0"/>
              </a:rPr>
              <a:t>Imbabura-1809 </a:t>
            </a:r>
            <a:r>
              <a:rPr lang="es-CO" sz="2200" dirty="0">
                <a:latin typeface="Times New Roman" pitchFamily="18" charset="0"/>
                <a:cs typeface="Times New Roman" pitchFamily="18" charset="0"/>
              </a:rPr>
              <a:t>Km²</a:t>
            </a:r>
          </a:p>
          <a:p>
            <a:pPr marL="361188"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ACTIVIDADES PRODUCTIVAS: </a:t>
            </a:r>
            <a:r>
              <a:rPr lang="es-CO" sz="2200" dirty="0">
                <a:latin typeface="Times New Roman" pitchFamily="18" charset="0"/>
                <a:cs typeface="Times New Roman" pitchFamily="18" charset="0"/>
              </a:rPr>
              <a:t>Agrícola- Flores</a:t>
            </a:r>
          </a:p>
          <a:p>
            <a:pPr marL="361188"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ACTIVIDADES INDUSTRIALES: </a:t>
            </a:r>
            <a:r>
              <a:rPr lang="es-CO" sz="2200" dirty="0">
                <a:latin typeface="Times New Roman" pitchFamily="18" charset="0"/>
                <a:cs typeface="Times New Roman" pitchFamily="18" charset="0"/>
              </a:rPr>
              <a:t>Tradición trabajo en cuero- mercados nacionales e internacionales</a:t>
            </a: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LUGARES DE ESPENDIO: C</a:t>
            </a:r>
            <a:r>
              <a:rPr lang="es-CO" sz="2200" dirty="0">
                <a:latin typeface="Times New Roman" pitchFamily="18" charset="0"/>
                <a:cs typeface="Times New Roman" pitchFamily="18" charset="0"/>
              </a:rPr>
              <a:t>alle “10 de Agosto”. 45 locales, producciones de alta calidad con cuero tipo A.</a:t>
            </a:r>
            <a:endParaRPr lang="es-EC" sz="2200" dirty="0">
              <a:latin typeface="Times New Roman" pitchFamily="18" charset="0"/>
              <a:cs typeface="Times New Roman" pitchFamily="18" charset="0"/>
            </a:endParaRP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ASPECTO POSITIVO</a:t>
            </a:r>
            <a:r>
              <a:rPr lang="es-CO" sz="2200" dirty="0">
                <a:latin typeface="Times New Roman" pitchFamily="18" charset="0"/>
                <a:cs typeface="Times New Roman" pitchFamily="18" charset="0"/>
              </a:rPr>
              <a:t>: Marca impregnada en los artículos de cuero. Técnica para dar a conocer Cotacachi.</a:t>
            </a: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ASPECTO NEGATIVO</a:t>
            </a:r>
            <a:r>
              <a:rPr lang="es-CO" sz="2200" dirty="0">
                <a:latin typeface="Times New Roman" pitchFamily="18" charset="0"/>
                <a:cs typeface="Times New Roman" pitchFamily="18" charset="0"/>
              </a:rPr>
              <a:t>: Vía principal de ingreso no se encuentra en buenas condiciones</a:t>
            </a:r>
            <a:endParaRPr lang="es-ES" sz="2200" dirty="0">
              <a:latin typeface="Times New Roman" pitchFamily="18" charset="0"/>
              <a:cs typeface="Times New Roman" pitchFamily="18" charset="0"/>
            </a:endParaRPr>
          </a:p>
        </p:txBody>
      </p:sp>
      <p:pic>
        <p:nvPicPr>
          <p:cNvPr id="17410"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17411"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9" name="8 Rectángulo"/>
          <p:cNvSpPr/>
          <p:nvPr/>
        </p:nvSpPr>
        <p:spPr>
          <a:xfrm>
            <a:off x="2306637" y="373062"/>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smtClean="0">
                <a:latin typeface="Times New Roman" pitchFamily="18" charset="0"/>
                <a:cs typeface="Times New Roman" pitchFamily="18" charset="0"/>
              </a:rPr>
              <a:t>COTACACHI</a:t>
            </a:r>
            <a:endParaRPr lang="es-ES" sz="3000" b="1" dirty="0">
              <a:latin typeface="Times New Roman" pitchFamily="18" charset="0"/>
              <a:cs typeface="Times New Roman" pitchFamily="18" charset="0"/>
            </a:endParaRPr>
          </a:p>
        </p:txBody>
      </p:sp>
      <p:pic>
        <p:nvPicPr>
          <p:cNvPr id="17413" name="Picture 2" descr="http://periodicoexpectativa.com/laclavedelainformacion/images/Fotos_2013/Imagenes_Ibarra/ibarra_tarde-veraniega.jpg">
            <a:hlinkClick r:id="rId4"/>
          </p:cNvPr>
          <p:cNvPicPr>
            <a:picLocks noChangeAspect="1" noChangeArrowheads="1"/>
          </p:cNvPicPr>
          <p:nvPr/>
        </p:nvPicPr>
        <p:blipFill>
          <a:blip r:embed="rId5"/>
          <a:srcRect/>
          <a:stretch>
            <a:fillRect/>
          </a:stretch>
        </p:blipFill>
        <p:spPr bwMode="auto">
          <a:xfrm>
            <a:off x="490538" y="1962150"/>
            <a:ext cx="2825750" cy="3489325"/>
          </a:xfrm>
          <a:prstGeom prst="rect">
            <a:avLst/>
          </a:prstGeom>
          <a:noFill/>
          <a:ln w="9525">
            <a:noFill/>
            <a:miter lim="800000"/>
            <a:headEnd/>
            <a:tailEnd/>
          </a:ln>
        </p:spPr>
      </p:pic>
    </p:spTree>
    <p:extLst>
      <p:ext uri="{BB962C8B-B14F-4D97-AF65-F5344CB8AC3E}">
        <p14:creationId xmlns:p14="http://schemas.microsoft.com/office/powerpoint/2010/main" val="1864641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97275" y="2036763"/>
            <a:ext cx="8004175" cy="34766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61188" indent="-342900" algn="just" fontAlgn="auto">
              <a:spcBef>
                <a:spcPts val="0"/>
              </a:spcBef>
              <a:spcAft>
                <a:spcPts val="0"/>
              </a:spcAft>
              <a:buFont typeface="Arial" pitchFamily="34" charset="0"/>
              <a:buChar char="•"/>
              <a:defRPr/>
            </a:pPr>
            <a:r>
              <a:rPr lang="es-CO" sz="2200" dirty="0" smtClean="0">
                <a:latin typeface="Times New Roman" pitchFamily="18" charset="0"/>
                <a:cs typeface="Times New Roman" pitchFamily="18" charset="0"/>
              </a:rPr>
              <a:t>Tungurahua- </a:t>
            </a:r>
            <a:r>
              <a:rPr lang="es-CO" sz="2200" dirty="0">
                <a:latin typeface="Times New Roman" pitchFamily="18" charset="0"/>
                <a:cs typeface="Times New Roman" pitchFamily="18" charset="0"/>
              </a:rPr>
              <a:t>Ambato- 12 Km</a:t>
            </a:r>
          </a:p>
          <a:p>
            <a:pPr marL="361188"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ACTIVIDADES INDUSTRIALES: </a:t>
            </a:r>
            <a:r>
              <a:rPr lang="es-CO" sz="2200" dirty="0">
                <a:latin typeface="Times New Roman" pitchFamily="18" charset="0"/>
                <a:cs typeface="Times New Roman" pitchFamily="18" charset="0"/>
              </a:rPr>
              <a:t>Trabajo en cuero</a:t>
            </a:r>
          </a:p>
          <a:p>
            <a:pPr marL="361188"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PRODUCCIÓN: </a:t>
            </a:r>
            <a:r>
              <a:rPr lang="es-CO" sz="2200" dirty="0">
                <a:latin typeface="Times New Roman" pitchFamily="18" charset="0"/>
                <a:cs typeface="Times New Roman" pitchFamily="18" charset="0"/>
              </a:rPr>
              <a:t>Chompas, sombreros, correas, carteras, etc.</a:t>
            </a: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LUGARES DE ESPENDIO: </a:t>
            </a:r>
            <a:r>
              <a:rPr lang="es-CO" sz="2200" dirty="0">
                <a:latin typeface="Times New Roman" pitchFamily="18" charset="0"/>
                <a:cs typeface="Times New Roman" pitchFamily="18" charset="0"/>
              </a:rPr>
              <a:t>Calle “Calvario y </a:t>
            </a:r>
            <a:r>
              <a:rPr lang="es-CO" sz="2200" dirty="0" err="1">
                <a:latin typeface="Times New Roman" pitchFamily="18" charset="0"/>
                <a:cs typeface="Times New Roman" pitchFamily="18" charset="0"/>
              </a:rPr>
              <a:t>Selino</a:t>
            </a:r>
            <a:r>
              <a:rPr lang="es-CO" sz="2200" dirty="0">
                <a:latin typeface="Times New Roman" pitchFamily="18" charset="0"/>
                <a:cs typeface="Times New Roman" pitchFamily="18" charset="0"/>
              </a:rPr>
              <a:t> Zurita”-Plaza Principal- 66 puestos artesanos- Sábado y Domingo</a:t>
            </a:r>
            <a:endParaRPr lang="es-EC" sz="2200" dirty="0">
              <a:latin typeface="Times New Roman" pitchFamily="18" charset="0"/>
              <a:cs typeface="Times New Roman" pitchFamily="18" charset="0"/>
            </a:endParaRP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ASPECTO POSITIVO</a:t>
            </a:r>
            <a:r>
              <a:rPr lang="es-CO" sz="2200" dirty="0">
                <a:latin typeface="Times New Roman" pitchFamily="18" charset="0"/>
                <a:cs typeface="Times New Roman" pitchFamily="18" charset="0"/>
              </a:rPr>
              <a:t>: Vía de acceso de primer orden- señalética. Facilita llegada comerciantes y turistas.</a:t>
            </a: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ASPECTO NEGATIVO: </a:t>
            </a:r>
            <a:r>
              <a:rPr lang="es-CO" sz="2200" dirty="0">
                <a:latin typeface="Times New Roman" pitchFamily="18" charset="0"/>
                <a:cs typeface="Times New Roman" pitchFamily="18" charset="0"/>
              </a:rPr>
              <a:t>Almacenes no cuentan con infraestructura adecuada para comercio. Adaptaciones de viviendas originales</a:t>
            </a:r>
            <a:endParaRPr lang="es-CO" sz="2200" b="1" dirty="0">
              <a:latin typeface="Times New Roman" pitchFamily="18" charset="0"/>
              <a:cs typeface="Times New Roman" pitchFamily="18" charset="0"/>
            </a:endParaRPr>
          </a:p>
        </p:txBody>
      </p:sp>
      <p:pic>
        <p:nvPicPr>
          <p:cNvPr id="18434"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18435"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9" name="8 Rectángulo"/>
          <p:cNvSpPr/>
          <p:nvPr/>
        </p:nvSpPr>
        <p:spPr>
          <a:xfrm>
            <a:off x="2306638" y="373063"/>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smtClean="0">
                <a:latin typeface="Times New Roman" pitchFamily="18" charset="0"/>
                <a:cs typeface="Times New Roman" pitchFamily="18" charset="0"/>
              </a:rPr>
              <a:t>QUISAPINCHA</a:t>
            </a:r>
            <a:endParaRPr lang="es-ES" sz="3000" b="1" dirty="0">
              <a:latin typeface="Times New Roman" pitchFamily="18" charset="0"/>
              <a:cs typeface="Times New Roman" pitchFamily="18" charset="0"/>
            </a:endParaRPr>
          </a:p>
        </p:txBody>
      </p:sp>
      <p:pic>
        <p:nvPicPr>
          <p:cNvPr id="18437" name="Picture 4" descr="http://t0.gstatic.com/images?q=tbn:ANd9GcRbUehoDxCitq18pfbLwYenFFdofjP02BmpnXh5lv43SKWTDDrWnQ"/>
          <p:cNvPicPr>
            <a:picLocks noChangeAspect="1" noChangeArrowheads="1"/>
          </p:cNvPicPr>
          <p:nvPr/>
        </p:nvPicPr>
        <p:blipFill>
          <a:blip r:embed="rId4"/>
          <a:srcRect/>
          <a:stretch>
            <a:fillRect/>
          </a:stretch>
        </p:blipFill>
        <p:spPr bwMode="auto">
          <a:xfrm>
            <a:off x="530225" y="2036763"/>
            <a:ext cx="2827338"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97275" y="2036763"/>
            <a:ext cx="8004175" cy="31393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61188" indent="-342900" algn="just" fontAlgn="auto">
              <a:spcBef>
                <a:spcPts val="0"/>
              </a:spcBef>
              <a:spcAft>
                <a:spcPts val="0"/>
              </a:spcAft>
              <a:buFont typeface="Arial" pitchFamily="34" charset="0"/>
              <a:buChar char="•"/>
              <a:defRPr/>
            </a:pPr>
            <a:r>
              <a:rPr lang="es-CO" sz="2200" dirty="0" smtClean="0">
                <a:latin typeface="Times New Roman" pitchFamily="18" charset="0"/>
                <a:cs typeface="Times New Roman" pitchFamily="18" charset="0"/>
              </a:rPr>
              <a:t>Chimborazo- Riobamba 10 Km</a:t>
            </a:r>
            <a:endParaRPr lang="es-CO" sz="2200" dirty="0">
              <a:latin typeface="Times New Roman" pitchFamily="18" charset="0"/>
              <a:cs typeface="Times New Roman" pitchFamily="18" charset="0"/>
            </a:endParaRPr>
          </a:p>
          <a:p>
            <a:pPr marL="361188"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ACTIVIDADES INDUSTRIALES: </a:t>
            </a:r>
            <a:r>
              <a:rPr lang="es-CO" sz="2200" dirty="0">
                <a:latin typeface="Times New Roman" pitchFamily="18" charset="0"/>
                <a:cs typeface="Times New Roman" pitchFamily="18" charset="0"/>
              </a:rPr>
              <a:t>Alfombras- cuero</a:t>
            </a:r>
          </a:p>
          <a:p>
            <a:pPr marL="342900" indent="-342900" algn="just" fontAlgn="auto">
              <a:spcBef>
                <a:spcPts val="0"/>
              </a:spcBef>
              <a:spcAft>
                <a:spcPts val="0"/>
              </a:spcAft>
              <a:buFont typeface="Arial" pitchFamily="34" charset="0"/>
              <a:buChar char="•"/>
              <a:defRPr/>
            </a:pPr>
            <a:r>
              <a:rPr lang="es-CO" sz="2200" b="1" dirty="0" smtClean="0">
                <a:latin typeface="Times New Roman" pitchFamily="18" charset="0"/>
                <a:cs typeface="Times New Roman" pitchFamily="18" charset="0"/>
              </a:rPr>
              <a:t>LUGARES </a:t>
            </a:r>
            <a:r>
              <a:rPr lang="es-CO" sz="2200" b="1" dirty="0">
                <a:latin typeface="Times New Roman" pitchFamily="18" charset="0"/>
                <a:cs typeface="Times New Roman" pitchFamily="18" charset="0"/>
              </a:rPr>
              <a:t>DE ESPENDIO: </a:t>
            </a:r>
            <a:r>
              <a:rPr lang="es-CO" sz="2200" dirty="0">
                <a:latin typeface="Times New Roman" pitchFamily="18" charset="0"/>
                <a:cs typeface="Times New Roman" pitchFamily="18" charset="0"/>
              </a:rPr>
              <a:t>Centro ciudad- Parque principal y zona de feria- locales comerciales</a:t>
            </a: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ASPECTO POSITIVO</a:t>
            </a:r>
            <a:r>
              <a:rPr lang="es-CO" sz="2200" dirty="0">
                <a:latin typeface="Times New Roman" pitchFamily="18" charset="0"/>
                <a:cs typeface="Times New Roman" pitchFamily="18" charset="0"/>
              </a:rPr>
              <a:t>: Vía de acceso de primer orden- señalética. Facilita llegada comerciantes y turistas.</a:t>
            </a:r>
          </a:p>
          <a:p>
            <a:pPr marL="342900" indent="-342900" algn="just" fontAlgn="auto">
              <a:spcBef>
                <a:spcPts val="0"/>
              </a:spcBef>
              <a:spcAft>
                <a:spcPts val="0"/>
              </a:spcAft>
              <a:buFont typeface="Arial" pitchFamily="34" charset="0"/>
              <a:buChar char="•"/>
              <a:defRPr/>
            </a:pPr>
            <a:r>
              <a:rPr lang="es-CO" sz="2200" b="1" dirty="0">
                <a:latin typeface="Times New Roman" pitchFamily="18" charset="0"/>
                <a:cs typeface="Times New Roman" pitchFamily="18" charset="0"/>
              </a:rPr>
              <a:t>ASPECTO NEGATIVO: </a:t>
            </a:r>
            <a:r>
              <a:rPr lang="es-CO" sz="2200" dirty="0">
                <a:latin typeface="Times New Roman" pitchFamily="18" charset="0"/>
                <a:cs typeface="Times New Roman" pitchFamily="18" charset="0"/>
              </a:rPr>
              <a:t>Almacenes no cuentan con infraestructura adecuada para comercio. Adaptaciones de viviendas originales</a:t>
            </a:r>
            <a:endParaRPr lang="es-CO" sz="2200" b="1" dirty="0">
              <a:latin typeface="Times New Roman" pitchFamily="18" charset="0"/>
              <a:cs typeface="Times New Roman" pitchFamily="18" charset="0"/>
            </a:endParaRPr>
          </a:p>
        </p:txBody>
      </p:sp>
      <p:pic>
        <p:nvPicPr>
          <p:cNvPr id="19458" name="Picture 2" descr="http://www.360.espe.edu.ec/images/espe.png"/>
          <p:cNvPicPr>
            <a:picLocks noChangeAspect="1" noChangeArrowheads="1"/>
          </p:cNvPicPr>
          <p:nvPr/>
        </p:nvPicPr>
        <p:blipFill>
          <a:blip r:embed="rId2"/>
          <a:srcRect/>
          <a:stretch>
            <a:fillRect/>
          </a:stretch>
        </p:blipFill>
        <p:spPr bwMode="auto">
          <a:xfrm>
            <a:off x="12700" y="14288"/>
            <a:ext cx="1144588" cy="1143000"/>
          </a:xfrm>
          <a:prstGeom prst="rect">
            <a:avLst/>
          </a:prstGeom>
          <a:noFill/>
          <a:ln w="9525">
            <a:noFill/>
            <a:miter lim="800000"/>
            <a:headEnd/>
            <a:tailEnd/>
          </a:ln>
        </p:spPr>
      </p:pic>
      <p:pic>
        <p:nvPicPr>
          <p:cNvPr id="19459" name="Picture 4" descr="http://comercial-el.espe.edu.ec/wp-content/uploads/2012/04/sello1.jpg"/>
          <p:cNvPicPr>
            <a:picLocks noChangeAspect="1" noChangeArrowheads="1"/>
          </p:cNvPicPr>
          <p:nvPr/>
        </p:nvPicPr>
        <p:blipFill>
          <a:blip r:embed="rId3"/>
          <a:srcRect/>
          <a:stretch>
            <a:fillRect/>
          </a:stretch>
        </p:blipFill>
        <p:spPr bwMode="auto">
          <a:xfrm>
            <a:off x="10987088" y="0"/>
            <a:ext cx="1228725" cy="1157288"/>
          </a:xfrm>
          <a:prstGeom prst="rect">
            <a:avLst/>
          </a:prstGeom>
          <a:noFill/>
          <a:ln w="9525">
            <a:noFill/>
            <a:miter lim="800000"/>
            <a:headEnd/>
            <a:tailEnd/>
          </a:ln>
        </p:spPr>
      </p:pic>
      <p:sp>
        <p:nvSpPr>
          <p:cNvPr id="9" name="8 Rectángulo"/>
          <p:cNvSpPr/>
          <p:nvPr/>
        </p:nvSpPr>
        <p:spPr>
          <a:xfrm>
            <a:off x="2306638" y="373063"/>
            <a:ext cx="7342187" cy="5540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8288" algn="ctr" fontAlgn="auto">
              <a:spcBef>
                <a:spcPts val="0"/>
              </a:spcBef>
              <a:spcAft>
                <a:spcPts val="0"/>
              </a:spcAft>
              <a:defRPr/>
            </a:pPr>
            <a:r>
              <a:rPr lang="es-ES" sz="3000" b="1" dirty="0" smtClean="0">
                <a:latin typeface="Times New Roman" pitchFamily="18" charset="0"/>
                <a:cs typeface="Times New Roman" pitchFamily="18" charset="0"/>
              </a:rPr>
              <a:t>GUANO</a:t>
            </a:r>
            <a:endParaRPr lang="es-ES" sz="3000" b="1" dirty="0">
              <a:latin typeface="Times New Roman" pitchFamily="18" charset="0"/>
              <a:cs typeface="Times New Roman" pitchFamily="18" charset="0"/>
            </a:endParaRPr>
          </a:p>
        </p:txBody>
      </p:sp>
      <p:pic>
        <p:nvPicPr>
          <p:cNvPr id="19461" name="Picture 6" descr="http://www.radio-mundial.com/images/stories/provincia9/guano.jpg">
            <a:hlinkClick r:id="rId4"/>
          </p:cNvPr>
          <p:cNvPicPr>
            <a:picLocks noChangeAspect="1" noChangeArrowheads="1"/>
          </p:cNvPicPr>
          <p:nvPr/>
        </p:nvPicPr>
        <p:blipFill>
          <a:blip r:embed="rId5"/>
          <a:srcRect/>
          <a:stretch>
            <a:fillRect/>
          </a:stretch>
        </p:blipFill>
        <p:spPr bwMode="auto">
          <a:xfrm>
            <a:off x="592138" y="2044700"/>
            <a:ext cx="2751137" cy="3131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2274</TotalTime>
  <Words>3274</Words>
  <Application>Microsoft Office PowerPoint</Application>
  <PresentationFormat>Personalizado</PresentationFormat>
  <Paragraphs>1200</Paragraphs>
  <Slides>56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Concurrencia</vt:lpstr>
      <vt:lpstr>Worksheet</vt:lpstr>
      <vt:lpstr>Tesis de Grado para optar al Título de:  INGENIERO COMERCIAL _____________________________________ Autor: Enrique Gómez</vt:lpstr>
      <vt:lpstr>“LA INTERMEDIACIÓN COMERCIAL Y SU INCIDENCIA EN EL PRECIO FINAL DE LAS ARTESANÍAS EN CUERO EN COTACACHI, PROVINCIA DE IMBABURA, QUISAPINCHA, PROVINCIA DE TUNGURAHUA Y GUANO, PROVINCIA DE CHIMBORAZO”</vt:lpstr>
      <vt:lpstr>SUMARIO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DE LA INVESTIGACIÓN</vt:lpstr>
      <vt:lpstr>METODOLOGÍA DE LA INVESTIGACIÓN</vt:lpstr>
      <vt:lpstr>DETALLE DEL UNIVERSO DE INVESTIGACIÓN</vt:lpstr>
      <vt:lpstr>CUESTIONARIO A PRODUCTORES ARTESANALES</vt:lpstr>
      <vt:lpstr>CUESTIONARIO A PRODUCTORES ARTESANALES</vt:lpstr>
      <vt:lpstr>CUESTIONARIO A PRODUCTORES ARTESANALES</vt:lpstr>
      <vt:lpstr>CUESTIONARIO A INTERMEDIARIOS COMERCIALES</vt:lpstr>
      <vt:lpstr>CUESTIONARIO A INTERMEDIARIOS COMERCIALES</vt:lpstr>
      <vt:lpstr>CUESTIONARIO A INTERMEDIARIOS COMERCIALES</vt:lpstr>
      <vt:lpstr>Presentación de PowerPoint</vt:lpstr>
      <vt:lpstr>ANÁLISIS DE RESULTADOS</vt:lpstr>
      <vt:lpstr>Tipo de Comercialización Artesanal en Cuero</vt:lpstr>
      <vt:lpstr>LOCALES COMERCIALES COTACACHI</vt:lpstr>
      <vt:lpstr>LOCALES COMERCIALES GUANO</vt:lpstr>
      <vt:lpstr>LOCALES COMERCIALES QUISAPINCHA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Intermediación Comercial</vt:lpstr>
      <vt:lpstr> Índice de Intermediación por sector de Investigación</vt:lpstr>
      <vt:lpstr> Índice de Intermediación por sector de Investigación</vt:lpstr>
      <vt:lpstr> Dinero de la Actividad de Intermediación de Artesanías</vt:lpstr>
      <vt:lpstr> Incidencia de la Intermediación Comercial en el Precio Final</vt:lpstr>
      <vt:lpstr>Presentación de PowerPoint</vt:lpstr>
      <vt:lpstr> Demostración Hipótesis: COTACACHI</vt:lpstr>
      <vt:lpstr> Demostración Hipótesis: COTACACHI</vt:lpstr>
      <vt:lpstr> Demostración Hipótesis: GUANO</vt:lpstr>
      <vt:lpstr> Demostración Hipótesis: GUANO</vt:lpstr>
      <vt:lpstr> Demostración Hipótesis: QUISAPINCHA</vt:lpstr>
      <vt:lpstr> Demostración Hipótesis: QUISAPINCHA</vt:lpstr>
      <vt:lpstr>CONCLUSIONES</vt:lpstr>
      <vt:lpstr>CONCLUSIONES</vt:lpstr>
      <vt:lpstr>RECOMENDACIONES</vt:lpstr>
      <vt:lpstr>RECOMENDACIONES</vt:lpstr>
      <vt:lpstr>SUMARIO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INTERMEDIACIÓN COMERCIAL Y SU INCIDENCIA EN EL PRECIO FINAL DE LAS ARTESANÍAS EN CUERO EN COTACACHI, PROVINCIA EN IMBABURA, QUISAPINCHA, PROVINCIA DE TUNGURAHUA Y GUANO, PROVINCIA DE CHIMBORAZO”</dc:title>
  <dc:creator>Usuario</dc:creator>
  <cp:lastModifiedBy>ENRIQUE GOMEZ</cp:lastModifiedBy>
  <cp:revision>165</cp:revision>
  <dcterms:created xsi:type="dcterms:W3CDTF">2013-05-14T13:45:35Z</dcterms:created>
  <dcterms:modified xsi:type="dcterms:W3CDTF">2013-06-11T19:51:00Z</dcterms:modified>
</cp:coreProperties>
</file>