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5" r:id="rId2"/>
    <p:sldId id="309" r:id="rId3"/>
    <p:sldId id="257" r:id="rId4"/>
    <p:sldId id="258" r:id="rId5"/>
    <p:sldId id="259" r:id="rId6"/>
    <p:sldId id="260" r:id="rId7"/>
    <p:sldId id="261" r:id="rId8"/>
    <p:sldId id="310" r:id="rId9"/>
    <p:sldId id="311" r:id="rId10"/>
    <p:sldId id="262" r:id="rId11"/>
    <p:sldId id="305" r:id="rId12"/>
    <p:sldId id="306" r:id="rId13"/>
    <p:sldId id="274" r:id="rId14"/>
    <p:sldId id="275" r:id="rId15"/>
    <p:sldId id="276" r:id="rId16"/>
    <p:sldId id="303" r:id="rId17"/>
    <p:sldId id="283" r:id="rId18"/>
    <p:sldId id="304" r:id="rId19"/>
    <p:sldId id="307" r:id="rId20"/>
    <p:sldId id="292" r:id="rId21"/>
    <p:sldId id="281" r:id="rId22"/>
    <p:sldId id="308" r:id="rId23"/>
    <p:sldId id="328" r:id="rId24"/>
    <p:sldId id="301" r:id="rId25"/>
    <p:sldId id="278" r:id="rId26"/>
    <p:sldId id="285" r:id="rId27"/>
    <p:sldId id="293" r:id="rId28"/>
    <p:sldId id="286" r:id="rId29"/>
    <p:sldId id="294" r:id="rId30"/>
    <p:sldId id="287" r:id="rId31"/>
    <p:sldId id="295" r:id="rId32"/>
    <p:sldId id="288" r:id="rId33"/>
    <p:sldId id="296" r:id="rId34"/>
    <p:sldId id="289" r:id="rId35"/>
    <p:sldId id="297" r:id="rId36"/>
    <p:sldId id="302" r:id="rId37"/>
    <p:sldId id="290" r:id="rId38"/>
    <p:sldId id="298" r:id="rId39"/>
    <p:sldId id="299" r:id="rId40"/>
    <p:sldId id="263" r:id="rId41"/>
    <p:sldId id="271" r:id="rId42"/>
    <p:sldId id="273" r:id="rId43"/>
    <p:sldId id="272" r:id="rId44"/>
    <p:sldId id="266" r:id="rId45"/>
    <p:sldId id="268" r:id="rId46"/>
    <p:sldId id="269" r:id="rId47"/>
    <p:sldId id="270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291" autoAdjust="0"/>
    <p:restoredTop sz="94366" autoAdjust="0"/>
  </p:normalViewPr>
  <p:slideViewPr>
    <p:cSldViewPr>
      <p:cViewPr varScale="1">
        <p:scale>
          <a:sx n="70" d="100"/>
          <a:sy n="70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TESIS%20MODIFICACI&#211;N%20FINAL\TESIS%20PARA%20IMPRIMIR\BASE%20DE%20DATOS%20MANDAR%20(Autoguardado)%20ojo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2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1126641283350676E-2"/>
          <c:y val="1.8387934599481983E-2"/>
          <c:w val="0.89220687869201265"/>
          <c:h val="0.74415166071980665"/>
        </c:manualLayout>
      </c:layout>
      <c:bar3DChart>
        <c:barDir val="col"/>
        <c:grouping val="clustered"/>
        <c:ser>
          <c:idx val="0"/>
          <c:order val="0"/>
          <c:tx>
            <c:strRef>
              <c:f>'Peso de la biomasa'!$E$65</c:f>
              <c:strCache>
                <c:ptCount val="1"/>
                <c:pt idx="0">
                  <c:v>Media</c:v>
                </c:pt>
              </c:strCache>
            </c:strRef>
          </c:tx>
          <c:dPt>
            <c:idx val="14"/>
            <c:spPr>
              <a:solidFill>
                <a:schemeClr val="accent2"/>
              </a:solidFill>
            </c:spPr>
          </c:dPt>
          <c:dPt>
            <c:idx val="18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1680214951649373E-3"/>
                  <c:y val="4.761903571577667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840107475824641E-3"/>
                  <c:y val="6.031744523998388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0839253924054652E-3"/>
                  <c:y val="6.031744523998388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7.619045714524280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7.619045714524280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7.936505952629439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"/>
                  <c:y val="7.619045714524280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</a:t>
                    </a:r>
                  </a:p>
                </c:rich>
              </c:tx>
              <c:showVal val="1"/>
            </c:dLbl>
            <c:dLbl>
              <c:idx val="7"/>
              <c:layout>
                <c:manualLayout>
                  <c:x val="0"/>
                  <c:y val="9.523807143155320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-3.9746601588557586E-17"/>
                  <c:y val="0.1015872761936567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3.9746601588557586E-17"/>
                  <c:y val="0.1015872761936567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</a:t>
                    </a:r>
                  </a:p>
                </c:rich>
              </c:tx>
              <c:showVal val="1"/>
            </c:dLbl>
            <c:dLbl>
              <c:idx val="10"/>
              <c:layout>
                <c:manualLayout>
                  <c:x val="0"/>
                  <c:y val="0.1047618785747085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</a:t>
                    </a:r>
                  </a:p>
                </c:rich>
              </c:tx>
              <c:showVal val="1"/>
            </c:dLbl>
            <c:dLbl>
              <c:idx val="11"/>
              <c:layout>
                <c:manualLayout>
                  <c:x val="0"/>
                  <c:y val="9.841267381260493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</a:t>
                    </a:r>
                  </a:p>
                </c:rich>
              </c:tx>
              <c:showVal val="1"/>
            </c:dLbl>
            <c:dLbl>
              <c:idx val="12"/>
              <c:layout>
                <c:manualLayout>
                  <c:x val="0"/>
                  <c:y val="0.117460288098915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</a:t>
                    </a:r>
                  </a:p>
                </c:rich>
              </c:tx>
              <c:showVal val="1"/>
            </c:dLbl>
            <c:dLbl>
              <c:idx val="13"/>
              <c:layout>
                <c:manualLayout>
                  <c:x val="0"/>
                  <c:y val="0.1269840952420709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14"/>
              <c:layout>
                <c:manualLayout>
                  <c:x val="0"/>
                  <c:y val="0.1301586976231226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15"/>
              <c:layout>
                <c:manualLayout>
                  <c:x val="0"/>
                  <c:y val="0.1333333000041744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16"/>
              <c:layout>
                <c:manualLayout>
                  <c:x val="1.0840107475824641E-3"/>
                  <c:y val="0.1301586976231226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17"/>
              <c:layout>
                <c:manualLayout>
                  <c:x val="0"/>
                  <c:y val="0.1333333000041744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18"/>
              <c:layout>
                <c:manualLayout>
                  <c:x val="0"/>
                  <c:y val="0.1238094928610191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19"/>
              <c:layout>
                <c:manualLayout>
                  <c:x val="0"/>
                  <c:y val="0.1301586976231226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20"/>
              <c:layout>
                <c:manualLayout>
                  <c:x val="7.9493203177115234E-17"/>
                  <c:y val="0.1301586976231226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ABCDEF</a:t>
                    </a:r>
                  </a:p>
                </c:rich>
              </c:tx>
              <c:showVal val="1"/>
            </c:dLbl>
            <c:dLbl>
              <c:idx val="21"/>
              <c:layout>
                <c:manualLayout>
                  <c:x val="0"/>
                  <c:y val="0.111111083336812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2"/>
              <c:layout>
                <c:manualLayout>
                  <c:x val="0"/>
                  <c:y val="0.111111083336812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3"/>
              <c:layout>
                <c:manualLayout>
                  <c:x val="7.9493203177115234E-17"/>
                  <c:y val="0.111111083336812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4"/>
              <c:layout>
                <c:manualLayout>
                  <c:x val="0"/>
                  <c:y val="0.1079364809557602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5"/>
              <c:layout>
                <c:manualLayout>
                  <c:x val="0"/>
                  <c:y val="0.111111083336812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6"/>
              <c:layout>
                <c:manualLayout>
                  <c:x val="0"/>
                  <c:y val="0.111111083336812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7"/>
              <c:layout>
                <c:manualLayout>
                  <c:x val="0"/>
                  <c:y val="0.111111083336812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8"/>
              <c:layout>
                <c:manualLayout>
                  <c:x val="1.0840107475824641E-3"/>
                  <c:y val="0.1047618785747085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29"/>
              <c:layout>
                <c:manualLayout>
                  <c:x val="0"/>
                  <c:y val="0.1015872761936567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BCDEF</a:t>
                    </a:r>
                  </a:p>
                </c:rich>
              </c:tx>
              <c:showVal val="1"/>
            </c:dLbl>
            <c:dLbl>
              <c:idx val="30"/>
              <c:layout>
                <c:manualLayout>
                  <c:x val="0"/>
                  <c:y val="9.206346905050144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CDEF</a:t>
                    </a:r>
                  </a:p>
                </c:rich>
              </c:tx>
              <c:showVal val="1"/>
            </c:dLbl>
            <c:dLbl>
              <c:idx val="31"/>
              <c:layout>
                <c:manualLayout>
                  <c:x val="0"/>
                  <c:y val="7.301585476419078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DEF</a:t>
                    </a:r>
                  </a:p>
                </c:rich>
              </c:tx>
              <c:showVal val="1"/>
            </c:dLbl>
            <c:dLbl>
              <c:idx val="32"/>
              <c:layout>
                <c:manualLayout>
                  <c:x val="0"/>
                  <c:y val="5.396824047788015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EF</a:t>
                    </a:r>
                  </a:p>
                </c:rich>
              </c:tx>
              <c:showVal val="1"/>
            </c:dLbl>
            <c:dLbl>
              <c:idx val="33"/>
              <c:layout>
                <c:manualLayout>
                  <c:x val="0"/>
                  <c:y val="5.396824047788015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EF</a:t>
                    </a:r>
                  </a:p>
                </c:rich>
              </c:tx>
              <c:showVal val="1"/>
            </c:dLbl>
            <c:dLbl>
              <c:idx val="34"/>
              <c:layout>
                <c:manualLayout>
                  <c:x val="1.0840107475824641E-3"/>
                  <c:y val="5.714284285893199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EF</a:t>
                    </a:r>
                  </a:p>
                </c:rich>
              </c:tx>
              <c:showVal val="1"/>
            </c:dLbl>
            <c:dLbl>
              <c:idx val="35"/>
              <c:layout>
                <c:manualLayout>
                  <c:x val="0"/>
                  <c:y val="4.444443333472494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F</a:t>
                    </a:r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lang="es-EC"/>
                </a:pPr>
                <a:endParaRPr lang="es-ES"/>
              </a:p>
            </c:txPr>
            <c:showVal val="1"/>
          </c:dLbls>
          <c:cat>
            <c:multiLvlStrRef>
              <c:f>'Peso de la biomasa'!$B$66:$D$101</c:f>
              <c:multiLvlStrCache>
                <c:ptCount val="36"/>
                <c:lvl>
                  <c:pt idx="0">
                    <c:v>S 3</c:v>
                  </c:pt>
                  <c:pt idx="1">
                    <c:v>S 3</c:v>
                  </c:pt>
                  <c:pt idx="2">
                    <c:v>S 2</c:v>
                  </c:pt>
                  <c:pt idx="3">
                    <c:v>S 2</c:v>
                  </c:pt>
                  <c:pt idx="4">
                    <c:v>S 1</c:v>
                  </c:pt>
                  <c:pt idx="5">
                    <c:v>S 3</c:v>
                  </c:pt>
                  <c:pt idx="6">
                    <c:v>S 2</c:v>
                  </c:pt>
                  <c:pt idx="7">
                    <c:v>S 2</c:v>
                  </c:pt>
                  <c:pt idx="8">
                    <c:v>S 1</c:v>
                  </c:pt>
                  <c:pt idx="9">
                    <c:v>S 2</c:v>
                  </c:pt>
                  <c:pt idx="10">
                    <c:v>S 1</c:v>
                  </c:pt>
                  <c:pt idx="11">
                    <c:v>S 3</c:v>
                  </c:pt>
                  <c:pt idx="12">
                    <c:v>S 3</c:v>
                  </c:pt>
                  <c:pt idx="13">
                    <c:v>S 3</c:v>
                  </c:pt>
                  <c:pt idx="14">
                    <c:v>S 2</c:v>
                  </c:pt>
                  <c:pt idx="15">
                    <c:v>S 3</c:v>
                  </c:pt>
                  <c:pt idx="16">
                    <c:v>S 1</c:v>
                  </c:pt>
                  <c:pt idx="17">
                    <c:v>S 1</c:v>
                  </c:pt>
                  <c:pt idx="18">
                    <c:v>S 1</c:v>
                  </c:pt>
                  <c:pt idx="19">
                    <c:v>S 2</c:v>
                  </c:pt>
                  <c:pt idx="20">
                    <c:v>S 3</c:v>
                  </c:pt>
                  <c:pt idx="21">
                    <c:v>S 1</c:v>
                  </c:pt>
                  <c:pt idx="22">
                    <c:v>S 2</c:v>
                  </c:pt>
                  <c:pt idx="23">
                    <c:v>S 2</c:v>
                  </c:pt>
                  <c:pt idx="24">
                    <c:v>S 1</c:v>
                  </c:pt>
                  <c:pt idx="25">
                    <c:v>S 2</c:v>
                  </c:pt>
                  <c:pt idx="26">
                    <c:v>S 3</c:v>
                  </c:pt>
                  <c:pt idx="27">
                    <c:v>S 1</c:v>
                  </c:pt>
                  <c:pt idx="28">
                    <c:v>S 1</c:v>
                  </c:pt>
                  <c:pt idx="29">
                    <c:v>S 3</c:v>
                  </c:pt>
                  <c:pt idx="30">
                    <c:v>S 2</c:v>
                  </c:pt>
                  <c:pt idx="31">
                    <c:v>S 3</c:v>
                  </c:pt>
                  <c:pt idx="32">
                    <c:v>S 1</c:v>
                  </c:pt>
                  <c:pt idx="33">
                    <c:v>S 1</c:v>
                  </c:pt>
                  <c:pt idx="34">
                    <c:v>S 3</c:v>
                  </c:pt>
                  <c:pt idx="35">
                    <c:v>S 2</c:v>
                  </c:pt>
                </c:lvl>
                <c:lvl>
                  <c:pt idx="0">
                    <c:v>T</c:v>
                  </c:pt>
                  <c:pt idx="1">
                    <c:v>M</c:v>
                  </c:pt>
                  <c:pt idx="2">
                    <c:v>T</c:v>
                  </c:pt>
                  <c:pt idx="3">
                    <c:v>T</c:v>
                  </c:pt>
                  <c:pt idx="4">
                    <c:v>T</c:v>
                  </c:pt>
                  <c:pt idx="5">
                    <c:v>T</c:v>
                  </c:pt>
                  <c:pt idx="6">
                    <c:v>T</c:v>
                  </c:pt>
                  <c:pt idx="7">
                    <c:v>T</c:v>
                  </c:pt>
                  <c:pt idx="8">
                    <c:v>T</c:v>
                  </c:pt>
                  <c:pt idx="9">
                    <c:v>M</c:v>
                  </c:pt>
                  <c:pt idx="10">
                    <c:v>T</c:v>
                  </c:pt>
                  <c:pt idx="11">
                    <c:v>T</c:v>
                  </c:pt>
                  <c:pt idx="12">
                    <c:v>M</c:v>
                  </c:pt>
                  <c:pt idx="13">
                    <c:v>T</c:v>
                  </c:pt>
                  <c:pt idx="14">
                    <c:v>C</c:v>
                  </c:pt>
                  <c:pt idx="15">
                    <c:v>C</c:v>
                  </c:pt>
                  <c:pt idx="16">
                    <c:v>T</c:v>
                  </c:pt>
                  <c:pt idx="17">
                    <c:v>M</c:v>
                  </c:pt>
                  <c:pt idx="18">
                    <c:v>C</c:v>
                  </c:pt>
                  <c:pt idx="19">
                    <c:v>C</c:v>
                  </c:pt>
                  <c:pt idx="20">
                    <c:v>C</c:v>
                  </c:pt>
                  <c:pt idx="21">
                    <c:v>C</c:v>
                  </c:pt>
                  <c:pt idx="22">
                    <c:v>M</c:v>
                  </c:pt>
                  <c:pt idx="23">
                    <c:v>C</c:v>
                  </c:pt>
                  <c:pt idx="24">
                    <c:v>C</c:v>
                  </c:pt>
                  <c:pt idx="25">
                    <c:v>C</c:v>
                  </c:pt>
                  <c:pt idx="26">
                    <c:v>M</c:v>
                  </c:pt>
                  <c:pt idx="27">
                    <c:v>C</c:v>
                  </c:pt>
                  <c:pt idx="28">
                    <c:v>M</c:v>
                  </c:pt>
                  <c:pt idx="29">
                    <c:v>C</c:v>
                  </c:pt>
                  <c:pt idx="30">
                    <c:v>M</c:v>
                  </c:pt>
                  <c:pt idx="31">
                    <c:v>C</c:v>
                  </c:pt>
                  <c:pt idx="32">
                    <c:v>M</c:v>
                  </c:pt>
                  <c:pt idx="33">
                    <c:v>M</c:v>
                  </c:pt>
                  <c:pt idx="34">
                    <c:v>M</c:v>
                  </c:pt>
                  <c:pt idx="35">
                    <c:v>M</c:v>
                  </c:pt>
                </c:lvl>
                <c:lvl>
                  <c:pt idx="0">
                    <c:v>Sim 3</c:v>
                  </c:pt>
                  <c:pt idx="1">
                    <c:v>Sim 3</c:v>
                  </c:pt>
                  <c:pt idx="2">
                    <c:v>Sim 4</c:v>
                  </c:pt>
                  <c:pt idx="3">
                    <c:v>Sim 3</c:v>
                  </c:pt>
                  <c:pt idx="4">
                    <c:v>Sim 4</c:v>
                  </c:pt>
                  <c:pt idx="5">
                    <c:v>Sim 4</c:v>
                  </c:pt>
                  <c:pt idx="6">
                    <c:v>Sim 2</c:v>
                  </c:pt>
                  <c:pt idx="7">
                    <c:v>Sim 1</c:v>
                  </c:pt>
                  <c:pt idx="8">
                    <c:v>Sim 1</c:v>
                  </c:pt>
                  <c:pt idx="9">
                    <c:v>Sim 2</c:v>
                  </c:pt>
                  <c:pt idx="10">
                    <c:v>Sim 2</c:v>
                  </c:pt>
                  <c:pt idx="11">
                    <c:v>Sim 2</c:v>
                  </c:pt>
                  <c:pt idx="12">
                    <c:v>Sim 2</c:v>
                  </c:pt>
                  <c:pt idx="13">
                    <c:v>Sim 1</c:v>
                  </c:pt>
                  <c:pt idx="14">
                    <c:v>Sim 4</c:v>
                  </c:pt>
                  <c:pt idx="15">
                    <c:v>Sim 4</c:v>
                  </c:pt>
                  <c:pt idx="16">
                    <c:v>Sim 3</c:v>
                  </c:pt>
                  <c:pt idx="17">
                    <c:v>Sim 3</c:v>
                  </c:pt>
                  <c:pt idx="18">
                    <c:v>Sim 4</c:v>
                  </c:pt>
                  <c:pt idx="19">
                    <c:v>Sim 2</c:v>
                  </c:pt>
                  <c:pt idx="20">
                    <c:v>Sim 1</c:v>
                  </c:pt>
                  <c:pt idx="21">
                    <c:v>Sim 3</c:v>
                  </c:pt>
                  <c:pt idx="22">
                    <c:v>Sim 3</c:v>
                  </c:pt>
                  <c:pt idx="23">
                    <c:v>Sim 1</c:v>
                  </c:pt>
                  <c:pt idx="24">
                    <c:v>Sim 1</c:v>
                  </c:pt>
                  <c:pt idx="25">
                    <c:v>Sim 3</c:v>
                  </c:pt>
                  <c:pt idx="26">
                    <c:v>Sim 4</c:v>
                  </c:pt>
                  <c:pt idx="27">
                    <c:v>Sim 2</c:v>
                  </c:pt>
                  <c:pt idx="28">
                    <c:v>Sim 4</c:v>
                  </c:pt>
                  <c:pt idx="29">
                    <c:v>Sim 3</c:v>
                  </c:pt>
                  <c:pt idx="30">
                    <c:v>Sim 4</c:v>
                  </c:pt>
                  <c:pt idx="31">
                    <c:v>Sim 2</c:v>
                  </c:pt>
                  <c:pt idx="32">
                    <c:v>Sim 2</c:v>
                  </c:pt>
                  <c:pt idx="33">
                    <c:v>Sim 1</c:v>
                  </c:pt>
                  <c:pt idx="34">
                    <c:v>Sim 1</c:v>
                  </c:pt>
                  <c:pt idx="35">
                    <c:v>Sim 1</c:v>
                  </c:pt>
                </c:lvl>
              </c:multiLvlStrCache>
            </c:multiLvlStrRef>
          </c:cat>
          <c:val>
            <c:numRef>
              <c:f>'Peso de la biomasa'!$E$66:$E$101</c:f>
              <c:numCache>
                <c:formatCode>General</c:formatCode>
                <c:ptCount val="36"/>
                <c:pt idx="0">
                  <c:v>3548.67</c:v>
                </c:pt>
                <c:pt idx="1">
                  <c:v>3259</c:v>
                </c:pt>
                <c:pt idx="2">
                  <c:v>3226</c:v>
                </c:pt>
                <c:pt idx="3">
                  <c:v>3169.3300000000022</c:v>
                </c:pt>
                <c:pt idx="4">
                  <c:v>3117.3300000000022</c:v>
                </c:pt>
                <c:pt idx="5">
                  <c:v>3110</c:v>
                </c:pt>
                <c:pt idx="6">
                  <c:v>3104</c:v>
                </c:pt>
                <c:pt idx="7">
                  <c:v>3065.3300000000022</c:v>
                </c:pt>
                <c:pt idx="8">
                  <c:v>3043.3300000000022</c:v>
                </c:pt>
                <c:pt idx="9">
                  <c:v>3040</c:v>
                </c:pt>
                <c:pt idx="10">
                  <c:v>3035.3300000000022</c:v>
                </c:pt>
                <c:pt idx="11">
                  <c:v>3014.67</c:v>
                </c:pt>
                <c:pt idx="12">
                  <c:v>2934</c:v>
                </c:pt>
                <c:pt idx="13">
                  <c:v>2899.3300000000022</c:v>
                </c:pt>
                <c:pt idx="14">
                  <c:v>2892.3300000000022</c:v>
                </c:pt>
                <c:pt idx="15">
                  <c:v>2832.3300000000022</c:v>
                </c:pt>
                <c:pt idx="16">
                  <c:v>2719.67</c:v>
                </c:pt>
                <c:pt idx="17">
                  <c:v>2633</c:v>
                </c:pt>
                <c:pt idx="18">
                  <c:v>2612.3300000000022</c:v>
                </c:pt>
                <c:pt idx="19">
                  <c:v>2612</c:v>
                </c:pt>
                <c:pt idx="20">
                  <c:v>2507.3300000000022</c:v>
                </c:pt>
                <c:pt idx="21">
                  <c:v>2481.67</c:v>
                </c:pt>
                <c:pt idx="22">
                  <c:v>2459</c:v>
                </c:pt>
                <c:pt idx="23">
                  <c:v>2346</c:v>
                </c:pt>
                <c:pt idx="24">
                  <c:v>2339</c:v>
                </c:pt>
                <c:pt idx="25">
                  <c:v>2334.67</c:v>
                </c:pt>
                <c:pt idx="26">
                  <c:v>2316.3300000000022</c:v>
                </c:pt>
                <c:pt idx="27">
                  <c:v>2302</c:v>
                </c:pt>
                <c:pt idx="28">
                  <c:v>2300.3300000000022</c:v>
                </c:pt>
                <c:pt idx="29">
                  <c:v>2274.3300000000022</c:v>
                </c:pt>
                <c:pt idx="30">
                  <c:v>2168</c:v>
                </c:pt>
                <c:pt idx="31">
                  <c:v>2036.6699999999998</c:v>
                </c:pt>
                <c:pt idx="32">
                  <c:v>1935.33</c:v>
                </c:pt>
                <c:pt idx="33">
                  <c:v>1903.6699999999998</c:v>
                </c:pt>
                <c:pt idx="34">
                  <c:v>1884</c:v>
                </c:pt>
                <c:pt idx="35">
                  <c:v>1858.6699999999998</c:v>
                </c:pt>
              </c:numCache>
            </c:numRef>
          </c:val>
        </c:ser>
        <c:shape val="box"/>
        <c:axId val="81829888"/>
        <c:axId val="81831424"/>
        <c:axId val="0"/>
      </c:bar3DChart>
      <c:catAx>
        <c:axId val="81829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1831424"/>
        <c:crosses val="autoZero"/>
        <c:auto val="1"/>
        <c:lblAlgn val="ctr"/>
        <c:lblOffset val="100"/>
      </c:catAx>
      <c:valAx>
        <c:axId val="818314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s-EC"/>
                </a:pPr>
                <a:r>
                  <a:rPr lang="en-US"/>
                  <a:t>PESO DE LA BIOMASA VEGETAL</a:t>
                </a:r>
              </a:p>
            </c:rich>
          </c:tx>
          <c:layout>
            <c:manualLayout>
              <c:xMode val="edge"/>
              <c:yMode val="edge"/>
              <c:x val="3.0005161427551757E-2"/>
              <c:y val="0.1889073393557460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81829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C" sz="7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83ED-9123-4715-A5BA-EACC8AA15442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C86B-656F-417E-87EF-8311FEFEEF0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9F95-E10E-4117-B28B-1EAFB187F904}" type="datetimeFigureOut">
              <a:rPr lang="es-EC" smtClean="0"/>
              <a:pPr/>
              <a:t>15/08/2013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411A-4878-423A-B554-36E85CBFD2D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SP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71736" y="1090419"/>
            <a:ext cx="3714776" cy="3695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42910" y="1071546"/>
            <a:ext cx="8043890" cy="4286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336600"/>
                </a:solidFill>
                <a:latin typeface="Californian FB" pitchFamily="18" charset="0"/>
              </a:rPr>
              <a:t>Departamento de Ciencias de la Vida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fornian FB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034" y="1428736"/>
            <a:ext cx="8043890" cy="7858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336600"/>
                </a:solidFill>
                <a:latin typeface="Californian FB" pitchFamily="18" charset="0"/>
              </a:rPr>
              <a:t>Carrera de Ingeniería en Ciencias Agropecuarias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336600"/>
                </a:solidFill>
                <a:latin typeface="Californian FB" pitchFamily="18" charset="0"/>
              </a:rPr>
              <a:t>Santo Domingo de los Tsáchilas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fornian FB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28662" y="2571744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“EFECTO DE DOS SOLUCIONES NUTRITIVAS EN LA  PRODUCCIÓN  Y  CALIDAD DE FORRAJE VERDE HIDROPÓNICO DE MAÍZ, TRIGO Y CEBADA EN EL CANTÓN MOCHA PROVINCIA </a:t>
            </a:r>
          </a:p>
          <a:p>
            <a:pPr algn="ctr"/>
            <a:r>
              <a:rPr lang="es-EC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TUNGURAHUA”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14612" y="4143380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336600"/>
                </a:solidFill>
                <a:latin typeface="Californian FB" pitchFamily="18" charset="0"/>
              </a:rPr>
              <a:t>Germán Mauricio Villota Camacho</a:t>
            </a:r>
            <a:endParaRPr lang="es-ES" b="1" dirty="0">
              <a:solidFill>
                <a:srgbClr val="336600"/>
              </a:solidFill>
              <a:latin typeface="Californian FB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14810" y="5000636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6600"/>
                </a:solidFill>
                <a:latin typeface="Californian FB" pitchFamily="18" charset="0"/>
              </a:rPr>
              <a:t>2013</a:t>
            </a:r>
            <a:endParaRPr lang="es-ES" b="1" dirty="0">
              <a:solidFill>
                <a:srgbClr val="336600"/>
              </a:solidFill>
              <a:latin typeface="Californian FB" pitchFamily="18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495" y="4429132"/>
            <a:ext cx="1761505" cy="120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4132" y="1006505"/>
            <a:ext cx="7929618" cy="481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MATERIALES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Y METODOS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1 Título"/>
          <p:cNvSpPr txBox="1">
            <a:spLocks noGrp="1"/>
          </p:cNvSpPr>
          <p:nvPr>
            <p:ph type="title"/>
          </p:nvPr>
        </p:nvSpPr>
        <p:spPr>
          <a:xfrm>
            <a:off x="792812" y="-142892"/>
            <a:ext cx="7237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</a:rPr>
              <a:t>UBICACIÓN DEL PROYECTO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786446" y="1071546"/>
            <a:ext cx="221457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0848" y="93185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Snap ITC" pitchFamily="82" charset="0"/>
                <a:ea typeface="+mj-ea"/>
                <a:cs typeface="+mj-cs"/>
              </a:rPr>
              <a:t>INVERNADERO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3185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Snap ITC" pitchFamily="82" charset="0"/>
                <a:ea typeface="+mj-ea"/>
                <a:cs typeface="+mj-cs"/>
              </a:rPr>
              <a:t>ESTANTERÍA</a:t>
            </a:r>
            <a:endParaRPr lang="es-EC" sz="2800" dirty="0" smtClean="0">
              <a:latin typeface="Snap ITC" pitchFamily="82" charset="0"/>
              <a:ea typeface="+mj-ea"/>
              <a:cs typeface="+mj-cs"/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3778" y="1571612"/>
            <a:ext cx="4040188" cy="25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metaliser.com/images/invernaderos-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18952"/>
            <a:ext cx="4143404" cy="2604407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 noGrp="1"/>
          </p:cNvSpPr>
          <p:nvPr>
            <p:ph type="title"/>
          </p:nvPr>
        </p:nvSpPr>
        <p:spPr>
          <a:xfrm>
            <a:off x="1093068" y="-142892"/>
            <a:ext cx="658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</a:rPr>
              <a:t>INFRAESTRUCTURA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85720" y="4500570"/>
            <a:ext cx="414340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TIPO              =   TUNEL O CURVO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LARGO          =   13 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ANCHO       </a:t>
            </a:r>
            <a:r>
              <a:rPr kumimoji="0" lang="es-ES" sz="1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=   11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ALTO             =   5 </a:t>
            </a:r>
            <a:endParaRPr kumimoji="0" lang="es-ES" sz="1400" b="1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CUBIERTA</a:t>
            </a:r>
            <a:r>
              <a:rPr kumimoji="0" lang="es-ES" sz="1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=    Calibre 8 con protección UV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643438" y="4503768"/>
            <a:ext cx="414340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NUMERO DE ESTANTERIÁS  =   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NUMERO DE NIVLES              =   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LARGO                                        =   9m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ANCHO       </a:t>
            </a:r>
            <a:r>
              <a:rPr kumimoji="0" lang="es-ES" sz="1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=   1.45 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ALTO                                           =   2.30</a:t>
            </a:r>
            <a:endParaRPr kumimoji="0" lang="es-ES" sz="1400" b="1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CAPACIDAD </a:t>
            </a:r>
            <a:r>
              <a:rPr kumimoji="0" lang="es-ES" sz="1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=  256 bandejas </a:t>
            </a:r>
            <a:endParaRPr kumimoji="0" lang="es-EC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"/>
            <a:ext cx="9176791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Snap ITC" pitchFamily="82" charset="0"/>
                <a:ea typeface="+mj-ea"/>
                <a:cs typeface="+mj-cs"/>
              </a:rPr>
              <a:t>TEMPORIZADOR</a:t>
            </a:r>
            <a:endParaRPr lang="es-EC" sz="2800" dirty="0" smtClean="0"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16142" y="121442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Snap ITC" pitchFamily="82" charset="0"/>
                <a:ea typeface="+mj-ea"/>
                <a:cs typeface="+mj-cs"/>
              </a:rPr>
              <a:t>CHAROLAS DE F.V.H</a:t>
            </a:r>
            <a:endParaRPr lang="es-EC" sz="2800" dirty="0" smtClean="0">
              <a:latin typeface="Snap ITC" pitchFamily="82" charset="0"/>
              <a:ea typeface="+mj-ea"/>
              <a:cs typeface="+mj-cs"/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1714512" cy="260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 descr="http://t2.gstatic.com/images?q=tbn:ANd9GcS8mPtGdj910MNtNWgHFvV-d6sZpNl4KK5VbYDGiRoHqG4Gfh3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5348" y="1785926"/>
            <a:ext cx="4504488" cy="2428892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 noGrp="1"/>
          </p:cNvSpPr>
          <p:nvPr>
            <p:ph type="title"/>
          </p:nvPr>
        </p:nvSpPr>
        <p:spPr>
          <a:xfrm>
            <a:off x="1093068" y="-197484"/>
            <a:ext cx="6586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</a:rPr>
              <a:t>MATERIALES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85720" y="4071942"/>
            <a:ext cx="414340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TIPO   =      DIGITA ELECTRONICO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00562" y="4286256"/>
            <a:ext cx="414340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NUMERO DE BANDEJAS    =   27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LARGO                                     =   60   cm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ANCHO       </a:t>
            </a:r>
            <a:r>
              <a:rPr kumimoji="0" lang="es-ES" sz="1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=   40   cm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ALTO                                        =   1.5 cm</a:t>
            </a:r>
            <a:endParaRPr kumimoji="0" lang="es-ES" sz="1400" b="1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03306"/>
            <a:ext cx="8229600" cy="550072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s-EC" sz="4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Composición de la solución concentrada A</a:t>
            </a:r>
            <a:r>
              <a:rPr lang="es-ES" sz="43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: (para 5,0 litros de agua)</a:t>
            </a:r>
            <a:endParaRPr lang="es-EC" sz="43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Nitrato de potasio                     550,00 g</a:t>
            </a:r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Nitrato de amonio                     350,00 g</a:t>
            </a:r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Superfosfato triple                    180,00 g</a:t>
            </a:r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Composición de la solución concentrada B</a:t>
            </a:r>
            <a:r>
              <a:rPr lang="es-ES" sz="43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: (para 2 litros de agua)</a:t>
            </a:r>
            <a:endParaRPr lang="es-EC" sz="4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C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Sulfato de magnesio                  220,00 g</a:t>
            </a:r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Quelato de hierro                         17,00 g</a:t>
            </a:r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4300" dirty="0" smtClean="0">
                <a:latin typeface="Times New Roman" pitchFamily="18" charset="0"/>
                <a:cs typeface="Times New Roman" pitchFamily="18" charset="0"/>
              </a:rPr>
              <a:t>Solución de micro nutrientes     400,00 ml</a:t>
            </a:r>
            <a:endParaRPr lang="es-EC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96170" y="811378"/>
            <a:ext cx="8229600" cy="93978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SOLUCIÓN NUTRITIVA # 1 (F1)</a:t>
            </a:r>
            <a:r>
              <a:rPr lang="es-EC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/>
            </a:r>
            <a:br>
              <a:rPr lang="es-EC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</a:br>
            <a:endParaRPr lang="es-EC" sz="35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7652" y="15012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FACTORES A PROBAR </a:t>
            </a: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/>
            </a:r>
            <a:b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</a:b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804" y="1285860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Composición de la solución de micro nutrientes (para 1  litro de agua)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Sulfato de manganeso                    5,00 g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Acido bórico                                  3,00 g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Sulfato de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zinc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		           1,70 g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Sulfato de cobre                            1,00 g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Molibdato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de amônio	           0,20 g</a:t>
            </a:r>
            <a:endParaRPr lang="es-EC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7652" y="136480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FACTORES A PROBAR </a:t>
            </a: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/>
            </a:r>
            <a:b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</a:b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922274"/>
            <a:ext cx="8229600" cy="5429288"/>
          </a:xfrm>
        </p:spPr>
        <p:txBody>
          <a:bodyPr>
            <a:normAutofit fontScale="25000" lnSpcReduction="20000"/>
          </a:bodyPr>
          <a:lstStyle/>
          <a:p>
            <a:endParaRPr lang="es-EC" sz="7400" dirty="0" smtClean="0"/>
          </a:p>
          <a:p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Composición de la solución concentrada A</a:t>
            </a:r>
            <a:r>
              <a:rPr lang="es-ES" sz="7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: (para 10 litros de agua)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s-EC" sz="7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Fosfato mono amónico	               340,0 g</a:t>
            </a:r>
            <a:endParaRPr lang="es-EC" sz="7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Nitrato de calcio                          2080,0 g</a:t>
            </a:r>
            <a:endParaRPr lang="es-EC" sz="7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Nitrato de potasio                        1100,0 g</a:t>
            </a:r>
            <a:endParaRPr lang="es-EC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C" sz="7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Composición de la solución concentrada B</a:t>
            </a:r>
            <a:r>
              <a:rPr lang="es-ES" sz="7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: (para 4 litros de agua)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sz="7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Nitrato de magnésio                1242,00 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Sulfato de magnésio                  492,00 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Sulfato de manganeso                    2,48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Sulfato de cobre                             0,48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Sulfato de zinc                               1,20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Sulfato de cobalto	               0,02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Acido bórico                                  6,20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7400" dirty="0" smtClean="0">
                <a:latin typeface="Times New Roman" pitchFamily="18" charset="0"/>
                <a:cs typeface="Times New Roman" pitchFamily="18" charset="0"/>
              </a:rPr>
              <a:t>Molibdato de amonio                     0,02  g</a:t>
            </a:r>
            <a:endParaRPr lang="es-EC" sz="7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t-BR" sz="7400" dirty="0" smtClean="0">
                <a:latin typeface="Times New Roman" pitchFamily="18" charset="0"/>
                <a:cs typeface="Times New Roman" pitchFamily="18" charset="0"/>
              </a:rPr>
              <a:t>Quelatos de hierro  	              50,00  g</a:t>
            </a:r>
            <a:r>
              <a:rPr lang="pt-BR" sz="7400" dirty="0" smtClean="0"/>
              <a:t/>
            </a:r>
            <a:br>
              <a:rPr lang="pt-BR" sz="7400" dirty="0" smtClean="0"/>
            </a:br>
            <a:endParaRPr lang="es-EC" sz="7400" dirty="0" smtClean="0"/>
          </a:p>
          <a:p>
            <a:pPr>
              <a:buNone/>
            </a:pPr>
            <a:endParaRPr lang="es-EC" sz="7400" dirty="0" smtClean="0"/>
          </a:p>
          <a:p>
            <a:pPr>
              <a:buNone/>
            </a:pPr>
            <a:endParaRPr lang="es-EC" sz="7400" dirty="0" smtClean="0"/>
          </a:p>
          <a:p>
            <a:endParaRPr lang="es-EC" dirty="0"/>
          </a:p>
        </p:txBody>
      </p:sp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457200" y="426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FACTORES A PROBAR </a:t>
            </a: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/>
            </a:r>
            <a:b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</a:b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96170" y="729490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SOLUCIÓN NUTRITIVA # 2 (F2)</a:t>
            </a: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/>
            </a:r>
            <a:b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</a:b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791" cy="6858000"/>
          </a:xfrm>
          <a:prstGeom prst="rect">
            <a:avLst/>
          </a:prstGeom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3895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7740" y="1785926"/>
            <a:ext cx="39290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www.sungarden.com.mx/Nebulizado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79568" y="4071942"/>
            <a:ext cx="1092036" cy="926465"/>
          </a:xfrm>
          <a:prstGeom prst="rect">
            <a:avLst/>
          </a:prstGeom>
          <a:noFill/>
        </p:spPr>
      </p:pic>
      <p:sp>
        <p:nvSpPr>
          <p:cNvPr id="11" name="2 Marcador de texto"/>
          <p:cNvSpPr txBox="1">
            <a:spLocks/>
          </p:cNvSpPr>
          <p:nvPr/>
        </p:nvSpPr>
        <p:spPr>
          <a:xfrm>
            <a:off x="457200" y="92867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1" dirty="0" smtClean="0">
                <a:latin typeface="Snap ITC" pitchFamily="82" charset="0"/>
                <a:ea typeface="+mj-ea"/>
                <a:cs typeface="+mj-cs"/>
              </a:rPr>
              <a:t>Sistema de Riego</a:t>
            </a:r>
            <a:endParaRPr lang="es-EC" sz="2800" b="1" dirty="0"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12" name="4 Marcador de texto"/>
          <p:cNvSpPr txBox="1">
            <a:spLocks/>
          </p:cNvSpPr>
          <p:nvPr/>
        </p:nvSpPr>
        <p:spPr>
          <a:xfrm>
            <a:off x="4572000" y="928670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" sz="2800" b="1" dirty="0" smtClean="0">
                <a:latin typeface="Snap ITC" pitchFamily="82" charset="0"/>
                <a:ea typeface="+mj-ea"/>
                <a:cs typeface="+mj-cs"/>
              </a:rPr>
              <a:t>Germinación</a:t>
            </a:r>
            <a:endParaRPr lang="es-EC" sz="2800" b="1" dirty="0">
              <a:latin typeface="Snap IT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791" cy="6858000"/>
          </a:xfrm>
          <a:prstGeom prst="rect">
            <a:avLst/>
          </a:prstGeom>
        </p:spPr>
      </p:pic>
      <p:sp>
        <p:nvSpPr>
          <p:cNvPr id="5129" name="AutoShape 9" descr="http://www.hydroenv.com.mx/catalogo/images/00_Diana/142_instalacion_del_sistema_de_riego_anaqueles/Esquemas/4_sistema_de_riego_nebulizado_con_valvula_antigot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131" name="AutoShape 11" descr="http://www.hydroenv.com.mx/catalogo/images/00_Diana/142_instalacion_del_sistema_de_riego_anaqueles/Esquemas/4_sistema_de_riego_nebulizado_con_valvula_antigot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 l="29297" t="23437" r="31152" b="23828"/>
          <a:stretch>
            <a:fillRect/>
          </a:stretch>
        </p:blipFill>
        <p:spPr bwMode="auto">
          <a:xfrm>
            <a:off x="4643438" y="1571612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/>
          <a:srcRect l="29297" t="28320" r="30420" b="17969"/>
          <a:stretch>
            <a:fillRect/>
          </a:stretch>
        </p:blipFill>
        <p:spPr bwMode="auto">
          <a:xfrm>
            <a:off x="428596" y="1571612"/>
            <a:ext cx="38753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2 Marcador de texto"/>
          <p:cNvSpPr>
            <a:spLocks noGrp="1"/>
          </p:cNvSpPr>
          <p:nvPr>
            <p:ph type="body" idx="1"/>
          </p:nvPr>
        </p:nvSpPr>
        <p:spPr>
          <a:xfrm>
            <a:off x="428596" y="788974"/>
            <a:ext cx="4040188" cy="639762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es-ES" sz="2800" dirty="0" smtClean="0">
                <a:latin typeface="Snap ITC" pitchFamily="82" charset="0"/>
                <a:ea typeface="+mj-ea"/>
                <a:cs typeface="+mj-cs"/>
              </a:rPr>
              <a:t>Producción </a:t>
            </a:r>
            <a:endParaRPr lang="es-EC" sz="2800" dirty="0" smtClean="0">
              <a:latin typeface="Snap ITC" pitchFamily="82" charset="0"/>
              <a:ea typeface="+mj-ea"/>
              <a:cs typeface="+mj-cs"/>
            </a:endParaRPr>
          </a:p>
        </p:txBody>
      </p:sp>
      <p:sp>
        <p:nvSpPr>
          <p:cNvPr id="20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02191" y="788974"/>
            <a:ext cx="4041775" cy="639762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es-ES" sz="2800" dirty="0" smtClean="0">
                <a:latin typeface="Snap ITC" pitchFamily="82" charset="0"/>
                <a:ea typeface="+mj-ea"/>
                <a:cs typeface="+mj-cs"/>
              </a:rPr>
              <a:t>Cosecha</a:t>
            </a:r>
            <a:endParaRPr lang="es-EC" sz="2800" dirty="0" smtClean="0">
              <a:latin typeface="Snap IT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791" cy="6858000"/>
          </a:xfrm>
          <a:prstGeom prst="rect">
            <a:avLst/>
          </a:prstGeom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724798" y="1401440"/>
          <a:ext cx="7758138" cy="3708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78914"/>
                <a:gridCol w="1936432"/>
                <a:gridCol w="5142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Codificación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Identificación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A1B1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maíz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+    Solución Nutritiva 1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A1B2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maíz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+    Solución Nutritiva 2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A1B3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maíz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+    agua (Testigo)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A2B1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Trigo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+    Solución Nutritiva 1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T5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A2B2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Trigo      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   Solución Nutritiva 2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T6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A2B3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Trigo      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   agua (Testigo)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T7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A3B1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Cebada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  Solución Nutritiva 1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T8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A3B2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Cebada  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   Solución Nutritiva 2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T9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A3B3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Semilla de Cebada  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   agua (Testigo)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807316" y="-214338"/>
            <a:ext cx="78366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</a:rPr>
              <a:t>TRATAMIENTOS A COMPARAR</a:t>
            </a:r>
            <a:endParaRPr kumimoji="0" lang="es-EC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791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ADEVA PARA LOS PROGRAMAS DE FERTILIZACIÓN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193382" y="1571612"/>
          <a:ext cx="4305141" cy="29667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85047"/>
                <a:gridCol w="20200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Fuentes de Variación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Grados de Libertad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Repeticiones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Tratamientos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Semillas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Soluciones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Semillas</a:t>
                      </a:r>
                      <a:r>
                        <a:rPr lang="es-E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 Soluciones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Error experimental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714356"/>
            <a:ext cx="4041775" cy="639762"/>
          </a:xfrm>
        </p:spPr>
        <p:txBody>
          <a:bodyPr anchor="ctr">
            <a:normAutofit/>
          </a:bodyPr>
          <a:lstStyle/>
          <a:p>
            <a:pPr algn="ctr"/>
            <a:r>
              <a:rPr lang="es-ES" sz="1900" dirty="0" smtClean="0">
                <a:latin typeface="Times New Roman" pitchFamily="18" charset="0"/>
                <a:cs typeface="Times New Roman" pitchFamily="18" charset="0"/>
              </a:rPr>
              <a:t>ADEVA COMBINADA</a:t>
            </a:r>
            <a:endParaRPr lang="es-EC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571612"/>
          <a:ext cx="4301173" cy="39166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80285"/>
                <a:gridCol w="20208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Fuentes de Variación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Grados de Libertad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Siembra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Semilla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Soluciones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Siembra x</a:t>
                      </a:r>
                      <a:r>
                        <a:rPr lang="es-E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Semilla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Siembra x Soluciones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Semillas x Soluciones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Siembra x semillas x soluciones.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Error Experimental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es-EC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132394" y="4670742"/>
            <a:ext cx="450059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DISEÑO                                =   DBCA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ESQUEMA                            =  BIFACTORIAL Y  TRIFACTORIAL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REPETICIONES</a:t>
            </a:r>
            <a:r>
              <a:rPr kumimoji="0" lang="es-ES" sz="12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=  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NUMERO DE SIEMBRAS  =  4</a:t>
            </a:r>
            <a:endParaRPr kumimoji="0" lang="es-ES" sz="1200" b="1" i="1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ANALISI FUNCIONAL       = Prueba de F y Tukey al 5%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ANALISIS ECONOMICO   = PERRIN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00034" y="-116460"/>
            <a:ext cx="8229600" cy="939784"/>
          </a:xfrm>
        </p:spPr>
        <p:txBody>
          <a:bodyPr>
            <a:noAutofit/>
          </a:bodyPr>
          <a:lstStyle/>
          <a:p>
            <a:r>
              <a:rPr lang="es-ES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DISEÑO EXPERIMENTAL</a:t>
            </a:r>
            <a:endParaRPr lang="es-EC" sz="35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791" cy="6858000"/>
          </a:xfrm>
          <a:prstGeom prst="rect">
            <a:avLst/>
          </a:prstGeom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92116" y="-81888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INTRODUCCIÓN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1026" name="Picture 2" descr="http://media.ecuadortimes.net/2012/08/tungurahua_cultivos_l1-300x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72" y="3976406"/>
            <a:ext cx="2857500" cy="2024362"/>
          </a:xfrm>
          <a:prstGeom prst="rect">
            <a:avLst/>
          </a:prstGeom>
          <a:noFill/>
        </p:spPr>
      </p:pic>
      <p:pic>
        <p:nvPicPr>
          <p:cNvPr id="1028" name="Picture 4" descr="http://i.hoy.ec/wp-content/uploads/2010/06/ceniza.jpg"/>
          <p:cNvPicPr>
            <a:picLocks noChangeAspect="1" noChangeArrowheads="1"/>
          </p:cNvPicPr>
          <p:nvPr/>
        </p:nvPicPr>
        <p:blipFill>
          <a:blip r:embed="rId4"/>
          <a:srcRect l="1261"/>
          <a:stretch>
            <a:fillRect/>
          </a:stretch>
        </p:blipFill>
        <p:spPr bwMode="auto">
          <a:xfrm>
            <a:off x="2071670" y="646116"/>
            <a:ext cx="5374882" cy="3357586"/>
          </a:xfrm>
          <a:prstGeom prst="rect">
            <a:avLst/>
          </a:prstGeom>
          <a:noFill/>
        </p:spPr>
      </p:pic>
      <p:pic>
        <p:nvPicPr>
          <p:cNvPr id="1030" name="Picture 6" descr="http://andes.info.ec/wp-content/gallery/afectados-por-caida-de-ceniza-tungurahua/act-2804-efectos-cada-ceniza8-e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6180" y="3993252"/>
            <a:ext cx="3000396" cy="1999014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Rl8xbHjrPr5riqOsisW_JCmldDl7J7brK7LWmyiIfd6eolB7-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776" y="4014152"/>
            <a:ext cx="2619375" cy="1986616"/>
          </a:xfrm>
          <a:prstGeom prst="rect">
            <a:avLst/>
          </a:prstGeom>
          <a:noFill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Situación Actual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Planteamiento del problema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Justificación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29124" y="1000108"/>
            <a:ext cx="1500198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noFill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4" name="3 Llamada de flecha hacia abajo"/>
          <p:cNvSpPr/>
          <p:nvPr/>
        </p:nvSpPr>
        <p:spPr>
          <a:xfrm>
            <a:off x="3557578" y="914386"/>
            <a:ext cx="1785950" cy="107157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Selección de la Semillas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Llamada de flecha hacia abajo"/>
          <p:cNvSpPr/>
          <p:nvPr/>
        </p:nvSpPr>
        <p:spPr>
          <a:xfrm>
            <a:off x="3557578" y="2000242"/>
            <a:ext cx="1785950" cy="107157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Modulo de pre- germinación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Llamada de flecha hacia abajo"/>
          <p:cNvSpPr/>
          <p:nvPr/>
        </p:nvSpPr>
        <p:spPr>
          <a:xfrm>
            <a:off x="3557578" y="3086088"/>
            <a:ext cx="1785950" cy="107157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Modulo de germinación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Llamada de flecha hacia abajo"/>
          <p:cNvSpPr/>
          <p:nvPr/>
        </p:nvSpPr>
        <p:spPr>
          <a:xfrm>
            <a:off x="3557578" y="4171944"/>
            <a:ext cx="1785950" cy="107157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Modulo de Producción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a la derecha con muesca"/>
          <p:cNvSpPr/>
          <p:nvPr/>
        </p:nvSpPr>
        <p:spPr>
          <a:xfrm rot="10800000">
            <a:off x="2713972" y="3271840"/>
            <a:ext cx="785818" cy="42862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 la derecha con muesca"/>
          <p:cNvSpPr/>
          <p:nvPr/>
        </p:nvSpPr>
        <p:spPr>
          <a:xfrm>
            <a:off x="5385114" y="2128832"/>
            <a:ext cx="785818" cy="42862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6215076" y="1828792"/>
            <a:ext cx="2428892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Lavado, Desinfección (Cloro al 1%)   Escurrido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2858" y="2986088"/>
            <a:ext cx="2428892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Pesaje y distribución de la semilla en las  bandejas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4282" y="4071942"/>
            <a:ext cx="2428892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Traslado de las bandejas germinada a las torres de producción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Flecha a la derecha con muesca"/>
          <p:cNvSpPr/>
          <p:nvPr/>
        </p:nvSpPr>
        <p:spPr>
          <a:xfrm>
            <a:off x="5387672" y="4271972"/>
            <a:ext cx="785818" cy="42862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3557578" y="5272104"/>
            <a:ext cx="178595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Cosecha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>
            <a:noAutofit/>
          </a:bodyPr>
          <a:lstStyle/>
          <a:p>
            <a:r>
              <a:rPr lang="es-ES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PROCESO DE PRODUCCIÓN </a:t>
            </a:r>
            <a:r>
              <a:rPr lang="es-EC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/>
            </a:r>
            <a:br>
              <a:rPr lang="es-EC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</a:br>
            <a:endParaRPr lang="es-EC" sz="35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Flecha a la derecha con muesca"/>
          <p:cNvSpPr/>
          <p:nvPr/>
        </p:nvSpPr>
        <p:spPr>
          <a:xfrm rot="10800000">
            <a:off x="2714612" y="4286256"/>
            <a:ext cx="785818" cy="42862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6225524" y="3986856"/>
            <a:ext cx="2428892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 partir del  5to al día se aplicara la solución nutritiva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pic>
        <p:nvPicPr>
          <p:cNvPr id="4" name="3 Marcador de contenido" descr="imagen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000108"/>
            <a:ext cx="5929354" cy="5043875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57242" y="122832"/>
            <a:ext cx="8229600" cy="939784"/>
          </a:xfrm>
        </p:spPr>
        <p:txBody>
          <a:bodyPr>
            <a:noAutofit/>
          </a:bodyPr>
          <a:lstStyle/>
          <a:p>
            <a:r>
              <a:rPr lang="es-EC" sz="35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CICLO DE CRESIMIENTO</a:t>
            </a:r>
            <a:r>
              <a:rPr lang="es-EC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/>
            </a:r>
            <a:br>
              <a:rPr lang="es-EC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</a:br>
            <a:endParaRPr lang="es-EC" sz="35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57242" y="15012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VARIABLE A MEDIR</a:t>
            </a:r>
            <a:b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</a:b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17615"/>
            <a:ext cx="8229600" cy="4525963"/>
          </a:xfrm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Inicio de germinación</a:t>
            </a:r>
          </a:p>
          <a:p>
            <a:r>
              <a:rPr lang="es-E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Porcentaje de germinación</a:t>
            </a:r>
          </a:p>
          <a:p>
            <a:r>
              <a:rPr lang="es-E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Longitud promedio de raíz</a:t>
            </a:r>
          </a:p>
          <a:p>
            <a:r>
              <a:rPr lang="es-E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Longitud promedio de Tallo</a:t>
            </a:r>
          </a:p>
          <a:p>
            <a:r>
              <a:rPr lang="es-E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Altura de la plántula</a:t>
            </a:r>
          </a:p>
          <a:p>
            <a:r>
              <a:rPr lang="es-E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Tiempo a la cosecha</a:t>
            </a:r>
          </a:p>
          <a:p>
            <a:r>
              <a:rPr lang="es-E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Peso promedio de la Biomasa</a:t>
            </a:r>
          </a:p>
          <a:p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Análisis nutricional </a:t>
            </a:r>
            <a:endParaRPr lang="es-EC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3437" t="41992" r="20898" b="30664"/>
          <a:stretch>
            <a:fillRect/>
          </a:stretch>
        </p:blipFill>
        <p:spPr bwMode="auto">
          <a:xfrm>
            <a:off x="1142976" y="2357430"/>
            <a:ext cx="693771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96170" y="1043394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Varianza Combinada Para La Variable Peso De La Biomasa Vegetal</a:t>
            </a: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/>
            </a:r>
            <a:b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</a:b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0762" y="-81888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RESULTADOS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228062" y="2711422"/>
            <a:ext cx="2286016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1214414" y="4071942"/>
            <a:ext cx="235745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9" y="-24"/>
            <a:ext cx="9176791" cy="6858000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00298" y="-82552"/>
            <a:ext cx="6543692" cy="868346"/>
          </a:xfrm>
        </p:spPr>
        <p:txBody>
          <a:bodyPr>
            <a:normAutofit/>
          </a:bodyPr>
          <a:lstStyle/>
          <a:p>
            <a:pPr algn="r"/>
            <a:r>
              <a:rPr lang="es-ES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Análisis Combinado</a:t>
            </a:r>
            <a:endParaRPr lang="es-EC" sz="3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graphicFrame>
        <p:nvGraphicFramePr>
          <p:cNvPr id="5" name="5 Gráfico"/>
          <p:cNvGraphicFramePr/>
          <p:nvPr/>
        </p:nvGraphicFramePr>
        <p:xfrm>
          <a:off x="285720" y="1571612"/>
          <a:ext cx="8572560" cy="421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296170" y="838674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Prueba De Significación De Tukey Para  </a:t>
            </a:r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Interacción Siembra x Semillas  x  Soluciones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 La Variable Peso De La Biomasa Vegetal</a:t>
            </a:r>
            <a: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/>
            </a:r>
            <a:br>
              <a:rPr kumimoji="0" lang="es-EC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</a:b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Fecha de inicio de la germinación (días)</a:t>
            </a:r>
            <a:r>
              <a:rPr lang="es-EC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/>
            </a:r>
            <a:br>
              <a:rPr lang="es-EC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</a:br>
            <a:endParaRPr lang="es-EC" sz="2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7088191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Porcentaje de Germinación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6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215238" cy="442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Porcentaje de Germinación por ciclo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286248" y="4857760"/>
            <a:ext cx="185738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6143636" y="5214950"/>
            <a:ext cx="185738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Porcentaje Global de Germinación  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/>
            </a:r>
            <a:b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</a:br>
            <a:endParaRPr lang="es-EC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429552" cy="44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2285984" y="5143512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70" y="114304"/>
            <a:ext cx="8229600" cy="1143000"/>
          </a:xfrm>
        </p:spPr>
        <p:txBody>
          <a:bodyPr>
            <a:normAutofit/>
          </a:bodyPr>
          <a:lstStyle/>
          <a:p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Longitud Promedio de Raíz Por ciclo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/>
            </a:r>
            <a:b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</a:br>
            <a:endParaRPr lang="es-EC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7239378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5987112" y="5313684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9" y="-24"/>
            <a:ext cx="9176791" cy="685800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170" y="114304"/>
            <a:ext cx="8229600" cy="1143000"/>
          </a:xfrm>
        </p:spPr>
        <p:txBody>
          <a:bodyPr>
            <a:normAutofit/>
          </a:bodyPr>
          <a:lstStyle/>
          <a:p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Longitud Promedio de Raíz Global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870752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2000232" y="5143512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791" cy="6858000"/>
          </a:xfrm>
          <a:prstGeom prst="rect">
            <a:avLst/>
          </a:prstGeom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78" y="785794"/>
            <a:ext cx="191275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ttp://www.asociacionicaro.org/wp-content/uploads/2012/12/CUY-300x2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382" y="4429132"/>
            <a:ext cx="1928826" cy="14749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4" name="Picture 6" descr="http://zetaestaticos.com/extremadura/img/noticias/0/328/32893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0898" y="2643182"/>
            <a:ext cx="1905000" cy="14287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6" name="Picture 8" descr="http://3.bp.blogspot.com/_nw7vil9kjNs/TMtgZTX4ppI/AAAAAAAATQk/n6PrN04bMYI/s1600/oveja+muer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550312"/>
            <a:ext cx="2000264" cy="14501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8" name="Picture 10" descr="http://www.animales.me/wp-content/uploads/2013/02/images-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785794"/>
            <a:ext cx="2025372" cy="15001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60" name="Picture 12" descr="http://elderechoanimal.files.wordpress.com/2012/07/img_29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0620" y="4429132"/>
            <a:ext cx="2008529" cy="15001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62" name="Picture 14" descr="http://t2.gstatic.com/images?q=tbn:ANd9GcTJmIdfwx8dKI6WgRz1mpGU09vzVdWkgQOhE_jJEmnNSCZUdkp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785794"/>
            <a:ext cx="2071702" cy="14287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064" name="AutoShape 16" descr="data:image/jpeg;base64,/9j/4AAQSkZJRgABAQAAAQABAAD/2wCEAAkGBhMSERUUExMWFRQUGBoYGRgYGBkbGBoZFxsWFxgYHBoYGyYfGhojHRgYHy8iIycpLCwsFx4xNTAqNScrLCkBCQoKDgwOFA8PFCkYFBgpKSkpKSkpKSkpKSkpKSkpKSkpKSkpKSkpKSkpKSkpKSkpKSkpKSkpKSkpKSkpKSkpKf/AABEIAMkA+wMBIgACEQEDEQH/xAAcAAABBQEBAQAAAAAAAAAAAAADAQIEBQYABwj/xABHEAABAgQEAwQIAwcDAQcFAAABAhEAAyExBBJBUQVhcSKBkfAGEzJCobHB0VJy4QcUIzNisvEVgpKiQ3N0g7PCwxYkNDVT/8QAGAEBAQEBAQAAAAAAAAAAAAAAAQACAwT/xAAeEQEBAQADAAIDAAAAAAAAAAAAARECEiExUQMTQf/aAAwDAQACEQMRAD8AkTeBzVBlWoc7OtJ5UZSTWh06PCyeArftLblUi72O/wB2i/8AWeI5VgS1kgh2fUAOOj/UR4/HoxV4jCADLLYFtc3kn57xVyuGT3OadQCmQCr2d40a5CSLqBNyCQX61AHK0KiUNc1KGtO8MzweHGJxuAmBaksrOAWI0oACzuly7uDYNApuIWhJKgoKSNGBo34qMKE9Y2WISlVFJBax20obimkQl8DJzKSUKUbukB0jRTaitefjeM3ijcOxlEKzFKlB6FgoK3KavSsWOGxAAddAQ1EhzU6ndvjEDD4Qy6BQT7qZSmJLliBQ0t7VrgxZycDmRmdJBDtYgHkHbWujQVk3DKQT2ZigrZg46NeJ/DsGlY7ckke0FihBpQlJiB/pWVWdSETUAgh15WI99BY1tcVtQxoOGpdAIQUAVyqDF7uHJGruxjcjUS8NKluBkBc6gGvWJ8rBywaSpY6IRfe14rSP4jtowJDHq31izlr8f8xpYligYDwpD0q3gaVDT9YeDGkfDD5vDyPIhR18RCginlDFyhrc08vB83Ijz8o4nyWgCGvCg17v06edYArhcs6b6nW/MbUaLHLW1esNMHh1SngCEhkAIAJICaVLV60FTW9dIi4j0Zc+2RV3KXU4sxDWYRoSDtCFPKLxM5iPR8qplSdXNe1WrAXue+IivR5TBgjN1IA+FTGrUPJr84VSYMlTFf6QtJ7SSU1o7EGgAFCSHIqYiq4NNLkJSVMXBmJPRqBjehpW8br1YOn3hoRsFd9CPGHpE84m+jmKIJIfKA0sKrXRwC93d9WFos8JwXEBKXWlI0SULFqEVr8GjYnCC2mgdgHva0APDUpfKn2qGptU6nmfhF0gxmpuFmS6kgqdiwIA6khqwCbwlS1ZgmYUlLEggJTq4/E4s1NY1H7oxvtRk0Ohe9/lAcRg1kFmzNqEkPyo3jB0h9ee4nhaJObKldaEKC+0HL1YMem/SDeuQNV+APxeNsnBFLuFEm6iAyjQAlKBlB7mYCHDhm8hP/FEXSBUmm48/PlHGYT5+sKLg6+fGFzbj7iPPrvhAK/R/pCqk/o4+usFSgQT1JHOFIMvDXB1+Wz3gnqiLMdn+pib6nxgU7DH+pvOt4RVXMZQaYADcEJrXQHW0V44UA65c9JTettLlHIXIeLqdhQoZSAX3AqdyTfwh/7rLQKoSgXIAAcPvRz36RrHPDsDxhOX+JNl5ymiXBSzkPmA9juc6xOPHcOl3nDayi1TSMN6RTESlkJSrKouKkkuSAyMtNBW+5Ag+Gxwl5c/rHyDLmolh7qvwvYNRweUdJFjbIxslVRXWpOnn5xNRjkJYkhNgH5sBo58IwE3ijAZEhKiRTRnIAUpQOYjYV1i2kcYnBHZMxVHYmgpoyRTu15xFt0zc1iX6t8oKFfi+7+EZDBcXm0TMTlJZg4S1C3MRoJMxVMxA69KlzcXr1hCyTNbyPj1giFPyiGgJdwruDMdaAi8FSs7U3f9KxAfMdf898c/KsIknkYalY2Zu759Yl4clO3h51jiQTe3w+0JmfV/jXqmHoB/w/1i9IKyNw/wrCmYxaj/AG/zDjhwXse4faEMkgU+X2g9RX6QmXzWGlJhCnr4eQYUUyg0DEkjbup50hylJ/xCJXsXHWHQRUojXusO/lDcvR+UOKquTp3CFzg7GHUYdrQz1VKbX/xzgqiLfeOCR4xBEUQKuSzeylRNeQqOvjHKQXpl/wCr6BokqI38RHMOXhD4tYwCCBURBMfryoesKmYxv9/C0eF6U1LHlBUA+aRFSuHCexpXlCEtU0gWf5fpEZWNzFqt5qC8ccQIWUnU15xoU1ZSRUqLjtBTMOlXO+1e6GyZYDBLAWISwdqAEOa7CjViclwNh+U+FOWnwtGb9IPSpCApEs5i7FRbJZlM3tF/JjcZxaYriCJYYZcxFmzH5MdXf4xSY1WclQSX/KwLbl6u3dGFxfH82YFRqbuXPXlE3gU+YrtZ1ZNA7OdegHKN3xqRpZ2KGgL6kt5MR1LJuSe+HSZTwpTGNreR0om0WHDuIrleyosfdNUHqk0+vOIaUCHIXHSM2Nxwj0jEwhBQQs6Bik8kuxG7FyK3i+l4h9/n8WjzBK9nHQsRzDVB1pGs4JxwT0KRMIzpDkglJWB7wysQp7hOpBsWhc7GnMwPc16fGHnvHn4CIuGnukFJOXRxUi7kKYg9YN6ytSP+P3MTAqZZ3J6n7CHkFvt9HgQJ5iHldP187Qo4rPkRFxOGE1KQuuU5gUqUhlBw4IIIuQ3PWD+t5C+sIZiTSx866QIqARdjTm7c3J8YQkAOPhV/C8IU0+ojn2p8vhETVK3gZQIMFc4VgbgeeUBRAQ7A12q/yhykNBzLHMQgSer7QhGISDs/mj/SHMdFefGDZdx8vrAzLrf5RAoU+nweFbz5MMSk84GqUrRYbmC/yjSYpJqxhypG1/NoQEaw4KPdtv4R4noMzqTf2enx/SH+sP4b10L9G1hzNuetY4y0k1F6dft+kKdLmPZj4fKHy5Zd25O32L90CEvLUFwGpc/Xx5xC436Qow0krPtsQgFRCn0JTsL/AFjUms2qv0v9IBJCkJWrM1RmUydwxpm3IsG3Med4zihUGeI+KxcycvValGjVKlE7C5Ji84b+zjGTg7S0bBcxObWmVGYpNDdo9HHjny53l9KLhmCM6aEuwuo1okXMb7CoSAAkMkAADkLRVcA4b6qRmUO3NJ7kpLN4uT3Re4CTqTGOd2uvCYn5WTZyYHaCzMR2RStYBLRWpgkbtKATBTJbSCIKUir94P0geKxADZRQirmvfV+e8bc9AmLA36AfaI2B4iuVNTNliqS7GyhYpPIhxygasYz84jyp5QrQjUHURns11169hsYmbLStBACgCLOd84IoxcEA3ETMwFPh7zchc6b21jCei/GEJPqyf4a9zVCjR30SbE6UO8a5OElJoEp5kuT3qUS+zE2Eal1wsxPkztGLjVr89rwQzCBereQwiJ6kFnAD+BOhYC3+IMgC2b9OfPSJDDEUdj9fneBpXUsltbpq/IVHfAJy0ipIpR8yQzvuQPnDfWpFM1RzdXdliSZLVq/xH2jlLqG+f6fGAHFtp8/kzwv70/8Aj7+bwgRRcaj4DvaHpAFHHiAerQITAT2XJ5OB8mhiSrNVA6ggsNy4cdz374sQq1aAh+YfupApcwtR1cxel7hoKsgMCrupbm5FI5Unqe+JGpxB1AbcV+dHhCoHw939B5aHgDSH8/8AMMSCZVfZUWs9u4uI71p//n8f0icQNfj+kDEgHVfcsgeEKYEDnSCesDdIqMd6Qy5eWhU7vo3e1Yqsb6cDKcoyc3Ci3LbrHmn47XeVrUq5+ecOUWBJoNXoPjHlk/0wxALJnTC5oHc9BQmHDhHEJ3aWlSR+KcsI+Ci/wjX6vus3k2PGvSpEoNKUFLNMwPZT91baR556R8QVMnK7RVXVz3VrEjGejs1BYzZa1XIllayB0CIPwvhi0LzmSpax2gpaDkBFXCT7Rszx1k48Yxba1XoL6OIkELmIWcQU5nUg5JaTRkKNFL/Ebiw1jTz8PLWXICVMapIGt3yipYXuR1jHr4pj1JzeqWEn3gkiuo7nEQcVjMWzqViUh295AcizhiaVjHz/AFqeLfiaGmiX+Hs83ck21eDicLd70r18PhFGjEEzEjVjd7jfnFlh0la2JoNd+XePrFjpKlfvIzBj00t9dOcORiAR2QPp3R0/BgqZuzy+A6C8ccM9LchFLg+TVrUbl++kcmagEFXa87wk+WwqbUIiBMW1BWM3m1OA8/EZvdSkf0pA8NYizE84WYoi45QGZNjm6nJO0ar0a9NFSgJU8koHsrAcos4UPeTzFR/VpkCttYGlRBcGOkc+XHXtCMZmCSkuFBwUsxegOYigfaHYVd3XmNScy8xD6EgAMLNHmnAvSQyVMsFUpR7SUllA/iTz5ajmBHokqZLWkFISpNCC7Ok0D5rCsbeezEhU1KxcLD0owBSb1FwR51VLVASzXOYBnbY5nPyMMQgPY8g4ckXuaBmo/dD1YYlLJKk7MRTo405iEHy8MGIdRfYtfS9W3hUYRIOpO6iCdBr53gXqluCVTCQCCxFRf2aAE0qNjasGTOH4zZ2UQ+7OXb/MSPSq3accxf4ACC+s1o24b59dojrmE0Ym9Wege1CFdDvDRLoHVtW1dPZZjyFPGNQJcoBrlVbkgnx5c4IPI838YiS5ZS1j0Ld9qn73h5xDCqksLklmbc2HfFg1ImSwoMX890NyMKRyF8/A0bv0h1bvEQFy+XW/0EKmX5Lw9e8NE0eX+0SfOnEsaVgOejeMVM1CSaqgX7urn4RJwyJiC6SU9I3INWOA4iZR/wDt5RQohs6ULWvmylAsejRD/wBUrcZnubv31iRhV4hJdMxddHJBa1DQ2iVNwuKn0UCr8yQPi0Hh1Cw/EsqswUUqe6VEEHkRF/gvSGcr/twfzFKj8RUxSn0ZnknKhKt8i0K5EUN+UCxPo7iUgPLOvshyN3y10jORqXGp/wBWXQrmGleyEp73AcNBv9QlqBUXJs5USrpU281jCTUz0e0Fp/MFD+4CLLg/AsRNOastN8yvom574usO67G4r+LmZqu3WsazhblIWpJQk2cM/MC5eEwWClyu0AhS7esmMw5NbuHKsHmcWSdyfxKNeTQWNwbE48ocAgasQ6q8tO+IB4+oE0B7q+Iir4hxVIuXPj3xVoxxWsBNSfPdHPq6Tk0k7HGY1Mtq0P8AmCygU9ph3j6aQzB4ZCEkk5iWvvyHKGYvidGDCDFqTNn0USfauLd8UplOTeAYjHwKTjq3jU4q0+eptIbh5zlodOOeI8sZbRrrGOyWFsY2HonxrKQhZ7IduTtGORIIZ7mLDBLS7Kfk0CzXsclYZwHsGSPiP0h/rwL0exo3K27fSsZD0b44lAMub2QS4WSSOYULh7A2tZq6dE+Wpssz/a7NtQKBez70pE5XxMLm2XvHmojvVv7QD7Dy56QJc5RAKQ6hpmygmrAlt2+dqQ+WpamJzIcWdLvz0PcYgdYX+g10+EKmeG7JBuHb4Xv1jlEkUKjvQF/hvCIWSHJdi1xrRiBq4I+1YQcpR1+VNb7aV5wqwLakNa+3ZLvQO3KALxTVKwBZyoBLmwzGgfS7w9QzC4YgdW5MQxfeFYRExTe05GuUitqpNYPL3Znp8ojzVKoHcu1VKfuO/wB9DBMu7+PjQ+Wh0YOz632gZTu/cR9WhUqqz1538PpHGY1H/wCsD5iDC8wwvothgACnMd3NfBmAG0S5fAMOhsspL8+18zArpZmDXGm1X+X0hZGHUO0V5QzOTTru/Mxn1rImJwQathyYb2aJeEwUpSe0lxuSH7qWiDNxgA7M4pOUOrMEhi5ollBa7VYXuYiTuMCnaAuymyqIp7PLc68oLGpFri8PKkMqWzatlBCtCyTSmvKKid6QyUkBKlEilKCgArva7aneMxxvjClOxPncxnVT294xvj+M3I23EvSnTOANmcncdIp5vpKtRZAruq3ckfUmKLCYSdOP8KWuZoSB2X5mwPxjQyfQ1YSDPWpvwSsrktYlRBZ2BIqHjWSM6rZvF2YrVmVuTQdE2iBP4mpSqEvtb4Rt8JwmSgBSJASSHY1V0KlOXHOMNxrhapM0kezn7JcPWrU1imUW1XTZ7mt4m8HXV2iDjEdo9YTC4ooLiN3j4zOXrTTjNahpFdPxatYLK4ySK9ISeAQ4102jljrqL64mCy+UQV8oteH4c60EaEuiYd3aLaRIBD0p4nz9YjYeRejwetNoxa3IJNDEG4aCIT200YX6RHnGwNh3fKOGIpqzNzjLS6kLdLw/CcSWk0oAQR3Wflyivw8wFLOevWH4yaUkU7PLleLR1X2E9JFozLmnOCxH4dSKaV0iz4Z6cAp/iTMvISwQW0cW7v1jBYfFVbSGnBupwooY2uD3XiZvF7Rh+IJWgLQRMcXFH5V9nzvBmNWbUMU6n/FjflHl3B+OLkGhzuGILh9iW1G4aLlPp520pMspoAtRIKSzOsDQs/w2hYvFuTIBDOBoGCQA9wxHwh6Unlblow1tbxiDg+ICcnMA4Nq+AOg+UZP074mv1gkuQgISvK9yXAdjVmtFozWpxnFpAVlXOkg7GckHe1vreDSpySxSpwfZIOZJA2IcKFGuTTSPL+GYIzVhCWK11YNQb0sKuT4R6lIwiUS8iHSlIysGbq2+vWNSjlMcZlWu/e1t9YOnENofD7GI0lK0qZRmLf3iEBL7AI13fqNREgLIvl73f5Qh4Yv0gnAvnNNWH2gkz0rIAzq01Op2FhFZguET5y+28pNakGjB7CumkXnDcAJYeXKlq/rYLX1UVWFeUayNSqhfFp0z+XLWrmEk/YCBnh+KPaKRX8UwP/mNKZ6lu6ugH6Q7D4VRJzdxVYjkBX52gyK8qxqsNilkpyFtagDxeJ2D9GFgpMxIWT7rjILVUSxV+UNaprGnTwxnISQxASMzE2zKIylh7TAF6V2g4wLLDIe1agnWmbRtSH7UPZn2gowoQlHbRRqgEAKH4AGelCWoxHOC4UKXNOjWCiLkEh2odVOKCCpVJl1XMYEALCgJRIpRJJJNmfsu0UnFONy0OmUkLLq7SlAgCmViKvubFhSM5alzxPC5UCZ64SwUipWzaslOqtGrGN4lx1LZUpCquFKFReqHqOe7CIGOxgUrMo5lcqeG0Vwc846Thg0PFLKlE7wAGJfqt6QGZINSKgX5RvGT0JOkHRMLRGlLpBmJjNjcokqeoEsHi2wmNSqiiQfh4RUSioGxg65gUXseUYrUrQSwG6+ESZQIreMtJxRQaF4s5HFiam7aRi8XWclnMOYWv5eIipRFHeDSMahXWJMrCBz57oxWkMKUkAC8El4lVi/MiLL91QWd/H9IbPw4FRGdKOjDOoHMaVrryhZwKSSxN7QkxBFWp52g2FnPcs0dIzQsJiyR2ZSyTsPqe+JycKSK63DikHlKPKDFT7QWIvDMbPk/y5igGZqNXViKERT8alTlkrK1FRuSXJYavyidisQRR7mIi09rMGzOHJd2Dum7Ea61AZopNHLx6B6EcFRhpVFBUyYAVqc61CQ+g+JjTGQVVAdh0PjHl3o3x7Iog2cZSSpWXkA9Y9Iw00qAJUkuzBNurnuI62ELlYchDscqn3qnf2k2PhzpBh1MEUpJAsdvtURDMlOy+6ZlHg9IdZYj/T0kMQCCnZxXY26RCx+JwuHVmmTVAgACQFOXq3YDum9+msZHAKypCU4iagbCYQNi2o7oleskoSRlFS5VUqVzKjUxqcSuk4nC9lScSgqNwShKU0qXUxZ/dryaJH/1JJcJ9YiYAMwKM6lE0OQ5UNZwXsTekZP/AFOWkGx2t4wJXpK1Amka6hq0ceKiRLkKR1WNDcqUCatqOTxCx/EphcZiCzdknR7xmsTxtbgBm0AU/wAIhS+ITFqygOpRAAGpNAA/MxdT4nEOSCfGIK1pD/b6xN4/6N4jChHrshzv7CioAi6SWFaaRDwPD1TWTLBUsnTTU9Kbxr4GoM2fsmu8LhsFNmqCUIUonQAkxvuG/s/loS88qKz7qFhIDGtSkgltKdYu8Ng0IGUISklswD1H4iauHoxOnMQXnjOPP5HoPiVVVLIDP2ly0X6mnfEzB+g0+qSyNTXM4H9KebbXj0GbLmFkIlJU9GWChxcKCa508ubixg7sGrnAD5QogDYnRrbVjHenqxeK9BMHLS/rJuYpTlBmyb+yVlKQpQGcpCUMSbcxEwH7MZs6YUpmoCUllKIWli47OUh9y4caRoOK8ISr+LJlD1pLVdNTQqdRJBAsGZiWjUcFJyIQoIDhuyw07VCbGp6vFeZ6spL/AGaSEpZeInJXpkl0etXV2SklhUhud4Sb+y2WU/z5oWDXMlKgBZuwxJdi7DXeN/6sJcVd3Y1J38PPNqpB1LhmAIfU+PftGLzqx5tiP2TKCXGJAVoFyyA50dJOU9fjGf4j6D4qS/ZEwBqyiVir07NXodNI9tTKmPRQsS6nVeh7Fi+7v4x37oA9ytRcqYBSjv2WFAwAbQRd/tZXz+mStDFaFMXZwQ7ULOKsaFrROkcaSmjFOzlz8e+PbMVwoTQy5cpdXzLGcsbpGz3Py1DMLwHDy39XIloLiuVLmtSFVPydxDspnKx44eJBRcTVdwBhisUakTCeTMY9cxvovhZpHrMJJUqtcrO12yMXDOa28YrcT+zTAqJyyZksnVMwhI1o6j4MQxhmNd3nQxcvK+Y/Xy8SMHiXVlHsloteN/s0WlJOHWVJFxMZ3owCwAkkvR2jLYeTNkzAFpUk7KDHwNhF4e2tkjEC2vn4w4TXiHJU4feJeGFAYxa3FRj8Q622v1huIWDR4PjJYC++8DxMoEgiM62DKBShSh7pS937WZviG7xHpfoPxPPIy3KSLahXsluZvoCOceczJav3adlSVErkhgHLArUfkI0H7O8UtKylSVJSsXUCB4EfKOjjyemS57uDlLU1Cv8AdsYdXyTEWaWelSHdwziz6l2p0hssFgzN1H1rE5vm0pUoOTWFOdgAS1w3ON7heG4NBGUhR3Ut+9iGEXEuW+iCxowSW3ASNGDnpHTsPXmOC4RNm+yC34i4B6E0PdGg4d6JAg+tnpSpnSEpK3/3UAja4ycpcvIuWlTOUvNVKAe4KU0N9i5o1YiYjhpclKUgADsh0pAozvvS1swpB2WMen0SJ9uYABQskli9BoLV+cXEr0VlrmAJkEEJSMqColRF1rBNCbukN8zeYfCetSyZyZiUqy5c3Zlk0CcqU9l6aEmp3d+B4N2xM9cmZlBUMycqSzt2ZlSftGbypkRcRI/eZgViVKUAWAmIJCAKEhIAKlaEm7iJklYQSElkDKE5UJlBkixSkkua11asHVhVKLnNma5KiKtWjAVHI90InBrWWABU9yBroS9KB++DacElY4LOVlBRe6FrSmhIBaqi9RUUG8SpGIISQZmX3SEFQBdrli+YWJoCkVh8ng81NsqQfzV5VDGtdbwVXClJVYAtYkE3rZILO9C8CR8OpGXMkS8pukqI1LgKICq0oPwmjR0vN7rhJqyScp617W/XaJspE0KzJSpRFOykAV2oxPMQQSSg5VLSkkBkpKMzD3my3uM36wJWYdRYtnY0ACQXPNy7auHibKwidHBo5BFfi+orS1tYeJbmiSetaWNqeeUGGHUalAAs5bupAT8MtwXDCvvULWNKVbzSC5ToktQv9xrp4QRCSlIowa7MD0ajQwTSVAEkOSAOzXUlNHJbQ7QVO9cHNRqxJoKO3M+EPznQAkaivd4xHAmBR9ZOQoe6lMr1akC5zKQolWwYBr7waROChQDTRQNWr/EAKhUVEODXTnNFFqXozAEkdpi7PaoLVhy5SwWUmh/qFXtc9okeOsLMwzpIJCsxHuoZgoULuxFA96Pe/erAL1SOSnptmFCLeIhBkhYLvoWJe3x0sYFipstCqgkqDUDKIcb1CQ9TYci7yte05GwJ56P2vyl+UdhVqd37CqAjNQFqLZRDj8YawhVQgr1jeqmOAzgKUJawSpL5illkEGxZy5No8x9N5RGMmAg0CWf8o+DvSPV8clwxzJJSe0CM4ptYGgveMV6S8ASuV6xC/WLlgsvOkkgkkpUAGu7DrCYzPDMUCkDaLEqCUuLRQcKH8RmbNRjGgmyiaJDkVYXfzpyhxrsGlImAveIk/D5Tf9Y7BSDfTbvtAlzppmKRKykJAKs7sX21EF4tzk2HoCsDODdR+ASH+cbZSAaFIPXl3fG8YH0ImZptHDJUau1cqasKgco9DSAR5+sTnfaHNk5kgAlJb2kmqelGI0ZqubRF9QpNPXLPUIUf+RQ5icmW2pr8OkNMwiBPD1gZQMpLPUC4o7DpWGJmBx6s05OCeTgu3KJCJyrqPus3hV4jpY1NNftHeuTQ4HGBZCXUFbqZSdnOpPIRLTOXLUpAKEke1mBY+6zEb3F7bRlZE/Kpy7Xpvcdz6RLxXEVKclkEknsvdVwXdyRGca1cT+MS0uMxUQb+6oiidS7B8pIsa1gafSWaKBSLnQEt9H6vFBh0uoAKykVzKDgNy12pD5KMqlVScyvas4Bu1QxFOTRYtXsv0xWhysONMqHrzIUGIeJ0j0lYA+qXOCf+zUUy1JzZSR2hXdozAku7qFL5TcM710Fon8L4Rk/iTJalJbMASpKlOGCgPeBEFkOtbKxucZ58tCJa2yFKlEpSuoUQHc2cpsW6idgMH6smWk5gSontKWCAQyjMmKIzPpo576uVw6YtASDKBAPZVmK0f0lh2SCRQ6Wi0EleT1ScPKyOSM6wpJVoyEpChSvJVBvGKUz1hAcFLlNVEEpyl3YgghNh38wyS8MAQVkzLPmCQEFg+UM4e1K87wPDcQSpQy5x+LOhSGqAQxZ3oaAjshzWJaMU5dQYpsXc1cFVma1N4ADMlHoFULBnOrEVDFvZO8MKpzplCXnALlZWAQx95FyQNixIiQZhILhTH3cylAMBbYXLdHiPiUkpIStUo6KQxNXuDQjwIgLk8MV6wL/eZoys0sKAQ2zMSR3vbaJMslLgg3a6SFJoXrUd9ucNlzH/AANRgkG3Mk9omJHqRWhoWokEbkXp0baBUNL+6pN6hZckfhOX2WJsW1rElS2SzJvfLuagfOBpIJfSlAWfvavT/MOlyCTQWFXLsNrX63hBQr+k60y1pSzv87wMLc0BA2oOZ11er7G8MKNCkEElypZKnD0a56/pDk/Pr330iLnLgpYG+gB7xt3RwOqgA/4aX6vXpeHG/QVYaWD7/rCGuvSvloUZNOtXflbR37ojzsM4ObtPd68rasIk5WNvnrrDCBoPCBPPuK8DThpxWj2V0DtfVnrakNw80BJWTUO33rryjT+l2HWcOoIl+sch01dP9YauYcq9bR53MSpcshA7bFI5nmNxXSNRLXCIzZiEhKcysoAYM+gBLDvN9oArDZCCB/EV2KHTpyr4tEfhM9cuWkZkzNQQXFdH+EScViyoJds2nLR/jFNVaT0Gqua9RlSHGtT4xuUKUK7as4O/z+HQxkvQng+SVnILzGKcwDAJo73U5q2zdY0xxDe1lT1ICS3vctr0PidWM6lCaDoR3GGme1M3/U3whhJAuH2sGf51H0vBk5msr/gqM4deJgV3Gz7894hTJQBarRKM5ra+EAmiaA6klIU4BO23Mx2YDUtKQQlRPUfCBIQ+mnnuhVSLco0fo6hAmDOyixZKSHzddD1teIqyVgX9pw1gQS71oNH0i4l+jsxSQopVLRYlQGW9ktW93aNJhkBRZKTnYsyQcpsQGLFIBZz11EDOJagCSge4Oyc2+urUZjGLWorOH4CUhYusjXLmSDW4Yg1oxvWLyRwtJIKh6yWkEOoHMC4bKATUUAoGHWGYRCin+GnJUAgqckXADMN++0S1TFJAQXPJLOBVwDTX+2OetYk4XDKly0p7SiGzKL5nckv+FqVPdEwAEqWoZk5R72UFzal+6AJnp9n1naAsak9Qbl4MCVBwan2mJygVygb0+8AwFC+0AHUqvZAU/Zu5bKC1z9oYuaPaKkhwLPardoHQd57hBpstKklJqAGLqLNq56U8mFVJygs5AqctGDBiM1hZh0aJGSiUt7wZvbZViwc89dO+CygFXA2pmNdfaArs214dSlgTrc+G0IuUHASoq277UZmrrAnIwiAgF2BqK61oA1BSrxyWTTsksSWcGhADG3jW97w9eHAoWcM4BepY+FLx0suzsAC9CGrrz2hTgCGbUaaXDEco71PeL5SA1TejOeri9I5Rs1TZrOfAseXKCIlvUknSliRtziTpk1g6j1JAAuw+McjSvnT6QL95SijgkktmVXYpDh2DfDVoKlJNSEs9GLNSvU9N4kTJWm8KmV51gsspuT+msMJv4fSJBkEcx3ONXY1PdDVLSGdTVb9Ou0PY+R58tDJkkMQQljQuBVxq7g2B7oUQpoSKjdvC9UxR8X9DZU1ZX/ETNIyqyqYFOoVrUUcMWtFzhcKJbhISmpc1yOW7RSDWoblo0KpTuykk2ZTk9SHB6V0hDF8S/Z+SrNhVZCaFBLJVzSoJod3Gj0dodwb0AJL4kOR7oIOZq1O3IXjbEywkgy1zCqhtla9y1Od32gPrpgKbFLNdWY19oqLkrHx0jUowROGAIIuzOKMBTll+3WHGaAXBAoWzOJZfcijOIjY3CqmICUnLT3rPYEsp1WILl63MSMPh1IQhCikqy1YHoaG7X5iJHYeX2nyhI90XA0odDSumwiWmad374jpknUvz/QUhApqX5kufExF4lOWFKAS6QA+YG5fQtWCCUliCSpQ5uAdy1rwuE/ln8ivmYiYWx/IPpHVziSibblo3l40vozhRLPrioghqhBKCT7uYC/LURm8D7Y7/AJR6D6Nf/ql/mX/6sZrUJjFKlApCEsvMonMQQEkUKSLA0YGgyxMkcMBQlQyoZKXyJIY6ndxfnGan/wD5Cfzn5Lj0Hg91/wDkfMxzsa1VS5aAlkdtNiUl6kA1atQR+kRsRgSLEgEhwUhQuNfbtqG2MP4V7U7/AMQr+6F4R/Lm/nX8kRgpcuWBzoBZ2Fhl26C+sPQskMEqUCXy1qeWate5tIRfsp/7z6qgfEvYmdIVTjWlvyrrubuxd+8VtDgXYVdLMSC3Or1Ov0iNgf5afzK+cTV+/wB/ziDpUpKbDK5dR0c6kCpLfWCEG1d3exuDyPSEw9x3f2wZNvPKAhnDAKe6lF3VU0f/AIjzpCrkUoRRjuDejmx5wXG+2f8Ad/7IHL1/Mj+xMSLLngGzGulDsOXnSEUohSlMklYYkvmSzMEhyGo+lRApX81P5T9YIv3fzD5iFCAOfjzA5EOQbW32hs2ZlqdXJcupg2j0toKwzGXV0H9yYGi5/MPmqECYfEIUHZRzGhooAncpNB1D7wRDpJzMOQr3W6xXj+ZP/wB3yXE3gVh/3g+YixDkUcW2Bpp4C3hDFppvo2jHXkBXoesDR/NT0Pzhx9rztEiysOH/AKdD9C+jvpBhsHHm5/SHaeP0garePzMScmSW0ar1uOTWhq6XOUamvSrQc+yr8h/tMLhbf7PqmGKoRQ4sKuK252qRa4EchYCeylQKWFSopJOxUql9Wg832Fd39yYAfbP5P/lMIGlz3setCO+psYKUPZQ+EQcVb/cfkIMI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066" name="AutoShape 18" descr="data:image/jpeg;base64,/9j/4AAQSkZJRgABAQAAAQABAAD/2wCEAAkGBhMSERUUExMWFRQUGBoYGRgYGBkbGBoZFxsWFxgYHBoYGyYfGhojHRgYHy8iIycpLCwsFx4xNTAqNScrLCkBCQoKDgwOFA8PFCkYFBgpKSkpKSkpKSkpKSkpKSkpKSkpKSkpKSkpKSkpKSkpKSkpKSkpKSkpKSkpKSkpKSkpKf/AABEIAMkA+wMBIgACEQEDEQH/xAAcAAABBQEBAQAAAAAAAAAAAAADAQIEBQYABwj/xABHEAABAgQEAwQIAwcDAQcFAAABAhEAAyExBBJBUQVhcSKBkfAGEzJCobHB0VJy4QcUIzNisvEVgpKiQ3N0g7PCwxYkNDVT/8QAGAEBAQEBAQAAAAAAAAAAAAAAAQACAwT/xAAeEQEBAQADAAIDAAAAAAAAAAAAARECEiExUQMTQf/aAAwDAQACEQMRAD8AkTeBzVBlWoc7OtJ5UZSTWh06PCyeArftLblUi72O/wB2i/8AWeI5VgS1kgh2fUAOOj/UR4/HoxV4jCADLLYFtc3kn57xVyuGT3OadQCmQCr2d40a5CSLqBNyCQX61AHK0KiUNc1KGtO8MzweHGJxuAmBaksrOAWI0oACzuly7uDYNApuIWhJKgoKSNGBo34qMKE9Y2WISlVFJBax20obimkQl8DJzKSUKUbukB0jRTaitefjeM3ijcOxlEKzFKlB6FgoK3KavSsWOGxAAddAQ1EhzU6ndvjEDD4Qy6BQT7qZSmJLliBQ0t7VrgxZycDmRmdJBDtYgHkHbWujQVk3DKQT2ZigrZg46NeJ/DsGlY7ckke0FihBpQlJiB/pWVWdSETUAgh15WI99BY1tcVtQxoOGpdAIQUAVyqDF7uHJGruxjcjUS8NKluBkBc6gGvWJ8rBywaSpY6IRfe14rSP4jtowJDHq31izlr8f8xpYligYDwpD0q3gaVDT9YeDGkfDD5vDyPIhR18RCginlDFyhrc08vB83Ijz8o4nyWgCGvCg17v06edYArhcs6b6nW/MbUaLHLW1esNMHh1SngCEhkAIAJICaVLV60FTW9dIi4j0Zc+2RV3KXU4sxDWYRoSDtCFPKLxM5iPR8qplSdXNe1WrAXue+IivR5TBgjN1IA+FTGrUPJr84VSYMlTFf6QtJ7SSU1o7EGgAFCSHIqYiq4NNLkJSVMXBmJPRqBjehpW8br1YOn3hoRsFd9CPGHpE84m+jmKIJIfKA0sKrXRwC93d9WFos8JwXEBKXWlI0SULFqEVr8GjYnCC2mgdgHva0APDUpfKn2qGptU6nmfhF0gxmpuFmS6kgqdiwIA6khqwCbwlS1ZgmYUlLEggJTq4/E4s1NY1H7oxvtRk0Ohe9/lAcRg1kFmzNqEkPyo3jB0h9ee4nhaJObKldaEKC+0HL1YMem/SDeuQNV+APxeNsnBFLuFEm6iAyjQAlKBlB7mYCHDhm8hP/FEXSBUmm48/PlHGYT5+sKLg6+fGFzbj7iPPrvhAK/R/pCqk/o4+usFSgQT1JHOFIMvDXB1+Wz3gnqiLMdn+pib6nxgU7DH+pvOt4RVXMZQaYADcEJrXQHW0V44UA65c9JTettLlHIXIeLqdhQoZSAX3AqdyTfwh/7rLQKoSgXIAAcPvRz36RrHPDsDxhOX+JNl5ymiXBSzkPmA9juc6xOPHcOl3nDayi1TSMN6RTESlkJSrKouKkkuSAyMtNBW+5Ag+Gxwl5c/rHyDLmolh7qvwvYNRweUdJFjbIxslVRXWpOnn5xNRjkJYkhNgH5sBo58IwE3ijAZEhKiRTRnIAUpQOYjYV1i2kcYnBHZMxVHYmgpoyRTu15xFt0zc1iX6t8oKFfi+7+EZDBcXm0TMTlJZg4S1C3MRoJMxVMxA69KlzcXr1hCyTNbyPj1giFPyiGgJdwruDMdaAi8FSs7U3f9KxAfMdf898c/KsIknkYalY2Zu759Yl4clO3h51jiQTe3w+0JmfV/jXqmHoB/w/1i9IKyNw/wrCmYxaj/AG/zDjhwXse4faEMkgU+X2g9RX6QmXzWGlJhCnr4eQYUUyg0DEkjbup50hylJ/xCJXsXHWHQRUojXusO/lDcvR+UOKquTp3CFzg7GHUYdrQz1VKbX/xzgqiLfeOCR4xBEUQKuSzeylRNeQqOvjHKQXpl/wCr6BokqI38RHMOXhD4tYwCCBURBMfryoesKmYxv9/C0eF6U1LHlBUA+aRFSuHCexpXlCEtU0gWf5fpEZWNzFqt5qC8ccQIWUnU15xoU1ZSRUqLjtBTMOlXO+1e6GyZYDBLAWISwdqAEOa7CjViclwNh+U+FOWnwtGb9IPSpCApEs5i7FRbJZlM3tF/JjcZxaYriCJYYZcxFmzH5MdXf4xSY1WclQSX/KwLbl6u3dGFxfH82YFRqbuXPXlE3gU+YrtZ1ZNA7OdegHKN3xqRpZ2KGgL6kt5MR1LJuSe+HSZTwpTGNreR0om0WHDuIrleyosfdNUHqk0+vOIaUCHIXHSM2Nxwj0jEwhBQQs6Bik8kuxG7FyK3i+l4h9/n8WjzBK9nHQsRzDVB1pGs4JxwT0KRMIzpDkglJWB7wysQp7hOpBsWhc7GnMwPc16fGHnvHn4CIuGnukFJOXRxUi7kKYg9YN6ytSP+P3MTAqZZ3J6n7CHkFvt9HgQJ5iHldP187Qo4rPkRFxOGE1KQuuU5gUqUhlBw4IIIuQ3PWD+t5C+sIZiTSx866QIqARdjTm7c3J8YQkAOPhV/C8IU0+ojn2p8vhETVK3gZQIMFc4VgbgeeUBRAQ7A12q/yhykNBzLHMQgSer7QhGISDs/mj/SHMdFefGDZdx8vrAzLrf5RAoU+nweFbz5MMSk84GqUrRYbmC/yjSYpJqxhypG1/NoQEaw4KPdtv4R4noMzqTf2enx/SH+sP4b10L9G1hzNuetY4y0k1F6dft+kKdLmPZj4fKHy5Zd25O32L90CEvLUFwGpc/Xx5xC436Qow0krPtsQgFRCn0JTsL/AFjUms2qv0v9IBJCkJWrM1RmUydwxpm3IsG3Med4zihUGeI+KxcycvValGjVKlE7C5Ji84b+zjGTg7S0bBcxObWmVGYpNDdo9HHjny53l9KLhmCM6aEuwuo1okXMb7CoSAAkMkAADkLRVcA4b6qRmUO3NJ7kpLN4uT3Re4CTqTGOd2uvCYn5WTZyYHaCzMR2RStYBLRWpgkbtKATBTJbSCIKUir94P0geKxADZRQirmvfV+e8bc9AmLA36AfaI2B4iuVNTNliqS7GyhYpPIhxygasYz84jyp5QrQjUHURns11169hsYmbLStBACgCLOd84IoxcEA3ETMwFPh7zchc6b21jCei/GEJPqyf4a9zVCjR30SbE6UO8a5OElJoEp5kuT3qUS+zE2Eal1wsxPkztGLjVr89rwQzCBereQwiJ6kFnAD+BOhYC3+IMgC2b9OfPSJDDEUdj9fneBpXUsltbpq/IVHfAJy0ipIpR8yQzvuQPnDfWpFM1RzdXdliSZLVq/xH2jlLqG+f6fGAHFtp8/kzwv70/8Aj7+bwgRRcaj4DvaHpAFHHiAerQITAT2XJ5OB8mhiSrNVA6ggsNy4cdz374sQq1aAh+YfupApcwtR1cxel7hoKsgMCrupbm5FI5Unqe+JGpxB1AbcV+dHhCoHw939B5aHgDSH8/8AMMSCZVfZUWs9u4uI71p//n8f0icQNfj+kDEgHVfcsgeEKYEDnSCesDdIqMd6Qy5eWhU7vo3e1Yqsb6cDKcoyc3Ci3LbrHmn47XeVrUq5+ecOUWBJoNXoPjHlk/0wxALJnTC5oHc9BQmHDhHEJ3aWlSR+KcsI+Ci/wjX6vus3k2PGvSpEoNKUFLNMwPZT91baR556R8QVMnK7RVXVz3VrEjGejs1BYzZa1XIllayB0CIPwvhi0LzmSpax2gpaDkBFXCT7Rszx1k48Yxba1XoL6OIkELmIWcQU5nUg5JaTRkKNFL/Ebiw1jTz8PLWXICVMapIGt3yipYXuR1jHr4pj1JzeqWEn3gkiuo7nEQcVjMWzqViUh295AcizhiaVjHz/AFqeLfiaGmiX+Hs83ck21eDicLd70r18PhFGjEEzEjVjd7jfnFlh0la2JoNd+XePrFjpKlfvIzBj00t9dOcORiAR2QPp3R0/BgqZuzy+A6C8ccM9LchFLg+TVrUbl++kcmagEFXa87wk+WwqbUIiBMW1BWM3m1OA8/EZvdSkf0pA8NYizE84WYoi45QGZNjm6nJO0ar0a9NFSgJU8koHsrAcos4UPeTzFR/VpkCttYGlRBcGOkc+XHXtCMZmCSkuFBwUsxegOYigfaHYVd3XmNScy8xD6EgAMLNHmnAvSQyVMsFUpR7SUllA/iTz5ajmBHokqZLWkFISpNCC7Ok0D5rCsbeezEhU1KxcLD0owBSb1FwR51VLVASzXOYBnbY5nPyMMQgPY8g4ckXuaBmo/dD1YYlLJKk7MRTo405iEHy8MGIdRfYtfS9W3hUYRIOpO6iCdBr53gXqluCVTCQCCxFRf2aAE0qNjasGTOH4zZ2UQ+7OXb/MSPSq3accxf4ACC+s1o24b59dojrmE0Ym9Wege1CFdDvDRLoHVtW1dPZZjyFPGNQJcoBrlVbkgnx5c4IPI838YiS5ZS1j0Ld9qn73h5xDCqksLklmbc2HfFg1ImSwoMX890NyMKRyF8/A0bv0h1bvEQFy+XW/0EKmX5Lw9e8NE0eX+0SfOnEsaVgOejeMVM1CSaqgX7urn4RJwyJiC6SU9I3INWOA4iZR/wDt5RQohs6ULWvmylAsejRD/wBUrcZnubv31iRhV4hJdMxddHJBa1DQ2iVNwuKn0UCr8yQPi0Hh1Cw/EsqswUUqe6VEEHkRF/gvSGcr/twfzFKj8RUxSn0ZnknKhKt8i0K5EUN+UCxPo7iUgPLOvshyN3y10jORqXGp/wBWXQrmGleyEp73AcNBv9QlqBUXJs5USrpU281jCTUz0e0Fp/MFD+4CLLg/AsRNOastN8yvom574usO67G4r+LmZqu3WsazhblIWpJQk2cM/MC5eEwWClyu0AhS7esmMw5NbuHKsHmcWSdyfxKNeTQWNwbE48ocAgasQ6q8tO+IB4+oE0B7q+Iir4hxVIuXPj3xVoxxWsBNSfPdHPq6Tk0k7HGY1Mtq0P8AmCygU9ph3j6aQzB4ZCEkk5iWvvyHKGYvidGDCDFqTNn0USfauLd8UplOTeAYjHwKTjq3jU4q0+eptIbh5zlodOOeI8sZbRrrGOyWFsY2HonxrKQhZ7IduTtGORIIZ7mLDBLS7Kfk0CzXsclYZwHsGSPiP0h/rwL0exo3K27fSsZD0b44lAMub2QS4WSSOYULh7A2tZq6dE+Wpssz/a7NtQKBez70pE5XxMLm2XvHmojvVv7QD7Dy56QJc5RAKQ6hpmygmrAlt2+dqQ+WpamJzIcWdLvz0PcYgdYX+g10+EKmeG7JBuHb4Xv1jlEkUKjvQF/hvCIWSHJdi1xrRiBq4I+1YQcpR1+VNb7aV5wqwLakNa+3ZLvQO3KALxTVKwBZyoBLmwzGgfS7w9QzC4YgdW5MQxfeFYRExTe05GuUitqpNYPL3Znp8ojzVKoHcu1VKfuO/wB9DBMu7+PjQ+Wh0YOz632gZTu/cR9WhUqqz1538PpHGY1H/wCsD5iDC8wwvothgACnMd3NfBmAG0S5fAMOhsspL8+18zArpZmDXGm1X+X0hZGHUO0V5QzOTTru/Mxn1rImJwQathyYb2aJeEwUpSe0lxuSH7qWiDNxgA7M4pOUOrMEhi5ollBa7VYXuYiTuMCnaAuymyqIp7PLc68oLGpFri8PKkMqWzatlBCtCyTSmvKKid6QyUkBKlEilKCgArva7aneMxxvjClOxPncxnVT294xvj+M3I23EvSnTOANmcncdIp5vpKtRZAruq3ckfUmKLCYSdOP8KWuZoSB2X5mwPxjQyfQ1YSDPWpvwSsrktYlRBZ2BIqHjWSM6rZvF2YrVmVuTQdE2iBP4mpSqEvtb4Rt8JwmSgBSJASSHY1V0KlOXHOMNxrhapM0kezn7JcPWrU1imUW1XTZ7mt4m8HXV2iDjEdo9YTC4ooLiN3j4zOXrTTjNahpFdPxatYLK4ySK9ISeAQ4102jljrqL64mCy+UQV8oteH4c60EaEuiYd3aLaRIBD0p4nz9YjYeRejwetNoxa3IJNDEG4aCIT200YX6RHnGwNh3fKOGIpqzNzjLS6kLdLw/CcSWk0oAQR3Wflyivw8wFLOevWH4yaUkU7PLleLR1X2E9JFozLmnOCxH4dSKaV0iz4Z6cAp/iTMvISwQW0cW7v1jBYfFVbSGnBupwooY2uD3XiZvF7Rh+IJWgLQRMcXFH5V9nzvBmNWbUMU6n/FjflHl3B+OLkGhzuGILh9iW1G4aLlPp520pMspoAtRIKSzOsDQs/w2hYvFuTIBDOBoGCQA9wxHwh6Unlblow1tbxiDg+ICcnMA4Nq+AOg+UZP074mv1gkuQgISvK9yXAdjVmtFozWpxnFpAVlXOkg7GckHe1vreDSpySxSpwfZIOZJA2IcKFGuTTSPL+GYIzVhCWK11YNQb0sKuT4R6lIwiUS8iHSlIysGbq2+vWNSjlMcZlWu/e1t9YOnENofD7GI0lK0qZRmLf3iEBL7AI13fqNREgLIvl73f5Qh4Yv0gnAvnNNWH2gkz0rIAzq01Op2FhFZguET5y+28pNakGjB7CumkXnDcAJYeXKlq/rYLX1UVWFeUayNSqhfFp0z+XLWrmEk/YCBnh+KPaKRX8UwP/mNKZ6lu6ugH6Q7D4VRJzdxVYjkBX52gyK8qxqsNilkpyFtagDxeJ2D9GFgpMxIWT7rjILVUSxV+UNaprGnTwxnISQxASMzE2zKIylh7TAF6V2g4wLLDIe1agnWmbRtSH7UPZn2gowoQlHbRRqgEAKH4AGelCWoxHOC4UKXNOjWCiLkEh2odVOKCCpVJl1XMYEALCgJRIpRJJJNmfsu0UnFONy0OmUkLLq7SlAgCmViKvubFhSM5alzxPC5UCZ64SwUipWzaslOqtGrGN4lx1LZUpCquFKFReqHqOe7CIGOxgUrMo5lcqeG0Vwc846Thg0PFLKlE7wAGJfqt6QGZINSKgX5RvGT0JOkHRMLRGlLpBmJjNjcokqeoEsHi2wmNSqiiQfh4RUSioGxg65gUXseUYrUrQSwG6+ESZQIreMtJxRQaF4s5HFiam7aRi8XWclnMOYWv5eIipRFHeDSMahXWJMrCBz57oxWkMKUkAC8El4lVi/MiLL91QWd/H9IbPw4FRGdKOjDOoHMaVrryhZwKSSxN7QkxBFWp52g2FnPcs0dIzQsJiyR2ZSyTsPqe+JycKSK63DikHlKPKDFT7QWIvDMbPk/y5igGZqNXViKERT8alTlkrK1FRuSXJYavyidisQRR7mIi09rMGzOHJd2Dum7Ea61AZopNHLx6B6EcFRhpVFBUyYAVqc61CQ+g+JjTGQVVAdh0PjHl3o3x7Iog2cZSSpWXkA9Y9Iw00qAJUkuzBNurnuI62ELlYchDscqn3qnf2k2PhzpBh1MEUpJAsdvtURDMlOy+6ZlHg9IdZYj/T0kMQCCnZxXY26RCx+JwuHVmmTVAgACQFOXq3YDum9+msZHAKypCU4iagbCYQNi2o7oleskoSRlFS5VUqVzKjUxqcSuk4nC9lScSgqNwShKU0qXUxZ/dryaJH/1JJcJ9YiYAMwKM6lE0OQ5UNZwXsTekZP/AFOWkGx2t4wJXpK1Amka6hq0ceKiRLkKR1WNDcqUCatqOTxCx/EphcZiCzdknR7xmsTxtbgBm0AU/wAIhS+ITFqygOpRAAGpNAA/MxdT4nEOSCfGIK1pD/b6xN4/6N4jChHrshzv7CioAi6SWFaaRDwPD1TWTLBUsnTTU9Kbxr4GoM2fsmu8LhsFNmqCUIUonQAkxvuG/s/loS88qKz7qFhIDGtSkgltKdYu8Ng0IGUISklswD1H4iauHoxOnMQXnjOPP5HoPiVVVLIDP2ly0X6mnfEzB+g0+qSyNTXM4H9KebbXj0GbLmFkIlJU9GWChxcKCa508ubixg7sGrnAD5QogDYnRrbVjHenqxeK9BMHLS/rJuYpTlBmyb+yVlKQpQGcpCUMSbcxEwH7MZs6YUpmoCUllKIWli47OUh9y4caRoOK8ISr+LJlD1pLVdNTQqdRJBAsGZiWjUcFJyIQoIDhuyw07VCbGp6vFeZ6spL/AGaSEpZeInJXpkl0etXV2SklhUhud4Sb+y2WU/z5oWDXMlKgBZuwxJdi7DXeN/6sJcVd3Y1J38PPNqpB1LhmAIfU+PftGLzqx5tiP2TKCXGJAVoFyyA50dJOU9fjGf4j6D4qS/ZEwBqyiVir07NXodNI9tTKmPRQsS6nVeh7Fi+7v4x37oA9ytRcqYBSjv2WFAwAbQRd/tZXz+mStDFaFMXZwQ7ULOKsaFrROkcaSmjFOzlz8e+PbMVwoTQy5cpdXzLGcsbpGz3Py1DMLwHDy39XIloLiuVLmtSFVPydxDspnKx44eJBRcTVdwBhisUakTCeTMY9cxvovhZpHrMJJUqtcrO12yMXDOa28YrcT+zTAqJyyZksnVMwhI1o6j4MQxhmNd3nQxcvK+Y/Xy8SMHiXVlHsloteN/s0WlJOHWVJFxMZ3owCwAkkvR2jLYeTNkzAFpUk7KDHwNhF4e2tkjEC2vn4w4TXiHJU4feJeGFAYxa3FRj8Q622v1huIWDR4PjJYC++8DxMoEgiM62DKBShSh7pS937WZviG7xHpfoPxPPIy3KSLahXsluZvoCOceczJav3adlSVErkhgHLArUfkI0H7O8UtKylSVJSsXUCB4EfKOjjyemS57uDlLU1Cv8AdsYdXyTEWaWelSHdwziz6l2p0hssFgzN1H1rE5vm0pUoOTWFOdgAS1w3ON7heG4NBGUhR3Ut+9iGEXEuW+iCxowSW3ASNGDnpHTsPXmOC4RNm+yC34i4B6E0PdGg4d6JAg+tnpSpnSEpK3/3UAja4ycpcvIuWlTOUvNVKAe4KU0N9i5o1YiYjhpclKUgADsh0pAozvvS1swpB2WMen0SJ9uYABQskli9BoLV+cXEr0VlrmAJkEEJSMqColRF1rBNCbukN8zeYfCetSyZyZiUqy5c3Zlk0CcqU9l6aEmp3d+B4N2xM9cmZlBUMycqSzt2ZlSftGbypkRcRI/eZgViVKUAWAmIJCAKEhIAKlaEm7iJklYQSElkDKE5UJlBkixSkkua11asHVhVKLnNma5KiKtWjAVHI90InBrWWABU9yBroS9KB++DacElY4LOVlBRe6FrSmhIBaqi9RUUG8SpGIISQZmX3SEFQBdrli+YWJoCkVh8ng81NsqQfzV5VDGtdbwVXClJVYAtYkE3rZILO9C8CR8OpGXMkS8pukqI1LgKICq0oPwmjR0vN7rhJqyScp617W/XaJspE0KzJSpRFOykAV2oxPMQQSSg5VLSkkBkpKMzD3my3uM36wJWYdRYtnY0ACQXPNy7auHibKwidHBo5BFfi+orS1tYeJbmiSetaWNqeeUGGHUalAAs5bupAT8MtwXDCvvULWNKVbzSC5ToktQv9xrp4QRCSlIowa7MD0ajQwTSVAEkOSAOzXUlNHJbQ7QVO9cHNRqxJoKO3M+EPznQAkaivd4xHAmBR9ZOQoe6lMr1akC5zKQolWwYBr7waROChQDTRQNWr/EAKhUVEODXTnNFFqXozAEkdpi7PaoLVhy5SwWUmh/qFXtc9okeOsLMwzpIJCsxHuoZgoULuxFA96Pe/erAL1SOSnptmFCLeIhBkhYLvoWJe3x0sYFipstCqgkqDUDKIcb1CQ9TYci7yte05GwJ56P2vyl+UdhVqd37CqAjNQFqLZRDj8YawhVQgr1jeqmOAzgKUJawSpL5illkEGxZy5No8x9N5RGMmAg0CWf8o+DvSPV8clwxzJJSe0CM4ptYGgveMV6S8ASuV6xC/WLlgsvOkkgkkpUAGu7DrCYzPDMUCkDaLEqCUuLRQcKH8RmbNRjGgmyiaJDkVYXfzpyhxrsGlImAveIk/D5Tf9Y7BSDfTbvtAlzppmKRKykJAKs7sX21EF4tzk2HoCsDODdR+ASH+cbZSAaFIPXl3fG8YH0ImZptHDJUau1cqasKgco9DSAR5+sTnfaHNk5kgAlJb2kmqelGI0ZqubRF9QpNPXLPUIUf+RQ5icmW2pr8OkNMwiBPD1gZQMpLPUC4o7DpWGJmBx6s05OCeTgu3KJCJyrqPus3hV4jpY1NNftHeuTQ4HGBZCXUFbqZSdnOpPIRLTOXLUpAKEke1mBY+6zEb3F7bRlZE/Kpy7Xpvcdz6RLxXEVKclkEknsvdVwXdyRGca1cT+MS0uMxUQb+6oiidS7B8pIsa1gafSWaKBSLnQEt9H6vFBh0uoAKykVzKDgNy12pD5KMqlVScyvas4Bu1QxFOTRYtXsv0xWhysONMqHrzIUGIeJ0j0lYA+qXOCf+zUUy1JzZSR2hXdozAku7qFL5TcM710Fon8L4Rk/iTJalJbMASpKlOGCgPeBEFkOtbKxucZ58tCJa2yFKlEpSuoUQHc2cpsW6idgMH6smWk5gSontKWCAQyjMmKIzPpo576uVw6YtASDKBAPZVmK0f0lh2SCRQ6Wi0EleT1ScPKyOSM6wpJVoyEpChSvJVBvGKUz1hAcFLlNVEEpyl3YgghNh38wyS8MAQVkzLPmCQEFg+UM4e1K87wPDcQSpQy5x+LOhSGqAQxZ3oaAjshzWJaMU5dQYpsXc1cFVma1N4ADMlHoFULBnOrEVDFvZO8MKpzplCXnALlZWAQx95FyQNixIiQZhILhTH3cylAMBbYXLdHiPiUkpIStUo6KQxNXuDQjwIgLk8MV6wL/eZoys0sKAQ2zMSR3vbaJMslLgg3a6SFJoXrUd9ucNlzH/AANRgkG3Mk9omJHqRWhoWokEbkXp0baBUNL+6pN6hZckfhOX2WJsW1rElS2SzJvfLuagfOBpIJfSlAWfvavT/MOlyCTQWFXLsNrX63hBQr+k60y1pSzv87wMLc0BA2oOZ11er7G8MKNCkEElypZKnD0a56/pDk/Pr330iLnLgpYG+gB7xt3RwOqgA/4aX6vXpeHG/QVYaWD7/rCGuvSvloUZNOtXflbR37ojzsM4ObtPd68rasIk5WNvnrrDCBoPCBPPuK8DThpxWj2V0DtfVnrakNw80BJWTUO33rryjT+l2HWcOoIl+sch01dP9YauYcq9bR53MSpcshA7bFI5nmNxXSNRLXCIzZiEhKcysoAYM+gBLDvN9oArDZCCB/EV2KHTpyr4tEfhM9cuWkZkzNQQXFdH+EScViyoJds2nLR/jFNVaT0Gqua9RlSHGtT4xuUKUK7as4O/z+HQxkvQng+SVnILzGKcwDAJo73U5q2zdY0xxDe1lT1ICS3vctr0PidWM6lCaDoR3GGme1M3/U3whhJAuH2sGf51H0vBk5msr/gqM4deJgV3Gz7894hTJQBarRKM5ra+EAmiaA6klIU4BO23Mx2YDUtKQQlRPUfCBIQ+mnnuhVSLco0fo6hAmDOyixZKSHzddD1teIqyVgX9pw1gQS71oNH0i4l+jsxSQopVLRYlQGW9ktW93aNJhkBRZKTnYsyQcpsQGLFIBZz11EDOJagCSge4Oyc2+urUZjGLWorOH4CUhYusjXLmSDW4Yg1oxvWLyRwtJIKh6yWkEOoHMC4bKATUUAoGHWGYRCin+GnJUAgqckXADMN++0S1TFJAQXPJLOBVwDTX+2OetYk4XDKly0p7SiGzKL5nckv+FqVPdEwAEqWoZk5R72UFzal+6AJnp9n1naAsak9Qbl4MCVBwan2mJygVygb0+8AwFC+0AHUqvZAU/Zu5bKC1z9oYuaPaKkhwLPardoHQd57hBpstKklJqAGLqLNq56U8mFVJygs5AqctGDBiM1hZh0aJGSiUt7wZvbZViwc89dO+CygFXA2pmNdfaArs214dSlgTrc+G0IuUHASoq277UZmrrAnIwiAgF2BqK61oA1BSrxyWTTsksSWcGhADG3jW97w9eHAoWcM4BepY+FLx0suzsAC9CGrrz2hTgCGbUaaXDEco71PeL5SA1TejOeri9I5Rs1TZrOfAseXKCIlvUknSliRtziTpk1g6j1JAAuw+McjSvnT6QL95SijgkktmVXYpDh2DfDVoKlJNSEs9GLNSvU9N4kTJWm8KmV51gsspuT+msMJv4fSJBkEcx3ONXY1PdDVLSGdTVb9Ou0PY+R58tDJkkMQQljQuBVxq7g2B7oUQpoSKjdvC9UxR8X9DZU1ZX/ETNIyqyqYFOoVrUUcMWtFzhcKJbhISmpc1yOW7RSDWoblo0KpTuykk2ZTk9SHB6V0hDF8S/Z+SrNhVZCaFBLJVzSoJod3Gj0dodwb0AJL4kOR7oIOZq1O3IXjbEywkgy1zCqhtla9y1Od32gPrpgKbFLNdWY19oqLkrHx0jUowROGAIIuzOKMBTll+3WHGaAXBAoWzOJZfcijOIjY3CqmICUnLT3rPYEsp1WILl63MSMPh1IQhCikqy1YHoaG7X5iJHYeX2nyhI90XA0odDSumwiWmad374jpknUvz/QUhApqX5kufExF4lOWFKAS6QA+YG5fQtWCCUliCSpQ5uAdy1rwuE/ln8ivmYiYWx/IPpHVziSibblo3l40vozhRLPrioghqhBKCT7uYC/LURm8D7Y7/AJR6D6Nf/ql/mX/6sZrUJjFKlApCEsvMonMQQEkUKSLA0YGgyxMkcMBQlQyoZKXyJIY6ndxfnGan/wD5Cfzn5Lj0Hg91/wDkfMxzsa1VS5aAlkdtNiUl6kA1atQR+kRsRgSLEgEhwUhQuNfbtqG2MP4V7U7/AMQr+6F4R/Lm/nX8kRgpcuWBzoBZ2Fhl26C+sPQskMEqUCXy1qeWate5tIRfsp/7z6qgfEvYmdIVTjWlvyrrubuxd+8VtDgXYVdLMSC3Or1Ov0iNgf5afzK+cTV+/wB/ziDpUpKbDK5dR0c6kCpLfWCEG1d3exuDyPSEw9x3f2wZNvPKAhnDAKe6lF3VU0f/AIjzpCrkUoRRjuDejmx5wXG+2f8Ad/7IHL1/Mj+xMSLLngGzGulDsOXnSEUohSlMklYYkvmSzMEhyGo+lRApX81P5T9YIv3fzD5iFCAOfjzA5EOQbW32hs2ZlqdXJcupg2j0toKwzGXV0H9yYGi5/MPmqECYfEIUHZRzGhooAncpNB1D7wRDpJzMOQr3W6xXj+ZP/wB3yXE3gVh/3g+YixDkUcW2Bpp4C3hDFppvo2jHXkBXoesDR/NT0Pzhx9rztEiysOH/AKdD9C+jvpBhsHHm5/SHaeP0garePzMScmSW0ar1uOTWhq6XOUamvSrQc+yr8h/tMLhbf7PqmGKoRQ4sKuK252qRa4EchYCeylQKWFSopJOxUql9Wg832Fd39yYAfbP5P/lMIGlz3setCO+psYKUPZQ+EQcVb/cfkIMI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068" name="AutoShape 20" descr="data:image/jpeg;base64,/9j/4AAQSkZJRgABAQAAAQABAAD/2wCEAAkGBhMSERUUExMWFRQUGBoYGRgYGBkbGBoZFxsWFxgYHBoYGyYfGhojHRgYHy8iIycpLCwsFx4xNTAqNScrLCkBCQoKDgwOFA8PFCkYFBgpKSkpKSkpKSkpKSkpKSkpKSkpKSkpKSkpKSkpKSkpKSkpKSkpKSkpKSkpKSkpKSkpKf/AABEIAMkA+wMBIgACEQEDEQH/xAAcAAABBQEBAQAAAAAAAAAAAAADAQIEBQYABwj/xABHEAABAgQEAwQIAwcDAQcFAAABAhEAAyExBBJBUQVhcSKBkfAGEzJCobHB0VJy4QcUIzNisvEVgpKiQ3N0g7PCwxYkNDVT/8QAGAEBAQEBAQAAAAAAAAAAAAAAAQACAwT/xAAeEQEBAQADAAIDAAAAAAAAAAAAARECEiExUQMTQf/aAAwDAQACEQMRAD8AkTeBzVBlWoc7OtJ5UZSTWh06PCyeArftLblUi72O/wB2i/8AWeI5VgS1kgh2fUAOOj/UR4/HoxV4jCADLLYFtc3kn57xVyuGT3OadQCmQCr2d40a5CSLqBNyCQX61AHK0KiUNc1KGtO8MzweHGJxuAmBaksrOAWI0oACzuly7uDYNApuIWhJKgoKSNGBo34qMKE9Y2WISlVFJBax20obimkQl8DJzKSUKUbukB0jRTaitefjeM3ijcOxlEKzFKlB6FgoK3KavSsWOGxAAddAQ1EhzU6ndvjEDD4Qy6BQT7qZSmJLliBQ0t7VrgxZycDmRmdJBDtYgHkHbWujQVk3DKQT2ZigrZg46NeJ/DsGlY7ckke0FihBpQlJiB/pWVWdSETUAgh15WI99BY1tcVtQxoOGpdAIQUAVyqDF7uHJGruxjcjUS8NKluBkBc6gGvWJ8rBywaSpY6IRfe14rSP4jtowJDHq31izlr8f8xpYligYDwpD0q3gaVDT9YeDGkfDD5vDyPIhR18RCginlDFyhrc08vB83Ijz8o4nyWgCGvCg17v06edYArhcs6b6nW/MbUaLHLW1esNMHh1SngCEhkAIAJICaVLV60FTW9dIi4j0Zc+2RV3KXU4sxDWYRoSDtCFPKLxM5iPR8qplSdXNe1WrAXue+IivR5TBgjN1IA+FTGrUPJr84VSYMlTFf6QtJ7SSU1o7EGgAFCSHIqYiq4NNLkJSVMXBmJPRqBjehpW8br1YOn3hoRsFd9CPGHpE84m+jmKIJIfKA0sKrXRwC93d9WFos8JwXEBKXWlI0SULFqEVr8GjYnCC2mgdgHva0APDUpfKn2qGptU6nmfhF0gxmpuFmS6kgqdiwIA6khqwCbwlS1ZgmYUlLEggJTq4/E4s1NY1H7oxvtRk0Ohe9/lAcRg1kFmzNqEkPyo3jB0h9ee4nhaJObKldaEKC+0HL1YMem/SDeuQNV+APxeNsnBFLuFEm6iAyjQAlKBlB7mYCHDhm8hP/FEXSBUmm48/PlHGYT5+sKLg6+fGFzbj7iPPrvhAK/R/pCqk/o4+usFSgQT1JHOFIMvDXB1+Wz3gnqiLMdn+pib6nxgU7DH+pvOt4RVXMZQaYADcEJrXQHW0V44UA65c9JTettLlHIXIeLqdhQoZSAX3AqdyTfwh/7rLQKoSgXIAAcPvRz36RrHPDsDxhOX+JNl5ymiXBSzkPmA9juc6xOPHcOl3nDayi1TSMN6RTESlkJSrKouKkkuSAyMtNBW+5Ag+Gxwl5c/rHyDLmolh7qvwvYNRweUdJFjbIxslVRXWpOnn5xNRjkJYkhNgH5sBo58IwE3ijAZEhKiRTRnIAUpQOYjYV1i2kcYnBHZMxVHYmgpoyRTu15xFt0zc1iX6t8oKFfi+7+EZDBcXm0TMTlJZg4S1C3MRoJMxVMxA69KlzcXr1hCyTNbyPj1giFPyiGgJdwruDMdaAi8FSs7U3f9KxAfMdf898c/KsIknkYalY2Zu759Yl4clO3h51jiQTe3w+0JmfV/jXqmHoB/w/1i9IKyNw/wrCmYxaj/AG/zDjhwXse4faEMkgU+X2g9RX6QmXzWGlJhCnr4eQYUUyg0DEkjbup50hylJ/xCJXsXHWHQRUojXusO/lDcvR+UOKquTp3CFzg7GHUYdrQz1VKbX/xzgqiLfeOCR4xBEUQKuSzeylRNeQqOvjHKQXpl/wCr6BokqI38RHMOXhD4tYwCCBURBMfryoesKmYxv9/C0eF6U1LHlBUA+aRFSuHCexpXlCEtU0gWf5fpEZWNzFqt5qC8ccQIWUnU15xoU1ZSRUqLjtBTMOlXO+1e6GyZYDBLAWISwdqAEOa7CjViclwNh+U+FOWnwtGb9IPSpCApEs5i7FRbJZlM3tF/JjcZxaYriCJYYZcxFmzH5MdXf4xSY1WclQSX/KwLbl6u3dGFxfH82YFRqbuXPXlE3gU+YrtZ1ZNA7OdegHKN3xqRpZ2KGgL6kt5MR1LJuSe+HSZTwpTGNreR0om0WHDuIrleyosfdNUHqk0+vOIaUCHIXHSM2Nxwj0jEwhBQQs6Bik8kuxG7FyK3i+l4h9/n8WjzBK9nHQsRzDVB1pGs4JxwT0KRMIzpDkglJWB7wysQp7hOpBsWhc7GnMwPc16fGHnvHn4CIuGnukFJOXRxUi7kKYg9YN6ytSP+P3MTAqZZ3J6n7CHkFvt9HgQJ5iHldP187Qo4rPkRFxOGE1KQuuU5gUqUhlBw4IIIuQ3PWD+t5C+sIZiTSx866QIqARdjTm7c3J8YQkAOPhV/C8IU0+ojn2p8vhETVK3gZQIMFc4VgbgeeUBRAQ7A12q/yhykNBzLHMQgSer7QhGISDs/mj/SHMdFefGDZdx8vrAzLrf5RAoU+nweFbz5MMSk84GqUrRYbmC/yjSYpJqxhypG1/NoQEaw4KPdtv4R4noMzqTf2enx/SH+sP4b10L9G1hzNuetY4y0k1F6dft+kKdLmPZj4fKHy5Zd25O32L90CEvLUFwGpc/Xx5xC436Qow0krPtsQgFRCn0JTsL/AFjUms2qv0v9IBJCkJWrM1RmUydwxpm3IsG3Med4zihUGeI+KxcycvValGjVKlE7C5Ji84b+zjGTg7S0bBcxObWmVGYpNDdo9HHjny53l9KLhmCM6aEuwuo1okXMb7CoSAAkMkAADkLRVcA4b6qRmUO3NJ7kpLN4uT3Re4CTqTGOd2uvCYn5WTZyYHaCzMR2RStYBLRWpgkbtKATBTJbSCIKUir94P0geKxADZRQirmvfV+e8bc9AmLA36AfaI2B4iuVNTNliqS7GyhYpPIhxygasYz84jyp5QrQjUHURns11169hsYmbLStBACgCLOd84IoxcEA3ETMwFPh7zchc6b21jCei/GEJPqyf4a9zVCjR30SbE6UO8a5OElJoEp5kuT3qUS+zE2Eal1wsxPkztGLjVr89rwQzCBereQwiJ6kFnAD+BOhYC3+IMgC2b9OfPSJDDEUdj9fneBpXUsltbpq/IVHfAJy0ipIpR8yQzvuQPnDfWpFM1RzdXdliSZLVq/xH2jlLqG+f6fGAHFtp8/kzwv70/8Aj7+bwgRRcaj4DvaHpAFHHiAerQITAT2XJ5OB8mhiSrNVA6ggsNy4cdz374sQq1aAh+YfupApcwtR1cxel7hoKsgMCrupbm5FI5Unqe+JGpxB1AbcV+dHhCoHw939B5aHgDSH8/8AMMSCZVfZUWs9u4uI71p//n8f0icQNfj+kDEgHVfcsgeEKYEDnSCesDdIqMd6Qy5eWhU7vo3e1Yqsb6cDKcoyc3Ci3LbrHmn47XeVrUq5+ecOUWBJoNXoPjHlk/0wxALJnTC5oHc9BQmHDhHEJ3aWlSR+KcsI+Ci/wjX6vus3k2PGvSpEoNKUFLNMwPZT91baR556R8QVMnK7RVXVz3VrEjGejs1BYzZa1XIllayB0CIPwvhi0LzmSpax2gpaDkBFXCT7Rszx1k48Yxba1XoL6OIkELmIWcQU5nUg5JaTRkKNFL/Ebiw1jTz8PLWXICVMapIGt3yipYXuR1jHr4pj1JzeqWEn3gkiuo7nEQcVjMWzqViUh295AcizhiaVjHz/AFqeLfiaGmiX+Hs83ck21eDicLd70r18PhFGjEEzEjVjd7jfnFlh0la2JoNd+XePrFjpKlfvIzBj00t9dOcORiAR2QPp3R0/BgqZuzy+A6C8ccM9LchFLg+TVrUbl++kcmagEFXa87wk+WwqbUIiBMW1BWM3m1OA8/EZvdSkf0pA8NYizE84WYoi45QGZNjm6nJO0ar0a9NFSgJU8koHsrAcos4UPeTzFR/VpkCttYGlRBcGOkc+XHXtCMZmCSkuFBwUsxegOYigfaHYVd3XmNScy8xD6EgAMLNHmnAvSQyVMsFUpR7SUllA/iTz5ajmBHokqZLWkFISpNCC7Ok0D5rCsbeezEhU1KxcLD0owBSb1FwR51VLVASzXOYBnbY5nPyMMQgPY8g4ckXuaBmo/dD1YYlLJKk7MRTo405iEHy8MGIdRfYtfS9W3hUYRIOpO6iCdBr53gXqluCVTCQCCxFRf2aAE0qNjasGTOH4zZ2UQ+7OXb/MSPSq3accxf4ACC+s1o24b59dojrmE0Ym9Wege1CFdDvDRLoHVtW1dPZZjyFPGNQJcoBrlVbkgnx5c4IPI838YiS5ZS1j0Ld9qn73h5xDCqksLklmbc2HfFg1ImSwoMX890NyMKRyF8/A0bv0h1bvEQFy+XW/0EKmX5Lw9e8NE0eX+0SfOnEsaVgOejeMVM1CSaqgX7urn4RJwyJiC6SU9I3INWOA4iZR/wDt5RQohs6ULWvmylAsejRD/wBUrcZnubv31iRhV4hJdMxddHJBa1DQ2iVNwuKn0UCr8yQPi0Hh1Cw/EsqswUUqe6VEEHkRF/gvSGcr/twfzFKj8RUxSn0ZnknKhKt8i0K5EUN+UCxPo7iUgPLOvshyN3y10jORqXGp/wBWXQrmGleyEp73AcNBv9QlqBUXJs5USrpU281jCTUz0e0Fp/MFD+4CLLg/AsRNOastN8yvom574usO67G4r+LmZqu3WsazhblIWpJQk2cM/MC5eEwWClyu0AhS7esmMw5NbuHKsHmcWSdyfxKNeTQWNwbE48ocAgasQ6q8tO+IB4+oE0B7q+Iir4hxVIuXPj3xVoxxWsBNSfPdHPq6Tk0k7HGY1Mtq0P8AmCygU9ph3j6aQzB4ZCEkk5iWvvyHKGYvidGDCDFqTNn0USfauLd8UplOTeAYjHwKTjq3jU4q0+eptIbh5zlodOOeI8sZbRrrGOyWFsY2HonxrKQhZ7IduTtGORIIZ7mLDBLS7Kfk0CzXsclYZwHsGSPiP0h/rwL0exo3K27fSsZD0b44lAMub2QS4WSSOYULh7A2tZq6dE+Wpssz/a7NtQKBez70pE5XxMLm2XvHmojvVv7QD7Dy56QJc5RAKQ6hpmygmrAlt2+dqQ+WpamJzIcWdLvz0PcYgdYX+g10+EKmeG7JBuHb4Xv1jlEkUKjvQF/hvCIWSHJdi1xrRiBq4I+1YQcpR1+VNb7aV5wqwLakNa+3ZLvQO3KALxTVKwBZyoBLmwzGgfS7w9QzC4YgdW5MQxfeFYRExTe05GuUitqpNYPL3Znp8ojzVKoHcu1VKfuO/wB9DBMu7+PjQ+Wh0YOz632gZTu/cR9WhUqqz1538PpHGY1H/wCsD5iDC8wwvothgACnMd3NfBmAG0S5fAMOhsspL8+18zArpZmDXGm1X+X0hZGHUO0V5QzOTTru/Mxn1rImJwQathyYb2aJeEwUpSe0lxuSH7qWiDNxgA7M4pOUOrMEhi5ollBa7VYXuYiTuMCnaAuymyqIp7PLc68oLGpFri8PKkMqWzatlBCtCyTSmvKKid6QyUkBKlEilKCgArva7aneMxxvjClOxPncxnVT294xvj+M3I23EvSnTOANmcncdIp5vpKtRZAruq3ckfUmKLCYSdOP8KWuZoSB2X5mwPxjQyfQ1YSDPWpvwSsrktYlRBZ2BIqHjWSM6rZvF2YrVmVuTQdE2iBP4mpSqEvtb4Rt8JwmSgBSJASSHY1V0KlOXHOMNxrhapM0kezn7JcPWrU1imUW1XTZ7mt4m8HXV2iDjEdo9YTC4ooLiN3j4zOXrTTjNahpFdPxatYLK4ySK9ISeAQ4102jljrqL64mCy+UQV8oteH4c60EaEuiYd3aLaRIBD0p4nz9YjYeRejwetNoxa3IJNDEG4aCIT200YX6RHnGwNh3fKOGIpqzNzjLS6kLdLw/CcSWk0oAQR3Wflyivw8wFLOevWH4yaUkU7PLleLR1X2E9JFozLmnOCxH4dSKaV0iz4Z6cAp/iTMvISwQW0cW7v1jBYfFVbSGnBupwooY2uD3XiZvF7Rh+IJWgLQRMcXFH5V9nzvBmNWbUMU6n/FjflHl3B+OLkGhzuGILh9iW1G4aLlPp520pMspoAtRIKSzOsDQs/w2hYvFuTIBDOBoGCQA9wxHwh6Unlblow1tbxiDg+ICcnMA4Nq+AOg+UZP074mv1gkuQgISvK9yXAdjVmtFozWpxnFpAVlXOkg7GckHe1vreDSpySxSpwfZIOZJA2IcKFGuTTSPL+GYIzVhCWK11YNQb0sKuT4R6lIwiUS8iHSlIysGbq2+vWNSjlMcZlWu/e1t9YOnENofD7GI0lK0qZRmLf3iEBL7AI13fqNREgLIvl73f5Qh4Yv0gnAvnNNWH2gkz0rIAzq01Op2FhFZguET5y+28pNakGjB7CumkXnDcAJYeXKlq/rYLX1UVWFeUayNSqhfFp0z+XLWrmEk/YCBnh+KPaKRX8UwP/mNKZ6lu6ugH6Q7D4VRJzdxVYjkBX52gyK8qxqsNilkpyFtagDxeJ2D9GFgpMxIWT7rjILVUSxV+UNaprGnTwxnISQxASMzE2zKIylh7TAF6V2g4wLLDIe1agnWmbRtSH7UPZn2gowoQlHbRRqgEAKH4AGelCWoxHOC4UKXNOjWCiLkEh2odVOKCCpVJl1XMYEALCgJRIpRJJJNmfsu0UnFONy0OmUkLLq7SlAgCmViKvubFhSM5alzxPC5UCZ64SwUipWzaslOqtGrGN4lx1LZUpCquFKFReqHqOe7CIGOxgUrMo5lcqeG0Vwc846Thg0PFLKlE7wAGJfqt6QGZINSKgX5RvGT0JOkHRMLRGlLpBmJjNjcokqeoEsHi2wmNSqiiQfh4RUSioGxg65gUXseUYrUrQSwG6+ESZQIreMtJxRQaF4s5HFiam7aRi8XWclnMOYWv5eIipRFHeDSMahXWJMrCBz57oxWkMKUkAC8El4lVi/MiLL91QWd/H9IbPw4FRGdKOjDOoHMaVrryhZwKSSxN7QkxBFWp52g2FnPcs0dIzQsJiyR2ZSyTsPqe+JycKSK63DikHlKPKDFT7QWIvDMbPk/y5igGZqNXViKERT8alTlkrK1FRuSXJYavyidisQRR7mIi09rMGzOHJd2Dum7Ea61AZopNHLx6B6EcFRhpVFBUyYAVqc61CQ+g+JjTGQVVAdh0PjHl3o3x7Iog2cZSSpWXkA9Y9Iw00qAJUkuzBNurnuI62ELlYchDscqn3qnf2k2PhzpBh1MEUpJAsdvtURDMlOy+6ZlHg9IdZYj/T0kMQCCnZxXY26RCx+JwuHVmmTVAgACQFOXq3YDum9+msZHAKypCU4iagbCYQNi2o7oleskoSRlFS5VUqVzKjUxqcSuk4nC9lScSgqNwShKU0qXUxZ/dryaJH/1JJcJ9YiYAMwKM6lE0OQ5UNZwXsTekZP/AFOWkGx2t4wJXpK1Amka6hq0ceKiRLkKR1WNDcqUCatqOTxCx/EphcZiCzdknR7xmsTxtbgBm0AU/wAIhS+ITFqygOpRAAGpNAA/MxdT4nEOSCfGIK1pD/b6xN4/6N4jChHrshzv7CioAi6SWFaaRDwPD1TWTLBUsnTTU9Kbxr4GoM2fsmu8LhsFNmqCUIUonQAkxvuG/s/loS88qKz7qFhIDGtSkgltKdYu8Ng0IGUISklswD1H4iauHoxOnMQXnjOPP5HoPiVVVLIDP2ly0X6mnfEzB+g0+qSyNTXM4H9KebbXj0GbLmFkIlJU9GWChxcKCa508ubixg7sGrnAD5QogDYnRrbVjHenqxeK9BMHLS/rJuYpTlBmyb+yVlKQpQGcpCUMSbcxEwH7MZs6YUpmoCUllKIWli47OUh9y4caRoOK8ISr+LJlD1pLVdNTQqdRJBAsGZiWjUcFJyIQoIDhuyw07VCbGp6vFeZ6spL/AGaSEpZeInJXpkl0etXV2SklhUhud4Sb+y2WU/z5oWDXMlKgBZuwxJdi7DXeN/6sJcVd3Y1J38PPNqpB1LhmAIfU+PftGLzqx5tiP2TKCXGJAVoFyyA50dJOU9fjGf4j6D4qS/ZEwBqyiVir07NXodNI9tTKmPRQsS6nVeh7Fi+7v4x37oA9ytRcqYBSjv2WFAwAbQRd/tZXz+mStDFaFMXZwQ7ULOKsaFrROkcaSmjFOzlz8e+PbMVwoTQy5cpdXzLGcsbpGz3Py1DMLwHDy39XIloLiuVLmtSFVPydxDspnKx44eJBRcTVdwBhisUakTCeTMY9cxvovhZpHrMJJUqtcrO12yMXDOa28YrcT+zTAqJyyZksnVMwhI1o6j4MQxhmNd3nQxcvK+Y/Xy8SMHiXVlHsloteN/s0WlJOHWVJFxMZ3owCwAkkvR2jLYeTNkzAFpUk7KDHwNhF4e2tkjEC2vn4w4TXiHJU4feJeGFAYxa3FRj8Q622v1huIWDR4PjJYC++8DxMoEgiM62DKBShSh7pS937WZviG7xHpfoPxPPIy3KSLahXsluZvoCOceczJav3adlSVErkhgHLArUfkI0H7O8UtKylSVJSsXUCB4EfKOjjyemS57uDlLU1Cv8AdsYdXyTEWaWelSHdwziz6l2p0hssFgzN1H1rE5vm0pUoOTWFOdgAS1w3ON7heG4NBGUhR3Ut+9iGEXEuW+iCxowSW3ASNGDnpHTsPXmOC4RNm+yC34i4B6E0PdGg4d6JAg+tnpSpnSEpK3/3UAja4ycpcvIuWlTOUvNVKAe4KU0N9i5o1YiYjhpclKUgADsh0pAozvvS1swpB2WMen0SJ9uYABQskli9BoLV+cXEr0VlrmAJkEEJSMqColRF1rBNCbukN8zeYfCetSyZyZiUqy5c3Zlk0CcqU9l6aEmp3d+B4N2xM9cmZlBUMycqSzt2ZlSftGbypkRcRI/eZgViVKUAWAmIJCAKEhIAKlaEm7iJklYQSElkDKE5UJlBkixSkkua11asHVhVKLnNma5KiKtWjAVHI90InBrWWABU9yBroS9KB++DacElY4LOVlBRe6FrSmhIBaqi9RUUG8SpGIISQZmX3SEFQBdrli+YWJoCkVh8ng81NsqQfzV5VDGtdbwVXClJVYAtYkE3rZILO9C8CR8OpGXMkS8pukqI1LgKICq0oPwmjR0vN7rhJqyScp617W/XaJspE0KzJSpRFOykAV2oxPMQQSSg5VLSkkBkpKMzD3my3uM36wJWYdRYtnY0ACQXPNy7auHibKwidHBo5BFfi+orS1tYeJbmiSetaWNqeeUGGHUalAAs5bupAT8MtwXDCvvULWNKVbzSC5ToktQv9xrp4QRCSlIowa7MD0ajQwTSVAEkOSAOzXUlNHJbQ7QVO9cHNRqxJoKO3M+EPznQAkaivd4xHAmBR9ZOQoe6lMr1akC5zKQolWwYBr7waROChQDTRQNWr/EAKhUVEODXTnNFFqXozAEkdpi7PaoLVhy5SwWUmh/qFXtc9okeOsLMwzpIJCsxHuoZgoULuxFA96Pe/erAL1SOSnptmFCLeIhBkhYLvoWJe3x0sYFipstCqgkqDUDKIcb1CQ9TYci7yte05GwJ56P2vyl+UdhVqd37CqAjNQFqLZRDj8YawhVQgr1jeqmOAzgKUJawSpL5illkEGxZy5No8x9N5RGMmAg0CWf8o+DvSPV8clwxzJJSe0CM4ptYGgveMV6S8ASuV6xC/WLlgsvOkkgkkpUAGu7DrCYzPDMUCkDaLEqCUuLRQcKH8RmbNRjGgmyiaJDkVYXfzpyhxrsGlImAveIk/D5Tf9Y7BSDfTbvtAlzppmKRKykJAKs7sX21EF4tzk2HoCsDODdR+ASH+cbZSAaFIPXl3fG8YH0ImZptHDJUau1cqasKgco9DSAR5+sTnfaHNk5kgAlJb2kmqelGI0ZqubRF9QpNPXLPUIUf+RQ5icmW2pr8OkNMwiBPD1gZQMpLPUC4o7DpWGJmBx6s05OCeTgu3KJCJyrqPus3hV4jpY1NNftHeuTQ4HGBZCXUFbqZSdnOpPIRLTOXLUpAKEke1mBY+6zEb3F7bRlZE/Kpy7Xpvcdz6RLxXEVKclkEknsvdVwXdyRGca1cT+MS0uMxUQb+6oiidS7B8pIsa1gafSWaKBSLnQEt9H6vFBh0uoAKykVzKDgNy12pD5KMqlVScyvas4Bu1QxFOTRYtXsv0xWhysONMqHrzIUGIeJ0j0lYA+qXOCf+zUUy1JzZSR2hXdozAku7qFL5TcM710Fon8L4Rk/iTJalJbMASpKlOGCgPeBEFkOtbKxucZ58tCJa2yFKlEpSuoUQHc2cpsW6idgMH6smWk5gSontKWCAQyjMmKIzPpo576uVw6YtASDKBAPZVmK0f0lh2SCRQ6Wi0EleT1ScPKyOSM6wpJVoyEpChSvJVBvGKUz1hAcFLlNVEEpyl3YgghNh38wyS8MAQVkzLPmCQEFg+UM4e1K87wPDcQSpQy5x+LOhSGqAQxZ3oaAjshzWJaMU5dQYpsXc1cFVma1N4ADMlHoFULBnOrEVDFvZO8MKpzplCXnALlZWAQx95FyQNixIiQZhILhTH3cylAMBbYXLdHiPiUkpIStUo6KQxNXuDQjwIgLk8MV6wL/eZoys0sKAQ2zMSR3vbaJMslLgg3a6SFJoXrUd9ucNlzH/AANRgkG3Mk9omJHqRWhoWokEbkXp0baBUNL+6pN6hZckfhOX2WJsW1rElS2SzJvfLuagfOBpIJfSlAWfvavT/MOlyCTQWFXLsNrX63hBQr+k60y1pSzv87wMLc0BA2oOZ11er7G8MKNCkEElypZKnD0a56/pDk/Pr330iLnLgpYG+gB7xt3RwOqgA/4aX6vXpeHG/QVYaWD7/rCGuvSvloUZNOtXflbR37ojzsM4ObtPd68rasIk5WNvnrrDCBoPCBPPuK8DThpxWj2V0DtfVnrakNw80BJWTUO33rryjT+l2HWcOoIl+sch01dP9YauYcq9bR53MSpcshA7bFI5nmNxXSNRLXCIzZiEhKcysoAYM+gBLDvN9oArDZCCB/EV2KHTpyr4tEfhM9cuWkZkzNQQXFdH+EScViyoJds2nLR/jFNVaT0Gqua9RlSHGtT4xuUKUK7as4O/z+HQxkvQng+SVnILzGKcwDAJo73U5q2zdY0xxDe1lT1ICS3vctr0PidWM6lCaDoR3GGme1M3/U3whhJAuH2sGf51H0vBk5msr/gqM4deJgV3Gz7894hTJQBarRKM5ra+EAmiaA6klIU4BO23Mx2YDUtKQQlRPUfCBIQ+mnnuhVSLco0fo6hAmDOyixZKSHzddD1teIqyVgX9pw1gQS71oNH0i4l+jsxSQopVLRYlQGW9ktW93aNJhkBRZKTnYsyQcpsQGLFIBZz11EDOJagCSge4Oyc2+urUZjGLWorOH4CUhYusjXLmSDW4Yg1oxvWLyRwtJIKh6yWkEOoHMC4bKATUUAoGHWGYRCin+GnJUAgqckXADMN++0S1TFJAQXPJLOBVwDTX+2OetYk4XDKly0p7SiGzKL5nckv+FqVPdEwAEqWoZk5R72UFzal+6AJnp9n1naAsak9Qbl4MCVBwan2mJygVygb0+8AwFC+0AHUqvZAU/Zu5bKC1z9oYuaPaKkhwLPardoHQd57hBpstKklJqAGLqLNq56U8mFVJygs5AqctGDBiM1hZh0aJGSiUt7wZvbZViwc89dO+CygFXA2pmNdfaArs214dSlgTrc+G0IuUHASoq277UZmrrAnIwiAgF2BqK61oA1BSrxyWTTsksSWcGhADG3jW97w9eHAoWcM4BepY+FLx0suzsAC9CGrrz2hTgCGbUaaXDEco71PeL5SA1TejOeri9I5Rs1TZrOfAseXKCIlvUknSliRtziTpk1g6j1JAAuw+McjSvnT6QL95SijgkktmVXYpDh2DfDVoKlJNSEs9GLNSvU9N4kTJWm8KmV51gsspuT+msMJv4fSJBkEcx3ONXY1PdDVLSGdTVb9Ou0PY+R58tDJkkMQQljQuBVxq7g2B7oUQpoSKjdvC9UxR8X9DZU1ZX/ETNIyqyqYFOoVrUUcMWtFzhcKJbhISmpc1yOW7RSDWoblo0KpTuykk2ZTk9SHB6V0hDF8S/Z+SrNhVZCaFBLJVzSoJod3Gj0dodwb0AJL4kOR7oIOZq1O3IXjbEywkgy1zCqhtla9y1Od32gPrpgKbFLNdWY19oqLkrHx0jUowROGAIIuzOKMBTll+3WHGaAXBAoWzOJZfcijOIjY3CqmICUnLT3rPYEsp1WILl63MSMPh1IQhCikqy1YHoaG7X5iJHYeX2nyhI90XA0odDSumwiWmad374jpknUvz/QUhApqX5kufExF4lOWFKAS6QA+YG5fQtWCCUliCSpQ5uAdy1rwuE/ln8ivmYiYWx/IPpHVziSibblo3l40vozhRLPrioghqhBKCT7uYC/LURm8D7Y7/AJR6D6Nf/ql/mX/6sZrUJjFKlApCEsvMonMQQEkUKSLA0YGgyxMkcMBQlQyoZKXyJIY6ndxfnGan/wD5Cfzn5Lj0Hg91/wDkfMxzsa1VS5aAlkdtNiUl6kA1atQR+kRsRgSLEgEhwUhQuNfbtqG2MP4V7U7/AMQr+6F4R/Lm/nX8kRgpcuWBzoBZ2Fhl26C+sPQskMEqUCXy1qeWate5tIRfsp/7z6qgfEvYmdIVTjWlvyrrubuxd+8VtDgXYVdLMSC3Or1Ov0iNgf5afzK+cTV+/wB/ziDpUpKbDK5dR0c6kCpLfWCEG1d3exuDyPSEw9x3f2wZNvPKAhnDAKe6lF3VU0f/AIjzpCrkUoRRjuDejmx5wXG+2f8Ad/7IHL1/Mj+xMSLLngGzGulDsOXnSEUohSlMklYYkvmSzMEhyGo+lRApX81P5T9YIv3fzD5iFCAOfjzA5EOQbW32hs2ZlqdXJcupg2j0toKwzGXV0H9yYGi5/MPmqECYfEIUHZRzGhooAncpNB1D7wRDpJzMOQr3W6xXj+ZP/wB3yXE3gVh/3g+YixDkUcW2Bpp4C3hDFppvo2jHXkBXoesDR/NT0Pzhx9rztEiysOH/AKdD9C+jvpBhsHHm5/SHaeP0garePzMScmSW0ar1uOTWhq6XOUamvSrQc+yr8h/tMLhbf7PqmGKoRQ4sKuK252qRa4EchYCeylQKWFSopJOxUql9Wg832Fd39yYAfbP5P/lMIGlz3setCO+psYKUPZQ+EQcVb/cfkIMI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070" name="AutoShape 22" descr="data:image/jpeg;base64,/9j/4AAQSkZJRgABAQAAAQABAAD/2wCEAAkGBhMSERUUExMWFRQUGBoYGRgYGBkbGBoZFxsWFxgYHBoYGyYfGhojHRgYHy8iIycpLCwsFx4xNTAqNScrLCkBCQoKDgwOFA8PFCkYFBgpKSkpKSkpKSkpKSkpKSkpKSkpKSkpKSkpKSkpKSkpKSkpKSkpKSkpKSkpKSkpKSkpKf/AABEIAMkA+wMBIgACEQEDEQH/xAAcAAABBQEBAQAAAAAAAAAAAAADAQIEBQYABwj/xABHEAABAgQEAwQIAwcDAQcFAAABAhEAAyExBBJBUQVhcSKBkfAGEzJCobHB0VJy4QcUIzNisvEVgpKiQ3N0g7PCwxYkNDVT/8QAGAEBAQEBAQAAAAAAAAAAAAAAAQACAwT/xAAeEQEBAQADAAIDAAAAAAAAAAAAARECEiExUQMTQf/aAAwDAQACEQMRAD8AkTeBzVBlWoc7OtJ5UZSTWh06PCyeArftLblUi72O/wB2i/8AWeI5VgS1kgh2fUAOOj/UR4/HoxV4jCADLLYFtc3kn57xVyuGT3OadQCmQCr2d40a5CSLqBNyCQX61AHK0KiUNc1KGtO8MzweHGJxuAmBaksrOAWI0oACzuly7uDYNApuIWhJKgoKSNGBo34qMKE9Y2WISlVFJBax20obimkQl8DJzKSUKUbukB0jRTaitefjeM3ijcOxlEKzFKlB6FgoK3KavSsWOGxAAddAQ1EhzU6ndvjEDD4Qy6BQT7qZSmJLliBQ0t7VrgxZycDmRmdJBDtYgHkHbWujQVk3DKQT2ZigrZg46NeJ/DsGlY7ckke0FihBpQlJiB/pWVWdSETUAgh15WI99BY1tcVtQxoOGpdAIQUAVyqDF7uHJGruxjcjUS8NKluBkBc6gGvWJ8rBywaSpY6IRfe14rSP4jtowJDHq31izlr8f8xpYligYDwpD0q3gaVDT9YeDGkfDD5vDyPIhR18RCginlDFyhrc08vB83Ijz8o4nyWgCGvCg17v06edYArhcs6b6nW/MbUaLHLW1esNMHh1SngCEhkAIAJICaVLV60FTW9dIi4j0Zc+2RV3KXU4sxDWYRoSDtCFPKLxM5iPR8qplSdXNe1WrAXue+IivR5TBgjN1IA+FTGrUPJr84VSYMlTFf6QtJ7SSU1o7EGgAFCSHIqYiq4NNLkJSVMXBmJPRqBjehpW8br1YOn3hoRsFd9CPGHpE84m+jmKIJIfKA0sKrXRwC93d9WFos8JwXEBKXWlI0SULFqEVr8GjYnCC2mgdgHva0APDUpfKn2qGptU6nmfhF0gxmpuFmS6kgqdiwIA6khqwCbwlS1ZgmYUlLEggJTq4/E4s1NY1H7oxvtRk0Ohe9/lAcRg1kFmzNqEkPyo3jB0h9ee4nhaJObKldaEKC+0HL1YMem/SDeuQNV+APxeNsnBFLuFEm6iAyjQAlKBlB7mYCHDhm8hP/FEXSBUmm48/PlHGYT5+sKLg6+fGFzbj7iPPrvhAK/R/pCqk/o4+usFSgQT1JHOFIMvDXB1+Wz3gnqiLMdn+pib6nxgU7DH+pvOt4RVXMZQaYADcEJrXQHW0V44UA65c9JTettLlHIXIeLqdhQoZSAX3AqdyTfwh/7rLQKoSgXIAAcPvRz36RrHPDsDxhOX+JNl5ymiXBSzkPmA9juc6xOPHcOl3nDayi1TSMN6RTESlkJSrKouKkkuSAyMtNBW+5Ag+Gxwl5c/rHyDLmolh7qvwvYNRweUdJFjbIxslVRXWpOnn5xNRjkJYkhNgH5sBo58IwE3ijAZEhKiRTRnIAUpQOYjYV1i2kcYnBHZMxVHYmgpoyRTu15xFt0zc1iX6t8oKFfi+7+EZDBcXm0TMTlJZg4S1C3MRoJMxVMxA69KlzcXr1hCyTNbyPj1giFPyiGgJdwruDMdaAi8FSs7U3f9KxAfMdf898c/KsIknkYalY2Zu759Yl4clO3h51jiQTe3w+0JmfV/jXqmHoB/w/1i9IKyNw/wrCmYxaj/AG/zDjhwXse4faEMkgU+X2g9RX6QmXzWGlJhCnr4eQYUUyg0DEkjbup50hylJ/xCJXsXHWHQRUojXusO/lDcvR+UOKquTp3CFzg7GHUYdrQz1VKbX/xzgqiLfeOCR4xBEUQKuSzeylRNeQqOvjHKQXpl/wCr6BokqI38RHMOXhD4tYwCCBURBMfryoesKmYxv9/C0eF6U1LHlBUA+aRFSuHCexpXlCEtU0gWf5fpEZWNzFqt5qC8ccQIWUnU15xoU1ZSRUqLjtBTMOlXO+1e6GyZYDBLAWISwdqAEOa7CjViclwNh+U+FOWnwtGb9IPSpCApEs5i7FRbJZlM3tF/JjcZxaYriCJYYZcxFmzH5MdXf4xSY1WclQSX/KwLbl6u3dGFxfH82YFRqbuXPXlE3gU+YrtZ1ZNA7OdegHKN3xqRpZ2KGgL6kt5MR1LJuSe+HSZTwpTGNreR0om0WHDuIrleyosfdNUHqk0+vOIaUCHIXHSM2Nxwj0jEwhBQQs6Bik8kuxG7FyK3i+l4h9/n8WjzBK9nHQsRzDVB1pGs4JxwT0KRMIzpDkglJWB7wysQp7hOpBsWhc7GnMwPc16fGHnvHn4CIuGnukFJOXRxUi7kKYg9YN6ytSP+P3MTAqZZ3J6n7CHkFvt9HgQJ5iHldP187Qo4rPkRFxOGE1KQuuU5gUqUhlBw4IIIuQ3PWD+t5C+sIZiTSx866QIqARdjTm7c3J8YQkAOPhV/C8IU0+ojn2p8vhETVK3gZQIMFc4VgbgeeUBRAQ7A12q/yhykNBzLHMQgSer7QhGISDs/mj/SHMdFefGDZdx8vrAzLrf5RAoU+nweFbz5MMSk84GqUrRYbmC/yjSYpJqxhypG1/NoQEaw4KPdtv4R4noMzqTf2enx/SH+sP4b10L9G1hzNuetY4y0k1F6dft+kKdLmPZj4fKHy5Zd25O32L90CEvLUFwGpc/Xx5xC436Qow0krPtsQgFRCn0JTsL/AFjUms2qv0v9IBJCkJWrM1RmUydwxpm3IsG3Med4zihUGeI+KxcycvValGjVKlE7C5Ji84b+zjGTg7S0bBcxObWmVGYpNDdo9HHjny53l9KLhmCM6aEuwuo1okXMb7CoSAAkMkAADkLRVcA4b6qRmUO3NJ7kpLN4uT3Re4CTqTGOd2uvCYn5WTZyYHaCzMR2RStYBLRWpgkbtKATBTJbSCIKUir94P0geKxADZRQirmvfV+e8bc9AmLA36AfaI2B4iuVNTNliqS7GyhYpPIhxygasYz84jyp5QrQjUHURns11169hsYmbLStBACgCLOd84IoxcEA3ETMwFPh7zchc6b21jCei/GEJPqyf4a9zVCjR30SbE6UO8a5OElJoEp5kuT3qUS+zE2Eal1wsxPkztGLjVr89rwQzCBereQwiJ6kFnAD+BOhYC3+IMgC2b9OfPSJDDEUdj9fneBpXUsltbpq/IVHfAJy0ipIpR8yQzvuQPnDfWpFM1RzdXdliSZLVq/xH2jlLqG+f6fGAHFtp8/kzwv70/8Aj7+bwgRRcaj4DvaHpAFHHiAerQITAT2XJ5OB8mhiSrNVA6ggsNy4cdz374sQq1aAh+YfupApcwtR1cxel7hoKsgMCrupbm5FI5Unqe+JGpxB1AbcV+dHhCoHw939B5aHgDSH8/8AMMSCZVfZUWs9u4uI71p//n8f0icQNfj+kDEgHVfcsgeEKYEDnSCesDdIqMd6Qy5eWhU7vo3e1Yqsb6cDKcoyc3Ci3LbrHmn47XeVrUq5+ecOUWBJoNXoPjHlk/0wxALJnTC5oHc9BQmHDhHEJ3aWlSR+KcsI+Ci/wjX6vus3k2PGvSpEoNKUFLNMwPZT91baR556R8QVMnK7RVXVz3VrEjGejs1BYzZa1XIllayB0CIPwvhi0LzmSpax2gpaDkBFXCT7Rszx1k48Yxba1XoL6OIkELmIWcQU5nUg5JaTRkKNFL/Ebiw1jTz8PLWXICVMapIGt3yipYXuR1jHr4pj1JzeqWEn3gkiuo7nEQcVjMWzqViUh295AcizhiaVjHz/AFqeLfiaGmiX+Hs83ck21eDicLd70r18PhFGjEEzEjVjd7jfnFlh0la2JoNd+XePrFjpKlfvIzBj00t9dOcORiAR2QPp3R0/BgqZuzy+A6C8ccM9LchFLg+TVrUbl++kcmagEFXa87wk+WwqbUIiBMW1BWM3m1OA8/EZvdSkf0pA8NYizE84WYoi45QGZNjm6nJO0ar0a9NFSgJU8koHsrAcos4UPeTzFR/VpkCttYGlRBcGOkc+XHXtCMZmCSkuFBwUsxegOYigfaHYVd3XmNScy8xD6EgAMLNHmnAvSQyVMsFUpR7SUllA/iTz5ajmBHokqZLWkFISpNCC7Ok0D5rCsbeezEhU1KxcLD0owBSb1FwR51VLVASzXOYBnbY5nPyMMQgPY8g4ckXuaBmo/dD1YYlLJKk7MRTo405iEHy8MGIdRfYtfS9W3hUYRIOpO6iCdBr53gXqluCVTCQCCxFRf2aAE0qNjasGTOH4zZ2UQ+7OXb/MSPSq3accxf4ACC+s1o24b59dojrmE0Ym9Wege1CFdDvDRLoHVtW1dPZZjyFPGNQJcoBrlVbkgnx5c4IPI838YiS5ZS1j0Ld9qn73h5xDCqksLklmbc2HfFg1ImSwoMX890NyMKRyF8/A0bv0h1bvEQFy+XW/0EKmX5Lw9e8NE0eX+0SfOnEsaVgOejeMVM1CSaqgX7urn4RJwyJiC6SU9I3INWOA4iZR/wDt5RQohs6ULWvmylAsejRD/wBUrcZnubv31iRhV4hJdMxddHJBa1DQ2iVNwuKn0UCr8yQPi0Hh1Cw/EsqswUUqe6VEEHkRF/gvSGcr/twfzFKj8RUxSn0ZnknKhKt8i0K5EUN+UCxPo7iUgPLOvshyN3y10jORqXGp/wBWXQrmGleyEp73AcNBv9QlqBUXJs5USrpU281jCTUz0e0Fp/MFD+4CLLg/AsRNOastN8yvom574usO67G4r+LmZqu3WsazhblIWpJQk2cM/MC5eEwWClyu0AhS7esmMw5NbuHKsHmcWSdyfxKNeTQWNwbE48ocAgasQ6q8tO+IB4+oE0B7q+Iir4hxVIuXPj3xVoxxWsBNSfPdHPq6Tk0k7HGY1Mtq0P8AmCygU9ph3j6aQzB4ZCEkk5iWvvyHKGYvidGDCDFqTNn0USfauLd8UplOTeAYjHwKTjq3jU4q0+eptIbh5zlodOOeI8sZbRrrGOyWFsY2HonxrKQhZ7IduTtGORIIZ7mLDBLS7Kfk0CzXsclYZwHsGSPiP0h/rwL0exo3K27fSsZD0b44lAMub2QS4WSSOYULh7A2tZq6dE+Wpssz/a7NtQKBez70pE5XxMLm2XvHmojvVv7QD7Dy56QJc5RAKQ6hpmygmrAlt2+dqQ+WpamJzIcWdLvz0PcYgdYX+g10+EKmeG7JBuHb4Xv1jlEkUKjvQF/hvCIWSHJdi1xrRiBq4I+1YQcpR1+VNb7aV5wqwLakNa+3ZLvQO3KALxTVKwBZyoBLmwzGgfS7w9QzC4YgdW5MQxfeFYRExTe05GuUitqpNYPL3Znp8ojzVKoHcu1VKfuO/wB9DBMu7+PjQ+Wh0YOz632gZTu/cR9WhUqqz1538PpHGY1H/wCsD5iDC8wwvothgACnMd3NfBmAG0S5fAMOhsspL8+18zArpZmDXGm1X+X0hZGHUO0V5QzOTTru/Mxn1rImJwQathyYb2aJeEwUpSe0lxuSH7qWiDNxgA7M4pOUOrMEhi5ollBa7VYXuYiTuMCnaAuymyqIp7PLc68oLGpFri8PKkMqWzatlBCtCyTSmvKKid6QyUkBKlEilKCgArva7aneMxxvjClOxPncxnVT294xvj+M3I23EvSnTOANmcncdIp5vpKtRZAruq3ckfUmKLCYSdOP8KWuZoSB2X5mwPxjQyfQ1YSDPWpvwSsrktYlRBZ2BIqHjWSM6rZvF2YrVmVuTQdE2iBP4mpSqEvtb4Rt8JwmSgBSJASSHY1V0KlOXHOMNxrhapM0kezn7JcPWrU1imUW1XTZ7mt4m8HXV2iDjEdo9YTC4ooLiN3j4zOXrTTjNahpFdPxatYLK4ySK9ISeAQ4102jljrqL64mCy+UQV8oteH4c60EaEuiYd3aLaRIBD0p4nz9YjYeRejwetNoxa3IJNDEG4aCIT200YX6RHnGwNh3fKOGIpqzNzjLS6kLdLw/CcSWk0oAQR3Wflyivw8wFLOevWH4yaUkU7PLleLR1X2E9JFozLmnOCxH4dSKaV0iz4Z6cAp/iTMvISwQW0cW7v1jBYfFVbSGnBupwooY2uD3XiZvF7Rh+IJWgLQRMcXFH5V9nzvBmNWbUMU6n/FjflHl3B+OLkGhzuGILh9iW1G4aLlPp520pMspoAtRIKSzOsDQs/w2hYvFuTIBDOBoGCQA9wxHwh6Unlblow1tbxiDg+ICcnMA4Nq+AOg+UZP074mv1gkuQgISvK9yXAdjVmtFozWpxnFpAVlXOkg7GckHe1vreDSpySxSpwfZIOZJA2IcKFGuTTSPL+GYIzVhCWK11YNQb0sKuT4R6lIwiUS8iHSlIysGbq2+vWNSjlMcZlWu/e1t9YOnENofD7GI0lK0qZRmLf3iEBL7AI13fqNREgLIvl73f5Qh4Yv0gnAvnNNWH2gkz0rIAzq01Op2FhFZguET5y+28pNakGjB7CumkXnDcAJYeXKlq/rYLX1UVWFeUayNSqhfFp0z+XLWrmEk/YCBnh+KPaKRX8UwP/mNKZ6lu6ugH6Q7D4VRJzdxVYjkBX52gyK8qxqsNilkpyFtagDxeJ2D9GFgpMxIWT7rjILVUSxV+UNaprGnTwxnISQxASMzE2zKIylh7TAF6V2g4wLLDIe1agnWmbRtSH7UPZn2gowoQlHbRRqgEAKH4AGelCWoxHOC4UKXNOjWCiLkEh2odVOKCCpVJl1XMYEALCgJRIpRJJJNmfsu0UnFONy0OmUkLLq7SlAgCmViKvubFhSM5alzxPC5UCZ64SwUipWzaslOqtGrGN4lx1LZUpCquFKFReqHqOe7CIGOxgUrMo5lcqeG0Vwc846Thg0PFLKlE7wAGJfqt6QGZINSKgX5RvGT0JOkHRMLRGlLpBmJjNjcokqeoEsHi2wmNSqiiQfh4RUSioGxg65gUXseUYrUrQSwG6+ESZQIreMtJxRQaF4s5HFiam7aRi8XWclnMOYWv5eIipRFHeDSMahXWJMrCBz57oxWkMKUkAC8El4lVi/MiLL91QWd/H9IbPw4FRGdKOjDOoHMaVrryhZwKSSxN7QkxBFWp52g2FnPcs0dIzQsJiyR2ZSyTsPqe+JycKSK63DikHlKPKDFT7QWIvDMbPk/y5igGZqNXViKERT8alTlkrK1FRuSXJYavyidisQRR7mIi09rMGzOHJd2Dum7Ea61AZopNHLx6B6EcFRhpVFBUyYAVqc61CQ+g+JjTGQVVAdh0PjHl3o3x7Iog2cZSSpWXkA9Y9Iw00qAJUkuzBNurnuI62ELlYchDscqn3qnf2k2PhzpBh1MEUpJAsdvtURDMlOy+6ZlHg9IdZYj/T0kMQCCnZxXY26RCx+JwuHVmmTVAgACQFOXq3YDum9+msZHAKypCU4iagbCYQNi2o7oleskoSRlFS5VUqVzKjUxqcSuk4nC9lScSgqNwShKU0qXUxZ/dryaJH/1JJcJ9YiYAMwKM6lE0OQ5UNZwXsTekZP/AFOWkGx2t4wJXpK1Amka6hq0ceKiRLkKR1WNDcqUCatqOTxCx/EphcZiCzdknR7xmsTxtbgBm0AU/wAIhS+ITFqygOpRAAGpNAA/MxdT4nEOSCfGIK1pD/b6xN4/6N4jChHrshzv7CioAi6SWFaaRDwPD1TWTLBUsnTTU9Kbxr4GoM2fsmu8LhsFNmqCUIUonQAkxvuG/s/loS88qKz7qFhIDGtSkgltKdYu8Ng0IGUISklswD1H4iauHoxOnMQXnjOPP5HoPiVVVLIDP2ly0X6mnfEzB+g0+qSyNTXM4H9KebbXj0GbLmFkIlJU9GWChxcKCa508ubixg7sGrnAD5QogDYnRrbVjHenqxeK9BMHLS/rJuYpTlBmyb+yVlKQpQGcpCUMSbcxEwH7MZs6YUpmoCUllKIWli47OUh9y4caRoOK8ISr+LJlD1pLVdNTQqdRJBAsGZiWjUcFJyIQoIDhuyw07VCbGp6vFeZ6spL/AGaSEpZeInJXpkl0etXV2SklhUhud4Sb+y2WU/z5oWDXMlKgBZuwxJdi7DXeN/6sJcVd3Y1J38PPNqpB1LhmAIfU+PftGLzqx5tiP2TKCXGJAVoFyyA50dJOU9fjGf4j6D4qS/ZEwBqyiVir07NXodNI9tTKmPRQsS6nVeh7Fi+7v4x37oA9ytRcqYBSjv2WFAwAbQRd/tZXz+mStDFaFMXZwQ7ULOKsaFrROkcaSmjFOzlz8e+PbMVwoTQy5cpdXzLGcsbpGz3Py1DMLwHDy39XIloLiuVLmtSFVPydxDspnKx44eJBRcTVdwBhisUakTCeTMY9cxvovhZpHrMJJUqtcrO12yMXDOa28YrcT+zTAqJyyZksnVMwhI1o6j4MQxhmNd3nQxcvK+Y/Xy8SMHiXVlHsloteN/s0WlJOHWVJFxMZ3owCwAkkvR2jLYeTNkzAFpUk7KDHwNhF4e2tkjEC2vn4w4TXiHJU4feJeGFAYxa3FRj8Q622v1huIWDR4PjJYC++8DxMoEgiM62DKBShSh7pS937WZviG7xHpfoPxPPIy3KSLahXsluZvoCOceczJav3adlSVErkhgHLArUfkI0H7O8UtKylSVJSsXUCB4EfKOjjyemS57uDlLU1Cv8AdsYdXyTEWaWelSHdwziz6l2p0hssFgzN1H1rE5vm0pUoOTWFOdgAS1w3ON7heG4NBGUhR3Ut+9iGEXEuW+iCxowSW3ASNGDnpHTsPXmOC4RNm+yC34i4B6E0PdGg4d6JAg+tnpSpnSEpK3/3UAja4ycpcvIuWlTOUvNVKAe4KU0N9i5o1YiYjhpclKUgADsh0pAozvvS1swpB2WMen0SJ9uYABQskli9BoLV+cXEr0VlrmAJkEEJSMqColRF1rBNCbukN8zeYfCetSyZyZiUqy5c3Zlk0CcqU9l6aEmp3d+B4N2xM9cmZlBUMycqSzt2ZlSftGbypkRcRI/eZgViVKUAWAmIJCAKEhIAKlaEm7iJklYQSElkDKE5UJlBkixSkkua11asHVhVKLnNma5KiKtWjAVHI90InBrWWABU9yBroS9KB++DacElY4LOVlBRe6FrSmhIBaqi9RUUG8SpGIISQZmX3SEFQBdrli+YWJoCkVh8ng81NsqQfzV5VDGtdbwVXClJVYAtYkE3rZILO9C8CR8OpGXMkS8pukqI1LgKICq0oPwmjR0vN7rhJqyScp617W/XaJspE0KzJSpRFOykAV2oxPMQQSSg5VLSkkBkpKMzD3my3uM36wJWYdRYtnY0ACQXPNy7auHibKwidHBo5BFfi+orS1tYeJbmiSetaWNqeeUGGHUalAAs5bupAT8MtwXDCvvULWNKVbzSC5ToktQv9xrp4QRCSlIowa7MD0ajQwTSVAEkOSAOzXUlNHJbQ7QVO9cHNRqxJoKO3M+EPznQAkaivd4xHAmBR9ZOQoe6lMr1akC5zKQolWwYBr7waROChQDTRQNWr/EAKhUVEODXTnNFFqXozAEkdpi7PaoLVhy5SwWUmh/qFXtc9okeOsLMwzpIJCsxHuoZgoULuxFA96Pe/erAL1SOSnptmFCLeIhBkhYLvoWJe3x0sYFipstCqgkqDUDKIcb1CQ9TYci7yte05GwJ56P2vyl+UdhVqd37CqAjNQFqLZRDj8YawhVQgr1jeqmOAzgKUJawSpL5illkEGxZy5No8x9N5RGMmAg0CWf8o+DvSPV8clwxzJJSe0CM4ptYGgveMV6S8ASuV6xC/WLlgsvOkkgkkpUAGu7DrCYzPDMUCkDaLEqCUuLRQcKH8RmbNRjGgmyiaJDkVYXfzpyhxrsGlImAveIk/D5Tf9Y7BSDfTbvtAlzppmKRKykJAKs7sX21EF4tzk2HoCsDODdR+ASH+cbZSAaFIPXl3fG8YH0ImZptHDJUau1cqasKgco9DSAR5+sTnfaHNk5kgAlJb2kmqelGI0ZqubRF9QpNPXLPUIUf+RQ5icmW2pr8OkNMwiBPD1gZQMpLPUC4o7DpWGJmBx6s05OCeTgu3KJCJyrqPus3hV4jpY1NNftHeuTQ4HGBZCXUFbqZSdnOpPIRLTOXLUpAKEke1mBY+6zEb3F7bRlZE/Kpy7Xpvcdz6RLxXEVKclkEknsvdVwXdyRGca1cT+MS0uMxUQb+6oiidS7B8pIsa1gafSWaKBSLnQEt9H6vFBh0uoAKykVzKDgNy12pD5KMqlVScyvas4Bu1QxFOTRYtXsv0xWhysONMqHrzIUGIeJ0j0lYA+qXOCf+zUUy1JzZSR2hXdozAku7qFL5TcM710Fon8L4Rk/iTJalJbMASpKlOGCgPeBEFkOtbKxucZ58tCJa2yFKlEpSuoUQHc2cpsW6idgMH6smWk5gSontKWCAQyjMmKIzPpo576uVw6YtASDKBAPZVmK0f0lh2SCRQ6Wi0EleT1ScPKyOSM6wpJVoyEpChSvJVBvGKUz1hAcFLlNVEEpyl3YgghNh38wyS8MAQVkzLPmCQEFg+UM4e1K87wPDcQSpQy5x+LOhSGqAQxZ3oaAjshzWJaMU5dQYpsXc1cFVma1N4ADMlHoFULBnOrEVDFvZO8MKpzplCXnALlZWAQx95FyQNixIiQZhILhTH3cylAMBbYXLdHiPiUkpIStUo6KQxNXuDQjwIgLk8MV6wL/eZoys0sKAQ2zMSR3vbaJMslLgg3a6SFJoXrUd9ucNlzH/AANRgkG3Mk9omJHqRWhoWokEbkXp0baBUNL+6pN6hZckfhOX2WJsW1rElS2SzJvfLuagfOBpIJfSlAWfvavT/MOlyCTQWFXLsNrX63hBQr+k60y1pSzv87wMLc0BA2oOZ11er7G8MKNCkEElypZKnD0a56/pDk/Pr330iLnLgpYG+gB7xt3RwOqgA/4aX6vXpeHG/QVYaWD7/rCGuvSvloUZNOtXflbR37ojzsM4ObtPd68rasIk5WNvnrrDCBoPCBPPuK8DThpxWj2V0DtfVnrakNw80BJWTUO33rryjT+l2HWcOoIl+sch01dP9YauYcq9bR53MSpcshA7bFI5nmNxXSNRLXCIzZiEhKcysoAYM+gBLDvN9oArDZCCB/EV2KHTpyr4tEfhM9cuWkZkzNQQXFdH+EScViyoJds2nLR/jFNVaT0Gqua9RlSHGtT4xuUKUK7as4O/z+HQxkvQng+SVnILzGKcwDAJo73U5q2zdY0xxDe1lT1ICS3vctr0PidWM6lCaDoR3GGme1M3/U3whhJAuH2sGf51H0vBk5msr/gqM4deJgV3Gz7894hTJQBarRKM5ra+EAmiaA6klIU4BO23Mx2YDUtKQQlRPUfCBIQ+mnnuhVSLco0fo6hAmDOyixZKSHzddD1teIqyVgX9pw1gQS71oNH0i4l+jsxSQopVLRYlQGW9ktW93aNJhkBRZKTnYsyQcpsQGLFIBZz11EDOJagCSge4Oyc2+urUZjGLWorOH4CUhYusjXLmSDW4Yg1oxvWLyRwtJIKh6yWkEOoHMC4bKATUUAoGHWGYRCin+GnJUAgqckXADMN++0S1TFJAQXPJLOBVwDTX+2OetYk4XDKly0p7SiGzKL5nckv+FqVPdEwAEqWoZk5R72UFzal+6AJnp9n1naAsak9Qbl4MCVBwan2mJygVygb0+8AwFC+0AHUqvZAU/Zu5bKC1z9oYuaPaKkhwLPardoHQd57hBpstKklJqAGLqLNq56U8mFVJygs5AqctGDBiM1hZh0aJGSiUt7wZvbZViwc89dO+CygFXA2pmNdfaArs214dSlgTrc+G0IuUHASoq277UZmrrAnIwiAgF2BqK61oA1BSrxyWTTsksSWcGhADG3jW97w9eHAoWcM4BepY+FLx0suzsAC9CGrrz2hTgCGbUaaXDEco71PeL5SA1TejOeri9I5Rs1TZrOfAseXKCIlvUknSliRtziTpk1g6j1JAAuw+McjSvnT6QL95SijgkktmVXYpDh2DfDVoKlJNSEs9GLNSvU9N4kTJWm8KmV51gsspuT+msMJv4fSJBkEcx3ONXY1PdDVLSGdTVb9Ou0PY+R58tDJkkMQQljQuBVxq7g2B7oUQpoSKjdvC9UxR8X9DZU1ZX/ETNIyqyqYFOoVrUUcMWtFzhcKJbhISmpc1yOW7RSDWoblo0KpTuykk2ZTk9SHB6V0hDF8S/Z+SrNhVZCaFBLJVzSoJod3Gj0dodwb0AJL4kOR7oIOZq1O3IXjbEywkgy1zCqhtla9y1Od32gPrpgKbFLNdWY19oqLkrHx0jUowROGAIIuzOKMBTll+3WHGaAXBAoWzOJZfcijOIjY3CqmICUnLT3rPYEsp1WILl63MSMPh1IQhCikqy1YHoaG7X5iJHYeX2nyhI90XA0odDSumwiWmad374jpknUvz/QUhApqX5kufExF4lOWFKAS6QA+YG5fQtWCCUliCSpQ5uAdy1rwuE/ln8ivmYiYWx/IPpHVziSibblo3l40vozhRLPrioghqhBKCT7uYC/LURm8D7Y7/AJR6D6Nf/ql/mX/6sZrUJjFKlApCEsvMonMQQEkUKSLA0YGgyxMkcMBQlQyoZKXyJIY6ndxfnGan/wD5Cfzn5Lj0Hg91/wDkfMxzsa1VS5aAlkdtNiUl6kA1atQR+kRsRgSLEgEhwUhQuNfbtqG2MP4V7U7/AMQr+6F4R/Lm/nX8kRgpcuWBzoBZ2Fhl26C+sPQskMEqUCXy1qeWate5tIRfsp/7z6qgfEvYmdIVTjWlvyrrubuxd+8VtDgXYVdLMSC3Or1Ov0iNgf5afzK+cTV+/wB/ziDpUpKbDK5dR0c6kCpLfWCEG1d3exuDyPSEw9x3f2wZNvPKAhnDAKe6lF3VU0f/AIjzpCrkUoRRjuDejmx5wXG+2f8Ad/7IHL1/Mj+xMSLLngGzGulDsOXnSEUohSlMklYYkvmSzMEhyGo+lRApX81P5T9YIv3fzD5iFCAOfjzA5EOQbW32hs2ZlqdXJcupg2j0toKwzGXV0H9yYGi5/MPmqECYfEIUHZRzGhooAncpNB1D7wRDpJzMOQr3W6xXj+ZP/wB3yXE3gVh/3g+YixDkUcW2Bpp4C3hDFppvo2jHXkBXoesDR/NT0Pzhx9rztEiysOH/AKdD9C+jvpBhsHHm5/SHaeP0garePzMScmSW0ar1uOTWhq6XOUamvSrQc+yr8h/tMLhbf7PqmGKoRQ4sKuK252qRa4EchYCeylQKWFSopJOxUql9Wg832Fd39yYAfbP5P/lMIGlz3setCO+psYKUPZQ+EQcVb/cfkIMI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72" name="Picture 24" descr="http://t3.gstatic.com/images?q=tbn:ANd9GcSgT3GAwdsEClOoi_rF86xruaBNWUL3YeBrYq15iopLpjHfiH_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785794"/>
            <a:ext cx="1785950" cy="14287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74" name="Picture 26" descr="http://t2.gstatic.com/images?q=tbn:ANd9GcT4F898R28BuBdqUWpGKJk2Vs0TuDAzs-s3APKB1kTfv8bc0DK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3576" y="4333893"/>
            <a:ext cx="2743200" cy="16668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18 Igual que"/>
          <p:cNvSpPr/>
          <p:nvPr/>
        </p:nvSpPr>
        <p:spPr>
          <a:xfrm>
            <a:off x="4146570" y="2973076"/>
            <a:ext cx="928694" cy="785818"/>
          </a:xfrm>
          <a:prstGeom prst="mathEqua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92116" y="-81888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INTRODUCCIÓN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Situación Actual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Planteamiento del problema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Justificación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170" y="46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0" algn="ctr" fontAlgn="auto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Longitud Promedio Del Tallo Por Ciclo</a:t>
            </a:r>
            <a:r>
              <a:rPr lang="es-EC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1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51825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51833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170" y="114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s-E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Longitud Promedio del Tallo Global</a:t>
            </a:r>
            <a: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170" y="114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Altura Promedio de la Planta por ciclo</a:t>
            </a:r>
            <a:r>
              <a:rPr lang="es-EC" sz="2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460516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143636" y="4500570"/>
            <a:ext cx="64294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170" y="114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Altura Global de la Planta </a:t>
            </a:r>
            <a:r>
              <a:rPr lang="es-EC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7400832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2571736" y="5072074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170" y="114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Días a la Cosecha</a:t>
            </a:r>
            <a: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400841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170" y="-85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Peso promedio de la Biomasa Vegetal  </a:t>
            </a:r>
            <a: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7341148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5558484" y="5014284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9" y="-24"/>
            <a:ext cx="9176791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Análisis Económico</a:t>
            </a:r>
            <a:endParaRPr kumimoji="0" lang="es-EC" sz="35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5226" y="1248114"/>
            <a:ext cx="85725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285720" y="1785926"/>
            <a:ext cx="2214578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6215074" y="1785926"/>
            <a:ext cx="142876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6215074" y="2143116"/>
            <a:ext cx="142876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8002122" y="1857364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8029160" y="2214554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9" y="-24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170" y="114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Análisis Nutricional De La Cebada</a:t>
            </a:r>
            <a: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7" name="6 Marcador de contenido" descr="ANALISIS NUTRICIO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085" t="4115" r="20154" b="8351"/>
          <a:stretch>
            <a:fillRect/>
          </a:stretch>
        </p:blipFill>
        <p:spPr>
          <a:xfrm rot="5400000">
            <a:off x="2111694" y="-897303"/>
            <a:ext cx="4920613" cy="8429684"/>
          </a:xfr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Proteína =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Incremento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del 1,12% (T7 = S1)  y un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Incremento del 0,93% (T8 = S2)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Fibra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= Incremento del 0.07%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(T7 = S1)  y una disminución del  1,89% (T8 = S2) 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9" y="-24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170" y="114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s-E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Análisis Nutricional Del Maíz</a:t>
            </a:r>
            <a: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7" name="6 Marcador de contenido" descr="ANALISIS NUTRICIONAL MAIZ.jpg"/>
          <p:cNvPicPr>
            <a:picLocks noGrp="1" noChangeAspect="1"/>
          </p:cNvPicPr>
          <p:nvPr>
            <p:ph idx="1"/>
          </p:nvPr>
        </p:nvPicPr>
        <p:blipFill>
          <a:blip r:embed="rId3"/>
          <a:srcRect l="8306" t="5957" r="22873" b="11216"/>
          <a:stretch>
            <a:fillRect/>
          </a:stretch>
        </p:blipFill>
        <p:spPr>
          <a:xfrm rot="5400000">
            <a:off x="2067346" y="-781517"/>
            <a:ext cx="5002501" cy="8280000"/>
          </a:xfr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Proteína = Disminución del 1,29% (T1 = S1)  y una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Disminución  de 1,19 %  (T2 = S2)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Fibra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=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Disminución 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del 2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,07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 = S1)  y una disminución del  2,60 %  (T2 = S2) 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9" y="-24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170" y="114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Análisis Nutricional Del Trigo</a:t>
            </a:r>
            <a: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/>
            </a:r>
            <a:br>
              <a:rPr lang="es-EC" sz="2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</a:br>
            <a:endParaRPr lang="es-EC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7" name="6 Marcador de contenido" descr="ANALISIS NUTRICIONAL TRIGO.jpg"/>
          <p:cNvPicPr>
            <a:picLocks noGrp="1" noChangeAspect="1"/>
          </p:cNvPicPr>
          <p:nvPr>
            <p:ph idx="1"/>
          </p:nvPr>
        </p:nvPicPr>
        <p:blipFill>
          <a:blip r:embed="rId3"/>
          <a:srcRect l="7284" t="6752" r="25422" b="11171"/>
          <a:stretch>
            <a:fillRect/>
          </a:stretch>
        </p:blipFill>
        <p:spPr>
          <a:xfrm rot="5400000">
            <a:off x="2100519" y="-743252"/>
            <a:ext cx="4936155" cy="8280000"/>
          </a:xfr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Proteína = Incremento del 2,58% (T4 = S1)  y un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Incremento del   1,24 %  (T5 = S2)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Fibra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=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Incremento del 0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,51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 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(T4 = S1)  y un Incremento del   0,48 %  (T5 = S2) 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928686"/>
          </a:xfrm>
        </p:spPr>
        <p:txBody>
          <a:bodyPr/>
          <a:lstStyle/>
          <a:p>
            <a:r>
              <a:rPr lang="es-ES" sz="4100" dirty="0" smtClean="0">
                <a:latin typeface="Snap ITC" pitchFamily="82" charset="0"/>
              </a:rPr>
              <a:t>General </a:t>
            </a:r>
            <a:r>
              <a:rPr lang="es-ES" dirty="0" smtClean="0">
                <a:latin typeface="Snap ITC" pitchFamily="82" charset="0"/>
              </a:rPr>
              <a:t> </a:t>
            </a:r>
            <a:endParaRPr lang="es-EC" dirty="0">
              <a:latin typeface="Snap IT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43142"/>
            <a:ext cx="8072494" cy="197167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Evaluar el efecto de dos soluciones nutritivas, sobre la producción y calidad, de maíz, trigo, y cebada cultivadas hidropónicamente.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OBJETIVOS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791" y="0"/>
            <a:ext cx="9176791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0298" y="-82552"/>
            <a:ext cx="6543692" cy="868346"/>
          </a:xfrm>
        </p:spPr>
        <p:txBody>
          <a:bodyPr>
            <a:normAutofit/>
          </a:bodyPr>
          <a:lstStyle/>
          <a:p>
            <a:pPr algn="r"/>
            <a:r>
              <a:rPr lang="es-ES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CONCLUSIONES</a:t>
            </a:r>
            <a:endParaRPr lang="es-EC" sz="3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0001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71472" y="107154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28596" y="1071547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Las soluciones nutritivas, reflejan incidencia en las características forrajeras de los cultivos, sin embargo esta solución nutritiva debe ser escogida de acuerdo a la especie y a las necesidades nutricionales de la misma.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3360" y="4071942"/>
            <a:ext cx="778674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EXISTE UNA SOLUCIÓN  NUTRITIVA OPTIMA  GENÉRICA”</a:t>
            </a:r>
            <a:endParaRPr lang="es-EC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bh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análisis económico de </a:t>
            </a:r>
            <a:r>
              <a:rPr lang="es-ES" dirty="0" err="1" smtClean="0"/>
              <a:t>Perrin</a:t>
            </a:r>
            <a:r>
              <a:rPr lang="es-ES" dirty="0" smtClean="0"/>
              <a:t> </a:t>
            </a:r>
          </a:p>
          <a:p>
            <a:endParaRPr lang="es-ES" dirty="0" smtClean="0"/>
          </a:p>
        </p:txBody>
      </p:sp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91" y="0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CONCLUSIONES</a:t>
            </a:r>
            <a:endParaRPr kumimoji="0" lang="es-EC" sz="35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8596" y="1071547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Fofato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Monoamónico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    6.39  %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Nitrato de calcio           39.13 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Nitrato de </a:t>
            </a:r>
            <a:r>
              <a:rPr lang="es-ES" sz="2600" dirty="0" err="1" smtClean="0">
                <a:latin typeface="Times New Roman" pitchFamily="18" charset="0"/>
                <a:cs typeface="Times New Roman" pitchFamily="18" charset="0"/>
              </a:rPr>
              <a:t>potacio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        20.69  %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Nitrato de magnesio      23.37 %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Sulfato de magnesio        9.25 %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Quelatos de Hierro          0.94 %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Sulfato de Manganeso + Sulfato de Cu +Sulfato de Zn + Sulfato de Cobalto + Acido Bórico y molibdato de amonio 0.23%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32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3360" y="4071942"/>
            <a:ext cx="778674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“El mejor resultado se obtuvo con el F.V.H de la Cebada con la solución nutritiva”</a:t>
            </a:r>
          </a:p>
          <a:p>
            <a:pPr algn="ctr"/>
            <a:r>
              <a:rPr lang="es-E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4,12% + en el peso de la biomasa</a:t>
            </a:r>
            <a:endParaRPr lang="es-EC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91" y="0"/>
            <a:ext cx="917679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CONCLUSIONES</a:t>
            </a:r>
            <a:endParaRPr kumimoji="0" lang="es-EC" sz="35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78619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EXISTE UNA VIABILIDAD FINANCIERA POSITIVA PARA ESTA INVESTIGACIÓN </a:t>
            </a:r>
            <a:endParaRPr lang="es-EC" sz="3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normAutofit/>
          </a:bodyPr>
          <a:lstStyle/>
          <a:p>
            <a:pPr algn="just"/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El análisis económico determino que el uso de soluciones nutritivas son factibles y que generan ganancias, por tanto:</a:t>
            </a:r>
            <a:endParaRPr lang="es-EC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08313" cy="1162050"/>
          </a:xfrm>
        </p:spPr>
        <p:txBody>
          <a:bodyPr/>
          <a:lstStyle/>
          <a:p>
            <a:pPr algn="ctr"/>
            <a:r>
              <a:rPr lang="es-ES" sz="2800" dirty="0" smtClean="0">
                <a:latin typeface="Snap ITC" pitchFamily="82" charset="0"/>
              </a:rPr>
              <a:t>TRIGO</a:t>
            </a:r>
            <a:r>
              <a:rPr lang="es-ES" dirty="0" smtClean="0"/>
              <a:t/>
            </a:r>
            <a:br>
              <a:rPr lang="es-ES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0"/>
            <a:ext cx="5111750" cy="6126163"/>
          </a:xfrm>
        </p:spPr>
        <p:txBody>
          <a:bodyPr/>
          <a:lstStyle/>
          <a:p>
            <a:pPr algn="ctr">
              <a:buNone/>
            </a:pPr>
            <a:r>
              <a:rPr lang="es-ES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s-E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i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graminearum</a:t>
            </a:r>
            <a:endParaRPr lang="es-ES" b="1" i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es-EC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El hongo provocó el colapso de toda la plántula 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CONCULSIÓN: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Las condiciones micro ambientales, y el manejo que necesita el trigo son diferentes al maíz y la cebada.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J:\Fotos Clasificar\101MSDCF\Tesis German\DSC053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400052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286280"/>
          </a:xfrm>
        </p:spPr>
        <p:txBody>
          <a:bodyPr/>
          <a:lstStyle/>
          <a:p>
            <a:pPr algn="just"/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Determinar las necesidades nutricionales de cada una de las especies .</a:t>
            </a:r>
          </a:p>
          <a:p>
            <a:pPr algn="just"/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Probar nuevas densidades de siembra, periodos pos-germinación, Tº optimas para la producción, cantidad, tiempos y lapsos de riego que necesita cada especie.</a:t>
            </a:r>
          </a:p>
          <a:p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RECOMENDACIONES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500462"/>
          </a:xfrm>
        </p:spPr>
        <p:txBody>
          <a:bodyPr>
            <a:normAutofit/>
          </a:bodyPr>
          <a:lstStyle/>
          <a:p>
            <a:pPr algn="just"/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Realizar estudios alternativos para la desinfección y control de patógenos en el Trigo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s-ES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Realizar estudios sobre intoxicaciones por hongos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3000" dirty="0" err="1" smtClean="0">
                <a:latin typeface="Times New Roman" pitchFamily="18" charset="0"/>
                <a:cs typeface="Times New Roman" pitchFamily="18" charset="0"/>
              </a:rPr>
              <a:t>micotoxinas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en animales (Fusarium </a:t>
            </a:r>
            <a:r>
              <a:rPr lang="es-ES" sz="3000" dirty="0" err="1">
                <a:latin typeface="Times New Roman" pitchFamily="18" charset="0"/>
                <a:cs typeface="Times New Roman" pitchFamily="18" charset="0"/>
              </a:rPr>
              <a:t>graminearum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s-EC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RECOMENDACIONES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pic>
        <p:nvPicPr>
          <p:cNvPr id="4" name="Picture 6" descr="http://www.hidroforraje.com.ar/img/DSCF35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792" b="20366"/>
          <a:stretch>
            <a:fillRect/>
          </a:stretch>
        </p:blipFill>
        <p:spPr bwMode="auto">
          <a:xfrm>
            <a:off x="428596" y="1046177"/>
            <a:ext cx="8176281" cy="4525963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14324" y="-11114"/>
            <a:ext cx="8258204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En Un Futuro</a:t>
            </a:r>
            <a:r>
              <a:rPr kumimoji="0" lang="es-ES" sz="35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 No </a:t>
            </a:r>
            <a:r>
              <a:rPr lang="es-ES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M</a:t>
            </a:r>
            <a:r>
              <a:rPr kumimoji="0" lang="es-ES" sz="35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uy</a:t>
            </a:r>
            <a:r>
              <a:rPr kumimoji="0" lang="es-ES" sz="35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 Lejano 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791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86006" y="-40944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BENEFICIOS DEL F.V.H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pic>
        <p:nvPicPr>
          <p:cNvPr id="8194" name="Picture 2" descr="http://3.bp.blogspot.com/-4dCnYC-G-Do/UAML35C0NfI/AAAAAAAAACg/kmRw60HekzI/s1600/cu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160" y="714356"/>
            <a:ext cx="3429024" cy="2714644"/>
          </a:xfrm>
          <a:prstGeom prst="rect">
            <a:avLst/>
          </a:prstGeom>
          <a:noFill/>
        </p:spPr>
      </p:pic>
      <p:pic>
        <p:nvPicPr>
          <p:cNvPr id="8196" name="Picture 4" descr="http://bimg2.mlstatic.com/forraje-verde-hidroponico-para-tus-animales-todo-el-ano_MLM-F-70834130_281.jpg"/>
          <p:cNvPicPr>
            <a:picLocks noChangeAspect="1" noChangeArrowheads="1"/>
          </p:cNvPicPr>
          <p:nvPr/>
        </p:nvPicPr>
        <p:blipFill>
          <a:blip r:embed="rId4"/>
          <a:srcRect l="8268" t="4410" r="4088" b="11805"/>
          <a:stretch>
            <a:fillRect/>
          </a:stretch>
        </p:blipFill>
        <p:spPr bwMode="auto">
          <a:xfrm>
            <a:off x="4207558" y="714356"/>
            <a:ext cx="3786214" cy="2714644"/>
          </a:xfrm>
          <a:prstGeom prst="rect">
            <a:avLst/>
          </a:prstGeom>
          <a:noFill/>
        </p:spPr>
      </p:pic>
      <p:pic>
        <p:nvPicPr>
          <p:cNvPr id="8200" name="Picture 8" descr="http://t3.gstatic.com/images?q=tbn:ANd9GcTqYt9MFyn3WQLwP9uDmfNgMiDms8r1xJdjcQirDqtDQQIIV4aFR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160" y="3489988"/>
            <a:ext cx="3429024" cy="2568460"/>
          </a:xfrm>
          <a:prstGeom prst="rect">
            <a:avLst/>
          </a:prstGeom>
          <a:noFill/>
        </p:spPr>
      </p:pic>
      <p:pic>
        <p:nvPicPr>
          <p:cNvPr id="8202" name="Picture 10" descr="http://www.cosechandonatural.com.mx/img_guias/fvh/suministro_de_FVH.jpg"/>
          <p:cNvPicPr>
            <a:picLocks noChangeAspect="1" noChangeArrowheads="1"/>
          </p:cNvPicPr>
          <p:nvPr/>
        </p:nvPicPr>
        <p:blipFill>
          <a:blip r:embed="rId6"/>
          <a:srcRect b="13461"/>
          <a:stretch>
            <a:fillRect/>
          </a:stretch>
        </p:blipFill>
        <p:spPr bwMode="auto">
          <a:xfrm>
            <a:off x="4197108" y="3489988"/>
            <a:ext cx="380391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411807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ct val="0"/>
              </a:spcBef>
              <a:buNone/>
            </a:pPr>
            <a:endParaRPr lang="es-ES" sz="4800" dirty="0" smtClean="0">
              <a:latin typeface="Snap ITC" pitchFamily="82" charset="0"/>
              <a:ea typeface="+mj-ea"/>
              <a:cs typeface="+mj-cs"/>
            </a:endParaRPr>
          </a:p>
          <a:p>
            <a:pPr algn="just"/>
            <a:endParaRPr lang="es-ES" dirty="0" smtClean="0"/>
          </a:p>
          <a:p>
            <a:pPr algn="just"/>
            <a:r>
              <a:rPr lang="es-ES" sz="3500" dirty="0" smtClean="0">
                <a:latin typeface="Times New Roman" pitchFamily="18" charset="0"/>
                <a:cs typeface="Times New Roman" pitchFamily="18" charset="0"/>
              </a:rPr>
              <a:t>Evaluar </a:t>
            </a:r>
            <a:r>
              <a:rPr lang="es-ES" sz="3500" dirty="0">
                <a:latin typeface="Times New Roman" pitchFamily="18" charset="0"/>
                <a:cs typeface="Times New Roman" pitchFamily="18" charset="0"/>
              </a:rPr>
              <a:t>y determinar la solución nutritiva más apta en sistema abierto en la producción de F.V.H.</a:t>
            </a:r>
          </a:p>
          <a:p>
            <a:pPr algn="just"/>
            <a:endParaRPr lang="es-ES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500" dirty="0">
                <a:latin typeface="Times New Roman" pitchFamily="18" charset="0"/>
                <a:cs typeface="Times New Roman" pitchFamily="18" charset="0"/>
              </a:rPr>
              <a:t>Determinar si los costos de elaboración de las soluciones son factibles y generan ganancias en la producción de F.V.H.</a:t>
            </a:r>
          </a:p>
          <a:p>
            <a:pPr algn="just"/>
            <a:endParaRPr lang="es-ES" sz="3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500" dirty="0">
                <a:latin typeface="Times New Roman" pitchFamily="18" charset="0"/>
                <a:cs typeface="Times New Roman" pitchFamily="18" charset="0"/>
              </a:rPr>
              <a:t>Comparar las alternativas para la creación de nuevas soluciones nutritivas personalizadas.</a:t>
            </a:r>
            <a:endParaRPr lang="es-EC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OBJETIVOS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928686"/>
          </a:xfrm>
        </p:spPr>
        <p:txBody>
          <a:bodyPr/>
          <a:lstStyle/>
          <a:p>
            <a:r>
              <a:rPr lang="es-ES" sz="4100" dirty="0" smtClean="0">
                <a:latin typeface="Snap ITC" pitchFamily="82" charset="0"/>
              </a:rPr>
              <a:t>Específicos</a:t>
            </a:r>
            <a:endParaRPr lang="es-EC" dirty="0">
              <a:latin typeface="Snap ITC" pitchFamily="8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algn="just"/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Existe o no una diferencia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significativa en la producción y calidad del F.V.H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al utilizar soluciones nutritivas para la producción de Maíz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, Trigo, y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cebada.</a:t>
            </a:r>
            <a:endParaRPr lang="es-ES" sz="3000" dirty="0"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00298" y="-82552"/>
            <a:ext cx="6543692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HIPOTESIS 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500174"/>
            <a:ext cx="7500990" cy="3025765"/>
          </a:xfrm>
        </p:spPr>
        <p:txBody>
          <a:bodyPr/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 un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sistema de producción de biomasa vegetal,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alta </a:t>
            </a:r>
            <a:r>
              <a:rPr lang="es-EC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palatabilidad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sanidad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s-EC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calidad nutricional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, lo que constituye una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completa fórmula de </a:t>
            </a:r>
            <a:r>
              <a:rPr lang="es-EC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proteína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energía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vitaminas y minerales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para cualquier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animal.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42464" y="-82552"/>
            <a:ext cx="7901014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QUE ES EL F.V:H</a:t>
            </a:r>
            <a:endParaRPr kumimoji="0" lang="es-EC" sz="3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REVISIÓN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 LITERATURA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639762"/>
          </a:xfrm>
        </p:spPr>
        <p:txBody>
          <a:bodyPr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VENTAJAS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8596" y="1500174"/>
            <a:ext cx="4040188" cy="418308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Altos rendimientos de materia verde.</a:t>
            </a:r>
          </a:p>
          <a:p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Superior calidad organoléptica y sanitaria</a:t>
            </a:r>
          </a:p>
          <a:p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Elevada eficiencia en el uso del agua de riego.</a:t>
            </a:r>
          </a:p>
          <a:p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Mejoras en la calidad de trabajo  </a:t>
            </a:r>
          </a:p>
          <a:p>
            <a:pPr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	&lt; esfuerzo físico</a:t>
            </a:r>
          </a:p>
          <a:p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Genera ingresos económicos </a:t>
            </a:r>
          </a:p>
          <a:p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646098"/>
            <a:ext cx="4041775" cy="639762"/>
          </a:xfrm>
        </p:spPr>
        <p:txBody>
          <a:bodyPr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DESVENTAJAS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1500174"/>
            <a:ext cx="4286280" cy="3951288"/>
          </a:xfrm>
        </p:spPr>
        <p:txBody>
          <a:bodyPr/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Elevados costos de implementación.</a:t>
            </a:r>
          </a:p>
          <a:p>
            <a:pPr>
              <a:buNone/>
            </a:pP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Inadecuada capacitaciones </a:t>
            </a:r>
          </a:p>
          <a:p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109184" y="-95536"/>
            <a:ext cx="8601536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  <a:ea typeface="+mj-ea"/>
                <a:cs typeface="+mj-cs"/>
              </a:rPr>
              <a:t>FORRAJE VERDE HIDROPONICO</a:t>
            </a:r>
            <a:endParaRPr kumimoji="0" lang="es-EC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REVISIÓN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 LITERATURA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FONDO TEIS POW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6791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109184" y="-95536"/>
            <a:ext cx="9253184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FERTILIZACIÓN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 </a:t>
            </a:r>
            <a:r>
              <a:rPr kumimoji="0" lang="es-ES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EN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 LA PRODUCCIÓN DE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vie" pitchFamily="82" charset="0"/>
                <a:ea typeface="+mj-ea"/>
                <a:cs typeface="+mj-cs"/>
              </a:rPr>
              <a:t>F.V.H</a:t>
            </a:r>
            <a:endParaRPr kumimoji="0" lang="es-EC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vie" pitchFamily="82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3648" y="6348364"/>
            <a:ext cx="654369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REVISIÓN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 LITERATURA</a:t>
            </a:r>
            <a:endParaRPr kumimoji="0" lang="es-EC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785786" y="1643050"/>
          <a:ext cx="7829576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315"/>
                <a:gridCol w="5396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INVESTIGADORES 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RESULTADOS </a:t>
                      </a:r>
                      <a:endParaRPr lang="es-EC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DOSAL      (1987)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 Producción &gt; Proteína &gt; valor</a:t>
                      </a:r>
                      <a:r>
                        <a:rPr lang="es-EC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Nutritivo  (avena) 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Brooke       (1998)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1Kg de FVH = </a:t>
                      </a:r>
                      <a:r>
                        <a:rPr lang="es-E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3Kg de Alfalfa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Calles</a:t>
                      </a:r>
                      <a:r>
                        <a:rPr lang="es-E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(2007)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 Proteína en F.V.H de cebada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Sánchez     (2001)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Aporte de los nutrientes para su óptimo crecimiento</a:t>
                      </a:r>
                      <a:r>
                        <a:rPr lang="es-E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 </a:t>
                      </a:r>
                    </a:p>
                    <a:p>
                      <a:r>
                        <a:rPr lang="es-E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 +</a:t>
                      </a:r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Palatabilidad;</a:t>
                      </a:r>
                      <a:r>
                        <a:rPr lang="es-E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Digestibilidad )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Arrellano   (2008)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 otorgan resultados satisfactorios en la producción de F.V.H</a:t>
                      </a:r>
                      <a:r>
                        <a:rPr lang="es-E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maíz</a:t>
                      </a:r>
                      <a:endParaRPr lang="es-EC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1442</TotalTime>
  <Words>1361</Words>
  <Application>Microsoft Office PowerPoint</Application>
  <PresentationFormat>Presentación en pantalla (4:3)</PresentationFormat>
  <Paragraphs>331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Diapositiva 1</vt:lpstr>
      <vt:lpstr>Diapositiva 2</vt:lpstr>
      <vt:lpstr>Diapositiva 3</vt:lpstr>
      <vt:lpstr>General  </vt:lpstr>
      <vt:lpstr>Específicos</vt:lpstr>
      <vt:lpstr>Diapositiva 6</vt:lpstr>
      <vt:lpstr>Diapositiva 7</vt:lpstr>
      <vt:lpstr>Diapositiva 8</vt:lpstr>
      <vt:lpstr>Diapositiva 9</vt:lpstr>
      <vt:lpstr>UBICACIÓN DEL PROYECTO</vt:lpstr>
      <vt:lpstr>INFRAESTRUCTURA</vt:lpstr>
      <vt:lpstr>MATERIALES</vt:lpstr>
      <vt:lpstr>SOLUCIÓN NUTRITIVA # 1 (F1) </vt:lpstr>
      <vt:lpstr>Diapositiva 14</vt:lpstr>
      <vt:lpstr>FACTORES A PROBAR  </vt:lpstr>
      <vt:lpstr>Diapositiva 16</vt:lpstr>
      <vt:lpstr>Diapositiva 17</vt:lpstr>
      <vt:lpstr>TRATAMIENTOS A COMPARAR</vt:lpstr>
      <vt:lpstr>DISEÑO EXPERIMENTAL</vt:lpstr>
      <vt:lpstr>PROCESO DE PRODUCCIÓN  </vt:lpstr>
      <vt:lpstr>CICLO DE CRESIMIENTO </vt:lpstr>
      <vt:lpstr>Diapositiva 22</vt:lpstr>
      <vt:lpstr>Diapositiva 23</vt:lpstr>
      <vt:lpstr>Análisis Combinado</vt:lpstr>
      <vt:lpstr>Fecha de inicio de la germinación (días) </vt:lpstr>
      <vt:lpstr>Porcentaje de Germinación </vt:lpstr>
      <vt:lpstr>Porcentaje Global de Germinación   </vt:lpstr>
      <vt:lpstr>Longitud Promedio de Raíz Por ciclo </vt:lpstr>
      <vt:lpstr>Longitud Promedio de Raíz Global 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CONCLUSIONES</vt:lpstr>
      <vt:lpstr>bh</vt:lpstr>
      <vt:lpstr>EXISTE UNA VIABILIDAD FINANCIERA POSITIVA PARA ESTA INVESTIGACIÓN </vt:lpstr>
      <vt:lpstr>TRIGO </vt:lpstr>
      <vt:lpstr>Diapositiva 44</vt:lpstr>
      <vt:lpstr>Diapositiva 45</vt:lpstr>
      <vt:lpstr>Diapositiva 46</vt:lpstr>
      <vt:lpstr>Diapositiva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wgvc</dc:creator>
  <cp:lastModifiedBy>Biblioteca</cp:lastModifiedBy>
  <cp:revision>164</cp:revision>
  <dcterms:created xsi:type="dcterms:W3CDTF">2013-06-20T15:52:48Z</dcterms:created>
  <dcterms:modified xsi:type="dcterms:W3CDTF">2013-08-15T18:14:48Z</dcterms:modified>
</cp:coreProperties>
</file>