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esktop\financiero%20Omar%20Cuasquer1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esktop\financiero%20Omar%20Cuasquer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esktop\financiero%20Omar%20Cuasquer1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esktop\financiero%20Omar%20Cuasquer1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esktop\financiero%20Omar%20Cuasquer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.V.C.G\Documents\FRECUENCIAS%20ESTADISTICAS%20TESIS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ZONAS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Hoja3!$A$2:$A$5</c:f>
              <c:strCache>
                <c:ptCount val="4"/>
                <c:pt idx="0">
                  <c:v>Zona Sur</c:v>
                </c:pt>
                <c:pt idx="1">
                  <c:v>Zona Centro</c:v>
                </c:pt>
                <c:pt idx="2">
                  <c:v>Zona Norte</c:v>
                </c:pt>
                <c:pt idx="3">
                  <c:v>Valle  Sur</c:v>
                </c:pt>
              </c:strCache>
            </c:strRef>
          </c:cat>
          <c:val>
            <c:numRef>
              <c:f>Hoja3!$C$2:$C$5</c:f>
              <c:numCache>
                <c:formatCode>0.00%</c:formatCode>
                <c:ptCount val="4"/>
                <c:pt idx="0">
                  <c:v>0.21150000000000024</c:v>
                </c:pt>
                <c:pt idx="1">
                  <c:v>1.9199999999999998E-2</c:v>
                </c:pt>
                <c:pt idx="2">
                  <c:v>0.73080000000000145</c:v>
                </c:pt>
                <c:pt idx="3">
                  <c:v>3.8500000000000006E-2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75232"/>
        <c:axId val="69458112"/>
      </c:barChart>
      <c:catAx>
        <c:axId val="121375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69458112"/>
        <c:crosses val="autoZero"/>
        <c:auto val="1"/>
        <c:lblAlgn val="ctr"/>
        <c:lblOffset val="100"/>
        <c:noMultiLvlLbl val="0"/>
      </c:catAx>
      <c:valAx>
        <c:axId val="694581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PORCENTAJES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1375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situacion sin publicidad web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Hoja3!$C$142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Hoja3!$A$143:$A$146</c:f>
              <c:strCache>
                <c:ptCount val="4"/>
                <c:pt idx="0">
                  <c:v>Perdida de un importante volumen de ventas</c:v>
                </c:pt>
                <c:pt idx="1">
                  <c:v>No se ofrecería servicios complementarios</c:v>
                </c:pt>
                <c:pt idx="2">
                  <c:v>Pérdida de competitividad    </c:v>
                </c:pt>
                <c:pt idx="3">
                  <c:v>Menor imagen corporativa</c:v>
                </c:pt>
              </c:strCache>
            </c:strRef>
          </c:cat>
          <c:val>
            <c:numRef>
              <c:f>Hoja3!$C$143:$C$146</c:f>
              <c:numCache>
                <c:formatCode>0.00%</c:formatCode>
                <c:ptCount val="4"/>
                <c:pt idx="0">
                  <c:v>0.45950000000000002</c:v>
                </c:pt>
                <c:pt idx="1">
                  <c:v>0.18920000000000042</c:v>
                </c:pt>
                <c:pt idx="2">
                  <c:v>0.21620000000000036</c:v>
                </c:pt>
                <c:pt idx="3">
                  <c:v>0.1351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21600"/>
        <c:axId val="121628352"/>
      </c:barChart>
      <c:catAx>
        <c:axId val="12252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121628352"/>
        <c:crosses val="autoZero"/>
        <c:auto val="1"/>
        <c:lblAlgn val="ctr"/>
        <c:lblOffset val="100"/>
        <c:noMultiLvlLbl val="0"/>
      </c:catAx>
      <c:valAx>
        <c:axId val="121628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2521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logros de la empresa con publicidad web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83495188101487"/>
          <c:y val="0.17839129483814556"/>
          <c:w val="0.57904068241470052"/>
          <c:h val="0.32236840186643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Hoja3!$C$158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Hoja3!$A$159:$A$163</c:f>
              <c:strCache>
                <c:ptCount val="5"/>
                <c:pt idx="0">
                  <c:v>Mayor  volumen de  ventas</c:v>
                </c:pt>
                <c:pt idx="1">
                  <c:v>Apertura de nuevos mercados</c:v>
                </c:pt>
                <c:pt idx="2">
                  <c:v>Mayor posicionamiento</c:v>
                </c:pt>
                <c:pt idx="3">
                  <c:v>Crecimiento empresarial   </c:v>
                </c:pt>
                <c:pt idx="4">
                  <c:v>Ninguno de los anteriores  </c:v>
                </c:pt>
              </c:strCache>
            </c:strRef>
          </c:cat>
          <c:val>
            <c:numRef>
              <c:f>Hoja3!$C$159:$C$163</c:f>
              <c:numCache>
                <c:formatCode>0.00%</c:formatCode>
                <c:ptCount val="5"/>
                <c:pt idx="0">
                  <c:v>0.32430000000000098</c:v>
                </c:pt>
                <c:pt idx="1">
                  <c:v>0.24320000000000036</c:v>
                </c:pt>
                <c:pt idx="2">
                  <c:v>0.18920000000000042</c:v>
                </c:pt>
                <c:pt idx="3">
                  <c:v>0.21620000000000036</c:v>
                </c:pt>
                <c:pt idx="4">
                  <c:v>2.7000000000000059E-2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22112"/>
        <c:axId val="121630080"/>
      </c:barChart>
      <c:catAx>
        <c:axId val="12252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121630080"/>
        <c:crosses val="autoZero"/>
        <c:auto val="1"/>
        <c:lblAlgn val="ctr"/>
        <c:lblOffset val="100"/>
        <c:noMultiLvlLbl val="0"/>
      </c:catAx>
      <c:valAx>
        <c:axId val="121630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porcentajes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2522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calificacion del comercio electronico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Hoja3!$C$176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Hoja3!$A$177:$A$180</c:f>
              <c:strCache>
                <c:ptCount val="4"/>
                <c:pt idx="0">
                  <c:v>Muy Eficiente</c:v>
                </c:pt>
                <c:pt idx="1">
                  <c:v>Existe mucho potencial</c:v>
                </c:pt>
                <c:pt idx="2">
                  <c:v>Aún hay mucho por implementar</c:v>
                </c:pt>
                <c:pt idx="3">
                  <c:v>Ineficiente</c:v>
                </c:pt>
              </c:strCache>
            </c:strRef>
          </c:cat>
          <c:val>
            <c:numRef>
              <c:f>Hoja3!$C$177:$C$180</c:f>
              <c:numCache>
                <c:formatCode>0.00%</c:formatCode>
                <c:ptCount val="4"/>
                <c:pt idx="0">
                  <c:v>0.45950000000000002</c:v>
                </c:pt>
                <c:pt idx="1">
                  <c:v>0.40540000000000032</c:v>
                </c:pt>
                <c:pt idx="2">
                  <c:v>0.1351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83104"/>
        <c:axId val="121633536"/>
      </c:barChart>
      <c:catAx>
        <c:axId val="12318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1633536"/>
        <c:crosses val="autoZero"/>
        <c:auto val="1"/>
        <c:lblAlgn val="ctr"/>
        <c:lblOffset val="100"/>
        <c:noMultiLvlLbl val="0"/>
      </c:catAx>
      <c:valAx>
        <c:axId val="121633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PORCENTAJES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3183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innovacion en la empresa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Hoja3!$C$192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Hoja3!$A$193:$A$195</c:f>
              <c:strCache>
                <c:ptCount val="3"/>
                <c:pt idx="0">
                  <c:v> Frecuentemente</c:v>
                </c:pt>
                <c:pt idx="1">
                  <c:v>Ocasionalmente</c:v>
                </c:pt>
                <c:pt idx="2">
                  <c:v> Nunca  </c:v>
                </c:pt>
              </c:strCache>
            </c:strRef>
          </c:cat>
          <c:val>
            <c:numRef>
              <c:f>Hoja3!$C$193:$C$195</c:f>
              <c:numCache>
                <c:formatCode>0.00%</c:formatCode>
                <c:ptCount val="3"/>
                <c:pt idx="0">
                  <c:v>0.59460000000000002</c:v>
                </c:pt>
                <c:pt idx="1">
                  <c:v>0.40540000000000032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83616"/>
        <c:axId val="122667584"/>
      </c:barChart>
      <c:catAx>
        <c:axId val="123183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2667584"/>
        <c:crosses val="autoZero"/>
        <c:auto val="1"/>
        <c:lblAlgn val="ctr"/>
        <c:lblOffset val="100"/>
        <c:noMultiLvlLbl val="0"/>
      </c:catAx>
      <c:valAx>
        <c:axId val="122667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PORCENTAJES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3183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medios de comercio electronicos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Hoja3!$C$211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Hoja3!$A$212:$A$219</c:f>
              <c:strCache>
                <c:ptCount val="8"/>
                <c:pt idx="0">
                  <c:v>Correo electrónico </c:v>
                </c:pt>
                <c:pt idx="1">
                  <c:v>Página web informativa</c:v>
                </c:pt>
                <c:pt idx="2">
                  <c:v>Página web comercial</c:v>
                </c:pt>
                <c:pt idx="3">
                  <c:v>Carrito de compras </c:v>
                </c:pt>
                <c:pt idx="4">
                  <c:v>Estrategias de posicionamiento en la red</c:v>
                </c:pt>
                <c:pt idx="5">
                  <c:v>Utiliza banners  de otras empresas</c:v>
                </c:pt>
                <c:pt idx="6">
                  <c:v>Utiliza banners o anuncios en páginas conocidas</c:v>
                </c:pt>
                <c:pt idx="7">
                  <c:v>Se encuentra en una o más páginas de proveedores</c:v>
                </c:pt>
              </c:strCache>
            </c:strRef>
          </c:cat>
          <c:val>
            <c:numRef>
              <c:f>Hoja3!$C$212:$C$219</c:f>
              <c:numCache>
                <c:formatCode>0.00%</c:formatCode>
                <c:ptCount val="8"/>
                <c:pt idx="0">
                  <c:v>0.34380000000000038</c:v>
                </c:pt>
                <c:pt idx="1">
                  <c:v>0.13539999999999999</c:v>
                </c:pt>
                <c:pt idx="2">
                  <c:v>0.20830000000000001</c:v>
                </c:pt>
                <c:pt idx="3">
                  <c:v>0.11459999999999998</c:v>
                </c:pt>
                <c:pt idx="4">
                  <c:v>9.3800000000000244E-2</c:v>
                </c:pt>
                <c:pt idx="5">
                  <c:v>4.1700000000000001E-2</c:v>
                </c:pt>
                <c:pt idx="6">
                  <c:v>3.1300000000000001E-2</c:v>
                </c:pt>
                <c:pt idx="7">
                  <c:v>3.1300000000000001E-2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84640"/>
        <c:axId val="122669312"/>
      </c:barChart>
      <c:catAx>
        <c:axId val="123184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122669312"/>
        <c:crosses val="autoZero"/>
        <c:auto val="1"/>
        <c:lblAlgn val="ctr"/>
        <c:lblOffset val="100"/>
        <c:noMultiLvlLbl val="0"/>
      </c:catAx>
      <c:valAx>
        <c:axId val="1226693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PORCENTAJES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3184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impacto del comercio electronico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Hoja3!$C$230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Hoja3!$A$231:$A$234</c:f>
              <c:strCache>
                <c:ptCount val="4"/>
                <c:pt idx="0">
                  <c:v>Alto impacto</c:v>
                </c:pt>
                <c:pt idx="1">
                  <c:v>Impacto mediano     </c:v>
                </c:pt>
                <c:pt idx="2">
                  <c:v>Bajo impacto</c:v>
                </c:pt>
                <c:pt idx="3">
                  <c:v>Ningún impacto  </c:v>
                </c:pt>
              </c:strCache>
            </c:strRef>
          </c:cat>
          <c:val>
            <c:numRef>
              <c:f>Hoja3!$C$231:$C$234</c:f>
              <c:numCache>
                <c:formatCode>0.00%</c:formatCode>
                <c:ptCount val="4"/>
                <c:pt idx="0">
                  <c:v>0.54049999999999998</c:v>
                </c:pt>
                <c:pt idx="1">
                  <c:v>0.32430000000000098</c:v>
                </c:pt>
                <c:pt idx="2">
                  <c:v>0.1351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86176"/>
        <c:axId val="122671616"/>
      </c:barChart>
      <c:catAx>
        <c:axId val="123186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2671616"/>
        <c:crosses val="autoZero"/>
        <c:auto val="1"/>
        <c:lblAlgn val="ctr"/>
        <c:lblOffset val="100"/>
        <c:noMultiLvlLbl val="0"/>
      </c:catAx>
      <c:valAx>
        <c:axId val="1226716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3186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conciencia impacto publicidad web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Hoja3!$C$251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Hoja3!$A$252:$A$254</c:f>
              <c:strCache>
                <c:ptCount val="3"/>
                <c:pt idx="0">
                  <c:v>De forma  total</c:v>
                </c:pt>
                <c:pt idx="1">
                  <c:v>De forma parcial     </c:v>
                </c:pt>
                <c:pt idx="2">
                  <c:v>  No conocen  </c:v>
                </c:pt>
              </c:strCache>
            </c:strRef>
          </c:cat>
          <c:val>
            <c:numRef>
              <c:f>Hoja3!$C$252:$C$254</c:f>
              <c:numCache>
                <c:formatCode>0.00%</c:formatCode>
                <c:ptCount val="3"/>
                <c:pt idx="0">
                  <c:v>0.72970000000000146</c:v>
                </c:pt>
                <c:pt idx="1">
                  <c:v>0.27029999999999998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86688"/>
        <c:axId val="122673344"/>
      </c:barChart>
      <c:catAx>
        <c:axId val="123186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2673344"/>
        <c:crosses val="autoZero"/>
        <c:auto val="1"/>
        <c:lblAlgn val="ctr"/>
        <c:lblOffset val="100"/>
        <c:noMultiLvlLbl val="0"/>
      </c:catAx>
      <c:valAx>
        <c:axId val="122673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PORCENTAJES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3186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resultados de la publicidad en la web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Hoja3!$C$268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Hoja3!$A$269:$A$274</c:f>
              <c:strCache>
                <c:ptCount val="6"/>
                <c:pt idx="0">
                  <c:v>Generar un vínculo con el cliente  </c:v>
                </c:pt>
                <c:pt idx="1">
                  <c:v>Mejor imagen empresarial </c:v>
                </c:pt>
                <c:pt idx="2">
                  <c:v>Mayor publicidad </c:v>
                </c:pt>
                <c:pt idx="3">
                  <c:v>Facilitar las relaciones</c:v>
                </c:pt>
                <c:pt idx="4">
                  <c:v>Facilitar el proceso </c:v>
                </c:pt>
                <c:pt idx="5">
                  <c:v>Otros</c:v>
                </c:pt>
              </c:strCache>
            </c:strRef>
          </c:cat>
          <c:val>
            <c:numRef>
              <c:f>Hoja3!$C$269:$C$274</c:f>
              <c:numCache>
                <c:formatCode>0.00%</c:formatCode>
                <c:ptCount val="6"/>
                <c:pt idx="0">
                  <c:v>0.2278</c:v>
                </c:pt>
                <c:pt idx="1">
                  <c:v>0.25319999999999998</c:v>
                </c:pt>
                <c:pt idx="2">
                  <c:v>0.3038000000000009</c:v>
                </c:pt>
                <c:pt idx="3">
                  <c:v>0.17720000000000033</c:v>
                </c:pt>
                <c:pt idx="4">
                  <c:v>3.7999999999999999E-2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23776"/>
        <c:axId val="123584512"/>
      </c:barChart>
      <c:catAx>
        <c:axId val="123723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123584512"/>
        <c:crosses val="autoZero"/>
        <c:auto val="1"/>
        <c:lblAlgn val="ctr"/>
        <c:lblOffset val="100"/>
        <c:noMultiLvlLbl val="0"/>
      </c:catAx>
      <c:valAx>
        <c:axId val="123584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PORCENTAJES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3723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INGRESOS 2010 - 2012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rendline>
            <c:trendlineType val="linear"/>
            <c:dispRSqr val="1"/>
            <c:dispEq val="1"/>
            <c:trendlineLbl>
              <c:layout>
                <c:manualLayout>
                  <c:x val="0.13647897210523124"/>
                  <c:y val="0.17675070919165409"/>
                </c:manualLayout>
              </c:layout>
              <c:numFmt formatCode="General" sourceLinked="0"/>
            </c:trendlineLbl>
          </c:trendline>
          <c:cat>
            <c:numRef>
              <c:f>'Financiero '!$C$37:$E$37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'Financiero '!$C$38:$E$38</c:f>
              <c:numCache>
                <c:formatCode>#,##0.00</c:formatCode>
                <c:ptCount val="3"/>
                <c:pt idx="0">
                  <c:v>594640.51</c:v>
                </c:pt>
                <c:pt idx="1">
                  <c:v>614258.26999999897</c:v>
                </c:pt>
                <c:pt idx="2">
                  <c:v>650510.36000000045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23725312"/>
        <c:axId val="123586240"/>
      </c:lineChart>
      <c:catAx>
        <c:axId val="12372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123586240"/>
        <c:crosses val="autoZero"/>
        <c:auto val="1"/>
        <c:lblAlgn val="ctr"/>
        <c:lblOffset val="100"/>
        <c:noMultiLvlLbl val="0"/>
      </c:catAx>
      <c:valAx>
        <c:axId val="123586240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CANTIDADES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123725312"/>
        <c:crosses val="autoZero"/>
        <c:crossBetween val="between"/>
      </c:valAx>
    </c:plotArea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GASTOS OPERACIONALES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rendline>
            <c:trendlineType val="linear"/>
            <c:dispRSqr val="1"/>
            <c:dispEq val="1"/>
            <c:trendlineLbl>
              <c:layout>
                <c:manualLayout>
                  <c:x val="0.1297104091105557"/>
                  <c:y val="0.12232255542525305"/>
                </c:manualLayout>
              </c:layout>
              <c:numFmt formatCode="General" sourceLinked="0"/>
            </c:trendlineLbl>
          </c:trendline>
          <c:cat>
            <c:numRef>
              <c:f>'Financiero '!$C$37:$E$37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'Financiero '!$C$40:$E$40</c:f>
              <c:numCache>
                <c:formatCode>#,##0.00</c:formatCode>
                <c:ptCount val="3"/>
                <c:pt idx="0">
                  <c:v>154458.84000000003</c:v>
                </c:pt>
                <c:pt idx="1">
                  <c:v>163814.38999999955</c:v>
                </c:pt>
                <c:pt idx="2">
                  <c:v>172573.43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23725824"/>
        <c:axId val="123587968"/>
      </c:lineChart>
      <c:catAx>
        <c:axId val="12372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123587968"/>
        <c:crosses val="autoZero"/>
        <c:auto val="1"/>
        <c:lblAlgn val="ctr"/>
        <c:lblOffset val="100"/>
        <c:noMultiLvlLbl val="0"/>
      </c:catAx>
      <c:valAx>
        <c:axId val="123587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CANTIDADES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123725824"/>
        <c:crosses val="autoZero"/>
        <c:crossBetween val="between"/>
      </c:valAx>
    </c:plotArea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Porcentaje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Hoja3!$C$17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Hoja3!$A$18:$A$19</c:f>
              <c:strCache>
                <c:ptCount val="2"/>
                <c:pt idx="0">
                  <c:v>Comercio</c:v>
                </c:pt>
                <c:pt idx="1">
                  <c:v>Importación - Exportación</c:v>
                </c:pt>
              </c:strCache>
            </c:strRef>
          </c:cat>
          <c:val>
            <c:numRef>
              <c:f>Hoja3!$C$18:$C$19</c:f>
              <c:numCache>
                <c:formatCode>0.00%</c:formatCode>
                <c:ptCount val="2"/>
                <c:pt idx="0">
                  <c:v>0.75000000000000144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74720"/>
        <c:axId val="86214336"/>
      </c:barChart>
      <c:catAx>
        <c:axId val="12137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SECTOR AL QUE PERTENECE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86214336"/>
        <c:crosses val="autoZero"/>
        <c:auto val="1"/>
        <c:lblAlgn val="ctr"/>
        <c:lblOffset val="100"/>
        <c:noMultiLvlLbl val="0"/>
      </c:catAx>
      <c:valAx>
        <c:axId val="86214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1374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utilidad neta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0.14367348553792664"/>
                  <c:y val="0.19866982144473319"/>
                </c:manualLayout>
              </c:layout>
              <c:numFmt formatCode="General" sourceLinked="0"/>
            </c:trendlineLbl>
          </c:trendline>
          <c:cat>
            <c:numRef>
              <c:f>'Financiero '!$C$37:$E$37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'Financiero '!$C$45:$E$45</c:f>
              <c:numCache>
                <c:formatCode>#,##0.00</c:formatCode>
                <c:ptCount val="3"/>
                <c:pt idx="0">
                  <c:v>106033.0276210875</c:v>
                </c:pt>
                <c:pt idx="1">
                  <c:v>103569.70022261239</c:v>
                </c:pt>
                <c:pt idx="2">
                  <c:v>113505.2915708698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23726336"/>
        <c:axId val="123589696"/>
      </c:lineChart>
      <c:catAx>
        <c:axId val="123726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123589696"/>
        <c:crosses val="autoZero"/>
        <c:auto val="1"/>
        <c:lblAlgn val="ctr"/>
        <c:lblOffset val="100"/>
        <c:noMultiLvlLbl val="0"/>
      </c:catAx>
      <c:valAx>
        <c:axId val="12358969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cantidades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123726336"/>
        <c:crosses val="autoZero"/>
        <c:crossBetween val="between"/>
      </c:valAx>
    </c:plotArea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analisis de ventas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'Financiero '!$B$310</c:f>
              <c:strCache>
                <c:ptCount val="1"/>
                <c:pt idx="0">
                  <c:v>Ventas sin implementación</c:v>
                </c:pt>
              </c:strCache>
            </c:strRef>
          </c:tx>
          <c:cat>
            <c:strRef>
              <c:f>'Financiero '!$C$309:$G$309</c:f>
              <c:strCache>
                <c:ptCount val="5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  <c:pt idx="3">
                  <c:v>Año 4</c:v>
                </c:pt>
                <c:pt idx="4">
                  <c:v>Año 5</c:v>
                </c:pt>
              </c:strCache>
            </c:strRef>
          </c:cat>
          <c:val>
            <c:numRef>
              <c:f>'Financiero '!$C$310:$G$310</c:f>
              <c:numCache>
                <c:formatCode>#,##0.00</c:formatCode>
                <c:ptCount val="5"/>
                <c:pt idx="0">
                  <c:v>675672.89666666742</c:v>
                </c:pt>
                <c:pt idx="1">
                  <c:v>703607.82166666805</c:v>
                </c:pt>
                <c:pt idx="2">
                  <c:v>731542.74666666705</c:v>
                </c:pt>
                <c:pt idx="3">
                  <c:v>759477.67166666663</c:v>
                </c:pt>
                <c:pt idx="4">
                  <c:v>787412.59666666703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'Financiero '!$B$311</c:f>
              <c:strCache>
                <c:ptCount val="1"/>
                <c:pt idx="0">
                  <c:v>Ventas con implementación</c:v>
                </c:pt>
              </c:strCache>
            </c:strRef>
          </c:tx>
          <c:cat>
            <c:strRef>
              <c:f>'Financiero '!$C$309:$G$309</c:f>
              <c:strCache>
                <c:ptCount val="5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  <c:pt idx="3">
                  <c:v>Año 4</c:v>
                </c:pt>
                <c:pt idx="4">
                  <c:v>Año 5</c:v>
                </c:pt>
              </c:strCache>
            </c:strRef>
          </c:cat>
          <c:val>
            <c:numRef>
              <c:f>'Financiero '!$C$311:$G$311</c:f>
              <c:numCache>
                <c:formatCode>#,##0.00</c:formatCode>
                <c:ptCount val="5"/>
                <c:pt idx="0">
                  <c:v>743240.18633333349</c:v>
                </c:pt>
                <c:pt idx="1">
                  <c:v>780402.19565000024</c:v>
                </c:pt>
                <c:pt idx="2">
                  <c:v>819422.30543250043</c:v>
                </c:pt>
                <c:pt idx="3">
                  <c:v>860393.42070412543</c:v>
                </c:pt>
                <c:pt idx="4">
                  <c:v>903413.09173933172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23727360"/>
        <c:axId val="123592000"/>
      </c:lineChart>
      <c:catAx>
        <c:axId val="123727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3592000"/>
        <c:crosses val="autoZero"/>
        <c:auto val="1"/>
        <c:lblAlgn val="ctr"/>
        <c:lblOffset val="100"/>
        <c:noMultiLvlLbl val="0"/>
      </c:catAx>
      <c:valAx>
        <c:axId val="123592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CANTIDADES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123727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UTILIDADES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'Financiero '!$B$330</c:f>
              <c:strCache>
                <c:ptCount val="1"/>
                <c:pt idx="0">
                  <c:v>Utilidad sin implementación</c:v>
                </c:pt>
              </c:strCache>
            </c:strRef>
          </c:tx>
          <c:cat>
            <c:strRef>
              <c:f>'Financiero '!$C$329:$G$329</c:f>
              <c:strCache>
                <c:ptCount val="5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  <c:pt idx="3">
                  <c:v>Año 4</c:v>
                </c:pt>
                <c:pt idx="4">
                  <c:v>Año 5</c:v>
                </c:pt>
              </c:strCache>
            </c:strRef>
          </c:cat>
          <c:val>
            <c:numRef>
              <c:f>'Financiero '!$C$330:$G$330</c:f>
              <c:numCache>
                <c:formatCode>#,##0.00</c:formatCode>
                <c:ptCount val="5"/>
                <c:pt idx="0">
                  <c:v>115018.08630033254</c:v>
                </c:pt>
                <c:pt idx="1">
                  <c:v>118680.43883337606</c:v>
                </c:pt>
                <c:pt idx="2">
                  <c:v>116274.21530392001</c:v>
                </c:pt>
                <c:pt idx="3">
                  <c:v>114842.36129529716</c:v>
                </c:pt>
                <c:pt idx="4">
                  <c:v>110917.26763042409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'Financiero '!$B$331</c:f>
              <c:strCache>
                <c:ptCount val="1"/>
                <c:pt idx="0">
                  <c:v>Utilidad con implementación</c:v>
                </c:pt>
              </c:strCache>
            </c:strRef>
          </c:tx>
          <c:cat>
            <c:strRef>
              <c:f>'Financiero '!$C$329:$G$329</c:f>
              <c:strCache>
                <c:ptCount val="5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  <c:pt idx="3">
                  <c:v>Año 4</c:v>
                </c:pt>
                <c:pt idx="4">
                  <c:v>Año 5</c:v>
                </c:pt>
              </c:strCache>
            </c:strRef>
          </c:cat>
          <c:val>
            <c:numRef>
              <c:f>'Financiero '!$C$331:$G$331</c:f>
              <c:numCache>
                <c:formatCode>#,##0.00</c:formatCode>
                <c:ptCount val="5"/>
                <c:pt idx="0">
                  <c:v>113013.89310325882</c:v>
                </c:pt>
                <c:pt idx="1">
                  <c:v>119755.67272545586</c:v>
                </c:pt>
                <c:pt idx="2">
                  <c:v>120321.40704408506</c:v>
                </c:pt>
                <c:pt idx="3">
                  <c:v>122512.86022192604</c:v>
                </c:pt>
                <c:pt idx="4">
                  <c:v>122896.4799208942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24171776"/>
        <c:axId val="71011136"/>
      </c:lineChart>
      <c:catAx>
        <c:axId val="124171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1011136"/>
        <c:crosses val="autoZero"/>
        <c:auto val="1"/>
        <c:lblAlgn val="ctr"/>
        <c:lblOffset val="100"/>
        <c:noMultiLvlLbl val="0"/>
      </c:catAx>
      <c:valAx>
        <c:axId val="710111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CATIDADES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12417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Inversion en publicidad web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Hoja3!$C$32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Hoja3!$A$33:$A$34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Hoja3!$C$33:$C$34</c:f>
              <c:numCache>
                <c:formatCode>0.00%</c:formatCode>
                <c:ptCount val="2"/>
                <c:pt idx="0">
                  <c:v>0.71150000000000002</c:v>
                </c:pt>
                <c:pt idx="1">
                  <c:v>0.28850000000000031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38720"/>
        <c:axId val="86216640"/>
      </c:barChart>
      <c:catAx>
        <c:axId val="121438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86216640"/>
        <c:crosses val="autoZero"/>
        <c:auto val="1"/>
        <c:lblAlgn val="ctr"/>
        <c:lblOffset val="100"/>
        <c:noMultiLvlLbl val="0"/>
      </c:catAx>
      <c:valAx>
        <c:axId val="86216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1438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chemeClr val="tx1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 se ha invertido en la web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83495188101487"/>
          <c:y val="0.21079870224555264"/>
          <c:w val="0.57904068241470052"/>
          <c:h val="0.31368802857976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Hoja3!$C$48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Hoja3!$A$49:$A$52</c:f>
              <c:strCache>
                <c:ptCount val="4"/>
                <c:pt idx="0">
                  <c:v>La empresa se ha enfocado en otros medios</c:v>
                </c:pt>
                <c:pt idx="1">
                  <c:v>No es aplicable para este tipo de producto o servicio</c:v>
                </c:pt>
                <c:pt idx="2">
                  <c:v>Por descuido </c:v>
                </c:pt>
                <c:pt idx="3">
                  <c:v>No hay interés </c:v>
                </c:pt>
              </c:strCache>
            </c:strRef>
          </c:cat>
          <c:val>
            <c:numRef>
              <c:f>Hoja3!$C$49:$C$52</c:f>
              <c:numCache>
                <c:formatCode>0.00%</c:formatCode>
                <c:ptCount val="4"/>
                <c:pt idx="0">
                  <c:v>0.33330000000000115</c:v>
                </c:pt>
                <c:pt idx="1">
                  <c:v>0.2</c:v>
                </c:pt>
                <c:pt idx="2">
                  <c:v>0.33330000000000115</c:v>
                </c:pt>
                <c:pt idx="3">
                  <c:v>0.1333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39744"/>
        <c:axId val="86218368"/>
      </c:barChart>
      <c:catAx>
        <c:axId val="121439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RAZONES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86218368"/>
        <c:crosses val="autoZero"/>
        <c:auto val="1"/>
        <c:lblAlgn val="ctr"/>
        <c:lblOffset val="100"/>
        <c:noMultiLvlLbl val="0"/>
      </c:catAx>
      <c:valAx>
        <c:axId val="86218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1439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invertiria en publicidad web?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Hoja3!$C$61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Hoja3!$A$62:$A$63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Hoja3!$C$62:$C$63</c:f>
              <c:numCache>
                <c:formatCode>0.00%</c:formatCode>
                <c:ptCount val="2"/>
                <c:pt idx="0">
                  <c:v>0.66670000000000196</c:v>
                </c:pt>
                <c:pt idx="1">
                  <c:v>0.33330000000000115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40256"/>
        <c:axId val="86220096"/>
      </c:barChart>
      <c:catAx>
        <c:axId val="121440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86220096"/>
        <c:crosses val="autoZero"/>
        <c:auto val="1"/>
        <c:lblAlgn val="ctr"/>
        <c:lblOffset val="100"/>
        <c:noMultiLvlLbl val="0"/>
      </c:catAx>
      <c:valAx>
        <c:axId val="86220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porcentajes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1440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Hoja3!$C$78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Hoja3!$A$79:$A$80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Hoja3!$C$79:$C$80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41792"/>
        <c:axId val="121587968"/>
      </c:barChart>
      <c:catAx>
        <c:axId val="121441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1587968"/>
        <c:crosses val="autoZero"/>
        <c:auto val="1"/>
        <c:lblAlgn val="ctr"/>
        <c:lblOffset val="100"/>
        <c:noMultiLvlLbl val="0"/>
      </c:catAx>
      <c:valAx>
        <c:axId val="121587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1441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Tiempo de publicidad web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Hoja3!$C$93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Hoja3!$A$94:$A$97</c:f>
              <c:strCache>
                <c:ptCount val="4"/>
                <c:pt idx="0">
                  <c:v>1 - 2 años</c:v>
                </c:pt>
                <c:pt idx="1">
                  <c:v>2 - 3 años</c:v>
                </c:pt>
                <c:pt idx="2">
                  <c:v>3 - 4 años</c:v>
                </c:pt>
                <c:pt idx="3">
                  <c:v>Más de 4 años</c:v>
                </c:pt>
              </c:strCache>
            </c:strRef>
          </c:cat>
          <c:val>
            <c:numRef>
              <c:f>Hoja3!$C$94:$C$97</c:f>
              <c:numCache>
                <c:formatCode>0.00%</c:formatCode>
                <c:ptCount val="4"/>
                <c:pt idx="0">
                  <c:v>5.4100000000000023E-2</c:v>
                </c:pt>
                <c:pt idx="1">
                  <c:v>0.32430000000000098</c:v>
                </c:pt>
                <c:pt idx="2">
                  <c:v>0.43240000000000073</c:v>
                </c:pt>
                <c:pt idx="3">
                  <c:v>0.18920000000000042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19552"/>
        <c:axId val="121589696"/>
      </c:barChart>
      <c:catAx>
        <c:axId val="122519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1589696"/>
        <c:crosses val="autoZero"/>
        <c:auto val="1"/>
        <c:lblAlgn val="ctr"/>
        <c:lblOffset val="100"/>
        <c:noMultiLvlLbl val="0"/>
      </c:catAx>
      <c:valAx>
        <c:axId val="121589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2519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Porcentaje de ventas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Hoja3!$C$109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Hoja3!$A$110:$A$114</c:f>
              <c:strCache>
                <c:ptCount val="5"/>
                <c:pt idx="0">
                  <c:v>Menos del 20%</c:v>
                </c:pt>
                <c:pt idx="1">
                  <c:v>20% - 30%</c:v>
                </c:pt>
                <c:pt idx="2">
                  <c:v>30% - 40%</c:v>
                </c:pt>
                <c:pt idx="3">
                  <c:v>40% - 50% </c:v>
                </c:pt>
                <c:pt idx="4">
                  <c:v>Más del 50%</c:v>
                </c:pt>
              </c:strCache>
            </c:strRef>
          </c:cat>
          <c:val>
            <c:numRef>
              <c:f>Hoja3!$C$110:$C$114</c:f>
              <c:numCache>
                <c:formatCode>0.00%</c:formatCode>
                <c:ptCount val="5"/>
                <c:pt idx="0">
                  <c:v>0.35140000000000032</c:v>
                </c:pt>
                <c:pt idx="1">
                  <c:v>0.40540000000000032</c:v>
                </c:pt>
                <c:pt idx="2">
                  <c:v>0.16220000000000001</c:v>
                </c:pt>
                <c:pt idx="3">
                  <c:v>5.4100000000000023E-2</c:v>
                </c:pt>
                <c:pt idx="4">
                  <c:v>2.7000000000000059E-2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20064"/>
        <c:axId val="121591424"/>
      </c:barChart>
      <c:catAx>
        <c:axId val="122520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1591424"/>
        <c:crosses val="autoZero"/>
        <c:auto val="1"/>
        <c:lblAlgn val="ctr"/>
        <c:lblOffset val="100"/>
        <c:noMultiLvlLbl val="0"/>
      </c:catAx>
      <c:valAx>
        <c:axId val="1215914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252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Volumen de Ventas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Hoja3!$C$124</c:f>
              <c:strCache>
                <c:ptCount val="1"/>
                <c:pt idx="0">
                  <c:v>Porcentaje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Hoja3!$A$125:$A$128</c:f>
              <c:strCache>
                <c:ptCount val="4"/>
                <c:pt idx="0">
                  <c:v>Menor a 250.000</c:v>
                </c:pt>
                <c:pt idx="1">
                  <c:v>250.000 - 500.000</c:v>
                </c:pt>
                <c:pt idx="2">
                  <c:v>500.000 - 1'000.000</c:v>
                </c:pt>
                <c:pt idx="3">
                  <c:v>Más de 1'000.000</c:v>
                </c:pt>
              </c:strCache>
            </c:strRef>
          </c:cat>
          <c:val>
            <c:numRef>
              <c:f>Hoja3!$C$125:$C$128</c:f>
              <c:numCache>
                <c:formatCode>0.00%</c:formatCode>
                <c:ptCount val="4"/>
                <c:pt idx="0">
                  <c:v>8.1100000000000005E-2</c:v>
                </c:pt>
                <c:pt idx="1">
                  <c:v>0.62160000000000182</c:v>
                </c:pt>
                <c:pt idx="2">
                  <c:v>0.24320000000000036</c:v>
                </c:pt>
                <c:pt idx="3">
                  <c:v>5.4100000000000023E-2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21088"/>
        <c:axId val="121626624"/>
      </c:barChart>
      <c:catAx>
        <c:axId val="122521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opciones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1626624"/>
        <c:crosses val="autoZero"/>
        <c:auto val="1"/>
        <c:lblAlgn val="ctr"/>
        <c:lblOffset val="100"/>
        <c:noMultiLvlLbl val="0"/>
      </c:catAx>
      <c:valAx>
        <c:axId val="1216266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22521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3A39F7-A6E9-4F9D-9698-DCA4816039DE}" type="datetimeFigureOut">
              <a:rPr lang="es-EC" smtClean="0"/>
              <a:pPr/>
              <a:t>23/06/2013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CFA882-1C4F-4411-AC7D-3DA79808357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4.bp.blogspot.com/-CNsi4ARpUFM/Tb_7ArLgZSI/AAAAAAAAATM/d8BcW4J7cTs/s1600/cursores+animados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214423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ESCUELA POLITÉCNICA DEL EJÉRCITO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FACULTAD DE CIENCIAS ADMINISTRATIVAS, ECONÓMICAS Y DE COMERCIO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INGENIERÍA EN FINANZAS Y AUDITORÍA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42886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“IMPACTO DE LA INVERSIÓN EN PUBLICIDAD EN LA WEB, DE LAS EMPRESAS COMERCIALES, AFILIADAS A LA CÁMARA DE COMERCIO DE QUITO Y SU BENEFICIO FINAL A PARTIR DEL PERÍODO FISCAL DE ENERO A DICIEMBRE DEL 2012”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3"/>
          <p:cNvSpPr txBox="1">
            <a:spLocks noChangeArrowheads="1"/>
          </p:cNvSpPr>
          <p:nvPr/>
        </p:nvSpPr>
        <p:spPr bwMode="auto">
          <a:xfrm>
            <a:off x="0" y="5214950"/>
            <a:ext cx="9144000" cy="8572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Plan de Trabajo de Conclusión de Carrera (TCC),                                                                                                                                                 presentado como requisito parcial para la obtención del grado en Ingeniería en Finanzas y Auditoría del Departamento de Ciencias Económicas, Administrativas y de Comercio.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571604" y="4071942"/>
            <a:ext cx="7572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AUTOR: 		OMAR VICENTE CUÁSQUER GONZÁLEZ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DIRECTOR:	ING. ROBERTO TACO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CODIRECTOR:	ING. JUAN SALCEDO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28652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SANGOLQUI, MAYO 2013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857224" y="0"/>
            <a:ext cx="7643866" cy="1500174"/>
            <a:chOff x="857224" y="0"/>
            <a:chExt cx="7643866" cy="1500174"/>
          </a:xfrm>
        </p:grpSpPr>
        <p:cxnSp>
          <p:nvCxnSpPr>
            <p:cNvPr id="19" name="18 Conector recto"/>
            <p:cNvCxnSpPr/>
            <p:nvPr/>
          </p:nvCxnSpPr>
          <p:spPr>
            <a:xfrm>
              <a:off x="857224" y="785794"/>
              <a:ext cx="7643866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1071538" y="714356"/>
              <a:ext cx="7215238" cy="1588"/>
            </a:xfrm>
            <a:prstGeom prst="line">
              <a:avLst/>
            </a:prstGeom>
            <a:ln w="5080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9" descr="ESCUDO"/>
            <p:cNvPicPr>
              <a:picLocks noChangeAspect="1" noChangeArrowheads="1"/>
            </p:cNvPicPr>
            <p:nvPr/>
          </p:nvPicPr>
          <p:blipFill>
            <a:blip r:embed="rId2"/>
            <a:srcRect l="25000" t="11765" r="28572" b="17647"/>
            <a:stretch>
              <a:fillRect/>
            </a:stretch>
          </p:blipFill>
          <p:spPr bwMode="auto">
            <a:xfrm>
              <a:off x="3857620" y="0"/>
              <a:ext cx="1647683" cy="15001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  <p:bldP spid="1035" grpId="0"/>
      <p:bldP spid="1036" grpId="0" animBg="1"/>
      <p:bldP spid="1037" grpId="0"/>
      <p:bldP spid="10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CAPÍTULO II. LA CÁMARA DE COMERCIO DE QUITO Y EL SECTOR COMERCIAL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SECTOR COMERCIAL</a:t>
            </a:r>
          </a:p>
          <a:p>
            <a:pPr lvl="1"/>
            <a:r>
              <a:rPr lang="es-ES" sz="2400" dirty="0" smtClean="0"/>
              <a:t>Se denomina comercio a la actividad socioeconómica que consistente en la compra y venta de bienes, sea, para su uso, para su venta o para su transformación. </a:t>
            </a:r>
          </a:p>
          <a:p>
            <a:endParaRPr lang="es-ES" sz="2400" dirty="0" smtClean="0"/>
          </a:p>
          <a:p>
            <a:r>
              <a:rPr lang="es-ES" sz="2400" b="1" dirty="0" smtClean="0"/>
              <a:t>SECTOR COMERCIAL EN EL ECUADOR</a:t>
            </a:r>
          </a:p>
          <a:p>
            <a:pPr lvl="1"/>
            <a:r>
              <a:rPr lang="es-ES" sz="2400" b="1" dirty="0" smtClean="0"/>
              <a:t>Comercio al por mayor:</a:t>
            </a:r>
            <a:r>
              <a:rPr lang="es-ES" sz="2400" dirty="0" smtClean="0"/>
              <a:t> </a:t>
            </a:r>
          </a:p>
          <a:p>
            <a:pPr lvl="1"/>
            <a:r>
              <a:rPr lang="es-ES" sz="2400" b="1" dirty="0" smtClean="0"/>
              <a:t>Comercio al por Menor: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256"/>
            <a:ext cx="3023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/>
          <a:lstStyle/>
          <a:p>
            <a:r>
              <a:rPr lang="es-ES" dirty="0" smtClean="0"/>
              <a:t>SECTOR COMERCIAL EN QUITO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Características.</a:t>
            </a:r>
          </a:p>
          <a:p>
            <a:pPr lvl="1"/>
            <a:r>
              <a:rPr lang="es-ES" sz="2000" dirty="0" smtClean="0"/>
              <a:t>De cada cien quiteños activos, 20 trabajan en los sectores de transporte, artes gráficas, tratamiento de madera, fabricación de alimentos y bebidas, tabaco, cartón, papel y textiles; 17 como profesionales y técnicos; 11 en comercio y ventas al por mayor y menor; 11 como zapateros, ebanistas, mecánicos, electricistas, relojeros y no operadores de radio y televisión; y el resto como empleados públicos y bancarios.</a:t>
            </a:r>
          </a:p>
          <a:p>
            <a:pPr lvl="1"/>
            <a:endParaRPr lang="es-EC" sz="2000" dirty="0" smtClean="0"/>
          </a:p>
          <a:p>
            <a:r>
              <a:rPr lang="es-ES" sz="2400" b="1" dirty="0" smtClean="0"/>
              <a:t>Importancia</a:t>
            </a:r>
            <a:endParaRPr lang="es-EC" sz="2400" b="1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714752"/>
            <a:ext cx="50720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8200"/>
          </a:xfrm>
        </p:spPr>
        <p:txBody>
          <a:bodyPr/>
          <a:lstStyle/>
          <a:p>
            <a:r>
              <a:rPr lang="es-ES" dirty="0" smtClean="0"/>
              <a:t>Situación actual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Según los datos del Censo Nacional Económico (2009) Quito es el cantón que concentra la mayor cantidad de establecimientos comerciales y el que generó mayor cantidad de ingresos por ventas durante el 2009</a:t>
            </a:r>
            <a:endParaRPr lang="es-EC" sz="2400" dirty="0" smtClean="0"/>
          </a:p>
          <a:p>
            <a:endParaRPr lang="es-EC" sz="2400" dirty="0"/>
          </a:p>
        </p:txBody>
      </p:sp>
      <p:pic>
        <p:nvPicPr>
          <p:cNvPr id="4" name="3 Imagen" descr="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000372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/>
          <a:lstStyle/>
          <a:p>
            <a:r>
              <a:rPr lang="es-ES" dirty="0" smtClean="0"/>
              <a:t>Cámara de Comercio de Quito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Es Una sociedad que está conformada por comerciantes siendo estos locales, regionales, o internacionales, para promover la defensa de sus miembros y su mutua protección, de igual forma que operan los sindicatos de trabajadores.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b="1" dirty="0" smtClean="0"/>
              <a:t>Reseña Histórica.</a:t>
            </a:r>
          </a:p>
          <a:p>
            <a:pPr lvl="1"/>
            <a:r>
              <a:rPr lang="es-ES" sz="2000" dirty="0" smtClean="0"/>
              <a:t>La CCQ, desde su inicio, se ganó el reconocimiento de los gobiernos de turno: uno de sus principales logros fue la aprobación de la Ley de fijación de tarifas para el transporte de productos por el ferrocarril, a partir de lo cual se convirtió en referente importante para las acciones del Gobierno. </a:t>
            </a:r>
            <a:endParaRPr lang="es-EC" sz="2000" dirty="0" smtClean="0"/>
          </a:p>
          <a:p>
            <a:endParaRPr lang="es-EC" sz="24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00372"/>
            <a:ext cx="2743523" cy="11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s-ES" dirty="0" smtClean="0"/>
              <a:t>Filosofía Institucional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>
            <a:normAutofit/>
          </a:bodyPr>
          <a:lstStyle/>
          <a:p>
            <a:pPr lvl="0"/>
            <a:r>
              <a:rPr lang="es-ES" sz="2400" b="1" dirty="0" smtClean="0"/>
              <a:t>Misión: </a:t>
            </a:r>
            <a:r>
              <a:rPr lang="es-ES" sz="2400" dirty="0" smtClean="0"/>
              <a:t>Promover el comercio, con visión nacional, defendiendo una economía libre, solidaria y competitiva, representando los intereses de todos sus socios, brindando servicios de calidad y desarrollando propuestas y acciones que contribuyan al progreso de Quito y del país.</a:t>
            </a:r>
          </a:p>
          <a:p>
            <a:pPr lvl="0"/>
            <a:endParaRPr lang="es-ES" sz="2400" dirty="0" smtClean="0"/>
          </a:p>
          <a:p>
            <a:pPr lvl="0"/>
            <a:endParaRPr lang="es-ES" sz="2400" dirty="0" smtClean="0"/>
          </a:p>
          <a:p>
            <a:pPr lvl="0"/>
            <a:endParaRPr lang="es-ES" sz="2400" dirty="0" smtClean="0"/>
          </a:p>
          <a:p>
            <a:pPr lvl="0"/>
            <a:endParaRPr lang="es-EC" sz="2400" dirty="0" smtClean="0"/>
          </a:p>
          <a:p>
            <a:pPr lvl="0"/>
            <a:r>
              <a:rPr lang="es-ES" sz="2400" b="1" dirty="0" smtClean="0"/>
              <a:t>Visión: </a:t>
            </a:r>
            <a:r>
              <a:rPr lang="es-ES" sz="2400" dirty="0" smtClean="0"/>
              <a:t>Ser la organización gremial más eficiente, solidaria, representativa e influyente del sector productivo del Ecuador.</a:t>
            </a:r>
            <a:endParaRPr lang="es-EC" sz="2400" dirty="0" smtClean="0"/>
          </a:p>
          <a:p>
            <a:endParaRPr lang="es-EC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14686"/>
            <a:ext cx="2743523" cy="11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Convicciones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511" y="0"/>
            <a:ext cx="2243489" cy="94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214414" y="2500306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Visión nacional: </a:t>
            </a:r>
            <a:r>
              <a:rPr lang="es-ES" dirty="0" smtClean="0"/>
              <a:t>La CCQ compromete su pertenencia y sujeción al conglomerado constituido por la sociedad en todas las regiones de la República del Ecuador, dando prioridad a los asuntos locales. </a:t>
            </a:r>
          </a:p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10" y="4357694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Defensa de una economía libre: </a:t>
            </a:r>
            <a:r>
              <a:rPr lang="es-ES" dirty="0" smtClean="0"/>
              <a:t>La CCQ promueve y defiende los postulados de libertad empresarial en un entorno de libre competencia, promoviendo la iniciativa individual, dentro un marco de respeto a la ley.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20" y="928670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Compromiso con los socios: </a:t>
            </a:r>
            <a:r>
              <a:rPr lang="es-ES" dirty="0" smtClean="0"/>
              <a:t>La CCQ protege y defiende activamente los justos y legítimos intereses de sus socios.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3571868" y="714356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Vocación de Servicio: </a:t>
            </a:r>
            <a:r>
              <a:rPr lang="es-ES" dirty="0" smtClean="0"/>
              <a:t>La CCQ ofrece a sus socios y a la comunidad servicios de calidad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2066" y="4429132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Contribución al progreso: </a:t>
            </a:r>
            <a:r>
              <a:rPr lang="es-ES" dirty="0" smtClean="0"/>
              <a:t>la CCQ es una institución que promueve permanentemente la generación de riqueza, el desarrollo humano y sostenible y el bienestar para los habitantes de Quito y del Ecuador.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57852" y="2000240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Solidaridad: </a:t>
            </a:r>
            <a:r>
              <a:rPr lang="es-ES" dirty="0" smtClean="0"/>
              <a:t>La CCQ es una institución comprometida con la mejor distribución de los recursos económicos, la educación, la salud, la cultura y la seguridad jurídica y física de la sociedad.</a:t>
            </a:r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CAPÍTULO III. INVESTIGACIÓN DE CAMPO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/>
              <a:t>Objetivo General</a:t>
            </a:r>
            <a:endParaRPr lang="es-EC" b="1" dirty="0" smtClean="0"/>
          </a:p>
          <a:p>
            <a:pPr lvl="1"/>
            <a:r>
              <a:rPr lang="es-ES" dirty="0" smtClean="0"/>
              <a:t>Identificar el nivel de impacto de la inversión en publicidad en la web, características del manejo del internet  desarrollado por las empresas comerciales afiliadas a la Cámara de Comercio de Quito, con el fin de poder conocer cuál es el impacto generado  y los beneficios obtenidos</a:t>
            </a:r>
          </a:p>
          <a:p>
            <a:r>
              <a:rPr lang="es-ES" b="1" dirty="0" smtClean="0"/>
              <a:t>Objetivos  Específicos</a:t>
            </a:r>
            <a:endParaRPr lang="es-EC" b="1" dirty="0" smtClean="0"/>
          </a:p>
          <a:p>
            <a:pPr lvl="1"/>
            <a:r>
              <a:rPr lang="es-MX" dirty="0" smtClean="0"/>
              <a:t>Identificar el nivel actual de las inversiones en publicidad web.</a:t>
            </a:r>
            <a:endParaRPr lang="es-EC" dirty="0" smtClean="0"/>
          </a:p>
          <a:p>
            <a:pPr lvl="1"/>
            <a:r>
              <a:rPr lang="es-MX" dirty="0" smtClean="0"/>
              <a:t>Examinar la situación actual sobre el manejo del internet en las empresas.</a:t>
            </a:r>
            <a:endParaRPr lang="es-EC" dirty="0" smtClean="0"/>
          </a:p>
          <a:p>
            <a:pPr lvl="1"/>
            <a:r>
              <a:rPr lang="es-MX" dirty="0" smtClean="0"/>
              <a:t>Conocer  sobre la situación actual de las inversiones en publicidad en la web.</a:t>
            </a:r>
            <a:endParaRPr lang="es-EC" dirty="0" smtClean="0"/>
          </a:p>
          <a:p>
            <a:pPr lvl="1"/>
            <a:r>
              <a:rPr lang="es-MX" dirty="0" smtClean="0"/>
              <a:t>Detectar las diversas herramientas que las empresas utilizan para la publicidad Web.</a:t>
            </a:r>
            <a:endParaRPr lang="es-EC" dirty="0" smtClean="0"/>
          </a:p>
          <a:p>
            <a:pPr lvl="1"/>
            <a:r>
              <a:rPr lang="es-MX" dirty="0" smtClean="0"/>
              <a:t>Enumerar los beneficios que las empresas han obtenido en el uso de la publicidad web.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8200"/>
          </a:xfrm>
        </p:spPr>
        <p:txBody>
          <a:bodyPr/>
          <a:lstStyle/>
          <a:p>
            <a:r>
              <a:rPr lang="es-ES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Método científico</a:t>
            </a:r>
          </a:p>
          <a:p>
            <a:r>
              <a:rPr lang="es-ES" sz="2400" b="1" dirty="0" smtClean="0"/>
              <a:t>Método Analítico-Sintético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Tipo de investigación</a:t>
            </a:r>
          </a:p>
          <a:p>
            <a:pPr lvl="1"/>
            <a:r>
              <a:rPr lang="es-ES" sz="2400" b="1" dirty="0" smtClean="0"/>
              <a:t>Tipo de investigación descriptivo</a:t>
            </a:r>
            <a:r>
              <a:rPr lang="es-ES" sz="2400" dirty="0" smtClean="0"/>
              <a:t>: </a:t>
            </a:r>
          </a:p>
          <a:p>
            <a:pPr lvl="1"/>
            <a:r>
              <a:rPr lang="es-ES" sz="2400" b="1" dirty="0" smtClean="0"/>
              <a:t>Tipo de investigación explicativa:</a:t>
            </a:r>
            <a:r>
              <a:rPr lang="es-ES" sz="2400" dirty="0" smtClean="0"/>
              <a:t> </a:t>
            </a:r>
          </a:p>
          <a:p>
            <a:pPr lvl="1"/>
            <a:endParaRPr lang="es-ES" sz="2400" dirty="0" smtClean="0"/>
          </a:p>
          <a:p>
            <a:r>
              <a:rPr lang="es-ES" sz="2400" b="1" dirty="0" smtClean="0"/>
              <a:t>Recolección de Información</a:t>
            </a:r>
          </a:p>
          <a:p>
            <a:pPr lvl="1"/>
            <a:r>
              <a:rPr lang="es-ES" sz="2400" b="1" dirty="0" smtClean="0"/>
              <a:t>Fuentes Primarias:</a:t>
            </a:r>
          </a:p>
          <a:p>
            <a:pPr lvl="1"/>
            <a:r>
              <a:rPr lang="es-ES" sz="2400" b="1" dirty="0" smtClean="0"/>
              <a:t>Fuentes Secundarias:</a:t>
            </a:r>
            <a:endParaRPr lang="es-EC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857364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14380"/>
          </a:xfrm>
        </p:spPr>
        <p:txBody>
          <a:bodyPr/>
          <a:lstStyle/>
          <a:p>
            <a:r>
              <a:rPr lang="es-ES" dirty="0" smtClean="0"/>
              <a:t>DELIMITACIÓN DEL UNIVERSO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La Cámara de Comercio tiene segmentado su base de datos de empresas de acuerdo a varios criterios, para cumplir el segmento que el presente estudio ha seleccionado se ha considerado los siguientes segmentos que indica la Cámara de Comercio y el volumen de ventas: </a:t>
            </a:r>
            <a:endParaRPr lang="es-EC" sz="2000" dirty="0" smtClean="0"/>
          </a:p>
          <a:p>
            <a:endParaRPr lang="es-EC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29058" y="2857496"/>
          <a:ext cx="4572032" cy="1916820"/>
        </p:xfrm>
        <a:graphic>
          <a:graphicData uri="http://schemas.openxmlformats.org/drawingml/2006/table">
            <a:tbl>
              <a:tblPr/>
              <a:tblGrid>
                <a:gridCol w="2448679"/>
                <a:gridCol w="2123353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Times New Roman"/>
                          <a:cs typeface="Times New Roman"/>
                        </a:rPr>
                        <a:t>Segmento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Cantidad de empresas</a:t>
                      </a:r>
                      <a:endParaRPr lang="es-EC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Comercialización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es-EC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Comercio exterior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507207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Por </a:t>
            </a:r>
            <a:r>
              <a:rPr lang="es-ES" sz="2000" dirty="0"/>
              <a:t>tanto el universo de las empresas en estudio será de 52 empresas, por lo que dado que es una población pequeña se va a realizar un cuestionario a la totalidad de la misma, correspondiendo por tanto a realizar un censo de este segmento seleccionado de empresas comerciales, de la Cámara de Comercio de Quito.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es-ES" dirty="0" smtClean="0"/>
              <a:t>RESULTADOS Y DISCUSIÓN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3714744" cy="5786454"/>
          </a:xfrm>
        </p:spPr>
        <p:txBody>
          <a:bodyPr>
            <a:normAutofit/>
          </a:bodyPr>
          <a:lstStyle/>
          <a:p>
            <a:pPr lvl="0"/>
            <a:r>
              <a:rPr lang="es-MX" sz="2400" b="1" dirty="0" smtClean="0"/>
              <a:t>UBICACIÓN</a:t>
            </a:r>
          </a:p>
          <a:p>
            <a:pPr lvl="0"/>
            <a:endParaRPr lang="es-MX" sz="2400" b="1" dirty="0" smtClean="0"/>
          </a:p>
          <a:p>
            <a:pPr lvl="0"/>
            <a:endParaRPr lang="es-MX" sz="2400" b="1" dirty="0" smtClean="0"/>
          </a:p>
          <a:p>
            <a:pPr lvl="0"/>
            <a:endParaRPr lang="es-MX" sz="2400" b="1" dirty="0" smtClean="0"/>
          </a:p>
          <a:p>
            <a:pPr lvl="0"/>
            <a:endParaRPr lang="es-MX" sz="2400" b="1" dirty="0" smtClean="0"/>
          </a:p>
          <a:p>
            <a:pPr lvl="0"/>
            <a:endParaRPr lang="es-MX" sz="2400" b="1" dirty="0" smtClean="0"/>
          </a:p>
          <a:p>
            <a:pPr lvl="0"/>
            <a:endParaRPr lang="es-MX" sz="2400" b="1" dirty="0" smtClean="0"/>
          </a:p>
          <a:p>
            <a:pPr lvl="0"/>
            <a:endParaRPr lang="es-MX" sz="2400" b="1" dirty="0" smtClean="0"/>
          </a:p>
          <a:p>
            <a:r>
              <a:rPr lang="es-MX" sz="2400" b="1" dirty="0" smtClean="0"/>
              <a:t>SECTOR AL QUE PERTENECE</a:t>
            </a:r>
            <a:endParaRPr lang="es-EC" sz="2400" dirty="0" smtClean="0"/>
          </a:p>
          <a:p>
            <a:pPr lvl="0"/>
            <a:endParaRPr lang="es-EC" sz="2400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500430" y="1142984"/>
          <a:ext cx="53578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500430" y="4114800"/>
          <a:ext cx="53578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785926"/>
            <a:ext cx="8279780" cy="1928826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b="1" u="sng" dirty="0" smtClean="0">
                <a:solidFill>
                  <a:schemeClr val="tx1"/>
                </a:solidFill>
              </a:rPr>
              <a:t>MISION</a:t>
            </a:r>
            <a:r>
              <a:rPr lang="es-EC" b="1" dirty="0" smtClean="0">
                <a:solidFill>
                  <a:schemeClr val="tx1"/>
                </a:solidFill>
              </a:rPr>
              <a:t> </a:t>
            </a:r>
          </a:p>
          <a:p>
            <a:pPr lvl="0" algn="just"/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Formar profesionales e investigadores de excelencia, creativos, humanistas, con capacidad de liderazgo, pensamiento crítico y alta conciencia ciudadana; generar, aplicar y difundir el conocimiento y proporcionar e implantar alternativas de solución a los problemas de la colectividad, para promover el desarrollo integral del Ecuador.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571472" y="4214818"/>
            <a:ext cx="8286808" cy="18002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b="1" u="sng" dirty="0" smtClean="0">
                <a:solidFill>
                  <a:schemeClr val="tx1"/>
                </a:solidFill>
              </a:rPr>
              <a:t>VISION </a:t>
            </a:r>
          </a:p>
          <a:p>
            <a:pPr lvl="0"/>
            <a:endParaRPr lang="es-EC" b="1" u="sng" dirty="0" smtClean="0">
              <a:solidFill>
                <a:schemeClr val="tx1"/>
              </a:solidFill>
            </a:endParaRP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Líder en la gestión del conocimiento y de la tecnología en el Sistema Nacional de Educación Superior, con reconocimiento en América Latina y referente de práctica de valores éticos, cívicos y de servicio a la sociedad.</a:t>
            </a:r>
          </a:p>
          <a:p>
            <a:pPr algn="ctr"/>
            <a:endParaRPr lang="es-EC" dirty="0"/>
          </a:p>
        </p:txBody>
      </p:sp>
      <p:grpSp>
        <p:nvGrpSpPr>
          <p:cNvPr id="14" name="13 Grupo"/>
          <p:cNvGrpSpPr/>
          <p:nvPr/>
        </p:nvGrpSpPr>
        <p:grpSpPr>
          <a:xfrm>
            <a:off x="857224" y="0"/>
            <a:ext cx="7643866" cy="1500174"/>
            <a:chOff x="857224" y="0"/>
            <a:chExt cx="7643866" cy="1500174"/>
          </a:xfrm>
        </p:grpSpPr>
        <p:cxnSp>
          <p:nvCxnSpPr>
            <p:cNvPr id="15" name="14 Conector recto"/>
            <p:cNvCxnSpPr/>
            <p:nvPr/>
          </p:nvCxnSpPr>
          <p:spPr>
            <a:xfrm>
              <a:off x="857224" y="785794"/>
              <a:ext cx="7643866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1071538" y="714356"/>
              <a:ext cx="7215238" cy="1588"/>
            </a:xfrm>
            <a:prstGeom prst="line">
              <a:avLst/>
            </a:prstGeom>
            <a:ln w="5080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9" descr="ESCUDO"/>
            <p:cNvPicPr>
              <a:picLocks noChangeAspect="1" noChangeArrowheads="1"/>
            </p:cNvPicPr>
            <p:nvPr/>
          </p:nvPicPr>
          <p:blipFill>
            <a:blip r:embed="rId2"/>
            <a:srcRect l="25000" t="11765" r="28572" b="17647"/>
            <a:stretch>
              <a:fillRect/>
            </a:stretch>
          </p:blipFill>
          <p:spPr bwMode="auto">
            <a:xfrm>
              <a:off x="3857620" y="0"/>
              <a:ext cx="1647683" cy="15001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3428992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C" sz="2000" dirty="0" smtClean="0"/>
          </a:p>
          <a:p>
            <a:r>
              <a:rPr lang="es-ES" sz="2000" b="1" dirty="0" smtClean="0"/>
              <a:t>1. ¿En su empresa en la actualidad se ha invertido en publicidad en la Web?</a:t>
            </a:r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C" sz="2000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r>
              <a:rPr lang="es-ES" sz="2000" b="1" dirty="0" smtClean="0"/>
              <a:t>1.1 Cuál es la razón por la cual no ha invertido en la web</a:t>
            </a:r>
            <a:endParaRPr lang="es-EC" sz="2000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r>
              <a:rPr lang="es-ES" sz="2000" b="1" dirty="0" smtClean="0"/>
              <a:t>1.2 En el futuro consideraría hacer uso de publicidad en la web</a:t>
            </a:r>
            <a:endParaRPr lang="es-EC" sz="2000" dirty="0" smtClean="0"/>
          </a:p>
          <a:p>
            <a:endParaRPr lang="es-EC" sz="2000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5286380" y="0"/>
          <a:ext cx="385762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619500" y="1928802"/>
          <a:ext cx="5524500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5162550" y="4572008"/>
          <a:ext cx="3981450" cy="228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2928926" cy="6858000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2.  ¿Su empresa realiza comercio electrónico para fortalecer su volumen de ventas?</a:t>
            </a:r>
          </a:p>
          <a:p>
            <a:endParaRPr lang="es-ES" sz="2000" b="1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r>
              <a:rPr lang="es-ES" sz="2000" b="1" dirty="0" smtClean="0"/>
              <a:t>3. ¿En su empresa  hace que tiempo utiliza publicidad en la web?</a:t>
            </a:r>
          </a:p>
          <a:p>
            <a:endParaRPr lang="es-ES" sz="2000" b="1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r>
              <a:rPr lang="es-ES" sz="2000" b="1" dirty="0" smtClean="0"/>
              <a:t>4.  ¿Qué porcentaje de ventas aproximado considera usted que genera anualmente la publicidad en la red? </a:t>
            </a:r>
            <a:endParaRPr lang="es-EC" sz="2000" dirty="0" smtClean="0"/>
          </a:p>
          <a:p>
            <a:endParaRPr lang="es-EC" sz="2000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5643570" y="1"/>
          <a:ext cx="3500430" cy="200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4572000" y="21431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4572000" y="5019675"/>
          <a:ext cx="4572000" cy="1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3214678" cy="6858000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5.  ¿Cuál es el volumen de ventas anual que tiene la empresa aproximadamente? </a:t>
            </a:r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C" sz="2000" dirty="0" smtClean="0"/>
          </a:p>
          <a:p>
            <a:endParaRPr lang="es-EC" sz="2000" dirty="0" smtClean="0"/>
          </a:p>
          <a:p>
            <a:r>
              <a:rPr lang="es-ES" sz="2000" b="1" dirty="0" smtClean="0"/>
              <a:t>6. ¿Describa  la situación de su empresa  sin  inversiones en publicidad en la web?</a:t>
            </a:r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C" sz="2000" dirty="0" smtClean="0"/>
          </a:p>
          <a:p>
            <a:r>
              <a:rPr lang="es-ES" sz="2000" b="1" dirty="0" smtClean="0"/>
              <a:t>7. ¿Describa qué ha logrado su empresa con la inversión en publicidad en la web?</a:t>
            </a:r>
            <a:endParaRPr lang="es-EC" sz="2000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4572000" y="1"/>
          <a:ext cx="4572000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500431" y="1928802"/>
          <a:ext cx="5643569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3500430" y="4357694"/>
          <a:ext cx="5643570" cy="250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2857488" cy="6858000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8. ¿En su empresa como califica el manejo y uso actual del comercio electrónico?</a:t>
            </a:r>
          </a:p>
          <a:p>
            <a:endParaRPr lang="es-EC" sz="2000" dirty="0" smtClean="0"/>
          </a:p>
          <a:p>
            <a:r>
              <a:rPr lang="es-ES" sz="2000" b="1" dirty="0" smtClean="0"/>
              <a:t>9. ¿La inversión en publicidad en la web genera que su empresa tenga innovación constante?</a:t>
            </a:r>
          </a:p>
          <a:p>
            <a:endParaRPr lang="es-EC" sz="2000" dirty="0" smtClean="0"/>
          </a:p>
          <a:p>
            <a:endParaRPr lang="es-EC" sz="2000" dirty="0" smtClean="0"/>
          </a:p>
          <a:p>
            <a:r>
              <a:rPr lang="es-ES" sz="2000" b="1" dirty="0" smtClean="0"/>
              <a:t>10. ¿Qué tipos de medios utiliza su empresa en relación a comercio electrónico? (marque medios que se ajusten a su caso)</a:t>
            </a:r>
            <a:endParaRPr lang="es-EC" sz="2000" dirty="0" smtClean="0"/>
          </a:p>
          <a:p>
            <a:endParaRPr lang="es-EC" sz="2000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000364" y="0"/>
          <a:ext cx="6143637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000364" y="1928802"/>
          <a:ext cx="6143636" cy="157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3000365" y="3571876"/>
          <a:ext cx="6143636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2786050" cy="6858000"/>
          </a:xfrm>
        </p:spPr>
        <p:txBody>
          <a:bodyPr>
            <a:normAutofit lnSpcReduction="10000"/>
          </a:bodyPr>
          <a:lstStyle/>
          <a:p>
            <a:r>
              <a:rPr lang="es-ES" sz="2000" b="1" dirty="0" smtClean="0"/>
              <a:t>11. ¿Cuál considera que es el impacto general que ha tenido el comercio electrónico en su empresa?</a:t>
            </a:r>
          </a:p>
          <a:p>
            <a:endParaRPr lang="es-EC" sz="2000" dirty="0" smtClean="0"/>
          </a:p>
          <a:p>
            <a:r>
              <a:rPr lang="es-ES" sz="2000" b="1" dirty="0" smtClean="0"/>
              <a:t>12. ¿De qué forma los miembros de su empresa son conscientes sobre el impacto que  genera la inversión de publicidad en la web?</a:t>
            </a:r>
          </a:p>
          <a:p>
            <a:endParaRPr lang="es-EC" sz="2000" dirty="0" smtClean="0"/>
          </a:p>
          <a:p>
            <a:endParaRPr lang="es-EC" sz="2000" dirty="0" smtClean="0"/>
          </a:p>
          <a:p>
            <a:r>
              <a:rPr lang="es-ES" sz="2000" b="1" dirty="0" smtClean="0"/>
              <a:t>13. ¿Cuál son los resultados que ha generado la publicidad en la web para el crecimiento de su empresa?</a:t>
            </a:r>
            <a:endParaRPr lang="es-EC" sz="2000" dirty="0" smtClean="0"/>
          </a:p>
          <a:p>
            <a:endParaRPr lang="es-EC" sz="2000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000364" y="0"/>
          <a:ext cx="6143636" cy="171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000364" y="1857364"/>
          <a:ext cx="6143636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3000364" y="3800475"/>
          <a:ext cx="6143636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Resultados generales de la investigación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71448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Análisis cruzado de </a:t>
            </a:r>
            <a:r>
              <a:rPr lang="es-ES" b="1" dirty="0" smtClean="0"/>
              <a:t>datos.</a:t>
            </a:r>
          </a:p>
          <a:p>
            <a:r>
              <a:rPr lang="es-ES" dirty="0" smtClean="0"/>
              <a:t>	El </a:t>
            </a:r>
            <a:r>
              <a:rPr lang="es-ES" dirty="0"/>
              <a:t>análisis cruzado de datos, ayudará a profundizar aún de mejor </a:t>
            </a:r>
            <a:r>
              <a:rPr lang="es-ES" dirty="0" smtClean="0"/>
              <a:t>	manera</a:t>
            </a:r>
            <a:r>
              <a:rPr lang="es-ES" dirty="0"/>
              <a:t>, el análisis entre las variables estudiadas. </a:t>
            </a:r>
            <a:endParaRPr lang="es-EC" dirty="0"/>
          </a:p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" y="3000372"/>
          <a:ext cx="9143995" cy="3036570"/>
        </p:xfrm>
        <a:graphic>
          <a:graphicData uri="http://schemas.openxmlformats.org/drawingml/2006/table">
            <a:tbl>
              <a:tblPr/>
              <a:tblGrid>
                <a:gridCol w="1071534"/>
                <a:gridCol w="1785950"/>
                <a:gridCol w="1061371"/>
                <a:gridCol w="1306285"/>
                <a:gridCol w="1306285"/>
                <a:gridCol w="1306285"/>
                <a:gridCol w="1306285"/>
              </a:tblGrid>
              <a:tr h="47625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i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Volumen de Ventas * Tiempo de Publicidad Análisis cruzado</a:t>
                      </a:r>
                      <a:endParaRPr lang="es-EC" sz="1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Tiempo de Publicidad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1 - 2 años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2 - 3 años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3 - 4 años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Más de 4 años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325">
                <a:tc rowSpan="5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Volumen de Ventas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Menor a 250.000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250.000 - 500.000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500.000 - 1'000.000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Más de 1'000.000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7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901440"/>
        </p:xfrm>
        <a:graphic>
          <a:graphicData uri="http://schemas.openxmlformats.org/drawingml/2006/table">
            <a:tbl>
              <a:tblPr/>
              <a:tblGrid>
                <a:gridCol w="1714480"/>
                <a:gridCol w="2857520"/>
                <a:gridCol w="2286000"/>
                <a:gridCol w="2286000"/>
              </a:tblGrid>
              <a:tr h="88177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Logros de la empresa en la web * generar vinculo con el cliente análisis cruzado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Generar vínculo con el cliente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39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4398">
                <a:tc row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Logros Empresa</a:t>
                      </a:r>
                      <a:endParaRPr lang="es-EC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Mayor volumen de ventas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3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Apertura de nuevos mercados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3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Mayor posicionamiento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3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Crecimiento empresarial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3643313"/>
          <a:ext cx="9144000" cy="341376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91848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 que utiliza publicidad en la web * generar vinculo con el cliente análisis cruzado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Generar vínculo con el cliente</a:t>
                      </a:r>
                      <a:endParaRPr lang="es-EC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241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C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9241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Tiempo Publicidad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2 - 3 años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2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3 - 4 años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2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Más de 4 años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CAPÍTULO IV. CASO PRÁCTICO: EVALUACIÓN DE LA INVERSIÓN EN LA WEB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Para ello se ha seleccionado a la empresa “FICO Cía. Ltda.”Empresa comercializadora, encargada de la venta de equipos de oficina y equipos electrónicos, la cual actualmente no tiene inversión en la web y su situación de crecimiento es limitada como se podrá observar.</a:t>
            </a:r>
          </a:p>
          <a:p>
            <a:endParaRPr lang="es-EC" sz="2400" dirty="0" smtClean="0"/>
          </a:p>
          <a:p>
            <a:endParaRPr lang="es-EC" sz="2400" dirty="0" smtClean="0"/>
          </a:p>
          <a:p>
            <a:r>
              <a:rPr lang="es-ES" sz="2400" dirty="0" smtClean="0"/>
              <a:t>Para su análisis se ha partido de su balance de resultados, de sus proyecciones y posteriormente realizar un análisis minucioso considerando las inversiones por realizarse para su promoción y ventas a través de la web y así mismo los resultados estimados en el mercado. De ello se ha podido determinar la rentabilidad que ha tenido las inversiones y potencial crecimiento de la empresa debido a las ventas logradas a través de la promoción web. </a:t>
            </a:r>
            <a:endParaRPr lang="es-EC" sz="2400" dirty="0" smtClean="0"/>
          </a:p>
          <a:p>
            <a:endParaRPr lang="es-EC" sz="24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000372"/>
            <a:ext cx="15613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3.1 Balance de resultados de la empresa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r>
              <a:rPr lang="es-EC" dirty="0" smtClean="0"/>
              <a:t>Flujo de caja histórico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17166"/>
              </p:ext>
            </p:extLst>
          </p:nvPr>
        </p:nvGraphicFramePr>
        <p:xfrm>
          <a:off x="0" y="571480"/>
          <a:ext cx="9144000" cy="4297678"/>
        </p:xfrm>
        <a:graphic>
          <a:graphicData uri="http://schemas.openxmlformats.org/drawingml/2006/table">
            <a:tbl>
              <a:tblPr/>
              <a:tblGrid>
                <a:gridCol w="4381082"/>
                <a:gridCol w="1668026"/>
                <a:gridCol w="1668026"/>
                <a:gridCol w="1426866"/>
              </a:tblGrid>
              <a:tr h="3906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Ingresos 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594.640,51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614.258,27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650.510,36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Costos de ventas 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268.361,26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281.514,57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293.471,24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operacionales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154.458,84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163.814,39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172.573,43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indent="1270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Gastos de Administración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95.836,46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96.641,53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101.299,20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indent="1270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Gastos de Ventas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58.622,38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67.172,86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71.274,23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Cargos Financieros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5.494,09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6.467,04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6.418,17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Impuestos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60.293,29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58.892,57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64.542,22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Utilidad neta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106.033,03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103.569,70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113.505,29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 + Depreciación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5.371,65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6.070,24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5.639,09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Flujo neto de caja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111.404,68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109.639,94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119.144,38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0" y="4972050"/>
          <a:ext cx="32766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3428993" y="4929198"/>
          <a:ext cx="3357585" cy="192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6929454" y="4924425"/>
          <a:ext cx="2214546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CAPÍTULO I.  ASPECTOS GENERALES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MEDIOS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BANNERS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Botones: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Rascacielos:</a:t>
            </a:r>
          </a:p>
        </p:txBody>
      </p:sp>
      <p:pic>
        <p:nvPicPr>
          <p:cNvPr id="4" name="il_fi" descr="http://eon45.com/imagenes/eon4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14422"/>
            <a:ext cx="2571768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4 Imagen" descr="468x6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357562"/>
            <a:ext cx="4295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s1.bitelia.com/files/2007/05/button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6256"/>
            <a:ext cx="2357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factoressencial.com/uploads/pics/BannerRascaciel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643446"/>
            <a:ext cx="3124206" cy="1857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9296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3000"/>
            <a:ext cx="9144000" cy="55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es-EC" dirty="0" smtClean="0"/>
              <a:t>Con implementación</a:t>
            </a:r>
            <a:endParaRPr lang="es-EC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3579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14818"/>
            <a:ext cx="63579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61436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428868"/>
            <a:ext cx="614366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786322"/>
            <a:ext cx="607223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Proyecciones de ingresos y gastos de la implementación</a:t>
            </a:r>
            <a:endParaRPr lang="es-EC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6437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1911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2214554"/>
            <a:ext cx="9144000" cy="8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Evaluación Financiera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realizar la evaluación financiera se ha calculado previamente la tasa de descuento para poder determinar la misma en función de la realidad de la empresa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86125"/>
            <a:ext cx="778674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Cálculo de indicadores de rentabilidad (VAN, TIR)</a:t>
            </a:r>
            <a:endParaRPr lang="es-EC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70690"/>
            <a:ext cx="4929221" cy="55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Tiempo de recuperación del capital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85794"/>
            <a:ext cx="45005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3643314"/>
            <a:ext cx="9144000" cy="8382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Análisis costo beneficio</a:t>
            </a:r>
            <a:r>
              <a:rPr kumimoji="0" lang="es-EC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72152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Evaluación de la implementación sin financiamiento</a:t>
            </a:r>
            <a:endParaRPr lang="es-EC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es-EC" sz="2000" dirty="0" smtClean="0"/>
              <a:t>Calculo de tasa de oportunidad sin financiamiento</a:t>
            </a:r>
            <a:endParaRPr lang="es-EC" sz="20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7148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442912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5214950"/>
            <a:ext cx="4071934" cy="10001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Calculo de van y </a:t>
            </a:r>
            <a:r>
              <a:rPr kumimoji="0" lang="es-EC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tir</a:t>
            </a:r>
            <a:r>
              <a:rPr kumimoji="0" lang="es-EC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sin financiamiento</a:t>
            </a:r>
            <a:endParaRPr kumimoji="0" lang="es-EC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647540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67701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ES" dirty="0" smtClean="0"/>
              <a:t>ROBA PÁGINAS</a:t>
            </a:r>
          </a:p>
          <a:p>
            <a:endParaRPr lang="es-ES" dirty="0" smtClean="0"/>
          </a:p>
          <a:p>
            <a:r>
              <a:rPr lang="es-ES" dirty="0" smtClean="0"/>
              <a:t>HIPERVÍNCULOS</a:t>
            </a:r>
          </a:p>
          <a:p>
            <a:endParaRPr lang="es-ES" dirty="0" smtClean="0"/>
          </a:p>
          <a:p>
            <a:r>
              <a:rPr lang="es-ES" dirty="0" smtClean="0"/>
              <a:t>CURSOR ANIMADO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SITIO WEB</a:t>
            </a:r>
          </a:p>
          <a:p>
            <a:endParaRPr lang="es-ES" dirty="0" smtClean="0"/>
          </a:p>
          <a:p>
            <a:endParaRPr lang="es-EC" dirty="0" smtClean="0"/>
          </a:p>
          <a:p>
            <a:r>
              <a:rPr lang="es-ES" dirty="0" smtClean="0"/>
              <a:t>CAMPAÑA VIRTUAL</a:t>
            </a:r>
            <a:endParaRPr lang="es-EC" dirty="0"/>
          </a:p>
        </p:txBody>
      </p:sp>
      <p:pic>
        <p:nvPicPr>
          <p:cNvPr id="4" name="3 Imagen" descr="robpagin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0"/>
            <a:ext cx="192882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ipervíncul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28575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LOGGER_PHOTO_ID_5602472450481743138" descr="http://4.bp.blogspot.com/-CNsi4ARpUFM/Tb_7ArLgZSI/AAAAAAAAATM/d8BcW4J7cTs/s320/cursores%2Banimados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928934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compuchannel.net/wp-content/archivos/2009/05/may14-tripplite-industri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643314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3.bp.blogspot.com/_-REfdyyKoe0/TDdlt9F6BrI/AAAAAAAADYY/nhaa5Fcdbuc/s640/Metamosle+una+goleada+al+machism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60" y="5072074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 fontScale="90000"/>
          </a:bodyPr>
          <a:lstStyle/>
          <a:p>
            <a:r>
              <a:rPr lang="es-ES" sz="2000" b="1" dirty="0" smtClean="0"/>
              <a:t>Análisis comparativo</a:t>
            </a:r>
            <a:r>
              <a:rPr lang="es-EC" sz="2000" b="1" dirty="0" smtClean="0"/>
              <a:t/>
            </a:r>
            <a:br>
              <a:rPr lang="es-EC" sz="2000" b="1" dirty="0" smtClean="0"/>
            </a:br>
            <a:endParaRPr lang="es-EC" sz="20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000924" cy="208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2786058"/>
            <a:ext cx="7558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s-ES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rafico de ventas sin implementación y con implementación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5724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Gráfico"/>
          <p:cNvGraphicFramePr/>
          <p:nvPr/>
        </p:nvGraphicFramePr>
        <p:xfrm>
          <a:off x="1928794" y="4429133"/>
          <a:ext cx="5238750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851" grpId="0"/>
      <p:bldGraphic spid="7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Grafico de las utilidades con implementación y sin implementación</a:t>
            </a:r>
            <a:r>
              <a:rPr lang="es-EC" sz="2000" b="1" dirty="0" smtClean="0"/>
              <a:t/>
            </a:r>
            <a:br>
              <a:rPr lang="es-EC" sz="2000" b="1" dirty="0" smtClean="0"/>
            </a:br>
            <a:endParaRPr lang="es-EC" sz="20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7245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Gráfico"/>
          <p:cNvGraphicFramePr/>
          <p:nvPr/>
        </p:nvGraphicFramePr>
        <p:xfrm>
          <a:off x="1857356" y="2714620"/>
          <a:ext cx="571504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es-ES" sz="2400" b="1" dirty="0" smtClean="0"/>
              <a:t>Análisis de sensibilidad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endParaRPr lang="es-EC" sz="24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286544" cy="20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/>
              <a:t>CAPÍTULO V. CONCLUSIONES Y RECOMENDACIONES</a:t>
            </a:r>
            <a:r>
              <a:rPr lang="es-EC" sz="2800" b="1" dirty="0" smtClean="0"/>
              <a:t/>
            </a:r>
            <a:br>
              <a:rPr lang="es-EC" sz="2800" b="1" dirty="0" smtClean="0"/>
            </a:b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28628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CONCLUSIONES</a:t>
            </a:r>
          </a:p>
          <a:p>
            <a:endParaRPr lang="es-ES" sz="2000" dirty="0" smtClean="0"/>
          </a:p>
          <a:p>
            <a:endParaRPr lang="es-EC" sz="2000" dirty="0" smtClean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40" y="571480"/>
            <a:ext cx="842960" cy="85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214282" y="1571612"/>
            <a:ext cx="8715436" cy="21431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Primera. </a:t>
            </a:r>
            <a:r>
              <a:rPr lang="es-ES" dirty="0" smtClean="0">
                <a:solidFill>
                  <a:schemeClr val="tx1"/>
                </a:solidFill>
              </a:rPr>
              <a:t>En la actualidad, los medios de comercio y publicidad electrónicos, se están haciendo cada vez más populares entre la oferta y demanda de casi todos los productos y servicios existentes tanto en un mercado local como internacional. Estos medios tienen muchas alternativas de creación, aplicación y retribución. Así como también existen empresas asesoras que brindan estas alternativas de comercializar y publicitar. Las mismas que se están volviendo importantes y necesarias para que una organización logre ser competitiva dentro de su sector comercial.</a:t>
            </a:r>
          </a:p>
          <a:p>
            <a:pPr algn="ctr"/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214282" y="4071942"/>
            <a:ext cx="8715436" cy="2357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Segunda. </a:t>
            </a:r>
            <a:r>
              <a:rPr lang="es-ES" dirty="0" smtClean="0">
                <a:solidFill>
                  <a:schemeClr val="tx1"/>
                </a:solidFill>
              </a:rPr>
              <a:t>LA CÁMARA DE COMERCIO DE QUITO (CCQ), en la actualidad es una importante fuente de apoyo y asesoría para sus más de 15.000 afiliados, los mismos que se dedican a ofertar y demandar los diversos productos y servicios que existen en el mercado. Contando también con la asesoría en medios electrónicos para publicitar y comerciar, brindando así las herramientas necesarias, información actualizada y oportuna. Para que sus afiliados puedan ser cada día más competitivos y rentables dentro del sector comercial en el cual se desenvuelven. Usando medios actuales e innovadores.</a:t>
            </a:r>
            <a:endParaRPr lang="es-EC" dirty="0" smtClean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0"/>
            <a:ext cx="714348" cy="7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214282" y="857232"/>
            <a:ext cx="8715436" cy="33575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Tercera. </a:t>
            </a:r>
            <a:r>
              <a:rPr lang="es-ES" dirty="0" smtClean="0">
                <a:solidFill>
                  <a:schemeClr val="tx1"/>
                </a:solidFill>
              </a:rPr>
              <a:t>Basado en la investigación de campo, se concluye que en la actualidad las empresas están comenzando a adoptar estos nuevos medios de comercio y publicidad electrónicos, ya que, los resultados que estos medios ayudan a alcanzar son beneficiosos tanto en aspectos económicos, competitivos y de satisfacción con el cliente, ya sea en periodos cortos o largos de tiempo de uso de estos medios electrónicos para comercializar y publicitar. También se puede apreciar que existe un importante porcentaje de empresa que aún no adoptan esto medios para apoyar su comercio y publicidad, pero han expresado que cuando tengan la oportunidad los implementaran en sus organizaciones, lo que está convirtiendo a estos medios en muy importantes herramientas para el cumplimiento de sus objetivos y metas, dentro del sector comercial al que pertenecen.</a:t>
            </a:r>
            <a:endParaRPr lang="es-EC" dirty="0" smtClean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285720" y="4572008"/>
            <a:ext cx="8643998" cy="19288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b="1" dirty="0" smtClean="0"/>
          </a:p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Cuarta. </a:t>
            </a:r>
            <a:r>
              <a:rPr lang="es-ES" dirty="0" smtClean="0">
                <a:solidFill>
                  <a:schemeClr val="tx1"/>
                </a:solidFill>
              </a:rPr>
              <a:t>Basado en el modelo financiero realizado en este estudio, se concluye que el invertir en medios electrónicos para comercializar y publicitar, es beneficioso para la parte financiera, competitiva y satisfacción del cliente. Y que estos medios ayudan a incrementar las ganancias de las organizaciones así como la innovación, aspectos que son considerados fundamentales e importantes para que una organización pueda crecer en un mercado globalizado.</a:t>
            </a:r>
            <a:endParaRPr lang="es-EC" dirty="0" smtClean="0">
              <a:solidFill>
                <a:schemeClr val="tx1"/>
              </a:solidFill>
            </a:endParaRPr>
          </a:p>
          <a:p>
            <a:endParaRPr lang="es-EC" dirty="0" smtClean="0"/>
          </a:p>
          <a:p>
            <a:pPr algn="ctr"/>
            <a:endParaRPr lang="es-EC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428628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CONCLUSIONES</a:t>
            </a:r>
          </a:p>
          <a:p>
            <a:endParaRPr lang="es-ES" sz="2000" dirty="0" smtClean="0"/>
          </a:p>
          <a:p>
            <a:endParaRPr lang="es-EC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7150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recomendaciones.</a:t>
            </a:r>
            <a:endParaRPr lang="es-EC" sz="24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292475" cy="10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571472" y="1571612"/>
            <a:ext cx="8143932" cy="1571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Primera. </a:t>
            </a:r>
            <a:r>
              <a:rPr lang="es-ES" dirty="0" smtClean="0">
                <a:solidFill>
                  <a:schemeClr val="tx1"/>
                </a:solidFill>
              </a:rPr>
              <a:t>Se recomienda que para la implantación de proyectos en medios electrónicos ya sea para comercializar o publicitar, debido a que existen muchas alternativas y cada alternativa con sus propios requerimientos. Es necesario contar con una asesoría que provea a la organización de información eficaz y actualizada acerca del medio más adecuado según el caso de necesidad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14282" y="3786190"/>
            <a:ext cx="8715436" cy="2214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Segunda. </a:t>
            </a:r>
            <a:r>
              <a:rPr lang="es-ES" dirty="0" smtClean="0">
                <a:solidFill>
                  <a:schemeClr val="tx1"/>
                </a:solidFill>
              </a:rPr>
              <a:t>Se recomienda a las organizaciones interesadas en aprovechar los medios electrónicos ya sea para publicitar o comercializar, optar por la afiliación a la cámara de comercio de Quito (CCQ), ya que esta organización cuenta entre sus afiliados con empresas que brindan la información y el soporte necesarios en cuanto a medios electrónicos se refiere. Apoyando de esta manera a que las organizaciones interesadas tengan las oportunidades y facilidades para desarrollarse de mejor manera y de que sus objetivos y metas se lleguen a cumplir.</a:t>
            </a:r>
            <a:endParaRPr lang="es-EC" dirty="0" smtClean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0"/>
            <a:ext cx="1571636" cy="12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500034" y="1500174"/>
            <a:ext cx="8286808" cy="1714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Tercera.</a:t>
            </a:r>
            <a:r>
              <a:rPr lang="es-ES" dirty="0" smtClean="0">
                <a:solidFill>
                  <a:schemeClr val="tx1"/>
                </a:solidFill>
              </a:rPr>
              <a:t> Se recomienda a las organizaciones interesadas en aprovechar el uso de medios electrónicos ya sea para comercializar o publicitar, identificar muy bien las necesidades  que se desean satisfacer con estos medios, además de la correcta selección del medio electrónico de entre las varias opciones existentes en el mercado.</a:t>
            </a:r>
            <a:endParaRPr lang="es-EC" dirty="0" smtClean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428596" y="3857628"/>
            <a:ext cx="8358246" cy="1714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Cuarta.</a:t>
            </a:r>
            <a:r>
              <a:rPr lang="es-ES" dirty="0" smtClean="0">
                <a:solidFill>
                  <a:schemeClr val="tx1"/>
                </a:solidFill>
              </a:rPr>
              <a:t> Se recomienda a las organizaciones interesadas en aprovechar los medios electrónicos para publicitar y comerciar, que el financiamiento de estos proyectos se los haga con ayuda de una institución financiera o financiamiento de terceros. Ya que los resultados serán más beneficios tanto en la parte financiera como en la parte competitiva. </a:t>
            </a:r>
            <a:endParaRPr lang="es-EC" dirty="0" smtClean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7150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recomendaciones.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400164"/>
          </a:xfrm>
        </p:spPr>
        <p:txBody>
          <a:bodyPr>
            <a:normAutofit/>
          </a:bodyPr>
          <a:lstStyle/>
          <a:p>
            <a:pPr algn="ctr"/>
            <a:r>
              <a:rPr lang="es-EC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GRACIAS POR SU AMABLE ATENCION</a:t>
            </a:r>
            <a:endParaRPr lang="es-EC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642556"/>
            <a:ext cx="3143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i="1" dirty="0" smtClean="0"/>
              <a:t>Gráficos y tablas elaborados por Omar </a:t>
            </a:r>
            <a:r>
              <a:rPr lang="es-EC" sz="800" b="1" i="1" dirty="0" err="1" smtClean="0"/>
              <a:t>Cuasquer</a:t>
            </a:r>
            <a:r>
              <a:rPr lang="es-EC" sz="800" b="1" i="1" dirty="0" smtClean="0"/>
              <a:t>.</a:t>
            </a:r>
            <a:endParaRPr lang="es-EC" sz="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/>
          <a:lstStyle/>
          <a:p>
            <a:r>
              <a:rPr lang="es-ES" dirty="0" smtClean="0"/>
              <a:t>COMERCIO ELECTRÓNICO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es una forma  para desarrollar  transacciones de bienes y servicios a través del uso de medios electrónicos.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La característica fundamental del comercio electrónico es la oferta, contratación, la aceptación de la misma, realizadas </a:t>
            </a:r>
            <a:r>
              <a:rPr lang="es-ES" sz="2400" dirty="0" err="1" smtClean="0"/>
              <a:t>on</a:t>
            </a:r>
            <a:r>
              <a:rPr lang="es-ES" sz="2400" dirty="0" smtClean="0"/>
              <a:t> - line</a:t>
            </a:r>
            <a:endParaRPr lang="es-EC" sz="2400" dirty="0"/>
          </a:p>
        </p:txBody>
      </p:sp>
      <p:pic>
        <p:nvPicPr>
          <p:cNvPr id="4" name="il_fi" descr="http://blog.solostocks.com/wp-content/uploads/2011/09/comercio-electronic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14620"/>
            <a:ext cx="3209925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8200"/>
          </a:xfrm>
        </p:spPr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s-ES" sz="2800" b="1" dirty="0"/>
              <a:t>FORMATOS DE COMERCIO ELECTRÓNICO</a:t>
            </a:r>
            <a:r>
              <a:rPr lang="es-EC" sz="2800" b="1" dirty="0"/>
              <a:t/>
            </a:r>
            <a:br>
              <a:rPr lang="es-EC" sz="2800" b="1" dirty="0"/>
            </a:b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es-ES" sz="1800" dirty="0" smtClean="0"/>
              <a:t>El comercio electrónico, se subdivide en cuatro categorías diferentes:</a:t>
            </a:r>
            <a:endParaRPr lang="es-EC" sz="1800" dirty="0" smtClean="0"/>
          </a:p>
          <a:p>
            <a:pPr lvl="1"/>
            <a:r>
              <a:rPr lang="es-ES" sz="2400" dirty="0" smtClean="0"/>
              <a:t>Empresa – empresa</a:t>
            </a:r>
            <a:endParaRPr lang="es-EC" sz="2400" dirty="0" smtClean="0"/>
          </a:p>
          <a:p>
            <a:pPr lvl="1"/>
            <a:r>
              <a:rPr lang="es-ES" sz="2400" dirty="0" smtClean="0"/>
              <a:t>Empresa – consumidor</a:t>
            </a:r>
            <a:endParaRPr lang="es-EC" sz="2400" dirty="0" smtClean="0"/>
          </a:p>
          <a:p>
            <a:pPr lvl="1"/>
            <a:r>
              <a:rPr lang="es-ES" sz="2400" dirty="0" smtClean="0"/>
              <a:t>Empresa – administración</a:t>
            </a:r>
            <a:endParaRPr lang="es-EC" sz="2400" dirty="0" smtClean="0"/>
          </a:p>
          <a:p>
            <a:pPr lvl="1"/>
            <a:r>
              <a:rPr lang="es-ES" sz="2400" dirty="0" smtClean="0"/>
              <a:t>Consumidor – administración</a:t>
            </a:r>
          </a:p>
          <a:p>
            <a:pPr lvl="1">
              <a:buNone/>
            </a:pPr>
            <a:endParaRPr lang="es-ES" sz="2400" dirty="0" smtClean="0"/>
          </a:p>
          <a:p>
            <a:pPr lvl="1">
              <a:buNone/>
            </a:pPr>
            <a:r>
              <a:rPr lang="es-ES" sz="2400" b="1" dirty="0" smtClean="0"/>
              <a:t>COMO FUNCIONA EL COMERCIO ELECTRÓNICO</a:t>
            </a:r>
            <a:endParaRPr lang="es-EC" sz="2400" b="1" dirty="0" smtClean="0"/>
          </a:p>
          <a:p>
            <a:endParaRPr lang="es-EC" sz="2400" dirty="0"/>
          </a:p>
        </p:txBody>
      </p:sp>
      <p:pic>
        <p:nvPicPr>
          <p:cNvPr id="4" name="il_fi" descr="http://4.bp.blogspot.com/_KYQMVaNOfE0/S_dIBNQyH-I/AAAAAAAAbe4/I3hX5ncT1DI/s400/ecommerce+diagram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905250"/>
            <a:ext cx="2495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DISEÑO GRÁFICO Y MULTIMEDIA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Diseño Multimedia</a:t>
            </a:r>
          </a:p>
          <a:p>
            <a:endParaRPr lang="es-ES" sz="2400" b="1" dirty="0" smtClean="0"/>
          </a:p>
          <a:p>
            <a:endParaRPr lang="es-ES" sz="2400" b="1" dirty="0" smtClean="0"/>
          </a:p>
          <a:p>
            <a:r>
              <a:rPr lang="es-ES" sz="2400" b="1" dirty="0" smtClean="0"/>
              <a:t>Hipermedia</a:t>
            </a:r>
          </a:p>
          <a:p>
            <a:pPr>
              <a:buNone/>
            </a:pPr>
            <a:endParaRPr lang="es-ES" sz="2400" b="1" dirty="0" smtClean="0"/>
          </a:p>
          <a:p>
            <a:r>
              <a:rPr lang="es-ES" sz="2400" b="1" dirty="0" smtClean="0"/>
              <a:t>IDENTIDAD CORPORATIVA DE LA INSTITUCIÓN</a:t>
            </a:r>
          </a:p>
          <a:p>
            <a:r>
              <a:rPr lang="es-ES" sz="2400" dirty="0" smtClean="0"/>
              <a:t>La identidad corporativa, es el conjunto de aspectos visuales que  una empresa posee para generar su identidad</a:t>
            </a:r>
          </a:p>
          <a:p>
            <a:pPr lvl="1"/>
            <a:r>
              <a:rPr lang="es-ES" sz="2000" b="1" dirty="0" smtClean="0"/>
              <a:t>Los aspectos internos son:</a:t>
            </a:r>
            <a:endParaRPr lang="es-EC" sz="2000" dirty="0" smtClean="0"/>
          </a:p>
          <a:p>
            <a:pPr lvl="1"/>
            <a:r>
              <a:rPr lang="es-ES" sz="2000" b="1" dirty="0" smtClean="0"/>
              <a:t>Los aspectos externos son:</a:t>
            </a:r>
            <a:r>
              <a:rPr lang="es-ES" sz="2000" dirty="0" smtClean="0"/>
              <a:t> </a:t>
            </a:r>
            <a:endParaRPr lang="es-EC" sz="20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14422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identidad corporativ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00570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820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ASPECTOS EXTERNOS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LOGOTIPO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CROMÁTICA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TIPOGRAFÍA</a:t>
            </a:r>
            <a:endParaRPr lang="es-EC" sz="2400" dirty="0"/>
          </a:p>
        </p:txBody>
      </p:sp>
      <p:pic>
        <p:nvPicPr>
          <p:cNvPr id="4" name="il_fi" descr="http://www.tentandote.com/wp-content/uploads/2010/06/Logotipo-de-SonyEricss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1857388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l_fi" descr="http://www.todacultura.com/acuarelas/images/cirulocormatic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andresduran.com/wp-content/uploads/tipografia-boa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857760"/>
            <a:ext cx="1943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/>
          <a:lstStyle/>
          <a:p>
            <a:r>
              <a:rPr lang="es-ES" dirty="0" smtClean="0"/>
              <a:t>MEDICIÓN DE LA PUBLICIDAD ON-LINE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286412"/>
          </a:xfrm>
        </p:spPr>
        <p:txBody>
          <a:bodyPr>
            <a:normAutofit/>
          </a:bodyPr>
          <a:lstStyle/>
          <a:p>
            <a:pPr lvl="0"/>
            <a:r>
              <a:rPr lang="es-ES" sz="2400" b="1" dirty="0" smtClean="0"/>
              <a:t>Un visitante, </a:t>
            </a:r>
            <a:r>
              <a:rPr lang="es-ES" sz="2400" dirty="0" smtClean="0"/>
              <a:t>Es la persona que visita un web-</a:t>
            </a:r>
            <a:r>
              <a:rPr lang="es-ES" sz="2400" dirty="0" err="1" smtClean="0"/>
              <a:t>site</a:t>
            </a:r>
            <a:r>
              <a:rPr lang="es-ES" sz="2400" dirty="0" smtClean="0"/>
              <a:t>. </a:t>
            </a:r>
            <a:endParaRPr lang="es-EC" sz="2400" dirty="0" smtClean="0"/>
          </a:p>
          <a:p>
            <a:pPr lvl="0"/>
            <a:r>
              <a:rPr lang="es-ES" sz="2400" b="1" dirty="0" smtClean="0"/>
              <a:t>Una visita, </a:t>
            </a:r>
            <a:r>
              <a:rPr lang="es-ES" sz="2400" dirty="0" smtClean="0"/>
              <a:t>es el acto de un visitante solicitando páginas de un mismo sitio durante unos 30 minutos aproximadamente. </a:t>
            </a:r>
            <a:endParaRPr lang="es-EC" sz="2400" dirty="0" smtClean="0"/>
          </a:p>
          <a:p>
            <a:pPr lvl="0"/>
            <a:r>
              <a:rPr lang="es-ES" sz="2400" b="1" dirty="0" smtClean="0"/>
              <a:t>una página vista, </a:t>
            </a:r>
            <a:r>
              <a:rPr lang="es-ES" sz="2400" dirty="0" smtClean="0"/>
              <a:t>es el contenido de una página vista por el visitante. </a:t>
            </a:r>
            <a:endParaRPr lang="es-EC" sz="2400" dirty="0" smtClean="0"/>
          </a:p>
          <a:p>
            <a:pPr lvl="0"/>
            <a:r>
              <a:rPr lang="es-ES" sz="2400" b="1" dirty="0" smtClean="0"/>
              <a:t>Un anuncio visto,</a:t>
            </a:r>
            <a:r>
              <a:rPr lang="es-ES" sz="2400" dirty="0" smtClean="0"/>
              <a:t> es cuando un visitante está viendo un anuncio. </a:t>
            </a:r>
            <a:endParaRPr lang="es-EC" sz="2400" dirty="0" smtClean="0"/>
          </a:p>
          <a:p>
            <a:r>
              <a:rPr lang="es-ES" sz="2400" b="1" dirty="0" smtClean="0"/>
              <a:t>Un </a:t>
            </a:r>
            <a:r>
              <a:rPr lang="es-ES" sz="2400" b="1" dirty="0" err="1" smtClean="0"/>
              <a:t>click</a:t>
            </a:r>
            <a:r>
              <a:rPr lang="es-ES" sz="2400" b="1" dirty="0" smtClean="0"/>
              <a:t>,</a:t>
            </a:r>
            <a:r>
              <a:rPr lang="es-ES" sz="2400" dirty="0" smtClean="0"/>
              <a:t> es cuando un visitante pulsa con el ratón sobre un anuncio. </a:t>
            </a:r>
            <a:endParaRPr lang="es-EC" sz="2400" dirty="0"/>
          </a:p>
        </p:txBody>
      </p:sp>
      <p:pic>
        <p:nvPicPr>
          <p:cNvPr id="4" name="il_fi" descr="http://blogs.neo.com.pe/neo/metricas-publicidad-onlin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40005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373</TotalTime>
  <Words>2794</Words>
  <Application>Microsoft Office PowerPoint</Application>
  <PresentationFormat>Presentación en pantalla (4:3)</PresentationFormat>
  <Paragraphs>439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Viajes</vt:lpstr>
      <vt:lpstr>Presentación de PowerPoint</vt:lpstr>
      <vt:lpstr>Presentación de PowerPoint</vt:lpstr>
      <vt:lpstr>CAPÍTULO I.  ASPECTOS GENERALES </vt:lpstr>
      <vt:lpstr>Presentación de PowerPoint</vt:lpstr>
      <vt:lpstr>COMERCIO ELECTRÓNICO</vt:lpstr>
      <vt:lpstr>FORMATOS DE COMERCIO ELECTRÓNICO </vt:lpstr>
      <vt:lpstr>DISEÑO GRÁFICO Y MULTIMEDIA</vt:lpstr>
      <vt:lpstr>ASPECTOS EXTERNOS</vt:lpstr>
      <vt:lpstr>MEDICIÓN DE LA PUBLICIDAD ON-LINE</vt:lpstr>
      <vt:lpstr>CAPÍTULO II. LA CÁMARA DE COMERCIO DE QUITO Y EL SECTOR COMERCIAL </vt:lpstr>
      <vt:lpstr>SECTOR COMERCIAL EN QUITO</vt:lpstr>
      <vt:lpstr>Situación actual</vt:lpstr>
      <vt:lpstr>Cámara de Comercio de Quito</vt:lpstr>
      <vt:lpstr>Filosofía Institucional</vt:lpstr>
      <vt:lpstr>Convicciones </vt:lpstr>
      <vt:lpstr>CAPÍTULO III. INVESTIGACIÓN DE CAMPO </vt:lpstr>
      <vt:lpstr>Metodología</vt:lpstr>
      <vt:lpstr>DELIMITACIÓN DEL UNIVERSO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generales de la investigación</vt:lpstr>
      <vt:lpstr>Presentación de PowerPoint</vt:lpstr>
      <vt:lpstr>CAPÍTULO IV. CASO PRÁCTICO: EVALUACIÓN DE LA INVERSIÓN EN LA WEB </vt:lpstr>
      <vt:lpstr>3.1 Balance de resultados de la empresa </vt:lpstr>
      <vt:lpstr>Flujo de caja histórico</vt:lpstr>
      <vt:lpstr>Presentación de PowerPoint</vt:lpstr>
      <vt:lpstr>Con implementación</vt:lpstr>
      <vt:lpstr>Presentación de PowerPoint</vt:lpstr>
      <vt:lpstr>Proyecciones de ingresos y gastos de la implementación</vt:lpstr>
      <vt:lpstr>Presentación de PowerPoint</vt:lpstr>
      <vt:lpstr>Cálculo de indicadores de rentabilidad (VAN, TIR)</vt:lpstr>
      <vt:lpstr>Tiempo de recuperación del capital </vt:lpstr>
      <vt:lpstr>Evaluación de la implementación sin financiamiento</vt:lpstr>
      <vt:lpstr>Calculo de tasa de oportunidad sin financiamiento</vt:lpstr>
      <vt:lpstr>Presentación de PowerPoint</vt:lpstr>
      <vt:lpstr>Análisis comparativo </vt:lpstr>
      <vt:lpstr>Grafico de las utilidades con implementación y sin implementación </vt:lpstr>
      <vt:lpstr>Análisis de sensibilidad </vt:lpstr>
      <vt:lpstr>CAPÍTULO V. CONCLUSIONES Y RECOMENDACIONES </vt:lpstr>
      <vt:lpstr>Presentación de PowerPoint</vt:lpstr>
      <vt:lpstr>recomendaciones.</vt:lpstr>
      <vt:lpstr>recomendaciones.</vt:lpstr>
      <vt:lpstr>GRACIAS POR SU AMABLE ATENCION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OMAR.V.C.G</dc:creator>
  <cp:lastModifiedBy>oem</cp:lastModifiedBy>
  <cp:revision>101</cp:revision>
  <dcterms:created xsi:type="dcterms:W3CDTF">2013-05-08T17:00:27Z</dcterms:created>
  <dcterms:modified xsi:type="dcterms:W3CDTF">2013-06-24T04:03:21Z</dcterms:modified>
</cp:coreProperties>
</file>