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9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2" r:id="rId20"/>
    <p:sldId id="274" r:id="rId21"/>
    <p:sldId id="275" r:id="rId22"/>
    <p:sldId id="283" r:id="rId23"/>
    <p:sldId id="284" r:id="rId24"/>
    <p:sldId id="285" r:id="rId25"/>
    <p:sldId id="286" r:id="rId26"/>
    <p:sldId id="287" r:id="rId27"/>
    <p:sldId id="288" r:id="rId28"/>
    <p:sldId id="289" r:id="rId29"/>
    <p:sldId id="290" r:id="rId30"/>
    <p:sldId id="291" r:id="rId31"/>
    <p:sldId id="292" r:id="rId32"/>
    <p:sldId id="293" r:id="rId33"/>
    <p:sldId id="316" r:id="rId34"/>
    <p:sldId id="319" r:id="rId35"/>
    <p:sldId id="318" r:id="rId36"/>
    <p:sldId id="320" r:id="rId37"/>
    <p:sldId id="294" r:id="rId38"/>
    <p:sldId id="295" r:id="rId39"/>
    <p:sldId id="298" r:id="rId40"/>
    <p:sldId id="299" r:id="rId41"/>
    <p:sldId id="300" r:id="rId42"/>
    <p:sldId id="301" r:id="rId43"/>
    <p:sldId id="302" r:id="rId44"/>
    <p:sldId id="303" r:id="rId45"/>
    <p:sldId id="304" r:id="rId46"/>
    <p:sldId id="305" r:id="rId47"/>
    <p:sldId id="306" r:id="rId48"/>
    <p:sldId id="307" r:id="rId49"/>
    <p:sldId id="308" r:id="rId50"/>
    <p:sldId id="314" r:id="rId51"/>
    <p:sldId id="310" r:id="rId52"/>
    <p:sldId id="311" r:id="rId53"/>
    <p:sldId id="309" r:id="rId54"/>
    <p:sldId id="312" r:id="rId55"/>
    <p:sldId id="321" r:id="rId56"/>
    <p:sldId id="322" r:id="rId57"/>
    <p:sldId id="313" r:id="rId58"/>
    <p:sldId id="315" r:id="rId5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00" autoAdjust="0"/>
    <p:restoredTop sz="94660"/>
  </p:normalViewPr>
  <p:slideViewPr>
    <p:cSldViewPr>
      <p:cViewPr>
        <p:scale>
          <a:sx n="100" d="100"/>
          <a:sy n="100" d="100"/>
        </p:scale>
        <p:origin x="-1932" y="-4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D:\Documents%20and%20Settings\Christian%20Ocampo\Escritorio\TESIS\desarrollo%20de%20tesis\POBLACION%20CENSO\PROYECION%20ZONAL.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Documents%20and%20Settings\Christian%20Ocampo\Escritorio\TESIS\desarrollo%20de%20tesis\poblacion%20saturac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Documents%20and%20Settings\Christian%20Ocampo\Escritorio\TESIS\desarrollo%20de%20tesis\poblacion%20saturac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700" b="0" i="0" u="none" strike="noStrike" baseline="0">
                <a:solidFill>
                  <a:srgbClr val="000000"/>
                </a:solidFill>
                <a:latin typeface="Arial"/>
                <a:ea typeface="Arial"/>
                <a:cs typeface="Arial"/>
              </a:defRPr>
            </a:pPr>
            <a:r>
              <a:rPr lang="es-EC" sz="1150" b="1" i="0" u="none" strike="noStrike" baseline="0">
                <a:solidFill>
                  <a:srgbClr val="0000FF"/>
                </a:solidFill>
                <a:latin typeface="Arial"/>
                <a:cs typeface="Arial"/>
              </a:rPr>
              <a:t>CRECIMIENTO POBLACIONAL ADM. ZONAL </a:t>
            </a:r>
            <a:r>
              <a:rPr lang="es-EC" sz="1150" b="1" i="0" u="none" strike="noStrike" baseline="0">
                <a:solidFill>
                  <a:srgbClr val="FF6600"/>
                </a:solidFill>
                <a:latin typeface="Arial"/>
                <a:cs typeface="Arial"/>
              </a:rPr>
              <a:t>ELOY ALFARO</a:t>
            </a:r>
            <a:endParaRPr lang="es-EC"/>
          </a:p>
        </c:rich>
      </c:tx>
      <c:layout>
        <c:manualLayout>
          <c:xMode val="edge"/>
          <c:yMode val="edge"/>
          <c:x val="0.12191860245635704"/>
          <c:y val="2.1475478764811273E-2"/>
        </c:manualLayout>
      </c:layout>
      <c:overlay val="0"/>
      <c:spPr>
        <a:noFill/>
        <a:ln w="25400">
          <a:noFill/>
        </a:ln>
      </c:spPr>
    </c:title>
    <c:autoTitleDeleted val="0"/>
    <c:plotArea>
      <c:layout>
        <c:manualLayout>
          <c:layoutTarget val="inner"/>
          <c:xMode val="edge"/>
          <c:yMode val="edge"/>
          <c:x val="0.11557796034491326"/>
          <c:y val="0.20714333878194471"/>
          <c:w val="0.84170905903360738"/>
          <c:h val="0.62619193217990188"/>
        </c:manualLayout>
      </c:layout>
      <c:lineChart>
        <c:grouping val="standard"/>
        <c:varyColors val="0"/>
        <c:ser>
          <c:idx val="8"/>
          <c:order val="0"/>
          <c:tx>
            <c:strRef>
              <c:f>'Eloy Alfaro'!$A$14</c:f>
              <c:strCache>
                <c:ptCount val="1"/>
                <c:pt idx="0">
                  <c:v>LLOA</c:v>
                </c:pt>
              </c:strCache>
            </c:strRef>
          </c:tx>
          <c:spPr>
            <a:ln w="25400">
              <a:solidFill>
                <a:srgbClr val="008080"/>
              </a:solidFill>
              <a:prstDash val="solid"/>
            </a:ln>
          </c:spPr>
          <c:marker>
            <c:symbol val="dash"/>
            <c:size val="5"/>
            <c:spPr>
              <a:solidFill>
                <a:srgbClr val="008080"/>
              </a:solidFill>
              <a:ln>
                <a:solidFill>
                  <a:srgbClr val="008080"/>
                </a:solidFill>
                <a:prstDash val="solid"/>
              </a:ln>
            </c:spPr>
          </c:marker>
          <c:cat>
            <c:strRef>
              <c:f>'Eloy Alfaro'!$S$5:$X$5</c:f>
              <c:strCache>
                <c:ptCount val="6"/>
                <c:pt idx="0">
                  <c:v>2001</c:v>
                </c:pt>
                <c:pt idx="1">
                  <c:v>2005</c:v>
                </c:pt>
                <c:pt idx="2">
                  <c:v>2010</c:v>
                </c:pt>
                <c:pt idx="3">
                  <c:v>2015</c:v>
                </c:pt>
                <c:pt idx="4">
                  <c:v>2020</c:v>
                </c:pt>
                <c:pt idx="5">
                  <c:v>2025</c:v>
                </c:pt>
              </c:strCache>
            </c:strRef>
          </c:cat>
          <c:val>
            <c:numRef>
              <c:f>('Eloy Alfaro'!$D$14,'Eloy Alfaro'!$G$14,'Eloy Alfaro'!$I$14,'Eloy Alfaro'!$K$14,'Eloy Alfaro'!$M$14,'Eloy Alfaro'!$O$14)</c:f>
              <c:numCache>
                <c:formatCode>#,##0_ ;[Red]\-#,##0\ </c:formatCode>
                <c:ptCount val="6"/>
                <c:pt idx="0">
                  <c:v>1431</c:v>
                </c:pt>
                <c:pt idx="1">
                  <c:v>1432.1756223971081</c:v>
                </c:pt>
                <c:pt idx="2">
                  <c:v>1412.8562105105586</c:v>
                </c:pt>
                <c:pt idx="3">
                  <c:v>1371.3761720007858</c:v>
                </c:pt>
                <c:pt idx="4">
                  <c:v>1309.5084314521387</c:v>
                </c:pt>
                <c:pt idx="5">
                  <c:v>1230.026950638405</c:v>
                </c:pt>
              </c:numCache>
            </c:numRef>
          </c:val>
          <c:smooth val="0"/>
        </c:ser>
        <c:dLbls>
          <c:showLegendKey val="0"/>
          <c:showVal val="0"/>
          <c:showCatName val="0"/>
          <c:showSerName val="0"/>
          <c:showPercent val="0"/>
          <c:showBubbleSize val="0"/>
        </c:dLbls>
        <c:marker val="1"/>
        <c:smooth val="0"/>
        <c:axId val="243730944"/>
        <c:axId val="37020800"/>
      </c:lineChart>
      <c:catAx>
        <c:axId val="243730944"/>
        <c:scaling>
          <c:orientation val="minMax"/>
        </c:scaling>
        <c:delete val="0"/>
        <c:axPos val="b"/>
        <c:title>
          <c:tx>
            <c:rich>
              <a:bodyPr/>
              <a:lstStyle/>
              <a:p>
                <a:pPr>
                  <a:defRPr sz="800" b="1" i="0" u="none" strike="noStrike" baseline="0">
                    <a:solidFill>
                      <a:srgbClr val="0000FF"/>
                    </a:solidFill>
                    <a:latin typeface="Arial"/>
                    <a:ea typeface="Arial"/>
                    <a:cs typeface="Arial"/>
                  </a:defRPr>
                </a:pPr>
                <a:r>
                  <a:rPr lang="es-EC"/>
                  <a:t>AÑO</a:t>
                </a:r>
              </a:p>
            </c:rich>
          </c:tx>
          <c:layout>
            <c:manualLayout>
              <c:xMode val="edge"/>
              <c:yMode val="edge"/>
              <c:x val="0.50628167082129805"/>
              <c:y val="0.923811773528308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850" b="1" i="0" u="none" strike="noStrike" baseline="0">
                <a:solidFill>
                  <a:srgbClr val="000000"/>
                </a:solidFill>
                <a:latin typeface="Arial"/>
                <a:ea typeface="Arial"/>
                <a:cs typeface="Arial"/>
              </a:defRPr>
            </a:pPr>
            <a:endParaRPr lang="es-EC"/>
          </a:p>
        </c:txPr>
        <c:crossAx val="37020800"/>
        <c:crosses val="autoZero"/>
        <c:auto val="1"/>
        <c:lblAlgn val="ctr"/>
        <c:lblOffset val="400"/>
        <c:tickLblSkip val="1"/>
        <c:tickMarkSkip val="1"/>
        <c:noMultiLvlLbl val="0"/>
      </c:catAx>
      <c:valAx>
        <c:axId val="37020800"/>
        <c:scaling>
          <c:orientation val="minMax"/>
        </c:scaling>
        <c:delete val="0"/>
        <c:axPos val="l"/>
        <c:majorGridlines>
          <c:spPr>
            <a:ln w="3175">
              <a:solidFill>
                <a:srgbClr val="000000"/>
              </a:solidFill>
              <a:prstDash val="solid"/>
            </a:ln>
          </c:spPr>
        </c:majorGridlines>
        <c:numFmt formatCode="#,##0_ ;[Red]\-#,##0\ "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s-EC"/>
          </a:p>
        </c:txPr>
        <c:crossAx val="243730944"/>
        <c:crosses val="autoZero"/>
        <c:crossBetween val="between"/>
      </c:valAx>
      <c:spPr>
        <a:noFill/>
        <a:ln w="12700">
          <a:solidFill>
            <a:srgbClr val="808080"/>
          </a:solidFill>
          <a:prstDash val="solid"/>
        </a:ln>
      </c:spPr>
    </c:plotArea>
    <c:legend>
      <c:legendPos val="t"/>
      <c:layout>
        <c:manualLayout>
          <c:xMode val="edge"/>
          <c:yMode val="edge"/>
          <c:x val="8.6683417085427136E-2"/>
          <c:y val="0.11904786901637295"/>
          <c:w val="0.88944776375314893"/>
          <c:h val="5.2380952380952375E-2"/>
        </c:manualLayout>
      </c:layout>
      <c:overlay val="0"/>
      <c:spPr>
        <a:solidFill>
          <a:srgbClr val="FFFFFF"/>
        </a:solidFill>
        <a:ln w="25400">
          <a:noFill/>
        </a:ln>
      </c:spPr>
      <c:txPr>
        <a:bodyPr/>
        <a:lstStyle/>
        <a:p>
          <a:pPr>
            <a:defRPr sz="550" b="0" i="0" u="none" strike="noStrike" baseline="0">
              <a:solidFill>
                <a:srgbClr val="000000"/>
              </a:solidFill>
              <a:latin typeface="Arial"/>
              <a:ea typeface="Arial"/>
              <a:cs typeface="Arial"/>
            </a:defRPr>
          </a:pPr>
          <a:endParaRPr lang="es-EC"/>
        </a:p>
      </c:txPr>
    </c:legend>
    <c:plotVisOnly val="1"/>
    <c:dispBlanksAs val="gap"/>
    <c:showDLblsOverMax val="0"/>
  </c:chart>
  <c:spPr>
    <a:solidFill>
      <a:srgbClr val="FFFFFF"/>
    </a:solidFill>
    <a:ln w="3175">
      <a:solidFill>
        <a:srgbClr val="000000"/>
      </a:solidFill>
      <a:prstDash val="solid"/>
    </a:ln>
  </c:spPr>
  <c:txPr>
    <a:bodyPr/>
    <a:lstStyle/>
    <a:p>
      <a:pPr>
        <a:defRPr sz="1700" b="0" i="0" u="none" strike="noStrike" baseline="0">
          <a:solidFill>
            <a:srgbClr val="000000"/>
          </a:solidFill>
          <a:latin typeface="Arial"/>
          <a:ea typeface="Arial"/>
          <a:cs typeface="Arial"/>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07174103237096E-2"/>
          <c:y val="4.6770924467774859E-2"/>
          <c:w val="0.66762335958005248"/>
          <c:h val="0.83724919801691455"/>
        </c:manualLayout>
      </c:layout>
      <c:lineChart>
        <c:grouping val="standard"/>
        <c:varyColors val="0"/>
        <c:ser>
          <c:idx val="0"/>
          <c:order val="0"/>
          <c:tx>
            <c:strRef>
              <c:f>Sheet1!$D$2</c:f>
              <c:strCache>
                <c:ptCount val="1"/>
                <c:pt idx="0">
                  <c:v>Población M. Aritmético</c:v>
                </c:pt>
              </c:strCache>
            </c:strRef>
          </c:tx>
          <c:cat>
            <c:numRef>
              <c:f>Sheet1!$A$3:$A$23</c:f>
              <c:numCache>
                <c:formatCode>0</c:formatCode>
                <c:ptCount val="21"/>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numCache>
            </c:numRef>
          </c:cat>
          <c:val>
            <c:numRef>
              <c:f>Sheet1!$D$3:$D$23</c:f>
              <c:numCache>
                <c:formatCode>#,##0</c:formatCode>
                <c:ptCount val="21"/>
                <c:pt idx="0">
                  <c:v>136</c:v>
                </c:pt>
                <c:pt idx="1">
                  <c:v>136.67999999999998</c:v>
                </c:pt>
                <c:pt idx="2">
                  <c:v>137.36000000000001</c:v>
                </c:pt>
                <c:pt idx="3">
                  <c:v>138.04</c:v>
                </c:pt>
                <c:pt idx="4">
                  <c:v>138.72</c:v>
                </c:pt>
                <c:pt idx="5">
                  <c:v>139.39999999999998</c:v>
                </c:pt>
                <c:pt idx="6">
                  <c:v>140.08000000000001</c:v>
                </c:pt>
                <c:pt idx="7">
                  <c:v>140.76</c:v>
                </c:pt>
                <c:pt idx="8">
                  <c:v>141.44</c:v>
                </c:pt>
                <c:pt idx="9">
                  <c:v>142.12</c:v>
                </c:pt>
                <c:pt idx="10">
                  <c:v>142.80000000000001</c:v>
                </c:pt>
                <c:pt idx="11">
                  <c:v>143.47999999999999</c:v>
                </c:pt>
                <c:pt idx="12">
                  <c:v>144.16</c:v>
                </c:pt>
                <c:pt idx="13">
                  <c:v>144.84</c:v>
                </c:pt>
                <c:pt idx="14">
                  <c:v>145.52000000000001</c:v>
                </c:pt>
                <c:pt idx="15">
                  <c:v>146.19999999999999</c:v>
                </c:pt>
                <c:pt idx="16">
                  <c:v>146.88</c:v>
                </c:pt>
                <c:pt idx="17">
                  <c:v>147.56</c:v>
                </c:pt>
                <c:pt idx="18">
                  <c:v>148.24</c:v>
                </c:pt>
                <c:pt idx="19">
                  <c:v>148.91999999999999</c:v>
                </c:pt>
                <c:pt idx="20">
                  <c:v>149.60000000000002</c:v>
                </c:pt>
              </c:numCache>
            </c:numRef>
          </c:val>
          <c:smooth val="0"/>
        </c:ser>
        <c:ser>
          <c:idx val="1"/>
          <c:order val="1"/>
          <c:tx>
            <c:strRef>
              <c:f>Sheet1!$E$2</c:f>
              <c:strCache>
                <c:ptCount val="1"/>
                <c:pt idx="0">
                  <c:v>Población M. Geométrico</c:v>
                </c:pt>
              </c:strCache>
            </c:strRef>
          </c:tx>
          <c:cat>
            <c:numRef>
              <c:f>Sheet1!$A$3:$A$23</c:f>
              <c:numCache>
                <c:formatCode>0</c:formatCode>
                <c:ptCount val="21"/>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numCache>
            </c:numRef>
          </c:cat>
          <c:val>
            <c:numRef>
              <c:f>Sheet1!$E$3:$E$23</c:f>
              <c:numCache>
                <c:formatCode>#,##0</c:formatCode>
                <c:ptCount val="21"/>
                <c:pt idx="0">
                  <c:v>136</c:v>
                </c:pt>
                <c:pt idx="1">
                  <c:v>136.67999999999998</c:v>
                </c:pt>
                <c:pt idx="2">
                  <c:v>137.36339999999996</c:v>
                </c:pt>
                <c:pt idx="3">
                  <c:v>138.05021699999995</c:v>
                </c:pt>
                <c:pt idx="4">
                  <c:v>138.74046808499992</c:v>
                </c:pt>
                <c:pt idx="5">
                  <c:v>139.4341704254249</c:v>
                </c:pt>
                <c:pt idx="6">
                  <c:v>140.131341277552</c:v>
                </c:pt>
                <c:pt idx="7">
                  <c:v>140.83199798393974</c:v>
                </c:pt>
                <c:pt idx="8">
                  <c:v>141.53615797385942</c:v>
                </c:pt>
                <c:pt idx="9">
                  <c:v>142.24383876372872</c:v>
                </c:pt>
                <c:pt idx="10">
                  <c:v>142.95505795754733</c:v>
                </c:pt>
                <c:pt idx="11">
                  <c:v>143.66983324733505</c:v>
                </c:pt>
                <c:pt idx="12">
                  <c:v>144.38818241357168</c:v>
                </c:pt>
                <c:pt idx="13">
                  <c:v>145.11012332563953</c:v>
                </c:pt>
                <c:pt idx="14">
                  <c:v>145.8356739422677</c:v>
                </c:pt>
                <c:pt idx="15">
                  <c:v>146.564852311979</c:v>
                </c:pt>
                <c:pt idx="16">
                  <c:v>147.29767657353887</c:v>
                </c:pt>
                <c:pt idx="17">
                  <c:v>148.03416495640656</c:v>
                </c:pt>
                <c:pt idx="18">
                  <c:v>148.77433578118854</c:v>
                </c:pt>
                <c:pt idx="19">
                  <c:v>149.51820746009449</c:v>
                </c:pt>
                <c:pt idx="20">
                  <c:v>150.26579849739494</c:v>
                </c:pt>
              </c:numCache>
            </c:numRef>
          </c:val>
          <c:smooth val="0"/>
        </c:ser>
        <c:ser>
          <c:idx val="2"/>
          <c:order val="2"/>
          <c:tx>
            <c:strRef>
              <c:f>Sheet1!$F$2</c:f>
              <c:strCache>
                <c:ptCount val="1"/>
                <c:pt idx="0">
                  <c:v>Poblacion Saturacion</c:v>
                </c:pt>
              </c:strCache>
            </c:strRef>
          </c:tx>
          <c:cat>
            <c:numRef>
              <c:f>Sheet1!$A$3:$A$23</c:f>
              <c:numCache>
                <c:formatCode>0</c:formatCode>
                <c:ptCount val="21"/>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numCache>
            </c:numRef>
          </c:cat>
          <c:val>
            <c:numRef>
              <c:f>Sheet1!$F$3:$F$23</c:f>
              <c:numCache>
                <c:formatCode>#,##0</c:formatCode>
                <c:ptCount val="21"/>
                <c:pt idx="0">
                  <c:v>136</c:v>
                </c:pt>
                <c:pt idx="1">
                  <c:v>138</c:v>
                </c:pt>
                <c:pt idx="2">
                  <c:v>140</c:v>
                </c:pt>
                <c:pt idx="3">
                  <c:v>142</c:v>
                </c:pt>
                <c:pt idx="4">
                  <c:v>144</c:v>
                </c:pt>
                <c:pt idx="5">
                  <c:v>146</c:v>
                </c:pt>
                <c:pt idx="6">
                  <c:v>148</c:v>
                </c:pt>
                <c:pt idx="7">
                  <c:v>150</c:v>
                </c:pt>
                <c:pt idx="8">
                  <c:v>152</c:v>
                </c:pt>
                <c:pt idx="9">
                  <c:v>154</c:v>
                </c:pt>
                <c:pt idx="10">
                  <c:v>156</c:v>
                </c:pt>
                <c:pt idx="11">
                  <c:v>158</c:v>
                </c:pt>
                <c:pt idx="12">
                  <c:v>160</c:v>
                </c:pt>
                <c:pt idx="13">
                  <c:v>162</c:v>
                </c:pt>
                <c:pt idx="14">
                  <c:v>164</c:v>
                </c:pt>
                <c:pt idx="15">
                  <c:v>166</c:v>
                </c:pt>
                <c:pt idx="16">
                  <c:v>168</c:v>
                </c:pt>
                <c:pt idx="17">
                  <c:v>170</c:v>
                </c:pt>
                <c:pt idx="18">
                  <c:v>172</c:v>
                </c:pt>
                <c:pt idx="19">
                  <c:v>174</c:v>
                </c:pt>
                <c:pt idx="20">
                  <c:v>176</c:v>
                </c:pt>
              </c:numCache>
            </c:numRef>
          </c:val>
          <c:smooth val="0"/>
        </c:ser>
        <c:dLbls>
          <c:showLegendKey val="0"/>
          <c:showVal val="0"/>
          <c:showCatName val="0"/>
          <c:showSerName val="0"/>
          <c:showPercent val="0"/>
          <c:showBubbleSize val="0"/>
        </c:dLbls>
        <c:marker val="1"/>
        <c:smooth val="0"/>
        <c:axId val="244783616"/>
        <c:axId val="37022528"/>
      </c:lineChart>
      <c:catAx>
        <c:axId val="244783616"/>
        <c:scaling>
          <c:orientation val="minMax"/>
        </c:scaling>
        <c:delete val="0"/>
        <c:axPos val="b"/>
        <c:numFmt formatCode="0" sourceLinked="1"/>
        <c:majorTickMark val="out"/>
        <c:minorTickMark val="none"/>
        <c:tickLblPos val="nextTo"/>
        <c:crossAx val="37022528"/>
        <c:crosses val="autoZero"/>
        <c:auto val="1"/>
        <c:lblAlgn val="ctr"/>
        <c:lblOffset val="100"/>
        <c:tickLblSkip val="5"/>
        <c:noMultiLvlLbl val="0"/>
      </c:catAx>
      <c:valAx>
        <c:axId val="37022528"/>
        <c:scaling>
          <c:orientation val="minMax"/>
          <c:max val="180"/>
          <c:min val="130"/>
        </c:scaling>
        <c:delete val="0"/>
        <c:axPos val="l"/>
        <c:majorGridlines/>
        <c:numFmt formatCode="#,##0" sourceLinked="1"/>
        <c:majorTickMark val="out"/>
        <c:minorTickMark val="none"/>
        <c:tickLblPos val="nextTo"/>
        <c:crossAx val="244783616"/>
        <c:crosses val="autoZero"/>
        <c:crossBetween val="between"/>
        <c:majorUnit val="10"/>
      </c:valAx>
    </c:plotArea>
    <c:legend>
      <c:legendPos val="r"/>
      <c:layout>
        <c:manualLayout>
          <c:xMode val="edge"/>
          <c:yMode val="edge"/>
          <c:x val="0.76441513560804897"/>
          <c:y val="0.19509882558499111"/>
          <c:w val="0.21891819772528437"/>
          <c:h val="0.51438590016796237"/>
        </c:manualLayout>
      </c:layout>
      <c:overlay val="0"/>
      <c:txPr>
        <a:bodyPr/>
        <a:lstStyle/>
        <a:p>
          <a:pPr>
            <a:defRPr sz="900"/>
          </a:pPr>
          <a:endParaRPr lang="es-EC"/>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07174103237096E-2"/>
          <c:y val="4.6770924467774859E-2"/>
          <c:w val="0.66762335958005248"/>
          <c:h val="0.83724919801691455"/>
        </c:manualLayout>
      </c:layout>
      <c:lineChart>
        <c:grouping val="standard"/>
        <c:varyColors val="0"/>
        <c:ser>
          <c:idx val="0"/>
          <c:order val="0"/>
          <c:tx>
            <c:strRef>
              <c:f>'Sheet1 (2)'!$D$2</c:f>
              <c:strCache>
                <c:ptCount val="1"/>
                <c:pt idx="0">
                  <c:v>Población M. Aritmético</c:v>
                </c:pt>
              </c:strCache>
            </c:strRef>
          </c:tx>
          <c:cat>
            <c:numRef>
              <c:f>'Sheet1 (2)'!$A$3:$A$23</c:f>
              <c:numCache>
                <c:formatCode>0</c:formatCode>
                <c:ptCount val="21"/>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numCache>
            </c:numRef>
          </c:cat>
          <c:val>
            <c:numRef>
              <c:f>'Sheet1 (2)'!$D$3:$D$23</c:f>
              <c:numCache>
                <c:formatCode>#,##0</c:formatCode>
                <c:ptCount val="21"/>
                <c:pt idx="0">
                  <c:v>36</c:v>
                </c:pt>
                <c:pt idx="1">
                  <c:v>36.179999999999993</c:v>
                </c:pt>
                <c:pt idx="2">
                  <c:v>36.36</c:v>
                </c:pt>
                <c:pt idx="3">
                  <c:v>36.54</c:v>
                </c:pt>
                <c:pt idx="4">
                  <c:v>36.72</c:v>
                </c:pt>
                <c:pt idx="5">
                  <c:v>36.9</c:v>
                </c:pt>
                <c:pt idx="6">
                  <c:v>37.08</c:v>
                </c:pt>
                <c:pt idx="7">
                  <c:v>37.26</c:v>
                </c:pt>
                <c:pt idx="8">
                  <c:v>37.44</c:v>
                </c:pt>
                <c:pt idx="9">
                  <c:v>37.619999999999997</c:v>
                </c:pt>
                <c:pt idx="10">
                  <c:v>37.800000000000004</c:v>
                </c:pt>
                <c:pt idx="11">
                  <c:v>37.979999999999997</c:v>
                </c:pt>
                <c:pt idx="12">
                  <c:v>38.160000000000004</c:v>
                </c:pt>
                <c:pt idx="13">
                  <c:v>38.339999999999996</c:v>
                </c:pt>
                <c:pt idx="14">
                  <c:v>38.520000000000003</c:v>
                </c:pt>
                <c:pt idx="15">
                  <c:v>38.699999999999996</c:v>
                </c:pt>
                <c:pt idx="16">
                  <c:v>38.880000000000003</c:v>
                </c:pt>
                <c:pt idx="17">
                  <c:v>39.06</c:v>
                </c:pt>
                <c:pt idx="18">
                  <c:v>39.24</c:v>
                </c:pt>
                <c:pt idx="19">
                  <c:v>39.42</c:v>
                </c:pt>
                <c:pt idx="20">
                  <c:v>39.6</c:v>
                </c:pt>
              </c:numCache>
            </c:numRef>
          </c:val>
          <c:smooth val="0"/>
        </c:ser>
        <c:ser>
          <c:idx val="1"/>
          <c:order val="1"/>
          <c:tx>
            <c:strRef>
              <c:f>'Sheet1 (2)'!$E$2</c:f>
              <c:strCache>
                <c:ptCount val="1"/>
                <c:pt idx="0">
                  <c:v>Población M. Geométrico</c:v>
                </c:pt>
              </c:strCache>
            </c:strRef>
          </c:tx>
          <c:cat>
            <c:numRef>
              <c:f>'Sheet1 (2)'!$A$3:$A$23</c:f>
              <c:numCache>
                <c:formatCode>0</c:formatCode>
                <c:ptCount val="21"/>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numCache>
            </c:numRef>
          </c:cat>
          <c:val>
            <c:numRef>
              <c:f>'Sheet1 (2)'!$E$3:$E$23</c:f>
              <c:numCache>
                <c:formatCode>#,##0</c:formatCode>
                <c:ptCount val="21"/>
                <c:pt idx="0">
                  <c:v>36</c:v>
                </c:pt>
                <c:pt idx="1">
                  <c:v>36.179999999999993</c:v>
                </c:pt>
                <c:pt idx="2">
                  <c:v>36.360899999999987</c:v>
                </c:pt>
                <c:pt idx="3">
                  <c:v>36.542704499999985</c:v>
                </c:pt>
                <c:pt idx="4">
                  <c:v>36.72541802249998</c:v>
                </c:pt>
                <c:pt idx="5">
                  <c:v>36.909045112612468</c:v>
                </c:pt>
                <c:pt idx="6">
                  <c:v>37.093590338175524</c:v>
                </c:pt>
                <c:pt idx="7">
                  <c:v>37.279058289866398</c:v>
                </c:pt>
                <c:pt idx="8">
                  <c:v>37.465453581315728</c:v>
                </c:pt>
                <c:pt idx="9">
                  <c:v>37.652780849222303</c:v>
                </c:pt>
                <c:pt idx="10">
                  <c:v>37.84104475346841</c:v>
                </c:pt>
                <c:pt idx="11">
                  <c:v>38.030249977235748</c:v>
                </c:pt>
                <c:pt idx="12">
                  <c:v>38.220401227121911</c:v>
                </c:pt>
                <c:pt idx="13">
                  <c:v>38.41150323325752</c:v>
                </c:pt>
                <c:pt idx="14">
                  <c:v>38.603560749423799</c:v>
                </c:pt>
                <c:pt idx="15">
                  <c:v>38.79657855317091</c:v>
                </c:pt>
                <c:pt idx="16">
                  <c:v>38.990561445936763</c:v>
                </c:pt>
                <c:pt idx="17">
                  <c:v>39.185514253166446</c:v>
                </c:pt>
                <c:pt idx="18">
                  <c:v>39.381441824432265</c:v>
                </c:pt>
                <c:pt idx="19">
                  <c:v>39.578349033554424</c:v>
                </c:pt>
                <c:pt idx="20">
                  <c:v>39.77624077872219</c:v>
                </c:pt>
              </c:numCache>
            </c:numRef>
          </c:val>
          <c:smooth val="0"/>
        </c:ser>
        <c:ser>
          <c:idx val="2"/>
          <c:order val="2"/>
          <c:tx>
            <c:strRef>
              <c:f>'Sheet1 (2)'!$F$2</c:f>
              <c:strCache>
                <c:ptCount val="1"/>
                <c:pt idx="0">
                  <c:v>Poblacion Saturacion</c:v>
                </c:pt>
              </c:strCache>
            </c:strRef>
          </c:tx>
          <c:cat>
            <c:numRef>
              <c:f>'Sheet1 (2)'!$A$3:$A$23</c:f>
              <c:numCache>
                <c:formatCode>0</c:formatCode>
                <c:ptCount val="21"/>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numCache>
            </c:numRef>
          </c:cat>
          <c:val>
            <c:numRef>
              <c:f>'Sheet1 (2)'!$F$3:$F$23</c:f>
              <c:numCache>
                <c:formatCode>#,##0</c:formatCode>
                <c:ptCount val="21"/>
                <c:pt idx="0">
                  <c:v>36</c:v>
                </c:pt>
                <c:pt idx="1">
                  <c:v>40.4</c:v>
                </c:pt>
                <c:pt idx="2">
                  <c:v>44.8</c:v>
                </c:pt>
                <c:pt idx="3">
                  <c:v>49.199999999999996</c:v>
                </c:pt>
                <c:pt idx="4">
                  <c:v>53.599999999999994</c:v>
                </c:pt>
                <c:pt idx="5">
                  <c:v>57.999999999999993</c:v>
                </c:pt>
                <c:pt idx="6">
                  <c:v>62.399999999999991</c:v>
                </c:pt>
                <c:pt idx="7">
                  <c:v>66.8</c:v>
                </c:pt>
                <c:pt idx="8">
                  <c:v>71.2</c:v>
                </c:pt>
                <c:pt idx="9">
                  <c:v>75.600000000000009</c:v>
                </c:pt>
                <c:pt idx="10">
                  <c:v>80.000000000000014</c:v>
                </c:pt>
                <c:pt idx="11">
                  <c:v>84.40000000000002</c:v>
                </c:pt>
                <c:pt idx="12">
                  <c:v>88.800000000000026</c:v>
                </c:pt>
                <c:pt idx="13">
                  <c:v>93.200000000000031</c:v>
                </c:pt>
                <c:pt idx="14">
                  <c:v>97.600000000000037</c:v>
                </c:pt>
                <c:pt idx="15">
                  <c:v>102.00000000000004</c:v>
                </c:pt>
                <c:pt idx="16">
                  <c:v>106.40000000000005</c:v>
                </c:pt>
                <c:pt idx="17">
                  <c:v>110.80000000000005</c:v>
                </c:pt>
                <c:pt idx="18">
                  <c:v>115.20000000000006</c:v>
                </c:pt>
                <c:pt idx="19">
                  <c:v>119.60000000000007</c:v>
                </c:pt>
                <c:pt idx="20">
                  <c:v>124</c:v>
                </c:pt>
              </c:numCache>
            </c:numRef>
          </c:val>
          <c:smooth val="0"/>
        </c:ser>
        <c:dLbls>
          <c:showLegendKey val="0"/>
          <c:showVal val="0"/>
          <c:showCatName val="0"/>
          <c:showSerName val="0"/>
          <c:showPercent val="0"/>
          <c:showBubbleSize val="0"/>
        </c:dLbls>
        <c:marker val="1"/>
        <c:smooth val="0"/>
        <c:axId val="247211520"/>
        <c:axId val="37025408"/>
      </c:lineChart>
      <c:catAx>
        <c:axId val="247211520"/>
        <c:scaling>
          <c:orientation val="minMax"/>
        </c:scaling>
        <c:delete val="0"/>
        <c:axPos val="b"/>
        <c:numFmt formatCode="0" sourceLinked="1"/>
        <c:majorTickMark val="out"/>
        <c:minorTickMark val="none"/>
        <c:tickLblPos val="nextTo"/>
        <c:crossAx val="37025408"/>
        <c:crosses val="autoZero"/>
        <c:auto val="1"/>
        <c:lblAlgn val="ctr"/>
        <c:lblOffset val="100"/>
        <c:tickLblSkip val="5"/>
        <c:noMultiLvlLbl val="0"/>
      </c:catAx>
      <c:valAx>
        <c:axId val="37025408"/>
        <c:scaling>
          <c:orientation val="minMax"/>
          <c:max val="125"/>
          <c:min val="35"/>
        </c:scaling>
        <c:delete val="0"/>
        <c:axPos val="l"/>
        <c:majorGridlines/>
        <c:numFmt formatCode="#,##0" sourceLinked="1"/>
        <c:majorTickMark val="out"/>
        <c:minorTickMark val="none"/>
        <c:tickLblPos val="nextTo"/>
        <c:crossAx val="247211520"/>
        <c:crosses val="autoZero"/>
        <c:crossBetween val="between"/>
        <c:majorUnit val="10"/>
      </c:valAx>
    </c:plotArea>
    <c:legend>
      <c:legendPos val="r"/>
      <c:layout>
        <c:manualLayout>
          <c:xMode val="edge"/>
          <c:yMode val="edge"/>
          <c:x val="0.76441513560804897"/>
          <c:y val="0.12589092176538111"/>
          <c:w val="0.21891819772528437"/>
          <c:h val="0.58359404818315774"/>
        </c:manualLayout>
      </c:layout>
      <c:overlay val="0"/>
      <c:txPr>
        <a:bodyPr/>
        <a:lstStyle/>
        <a:p>
          <a:pPr>
            <a:defRPr sz="900"/>
          </a:pPr>
          <a:endParaRPr lang="es-EC"/>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6C39EE9E-E3BE-45A5-B1EE-DA79D86290AE}" type="datetimeFigureOut">
              <a:rPr lang="es-EC" smtClean="0"/>
              <a:t>02/07/2013</a:t>
            </a:fld>
            <a:endParaRPr lang="es-EC"/>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EC"/>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096E4BC7-0F89-4A37-99ED-77E63B33F085}" type="slidenum">
              <a:rPr lang="es-EC" smtClean="0"/>
              <a:t>‹Nº›</a:t>
            </a:fld>
            <a:endParaRPr lang="es-EC"/>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C39EE9E-E3BE-45A5-B1EE-DA79D86290AE}" type="datetimeFigureOut">
              <a:rPr lang="es-EC" smtClean="0"/>
              <a:t>02/07/2013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96E4BC7-0F89-4A37-99ED-77E63B33F085}"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C39EE9E-E3BE-45A5-B1EE-DA79D86290AE}" type="datetimeFigureOut">
              <a:rPr lang="es-EC" smtClean="0"/>
              <a:t>02/07/2013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96E4BC7-0F89-4A37-99ED-77E63B33F085}"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C39EE9E-E3BE-45A5-B1EE-DA79D86290AE}" type="datetimeFigureOut">
              <a:rPr lang="es-EC" smtClean="0"/>
              <a:t>02/07/2013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96E4BC7-0F89-4A37-99ED-77E63B33F085}"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C39EE9E-E3BE-45A5-B1EE-DA79D86290AE}" type="datetimeFigureOut">
              <a:rPr lang="es-EC" smtClean="0"/>
              <a:t>02/07/2013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96E4BC7-0F89-4A37-99ED-77E63B33F085}"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6C39EE9E-E3BE-45A5-B1EE-DA79D86290AE}" type="datetimeFigureOut">
              <a:rPr lang="es-EC" smtClean="0"/>
              <a:t>02/07/2013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96E4BC7-0F89-4A37-99ED-77E63B33F085}" type="slidenum">
              <a:rPr lang="es-EC" smtClean="0"/>
              <a:t>‹Nº›</a:t>
            </a:fld>
            <a:endParaRPr lang="es-EC"/>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C39EE9E-E3BE-45A5-B1EE-DA79D86290AE}" type="datetimeFigureOut">
              <a:rPr lang="es-EC" smtClean="0"/>
              <a:t>02/07/2013</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096E4BC7-0F89-4A37-99ED-77E63B33F085}"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6C39EE9E-E3BE-45A5-B1EE-DA79D86290AE}" type="datetimeFigureOut">
              <a:rPr lang="es-EC" smtClean="0"/>
              <a:t>02/07/2013</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096E4BC7-0F89-4A37-99ED-77E63B33F085}"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39EE9E-E3BE-45A5-B1EE-DA79D86290AE}" type="datetimeFigureOut">
              <a:rPr lang="es-EC" smtClean="0"/>
              <a:t>02/07/2013</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096E4BC7-0F89-4A37-99ED-77E63B33F085}"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C39EE9E-E3BE-45A5-B1EE-DA79D86290AE}" type="datetimeFigureOut">
              <a:rPr lang="es-EC" smtClean="0"/>
              <a:t>02/07/2013</a:t>
            </a:fld>
            <a:endParaRPr lang="es-EC"/>
          </a:p>
        </p:txBody>
      </p:sp>
      <p:sp>
        <p:nvSpPr>
          <p:cNvPr id="7" name="Slide Number Placeholder 6"/>
          <p:cNvSpPr>
            <a:spLocks noGrp="1"/>
          </p:cNvSpPr>
          <p:nvPr>
            <p:ph type="sldNum" sz="quarter" idx="12"/>
          </p:nvPr>
        </p:nvSpPr>
        <p:spPr/>
        <p:txBody>
          <a:bodyPr/>
          <a:lstStyle/>
          <a:p>
            <a:fld id="{096E4BC7-0F89-4A37-99ED-77E63B33F085}" type="slidenum">
              <a:rPr lang="es-EC" smtClean="0"/>
              <a:t>‹Nº›</a:t>
            </a:fld>
            <a:endParaRPr lang="es-EC"/>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C"/>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C39EE9E-E3BE-45A5-B1EE-DA79D86290AE}" type="datetimeFigureOut">
              <a:rPr lang="es-EC" smtClean="0"/>
              <a:t>02/07/2013</a:t>
            </a:fld>
            <a:endParaRPr lang="es-EC"/>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C"/>
          </a:p>
        </p:txBody>
      </p:sp>
      <p:sp>
        <p:nvSpPr>
          <p:cNvPr id="7" name="Slide Number Placeholder 6"/>
          <p:cNvSpPr>
            <a:spLocks noGrp="1"/>
          </p:cNvSpPr>
          <p:nvPr>
            <p:ph type="sldNum" sz="quarter" idx="12"/>
          </p:nvPr>
        </p:nvSpPr>
        <p:spPr/>
        <p:txBody>
          <a:bodyPr/>
          <a:lstStyle/>
          <a:p>
            <a:fld id="{096E4BC7-0F89-4A37-99ED-77E63B33F085}"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C39EE9E-E3BE-45A5-B1EE-DA79D86290AE}" type="datetimeFigureOut">
              <a:rPr lang="es-EC" smtClean="0"/>
              <a:t>02/07/2013</a:t>
            </a:fld>
            <a:endParaRPr lang="es-EC"/>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EC"/>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096E4BC7-0F89-4A37-99ED-77E63B33F085}"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8.png"/><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8.wmf"/><Relationship Id="rId4" Type="http://schemas.openxmlformats.org/officeDocument/2006/relationships/oleObject" Target="../embeddings/oleObject2.bin"/><Relationship Id="rId9" Type="http://schemas.openxmlformats.org/officeDocument/2006/relationships/image" Target="../media/image10.wmf"/></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47.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gif"/></Relationships>
</file>

<file path=ppt/slides/_rels/slide5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636912"/>
            <a:ext cx="7560840" cy="1584176"/>
          </a:xfrm>
        </p:spPr>
        <p:txBody>
          <a:bodyPr>
            <a:noAutofit/>
          </a:bodyPr>
          <a:lstStyle/>
          <a:p>
            <a:pPr algn="ctr"/>
            <a:r>
              <a:rPr lang="es-ES" sz="2000" b="1" dirty="0" smtClean="0">
                <a:solidFill>
                  <a:srgbClr val="002060"/>
                </a:solidFill>
              </a:rPr>
              <a:t>CÁLCULO Y DISEÑO DEL SISTEMA DE ALCANTARILLADO SEPARADO SANITARIO - PLUVIAL Y TRATAMIENTO DE LAS AGUAS SERVIDAS PARA EL BARRIO CHIRIBOGA  Y RECINTO EL ROCÍO, EN LA PARROQUIA DE LLOA, CANTÓN QUITO, PROVINCIA DE PICHINCHA.</a:t>
            </a:r>
            <a:endParaRPr lang="es-EC" sz="2000" dirty="0">
              <a:solidFill>
                <a:srgbClr val="002060"/>
              </a:solidFill>
            </a:endParaRPr>
          </a:p>
        </p:txBody>
      </p:sp>
      <p:sp>
        <p:nvSpPr>
          <p:cNvPr id="3" name="2 Subtítulo"/>
          <p:cNvSpPr>
            <a:spLocks noGrp="1"/>
          </p:cNvSpPr>
          <p:nvPr>
            <p:ph type="subTitle" idx="1"/>
          </p:nvPr>
        </p:nvSpPr>
        <p:spPr>
          <a:xfrm>
            <a:off x="642805" y="5301208"/>
            <a:ext cx="6553200" cy="581000"/>
          </a:xfrm>
        </p:spPr>
        <p:txBody>
          <a:bodyPr>
            <a:normAutofit fontScale="92500" lnSpcReduction="10000"/>
          </a:bodyPr>
          <a:lstStyle/>
          <a:p>
            <a:pPr algn="l"/>
            <a:r>
              <a:rPr lang="es-EC" sz="1600" b="1" dirty="0" smtClean="0"/>
              <a:t>Autor:</a:t>
            </a:r>
          </a:p>
          <a:p>
            <a:r>
              <a:rPr lang="es-EC" sz="1600" b="1" dirty="0" smtClean="0"/>
              <a:t>Sr. Christian Patricio Ocampo Andrade</a:t>
            </a:r>
            <a:endParaRPr lang="es-EC" sz="1600" b="1" dirty="0"/>
          </a:p>
        </p:txBody>
      </p:sp>
      <p:pic>
        <p:nvPicPr>
          <p:cNvPr id="4" name="3 Imagen" descr="C:\MIGUEL\ASE\portada\ANGOS portada\Sellos para mis libros\ESCUDO ESPE.JPG"/>
          <p:cNvPicPr/>
          <p:nvPr/>
        </p:nvPicPr>
        <p:blipFill>
          <a:blip r:embed="rId2" cstate="print">
            <a:lum/>
          </a:blip>
          <a:srcRect/>
          <a:stretch>
            <a:fillRect/>
          </a:stretch>
        </p:blipFill>
        <p:spPr bwMode="auto">
          <a:xfrm>
            <a:off x="6084168" y="620688"/>
            <a:ext cx="1428760" cy="1285884"/>
          </a:xfrm>
          <a:prstGeom prst="rect">
            <a:avLst/>
          </a:prstGeom>
          <a:noFill/>
          <a:ln w="9525">
            <a:noFill/>
            <a:miter lim="800000"/>
            <a:headEnd/>
            <a:tailEnd/>
          </a:ln>
        </p:spPr>
      </p:pic>
      <p:sp>
        <p:nvSpPr>
          <p:cNvPr id="6" name="Text Placeholder 2"/>
          <p:cNvSpPr txBox="1">
            <a:spLocks/>
          </p:cNvSpPr>
          <p:nvPr/>
        </p:nvSpPr>
        <p:spPr>
          <a:xfrm>
            <a:off x="4932040" y="5013176"/>
            <a:ext cx="3312368" cy="1080120"/>
          </a:xfrm>
          <a:prstGeom prst="rect">
            <a:avLst/>
          </a:prstGeom>
        </p:spPr>
        <p:txBody>
          <a:bodyPr vert="horz" lIns="91440" tIns="45720" rIns="91440" bIns="45720" rtlCol="0" anchor="b">
            <a:normAutofit fontScale="85000" lnSpcReduction="10000"/>
          </a:bodyPr>
          <a:lstStyle>
            <a:lvl1pPr marL="342900" indent="-342900" algn="r" defTabSz="914400" rtl="0" eaLnBrk="1" latinLnBrk="0" hangingPunct="1">
              <a:spcBef>
                <a:spcPct val="20000"/>
              </a:spcBef>
              <a:buFont typeface="Arial" pitchFamily="34" charset="0"/>
              <a:buNone/>
              <a:defRPr kumimoji="0" lang="es-ES" sz="2200" kern="120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r>
              <a:rPr lang="es-ES" dirty="0">
                <a:solidFill>
                  <a:schemeClr val="tx1"/>
                </a:solidFill>
                <a:latin typeface="+mj-lt"/>
              </a:rPr>
              <a:t> </a:t>
            </a:r>
            <a:r>
              <a:rPr lang="es-ES" dirty="0" smtClean="0">
                <a:solidFill>
                  <a:schemeClr val="tx1"/>
                </a:solidFill>
                <a:latin typeface="+mj-lt"/>
              </a:rPr>
              <a:t>Tesis previa a la obtención del titulo de: </a:t>
            </a:r>
          </a:p>
          <a:p>
            <a:r>
              <a:rPr lang="es-ES" b="1" dirty="0" smtClean="0">
                <a:solidFill>
                  <a:schemeClr val="tx1"/>
                </a:solidFill>
                <a:latin typeface="+mj-lt"/>
              </a:rPr>
              <a:t>Ingeniero Civil</a:t>
            </a:r>
            <a:endParaRPr lang="es-ES" b="1" dirty="0">
              <a:solidFill>
                <a:schemeClr val="tx1"/>
              </a:solidFill>
              <a:latin typeface="+mj-lt"/>
            </a:endParaRPr>
          </a:p>
        </p:txBody>
      </p:sp>
    </p:spTree>
    <p:extLst>
      <p:ext uri="{BB962C8B-B14F-4D97-AF65-F5344CB8AC3E}">
        <p14:creationId xmlns:p14="http://schemas.microsoft.com/office/powerpoint/2010/main" val="345102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47946" y="-171400"/>
            <a:ext cx="4320598" cy="673144"/>
          </a:xfrm>
        </p:spPr>
        <p:txBody>
          <a:bodyPr>
            <a:noAutofit/>
          </a:bodyPr>
          <a:lstStyle/>
          <a:p>
            <a:pPr lvl="0"/>
            <a:r>
              <a:rPr lang="es-ES" sz="2000" b="1" dirty="0"/>
              <a:t>BASES DE </a:t>
            </a:r>
            <a:r>
              <a:rPr lang="es-ES" sz="2000" b="1" dirty="0" smtClean="0"/>
              <a:t>DISEÑO</a:t>
            </a:r>
            <a:endParaRPr lang="es-EC" sz="5400" dirty="0"/>
          </a:p>
        </p:txBody>
      </p:sp>
      <p:sp>
        <p:nvSpPr>
          <p:cNvPr id="3" name="2 Marcador de contenido"/>
          <p:cNvSpPr>
            <a:spLocks noGrp="1"/>
          </p:cNvSpPr>
          <p:nvPr>
            <p:ph idx="1"/>
          </p:nvPr>
        </p:nvSpPr>
        <p:spPr>
          <a:xfrm>
            <a:off x="575556" y="404664"/>
            <a:ext cx="7920880" cy="5616624"/>
          </a:xfrm>
        </p:spPr>
        <p:txBody>
          <a:bodyPr>
            <a:noAutofit/>
          </a:bodyPr>
          <a:lstStyle/>
          <a:p>
            <a:pPr marL="68580" indent="0">
              <a:buNone/>
            </a:pPr>
            <a:r>
              <a:rPr lang="es-ES" sz="1200" dirty="0"/>
              <a:t> </a:t>
            </a:r>
            <a:r>
              <a:rPr lang="es-ES" sz="1200" b="1" dirty="0" smtClean="0"/>
              <a:t>Parámetros </a:t>
            </a:r>
            <a:r>
              <a:rPr lang="es-ES" sz="1200" b="1" dirty="0"/>
              <a:t>de </a:t>
            </a:r>
            <a:r>
              <a:rPr lang="es-ES" sz="1200" b="1" dirty="0" smtClean="0"/>
              <a:t>diseño</a:t>
            </a:r>
            <a:r>
              <a:rPr lang="es-ES" sz="1200" dirty="0"/>
              <a:t> </a:t>
            </a:r>
            <a:endParaRPr lang="es-ES" sz="1200" dirty="0" smtClean="0"/>
          </a:p>
          <a:p>
            <a:pPr marL="68580" indent="0">
              <a:buNone/>
            </a:pPr>
            <a:endParaRPr lang="es-ES" sz="1200" dirty="0" smtClean="0"/>
          </a:p>
          <a:p>
            <a:pPr marL="360000" indent="-288000">
              <a:spcBef>
                <a:spcPts val="600"/>
              </a:spcBef>
            </a:pPr>
            <a:r>
              <a:rPr lang="es-ES" sz="1200" dirty="0" smtClean="0"/>
              <a:t>El </a:t>
            </a:r>
            <a:r>
              <a:rPr lang="es-ES" sz="1200" dirty="0"/>
              <a:t>barrio Chiriboga se encuentra atravesado por la antigua vía que va desde Quito hacia Santo Domingo de los Tachillas, teniendo un poblado definido pero que fue densificándose en las orillas de la vía, de ahí que esta muy bien </a:t>
            </a:r>
            <a:r>
              <a:rPr lang="es-ES" sz="1200" dirty="0" smtClean="0"/>
              <a:t>ordenado</a:t>
            </a:r>
            <a:r>
              <a:rPr lang="es-ES" sz="1200" dirty="0"/>
              <a:t>.</a:t>
            </a:r>
            <a:endParaRPr lang="es-ES" sz="1200" dirty="0" smtClean="0"/>
          </a:p>
          <a:p>
            <a:pPr marL="360000" indent="-288000">
              <a:spcBef>
                <a:spcPts val="600"/>
              </a:spcBef>
            </a:pPr>
            <a:r>
              <a:rPr lang="es-ES" sz="1200" dirty="0" smtClean="0"/>
              <a:t>El </a:t>
            </a:r>
            <a:r>
              <a:rPr lang="es-ES" sz="1200" dirty="0"/>
              <a:t>recinto El Rocío ha sido lotizado de igual manera con orden, de manera que si es factible dotar de alcantarillado a todos los pobladores que se encuentran en el centro de ambas comunidades. </a:t>
            </a:r>
            <a:endParaRPr lang="es-EC" sz="1200" dirty="0"/>
          </a:p>
          <a:p>
            <a:pPr marL="360000" indent="-288000">
              <a:spcBef>
                <a:spcPts val="600"/>
              </a:spcBef>
            </a:pPr>
            <a:r>
              <a:rPr lang="es-ES" sz="1200" dirty="0"/>
              <a:t> </a:t>
            </a:r>
            <a:r>
              <a:rPr lang="es-ES" sz="1200" dirty="0" smtClean="0"/>
              <a:t>El </a:t>
            </a:r>
            <a:r>
              <a:rPr lang="es-ES" sz="1200" dirty="0"/>
              <a:t>nivel del sistema a ser adoptado para esta área será del nivel 2 y</a:t>
            </a:r>
            <a:r>
              <a:rPr lang="es-ES_tradnl" sz="1200" dirty="0"/>
              <a:t> el cual se utiliza en comunidades que ya tengan algún tipo de trazado de calles, con tránsito vehicular y que tengan una mayor concentración de casas, de modo que se justifique la instalación de tuberías de alcantarillado con conexiones domiciliarias.</a:t>
            </a:r>
            <a:endParaRPr lang="es-EC" sz="1200" dirty="0"/>
          </a:p>
          <a:p>
            <a:pPr marL="68580" indent="0">
              <a:buNone/>
            </a:pPr>
            <a:r>
              <a:rPr lang="es-ES_tradnl" sz="1200" dirty="0"/>
              <a:t> </a:t>
            </a:r>
            <a:endParaRPr lang="es-EC" sz="1200" dirty="0"/>
          </a:p>
        </p:txBody>
      </p:sp>
      <p:pic>
        <p:nvPicPr>
          <p:cNvPr id="1029" name="Picture 5" descr="C:\Users\User\Desktop\POZOS SANITARIO CH-R-Model.jpg"/>
          <p:cNvPicPr>
            <a:picLocks noChangeAspect="1" noChangeArrowheads="1"/>
          </p:cNvPicPr>
          <p:nvPr/>
        </p:nvPicPr>
        <p:blipFill rotWithShape="1">
          <a:blip r:embed="rId2">
            <a:extLst>
              <a:ext uri="{28A0092B-C50C-407E-A947-70E740481C1C}">
                <a14:useLocalDpi xmlns:a14="http://schemas.microsoft.com/office/drawing/2010/main" val="0"/>
              </a:ext>
            </a:extLst>
          </a:blip>
          <a:srcRect l="16381" t="23422" r="9142" b="33363"/>
          <a:stretch/>
        </p:blipFill>
        <p:spPr bwMode="auto">
          <a:xfrm>
            <a:off x="539552" y="2852936"/>
            <a:ext cx="8064896" cy="3743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8859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764704"/>
            <a:ext cx="7024744" cy="469856"/>
          </a:xfrm>
        </p:spPr>
        <p:txBody>
          <a:bodyPr>
            <a:normAutofit/>
          </a:bodyPr>
          <a:lstStyle/>
          <a:p>
            <a:pPr lvl="1" algn="ctr" rtl="0">
              <a:spcBef>
                <a:spcPct val="0"/>
              </a:spcBef>
            </a:pPr>
            <a:r>
              <a:rPr lang="es-ES" sz="2000" b="1" dirty="0"/>
              <a:t>Período de diseño</a:t>
            </a:r>
            <a:r>
              <a:rPr lang="es-ES" sz="2000" b="1" dirty="0" smtClean="0"/>
              <a:t>.</a:t>
            </a:r>
            <a:endParaRPr lang="es-EC" sz="7200" dirty="0"/>
          </a:p>
        </p:txBody>
      </p:sp>
      <p:sp>
        <p:nvSpPr>
          <p:cNvPr id="3" name="2 Marcador de contenido"/>
          <p:cNvSpPr>
            <a:spLocks noGrp="1"/>
          </p:cNvSpPr>
          <p:nvPr>
            <p:ph idx="1"/>
          </p:nvPr>
        </p:nvSpPr>
        <p:spPr>
          <a:xfrm>
            <a:off x="1115616" y="1340768"/>
            <a:ext cx="7200916" cy="4131821"/>
          </a:xfrm>
        </p:spPr>
        <p:txBody>
          <a:bodyPr>
            <a:normAutofit/>
          </a:bodyPr>
          <a:lstStyle/>
          <a:p>
            <a:pPr marL="68580" indent="0">
              <a:buNone/>
            </a:pPr>
            <a:r>
              <a:rPr lang="es-EC" sz="1200" dirty="0" smtClean="0"/>
              <a:t>Vida útil en años de un los elementos constitutivos de un sistema de Alcantarillado.</a:t>
            </a:r>
          </a:p>
          <a:p>
            <a:pPr marL="68580" indent="0" algn="just">
              <a:buNone/>
            </a:pPr>
            <a:endParaRPr lang="es-EC" sz="1200" dirty="0" smtClean="0"/>
          </a:p>
          <a:p>
            <a:endParaRPr lang="es-EC" sz="1200" dirty="0"/>
          </a:p>
        </p:txBody>
      </p:sp>
      <p:sp>
        <p:nvSpPr>
          <p:cNvPr id="4" name="1 Título"/>
          <p:cNvSpPr txBox="1">
            <a:spLocks/>
          </p:cNvSpPr>
          <p:nvPr/>
        </p:nvSpPr>
        <p:spPr>
          <a:xfrm>
            <a:off x="5147946" y="-171400"/>
            <a:ext cx="4320598" cy="673144"/>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000" b="1" smtClean="0"/>
              <a:t>BASES DE DISEÑO</a:t>
            </a:r>
            <a:endParaRPr lang="es-EC" sz="5400" dirty="0"/>
          </a:p>
        </p:txBody>
      </p:sp>
      <p:graphicFrame>
        <p:nvGraphicFramePr>
          <p:cNvPr id="5" name="4 Tabla"/>
          <p:cNvGraphicFramePr>
            <a:graphicFrameLocks noGrp="1"/>
          </p:cNvGraphicFramePr>
          <p:nvPr>
            <p:extLst>
              <p:ext uri="{D42A27DB-BD31-4B8C-83A1-F6EECF244321}">
                <p14:modId xmlns:p14="http://schemas.microsoft.com/office/powerpoint/2010/main" val="1034125210"/>
              </p:ext>
            </p:extLst>
          </p:nvPr>
        </p:nvGraphicFramePr>
        <p:xfrm>
          <a:off x="1763688" y="1916832"/>
          <a:ext cx="5904656" cy="3384377"/>
        </p:xfrm>
        <a:graphic>
          <a:graphicData uri="http://schemas.openxmlformats.org/drawingml/2006/table">
            <a:tbl>
              <a:tblPr>
                <a:tableStyleId>{5C22544A-7EE6-4342-B048-85BDC9FD1C3A}</a:tableStyleId>
              </a:tblPr>
              <a:tblGrid>
                <a:gridCol w="4638628"/>
                <a:gridCol w="1266028"/>
              </a:tblGrid>
              <a:tr h="318748">
                <a:tc>
                  <a:txBody>
                    <a:bodyPr/>
                    <a:lstStyle/>
                    <a:p>
                      <a:pPr algn="just">
                        <a:lnSpc>
                          <a:spcPct val="115000"/>
                        </a:lnSpc>
                        <a:spcBef>
                          <a:spcPts val="600"/>
                        </a:spcBef>
                        <a:spcAft>
                          <a:spcPts val="0"/>
                        </a:spcAft>
                      </a:pPr>
                      <a:r>
                        <a:rPr lang="es-ES_tradnl" sz="1100">
                          <a:effectLst/>
                        </a:rPr>
                        <a:t>Obras de captación</a:t>
                      </a:r>
                      <a:endParaRPr lang="es-EC" sz="1200">
                        <a:effectLst/>
                        <a:latin typeface="Arial"/>
                        <a:ea typeface="Times New Roman"/>
                        <a:cs typeface="Times New Roman"/>
                      </a:endParaRPr>
                    </a:p>
                  </a:txBody>
                  <a:tcPr marL="25400" marR="25400" marT="0" marB="0" anchor="ctr"/>
                </a:tc>
                <a:tc>
                  <a:txBody>
                    <a:bodyPr/>
                    <a:lstStyle/>
                    <a:p>
                      <a:pPr algn="ctr">
                        <a:lnSpc>
                          <a:spcPct val="115000"/>
                        </a:lnSpc>
                        <a:spcBef>
                          <a:spcPts val="600"/>
                        </a:spcBef>
                        <a:spcAft>
                          <a:spcPts val="0"/>
                        </a:spcAft>
                      </a:pPr>
                      <a:r>
                        <a:rPr lang="es-ES_tradnl" sz="1100">
                          <a:effectLst/>
                        </a:rPr>
                        <a:t>De 25 a 50</a:t>
                      </a:r>
                      <a:endParaRPr lang="es-EC" sz="1200">
                        <a:effectLst/>
                        <a:latin typeface="Arial"/>
                        <a:ea typeface="Times New Roman"/>
                        <a:cs typeface="Times New Roman"/>
                      </a:endParaRPr>
                    </a:p>
                  </a:txBody>
                  <a:tcPr marL="25400" marR="25400" marT="0" marB="0" anchor="ctr"/>
                </a:tc>
              </a:tr>
              <a:tr h="318748">
                <a:tc>
                  <a:txBody>
                    <a:bodyPr/>
                    <a:lstStyle/>
                    <a:p>
                      <a:pPr algn="just">
                        <a:lnSpc>
                          <a:spcPct val="115000"/>
                        </a:lnSpc>
                        <a:spcBef>
                          <a:spcPts val="600"/>
                        </a:spcBef>
                        <a:spcAft>
                          <a:spcPts val="0"/>
                        </a:spcAft>
                      </a:pPr>
                      <a:r>
                        <a:rPr lang="es-ES_tradnl" sz="1100">
                          <a:effectLst/>
                        </a:rPr>
                        <a:t>Diques grandes y túneles</a:t>
                      </a:r>
                      <a:endParaRPr lang="es-EC" sz="1200">
                        <a:effectLst/>
                        <a:latin typeface="Arial"/>
                        <a:ea typeface="Times New Roman"/>
                        <a:cs typeface="Times New Roman"/>
                      </a:endParaRPr>
                    </a:p>
                  </a:txBody>
                  <a:tcPr marL="25400" marR="25400" marT="0" marB="0" anchor="ctr"/>
                </a:tc>
                <a:tc>
                  <a:txBody>
                    <a:bodyPr/>
                    <a:lstStyle/>
                    <a:p>
                      <a:pPr algn="ctr">
                        <a:lnSpc>
                          <a:spcPct val="115000"/>
                        </a:lnSpc>
                        <a:spcBef>
                          <a:spcPts val="600"/>
                        </a:spcBef>
                        <a:spcAft>
                          <a:spcPts val="0"/>
                        </a:spcAft>
                      </a:pPr>
                      <a:r>
                        <a:rPr lang="es-ES_tradnl" sz="1100">
                          <a:effectLst/>
                        </a:rPr>
                        <a:t>De 50 a 100</a:t>
                      </a:r>
                      <a:endParaRPr lang="es-EC" sz="1200">
                        <a:effectLst/>
                        <a:latin typeface="Arial"/>
                        <a:ea typeface="Times New Roman"/>
                        <a:cs typeface="Times New Roman"/>
                      </a:endParaRPr>
                    </a:p>
                  </a:txBody>
                  <a:tcPr marL="25400" marR="25400" marT="0" marB="0" anchor="ctr"/>
                </a:tc>
              </a:tr>
              <a:tr h="318748">
                <a:tc>
                  <a:txBody>
                    <a:bodyPr/>
                    <a:lstStyle/>
                    <a:p>
                      <a:pPr algn="just">
                        <a:lnSpc>
                          <a:spcPct val="115000"/>
                        </a:lnSpc>
                        <a:spcBef>
                          <a:spcPts val="600"/>
                        </a:spcBef>
                        <a:spcAft>
                          <a:spcPts val="0"/>
                        </a:spcAft>
                      </a:pPr>
                      <a:r>
                        <a:rPr lang="es-ES_tradnl" sz="1100">
                          <a:effectLst/>
                        </a:rPr>
                        <a:t>Pozos profundos</a:t>
                      </a:r>
                      <a:endParaRPr lang="es-EC" sz="1200">
                        <a:effectLst/>
                        <a:latin typeface="Arial"/>
                        <a:ea typeface="Times New Roman"/>
                        <a:cs typeface="Times New Roman"/>
                      </a:endParaRPr>
                    </a:p>
                  </a:txBody>
                  <a:tcPr marL="25400" marR="25400" marT="0" marB="0" anchor="ctr"/>
                </a:tc>
                <a:tc>
                  <a:txBody>
                    <a:bodyPr/>
                    <a:lstStyle/>
                    <a:p>
                      <a:pPr algn="ctr">
                        <a:lnSpc>
                          <a:spcPct val="115000"/>
                        </a:lnSpc>
                        <a:spcBef>
                          <a:spcPts val="600"/>
                        </a:spcBef>
                        <a:spcAft>
                          <a:spcPts val="0"/>
                        </a:spcAft>
                      </a:pPr>
                      <a:r>
                        <a:rPr lang="es-ES_tradnl" sz="1100">
                          <a:effectLst/>
                        </a:rPr>
                        <a:t>De 10 a 25</a:t>
                      </a:r>
                      <a:endParaRPr lang="es-EC" sz="1200">
                        <a:effectLst/>
                        <a:latin typeface="Arial"/>
                        <a:ea typeface="Times New Roman"/>
                        <a:cs typeface="Times New Roman"/>
                      </a:endParaRPr>
                    </a:p>
                  </a:txBody>
                  <a:tcPr marL="25400" marR="25400" marT="0" marB="0" anchor="ctr"/>
                </a:tc>
              </a:tr>
              <a:tr h="318748">
                <a:tc>
                  <a:txBody>
                    <a:bodyPr/>
                    <a:lstStyle/>
                    <a:p>
                      <a:pPr algn="just">
                        <a:lnSpc>
                          <a:spcPct val="115000"/>
                        </a:lnSpc>
                        <a:spcBef>
                          <a:spcPts val="600"/>
                        </a:spcBef>
                        <a:spcAft>
                          <a:spcPts val="0"/>
                        </a:spcAft>
                      </a:pPr>
                      <a:r>
                        <a:rPr lang="es-ES_tradnl" sz="1100">
                          <a:effectLst/>
                        </a:rPr>
                        <a:t>Líneas de conducción en acero o hierro dúctil</a:t>
                      </a:r>
                      <a:endParaRPr lang="es-EC" sz="1200">
                        <a:effectLst/>
                        <a:latin typeface="Arial"/>
                        <a:ea typeface="Times New Roman"/>
                        <a:cs typeface="Times New Roman"/>
                      </a:endParaRPr>
                    </a:p>
                  </a:txBody>
                  <a:tcPr marL="25400" marR="25400" marT="0" marB="0" anchor="ctr"/>
                </a:tc>
                <a:tc>
                  <a:txBody>
                    <a:bodyPr/>
                    <a:lstStyle/>
                    <a:p>
                      <a:pPr algn="ctr">
                        <a:lnSpc>
                          <a:spcPct val="115000"/>
                        </a:lnSpc>
                        <a:spcBef>
                          <a:spcPts val="600"/>
                        </a:spcBef>
                        <a:spcAft>
                          <a:spcPts val="0"/>
                        </a:spcAft>
                      </a:pPr>
                      <a:r>
                        <a:rPr lang="es-ES_tradnl" sz="1100">
                          <a:effectLst/>
                        </a:rPr>
                        <a:t>De 40 a 50</a:t>
                      </a:r>
                      <a:endParaRPr lang="es-EC" sz="1200">
                        <a:effectLst/>
                        <a:latin typeface="Arial"/>
                        <a:ea typeface="Times New Roman"/>
                        <a:cs typeface="Times New Roman"/>
                      </a:endParaRPr>
                    </a:p>
                  </a:txBody>
                  <a:tcPr marL="25400" marR="25400" marT="0" marB="0" anchor="ctr"/>
                </a:tc>
              </a:tr>
              <a:tr h="340536">
                <a:tc>
                  <a:txBody>
                    <a:bodyPr/>
                    <a:lstStyle/>
                    <a:p>
                      <a:pPr algn="just">
                        <a:lnSpc>
                          <a:spcPct val="115000"/>
                        </a:lnSpc>
                        <a:spcBef>
                          <a:spcPts val="600"/>
                        </a:spcBef>
                        <a:spcAft>
                          <a:spcPts val="0"/>
                        </a:spcAft>
                      </a:pPr>
                      <a:r>
                        <a:rPr lang="es-ES_tradnl" sz="1100">
                          <a:effectLst/>
                        </a:rPr>
                        <a:t>Líneas de conducción en asbesto cemento o PVC</a:t>
                      </a:r>
                      <a:endParaRPr lang="es-EC" sz="1200">
                        <a:effectLst/>
                        <a:latin typeface="Arial"/>
                        <a:ea typeface="Times New Roman"/>
                        <a:cs typeface="Times New Roman"/>
                      </a:endParaRPr>
                    </a:p>
                  </a:txBody>
                  <a:tcPr marL="25400" marR="25400" marT="0" marB="0" anchor="ctr"/>
                </a:tc>
                <a:tc>
                  <a:txBody>
                    <a:bodyPr/>
                    <a:lstStyle/>
                    <a:p>
                      <a:pPr algn="ctr">
                        <a:lnSpc>
                          <a:spcPct val="115000"/>
                        </a:lnSpc>
                        <a:spcBef>
                          <a:spcPts val="600"/>
                        </a:spcBef>
                        <a:spcAft>
                          <a:spcPts val="0"/>
                        </a:spcAft>
                      </a:pPr>
                      <a:r>
                        <a:rPr lang="es-ES_tradnl" sz="1100">
                          <a:effectLst/>
                        </a:rPr>
                        <a:t>De 20 a 30</a:t>
                      </a:r>
                      <a:endParaRPr lang="es-EC" sz="1200">
                        <a:effectLst/>
                        <a:latin typeface="Arial"/>
                        <a:ea typeface="Times New Roman"/>
                        <a:cs typeface="Times New Roman"/>
                      </a:endParaRPr>
                    </a:p>
                  </a:txBody>
                  <a:tcPr marL="25400" marR="25400" marT="0" marB="0" anchor="ctr"/>
                </a:tc>
              </a:tr>
              <a:tr h="307450">
                <a:tc>
                  <a:txBody>
                    <a:bodyPr/>
                    <a:lstStyle/>
                    <a:p>
                      <a:pPr algn="just">
                        <a:lnSpc>
                          <a:spcPct val="115000"/>
                        </a:lnSpc>
                        <a:spcBef>
                          <a:spcPts val="600"/>
                        </a:spcBef>
                        <a:spcAft>
                          <a:spcPts val="0"/>
                        </a:spcAft>
                      </a:pPr>
                      <a:r>
                        <a:rPr lang="es-ES_tradnl" sz="1100">
                          <a:effectLst/>
                        </a:rPr>
                        <a:t>Plantas de tratamiento</a:t>
                      </a:r>
                      <a:endParaRPr lang="es-EC" sz="1200">
                        <a:effectLst/>
                        <a:latin typeface="Arial"/>
                        <a:ea typeface="Times New Roman"/>
                        <a:cs typeface="Times New Roman"/>
                      </a:endParaRPr>
                    </a:p>
                  </a:txBody>
                  <a:tcPr marL="25400" marR="25400" marT="0" marB="0" anchor="ctr"/>
                </a:tc>
                <a:tc>
                  <a:txBody>
                    <a:bodyPr/>
                    <a:lstStyle/>
                    <a:p>
                      <a:pPr algn="ctr">
                        <a:lnSpc>
                          <a:spcPct val="115000"/>
                        </a:lnSpc>
                        <a:spcBef>
                          <a:spcPts val="600"/>
                        </a:spcBef>
                        <a:spcAft>
                          <a:spcPts val="0"/>
                        </a:spcAft>
                      </a:pPr>
                      <a:r>
                        <a:rPr lang="es-ES_tradnl" sz="1100">
                          <a:effectLst/>
                        </a:rPr>
                        <a:t>De 30 a 40</a:t>
                      </a:r>
                      <a:endParaRPr lang="es-EC" sz="1200">
                        <a:effectLst/>
                        <a:latin typeface="Arial"/>
                        <a:ea typeface="Times New Roman"/>
                        <a:cs typeface="Times New Roman"/>
                      </a:endParaRPr>
                    </a:p>
                  </a:txBody>
                  <a:tcPr marL="25400" marR="25400" marT="0" marB="0" anchor="ctr"/>
                </a:tc>
              </a:tr>
              <a:tr h="318748">
                <a:tc>
                  <a:txBody>
                    <a:bodyPr/>
                    <a:lstStyle/>
                    <a:p>
                      <a:pPr algn="just">
                        <a:lnSpc>
                          <a:spcPct val="115000"/>
                        </a:lnSpc>
                        <a:spcBef>
                          <a:spcPts val="600"/>
                        </a:spcBef>
                        <a:spcAft>
                          <a:spcPts val="0"/>
                        </a:spcAft>
                      </a:pPr>
                      <a:r>
                        <a:rPr lang="es-ES_tradnl" sz="1100">
                          <a:effectLst/>
                        </a:rPr>
                        <a:t>Tanques de almacenamiento o distribución</a:t>
                      </a:r>
                      <a:endParaRPr lang="es-EC" sz="1200">
                        <a:effectLst/>
                        <a:latin typeface="Arial"/>
                        <a:ea typeface="Times New Roman"/>
                        <a:cs typeface="Times New Roman"/>
                      </a:endParaRPr>
                    </a:p>
                  </a:txBody>
                  <a:tcPr marL="25400" marR="25400" marT="0" marB="0" anchor="ctr"/>
                </a:tc>
                <a:tc>
                  <a:txBody>
                    <a:bodyPr/>
                    <a:lstStyle/>
                    <a:p>
                      <a:pPr algn="ctr">
                        <a:lnSpc>
                          <a:spcPct val="115000"/>
                        </a:lnSpc>
                        <a:spcBef>
                          <a:spcPts val="600"/>
                        </a:spcBef>
                        <a:spcAft>
                          <a:spcPts val="0"/>
                        </a:spcAft>
                      </a:pPr>
                      <a:r>
                        <a:rPr lang="es-ES_tradnl" sz="1100">
                          <a:effectLst/>
                        </a:rPr>
                        <a:t>De 30 a 40</a:t>
                      </a:r>
                      <a:endParaRPr lang="es-EC" sz="1200">
                        <a:effectLst/>
                        <a:latin typeface="Arial"/>
                        <a:ea typeface="Times New Roman"/>
                        <a:cs typeface="Times New Roman"/>
                      </a:endParaRPr>
                    </a:p>
                  </a:txBody>
                  <a:tcPr marL="25400" marR="25400" marT="0" marB="0" anchor="ctr"/>
                </a:tc>
              </a:tr>
              <a:tr h="318748">
                <a:tc>
                  <a:txBody>
                    <a:bodyPr/>
                    <a:lstStyle/>
                    <a:p>
                      <a:pPr algn="just">
                        <a:lnSpc>
                          <a:spcPct val="115000"/>
                        </a:lnSpc>
                        <a:spcBef>
                          <a:spcPts val="600"/>
                        </a:spcBef>
                        <a:spcAft>
                          <a:spcPts val="0"/>
                        </a:spcAft>
                      </a:pPr>
                      <a:r>
                        <a:rPr lang="es-ES_tradnl" sz="1100">
                          <a:effectLst/>
                        </a:rPr>
                        <a:t>Redes de distribución de acero o hierro dúctil</a:t>
                      </a:r>
                      <a:endParaRPr lang="es-EC" sz="1200">
                        <a:effectLst/>
                        <a:latin typeface="Arial"/>
                        <a:ea typeface="Times New Roman"/>
                        <a:cs typeface="Times New Roman"/>
                      </a:endParaRPr>
                    </a:p>
                  </a:txBody>
                  <a:tcPr marL="25400" marR="25400" marT="0" marB="0" anchor="ctr"/>
                </a:tc>
                <a:tc>
                  <a:txBody>
                    <a:bodyPr/>
                    <a:lstStyle/>
                    <a:p>
                      <a:pPr algn="ctr">
                        <a:lnSpc>
                          <a:spcPct val="115000"/>
                        </a:lnSpc>
                        <a:spcBef>
                          <a:spcPts val="600"/>
                        </a:spcBef>
                        <a:spcAft>
                          <a:spcPts val="0"/>
                        </a:spcAft>
                      </a:pPr>
                      <a:r>
                        <a:rPr lang="es-ES_tradnl" sz="1100">
                          <a:effectLst/>
                        </a:rPr>
                        <a:t>De 40 a 50</a:t>
                      </a:r>
                      <a:endParaRPr lang="es-EC" sz="1200">
                        <a:effectLst/>
                        <a:latin typeface="Arial"/>
                        <a:ea typeface="Times New Roman"/>
                        <a:cs typeface="Times New Roman"/>
                      </a:endParaRPr>
                    </a:p>
                  </a:txBody>
                  <a:tcPr marL="25400" marR="25400" marT="0" marB="0" anchor="ctr"/>
                </a:tc>
              </a:tr>
              <a:tr h="318748">
                <a:tc>
                  <a:txBody>
                    <a:bodyPr/>
                    <a:lstStyle/>
                    <a:p>
                      <a:pPr algn="just">
                        <a:lnSpc>
                          <a:spcPct val="115000"/>
                        </a:lnSpc>
                        <a:spcBef>
                          <a:spcPts val="600"/>
                        </a:spcBef>
                        <a:spcAft>
                          <a:spcPts val="0"/>
                        </a:spcAft>
                      </a:pPr>
                      <a:r>
                        <a:rPr lang="es-ES_tradnl" sz="1100">
                          <a:effectLst/>
                        </a:rPr>
                        <a:t>Redes de distribución de asbesto cemento o PVC</a:t>
                      </a:r>
                      <a:endParaRPr lang="es-EC" sz="1200">
                        <a:effectLst/>
                        <a:latin typeface="Arial"/>
                        <a:ea typeface="Times New Roman"/>
                        <a:cs typeface="Times New Roman"/>
                      </a:endParaRPr>
                    </a:p>
                  </a:txBody>
                  <a:tcPr marL="25400" marR="25400" marT="0" marB="0" anchor="ctr"/>
                </a:tc>
                <a:tc>
                  <a:txBody>
                    <a:bodyPr/>
                    <a:lstStyle/>
                    <a:p>
                      <a:pPr algn="ctr">
                        <a:lnSpc>
                          <a:spcPct val="115000"/>
                        </a:lnSpc>
                        <a:spcBef>
                          <a:spcPts val="600"/>
                        </a:spcBef>
                        <a:spcAft>
                          <a:spcPts val="0"/>
                        </a:spcAft>
                      </a:pPr>
                      <a:r>
                        <a:rPr lang="es-ES_tradnl" sz="1100">
                          <a:effectLst/>
                        </a:rPr>
                        <a:t>De 20 a 25</a:t>
                      </a:r>
                      <a:endParaRPr lang="es-EC" sz="1200">
                        <a:effectLst/>
                        <a:latin typeface="Arial"/>
                        <a:ea typeface="Times New Roman"/>
                        <a:cs typeface="Times New Roman"/>
                      </a:endParaRPr>
                    </a:p>
                  </a:txBody>
                  <a:tcPr marL="25400" marR="25400" marT="0" marB="0" anchor="ctr"/>
                </a:tc>
              </a:tr>
              <a:tr h="505155">
                <a:tc>
                  <a:txBody>
                    <a:bodyPr/>
                    <a:lstStyle/>
                    <a:p>
                      <a:pPr algn="just">
                        <a:lnSpc>
                          <a:spcPct val="115000"/>
                        </a:lnSpc>
                        <a:spcBef>
                          <a:spcPts val="600"/>
                        </a:spcBef>
                        <a:spcAft>
                          <a:spcPts val="0"/>
                        </a:spcAft>
                      </a:pPr>
                      <a:r>
                        <a:rPr lang="es-ES_tradnl" sz="1100">
                          <a:effectLst/>
                        </a:rPr>
                        <a:t>Otros materiales y equipos según especificaciones de fabricante</a:t>
                      </a:r>
                      <a:endParaRPr lang="es-EC" sz="1200">
                        <a:effectLst/>
                        <a:latin typeface="Arial"/>
                        <a:ea typeface="Times New Roman"/>
                        <a:cs typeface="Times New Roman"/>
                      </a:endParaRPr>
                    </a:p>
                  </a:txBody>
                  <a:tcPr marL="25400" marR="25400" marT="0" marB="0" anchor="ctr"/>
                </a:tc>
                <a:tc>
                  <a:txBody>
                    <a:bodyPr/>
                    <a:lstStyle/>
                    <a:p>
                      <a:pPr algn="ctr">
                        <a:lnSpc>
                          <a:spcPct val="115000"/>
                        </a:lnSpc>
                        <a:spcBef>
                          <a:spcPts val="600"/>
                        </a:spcBef>
                        <a:spcAft>
                          <a:spcPts val="0"/>
                        </a:spcAft>
                      </a:pPr>
                      <a:r>
                        <a:rPr lang="es-ES_tradnl" sz="1100" dirty="0">
                          <a:effectLst/>
                        </a:rPr>
                        <a:t>Variable</a:t>
                      </a:r>
                      <a:endParaRPr lang="es-EC" sz="1200" dirty="0">
                        <a:effectLst/>
                        <a:latin typeface="Arial"/>
                        <a:ea typeface="Times New Roman"/>
                        <a:cs typeface="Times New Roman"/>
                      </a:endParaRPr>
                    </a:p>
                  </a:txBody>
                  <a:tcPr marL="25400" marR="25400" marT="0" marB="0" anchor="ctr"/>
                </a:tc>
              </a:tr>
            </a:tbl>
          </a:graphicData>
        </a:graphic>
      </p:graphicFrame>
      <p:sp>
        <p:nvSpPr>
          <p:cNvPr id="6" name="5 Rectángulo"/>
          <p:cNvSpPr/>
          <p:nvPr/>
        </p:nvSpPr>
        <p:spPr>
          <a:xfrm>
            <a:off x="1691680" y="4509120"/>
            <a:ext cx="6048672" cy="288032"/>
          </a:xfrm>
          <a:prstGeom prst="rect">
            <a:avLst/>
          </a:prstGeom>
          <a:noFill/>
          <a:ln w="69850">
            <a:solidFill>
              <a:srgbClr val="C00000">
                <a:alpha val="8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6 Tabla"/>
          <p:cNvGraphicFramePr>
            <a:graphicFrameLocks noGrp="1"/>
          </p:cNvGraphicFramePr>
          <p:nvPr>
            <p:extLst>
              <p:ext uri="{D42A27DB-BD31-4B8C-83A1-F6EECF244321}">
                <p14:modId xmlns:p14="http://schemas.microsoft.com/office/powerpoint/2010/main" val="2399947419"/>
              </p:ext>
            </p:extLst>
          </p:nvPr>
        </p:nvGraphicFramePr>
        <p:xfrm>
          <a:off x="1619672" y="4509120"/>
          <a:ext cx="6192688" cy="349038"/>
        </p:xfrm>
        <a:graphic>
          <a:graphicData uri="http://schemas.openxmlformats.org/drawingml/2006/table">
            <a:tbl>
              <a:tblPr firstRow="1" firstCol="1" bandRow="1">
                <a:tableStyleId>{5C22544A-7EE6-4342-B048-85BDC9FD1C3A}</a:tableStyleId>
              </a:tblPr>
              <a:tblGrid>
                <a:gridCol w="4870227"/>
                <a:gridCol w="1322461"/>
              </a:tblGrid>
              <a:tr h="349038">
                <a:tc>
                  <a:txBody>
                    <a:bodyPr/>
                    <a:lstStyle/>
                    <a:p>
                      <a:pPr marL="180340" algn="just">
                        <a:lnSpc>
                          <a:spcPct val="150000"/>
                        </a:lnSpc>
                        <a:spcBef>
                          <a:spcPts val="1200"/>
                        </a:spcBef>
                        <a:spcAft>
                          <a:spcPts val="0"/>
                        </a:spcAft>
                      </a:pPr>
                      <a:r>
                        <a:rPr lang="es-ES" sz="1200" b="1" dirty="0">
                          <a:effectLst/>
                        </a:rPr>
                        <a:t>Redes de distribución de asbesto cemento o PVC</a:t>
                      </a:r>
                      <a:endParaRPr lang="es-ES" sz="1100" b="1" dirty="0">
                        <a:effectLst/>
                        <a:latin typeface="Calibri"/>
                        <a:ea typeface="Times New Roman"/>
                        <a:cs typeface="Times New Roman"/>
                      </a:endParaRPr>
                    </a:p>
                  </a:txBody>
                  <a:tcPr marL="68580" marR="68580" marT="0" marB="0" anchor="ctr"/>
                </a:tc>
                <a:tc>
                  <a:txBody>
                    <a:bodyPr/>
                    <a:lstStyle/>
                    <a:p>
                      <a:pPr marL="180340" algn="just" defTabSz="914400" rtl="0" eaLnBrk="1" latinLnBrk="0" hangingPunct="1">
                        <a:lnSpc>
                          <a:spcPct val="150000"/>
                        </a:lnSpc>
                        <a:spcBef>
                          <a:spcPts val="1200"/>
                        </a:spcBef>
                        <a:spcAft>
                          <a:spcPts val="0"/>
                        </a:spcAft>
                      </a:pPr>
                      <a:r>
                        <a:rPr kumimoji="0" lang="es-ES" sz="1200" kern="1200" dirty="0">
                          <a:solidFill>
                            <a:schemeClr val="dk1"/>
                          </a:solidFill>
                          <a:effectLst/>
                          <a:latin typeface="+mn-lt"/>
                          <a:ea typeface="+mn-ea"/>
                          <a:cs typeface="+mn-cs"/>
                        </a:rPr>
                        <a:t>De 20 a 25</a:t>
                      </a:r>
                    </a:p>
                  </a:txBody>
                  <a:tcPr marL="68580" marR="68580" marT="0" marB="0" anchor="ctr">
                    <a:solidFill>
                      <a:schemeClr val="accent6">
                        <a:lumMod val="40000"/>
                        <a:lumOff val="60000"/>
                      </a:schemeClr>
                    </a:solidFill>
                  </a:tcPr>
                </a:tc>
              </a:tr>
            </a:tbl>
          </a:graphicData>
        </a:graphic>
      </p:graphicFrame>
      <p:sp>
        <p:nvSpPr>
          <p:cNvPr id="8" name="7 Rectángulo"/>
          <p:cNvSpPr/>
          <p:nvPr/>
        </p:nvSpPr>
        <p:spPr>
          <a:xfrm>
            <a:off x="1547664" y="5795972"/>
            <a:ext cx="6552728" cy="369332"/>
          </a:xfrm>
          <a:prstGeom prst="rect">
            <a:avLst/>
          </a:prstGeom>
        </p:spPr>
        <p:txBody>
          <a:bodyPr wrap="square">
            <a:spAutoFit/>
          </a:bodyPr>
          <a:lstStyle/>
          <a:p>
            <a:r>
              <a:rPr lang="es-ES_tradnl" b="1" dirty="0" smtClean="0"/>
              <a:t>Se </a:t>
            </a:r>
            <a:r>
              <a:rPr lang="es-ES_tradnl" b="1" dirty="0"/>
              <a:t>adopta el valor de 20 años para el período de diseño.</a:t>
            </a:r>
            <a:endParaRPr lang="es-EC" b="1" dirty="0"/>
          </a:p>
        </p:txBody>
      </p:sp>
      <p:sp>
        <p:nvSpPr>
          <p:cNvPr id="9" name="8 Rectángulo"/>
          <p:cNvSpPr/>
          <p:nvPr/>
        </p:nvSpPr>
        <p:spPr>
          <a:xfrm>
            <a:off x="6156176" y="5373216"/>
            <a:ext cx="1385316" cy="261610"/>
          </a:xfrm>
          <a:prstGeom prst="rect">
            <a:avLst/>
          </a:prstGeom>
        </p:spPr>
        <p:txBody>
          <a:bodyPr wrap="none">
            <a:spAutoFit/>
          </a:bodyPr>
          <a:lstStyle/>
          <a:p>
            <a:r>
              <a:rPr lang="es-ES_tradnl" sz="1100" dirty="0"/>
              <a:t>FUENTE: NEC 2011</a:t>
            </a:r>
            <a:endParaRPr lang="es-EC" sz="1100" dirty="0"/>
          </a:p>
        </p:txBody>
      </p:sp>
    </p:spTree>
    <p:extLst>
      <p:ext uri="{BB962C8B-B14F-4D97-AF65-F5344CB8AC3E}">
        <p14:creationId xmlns:p14="http://schemas.microsoft.com/office/powerpoint/2010/main" val="6414122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1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496" y="332656"/>
            <a:ext cx="4608512" cy="1143000"/>
          </a:xfrm>
        </p:spPr>
        <p:txBody>
          <a:bodyPr>
            <a:normAutofit fontScale="90000"/>
          </a:bodyPr>
          <a:lstStyle/>
          <a:p>
            <a:pPr lvl="1" algn="ctr"/>
            <a:r>
              <a:rPr lang="es-EC" b="1" dirty="0"/>
              <a:t/>
            </a:r>
            <a:br>
              <a:rPr lang="es-EC" b="1" dirty="0"/>
            </a:br>
            <a:r>
              <a:rPr lang="es-ES" dirty="0"/>
              <a:t> </a:t>
            </a:r>
            <a:r>
              <a:rPr lang="es-EC" dirty="0"/>
              <a:t/>
            </a:r>
            <a:br>
              <a:rPr lang="es-EC" dirty="0"/>
            </a:br>
            <a:r>
              <a:rPr lang="es-ES" b="1" dirty="0"/>
              <a:t>Tasa de crecimiento y densidad de la población</a:t>
            </a:r>
            <a:r>
              <a:rPr lang="es-EC" b="1" dirty="0"/>
              <a:t/>
            </a:r>
            <a:br>
              <a:rPr lang="es-EC" b="1" dirty="0"/>
            </a:br>
            <a:r>
              <a:rPr lang="es-ES" b="1" dirty="0"/>
              <a:t> </a:t>
            </a:r>
            <a:r>
              <a:rPr lang="es-EC" dirty="0"/>
              <a:t/>
            </a:r>
            <a:br>
              <a:rPr lang="es-EC" dirty="0"/>
            </a:br>
            <a:endParaRPr lang="es-EC" dirty="0"/>
          </a:p>
        </p:txBody>
      </p:sp>
      <p:sp>
        <p:nvSpPr>
          <p:cNvPr id="3" name="2 Marcador de contenido"/>
          <p:cNvSpPr>
            <a:spLocks noGrp="1"/>
          </p:cNvSpPr>
          <p:nvPr>
            <p:ph idx="1"/>
          </p:nvPr>
        </p:nvSpPr>
        <p:spPr>
          <a:xfrm>
            <a:off x="467544" y="980728"/>
            <a:ext cx="8208912" cy="3508977"/>
          </a:xfrm>
        </p:spPr>
        <p:txBody>
          <a:bodyPr>
            <a:normAutofit/>
          </a:bodyPr>
          <a:lstStyle/>
          <a:p>
            <a:pPr marL="68580" indent="0" algn="just">
              <a:buNone/>
            </a:pPr>
            <a:r>
              <a:rPr lang="es-EC" sz="1600" dirty="0"/>
              <a:t>Proyección de la población de la parroquia Lloa por quinquenios según parroquias</a:t>
            </a:r>
          </a:p>
          <a:p>
            <a:pPr algn="just"/>
            <a:endParaRPr lang="es-EC" sz="1800" dirty="0"/>
          </a:p>
        </p:txBody>
      </p:sp>
      <p:graphicFrame>
        <p:nvGraphicFramePr>
          <p:cNvPr id="4" name="3 Tabla"/>
          <p:cNvGraphicFramePr>
            <a:graphicFrameLocks noGrp="1"/>
          </p:cNvGraphicFramePr>
          <p:nvPr>
            <p:extLst>
              <p:ext uri="{D42A27DB-BD31-4B8C-83A1-F6EECF244321}">
                <p14:modId xmlns:p14="http://schemas.microsoft.com/office/powerpoint/2010/main" val="1842735223"/>
              </p:ext>
            </p:extLst>
          </p:nvPr>
        </p:nvGraphicFramePr>
        <p:xfrm>
          <a:off x="539552" y="1556792"/>
          <a:ext cx="5832649" cy="1423457"/>
        </p:xfrm>
        <a:graphic>
          <a:graphicData uri="http://schemas.openxmlformats.org/drawingml/2006/table">
            <a:tbl>
              <a:tblPr firstRow="1" firstCol="1" bandRow="1">
                <a:tableStyleId>{5C22544A-7EE6-4342-B048-85BDC9FD1C3A}</a:tableStyleId>
              </a:tblPr>
              <a:tblGrid>
                <a:gridCol w="1296144"/>
                <a:gridCol w="714704"/>
                <a:gridCol w="799580"/>
                <a:gridCol w="799580"/>
                <a:gridCol w="1158914"/>
                <a:gridCol w="1063727"/>
              </a:tblGrid>
              <a:tr h="318349">
                <a:tc rowSpan="2">
                  <a:txBody>
                    <a:bodyPr/>
                    <a:lstStyle/>
                    <a:p>
                      <a:pPr algn="ctr">
                        <a:lnSpc>
                          <a:spcPct val="115000"/>
                        </a:lnSpc>
                        <a:spcBef>
                          <a:spcPts val="600"/>
                        </a:spcBef>
                        <a:spcAft>
                          <a:spcPts val="0"/>
                        </a:spcAft>
                      </a:pPr>
                      <a:r>
                        <a:rPr lang="es-EC" sz="1000" dirty="0">
                          <a:effectLst/>
                        </a:rPr>
                        <a:t>PARROQUIAS</a:t>
                      </a:r>
                      <a:endParaRPr lang="es-EC" sz="1000" dirty="0">
                        <a:effectLst/>
                        <a:latin typeface="Arial"/>
                        <a:ea typeface="Times New Roman"/>
                        <a:cs typeface="Times New Roman"/>
                      </a:endParaRPr>
                    </a:p>
                  </a:txBody>
                  <a:tcPr marL="38520" marR="38520" marT="0" marB="0" anchor="ctr"/>
                </a:tc>
                <a:tc rowSpan="2">
                  <a:txBody>
                    <a:bodyPr/>
                    <a:lstStyle/>
                    <a:p>
                      <a:pPr algn="ctr">
                        <a:lnSpc>
                          <a:spcPct val="115000"/>
                        </a:lnSpc>
                        <a:spcBef>
                          <a:spcPts val="600"/>
                        </a:spcBef>
                        <a:spcAft>
                          <a:spcPts val="0"/>
                        </a:spcAft>
                      </a:pPr>
                      <a:r>
                        <a:rPr lang="es-EC" sz="1000" dirty="0">
                          <a:effectLst/>
                        </a:rPr>
                        <a:t>Tipo de Población</a:t>
                      </a:r>
                      <a:endParaRPr lang="es-EC" sz="1000" dirty="0">
                        <a:effectLst/>
                        <a:latin typeface="Arial"/>
                        <a:ea typeface="Times New Roman"/>
                        <a:cs typeface="Times New Roman"/>
                      </a:endParaRPr>
                    </a:p>
                  </a:txBody>
                  <a:tcPr marL="38520" marR="38520" marT="0" marB="0" anchor="ctr"/>
                </a:tc>
                <a:tc gridSpan="2">
                  <a:txBody>
                    <a:bodyPr/>
                    <a:lstStyle/>
                    <a:p>
                      <a:pPr algn="ctr">
                        <a:lnSpc>
                          <a:spcPct val="115000"/>
                        </a:lnSpc>
                        <a:spcBef>
                          <a:spcPts val="600"/>
                        </a:spcBef>
                        <a:spcAft>
                          <a:spcPts val="0"/>
                        </a:spcAft>
                      </a:pPr>
                      <a:r>
                        <a:rPr lang="es-EC" sz="1000" dirty="0">
                          <a:effectLst/>
                        </a:rPr>
                        <a:t>Población Censo</a:t>
                      </a:r>
                      <a:endParaRPr lang="es-EC" sz="1000" dirty="0">
                        <a:effectLst/>
                        <a:latin typeface="Arial"/>
                        <a:ea typeface="Times New Roman"/>
                        <a:cs typeface="Times New Roman"/>
                      </a:endParaRPr>
                    </a:p>
                  </a:txBody>
                  <a:tcPr marL="38520" marR="38520" marT="0" marB="0" anchor="ctr"/>
                </a:tc>
                <a:tc hMerge="1">
                  <a:txBody>
                    <a:bodyPr/>
                    <a:lstStyle/>
                    <a:p>
                      <a:endParaRPr lang="es-EC"/>
                    </a:p>
                  </a:txBody>
                  <a:tcPr/>
                </a:tc>
                <a:tc rowSpan="2">
                  <a:txBody>
                    <a:bodyPr/>
                    <a:lstStyle/>
                    <a:p>
                      <a:pPr algn="ctr">
                        <a:lnSpc>
                          <a:spcPct val="115000"/>
                        </a:lnSpc>
                        <a:spcBef>
                          <a:spcPts val="600"/>
                        </a:spcBef>
                        <a:spcAft>
                          <a:spcPts val="0"/>
                        </a:spcAft>
                      </a:pPr>
                      <a:r>
                        <a:rPr lang="es-EC" sz="1000" dirty="0">
                          <a:effectLst/>
                        </a:rPr>
                        <a:t>Tasa de crecimiento demográfico   %</a:t>
                      </a:r>
                      <a:endParaRPr lang="es-EC" sz="1000" dirty="0">
                        <a:effectLst/>
                        <a:latin typeface="Arial"/>
                        <a:ea typeface="Times New Roman"/>
                        <a:cs typeface="Times New Roman"/>
                      </a:endParaRPr>
                    </a:p>
                  </a:txBody>
                  <a:tcPr marL="38520" marR="38520" marT="0" marB="0" anchor="ctr"/>
                </a:tc>
                <a:tc rowSpan="2">
                  <a:txBody>
                    <a:bodyPr/>
                    <a:lstStyle/>
                    <a:p>
                      <a:pPr algn="ctr">
                        <a:lnSpc>
                          <a:spcPct val="115000"/>
                        </a:lnSpc>
                        <a:spcBef>
                          <a:spcPts val="600"/>
                        </a:spcBef>
                        <a:spcAft>
                          <a:spcPts val="0"/>
                        </a:spcAft>
                      </a:pPr>
                      <a:r>
                        <a:rPr lang="es-EC" sz="1000" dirty="0">
                          <a:effectLst/>
                        </a:rPr>
                        <a:t>Incremento  %</a:t>
                      </a:r>
                      <a:endParaRPr lang="es-EC" sz="1000" dirty="0">
                        <a:effectLst/>
                        <a:latin typeface="Arial"/>
                        <a:ea typeface="Times New Roman"/>
                        <a:cs typeface="Times New Roman"/>
                      </a:endParaRPr>
                    </a:p>
                  </a:txBody>
                  <a:tcPr marL="38520" marR="38520" marT="0" marB="0" anchor="ctr"/>
                </a:tc>
              </a:tr>
              <a:tr h="371407">
                <a:tc vMerge="1">
                  <a:txBody>
                    <a:bodyPr/>
                    <a:lstStyle/>
                    <a:p>
                      <a:endParaRPr lang="es-EC"/>
                    </a:p>
                  </a:txBody>
                  <a:tcPr/>
                </a:tc>
                <a:tc vMerge="1">
                  <a:txBody>
                    <a:bodyPr/>
                    <a:lstStyle/>
                    <a:p>
                      <a:endParaRPr lang="es-EC"/>
                    </a:p>
                  </a:txBody>
                  <a:tcPr/>
                </a:tc>
                <a:tc>
                  <a:txBody>
                    <a:bodyPr/>
                    <a:lstStyle/>
                    <a:p>
                      <a:pPr algn="ctr">
                        <a:lnSpc>
                          <a:spcPct val="115000"/>
                        </a:lnSpc>
                        <a:spcBef>
                          <a:spcPts val="600"/>
                        </a:spcBef>
                        <a:spcAft>
                          <a:spcPts val="0"/>
                        </a:spcAft>
                      </a:pPr>
                      <a:r>
                        <a:rPr lang="es-EC" sz="1000" dirty="0">
                          <a:effectLst/>
                        </a:rPr>
                        <a:t>1990</a:t>
                      </a:r>
                      <a:endParaRPr lang="es-EC" sz="1000" dirty="0">
                        <a:effectLst/>
                        <a:latin typeface="Arial"/>
                        <a:ea typeface="Times New Roman"/>
                        <a:cs typeface="Times New Roman"/>
                      </a:endParaRPr>
                    </a:p>
                  </a:txBody>
                  <a:tcPr marL="38520" marR="38520" marT="0" marB="0" anchor="ctr"/>
                </a:tc>
                <a:tc>
                  <a:txBody>
                    <a:bodyPr/>
                    <a:lstStyle/>
                    <a:p>
                      <a:pPr algn="ctr">
                        <a:lnSpc>
                          <a:spcPct val="115000"/>
                        </a:lnSpc>
                        <a:spcBef>
                          <a:spcPts val="600"/>
                        </a:spcBef>
                        <a:spcAft>
                          <a:spcPts val="0"/>
                        </a:spcAft>
                      </a:pPr>
                      <a:r>
                        <a:rPr lang="es-EC" sz="1000" dirty="0">
                          <a:effectLst/>
                        </a:rPr>
                        <a:t>2001</a:t>
                      </a:r>
                      <a:endParaRPr lang="es-EC" sz="1000" dirty="0">
                        <a:effectLst/>
                        <a:latin typeface="Arial"/>
                        <a:ea typeface="Times New Roman"/>
                        <a:cs typeface="Times New Roman"/>
                      </a:endParaRPr>
                    </a:p>
                  </a:txBody>
                  <a:tcPr marL="38520" marR="38520" marT="0" marB="0" anchor="ctr"/>
                </a:tc>
                <a:tc vMerge="1">
                  <a:txBody>
                    <a:bodyPr/>
                    <a:lstStyle/>
                    <a:p>
                      <a:endParaRPr lang="es-EC"/>
                    </a:p>
                  </a:txBody>
                  <a:tcPr/>
                </a:tc>
                <a:tc vMerge="1">
                  <a:txBody>
                    <a:bodyPr/>
                    <a:lstStyle/>
                    <a:p>
                      <a:endParaRPr lang="es-EC"/>
                    </a:p>
                  </a:txBody>
                  <a:tcPr/>
                </a:tc>
              </a:tr>
              <a:tr h="295215">
                <a:tc>
                  <a:txBody>
                    <a:bodyPr/>
                    <a:lstStyle/>
                    <a:p>
                      <a:pPr algn="ctr">
                        <a:lnSpc>
                          <a:spcPct val="115000"/>
                        </a:lnSpc>
                        <a:spcBef>
                          <a:spcPts val="600"/>
                        </a:spcBef>
                        <a:spcAft>
                          <a:spcPts val="0"/>
                        </a:spcAft>
                      </a:pPr>
                      <a:r>
                        <a:rPr lang="es-EC" sz="1000" dirty="0">
                          <a:effectLst/>
                        </a:rPr>
                        <a:t>TOTAL ADMINISTRACIÓN</a:t>
                      </a:r>
                      <a:endParaRPr lang="es-EC" sz="1000" dirty="0">
                        <a:effectLst/>
                        <a:latin typeface="Arial"/>
                        <a:ea typeface="Times New Roman"/>
                        <a:cs typeface="Times New Roman"/>
                      </a:endParaRPr>
                    </a:p>
                  </a:txBody>
                  <a:tcPr marL="38520" marR="38520" marT="0" marB="0" anchor="ctr"/>
                </a:tc>
                <a:tc>
                  <a:txBody>
                    <a:bodyPr/>
                    <a:lstStyle/>
                    <a:p>
                      <a:pPr algn="l">
                        <a:lnSpc>
                          <a:spcPct val="115000"/>
                        </a:lnSpc>
                      </a:pPr>
                      <a:endParaRPr lang="es-EC" sz="1000" dirty="0">
                        <a:effectLst/>
                        <a:latin typeface="Calibri"/>
                        <a:cs typeface="Times New Roman"/>
                      </a:endParaRPr>
                    </a:p>
                  </a:txBody>
                  <a:tcPr marL="38520" marR="38520" marT="0" marB="0" anchor="ctr"/>
                </a:tc>
                <a:tc>
                  <a:txBody>
                    <a:bodyPr/>
                    <a:lstStyle/>
                    <a:p>
                      <a:pPr algn="ctr">
                        <a:lnSpc>
                          <a:spcPct val="115000"/>
                        </a:lnSpc>
                        <a:spcBef>
                          <a:spcPts val="600"/>
                        </a:spcBef>
                        <a:spcAft>
                          <a:spcPts val="0"/>
                        </a:spcAft>
                      </a:pPr>
                      <a:r>
                        <a:rPr lang="es-EC" sz="1000" dirty="0">
                          <a:effectLst/>
                        </a:rPr>
                        <a:t>354,565</a:t>
                      </a:r>
                      <a:endParaRPr lang="es-EC" sz="1000" dirty="0">
                        <a:effectLst/>
                        <a:latin typeface="Arial"/>
                        <a:ea typeface="Times New Roman"/>
                        <a:cs typeface="Times New Roman"/>
                      </a:endParaRPr>
                    </a:p>
                  </a:txBody>
                  <a:tcPr marL="38520" marR="38520" marT="0" marB="0" anchor="ctr"/>
                </a:tc>
                <a:tc>
                  <a:txBody>
                    <a:bodyPr/>
                    <a:lstStyle/>
                    <a:p>
                      <a:pPr algn="ctr">
                        <a:lnSpc>
                          <a:spcPct val="115000"/>
                        </a:lnSpc>
                        <a:spcBef>
                          <a:spcPts val="600"/>
                        </a:spcBef>
                        <a:spcAft>
                          <a:spcPts val="0"/>
                        </a:spcAft>
                      </a:pPr>
                      <a:r>
                        <a:rPr lang="es-EC" sz="1000" dirty="0">
                          <a:effectLst/>
                        </a:rPr>
                        <a:t>412,297</a:t>
                      </a:r>
                      <a:endParaRPr lang="es-EC" sz="1000" dirty="0">
                        <a:effectLst/>
                        <a:latin typeface="Arial"/>
                        <a:ea typeface="Times New Roman"/>
                        <a:cs typeface="Times New Roman"/>
                      </a:endParaRPr>
                    </a:p>
                  </a:txBody>
                  <a:tcPr marL="38520" marR="38520" marT="0" marB="0" anchor="ctr"/>
                </a:tc>
                <a:tc>
                  <a:txBody>
                    <a:bodyPr/>
                    <a:lstStyle/>
                    <a:p>
                      <a:pPr algn="ctr">
                        <a:lnSpc>
                          <a:spcPct val="115000"/>
                        </a:lnSpc>
                        <a:spcBef>
                          <a:spcPts val="600"/>
                        </a:spcBef>
                        <a:spcAft>
                          <a:spcPts val="0"/>
                        </a:spcAft>
                      </a:pPr>
                      <a:r>
                        <a:rPr lang="es-EC" sz="1000" dirty="0">
                          <a:effectLst/>
                        </a:rPr>
                        <a:t>1.4</a:t>
                      </a:r>
                      <a:endParaRPr lang="es-EC" sz="1000" dirty="0">
                        <a:effectLst/>
                        <a:latin typeface="Arial"/>
                        <a:ea typeface="Times New Roman"/>
                        <a:cs typeface="Times New Roman"/>
                      </a:endParaRPr>
                    </a:p>
                  </a:txBody>
                  <a:tcPr marL="38520" marR="38520" marT="0" marB="0" anchor="ctr"/>
                </a:tc>
                <a:tc>
                  <a:txBody>
                    <a:bodyPr/>
                    <a:lstStyle/>
                    <a:p>
                      <a:pPr algn="ctr">
                        <a:lnSpc>
                          <a:spcPct val="115000"/>
                        </a:lnSpc>
                        <a:spcBef>
                          <a:spcPts val="600"/>
                        </a:spcBef>
                        <a:spcAft>
                          <a:spcPts val="0"/>
                        </a:spcAft>
                      </a:pPr>
                      <a:r>
                        <a:rPr lang="es-EC" sz="1000" dirty="0">
                          <a:effectLst/>
                        </a:rPr>
                        <a:t>16</a:t>
                      </a:r>
                      <a:endParaRPr lang="es-EC" sz="1000" dirty="0">
                        <a:effectLst/>
                        <a:latin typeface="Arial"/>
                        <a:ea typeface="Times New Roman"/>
                        <a:cs typeface="Times New Roman"/>
                      </a:endParaRPr>
                    </a:p>
                  </a:txBody>
                  <a:tcPr marL="38520" marR="38520" marT="0" marB="0" anchor="ctr"/>
                </a:tc>
              </a:tr>
              <a:tr h="383181">
                <a:tc>
                  <a:txBody>
                    <a:bodyPr/>
                    <a:lstStyle/>
                    <a:p>
                      <a:pPr algn="ctr">
                        <a:lnSpc>
                          <a:spcPct val="115000"/>
                        </a:lnSpc>
                        <a:spcBef>
                          <a:spcPts val="600"/>
                        </a:spcBef>
                        <a:spcAft>
                          <a:spcPts val="0"/>
                        </a:spcAft>
                      </a:pPr>
                      <a:r>
                        <a:rPr lang="es-EC" sz="1000" dirty="0">
                          <a:effectLst/>
                        </a:rPr>
                        <a:t>LLOA</a:t>
                      </a:r>
                      <a:endParaRPr lang="es-EC" sz="1000" dirty="0">
                        <a:effectLst/>
                        <a:latin typeface="Arial"/>
                        <a:ea typeface="Times New Roman"/>
                        <a:cs typeface="Times New Roman"/>
                      </a:endParaRPr>
                    </a:p>
                  </a:txBody>
                  <a:tcPr marL="38520" marR="38520" marT="0" marB="0" anchor="ctr"/>
                </a:tc>
                <a:tc>
                  <a:txBody>
                    <a:bodyPr/>
                    <a:lstStyle/>
                    <a:p>
                      <a:pPr algn="ctr">
                        <a:lnSpc>
                          <a:spcPct val="115000"/>
                        </a:lnSpc>
                        <a:spcBef>
                          <a:spcPts val="600"/>
                        </a:spcBef>
                        <a:spcAft>
                          <a:spcPts val="0"/>
                        </a:spcAft>
                      </a:pPr>
                      <a:r>
                        <a:rPr lang="es-EC" sz="1000" dirty="0">
                          <a:effectLst/>
                        </a:rPr>
                        <a:t>Rural</a:t>
                      </a:r>
                      <a:endParaRPr lang="es-EC" sz="1000" dirty="0">
                        <a:effectLst/>
                        <a:latin typeface="Arial"/>
                        <a:ea typeface="Times New Roman"/>
                        <a:cs typeface="Times New Roman"/>
                      </a:endParaRPr>
                    </a:p>
                  </a:txBody>
                  <a:tcPr marL="38520" marR="38520" marT="0" marB="0" anchor="ctr"/>
                </a:tc>
                <a:tc>
                  <a:txBody>
                    <a:bodyPr/>
                    <a:lstStyle/>
                    <a:p>
                      <a:pPr algn="ctr">
                        <a:lnSpc>
                          <a:spcPct val="115000"/>
                        </a:lnSpc>
                        <a:spcBef>
                          <a:spcPts val="600"/>
                        </a:spcBef>
                        <a:spcAft>
                          <a:spcPts val="0"/>
                        </a:spcAft>
                      </a:pPr>
                      <a:r>
                        <a:rPr lang="es-EC" sz="1000" dirty="0">
                          <a:effectLst/>
                        </a:rPr>
                        <a:t>1,357</a:t>
                      </a:r>
                      <a:endParaRPr lang="es-EC" sz="1000" dirty="0">
                        <a:effectLst/>
                        <a:latin typeface="Arial"/>
                        <a:ea typeface="Times New Roman"/>
                        <a:cs typeface="Times New Roman"/>
                      </a:endParaRPr>
                    </a:p>
                  </a:txBody>
                  <a:tcPr marL="38520" marR="38520" marT="0" marB="0" anchor="ctr"/>
                </a:tc>
                <a:tc>
                  <a:txBody>
                    <a:bodyPr/>
                    <a:lstStyle/>
                    <a:p>
                      <a:pPr algn="ctr">
                        <a:lnSpc>
                          <a:spcPct val="115000"/>
                        </a:lnSpc>
                        <a:spcBef>
                          <a:spcPts val="600"/>
                        </a:spcBef>
                        <a:spcAft>
                          <a:spcPts val="0"/>
                        </a:spcAft>
                      </a:pPr>
                      <a:r>
                        <a:rPr lang="es-EC" sz="1000" dirty="0">
                          <a:effectLst/>
                        </a:rPr>
                        <a:t>1,431</a:t>
                      </a:r>
                      <a:endParaRPr lang="es-EC" sz="1000" dirty="0">
                        <a:effectLst/>
                        <a:latin typeface="Arial"/>
                        <a:ea typeface="Times New Roman"/>
                        <a:cs typeface="Times New Roman"/>
                      </a:endParaRPr>
                    </a:p>
                  </a:txBody>
                  <a:tcPr marL="38520" marR="38520" marT="0" marB="0" anchor="ctr"/>
                </a:tc>
                <a:tc>
                  <a:txBody>
                    <a:bodyPr/>
                    <a:lstStyle/>
                    <a:p>
                      <a:pPr algn="ctr">
                        <a:lnSpc>
                          <a:spcPct val="115000"/>
                        </a:lnSpc>
                        <a:spcBef>
                          <a:spcPts val="600"/>
                        </a:spcBef>
                        <a:spcAft>
                          <a:spcPts val="0"/>
                        </a:spcAft>
                      </a:pPr>
                      <a:r>
                        <a:rPr lang="es-EC" sz="1000" dirty="0">
                          <a:effectLst/>
                        </a:rPr>
                        <a:t>0.5</a:t>
                      </a:r>
                      <a:endParaRPr lang="es-EC" sz="1000" dirty="0">
                        <a:effectLst/>
                        <a:latin typeface="Arial"/>
                        <a:ea typeface="Times New Roman"/>
                        <a:cs typeface="Times New Roman"/>
                      </a:endParaRPr>
                    </a:p>
                  </a:txBody>
                  <a:tcPr marL="38520" marR="38520" marT="0" marB="0" anchor="ctr"/>
                </a:tc>
                <a:tc>
                  <a:txBody>
                    <a:bodyPr/>
                    <a:lstStyle/>
                    <a:p>
                      <a:pPr algn="ctr">
                        <a:lnSpc>
                          <a:spcPct val="115000"/>
                        </a:lnSpc>
                        <a:spcBef>
                          <a:spcPts val="600"/>
                        </a:spcBef>
                        <a:spcAft>
                          <a:spcPts val="0"/>
                        </a:spcAft>
                      </a:pPr>
                      <a:r>
                        <a:rPr lang="es-EC" sz="1000" dirty="0">
                          <a:effectLst/>
                        </a:rPr>
                        <a:t>5</a:t>
                      </a:r>
                      <a:endParaRPr lang="es-EC" sz="1000" dirty="0">
                        <a:effectLst/>
                        <a:latin typeface="Arial"/>
                        <a:ea typeface="Times New Roman"/>
                        <a:cs typeface="Times New Roman"/>
                      </a:endParaRPr>
                    </a:p>
                  </a:txBody>
                  <a:tcPr marL="38520" marR="38520" marT="0" marB="0" anchor="ctr"/>
                </a:tc>
              </a:tr>
            </a:tbl>
          </a:graphicData>
        </a:graphic>
      </p:graphicFrame>
      <p:sp>
        <p:nvSpPr>
          <p:cNvPr id="5" name="4 Rectángulo"/>
          <p:cNvSpPr/>
          <p:nvPr/>
        </p:nvSpPr>
        <p:spPr>
          <a:xfrm>
            <a:off x="4779268" y="159023"/>
            <a:ext cx="3177108" cy="461665"/>
          </a:xfrm>
          <a:prstGeom prst="rect">
            <a:avLst/>
          </a:prstGeom>
        </p:spPr>
        <p:txBody>
          <a:bodyPr wrap="square">
            <a:spAutoFit/>
          </a:bodyPr>
          <a:lstStyle/>
          <a:p>
            <a:r>
              <a:rPr lang="es-ES" sz="2400" b="1" dirty="0" smtClean="0">
                <a:solidFill>
                  <a:srgbClr val="94C600"/>
                </a:solidFill>
                <a:ea typeface="+mj-ea"/>
                <a:cs typeface="+mj-cs"/>
              </a:rPr>
              <a:t>Análisis Poblacional</a:t>
            </a:r>
            <a:endParaRPr lang="es-EC" sz="1100" dirty="0"/>
          </a:p>
        </p:txBody>
      </p:sp>
      <p:graphicFrame>
        <p:nvGraphicFramePr>
          <p:cNvPr id="6" name="5 Tabla"/>
          <p:cNvGraphicFramePr>
            <a:graphicFrameLocks noGrp="1"/>
          </p:cNvGraphicFramePr>
          <p:nvPr>
            <p:extLst>
              <p:ext uri="{D42A27DB-BD31-4B8C-83A1-F6EECF244321}">
                <p14:modId xmlns:p14="http://schemas.microsoft.com/office/powerpoint/2010/main" val="439076045"/>
              </p:ext>
            </p:extLst>
          </p:nvPr>
        </p:nvGraphicFramePr>
        <p:xfrm>
          <a:off x="539552" y="2889499"/>
          <a:ext cx="5832644" cy="1043557"/>
        </p:xfrm>
        <a:graphic>
          <a:graphicData uri="http://schemas.openxmlformats.org/drawingml/2006/table">
            <a:tbl>
              <a:tblPr firstRow="1" firstCol="1" bandRow="1">
                <a:tableStyleId>{5C22544A-7EE6-4342-B048-85BDC9FD1C3A}</a:tableStyleId>
              </a:tblPr>
              <a:tblGrid>
                <a:gridCol w="718963"/>
                <a:gridCol w="469332"/>
                <a:gridCol w="719643"/>
                <a:gridCol w="436683"/>
                <a:gridCol w="719643"/>
                <a:gridCol w="436683"/>
                <a:gridCol w="719643"/>
                <a:gridCol w="436683"/>
                <a:gridCol w="719643"/>
                <a:gridCol w="455728"/>
              </a:tblGrid>
              <a:tr h="270097">
                <a:tc gridSpan="10">
                  <a:txBody>
                    <a:bodyPr/>
                    <a:lstStyle/>
                    <a:p>
                      <a:pPr algn="ctr">
                        <a:lnSpc>
                          <a:spcPct val="150000"/>
                        </a:lnSpc>
                        <a:spcBef>
                          <a:spcPts val="600"/>
                        </a:spcBef>
                        <a:spcAft>
                          <a:spcPts val="0"/>
                        </a:spcAft>
                      </a:pPr>
                      <a:r>
                        <a:rPr lang="es-EC" sz="1100" dirty="0">
                          <a:effectLst/>
                        </a:rPr>
                        <a:t>Proyección año y Tasa de Crecimiento(</a:t>
                      </a:r>
                      <a:r>
                        <a:rPr lang="es-EC" sz="1100" dirty="0" err="1">
                          <a:effectLst/>
                        </a:rPr>
                        <a:t>tc</a:t>
                      </a:r>
                      <a:r>
                        <a:rPr lang="es-EC" sz="1100" dirty="0">
                          <a:effectLst/>
                        </a:rPr>
                        <a:t>)</a:t>
                      </a:r>
                      <a:endParaRPr lang="es-EC" sz="1200" dirty="0">
                        <a:effectLst/>
                        <a:latin typeface="Arial"/>
                        <a:ea typeface="Times New Roman"/>
                        <a:cs typeface="Times New Roman"/>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57820">
                <a:tc>
                  <a:txBody>
                    <a:bodyPr/>
                    <a:lstStyle/>
                    <a:p>
                      <a:pPr algn="ctr">
                        <a:lnSpc>
                          <a:spcPct val="150000"/>
                        </a:lnSpc>
                        <a:spcBef>
                          <a:spcPts val="600"/>
                        </a:spcBef>
                        <a:spcAft>
                          <a:spcPts val="0"/>
                        </a:spcAft>
                      </a:pPr>
                      <a:r>
                        <a:rPr lang="es-EC" sz="1050">
                          <a:effectLst/>
                        </a:rPr>
                        <a:t>2005</a:t>
                      </a:r>
                      <a:endParaRPr lang="es-EC" sz="1200">
                        <a:effectLst/>
                        <a:latin typeface="Arial"/>
                        <a:ea typeface="Times New Roman"/>
                        <a:cs typeface="Times New Roman"/>
                      </a:endParaRPr>
                    </a:p>
                  </a:txBody>
                  <a:tcPr marL="44450" marR="44450" marT="0" marB="0" anchor="ctr"/>
                </a:tc>
                <a:tc>
                  <a:txBody>
                    <a:bodyPr/>
                    <a:lstStyle/>
                    <a:p>
                      <a:pPr algn="ctr">
                        <a:lnSpc>
                          <a:spcPct val="150000"/>
                        </a:lnSpc>
                        <a:spcBef>
                          <a:spcPts val="600"/>
                        </a:spcBef>
                        <a:spcAft>
                          <a:spcPts val="0"/>
                        </a:spcAft>
                      </a:pPr>
                      <a:r>
                        <a:rPr lang="es-EC" sz="1050">
                          <a:effectLst/>
                        </a:rPr>
                        <a:t>tc</a:t>
                      </a:r>
                      <a:endParaRPr lang="es-EC" sz="1200">
                        <a:effectLst/>
                        <a:latin typeface="Arial"/>
                        <a:ea typeface="Times New Roman"/>
                        <a:cs typeface="Times New Roman"/>
                      </a:endParaRPr>
                    </a:p>
                  </a:txBody>
                  <a:tcPr marL="44450" marR="44450" marT="0" marB="0" anchor="ctr"/>
                </a:tc>
                <a:tc>
                  <a:txBody>
                    <a:bodyPr/>
                    <a:lstStyle/>
                    <a:p>
                      <a:pPr algn="ctr">
                        <a:lnSpc>
                          <a:spcPct val="150000"/>
                        </a:lnSpc>
                        <a:spcBef>
                          <a:spcPts val="600"/>
                        </a:spcBef>
                        <a:spcAft>
                          <a:spcPts val="0"/>
                        </a:spcAft>
                      </a:pPr>
                      <a:r>
                        <a:rPr lang="es-EC" sz="1050">
                          <a:effectLst/>
                        </a:rPr>
                        <a:t>2010</a:t>
                      </a:r>
                      <a:endParaRPr lang="es-EC" sz="1200">
                        <a:effectLst/>
                        <a:latin typeface="Arial"/>
                        <a:ea typeface="Times New Roman"/>
                        <a:cs typeface="Times New Roman"/>
                      </a:endParaRPr>
                    </a:p>
                  </a:txBody>
                  <a:tcPr marL="44450" marR="44450" marT="0" marB="0" anchor="ctr"/>
                </a:tc>
                <a:tc>
                  <a:txBody>
                    <a:bodyPr/>
                    <a:lstStyle/>
                    <a:p>
                      <a:pPr algn="ctr">
                        <a:lnSpc>
                          <a:spcPct val="150000"/>
                        </a:lnSpc>
                        <a:spcBef>
                          <a:spcPts val="600"/>
                        </a:spcBef>
                        <a:spcAft>
                          <a:spcPts val="0"/>
                        </a:spcAft>
                      </a:pPr>
                      <a:r>
                        <a:rPr lang="es-EC" sz="1050">
                          <a:effectLst/>
                        </a:rPr>
                        <a:t>tc</a:t>
                      </a:r>
                      <a:endParaRPr lang="es-EC" sz="1200">
                        <a:effectLst/>
                        <a:latin typeface="Arial"/>
                        <a:ea typeface="Times New Roman"/>
                        <a:cs typeface="Times New Roman"/>
                      </a:endParaRPr>
                    </a:p>
                  </a:txBody>
                  <a:tcPr marL="44450" marR="44450" marT="0" marB="0" anchor="ctr"/>
                </a:tc>
                <a:tc>
                  <a:txBody>
                    <a:bodyPr/>
                    <a:lstStyle/>
                    <a:p>
                      <a:pPr algn="ctr">
                        <a:lnSpc>
                          <a:spcPct val="150000"/>
                        </a:lnSpc>
                        <a:spcBef>
                          <a:spcPts val="600"/>
                        </a:spcBef>
                        <a:spcAft>
                          <a:spcPts val="0"/>
                        </a:spcAft>
                      </a:pPr>
                      <a:r>
                        <a:rPr lang="es-EC" sz="1050">
                          <a:effectLst/>
                        </a:rPr>
                        <a:t>2015</a:t>
                      </a:r>
                      <a:endParaRPr lang="es-EC" sz="1200">
                        <a:effectLst/>
                        <a:latin typeface="Arial"/>
                        <a:ea typeface="Times New Roman"/>
                        <a:cs typeface="Times New Roman"/>
                      </a:endParaRPr>
                    </a:p>
                  </a:txBody>
                  <a:tcPr marL="44450" marR="44450" marT="0" marB="0" anchor="ctr"/>
                </a:tc>
                <a:tc>
                  <a:txBody>
                    <a:bodyPr/>
                    <a:lstStyle/>
                    <a:p>
                      <a:pPr algn="ctr">
                        <a:lnSpc>
                          <a:spcPct val="150000"/>
                        </a:lnSpc>
                        <a:spcBef>
                          <a:spcPts val="600"/>
                        </a:spcBef>
                        <a:spcAft>
                          <a:spcPts val="0"/>
                        </a:spcAft>
                      </a:pPr>
                      <a:r>
                        <a:rPr lang="es-EC" sz="1050" dirty="0" err="1">
                          <a:effectLst/>
                        </a:rPr>
                        <a:t>tc</a:t>
                      </a:r>
                      <a:endParaRPr lang="es-EC" sz="1200" dirty="0">
                        <a:effectLst/>
                        <a:latin typeface="Arial"/>
                        <a:ea typeface="Times New Roman"/>
                        <a:cs typeface="Times New Roman"/>
                      </a:endParaRPr>
                    </a:p>
                  </a:txBody>
                  <a:tcPr marL="44450" marR="44450" marT="0" marB="0" anchor="ctr"/>
                </a:tc>
                <a:tc>
                  <a:txBody>
                    <a:bodyPr/>
                    <a:lstStyle/>
                    <a:p>
                      <a:pPr algn="ctr">
                        <a:lnSpc>
                          <a:spcPct val="150000"/>
                        </a:lnSpc>
                        <a:spcBef>
                          <a:spcPts val="600"/>
                        </a:spcBef>
                        <a:spcAft>
                          <a:spcPts val="0"/>
                        </a:spcAft>
                      </a:pPr>
                      <a:r>
                        <a:rPr lang="es-EC" sz="1050">
                          <a:effectLst/>
                        </a:rPr>
                        <a:t>2020</a:t>
                      </a:r>
                      <a:endParaRPr lang="es-EC" sz="1200">
                        <a:effectLst/>
                        <a:latin typeface="Arial"/>
                        <a:ea typeface="Times New Roman"/>
                        <a:cs typeface="Times New Roman"/>
                      </a:endParaRPr>
                    </a:p>
                  </a:txBody>
                  <a:tcPr marL="44450" marR="44450" marT="0" marB="0" anchor="ctr"/>
                </a:tc>
                <a:tc>
                  <a:txBody>
                    <a:bodyPr/>
                    <a:lstStyle/>
                    <a:p>
                      <a:pPr algn="ctr">
                        <a:lnSpc>
                          <a:spcPct val="150000"/>
                        </a:lnSpc>
                        <a:spcBef>
                          <a:spcPts val="600"/>
                        </a:spcBef>
                        <a:spcAft>
                          <a:spcPts val="0"/>
                        </a:spcAft>
                      </a:pPr>
                      <a:r>
                        <a:rPr lang="es-EC" sz="1050" dirty="0" err="1">
                          <a:effectLst/>
                        </a:rPr>
                        <a:t>tc</a:t>
                      </a:r>
                      <a:endParaRPr lang="es-EC" sz="1200" dirty="0">
                        <a:effectLst/>
                        <a:latin typeface="Arial"/>
                        <a:ea typeface="Times New Roman"/>
                        <a:cs typeface="Times New Roman"/>
                      </a:endParaRPr>
                    </a:p>
                  </a:txBody>
                  <a:tcPr marL="44450" marR="44450" marT="0" marB="0" anchor="ctr"/>
                </a:tc>
                <a:tc>
                  <a:txBody>
                    <a:bodyPr/>
                    <a:lstStyle/>
                    <a:p>
                      <a:pPr algn="ctr">
                        <a:lnSpc>
                          <a:spcPct val="150000"/>
                        </a:lnSpc>
                        <a:spcBef>
                          <a:spcPts val="600"/>
                        </a:spcBef>
                        <a:spcAft>
                          <a:spcPts val="0"/>
                        </a:spcAft>
                      </a:pPr>
                      <a:r>
                        <a:rPr lang="es-EC" sz="1050">
                          <a:effectLst/>
                        </a:rPr>
                        <a:t>2025</a:t>
                      </a:r>
                      <a:endParaRPr lang="es-EC" sz="1200">
                        <a:effectLst/>
                        <a:latin typeface="Arial"/>
                        <a:ea typeface="Times New Roman"/>
                        <a:cs typeface="Times New Roman"/>
                      </a:endParaRPr>
                    </a:p>
                  </a:txBody>
                  <a:tcPr marL="44450" marR="44450" marT="0" marB="0" anchor="ctr"/>
                </a:tc>
                <a:tc>
                  <a:txBody>
                    <a:bodyPr/>
                    <a:lstStyle/>
                    <a:p>
                      <a:pPr algn="ctr">
                        <a:lnSpc>
                          <a:spcPct val="150000"/>
                        </a:lnSpc>
                        <a:spcBef>
                          <a:spcPts val="600"/>
                        </a:spcBef>
                        <a:spcAft>
                          <a:spcPts val="0"/>
                        </a:spcAft>
                      </a:pPr>
                      <a:r>
                        <a:rPr lang="es-EC" sz="1050">
                          <a:effectLst/>
                        </a:rPr>
                        <a:t>tc</a:t>
                      </a:r>
                      <a:endParaRPr lang="es-EC" sz="1200">
                        <a:effectLst/>
                        <a:latin typeface="Arial"/>
                        <a:ea typeface="Times New Roman"/>
                        <a:cs typeface="Times New Roman"/>
                      </a:endParaRPr>
                    </a:p>
                  </a:txBody>
                  <a:tcPr marL="44450" marR="44450" marT="0" marB="0" anchor="ctr"/>
                </a:tc>
              </a:tr>
              <a:tr h="257820">
                <a:tc>
                  <a:txBody>
                    <a:bodyPr/>
                    <a:lstStyle/>
                    <a:p>
                      <a:pPr algn="ctr">
                        <a:lnSpc>
                          <a:spcPct val="150000"/>
                        </a:lnSpc>
                        <a:spcBef>
                          <a:spcPts val="600"/>
                        </a:spcBef>
                        <a:spcAft>
                          <a:spcPts val="0"/>
                        </a:spcAft>
                      </a:pPr>
                      <a:r>
                        <a:rPr lang="es-EC" sz="1050">
                          <a:effectLst/>
                        </a:rPr>
                        <a:t>433,290</a:t>
                      </a:r>
                      <a:endParaRPr lang="es-EC" sz="1200">
                        <a:effectLst/>
                        <a:latin typeface="Arial"/>
                        <a:ea typeface="Times New Roman"/>
                        <a:cs typeface="Times New Roman"/>
                      </a:endParaRPr>
                    </a:p>
                  </a:txBody>
                  <a:tcPr marL="44450" marR="44450" marT="0" marB="0" anchor="ctr"/>
                </a:tc>
                <a:tc>
                  <a:txBody>
                    <a:bodyPr/>
                    <a:lstStyle/>
                    <a:p>
                      <a:pPr algn="ctr">
                        <a:lnSpc>
                          <a:spcPct val="150000"/>
                        </a:lnSpc>
                        <a:spcBef>
                          <a:spcPts val="600"/>
                        </a:spcBef>
                        <a:spcAft>
                          <a:spcPts val="0"/>
                        </a:spcAft>
                      </a:pPr>
                      <a:r>
                        <a:rPr lang="es-EC" sz="1050">
                          <a:effectLst/>
                        </a:rPr>
                        <a:t>1.2</a:t>
                      </a:r>
                      <a:endParaRPr lang="es-EC" sz="1200">
                        <a:effectLst/>
                        <a:latin typeface="Arial"/>
                        <a:ea typeface="Times New Roman"/>
                        <a:cs typeface="Times New Roman"/>
                      </a:endParaRPr>
                    </a:p>
                  </a:txBody>
                  <a:tcPr marL="44450" marR="44450" marT="0" marB="0" anchor="ctr"/>
                </a:tc>
                <a:tc>
                  <a:txBody>
                    <a:bodyPr/>
                    <a:lstStyle/>
                    <a:p>
                      <a:pPr algn="ctr">
                        <a:lnSpc>
                          <a:spcPct val="150000"/>
                        </a:lnSpc>
                        <a:spcBef>
                          <a:spcPts val="600"/>
                        </a:spcBef>
                        <a:spcAft>
                          <a:spcPts val="0"/>
                        </a:spcAft>
                      </a:pPr>
                      <a:r>
                        <a:rPr lang="es-EC" sz="1050">
                          <a:effectLst/>
                        </a:rPr>
                        <a:t>459,532</a:t>
                      </a:r>
                      <a:endParaRPr lang="es-EC" sz="1200">
                        <a:effectLst/>
                        <a:latin typeface="Arial"/>
                        <a:ea typeface="Times New Roman"/>
                        <a:cs typeface="Times New Roman"/>
                      </a:endParaRPr>
                    </a:p>
                  </a:txBody>
                  <a:tcPr marL="44450" marR="44450" marT="0" marB="0" anchor="ctr"/>
                </a:tc>
                <a:tc>
                  <a:txBody>
                    <a:bodyPr/>
                    <a:lstStyle/>
                    <a:p>
                      <a:pPr algn="ctr">
                        <a:lnSpc>
                          <a:spcPct val="150000"/>
                        </a:lnSpc>
                        <a:spcBef>
                          <a:spcPts val="600"/>
                        </a:spcBef>
                        <a:spcAft>
                          <a:spcPts val="0"/>
                        </a:spcAft>
                      </a:pPr>
                      <a:r>
                        <a:rPr lang="es-EC" sz="1050">
                          <a:effectLst/>
                        </a:rPr>
                        <a:t>1.2</a:t>
                      </a:r>
                      <a:endParaRPr lang="es-EC" sz="1200">
                        <a:effectLst/>
                        <a:latin typeface="Arial"/>
                        <a:ea typeface="Times New Roman"/>
                        <a:cs typeface="Times New Roman"/>
                      </a:endParaRPr>
                    </a:p>
                  </a:txBody>
                  <a:tcPr marL="44450" marR="44450" marT="0" marB="0" anchor="ctr"/>
                </a:tc>
                <a:tc>
                  <a:txBody>
                    <a:bodyPr/>
                    <a:lstStyle/>
                    <a:p>
                      <a:pPr algn="ctr">
                        <a:lnSpc>
                          <a:spcPct val="150000"/>
                        </a:lnSpc>
                        <a:spcBef>
                          <a:spcPts val="600"/>
                        </a:spcBef>
                        <a:spcAft>
                          <a:spcPts val="0"/>
                        </a:spcAft>
                      </a:pPr>
                      <a:r>
                        <a:rPr lang="es-EC" sz="1050">
                          <a:effectLst/>
                        </a:rPr>
                        <a:t>485,774</a:t>
                      </a:r>
                      <a:endParaRPr lang="es-EC" sz="1200">
                        <a:effectLst/>
                        <a:latin typeface="Arial"/>
                        <a:ea typeface="Times New Roman"/>
                        <a:cs typeface="Times New Roman"/>
                      </a:endParaRPr>
                    </a:p>
                  </a:txBody>
                  <a:tcPr marL="44450" marR="44450" marT="0" marB="0" anchor="ctr"/>
                </a:tc>
                <a:tc>
                  <a:txBody>
                    <a:bodyPr/>
                    <a:lstStyle/>
                    <a:p>
                      <a:pPr algn="ctr">
                        <a:lnSpc>
                          <a:spcPct val="150000"/>
                        </a:lnSpc>
                        <a:spcBef>
                          <a:spcPts val="600"/>
                        </a:spcBef>
                        <a:spcAft>
                          <a:spcPts val="0"/>
                        </a:spcAft>
                      </a:pPr>
                      <a:r>
                        <a:rPr lang="es-EC" sz="1050">
                          <a:effectLst/>
                        </a:rPr>
                        <a:t>1.1</a:t>
                      </a:r>
                      <a:endParaRPr lang="es-EC" sz="1200">
                        <a:effectLst/>
                        <a:latin typeface="Arial"/>
                        <a:ea typeface="Times New Roman"/>
                        <a:cs typeface="Times New Roman"/>
                      </a:endParaRPr>
                    </a:p>
                  </a:txBody>
                  <a:tcPr marL="44450" marR="44450" marT="0" marB="0" anchor="ctr"/>
                </a:tc>
                <a:tc>
                  <a:txBody>
                    <a:bodyPr/>
                    <a:lstStyle/>
                    <a:p>
                      <a:pPr algn="ctr">
                        <a:lnSpc>
                          <a:spcPct val="150000"/>
                        </a:lnSpc>
                        <a:spcBef>
                          <a:spcPts val="600"/>
                        </a:spcBef>
                        <a:spcAft>
                          <a:spcPts val="0"/>
                        </a:spcAft>
                      </a:pPr>
                      <a:r>
                        <a:rPr lang="es-EC" sz="1050">
                          <a:effectLst/>
                        </a:rPr>
                        <a:t>512,016</a:t>
                      </a:r>
                      <a:endParaRPr lang="es-EC" sz="1200">
                        <a:effectLst/>
                        <a:latin typeface="Arial"/>
                        <a:ea typeface="Times New Roman"/>
                        <a:cs typeface="Times New Roman"/>
                      </a:endParaRPr>
                    </a:p>
                  </a:txBody>
                  <a:tcPr marL="44450" marR="44450" marT="0" marB="0" anchor="ctr"/>
                </a:tc>
                <a:tc>
                  <a:txBody>
                    <a:bodyPr/>
                    <a:lstStyle/>
                    <a:p>
                      <a:pPr algn="ctr">
                        <a:lnSpc>
                          <a:spcPct val="150000"/>
                        </a:lnSpc>
                        <a:spcBef>
                          <a:spcPts val="600"/>
                        </a:spcBef>
                        <a:spcAft>
                          <a:spcPts val="0"/>
                        </a:spcAft>
                      </a:pPr>
                      <a:r>
                        <a:rPr lang="es-EC" sz="1050">
                          <a:effectLst/>
                        </a:rPr>
                        <a:t>1.1</a:t>
                      </a:r>
                      <a:endParaRPr lang="es-EC" sz="1200">
                        <a:effectLst/>
                        <a:latin typeface="Arial"/>
                        <a:ea typeface="Times New Roman"/>
                        <a:cs typeface="Times New Roman"/>
                      </a:endParaRPr>
                    </a:p>
                  </a:txBody>
                  <a:tcPr marL="44450" marR="44450" marT="0" marB="0" anchor="ctr"/>
                </a:tc>
                <a:tc>
                  <a:txBody>
                    <a:bodyPr/>
                    <a:lstStyle/>
                    <a:p>
                      <a:pPr algn="ctr">
                        <a:lnSpc>
                          <a:spcPct val="150000"/>
                        </a:lnSpc>
                        <a:spcBef>
                          <a:spcPts val="600"/>
                        </a:spcBef>
                        <a:spcAft>
                          <a:spcPts val="0"/>
                        </a:spcAft>
                      </a:pPr>
                      <a:r>
                        <a:rPr lang="es-EC" sz="1050">
                          <a:effectLst/>
                        </a:rPr>
                        <a:t>538,258</a:t>
                      </a:r>
                      <a:endParaRPr lang="es-EC" sz="1200">
                        <a:effectLst/>
                        <a:latin typeface="Arial"/>
                        <a:ea typeface="Times New Roman"/>
                        <a:cs typeface="Times New Roman"/>
                      </a:endParaRPr>
                    </a:p>
                  </a:txBody>
                  <a:tcPr marL="44450" marR="44450" marT="0" marB="0" anchor="ctr"/>
                </a:tc>
                <a:tc>
                  <a:txBody>
                    <a:bodyPr/>
                    <a:lstStyle/>
                    <a:p>
                      <a:pPr algn="ctr">
                        <a:lnSpc>
                          <a:spcPct val="150000"/>
                        </a:lnSpc>
                        <a:spcBef>
                          <a:spcPts val="600"/>
                        </a:spcBef>
                        <a:spcAft>
                          <a:spcPts val="0"/>
                        </a:spcAft>
                      </a:pPr>
                      <a:r>
                        <a:rPr lang="es-EC" sz="1050">
                          <a:effectLst/>
                        </a:rPr>
                        <a:t>1.0</a:t>
                      </a:r>
                      <a:endParaRPr lang="es-EC" sz="1200">
                        <a:effectLst/>
                        <a:latin typeface="Arial"/>
                        <a:ea typeface="Times New Roman"/>
                        <a:cs typeface="Times New Roman"/>
                      </a:endParaRPr>
                    </a:p>
                  </a:txBody>
                  <a:tcPr marL="44450" marR="44450" marT="0" marB="0" anchor="ctr"/>
                </a:tc>
              </a:tr>
              <a:tr h="257820">
                <a:tc>
                  <a:txBody>
                    <a:bodyPr/>
                    <a:lstStyle/>
                    <a:p>
                      <a:pPr algn="ctr">
                        <a:lnSpc>
                          <a:spcPct val="150000"/>
                        </a:lnSpc>
                        <a:spcBef>
                          <a:spcPts val="600"/>
                        </a:spcBef>
                        <a:spcAft>
                          <a:spcPts val="0"/>
                        </a:spcAft>
                      </a:pPr>
                      <a:r>
                        <a:rPr lang="es-EC" sz="1050">
                          <a:effectLst/>
                        </a:rPr>
                        <a:t>1,432</a:t>
                      </a:r>
                      <a:endParaRPr lang="es-EC" sz="1200">
                        <a:effectLst/>
                        <a:latin typeface="Arial"/>
                        <a:ea typeface="Times New Roman"/>
                        <a:cs typeface="Times New Roman"/>
                      </a:endParaRPr>
                    </a:p>
                  </a:txBody>
                  <a:tcPr marL="44450" marR="44450" marT="0" marB="0" anchor="ctr"/>
                </a:tc>
                <a:tc>
                  <a:txBody>
                    <a:bodyPr/>
                    <a:lstStyle/>
                    <a:p>
                      <a:pPr algn="ctr">
                        <a:lnSpc>
                          <a:spcPct val="150000"/>
                        </a:lnSpc>
                        <a:spcBef>
                          <a:spcPts val="600"/>
                        </a:spcBef>
                        <a:spcAft>
                          <a:spcPts val="0"/>
                        </a:spcAft>
                      </a:pPr>
                      <a:r>
                        <a:rPr lang="es-EC" sz="1050">
                          <a:effectLst/>
                        </a:rPr>
                        <a:t>0.02</a:t>
                      </a:r>
                      <a:endParaRPr lang="es-EC" sz="1200">
                        <a:effectLst/>
                        <a:latin typeface="Arial"/>
                        <a:ea typeface="Times New Roman"/>
                        <a:cs typeface="Times New Roman"/>
                      </a:endParaRPr>
                    </a:p>
                  </a:txBody>
                  <a:tcPr marL="44450" marR="44450" marT="0" marB="0" anchor="ctr"/>
                </a:tc>
                <a:tc>
                  <a:txBody>
                    <a:bodyPr/>
                    <a:lstStyle/>
                    <a:p>
                      <a:pPr algn="ctr">
                        <a:lnSpc>
                          <a:spcPct val="150000"/>
                        </a:lnSpc>
                        <a:spcBef>
                          <a:spcPts val="600"/>
                        </a:spcBef>
                        <a:spcAft>
                          <a:spcPts val="0"/>
                        </a:spcAft>
                      </a:pPr>
                      <a:r>
                        <a:rPr lang="es-EC" sz="1050">
                          <a:effectLst/>
                        </a:rPr>
                        <a:t>1,413</a:t>
                      </a:r>
                      <a:endParaRPr lang="es-EC" sz="1200">
                        <a:effectLst/>
                        <a:latin typeface="Arial"/>
                        <a:ea typeface="Times New Roman"/>
                        <a:cs typeface="Times New Roman"/>
                      </a:endParaRPr>
                    </a:p>
                  </a:txBody>
                  <a:tcPr marL="44450" marR="44450" marT="0" marB="0" anchor="ctr"/>
                </a:tc>
                <a:tc>
                  <a:txBody>
                    <a:bodyPr/>
                    <a:lstStyle/>
                    <a:p>
                      <a:pPr algn="ctr">
                        <a:lnSpc>
                          <a:spcPct val="150000"/>
                        </a:lnSpc>
                        <a:spcBef>
                          <a:spcPts val="600"/>
                        </a:spcBef>
                        <a:spcAft>
                          <a:spcPts val="0"/>
                        </a:spcAft>
                      </a:pPr>
                      <a:r>
                        <a:rPr lang="es-EC" sz="1050">
                          <a:effectLst/>
                        </a:rPr>
                        <a:t>-0.3</a:t>
                      </a:r>
                      <a:endParaRPr lang="es-EC" sz="1200">
                        <a:effectLst/>
                        <a:latin typeface="Arial"/>
                        <a:ea typeface="Times New Roman"/>
                        <a:cs typeface="Times New Roman"/>
                      </a:endParaRPr>
                    </a:p>
                  </a:txBody>
                  <a:tcPr marL="44450" marR="44450" marT="0" marB="0" anchor="ctr"/>
                </a:tc>
                <a:tc>
                  <a:txBody>
                    <a:bodyPr/>
                    <a:lstStyle/>
                    <a:p>
                      <a:pPr algn="ctr">
                        <a:lnSpc>
                          <a:spcPct val="150000"/>
                        </a:lnSpc>
                        <a:spcBef>
                          <a:spcPts val="600"/>
                        </a:spcBef>
                        <a:spcAft>
                          <a:spcPts val="0"/>
                        </a:spcAft>
                      </a:pPr>
                      <a:r>
                        <a:rPr lang="es-EC" sz="1050">
                          <a:effectLst/>
                        </a:rPr>
                        <a:t>1,371</a:t>
                      </a:r>
                      <a:endParaRPr lang="es-EC" sz="1200">
                        <a:effectLst/>
                        <a:latin typeface="Arial"/>
                        <a:ea typeface="Times New Roman"/>
                        <a:cs typeface="Times New Roman"/>
                      </a:endParaRPr>
                    </a:p>
                  </a:txBody>
                  <a:tcPr marL="44450" marR="44450" marT="0" marB="0" anchor="ctr"/>
                </a:tc>
                <a:tc>
                  <a:txBody>
                    <a:bodyPr/>
                    <a:lstStyle/>
                    <a:p>
                      <a:pPr algn="ctr">
                        <a:lnSpc>
                          <a:spcPct val="150000"/>
                        </a:lnSpc>
                        <a:spcBef>
                          <a:spcPts val="600"/>
                        </a:spcBef>
                        <a:spcAft>
                          <a:spcPts val="0"/>
                        </a:spcAft>
                      </a:pPr>
                      <a:r>
                        <a:rPr lang="es-EC" sz="1050">
                          <a:effectLst/>
                        </a:rPr>
                        <a:t>-0.6</a:t>
                      </a:r>
                      <a:endParaRPr lang="es-EC" sz="1200">
                        <a:effectLst/>
                        <a:latin typeface="Arial"/>
                        <a:ea typeface="Times New Roman"/>
                        <a:cs typeface="Times New Roman"/>
                      </a:endParaRPr>
                    </a:p>
                  </a:txBody>
                  <a:tcPr marL="44450" marR="44450" marT="0" marB="0" anchor="ctr"/>
                </a:tc>
                <a:tc>
                  <a:txBody>
                    <a:bodyPr/>
                    <a:lstStyle/>
                    <a:p>
                      <a:pPr algn="ctr">
                        <a:lnSpc>
                          <a:spcPct val="150000"/>
                        </a:lnSpc>
                        <a:spcBef>
                          <a:spcPts val="600"/>
                        </a:spcBef>
                        <a:spcAft>
                          <a:spcPts val="0"/>
                        </a:spcAft>
                      </a:pPr>
                      <a:r>
                        <a:rPr lang="es-EC" sz="1050">
                          <a:effectLst/>
                        </a:rPr>
                        <a:t>1,310</a:t>
                      </a:r>
                      <a:endParaRPr lang="es-EC" sz="1200">
                        <a:effectLst/>
                        <a:latin typeface="Arial"/>
                        <a:ea typeface="Times New Roman"/>
                        <a:cs typeface="Times New Roman"/>
                      </a:endParaRPr>
                    </a:p>
                  </a:txBody>
                  <a:tcPr marL="44450" marR="44450" marT="0" marB="0" anchor="ctr"/>
                </a:tc>
                <a:tc>
                  <a:txBody>
                    <a:bodyPr/>
                    <a:lstStyle/>
                    <a:p>
                      <a:pPr algn="ctr">
                        <a:lnSpc>
                          <a:spcPct val="150000"/>
                        </a:lnSpc>
                        <a:spcBef>
                          <a:spcPts val="600"/>
                        </a:spcBef>
                        <a:spcAft>
                          <a:spcPts val="0"/>
                        </a:spcAft>
                      </a:pPr>
                      <a:r>
                        <a:rPr lang="es-EC" sz="1050">
                          <a:effectLst/>
                        </a:rPr>
                        <a:t>-0.9</a:t>
                      </a:r>
                      <a:endParaRPr lang="es-EC" sz="1200">
                        <a:effectLst/>
                        <a:latin typeface="Arial"/>
                        <a:ea typeface="Times New Roman"/>
                        <a:cs typeface="Times New Roman"/>
                      </a:endParaRPr>
                    </a:p>
                  </a:txBody>
                  <a:tcPr marL="44450" marR="44450" marT="0" marB="0" anchor="ctr"/>
                </a:tc>
                <a:tc>
                  <a:txBody>
                    <a:bodyPr/>
                    <a:lstStyle/>
                    <a:p>
                      <a:pPr algn="ctr">
                        <a:lnSpc>
                          <a:spcPct val="150000"/>
                        </a:lnSpc>
                        <a:spcBef>
                          <a:spcPts val="600"/>
                        </a:spcBef>
                        <a:spcAft>
                          <a:spcPts val="0"/>
                        </a:spcAft>
                      </a:pPr>
                      <a:r>
                        <a:rPr lang="es-EC" sz="1050">
                          <a:effectLst/>
                        </a:rPr>
                        <a:t>1,230</a:t>
                      </a:r>
                      <a:endParaRPr lang="es-EC" sz="1200">
                        <a:effectLst/>
                        <a:latin typeface="Arial"/>
                        <a:ea typeface="Times New Roman"/>
                        <a:cs typeface="Times New Roman"/>
                      </a:endParaRPr>
                    </a:p>
                  </a:txBody>
                  <a:tcPr marL="44450" marR="44450" marT="0" marB="0" anchor="ctr"/>
                </a:tc>
                <a:tc>
                  <a:txBody>
                    <a:bodyPr/>
                    <a:lstStyle/>
                    <a:p>
                      <a:pPr algn="ctr">
                        <a:lnSpc>
                          <a:spcPct val="150000"/>
                        </a:lnSpc>
                        <a:spcBef>
                          <a:spcPts val="600"/>
                        </a:spcBef>
                        <a:spcAft>
                          <a:spcPts val="0"/>
                        </a:spcAft>
                      </a:pPr>
                      <a:r>
                        <a:rPr lang="es-EC" sz="1050" dirty="0">
                          <a:effectLst/>
                        </a:rPr>
                        <a:t>-1.2</a:t>
                      </a:r>
                      <a:endParaRPr lang="es-EC" sz="1200" dirty="0">
                        <a:effectLst/>
                        <a:latin typeface="Arial"/>
                        <a:ea typeface="Times New Roman"/>
                        <a:cs typeface="Times New Roman"/>
                      </a:endParaRPr>
                    </a:p>
                  </a:txBody>
                  <a:tcPr marL="44450" marR="44450" marT="0" marB="0" anchor="ctr"/>
                </a:tc>
              </a:tr>
            </a:tbl>
          </a:graphicData>
        </a:graphic>
      </p:graphicFrame>
      <p:graphicFrame>
        <p:nvGraphicFramePr>
          <p:cNvPr id="7" name="6 Gráfico"/>
          <p:cNvGraphicFramePr/>
          <p:nvPr>
            <p:extLst>
              <p:ext uri="{D42A27DB-BD31-4B8C-83A1-F6EECF244321}">
                <p14:modId xmlns:p14="http://schemas.microsoft.com/office/powerpoint/2010/main" val="3852778323"/>
              </p:ext>
            </p:extLst>
          </p:nvPr>
        </p:nvGraphicFramePr>
        <p:xfrm>
          <a:off x="2699792" y="3933056"/>
          <a:ext cx="5616624" cy="28251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93764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764704"/>
            <a:ext cx="7024744" cy="1143000"/>
          </a:xfrm>
        </p:spPr>
        <p:txBody>
          <a:bodyPr>
            <a:noAutofit/>
          </a:bodyPr>
          <a:lstStyle/>
          <a:p>
            <a:pPr algn="ctr"/>
            <a:r>
              <a:rPr lang="es-EC" sz="2000" b="1" dirty="0">
                <a:solidFill>
                  <a:schemeClr val="tx1"/>
                </a:solidFill>
              </a:rPr>
              <a:t>Densidad poblacional de la parroquia Lloa y tasa de crecimiento.</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354395517"/>
              </p:ext>
            </p:extLst>
          </p:nvPr>
        </p:nvGraphicFramePr>
        <p:xfrm>
          <a:off x="808449" y="2420887"/>
          <a:ext cx="7723991" cy="2873623"/>
        </p:xfrm>
        <a:graphic>
          <a:graphicData uri="http://schemas.openxmlformats.org/drawingml/2006/table">
            <a:tbl>
              <a:tblPr firstRow="1" firstCol="1" bandRow="1">
                <a:tableStyleId>{5C22544A-7EE6-4342-B048-85BDC9FD1C3A}</a:tableStyleId>
              </a:tblPr>
              <a:tblGrid>
                <a:gridCol w="813672"/>
                <a:gridCol w="729803"/>
                <a:gridCol w="662119"/>
                <a:gridCol w="856341"/>
                <a:gridCol w="856341"/>
                <a:gridCol w="523811"/>
                <a:gridCol w="979201"/>
                <a:gridCol w="447298"/>
                <a:gridCol w="979201"/>
                <a:gridCol w="876204"/>
              </a:tblGrid>
              <a:tr h="210308">
                <a:tc rowSpan="3">
                  <a:txBody>
                    <a:bodyPr/>
                    <a:lstStyle/>
                    <a:p>
                      <a:pPr marL="71755" marR="71755" algn="ctr">
                        <a:lnSpc>
                          <a:spcPct val="115000"/>
                        </a:lnSpc>
                        <a:spcBef>
                          <a:spcPts val="600"/>
                        </a:spcBef>
                        <a:spcAft>
                          <a:spcPts val="0"/>
                        </a:spcAft>
                      </a:pPr>
                      <a:r>
                        <a:rPr lang="es-EC" sz="900" dirty="0">
                          <a:effectLst/>
                        </a:rPr>
                        <a:t>PARROQUIA, ADMINISTRACIÓN ZONAL</a:t>
                      </a:r>
                      <a:endParaRPr lang="es-EC" sz="1200" dirty="0">
                        <a:effectLst/>
                        <a:latin typeface="Arial"/>
                        <a:ea typeface="Times New Roman"/>
                        <a:cs typeface="Times New Roman"/>
                      </a:endParaRPr>
                    </a:p>
                  </a:txBody>
                  <a:tcPr marL="44450" marR="44450" marT="0" marB="0" vert="vert270" anchor="ctr"/>
                </a:tc>
                <a:tc gridSpan="9">
                  <a:txBody>
                    <a:bodyPr/>
                    <a:lstStyle/>
                    <a:p>
                      <a:pPr algn="ctr">
                        <a:lnSpc>
                          <a:spcPct val="115000"/>
                        </a:lnSpc>
                        <a:spcBef>
                          <a:spcPts val="600"/>
                        </a:spcBef>
                        <a:spcAft>
                          <a:spcPts val="0"/>
                        </a:spcAft>
                      </a:pPr>
                      <a:r>
                        <a:rPr lang="es-ES_tradnl" sz="1050">
                          <a:effectLst/>
                        </a:rPr>
                        <a:t>DEMOGRAFÍA</a:t>
                      </a:r>
                      <a:endParaRPr lang="es-EC" sz="1200">
                        <a:effectLst/>
                        <a:latin typeface="Arial"/>
                        <a:ea typeface="Times New Roman"/>
                        <a:cs typeface="Times New Roman"/>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670793">
                <a:tc vMerge="1">
                  <a:txBody>
                    <a:bodyPr/>
                    <a:lstStyle/>
                    <a:p>
                      <a:endParaRPr lang="es-EC"/>
                    </a:p>
                  </a:txBody>
                  <a:tcPr/>
                </a:tc>
                <a:tc rowSpan="2">
                  <a:txBody>
                    <a:bodyPr/>
                    <a:lstStyle/>
                    <a:p>
                      <a:pPr marL="71755" marR="71755" algn="ctr">
                        <a:lnSpc>
                          <a:spcPct val="115000"/>
                        </a:lnSpc>
                        <a:spcBef>
                          <a:spcPts val="600"/>
                        </a:spcBef>
                        <a:spcAft>
                          <a:spcPts val="0"/>
                        </a:spcAft>
                      </a:pPr>
                      <a:r>
                        <a:rPr lang="es-EC" sz="1050">
                          <a:effectLst/>
                        </a:rPr>
                        <a:t>Superficie</a:t>
                      </a:r>
                      <a:endParaRPr lang="es-EC" sz="1200">
                        <a:effectLst/>
                      </a:endParaRPr>
                    </a:p>
                    <a:p>
                      <a:pPr marL="71755" marR="71755" algn="ctr">
                        <a:lnSpc>
                          <a:spcPct val="115000"/>
                        </a:lnSpc>
                        <a:spcBef>
                          <a:spcPts val="600"/>
                        </a:spcBef>
                        <a:spcAft>
                          <a:spcPts val="0"/>
                        </a:spcAft>
                      </a:pPr>
                      <a:r>
                        <a:rPr lang="es-EC" sz="1050">
                          <a:effectLst/>
                        </a:rPr>
                        <a:t>Ha.</a:t>
                      </a:r>
                      <a:endParaRPr lang="es-EC" sz="1200">
                        <a:effectLst/>
                        <a:latin typeface="Arial"/>
                        <a:ea typeface="Times New Roman"/>
                        <a:cs typeface="Times New Roman"/>
                      </a:endParaRPr>
                    </a:p>
                  </a:txBody>
                  <a:tcPr marL="44450" marR="44450" marT="0" marB="0" vert="vert270" anchor="ctr"/>
                </a:tc>
                <a:tc gridSpan="3">
                  <a:txBody>
                    <a:bodyPr/>
                    <a:lstStyle/>
                    <a:p>
                      <a:pPr algn="ctr">
                        <a:lnSpc>
                          <a:spcPct val="115000"/>
                        </a:lnSpc>
                        <a:spcBef>
                          <a:spcPts val="600"/>
                        </a:spcBef>
                        <a:spcAft>
                          <a:spcPts val="0"/>
                        </a:spcAft>
                      </a:pPr>
                      <a:r>
                        <a:rPr lang="es-EC" sz="1050">
                          <a:effectLst/>
                        </a:rPr>
                        <a:t>POBLACIÓN</a:t>
                      </a:r>
                      <a:endParaRPr lang="es-EC" sz="1200">
                        <a:effectLst/>
                        <a:latin typeface="Arial"/>
                        <a:ea typeface="Times New Roman"/>
                        <a:cs typeface="Times New Roman"/>
                      </a:endParaRPr>
                    </a:p>
                  </a:txBody>
                  <a:tcPr marL="44450" marR="44450" marT="0" marB="0" anchor="ctr"/>
                </a:tc>
                <a:tc hMerge="1">
                  <a:txBody>
                    <a:bodyPr/>
                    <a:lstStyle/>
                    <a:p>
                      <a:endParaRPr lang="es-EC"/>
                    </a:p>
                  </a:txBody>
                  <a:tcPr/>
                </a:tc>
                <a:tc hMerge="1">
                  <a:txBody>
                    <a:bodyPr/>
                    <a:lstStyle/>
                    <a:p>
                      <a:endParaRPr lang="es-EC"/>
                    </a:p>
                  </a:txBody>
                  <a:tcPr/>
                </a:tc>
                <a:tc rowSpan="2">
                  <a:txBody>
                    <a:bodyPr/>
                    <a:lstStyle/>
                    <a:p>
                      <a:pPr marL="71755" marR="71755" algn="ctr">
                        <a:lnSpc>
                          <a:spcPct val="115000"/>
                        </a:lnSpc>
                        <a:spcBef>
                          <a:spcPts val="600"/>
                        </a:spcBef>
                        <a:spcAft>
                          <a:spcPts val="0"/>
                        </a:spcAft>
                      </a:pPr>
                      <a:r>
                        <a:rPr lang="es-EC" sz="1050" dirty="0">
                          <a:effectLst/>
                        </a:rPr>
                        <a:t>Densidad Demográfica</a:t>
                      </a:r>
                      <a:endParaRPr lang="es-EC" sz="1200" dirty="0">
                        <a:effectLst/>
                      </a:endParaRPr>
                    </a:p>
                    <a:p>
                      <a:pPr marL="71755" marR="71755" algn="ctr">
                        <a:lnSpc>
                          <a:spcPct val="115000"/>
                        </a:lnSpc>
                        <a:spcBef>
                          <a:spcPts val="600"/>
                        </a:spcBef>
                        <a:spcAft>
                          <a:spcPts val="0"/>
                        </a:spcAft>
                      </a:pPr>
                      <a:r>
                        <a:rPr lang="es-EC" sz="1050" dirty="0">
                          <a:effectLst/>
                        </a:rPr>
                        <a:t>Hab./ Ha.</a:t>
                      </a:r>
                      <a:endParaRPr lang="es-EC" sz="1200" dirty="0">
                        <a:effectLst/>
                        <a:latin typeface="Arial"/>
                        <a:ea typeface="Times New Roman"/>
                        <a:cs typeface="Times New Roman"/>
                      </a:endParaRPr>
                    </a:p>
                  </a:txBody>
                  <a:tcPr marL="44450" marR="44450" marT="0" marB="0" vert="vert270" anchor="ctr"/>
                </a:tc>
                <a:tc gridSpan="2">
                  <a:txBody>
                    <a:bodyPr/>
                    <a:lstStyle/>
                    <a:p>
                      <a:pPr algn="ctr">
                        <a:lnSpc>
                          <a:spcPct val="115000"/>
                        </a:lnSpc>
                        <a:spcBef>
                          <a:spcPts val="600"/>
                        </a:spcBef>
                        <a:spcAft>
                          <a:spcPts val="0"/>
                        </a:spcAft>
                      </a:pPr>
                      <a:r>
                        <a:rPr lang="es-EC" sz="1050">
                          <a:effectLst/>
                        </a:rPr>
                        <a:t>Distribución Proporcional de la población</a:t>
                      </a:r>
                      <a:endParaRPr lang="es-EC" sz="1200">
                        <a:effectLst/>
                        <a:latin typeface="Arial"/>
                        <a:ea typeface="Times New Roman"/>
                        <a:cs typeface="Times New Roman"/>
                      </a:endParaRPr>
                    </a:p>
                  </a:txBody>
                  <a:tcPr marL="44450" marR="44450" marT="0" marB="0" anchor="ctr"/>
                </a:tc>
                <a:tc hMerge="1">
                  <a:txBody>
                    <a:bodyPr/>
                    <a:lstStyle/>
                    <a:p>
                      <a:endParaRPr lang="es-EC"/>
                    </a:p>
                  </a:txBody>
                  <a:tcPr/>
                </a:tc>
                <a:tc rowSpan="2">
                  <a:txBody>
                    <a:bodyPr/>
                    <a:lstStyle/>
                    <a:p>
                      <a:pPr algn="ctr">
                        <a:lnSpc>
                          <a:spcPct val="115000"/>
                        </a:lnSpc>
                        <a:spcBef>
                          <a:spcPts val="600"/>
                        </a:spcBef>
                        <a:spcAft>
                          <a:spcPts val="0"/>
                        </a:spcAft>
                      </a:pPr>
                      <a:r>
                        <a:rPr lang="es-EC" sz="1050">
                          <a:effectLst/>
                        </a:rPr>
                        <a:t>Tasa de Crecimiento Demográfico</a:t>
                      </a:r>
                      <a:endParaRPr lang="es-EC" sz="1200">
                        <a:effectLst/>
                      </a:endParaRPr>
                    </a:p>
                    <a:p>
                      <a:pPr algn="ctr">
                        <a:lnSpc>
                          <a:spcPct val="115000"/>
                        </a:lnSpc>
                        <a:spcBef>
                          <a:spcPts val="600"/>
                        </a:spcBef>
                        <a:spcAft>
                          <a:spcPts val="0"/>
                        </a:spcAft>
                      </a:pPr>
                      <a:r>
                        <a:rPr lang="es-EC" sz="1050">
                          <a:effectLst/>
                        </a:rPr>
                        <a:t>1990-2001</a:t>
                      </a:r>
                      <a:endParaRPr lang="es-EC" sz="1200">
                        <a:effectLst/>
                      </a:endParaRPr>
                    </a:p>
                    <a:p>
                      <a:pPr algn="ctr">
                        <a:lnSpc>
                          <a:spcPct val="115000"/>
                        </a:lnSpc>
                        <a:spcBef>
                          <a:spcPts val="600"/>
                        </a:spcBef>
                        <a:spcAft>
                          <a:spcPts val="0"/>
                        </a:spcAft>
                      </a:pPr>
                      <a:r>
                        <a:rPr lang="es-EC" sz="1050">
                          <a:effectLst/>
                        </a:rPr>
                        <a:t>%</a:t>
                      </a:r>
                      <a:endParaRPr lang="es-EC" sz="1200">
                        <a:effectLst/>
                        <a:latin typeface="Arial"/>
                        <a:ea typeface="Times New Roman"/>
                        <a:cs typeface="Times New Roman"/>
                      </a:endParaRPr>
                    </a:p>
                  </a:txBody>
                  <a:tcPr marL="44450" marR="44450" marT="0" marB="0" anchor="ctr"/>
                </a:tc>
                <a:tc rowSpan="2">
                  <a:txBody>
                    <a:bodyPr/>
                    <a:lstStyle/>
                    <a:p>
                      <a:pPr algn="ctr">
                        <a:lnSpc>
                          <a:spcPct val="115000"/>
                        </a:lnSpc>
                        <a:spcBef>
                          <a:spcPts val="600"/>
                        </a:spcBef>
                        <a:spcAft>
                          <a:spcPts val="0"/>
                        </a:spcAft>
                      </a:pPr>
                      <a:r>
                        <a:rPr lang="es-EC" sz="1050">
                          <a:effectLst/>
                        </a:rPr>
                        <a:t>Incremento  %</a:t>
                      </a:r>
                      <a:endParaRPr lang="es-EC" sz="1200">
                        <a:effectLst/>
                        <a:latin typeface="Arial"/>
                        <a:ea typeface="Times New Roman"/>
                        <a:cs typeface="Times New Roman"/>
                      </a:endParaRPr>
                    </a:p>
                  </a:txBody>
                  <a:tcPr marL="44450" marR="44450" marT="0" marB="0" anchor="ctr"/>
                </a:tc>
              </a:tr>
              <a:tr h="1111262">
                <a:tc vMerge="1">
                  <a:txBody>
                    <a:bodyPr/>
                    <a:lstStyle/>
                    <a:p>
                      <a:endParaRPr lang="es-EC"/>
                    </a:p>
                  </a:txBody>
                  <a:tcPr/>
                </a:tc>
                <a:tc vMerge="1">
                  <a:txBody>
                    <a:bodyPr/>
                    <a:lstStyle/>
                    <a:p>
                      <a:endParaRPr lang="es-EC"/>
                    </a:p>
                  </a:txBody>
                  <a:tcPr/>
                </a:tc>
                <a:tc>
                  <a:txBody>
                    <a:bodyPr/>
                    <a:lstStyle/>
                    <a:p>
                      <a:pPr algn="ctr">
                        <a:lnSpc>
                          <a:spcPct val="115000"/>
                        </a:lnSpc>
                        <a:spcBef>
                          <a:spcPts val="600"/>
                        </a:spcBef>
                        <a:spcAft>
                          <a:spcPts val="0"/>
                        </a:spcAft>
                      </a:pPr>
                      <a:r>
                        <a:rPr lang="es-EC" sz="1050">
                          <a:effectLst/>
                        </a:rPr>
                        <a:t>Censo 1990</a:t>
                      </a:r>
                      <a:endParaRPr lang="es-EC" sz="1200">
                        <a:effectLst/>
                        <a:latin typeface="Arial"/>
                        <a:ea typeface="Times New Roman"/>
                        <a:cs typeface="Times New Roman"/>
                      </a:endParaRPr>
                    </a:p>
                  </a:txBody>
                  <a:tcPr marL="44450" marR="44450" marT="0" marB="0" anchor="ctr"/>
                </a:tc>
                <a:tc>
                  <a:txBody>
                    <a:bodyPr/>
                    <a:lstStyle/>
                    <a:p>
                      <a:pPr algn="ctr">
                        <a:lnSpc>
                          <a:spcPct val="115000"/>
                        </a:lnSpc>
                        <a:spcBef>
                          <a:spcPts val="600"/>
                        </a:spcBef>
                        <a:spcAft>
                          <a:spcPts val="0"/>
                        </a:spcAft>
                      </a:pPr>
                      <a:r>
                        <a:rPr lang="es-EC" sz="1050">
                          <a:effectLst/>
                        </a:rPr>
                        <a:t>Censo 2001</a:t>
                      </a:r>
                      <a:endParaRPr lang="es-EC" sz="1200">
                        <a:effectLst/>
                        <a:latin typeface="Arial"/>
                        <a:ea typeface="Times New Roman"/>
                        <a:cs typeface="Times New Roman"/>
                      </a:endParaRPr>
                    </a:p>
                  </a:txBody>
                  <a:tcPr marL="44450" marR="44450" marT="0" marB="0" anchor="ctr"/>
                </a:tc>
                <a:tc>
                  <a:txBody>
                    <a:bodyPr/>
                    <a:lstStyle/>
                    <a:p>
                      <a:pPr algn="ctr">
                        <a:lnSpc>
                          <a:spcPct val="115000"/>
                        </a:lnSpc>
                        <a:spcBef>
                          <a:spcPts val="600"/>
                        </a:spcBef>
                        <a:spcAft>
                          <a:spcPts val="0"/>
                        </a:spcAft>
                      </a:pPr>
                      <a:r>
                        <a:rPr lang="es-EC" sz="1050">
                          <a:effectLst/>
                        </a:rPr>
                        <a:t>Viviendas</a:t>
                      </a:r>
                      <a:endParaRPr lang="es-EC" sz="1200">
                        <a:effectLst/>
                      </a:endParaRPr>
                    </a:p>
                    <a:p>
                      <a:pPr algn="ctr">
                        <a:lnSpc>
                          <a:spcPct val="115000"/>
                        </a:lnSpc>
                        <a:spcBef>
                          <a:spcPts val="600"/>
                        </a:spcBef>
                        <a:spcAft>
                          <a:spcPts val="0"/>
                        </a:spcAft>
                      </a:pPr>
                      <a:r>
                        <a:rPr lang="es-EC" sz="1050">
                          <a:effectLst/>
                        </a:rPr>
                        <a:t>2001</a:t>
                      </a:r>
                      <a:endParaRPr lang="es-EC" sz="1200">
                        <a:effectLst/>
                        <a:latin typeface="Arial"/>
                        <a:ea typeface="Times New Roman"/>
                        <a:cs typeface="Times New Roman"/>
                      </a:endParaRPr>
                    </a:p>
                  </a:txBody>
                  <a:tcPr marL="44450" marR="44450" marT="0" marB="0" anchor="ctr"/>
                </a:tc>
                <a:tc vMerge="1">
                  <a:txBody>
                    <a:bodyPr/>
                    <a:lstStyle/>
                    <a:p>
                      <a:endParaRPr lang="es-EC"/>
                    </a:p>
                  </a:txBody>
                  <a:tcPr/>
                </a:tc>
                <a:tc>
                  <a:txBody>
                    <a:bodyPr/>
                    <a:lstStyle/>
                    <a:p>
                      <a:pPr algn="ctr">
                        <a:lnSpc>
                          <a:spcPct val="115000"/>
                        </a:lnSpc>
                        <a:spcBef>
                          <a:spcPts val="600"/>
                        </a:spcBef>
                        <a:spcAft>
                          <a:spcPts val="0"/>
                        </a:spcAft>
                      </a:pPr>
                      <a:r>
                        <a:rPr lang="es-EC" sz="1050">
                          <a:effectLst/>
                        </a:rPr>
                        <a:t>1990</a:t>
                      </a:r>
                      <a:endParaRPr lang="es-EC" sz="1200">
                        <a:effectLst/>
                        <a:latin typeface="Arial"/>
                        <a:ea typeface="Times New Roman"/>
                        <a:cs typeface="Times New Roman"/>
                      </a:endParaRPr>
                    </a:p>
                  </a:txBody>
                  <a:tcPr marL="44450" marR="44450" marT="0" marB="0" anchor="ctr"/>
                </a:tc>
                <a:tc>
                  <a:txBody>
                    <a:bodyPr/>
                    <a:lstStyle/>
                    <a:p>
                      <a:pPr algn="ctr">
                        <a:lnSpc>
                          <a:spcPct val="115000"/>
                        </a:lnSpc>
                        <a:spcBef>
                          <a:spcPts val="600"/>
                        </a:spcBef>
                        <a:spcAft>
                          <a:spcPts val="0"/>
                        </a:spcAft>
                      </a:pPr>
                      <a:r>
                        <a:rPr lang="es-EC" sz="1050">
                          <a:effectLst/>
                        </a:rPr>
                        <a:t>2001</a:t>
                      </a:r>
                      <a:endParaRPr lang="es-EC" sz="1200">
                        <a:effectLst/>
                        <a:latin typeface="Arial"/>
                        <a:ea typeface="Times New Roman"/>
                        <a:cs typeface="Times New Roman"/>
                      </a:endParaRPr>
                    </a:p>
                  </a:txBody>
                  <a:tcPr marL="44450" marR="44450" marT="0" marB="0" anchor="ctr"/>
                </a:tc>
                <a:tc vMerge="1">
                  <a:txBody>
                    <a:bodyPr/>
                    <a:lstStyle/>
                    <a:p>
                      <a:endParaRPr lang="es-EC"/>
                    </a:p>
                  </a:txBody>
                  <a:tcPr/>
                </a:tc>
                <a:tc vMerge="1">
                  <a:txBody>
                    <a:bodyPr/>
                    <a:lstStyle/>
                    <a:p>
                      <a:endParaRPr lang="es-EC"/>
                    </a:p>
                  </a:txBody>
                  <a:tcPr/>
                </a:tc>
              </a:tr>
              <a:tr h="440630">
                <a:tc>
                  <a:txBody>
                    <a:bodyPr/>
                    <a:lstStyle/>
                    <a:p>
                      <a:pPr algn="ctr">
                        <a:lnSpc>
                          <a:spcPct val="115000"/>
                        </a:lnSpc>
                        <a:spcBef>
                          <a:spcPts val="600"/>
                        </a:spcBef>
                        <a:spcAft>
                          <a:spcPts val="0"/>
                        </a:spcAft>
                      </a:pPr>
                      <a:r>
                        <a:rPr lang="es-EC" sz="1050">
                          <a:effectLst/>
                        </a:rPr>
                        <a:t>ELOY ALFARO</a:t>
                      </a:r>
                      <a:endParaRPr lang="es-EC" sz="1200">
                        <a:effectLst/>
                        <a:latin typeface="Arial"/>
                        <a:ea typeface="Times New Roman"/>
                        <a:cs typeface="Times New Roman"/>
                      </a:endParaRPr>
                    </a:p>
                  </a:txBody>
                  <a:tcPr marL="44450" marR="44450" marT="0" marB="0" anchor="ctr"/>
                </a:tc>
                <a:tc>
                  <a:txBody>
                    <a:bodyPr/>
                    <a:lstStyle/>
                    <a:p>
                      <a:pPr algn="ctr">
                        <a:lnSpc>
                          <a:spcPct val="115000"/>
                        </a:lnSpc>
                        <a:spcBef>
                          <a:spcPts val="600"/>
                        </a:spcBef>
                        <a:spcAft>
                          <a:spcPts val="0"/>
                        </a:spcAft>
                      </a:pPr>
                      <a:r>
                        <a:rPr lang="es-EC" sz="1050">
                          <a:effectLst/>
                        </a:rPr>
                        <a:t>58,005.8</a:t>
                      </a:r>
                      <a:endParaRPr lang="es-EC" sz="1200">
                        <a:effectLst/>
                        <a:latin typeface="Arial"/>
                        <a:ea typeface="Times New Roman"/>
                        <a:cs typeface="Times New Roman"/>
                      </a:endParaRPr>
                    </a:p>
                  </a:txBody>
                  <a:tcPr marL="44450" marR="44450" marT="0" marB="0" anchor="ctr"/>
                </a:tc>
                <a:tc>
                  <a:txBody>
                    <a:bodyPr/>
                    <a:lstStyle/>
                    <a:p>
                      <a:pPr algn="ctr">
                        <a:lnSpc>
                          <a:spcPct val="115000"/>
                        </a:lnSpc>
                        <a:spcBef>
                          <a:spcPts val="600"/>
                        </a:spcBef>
                        <a:spcAft>
                          <a:spcPts val="0"/>
                        </a:spcAft>
                      </a:pPr>
                      <a:r>
                        <a:rPr lang="es-EC" sz="1050">
                          <a:effectLst/>
                        </a:rPr>
                        <a:t>354,565</a:t>
                      </a:r>
                      <a:endParaRPr lang="es-EC" sz="1200">
                        <a:effectLst/>
                        <a:latin typeface="Arial"/>
                        <a:ea typeface="Times New Roman"/>
                        <a:cs typeface="Times New Roman"/>
                      </a:endParaRPr>
                    </a:p>
                  </a:txBody>
                  <a:tcPr marL="44450" marR="44450" marT="0" marB="0" anchor="ctr"/>
                </a:tc>
                <a:tc>
                  <a:txBody>
                    <a:bodyPr/>
                    <a:lstStyle/>
                    <a:p>
                      <a:pPr algn="ctr">
                        <a:lnSpc>
                          <a:spcPct val="115000"/>
                        </a:lnSpc>
                        <a:spcBef>
                          <a:spcPts val="600"/>
                        </a:spcBef>
                        <a:spcAft>
                          <a:spcPts val="0"/>
                        </a:spcAft>
                      </a:pPr>
                      <a:r>
                        <a:rPr lang="es-EC" sz="1050">
                          <a:effectLst/>
                        </a:rPr>
                        <a:t>412,297</a:t>
                      </a:r>
                      <a:endParaRPr lang="es-EC" sz="1200">
                        <a:effectLst/>
                        <a:latin typeface="Arial"/>
                        <a:ea typeface="Times New Roman"/>
                        <a:cs typeface="Times New Roman"/>
                      </a:endParaRPr>
                    </a:p>
                  </a:txBody>
                  <a:tcPr marL="44450" marR="44450" marT="0" marB="0" anchor="ctr"/>
                </a:tc>
                <a:tc>
                  <a:txBody>
                    <a:bodyPr/>
                    <a:lstStyle/>
                    <a:p>
                      <a:pPr algn="ctr">
                        <a:lnSpc>
                          <a:spcPct val="115000"/>
                        </a:lnSpc>
                        <a:spcBef>
                          <a:spcPts val="600"/>
                        </a:spcBef>
                        <a:spcAft>
                          <a:spcPts val="0"/>
                        </a:spcAft>
                      </a:pPr>
                      <a:r>
                        <a:rPr lang="es-EC" sz="1050">
                          <a:effectLst/>
                        </a:rPr>
                        <a:t>119,059</a:t>
                      </a:r>
                      <a:endParaRPr lang="es-EC" sz="1200">
                        <a:effectLst/>
                        <a:latin typeface="Arial"/>
                        <a:ea typeface="Times New Roman"/>
                        <a:cs typeface="Times New Roman"/>
                      </a:endParaRPr>
                    </a:p>
                  </a:txBody>
                  <a:tcPr marL="44450" marR="44450" marT="0" marB="0" anchor="ctr"/>
                </a:tc>
                <a:tc>
                  <a:txBody>
                    <a:bodyPr/>
                    <a:lstStyle/>
                    <a:p>
                      <a:pPr algn="ctr">
                        <a:lnSpc>
                          <a:spcPct val="115000"/>
                        </a:lnSpc>
                        <a:spcBef>
                          <a:spcPts val="600"/>
                        </a:spcBef>
                        <a:spcAft>
                          <a:spcPts val="0"/>
                        </a:spcAft>
                      </a:pPr>
                      <a:r>
                        <a:rPr lang="es-EC" sz="1050">
                          <a:effectLst/>
                        </a:rPr>
                        <a:t>7</a:t>
                      </a:r>
                      <a:endParaRPr lang="es-EC" sz="1200">
                        <a:effectLst/>
                        <a:latin typeface="Arial"/>
                        <a:ea typeface="Times New Roman"/>
                        <a:cs typeface="Times New Roman"/>
                      </a:endParaRPr>
                    </a:p>
                  </a:txBody>
                  <a:tcPr marL="44450" marR="44450" marT="0" marB="0" anchor="ctr"/>
                </a:tc>
                <a:tc>
                  <a:txBody>
                    <a:bodyPr/>
                    <a:lstStyle/>
                    <a:p>
                      <a:pPr algn="ctr">
                        <a:lnSpc>
                          <a:spcPct val="115000"/>
                        </a:lnSpc>
                        <a:spcBef>
                          <a:spcPts val="600"/>
                        </a:spcBef>
                        <a:spcAft>
                          <a:spcPts val="0"/>
                        </a:spcAft>
                      </a:pPr>
                      <a:r>
                        <a:rPr lang="es-EC" sz="1050">
                          <a:effectLst/>
                        </a:rPr>
                        <a:t>25.5</a:t>
                      </a:r>
                      <a:endParaRPr lang="es-EC" sz="1200">
                        <a:effectLst/>
                        <a:latin typeface="Arial"/>
                        <a:ea typeface="Times New Roman"/>
                        <a:cs typeface="Times New Roman"/>
                      </a:endParaRPr>
                    </a:p>
                  </a:txBody>
                  <a:tcPr marL="44450" marR="44450" marT="0" marB="0" anchor="ctr"/>
                </a:tc>
                <a:tc>
                  <a:txBody>
                    <a:bodyPr/>
                    <a:lstStyle/>
                    <a:p>
                      <a:pPr algn="ctr">
                        <a:lnSpc>
                          <a:spcPct val="115000"/>
                        </a:lnSpc>
                        <a:spcBef>
                          <a:spcPts val="600"/>
                        </a:spcBef>
                        <a:spcAft>
                          <a:spcPts val="0"/>
                        </a:spcAft>
                      </a:pPr>
                      <a:r>
                        <a:rPr lang="es-EC" sz="1050">
                          <a:effectLst/>
                        </a:rPr>
                        <a:t>22.4</a:t>
                      </a:r>
                      <a:endParaRPr lang="es-EC" sz="1200">
                        <a:effectLst/>
                        <a:latin typeface="Arial"/>
                        <a:ea typeface="Times New Roman"/>
                        <a:cs typeface="Times New Roman"/>
                      </a:endParaRPr>
                    </a:p>
                  </a:txBody>
                  <a:tcPr marL="44450" marR="44450" marT="0" marB="0" anchor="ctr"/>
                </a:tc>
                <a:tc>
                  <a:txBody>
                    <a:bodyPr/>
                    <a:lstStyle/>
                    <a:p>
                      <a:pPr algn="ctr">
                        <a:lnSpc>
                          <a:spcPct val="115000"/>
                        </a:lnSpc>
                        <a:spcBef>
                          <a:spcPts val="600"/>
                        </a:spcBef>
                        <a:spcAft>
                          <a:spcPts val="0"/>
                        </a:spcAft>
                      </a:pPr>
                      <a:r>
                        <a:rPr lang="es-EC" sz="1050">
                          <a:effectLst/>
                        </a:rPr>
                        <a:t>1.4</a:t>
                      </a:r>
                      <a:endParaRPr lang="es-EC" sz="1200">
                        <a:effectLst/>
                        <a:latin typeface="Arial"/>
                        <a:ea typeface="Times New Roman"/>
                        <a:cs typeface="Times New Roman"/>
                      </a:endParaRPr>
                    </a:p>
                  </a:txBody>
                  <a:tcPr marL="44450" marR="44450" marT="0" marB="0" anchor="ctr"/>
                </a:tc>
                <a:tc>
                  <a:txBody>
                    <a:bodyPr/>
                    <a:lstStyle/>
                    <a:p>
                      <a:pPr algn="ctr">
                        <a:lnSpc>
                          <a:spcPct val="115000"/>
                        </a:lnSpc>
                        <a:spcBef>
                          <a:spcPts val="600"/>
                        </a:spcBef>
                        <a:spcAft>
                          <a:spcPts val="0"/>
                        </a:spcAft>
                      </a:pPr>
                      <a:r>
                        <a:rPr lang="es-EC" sz="1050">
                          <a:effectLst/>
                        </a:rPr>
                        <a:t>16.3</a:t>
                      </a:r>
                      <a:endParaRPr lang="es-EC" sz="1200">
                        <a:effectLst/>
                        <a:latin typeface="Arial"/>
                        <a:ea typeface="Times New Roman"/>
                        <a:cs typeface="Times New Roman"/>
                      </a:endParaRPr>
                    </a:p>
                  </a:txBody>
                  <a:tcPr marL="44450" marR="44450" marT="0" marB="0" anchor="ctr"/>
                </a:tc>
              </a:tr>
              <a:tr h="440630">
                <a:tc>
                  <a:txBody>
                    <a:bodyPr/>
                    <a:lstStyle/>
                    <a:p>
                      <a:pPr indent="133350" algn="ctr">
                        <a:lnSpc>
                          <a:spcPct val="115000"/>
                        </a:lnSpc>
                        <a:spcBef>
                          <a:spcPts val="600"/>
                        </a:spcBef>
                        <a:spcAft>
                          <a:spcPts val="0"/>
                        </a:spcAft>
                      </a:pPr>
                      <a:r>
                        <a:rPr lang="es-EC" sz="1050">
                          <a:effectLst/>
                        </a:rPr>
                        <a:t>LLOA</a:t>
                      </a:r>
                      <a:endParaRPr lang="es-EC" sz="1200">
                        <a:effectLst/>
                        <a:latin typeface="Arial"/>
                        <a:ea typeface="Times New Roman"/>
                        <a:cs typeface="Times New Roman"/>
                      </a:endParaRPr>
                    </a:p>
                  </a:txBody>
                  <a:tcPr marL="44450" marR="44450" marT="0" marB="0" anchor="ctr"/>
                </a:tc>
                <a:tc>
                  <a:txBody>
                    <a:bodyPr/>
                    <a:lstStyle/>
                    <a:p>
                      <a:pPr algn="ctr">
                        <a:lnSpc>
                          <a:spcPct val="115000"/>
                        </a:lnSpc>
                        <a:spcBef>
                          <a:spcPts val="600"/>
                        </a:spcBef>
                        <a:spcAft>
                          <a:spcPts val="0"/>
                        </a:spcAft>
                      </a:pPr>
                      <a:r>
                        <a:rPr lang="es-EC" sz="1050">
                          <a:effectLst/>
                        </a:rPr>
                        <a:t>54,707.1</a:t>
                      </a:r>
                      <a:endParaRPr lang="es-EC" sz="1200">
                        <a:effectLst/>
                        <a:latin typeface="Arial"/>
                        <a:ea typeface="Times New Roman"/>
                        <a:cs typeface="Times New Roman"/>
                      </a:endParaRPr>
                    </a:p>
                  </a:txBody>
                  <a:tcPr marL="44450" marR="44450" marT="0" marB="0" anchor="ctr"/>
                </a:tc>
                <a:tc>
                  <a:txBody>
                    <a:bodyPr/>
                    <a:lstStyle/>
                    <a:p>
                      <a:pPr algn="ctr">
                        <a:lnSpc>
                          <a:spcPct val="115000"/>
                        </a:lnSpc>
                        <a:spcBef>
                          <a:spcPts val="600"/>
                        </a:spcBef>
                        <a:spcAft>
                          <a:spcPts val="0"/>
                        </a:spcAft>
                      </a:pPr>
                      <a:r>
                        <a:rPr lang="es-EC" sz="1050">
                          <a:effectLst/>
                        </a:rPr>
                        <a:t>1,357</a:t>
                      </a:r>
                      <a:endParaRPr lang="es-EC" sz="1200">
                        <a:effectLst/>
                        <a:latin typeface="Arial"/>
                        <a:ea typeface="Times New Roman"/>
                        <a:cs typeface="Times New Roman"/>
                      </a:endParaRPr>
                    </a:p>
                  </a:txBody>
                  <a:tcPr marL="44450" marR="44450" marT="0" marB="0" anchor="ctr"/>
                </a:tc>
                <a:tc>
                  <a:txBody>
                    <a:bodyPr/>
                    <a:lstStyle/>
                    <a:p>
                      <a:pPr algn="ctr">
                        <a:lnSpc>
                          <a:spcPct val="115000"/>
                        </a:lnSpc>
                        <a:spcBef>
                          <a:spcPts val="600"/>
                        </a:spcBef>
                        <a:spcAft>
                          <a:spcPts val="0"/>
                        </a:spcAft>
                      </a:pPr>
                      <a:r>
                        <a:rPr lang="es-EC" sz="1050">
                          <a:effectLst/>
                        </a:rPr>
                        <a:t>1,431</a:t>
                      </a:r>
                      <a:endParaRPr lang="es-EC" sz="1200">
                        <a:effectLst/>
                        <a:latin typeface="Arial"/>
                        <a:ea typeface="Times New Roman"/>
                        <a:cs typeface="Times New Roman"/>
                      </a:endParaRPr>
                    </a:p>
                  </a:txBody>
                  <a:tcPr marL="44450" marR="44450" marT="0" marB="0" anchor="ctr"/>
                </a:tc>
                <a:tc>
                  <a:txBody>
                    <a:bodyPr/>
                    <a:lstStyle/>
                    <a:p>
                      <a:pPr algn="ctr">
                        <a:lnSpc>
                          <a:spcPct val="115000"/>
                        </a:lnSpc>
                        <a:spcBef>
                          <a:spcPts val="600"/>
                        </a:spcBef>
                        <a:spcAft>
                          <a:spcPts val="0"/>
                        </a:spcAft>
                      </a:pPr>
                      <a:r>
                        <a:rPr lang="es-EC" sz="1050">
                          <a:effectLst/>
                        </a:rPr>
                        <a:t>611</a:t>
                      </a:r>
                      <a:endParaRPr lang="es-EC" sz="1200">
                        <a:effectLst/>
                        <a:latin typeface="Arial"/>
                        <a:ea typeface="Times New Roman"/>
                        <a:cs typeface="Times New Roman"/>
                      </a:endParaRPr>
                    </a:p>
                  </a:txBody>
                  <a:tcPr marL="44450" marR="44450" marT="0" marB="0" anchor="ctr"/>
                </a:tc>
                <a:tc>
                  <a:txBody>
                    <a:bodyPr/>
                    <a:lstStyle/>
                    <a:p>
                      <a:pPr algn="ctr">
                        <a:lnSpc>
                          <a:spcPct val="115000"/>
                        </a:lnSpc>
                        <a:spcBef>
                          <a:spcPts val="600"/>
                        </a:spcBef>
                        <a:spcAft>
                          <a:spcPts val="0"/>
                        </a:spcAft>
                      </a:pPr>
                      <a:r>
                        <a:rPr lang="es-EC" sz="1050">
                          <a:effectLst/>
                        </a:rPr>
                        <a:t>0</a:t>
                      </a:r>
                      <a:endParaRPr lang="es-EC" sz="1200">
                        <a:effectLst/>
                        <a:latin typeface="Arial"/>
                        <a:ea typeface="Times New Roman"/>
                        <a:cs typeface="Times New Roman"/>
                      </a:endParaRPr>
                    </a:p>
                  </a:txBody>
                  <a:tcPr marL="44450" marR="44450" marT="0" marB="0" anchor="ctr"/>
                </a:tc>
                <a:tc>
                  <a:txBody>
                    <a:bodyPr/>
                    <a:lstStyle/>
                    <a:p>
                      <a:pPr algn="ctr">
                        <a:lnSpc>
                          <a:spcPct val="115000"/>
                        </a:lnSpc>
                        <a:spcBef>
                          <a:spcPts val="600"/>
                        </a:spcBef>
                        <a:spcAft>
                          <a:spcPts val="0"/>
                        </a:spcAft>
                      </a:pPr>
                      <a:r>
                        <a:rPr lang="es-EC" sz="1050">
                          <a:effectLst/>
                        </a:rPr>
                        <a:t>0.1</a:t>
                      </a:r>
                      <a:endParaRPr lang="es-EC" sz="1200">
                        <a:effectLst/>
                        <a:latin typeface="Arial"/>
                        <a:ea typeface="Times New Roman"/>
                        <a:cs typeface="Times New Roman"/>
                      </a:endParaRPr>
                    </a:p>
                  </a:txBody>
                  <a:tcPr marL="44450" marR="44450" marT="0" marB="0" anchor="ctr"/>
                </a:tc>
                <a:tc>
                  <a:txBody>
                    <a:bodyPr/>
                    <a:lstStyle/>
                    <a:p>
                      <a:pPr algn="ctr">
                        <a:lnSpc>
                          <a:spcPct val="115000"/>
                        </a:lnSpc>
                        <a:spcBef>
                          <a:spcPts val="600"/>
                        </a:spcBef>
                        <a:spcAft>
                          <a:spcPts val="0"/>
                        </a:spcAft>
                      </a:pPr>
                      <a:r>
                        <a:rPr lang="es-EC" sz="1050">
                          <a:effectLst/>
                        </a:rPr>
                        <a:t>0.1</a:t>
                      </a:r>
                      <a:endParaRPr lang="es-EC" sz="1200">
                        <a:effectLst/>
                        <a:latin typeface="Arial"/>
                        <a:ea typeface="Times New Roman"/>
                        <a:cs typeface="Times New Roman"/>
                      </a:endParaRPr>
                    </a:p>
                  </a:txBody>
                  <a:tcPr marL="44450" marR="44450" marT="0" marB="0" anchor="ctr"/>
                </a:tc>
                <a:tc>
                  <a:txBody>
                    <a:bodyPr/>
                    <a:lstStyle/>
                    <a:p>
                      <a:pPr algn="ctr">
                        <a:lnSpc>
                          <a:spcPct val="115000"/>
                        </a:lnSpc>
                        <a:spcBef>
                          <a:spcPts val="600"/>
                        </a:spcBef>
                        <a:spcAft>
                          <a:spcPts val="0"/>
                        </a:spcAft>
                      </a:pPr>
                      <a:r>
                        <a:rPr lang="es-EC" sz="2000" b="1" dirty="0">
                          <a:solidFill>
                            <a:srgbClr val="C00000"/>
                          </a:solidFill>
                          <a:effectLst>
                            <a:outerShdw blurRad="38100" dist="38100" dir="2700000" algn="tl">
                              <a:srgbClr val="000000">
                                <a:alpha val="43137"/>
                              </a:srgbClr>
                            </a:outerShdw>
                          </a:effectLst>
                        </a:rPr>
                        <a:t>0.5</a:t>
                      </a:r>
                      <a:endParaRPr lang="es-EC" sz="2800" b="1" dirty="0">
                        <a:solidFill>
                          <a:srgbClr val="C00000"/>
                        </a:solidFill>
                        <a:effectLst>
                          <a:outerShdw blurRad="38100" dist="38100" dir="2700000" algn="tl">
                            <a:srgbClr val="000000">
                              <a:alpha val="43137"/>
                            </a:srgbClr>
                          </a:outerShdw>
                        </a:effectLst>
                        <a:latin typeface="Arial"/>
                        <a:ea typeface="Times New Roman"/>
                        <a:cs typeface="Times New Roman"/>
                      </a:endParaRPr>
                    </a:p>
                  </a:txBody>
                  <a:tcPr marL="44450" marR="44450" marT="0" marB="0" anchor="ctr"/>
                </a:tc>
                <a:tc>
                  <a:txBody>
                    <a:bodyPr/>
                    <a:lstStyle/>
                    <a:p>
                      <a:pPr algn="ctr">
                        <a:lnSpc>
                          <a:spcPct val="115000"/>
                        </a:lnSpc>
                        <a:spcBef>
                          <a:spcPts val="600"/>
                        </a:spcBef>
                        <a:spcAft>
                          <a:spcPts val="0"/>
                        </a:spcAft>
                      </a:pPr>
                      <a:r>
                        <a:rPr lang="es-EC" sz="1050" dirty="0">
                          <a:effectLst/>
                        </a:rPr>
                        <a:t>5.5</a:t>
                      </a:r>
                      <a:endParaRPr lang="es-EC" sz="1200" dirty="0">
                        <a:effectLst/>
                        <a:latin typeface="Arial"/>
                        <a:ea typeface="Times New Roman"/>
                        <a:cs typeface="Times New Roman"/>
                      </a:endParaRPr>
                    </a:p>
                  </a:txBody>
                  <a:tcPr marL="44450" marR="44450" marT="0" marB="0" anchor="ctr"/>
                </a:tc>
              </a:tr>
            </a:tbl>
          </a:graphicData>
        </a:graphic>
      </p:graphicFrame>
      <p:sp>
        <p:nvSpPr>
          <p:cNvPr id="5" name="4 Rectángulo"/>
          <p:cNvSpPr/>
          <p:nvPr/>
        </p:nvSpPr>
        <p:spPr>
          <a:xfrm>
            <a:off x="4427984" y="5456257"/>
            <a:ext cx="5472608" cy="276999"/>
          </a:xfrm>
          <a:prstGeom prst="rect">
            <a:avLst/>
          </a:prstGeom>
        </p:spPr>
        <p:txBody>
          <a:bodyPr wrap="square">
            <a:spAutoFit/>
          </a:bodyPr>
          <a:lstStyle/>
          <a:p>
            <a:r>
              <a:rPr lang="es-ES_tradnl" sz="1200" dirty="0" smtClean="0"/>
              <a:t>FUENTE: Censo </a:t>
            </a:r>
            <a:r>
              <a:rPr lang="es-ES_tradnl" sz="1200" dirty="0"/>
              <a:t>de Población y Vivienda 2001; </a:t>
            </a:r>
            <a:r>
              <a:rPr lang="es-ES_tradnl" sz="1200" dirty="0" err="1"/>
              <a:t>INEC</a:t>
            </a:r>
            <a:endParaRPr lang="es-EC" sz="1200" dirty="0"/>
          </a:p>
        </p:txBody>
      </p:sp>
      <p:sp>
        <p:nvSpPr>
          <p:cNvPr id="6" name="5 Rectángulo"/>
          <p:cNvSpPr/>
          <p:nvPr/>
        </p:nvSpPr>
        <p:spPr>
          <a:xfrm>
            <a:off x="4779268" y="159023"/>
            <a:ext cx="3177108" cy="461665"/>
          </a:xfrm>
          <a:prstGeom prst="rect">
            <a:avLst/>
          </a:prstGeom>
        </p:spPr>
        <p:txBody>
          <a:bodyPr wrap="square">
            <a:spAutoFit/>
          </a:bodyPr>
          <a:lstStyle/>
          <a:p>
            <a:r>
              <a:rPr lang="es-ES" sz="2400" b="1" dirty="0" smtClean="0">
                <a:solidFill>
                  <a:srgbClr val="94C600"/>
                </a:solidFill>
                <a:ea typeface="+mj-ea"/>
                <a:cs typeface="+mj-cs"/>
              </a:rPr>
              <a:t>Análisis Poblacional</a:t>
            </a:r>
            <a:endParaRPr lang="es-EC" sz="1100" dirty="0"/>
          </a:p>
        </p:txBody>
      </p:sp>
      <p:graphicFrame>
        <p:nvGraphicFramePr>
          <p:cNvPr id="7" name="6 Tabla"/>
          <p:cNvGraphicFramePr>
            <a:graphicFrameLocks noGrp="1"/>
          </p:cNvGraphicFramePr>
          <p:nvPr>
            <p:extLst>
              <p:ext uri="{D42A27DB-BD31-4B8C-83A1-F6EECF244321}">
                <p14:modId xmlns:p14="http://schemas.microsoft.com/office/powerpoint/2010/main" val="1181878316"/>
              </p:ext>
            </p:extLst>
          </p:nvPr>
        </p:nvGraphicFramePr>
        <p:xfrm>
          <a:off x="6876255" y="4849321"/>
          <a:ext cx="648073" cy="523895"/>
        </p:xfrm>
        <a:graphic>
          <a:graphicData uri="http://schemas.openxmlformats.org/drawingml/2006/table">
            <a:tbl>
              <a:tblPr firstRow="1" firstCol="1" bandRow="1">
                <a:tableStyleId>{5C22544A-7EE6-4342-B048-85BDC9FD1C3A}</a:tableStyleId>
              </a:tblPr>
              <a:tblGrid>
                <a:gridCol w="648073"/>
              </a:tblGrid>
              <a:tr h="523895">
                <a:tc>
                  <a:txBody>
                    <a:bodyPr/>
                    <a:lstStyle/>
                    <a:p>
                      <a:pPr marL="180340" algn="just" defTabSz="914400" rtl="0" eaLnBrk="1" latinLnBrk="0" hangingPunct="1">
                        <a:lnSpc>
                          <a:spcPct val="150000"/>
                        </a:lnSpc>
                        <a:spcBef>
                          <a:spcPts val="1200"/>
                        </a:spcBef>
                        <a:spcAft>
                          <a:spcPts val="0"/>
                        </a:spcAft>
                      </a:pPr>
                      <a:r>
                        <a:rPr kumimoji="0" lang="es-ES" sz="1200" kern="1200" dirty="0" smtClean="0">
                          <a:solidFill>
                            <a:srgbClr val="C00000"/>
                          </a:solidFill>
                          <a:effectLst/>
                          <a:latin typeface="+mn-lt"/>
                          <a:ea typeface="+mn-ea"/>
                          <a:cs typeface="+mn-cs"/>
                        </a:rPr>
                        <a:t>0.5</a:t>
                      </a:r>
                      <a:endParaRPr kumimoji="0" lang="es-ES" sz="1200" kern="1200" dirty="0">
                        <a:solidFill>
                          <a:srgbClr val="C00000"/>
                        </a:solidFill>
                        <a:effectLst/>
                        <a:latin typeface="+mn-lt"/>
                        <a:ea typeface="+mn-ea"/>
                        <a:cs typeface="+mn-cs"/>
                      </a:endParaRPr>
                    </a:p>
                  </a:txBody>
                  <a:tcPr marL="68580" marR="68580" marT="0" marB="0" anchor="ctr">
                    <a:solidFill>
                      <a:schemeClr val="accent6">
                        <a:lumMod val="40000"/>
                        <a:lumOff val="60000"/>
                      </a:schemeClr>
                    </a:solidFill>
                  </a:tcPr>
                </a:tc>
              </a:tr>
            </a:tbl>
          </a:graphicData>
        </a:graphic>
      </p:graphicFrame>
    </p:spTree>
    <p:extLst>
      <p:ext uri="{BB962C8B-B14F-4D97-AF65-F5344CB8AC3E}">
        <p14:creationId xmlns:p14="http://schemas.microsoft.com/office/powerpoint/2010/main" val="17818912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1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76672"/>
            <a:ext cx="8064896" cy="1143000"/>
          </a:xfrm>
        </p:spPr>
        <p:txBody>
          <a:bodyPr>
            <a:noAutofit/>
          </a:bodyPr>
          <a:lstStyle/>
          <a:p>
            <a:pPr algn="ctr"/>
            <a:r>
              <a:rPr lang="es-EC" sz="1800" b="1" dirty="0">
                <a:solidFill>
                  <a:schemeClr val="tx1"/>
                </a:solidFill>
              </a:rPr>
              <a:t>Viviendas particulares y colectivas de la Administración Zonal Eloy Alfaro, por condición de ocupación, ocupantes según barrio sector</a:t>
            </a: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4012497320"/>
              </p:ext>
            </p:extLst>
          </p:nvPr>
        </p:nvGraphicFramePr>
        <p:xfrm>
          <a:off x="755574" y="2060848"/>
          <a:ext cx="7488833" cy="2801487"/>
        </p:xfrm>
        <a:graphic>
          <a:graphicData uri="http://schemas.openxmlformats.org/drawingml/2006/table">
            <a:tbl>
              <a:tblPr firstRow="1" firstCol="1" bandRow="1">
                <a:tableStyleId>{5C22544A-7EE6-4342-B048-85BDC9FD1C3A}</a:tableStyleId>
              </a:tblPr>
              <a:tblGrid>
                <a:gridCol w="839951"/>
                <a:gridCol w="476710"/>
                <a:gridCol w="419976"/>
                <a:gridCol w="839951"/>
                <a:gridCol w="894476"/>
                <a:gridCol w="419976"/>
                <a:gridCol w="419976"/>
                <a:gridCol w="419976"/>
                <a:gridCol w="939420"/>
                <a:gridCol w="939420"/>
                <a:gridCol w="879001"/>
              </a:tblGrid>
              <a:tr h="312047">
                <a:tc rowSpan="4">
                  <a:txBody>
                    <a:bodyPr/>
                    <a:lstStyle/>
                    <a:p>
                      <a:pPr marL="71755" marR="71755" algn="ctr">
                        <a:lnSpc>
                          <a:spcPct val="115000"/>
                        </a:lnSpc>
                        <a:spcBef>
                          <a:spcPts val="600"/>
                        </a:spcBef>
                        <a:spcAft>
                          <a:spcPts val="0"/>
                        </a:spcAft>
                      </a:pPr>
                      <a:r>
                        <a:rPr lang="es-EC" sz="800" dirty="0">
                          <a:effectLst/>
                        </a:rPr>
                        <a:t>PARROQUIA Y BARRIO SECTOR</a:t>
                      </a:r>
                      <a:endParaRPr lang="es-EC" sz="1200" dirty="0">
                        <a:effectLst/>
                        <a:latin typeface="Arial"/>
                        <a:ea typeface="Times New Roman"/>
                        <a:cs typeface="Times New Roman"/>
                      </a:endParaRPr>
                    </a:p>
                  </a:txBody>
                  <a:tcPr marL="44450" marR="44450" marT="0" marB="0" vert="vert270" anchor="ctr"/>
                </a:tc>
                <a:tc rowSpan="4">
                  <a:txBody>
                    <a:bodyPr/>
                    <a:lstStyle/>
                    <a:p>
                      <a:pPr marL="71755" marR="71755" algn="ctr">
                        <a:lnSpc>
                          <a:spcPct val="115000"/>
                        </a:lnSpc>
                        <a:spcBef>
                          <a:spcPts val="600"/>
                        </a:spcBef>
                        <a:spcAft>
                          <a:spcPts val="0"/>
                        </a:spcAft>
                      </a:pPr>
                      <a:r>
                        <a:rPr lang="es-EC" sz="800">
                          <a:effectLst/>
                        </a:rPr>
                        <a:t>TOTAL VIVIENDAS</a:t>
                      </a:r>
                      <a:endParaRPr lang="es-EC" sz="1200">
                        <a:effectLst/>
                        <a:latin typeface="Arial"/>
                        <a:ea typeface="Times New Roman"/>
                        <a:cs typeface="Times New Roman"/>
                      </a:endParaRPr>
                    </a:p>
                  </a:txBody>
                  <a:tcPr marL="44450" marR="44450" marT="0" marB="0" vert="vert270" anchor="ctr"/>
                </a:tc>
                <a:tc gridSpan="8">
                  <a:txBody>
                    <a:bodyPr/>
                    <a:lstStyle/>
                    <a:p>
                      <a:pPr algn="ctr">
                        <a:lnSpc>
                          <a:spcPct val="115000"/>
                        </a:lnSpc>
                        <a:spcBef>
                          <a:spcPts val="600"/>
                        </a:spcBef>
                        <a:spcAft>
                          <a:spcPts val="0"/>
                        </a:spcAft>
                      </a:pPr>
                      <a:r>
                        <a:rPr lang="es-EC" sz="900" dirty="0">
                          <a:effectLst/>
                        </a:rPr>
                        <a:t>CONDICIÓN DE OCUPACIÓN Y OCUPANTES</a:t>
                      </a:r>
                      <a:endParaRPr lang="es-EC" sz="1400" dirty="0">
                        <a:effectLst/>
                        <a:latin typeface="Arial"/>
                        <a:ea typeface="Times New Roman"/>
                        <a:cs typeface="Times New Roman"/>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4">
                  <a:txBody>
                    <a:bodyPr/>
                    <a:lstStyle/>
                    <a:p>
                      <a:pPr algn="ctr">
                        <a:lnSpc>
                          <a:spcPct val="115000"/>
                        </a:lnSpc>
                        <a:spcBef>
                          <a:spcPts val="600"/>
                        </a:spcBef>
                        <a:spcAft>
                          <a:spcPts val="0"/>
                        </a:spcAft>
                      </a:pPr>
                      <a:r>
                        <a:rPr lang="es-EC" sz="800">
                          <a:effectLst/>
                        </a:rPr>
                        <a:t>PROMEDIO DE OCUPANTES POR VIVIENDA PARTICULAR</a:t>
                      </a:r>
                      <a:endParaRPr lang="es-EC" sz="1200">
                        <a:effectLst/>
                        <a:latin typeface="Arial"/>
                        <a:ea typeface="Times New Roman"/>
                        <a:cs typeface="Times New Roman"/>
                      </a:endParaRPr>
                    </a:p>
                  </a:txBody>
                  <a:tcPr marL="44450" marR="44450" marT="0" marB="0" anchor="ctr"/>
                </a:tc>
              </a:tr>
              <a:tr h="312201">
                <a:tc vMerge="1">
                  <a:txBody>
                    <a:bodyPr/>
                    <a:lstStyle/>
                    <a:p>
                      <a:endParaRPr lang="es-EC"/>
                    </a:p>
                  </a:txBody>
                  <a:tcPr/>
                </a:tc>
                <a:tc vMerge="1">
                  <a:txBody>
                    <a:bodyPr/>
                    <a:lstStyle/>
                    <a:p>
                      <a:endParaRPr lang="es-EC"/>
                    </a:p>
                  </a:txBody>
                  <a:tcPr/>
                </a:tc>
                <a:tc gridSpan="4">
                  <a:txBody>
                    <a:bodyPr/>
                    <a:lstStyle/>
                    <a:p>
                      <a:pPr algn="ctr">
                        <a:lnSpc>
                          <a:spcPct val="115000"/>
                        </a:lnSpc>
                        <a:spcBef>
                          <a:spcPts val="600"/>
                        </a:spcBef>
                        <a:spcAft>
                          <a:spcPts val="0"/>
                        </a:spcAft>
                      </a:pPr>
                      <a:r>
                        <a:rPr lang="es-EC" sz="800">
                          <a:effectLst/>
                        </a:rPr>
                        <a:t>OCUPADAS</a:t>
                      </a:r>
                      <a:endParaRPr lang="es-EC" sz="1200">
                        <a:effectLst/>
                        <a:latin typeface="Arial"/>
                        <a:ea typeface="Times New Roman"/>
                        <a:cs typeface="Times New Roman"/>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rowSpan="3">
                  <a:txBody>
                    <a:bodyPr/>
                    <a:lstStyle/>
                    <a:p>
                      <a:pPr marL="71755" marR="71755" algn="ctr">
                        <a:lnSpc>
                          <a:spcPct val="115000"/>
                        </a:lnSpc>
                        <a:spcBef>
                          <a:spcPts val="600"/>
                        </a:spcBef>
                        <a:spcAft>
                          <a:spcPts val="0"/>
                        </a:spcAft>
                      </a:pPr>
                      <a:r>
                        <a:rPr lang="es-EC" sz="800">
                          <a:effectLst/>
                        </a:rPr>
                        <a:t>DESOCUPADAS</a:t>
                      </a:r>
                      <a:endParaRPr lang="es-EC" sz="1200">
                        <a:effectLst/>
                        <a:latin typeface="Arial"/>
                        <a:ea typeface="Times New Roman"/>
                        <a:cs typeface="Times New Roman"/>
                      </a:endParaRPr>
                    </a:p>
                  </a:txBody>
                  <a:tcPr marL="44450" marR="44450" marT="0" marB="0" vert="vert270" anchor="ctr"/>
                </a:tc>
                <a:tc rowSpan="3">
                  <a:txBody>
                    <a:bodyPr/>
                    <a:lstStyle/>
                    <a:p>
                      <a:pPr marL="71755" marR="71755" algn="ctr">
                        <a:lnSpc>
                          <a:spcPct val="115000"/>
                        </a:lnSpc>
                        <a:spcBef>
                          <a:spcPts val="600"/>
                        </a:spcBef>
                        <a:spcAft>
                          <a:spcPts val="0"/>
                        </a:spcAft>
                      </a:pPr>
                      <a:r>
                        <a:rPr lang="es-EC" sz="800">
                          <a:effectLst/>
                        </a:rPr>
                        <a:t>EN CONSTRUCCIÓN</a:t>
                      </a:r>
                      <a:endParaRPr lang="es-EC" sz="1200">
                        <a:effectLst/>
                        <a:latin typeface="Arial"/>
                        <a:ea typeface="Times New Roman"/>
                        <a:cs typeface="Times New Roman"/>
                      </a:endParaRPr>
                    </a:p>
                  </a:txBody>
                  <a:tcPr marL="44450" marR="44450" marT="0" marB="0" vert="vert270" anchor="ctr"/>
                </a:tc>
                <a:tc rowSpan="2" gridSpan="2">
                  <a:txBody>
                    <a:bodyPr/>
                    <a:lstStyle/>
                    <a:p>
                      <a:pPr algn="ctr">
                        <a:lnSpc>
                          <a:spcPct val="115000"/>
                        </a:lnSpc>
                        <a:spcBef>
                          <a:spcPts val="600"/>
                        </a:spcBef>
                        <a:spcAft>
                          <a:spcPts val="0"/>
                        </a:spcAft>
                      </a:pPr>
                      <a:r>
                        <a:rPr lang="es-EC" sz="800">
                          <a:effectLst/>
                        </a:rPr>
                        <a:t>COLECTIVAS</a:t>
                      </a:r>
                      <a:endParaRPr lang="es-EC" sz="1200">
                        <a:effectLst/>
                        <a:latin typeface="Arial"/>
                        <a:ea typeface="Times New Roman"/>
                        <a:cs typeface="Times New Roman"/>
                      </a:endParaRPr>
                    </a:p>
                  </a:txBody>
                  <a:tcPr marL="44450" marR="44450" marT="0" marB="0" anchor="ctr"/>
                </a:tc>
                <a:tc rowSpan="2" hMerge="1">
                  <a:txBody>
                    <a:bodyPr/>
                    <a:lstStyle/>
                    <a:p>
                      <a:endParaRPr lang="es-EC"/>
                    </a:p>
                  </a:txBody>
                  <a:tcPr/>
                </a:tc>
                <a:tc vMerge="1">
                  <a:txBody>
                    <a:bodyPr/>
                    <a:lstStyle/>
                    <a:p>
                      <a:endParaRPr lang="es-EC"/>
                    </a:p>
                  </a:txBody>
                  <a:tcPr/>
                </a:tc>
              </a:tr>
              <a:tr h="653796">
                <a:tc vMerge="1">
                  <a:txBody>
                    <a:bodyPr/>
                    <a:lstStyle/>
                    <a:p>
                      <a:endParaRPr lang="es-EC"/>
                    </a:p>
                  </a:txBody>
                  <a:tcPr/>
                </a:tc>
                <a:tc vMerge="1">
                  <a:txBody>
                    <a:bodyPr/>
                    <a:lstStyle/>
                    <a:p>
                      <a:endParaRPr lang="es-EC"/>
                    </a:p>
                  </a:txBody>
                  <a:tcPr/>
                </a:tc>
                <a:tc rowSpan="2">
                  <a:txBody>
                    <a:bodyPr/>
                    <a:lstStyle/>
                    <a:p>
                      <a:pPr marL="71755" marR="71755" algn="ctr">
                        <a:lnSpc>
                          <a:spcPct val="115000"/>
                        </a:lnSpc>
                        <a:spcBef>
                          <a:spcPts val="600"/>
                        </a:spcBef>
                        <a:spcAft>
                          <a:spcPts val="0"/>
                        </a:spcAft>
                      </a:pPr>
                      <a:r>
                        <a:rPr lang="es-EC" sz="800">
                          <a:effectLst/>
                        </a:rPr>
                        <a:t>TOTAL</a:t>
                      </a:r>
                      <a:endParaRPr lang="es-EC" sz="1200">
                        <a:effectLst/>
                        <a:latin typeface="Arial"/>
                        <a:ea typeface="Times New Roman"/>
                        <a:cs typeface="Times New Roman"/>
                      </a:endParaRPr>
                    </a:p>
                  </a:txBody>
                  <a:tcPr marL="44450" marR="44450" marT="0" marB="0" vert="vert270" anchor="ctr"/>
                </a:tc>
                <a:tc gridSpan="2">
                  <a:txBody>
                    <a:bodyPr/>
                    <a:lstStyle/>
                    <a:p>
                      <a:pPr algn="ctr">
                        <a:lnSpc>
                          <a:spcPct val="115000"/>
                        </a:lnSpc>
                        <a:spcBef>
                          <a:spcPts val="600"/>
                        </a:spcBef>
                        <a:spcAft>
                          <a:spcPts val="0"/>
                        </a:spcAft>
                      </a:pPr>
                      <a:r>
                        <a:rPr lang="es-EC" sz="800">
                          <a:effectLst/>
                        </a:rPr>
                        <a:t>CON PERSONAS PRESENTES</a:t>
                      </a:r>
                      <a:endParaRPr lang="es-EC" sz="1200">
                        <a:effectLst/>
                        <a:latin typeface="Arial"/>
                        <a:ea typeface="Times New Roman"/>
                        <a:cs typeface="Times New Roman"/>
                      </a:endParaRPr>
                    </a:p>
                  </a:txBody>
                  <a:tcPr marL="44450" marR="44450" marT="0" marB="0" anchor="ctr"/>
                </a:tc>
                <a:tc hMerge="1">
                  <a:txBody>
                    <a:bodyPr/>
                    <a:lstStyle/>
                    <a:p>
                      <a:endParaRPr lang="es-EC"/>
                    </a:p>
                  </a:txBody>
                  <a:tcPr/>
                </a:tc>
                <a:tc rowSpan="2">
                  <a:txBody>
                    <a:bodyPr/>
                    <a:lstStyle/>
                    <a:p>
                      <a:pPr marL="71755" marR="71755" algn="ctr">
                        <a:lnSpc>
                          <a:spcPct val="115000"/>
                        </a:lnSpc>
                        <a:spcBef>
                          <a:spcPts val="600"/>
                        </a:spcBef>
                        <a:spcAft>
                          <a:spcPts val="0"/>
                        </a:spcAft>
                      </a:pPr>
                      <a:r>
                        <a:rPr lang="es-EC" sz="800">
                          <a:effectLst/>
                        </a:rPr>
                        <a:t>PERSONAS AUSENTES</a:t>
                      </a:r>
                      <a:endParaRPr lang="es-EC" sz="1200">
                        <a:effectLst/>
                        <a:latin typeface="Arial"/>
                        <a:ea typeface="Times New Roman"/>
                        <a:cs typeface="Times New Roman"/>
                      </a:endParaRPr>
                    </a:p>
                  </a:txBody>
                  <a:tcPr marL="44450" marR="44450" marT="0" marB="0" vert="vert270" anchor="ctr"/>
                </a:tc>
                <a:tc vMerge="1">
                  <a:txBody>
                    <a:bodyPr/>
                    <a:lstStyle/>
                    <a:p>
                      <a:endParaRPr lang="es-EC"/>
                    </a:p>
                  </a:txBody>
                  <a:tcPr/>
                </a:tc>
                <a:tc vMerge="1">
                  <a:txBody>
                    <a:bodyPr/>
                    <a:lstStyle/>
                    <a:p>
                      <a:endParaRPr lang="es-EC"/>
                    </a:p>
                  </a:txBody>
                  <a:tcPr/>
                </a:tc>
                <a:tc gridSpan="2" vMerge="1">
                  <a:txBody>
                    <a:bodyPr/>
                    <a:lstStyle/>
                    <a:p>
                      <a:endParaRPr lang="es-EC"/>
                    </a:p>
                  </a:txBody>
                  <a:tcPr/>
                </a:tc>
                <a:tc hMerge="1" vMerge="1">
                  <a:txBody>
                    <a:bodyPr/>
                    <a:lstStyle/>
                    <a:p>
                      <a:endParaRPr lang="es-EC"/>
                    </a:p>
                  </a:txBody>
                  <a:tcPr/>
                </a:tc>
                <a:tc vMerge="1">
                  <a:txBody>
                    <a:bodyPr/>
                    <a:lstStyle/>
                    <a:p>
                      <a:endParaRPr lang="es-EC"/>
                    </a:p>
                  </a:txBody>
                  <a:tcPr/>
                </a:tc>
              </a:tr>
              <a:tr h="378140">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Bef>
                          <a:spcPts val="600"/>
                        </a:spcBef>
                        <a:spcAft>
                          <a:spcPts val="0"/>
                        </a:spcAft>
                      </a:pPr>
                      <a:r>
                        <a:rPr lang="es-EC" sz="800">
                          <a:effectLst/>
                        </a:rPr>
                        <a:t>VIVIENDAS</a:t>
                      </a:r>
                      <a:endParaRPr lang="es-EC" sz="1200">
                        <a:effectLst/>
                        <a:latin typeface="Arial"/>
                        <a:ea typeface="Times New Roman"/>
                        <a:cs typeface="Times New Roman"/>
                      </a:endParaRPr>
                    </a:p>
                  </a:txBody>
                  <a:tcPr marL="44450" marR="44450" marT="0" marB="0" anchor="ctr"/>
                </a:tc>
                <a:tc>
                  <a:txBody>
                    <a:bodyPr/>
                    <a:lstStyle/>
                    <a:p>
                      <a:pPr algn="ctr">
                        <a:lnSpc>
                          <a:spcPct val="115000"/>
                        </a:lnSpc>
                        <a:spcBef>
                          <a:spcPts val="600"/>
                        </a:spcBef>
                        <a:spcAft>
                          <a:spcPts val="0"/>
                        </a:spcAft>
                      </a:pPr>
                      <a:r>
                        <a:rPr lang="es-EC" sz="800" dirty="0" smtClean="0">
                          <a:effectLst/>
                        </a:rPr>
                        <a:t>OCUPANTES</a:t>
                      </a:r>
                      <a:endParaRPr lang="es-EC" sz="1200" dirty="0">
                        <a:effectLst/>
                        <a:latin typeface="Arial"/>
                        <a:ea typeface="Times New Roman"/>
                        <a:cs typeface="Times New Roman"/>
                      </a:endParaRPr>
                    </a:p>
                  </a:txBody>
                  <a:tcPr marL="44450" marR="44450"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Bef>
                          <a:spcPts val="600"/>
                        </a:spcBef>
                        <a:spcAft>
                          <a:spcPts val="0"/>
                        </a:spcAft>
                      </a:pPr>
                      <a:r>
                        <a:rPr lang="es-EC" sz="800">
                          <a:effectLst/>
                        </a:rPr>
                        <a:t>VIVIENDAS</a:t>
                      </a:r>
                      <a:endParaRPr lang="es-EC" sz="1200">
                        <a:effectLst/>
                        <a:latin typeface="Arial"/>
                        <a:ea typeface="Times New Roman"/>
                        <a:cs typeface="Times New Roman"/>
                      </a:endParaRPr>
                    </a:p>
                  </a:txBody>
                  <a:tcPr marL="44450" marR="44450" marT="0" marB="0" anchor="ctr"/>
                </a:tc>
                <a:tc>
                  <a:txBody>
                    <a:bodyPr/>
                    <a:lstStyle/>
                    <a:p>
                      <a:pPr algn="ctr">
                        <a:lnSpc>
                          <a:spcPct val="115000"/>
                        </a:lnSpc>
                        <a:spcBef>
                          <a:spcPts val="600"/>
                        </a:spcBef>
                        <a:spcAft>
                          <a:spcPts val="0"/>
                        </a:spcAft>
                      </a:pPr>
                      <a:r>
                        <a:rPr lang="es-EC" sz="800">
                          <a:effectLst/>
                        </a:rPr>
                        <a:t>OCUPANTES</a:t>
                      </a:r>
                      <a:endParaRPr lang="es-EC" sz="1200">
                        <a:effectLst/>
                        <a:latin typeface="Arial"/>
                        <a:ea typeface="Times New Roman"/>
                        <a:cs typeface="Times New Roman"/>
                      </a:endParaRPr>
                    </a:p>
                  </a:txBody>
                  <a:tcPr marL="44450" marR="44450" marT="0" marB="0" anchor="ctr"/>
                </a:tc>
                <a:tc vMerge="1">
                  <a:txBody>
                    <a:bodyPr/>
                    <a:lstStyle/>
                    <a:p>
                      <a:endParaRPr lang="es-EC"/>
                    </a:p>
                  </a:txBody>
                  <a:tcPr/>
                </a:tc>
              </a:tr>
              <a:tr h="409975">
                <a:tc>
                  <a:txBody>
                    <a:bodyPr/>
                    <a:lstStyle/>
                    <a:p>
                      <a:pPr algn="ctr">
                        <a:lnSpc>
                          <a:spcPct val="115000"/>
                        </a:lnSpc>
                        <a:spcBef>
                          <a:spcPts val="600"/>
                        </a:spcBef>
                        <a:spcAft>
                          <a:spcPts val="0"/>
                        </a:spcAft>
                      </a:pPr>
                      <a:r>
                        <a:rPr lang="es-EC" sz="900">
                          <a:effectLst/>
                        </a:rPr>
                        <a:t>LLOA</a:t>
                      </a:r>
                      <a:endParaRPr lang="es-EC" sz="1200">
                        <a:effectLst/>
                        <a:latin typeface="Arial"/>
                        <a:ea typeface="Times New Roman"/>
                        <a:cs typeface="Times New Roman"/>
                      </a:endParaRPr>
                    </a:p>
                  </a:txBody>
                  <a:tcPr marL="44450" marR="44450" marT="0" marB="0" anchor="ctr"/>
                </a:tc>
                <a:tc>
                  <a:txBody>
                    <a:bodyPr/>
                    <a:lstStyle/>
                    <a:p>
                      <a:pPr algn="ctr">
                        <a:lnSpc>
                          <a:spcPct val="115000"/>
                        </a:lnSpc>
                        <a:spcBef>
                          <a:spcPts val="600"/>
                        </a:spcBef>
                        <a:spcAft>
                          <a:spcPts val="0"/>
                        </a:spcAft>
                      </a:pPr>
                      <a:r>
                        <a:rPr lang="es-EC" sz="1050">
                          <a:effectLst/>
                        </a:rPr>
                        <a:t>179</a:t>
                      </a:r>
                      <a:endParaRPr lang="es-EC" sz="1200">
                        <a:effectLst/>
                        <a:latin typeface="Arial"/>
                        <a:ea typeface="Times New Roman"/>
                        <a:cs typeface="Times New Roman"/>
                      </a:endParaRPr>
                    </a:p>
                  </a:txBody>
                  <a:tcPr marL="44450" marR="44450" marT="0" marB="0" anchor="ctr"/>
                </a:tc>
                <a:tc>
                  <a:txBody>
                    <a:bodyPr/>
                    <a:lstStyle/>
                    <a:p>
                      <a:pPr algn="ctr">
                        <a:lnSpc>
                          <a:spcPct val="115000"/>
                        </a:lnSpc>
                        <a:spcBef>
                          <a:spcPts val="600"/>
                        </a:spcBef>
                        <a:spcAft>
                          <a:spcPts val="0"/>
                        </a:spcAft>
                      </a:pPr>
                      <a:r>
                        <a:rPr lang="es-EC" sz="1050">
                          <a:effectLst/>
                        </a:rPr>
                        <a:t>154</a:t>
                      </a:r>
                      <a:endParaRPr lang="es-EC" sz="1200">
                        <a:effectLst/>
                        <a:latin typeface="Arial"/>
                        <a:ea typeface="Times New Roman"/>
                        <a:cs typeface="Times New Roman"/>
                      </a:endParaRPr>
                    </a:p>
                  </a:txBody>
                  <a:tcPr marL="44450" marR="44450" marT="0" marB="0" anchor="ctr"/>
                </a:tc>
                <a:tc>
                  <a:txBody>
                    <a:bodyPr/>
                    <a:lstStyle/>
                    <a:p>
                      <a:pPr algn="ctr">
                        <a:lnSpc>
                          <a:spcPct val="115000"/>
                        </a:lnSpc>
                        <a:spcBef>
                          <a:spcPts val="600"/>
                        </a:spcBef>
                        <a:spcAft>
                          <a:spcPts val="0"/>
                        </a:spcAft>
                      </a:pPr>
                      <a:r>
                        <a:rPr lang="es-EC" sz="1050">
                          <a:effectLst/>
                        </a:rPr>
                        <a:t>134</a:t>
                      </a:r>
                      <a:endParaRPr lang="es-EC" sz="1200">
                        <a:effectLst/>
                        <a:latin typeface="Arial"/>
                        <a:ea typeface="Times New Roman"/>
                        <a:cs typeface="Times New Roman"/>
                      </a:endParaRPr>
                    </a:p>
                  </a:txBody>
                  <a:tcPr marL="44450" marR="44450" marT="0" marB="0" anchor="ctr"/>
                </a:tc>
                <a:tc>
                  <a:txBody>
                    <a:bodyPr/>
                    <a:lstStyle/>
                    <a:p>
                      <a:pPr algn="ctr">
                        <a:lnSpc>
                          <a:spcPct val="115000"/>
                        </a:lnSpc>
                        <a:spcBef>
                          <a:spcPts val="600"/>
                        </a:spcBef>
                        <a:spcAft>
                          <a:spcPts val="0"/>
                        </a:spcAft>
                      </a:pPr>
                      <a:r>
                        <a:rPr lang="es-EC" sz="1050">
                          <a:effectLst/>
                        </a:rPr>
                        <a:t>512</a:t>
                      </a:r>
                      <a:endParaRPr lang="es-EC" sz="1200">
                        <a:effectLst/>
                        <a:latin typeface="Arial"/>
                        <a:ea typeface="Times New Roman"/>
                        <a:cs typeface="Times New Roman"/>
                      </a:endParaRPr>
                    </a:p>
                  </a:txBody>
                  <a:tcPr marL="44450" marR="44450" marT="0" marB="0" anchor="ctr"/>
                </a:tc>
                <a:tc>
                  <a:txBody>
                    <a:bodyPr/>
                    <a:lstStyle/>
                    <a:p>
                      <a:pPr algn="ctr">
                        <a:lnSpc>
                          <a:spcPct val="115000"/>
                        </a:lnSpc>
                        <a:spcBef>
                          <a:spcPts val="600"/>
                        </a:spcBef>
                        <a:spcAft>
                          <a:spcPts val="0"/>
                        </a:spcAft>
                      </a:pPr>
                      <a:r>
                        <a:rPr lang="es-EC" sz="1050">
                          <a:effectLst/>
                        </a:rPr>
                        <a:t>20</a:t>
                      </a:r>
                      <a:endParaRPr lang="es-EC" sz="1200">
                        <a:effectLst/>
                        <a:latin typeface="Arial"/>
                        <a:ea typeface="Times New Roman"/>
                        <a:cs typeface="Times New Roman"/>
                      </a:endParaRPr>
                    </a:p>
                  </a:txBody>
                  <a:tcPr marL="44450" marR="44450" marT="0" marB="0" anchor="ctr"/>
                </a:tc>
                <a:tc>
                  <a:txBody>
                    <a:bodyPr/>
                    <a:lstStyle/>
                    <a:p>
                      <a:pPr algn="ctr">
                        <a:lnSpc>
                          <a:spcPct val="115000"/>
                        </a:lnSpc>
                        <a:spcBef>
                          <a:spcPts val="600"/>
                        </a:spcBef>
                        <a:spcAft>
                          <a:spcPts val="0"/>
                        </a:spcAft>
                      </a:pPr>
                      <a:r>
                        <a:rPr lang="es-EC" sz="1050">
                          <a:effectLst/>
                        </a:rPr>
                        <a:t>21</a:t>
                      </a:r>
                      <a:endParaRPr lang="es-EC" sz="1200">
                        <a:effectLst/>
                        <a:latin typeface="Arial"/>
                        <a:ea typeface="Times New Roman"/>
                        <a:cs typeface="Times New Roman"/>
                      </a:endParaRPr>
                    </a:p>
                  </a:txBody>
                  <a:tcPr marL="44450" marR="44450" marT="0" marB="0" anchor="ctr"/>
                </a:tc>
                <a:tc>
                  <a:txBody>
                    <a:bodyPr/>
                    <a:lstStyle/>
                    <a:p>
                      <a:pPr algn="ctr">
                        <a:lnSpc>
                          <a:spcPct val="115000"/>
                        </a:lnSpc>
                        <a:spcBef>
                          <a:spcPts val="600"/>
                        </a:spcBef>
                        <a:spcAft>
                          <a:spcPts val="0"/>
                        </a:spcAft>
                      </a:pPr>
                      <a:r>
                        <a:rPr lang="es-EC" sz="1050">
                          <a:effectLst/>
                        </a:rPr>
                        <a:t>3</a:t>
                      </a:r>
                      <a:endParaRPr lang="es-EC" sz="1200">
                        <a:effectLst/>
                        <a:latin typeface="Arial"/>
                        <a:ea typeface="Times New Roman"/>
                        <a:cs typeface="Times New Roman"/>
                      </a:endParaRPr>
                    </a:p>
                  </a:txBody>
                  <a:tcPr marL="44450" marR="44450" marT="0" marB="0" anchor="ctr"/>
                </a:tc>
                <a:tc>
                  <a:txBody>
                    <a:bodyPr/>
                    <a:lstStyle/>
                    <a:p>
                      <a:pPr algn="ctr">
                        <a:lnSpc>
                          <a:spcPct val="115000"/>
                        </a:lnSpc>
                        <a:spcBef>
                          <a:spcPts val="600"/>
                        </a:spcBef>
                        <a:spcAft>
                          <a:spcPts val="0"/>
                        </a:spcAft>
                      </a:pPr>
                      <a:r>
                        <a:rPr lang="es-EC" sz="1050">
                          <a:effectLst/>
                        </a:rPr>
                        <a:t>1</a:t>
                      </a:r>
                      <a:endParaRPr lang="es-EC" sz="1200">
                        <a:effectLst/>
                        <a:latin typeface="Arial"/>
                        <a:ea typeface="Times New Roman"/>
                        <a:cs typeface="Times New Roman"/>
                      </a:endParaRPr>
                    </a:p>
                  </a:txBody>
                  <a:tcPr marL="44450" marR="44450" marT="0" marB="0" anchor="ctr"/>
                </a:tc>
                <a:tc>
                  <a:txBody>
                    <a:bodyPr/>
                    <a:lstStyle/>
                    <a:p>
                      <a:pPr algn="ctr">
                        <a:lnSpc>
                          <a:spcPct val="115000"/>
                        </a:lnSpc>
                        <a:spcBef>
                          <a:spcPts val="600"/>
                        </a:spcBef>
                        <a:spcAft>
                          <a:spcPts val="0"/>
                        </a:spcAft>
                      </a:pPr>
                      <a:r>
                        <a:rPr lang="es-EC" sz="1050">
                          <a:effectLst/>
                        </a:rPr>
                        <a:t>9</a:t>
                      </a:r>
                      <a:endParaRPr lang="es-EC" sz="1200">
                        <a:effectLst/>
                        <a:latin typeface="Arial"/>
                        <a:ea typeface="Times New Roman"/>
                        <a:cs typeface="Times New Roman"/>
                      </a:endParaRPr>
                    </a:p>
                  </a:txBody>
                  <a:tcPr marL="44450" marR="44450" marT="0" marB="0" anchor="ctr"/>
                </a:tc>
                <a:tc>
                  <a:txBody>
                    <a:bodyPr/>
                    <a:lstStyle/>
                    <a:p>
                      <a:pPr algn="ctr">
                        <a:lnSpc>
                          <a:spcPct val="115000"/>
                        </a:lnSpc>
                        <a:spcBef>
                          <a:spcPts val="600"/>
                        </a:spcBef>
                        <a:spcAft>
                          <a:spcPts val="0"/>
                        </a:spcAft>
                      </a:pPr>
                      <a:r>
                        <a:rPr lang="es-EC" sz="1050">
                          <a:effectLst/>
                        </a:rPr>
                        <a:t>3.8</a:t>
                      </a:r>
                      <a:endParaRPr lang="es-EC" sz="1200">
                        <a:effectLst/>
                        <a:latin typeface="Arial"/>
                        <a:ea typeface="Times New Roman"/>
                        <a:cs typeface="Times New Roman"/>
                      </a:endParaRPr>
                    </a:p>
                  </a:txBody>
                  <a:tcPr marL="44450" marR="44450" marT="0" marB="0" anchor="ctr"/>
                </a:tc>
              </a:tr>
              <a:tr h="735328">
                <a:tc>
                  <a:txBody>
                    <a:bodyPr/>
                    <a:lstStyle/>
                    <a:p>
                      <a:pPr algn="ctr">
                        <a:lnSpc>
                          <a:spcPct val="115000"/>
                        </a:lnSpc>
                        <a:spcBef>
                          <a:spcPts val="600"/>
                        </a:spcBef>
                        <a:spcAft>
                          <a:spcPts val="0"/>
                        </a:spcAft>
                      </a:pPr>
                      <a:r>
                        <a:rPr lang="es-EC" sz="900">
                          <a:effectLst/>
                        </a:rPr>
                        <a:t>Periférico Lloa</a:t>
                      </a:r>
                      <a:endParaRPr lang="es-EC" sz="1200">
                        <a:effectLst/>
                        <a:latin typeface="Arial"/>
                        <a:ea typeface="Times New Roman"/>
                        <a:cs typeface="Times New Roman"/>
                      </a:endParaRPr>
                    </a:p>
                  </a:txBody>
                  <a:tcPr marL="44450" marR="44450" marT="0" marB="0" anchor="ctr"/>
                </a:tc>
                <a:tc>
                  <a:txBody>
                    <a:bodyPr/>
                    <a:lstStyle/>
                    <a:p>
                      <a:pPr algn="ctr">
                        <a:lnSpc>
                          <a:spcPct val="115000"/>
                        </a:lnSpc>
                        <a:spcBef>
                          <a:spcPts val="600"/>
                        </a:spcBef>
                        <a:spcAft>
                          <a:spcPts val="0"/>
                        </a:spcAft>
                      </a:pPr>
                      <a:r>
                        <a:rPr lang="es-EC" sz="1050">
                          <a:effectLst/>
                        </a:rPr>
                        <a:t>432</a:t>
                      </a:r>
                      <a:endParaRPr lang="es-EC" sz="1200">
                        <a:effectLst/>
                        <a:latin typeface="Arial"/>
                        <a:ea typeface="Times New Roman"/>
                        <a:cs typeface="Times New Roman"/>
                      </a:endParaRPr>
                    </a:p>
                  </a:txBody>
                  <a:tcPr marL="44450" marR="44450" marT="0" marB="0" anchor="ctr"/>
                </a:tc>
                <a:tc>
                  <a:txBody>
                    <a:bodyPr/>
                    <a:lstStyle/>
                    <a:p>
                      <a:pPr algn="ctr">
                        <a:lnSpc>
                          <a:spcPct val="115000"/>
                        </a:lnSpc>
                        <a:spcBef>
                          <a:spcPts val="600"/>
                        </a:spcBef>
                        <a:spcAft>
                          <a:spcPts val="0"/>
                        </a:spcAft>
                      </a:pPr>
                      <a:r>
                        <a:rPr lang="es-EC" sz="1050">
                          <a:effectLst/>
                        </a:rPr>
                        <a:t>398</a:t>
                      </a:r>
                      <a:endParaRPr lang="es-EC" sz="1200">
                        <a:effectLst/>
                        <a:latin typeface="Arial"/>
                        <a:ea typeface="Times New Roman"/>
                        <a:cs typeface="Times New Roman"/>
                      </a:endParaRPr>
                    </a:p>
                  </a:txBody>
                  <a:tcPr marL="44450" marR="44450" marT="0" marB="0" anchor="ctr"/>
                </a:tc>
                <a:tc>
                  <a:txBody>
                    <a:bodyPr/>
                    <a:lstStyle/>
                    <a:p>
                      <a:pPr algn="ctr">
                        <a:lnSpc>
                          <a:spcPct val="115000"/>
                        </a:lnSpc>
                        <a:spcBef>
                          <a:spcPts val="600"/>
                        </a:spcBef>
                        <a:spcAft>
                          <a:spcPts val="0"/>
                        </a:spcAft>
                      </a:pPr>
                      <a:r>
                        <a:rPr lang="es-EC" sz="1050">
                          <a:effectLst/>
                        </a:rPr>
                        <a:t>246</a:t>
                      </a:r>
                      <a:endParaRPr lang="es-EC" sz="1200">
                        <a:effectLst/>
                        <a:latin typeface="Arial"/>
                        <a:ea typeface="Times New Roman"/>
                        <a:cs typeface="Times New Roman"/>
                      </a:endParaRPr>
                    </a:p>
                  </a:txBody>
                  <a:tcPr marL="44450" marR="44450" marT="0" marB="0" anchor="ctr"/>
                </a:tc>
                <a:tc>
                  <a:txBody>
                    <a:bodyPr/>
                    <a:lstStyle/>
                    <a:p>
                      <a:pPr algn="ctr">
                        <a:lnSpc>
                          <a:spcPct val="115000"/>
                        </a:lnSpc>
                        <a:spcBef>
                          <a:spcPts val="600"/>
                        </a:spcBef>
                        <a:spcAft>
                          <a:spcPts val="0"/>
                        </a:spcAft>
                      </a:pPr>
                      <a:r>
                        <a:rPr lang="es-EC" sz="1050">
                          <a:effectLst/>
                        </a:rPr>
                        <a:t>898</a:t>
                      </a:r>
                      <a:endParaRPr lang="es-EC" sz="1200">
                        <a:effectLst/>
                        <a:latin typeface="Arial"/>
                        <a:ea typeface="Times New Roman"/>
                        <a:cs typeface="Times New Roman"/>
                      </a:endParaRPr>
                    </a:p>
                  </a:txBody>
                  <a:tcPr marL="44450" marR="44450" marT="0" marB="0" anchor="ctr"/>
                </a:tc>
                <a:tc>
                  <a:txBody>
                    <a:bodyPr/>
                    <a:lstStyle/>
                    <a:p>
                      <a:pPr algn="ctr">
                        <a:lnSpc>
                          <a:spcPct val="115000"/>
                        </a:lnSpc>
                        <a:spcBef>
                          <a:spcPts val="600"/>
                        </a:spcBef>
                        <a:spcAft>
                          <a:spcPts val="0"/>
                        </a:spcAft>
                      </a:pPr>
                      <a:r>
                        <a:rPr lang="es-EC" sz="1050">
                          <a:effectLst/>
                        </a:rPr>
                        <a:t>152</a:t>
                      </a:r>
                      <a:endParaRPr lang="es-EC" sz="1200">
                        <a:effectLst/>
                        <a:latin typeface="Arial"/>
                        <a:ea typeface="Times New Roman"/>
                        <a:cs typeface="Times New Roman"/>
                      </a:endParaRPr>
                    </a:p>
                  </a:txBody>
                  <a:tcPr marL="44450" marR="44450" marT="0" marB="0" anchor="ctr"/>
                </a:tc>
                <a:tc>
                  <a:txBody>
                    <a:bodyPr/>
                    <a:lstStyle/>
                    <a:p>
                      <a:pPr algn="ctr">
                        <a:lnSpc>
                          <a:spcPct val="115000"/>
                        </a:lnSpc>
                        <a:spcBef>
                          <a:spcPts val="600"/>
                        </a:spcBef>
                        <a:spcAft>
                          <a:spcPts val="0"/>
                        </a:spcAft>
                      </a:pPr>
                      <a:r>
                        <a:rPr lang="es-EC" sz="1050">
                          <a:effectLst/>
                        </a:rPr>
                        <a:t>30</a:t>
                      </a:r>
                      <a:endParaRPr lang="es-EC" sz="1200">
                        <a:effectLst/>
                        <a:latin typeface="Arial"/>
                        <a:ea typeface="Times New Roman"/>
                        <a:cs typeface="Times New Roman"/>
                      </a:endParaRPr>
                    </a:p>
                  </a:txBody>
                  <a:tcPr marL="44450" marR="44450" marT="0" marB="0" anchor="ctr"/>
                </a:tc>
                <a:tc>
                  <a:txBody>
                    <a:bodyPr/>
                    <a:lstStyle/>
                    <a:p>
                      <a:pPr algn="ctr">
                        <a:lnSpc>
                          <a:spcPct val="115000"/>
                        </a:lnSpc>
                        <a:spcBef>
                          <a:spcPts val="600"/>
                        </a:spcBef>
                        <a:spcAft>
                          <a:spcPts val="0"/>
                        </a:spcAft>
                      </a:pPr>
                      <a:r>
                        <a:rPr lang="es-EC" sz="1050">
                          <a:effectLst/>
                        </a:rPr>
                        <a:t>3</a:t>
                      </a:r>
                      <a:endParaRPr lang="es-EC" sz="1200">
                        <a:effectLst/>
                        <a:latin typeface="Arial"/>
                        <a:ea typeface="Times New Roman"/>
                        <a:cs typeface="Times New Roman"/>
                      </a:endParaRPr>
                    </a:p>
                  </a:txBody>
                  <a:tcPr marL="44450" marR="44450" marT="0" marB="0" anchor="ctr"/>
                </a:tc>
                <a:tc>
                  <a:txBody>
                    <a:bodyPr/>
                    <a:lstStyle/>
                    <a:p>
                      <a:pPr algn="ctr">
                        <a:lnSpc>
                          <a:spcPct val="115000"/>
                        </a:lnSpc>
                        <a:spcBef>
                          <a:spcPts val="600"/>
                        </a:spcBef>
                        <a:spcAft>
                          <a:spcPts val="0"/>
                        </a:spcAft>
                      </a:pPr>
                      <a:r>
                        <a:rPr lang="es-EC" sz="1050">
                          <a:effectLst/>
                        </a:rPr>
                        <a:t>1</a:t>
                      </a:r>
                      <a:endParaRPr lang="es-EC" sz="1200">
                        <a:effectLst/>
                        <a:latin typeface="Arial"/>
                        <a:ea typeface="Times New Roman"/>
                        <a:cs typeface="Times New Roman"/>
                      </a:endParaRPr>
                    </a:p>
                  </a:txBody>
                  <a:tcPr marL="44450" marR="44450" marT="0" marB="0" anchor="ctr"/>
                </a:tc>
                <a:tc>
                  <a:txBody>
                    <a:bodyPr/>
                    <a:lstStyle/>
                    <a:p>
                      <a:pPr algn="ctr">
                        <a:lnSpc>
                          <a:spcPct val="115000"/>
                        </a:lnSpc>
                        <a:spcBef>
                          <a:spcPts val="600"/>
                        </a:spcBef>
                        <a:spcAft>
                          <a:spcPts val="0"/>
                        </a:spcAft>
                      </a:pPr>
                      <a:r>
                        <a:rPr lang="es-EC" sz="1050">
                          <a:effectLst/>
                        </a:rPr>
                        <a:t>12</a:t>
                      </a:r>
                      <a:endParaRPr lang="es-EC" sz="1200">
                        <a:effectLst/>
                        <a:latin typeface="Arial"/>
                        <a:ea typeface="Times New Roman"/>
                        <a:cs typeface="Times New Roman"/>
                      </a:endParaRPr>
                    </a:p>
                  </a:txBody>
                  <a:tcPr marL="44450" marR="44450" marT="0" marB="0" anchor="ctr"/>
                </a:tc>
                <a:tc>
                  <a:txBody>
                    <a:bodyPr/>
                    <a:lstStyle/>
                    <a:p>
                      <a:pPr algn="ctr">
                        <a:lnSpc>
                          <a:spcPct val="115000"/>
                        </a:lnSpc>
                        <a:spcBef>
                          <a:spcPts val="600"/>
                        </a:spcBef>
                        <a:spcAft>
                          <a:spcPts val="0"/>
                        </a:spcAft>
                      </a:pPr>
                      <a:r>
                        <a:rPr lang="es-EC" sz="1600" b="1" dirty="0">
                          <a:solidFill>
                            <a:srgbClr val="C00000"/>
                          </a:solidFill>
                          <a:effectLst>
                            <a:outerShdw blurRad="38100" dist="38100" dir="2700000" algn="tl">
                              <a:srgbClr val="000000">
                                <a:alpha val="43137"/>
                              </a:srgbClr>
                            </a:outerShdw>
                          </a:effectLst>
                        </a:rPr>
                        <a:t>3.7</a:t>
                      </a:r>
                      <a:endParaRPr lang="es-EC" sz="2000" b="1" dirty="0">
                        <a:solidFill>
                          <a:srgbClr val="C00000"/>
                        </a:solidFill>
                        <a:effectLst>
                          <a:outerShdw blurRad="38100" dist="38100" dir="2700000" algn="tl">
                            <a:srgbClr val="000000">
                              <a:alpha val="43137"/>
                            </a:srgbClr>
                          </a:outerShdw>
                        </a:effectLst>
                        <a:latin typeface="Arial"/>
                        <a:ea typeface="Times New Roman"/>
                        <a:cs typeface="Times New Roman"/>
                      </a:endParaRPr>
                    </a:p>
                  </a:txBody>
                  <a:tcPr marL="44450" marR="44450" marT="0" marB="0" anchor="ctr"/>
                </a:tc>
              </a:tr>
            </a:tbl>
          </a:graphicData>
        </a:graphic>
      </p:graphicFrame>
      <p:sp>
        <p:nvSpPr>
          <p:cNvPr id="4" name="3 Rectángulo"/>
          <p:cNvSpPr/>
          <p:nvPr/>
        </p:nvSpPr>
        <p:spPr>
          <a:xfrm>
            <a:off x="4779268" y="159023"/>
            <a:ext cx="3177108" cy="461665"/>
          </a:xfrm>
          <a:prstGeom prst="rect">
            <a:avLst/>
          </a:prstGeom>
        </p:spPr>
        <p:txBody>
          <a:bodyPr wrap="square">
            <a:spAutoFit/>
          </a:bodyPr>
          <a:lstStyle/>
          <a:p>
            <a:r>
              <a:rPr lang="es-ES" sz="2400" b="1" dirty="0" smtClean="0">
                <a:solidFill>
                  <a:srgbClr val="94C600"/>
                </a:solidFill>
                <a:ea typeface="+mj-ea"/>
                <a:cs typeface="+mj-cs"/>
              </a:rPr>
              <a:t>Análisis Poblacional</a:t>
            </a:r>
            <a:endParaRPr lang="es-EC" sz="1100" dirty="0"/>
          </a:p>
        </p:txBody>
      </p:sp>
      <p:sp>
        <p:nvSpPr>
          <p:cNvPr id="7" name="6 Rectángulo"/>
          <p:cNvSpPr/>
          <p:nvPr/>
        </p:nvSpPr>
        <p:spPr>
          <a:xfrm>
            <a:off x="4139952" y="5013176"/>
            <a:ext cx="5472608" cy="276999"/>
          </a:xfrm>
          <a:prstGeom prst="rect">
            <a:avLst/>
          </a:prstGeom>
        </p:spPr>
        <p:txBody>
          <a:bodyPr wrap="square">
            <a:spAutoFit/>
          </a:bodyPr>
          <a:lstStyle/>
          <a:p>
            <a:r>
              <a:rPr lang="es-ES_tradnl" sz="1200" dirty="0" smtClean="0"/>
              <a:t>FUENTE: Censo </a:t>
            </a:r>
            <a:r>
              <a:rPr lang="es-ES_tradnl" sz="1200" dirty="0"/>
              <a:t>de Población y Vivienda 2001; </a:t>
            </a:r>
            <a:r>
              <a:rPr lang="es-ES_tradnl" sz="1200" dirty="0" err="1"/>
              <a:t>INEC</a:t>
            </a:r>
            <a:endParaRPr lang="es-EC" sz="1200" dirty="0"/>
          </a:p>
        </p:txBody>
      </p:sp>
      <p:sp>
        <p:nvSpPr>
          <p:cNvPr id="8" name="7 Rectángulo"/>
          <p:cNvSpPr/>
          <p:nvPr/>
        </p:nvSpPr>
        <p:spPr>
          <a:xfrm>
            <a:off x="755576" y="5590981"/>
            <a:ext cx="7776864" cy="523220"/>
          </a:xfrm>
          <a:prstGeom prst="rect">
            <a:avLst/>
          </a:prstGeom>
        </p:spPr>
        <p:txBody>
          <a:bodyPr wrap="square">
            <a:spAutoFit/>
          </a:bodyPr>
          <a:lstStyle/>
          <a:p>
            <a:pPr algn="ctr"/>
            <a:r>
              <a:rPr lang="es-EC" sz="1400" b="1" i="1" dirty="0"/>
              <a:t>Entonces se tiene que para el sector hay un promedio de 3.7 habitantes por vivienda, lo que equivale a tener 4 hab./vivienda.</a:t>
            </a:r>
          </a:p>
        </p:txBody>
      </p:sp>
      <p:graphicFrame>
        <p:nvGraphicFramePr>
          <p:cNvPr id="9" name="8 Tabla"/>
          <p:cNvGraphicFramePr>
            <a:graphicFrameLocks noGrp="1"/>
          </p:cNvGraphicFramePr>
          <p:nvPr>
            <p:extLst>
              <p:ext uri="{D42A27DB-BD31-4B8C-83A1-F6EECF244321}">
                <p14:modId xmlns:p14="http://schemas.microsoft.com/office/powerpoint/2010/main" val="4218499953"/>
              </p:ext>
            </p:extLst>
          </p:nvPr>
        </p:nvGraphicFramePr>
        <p:xfrm>
          <a:off x="7380312" y="4149080"/>
          <a:ext cx="864096" cy="720080"/>
        </p:xfrm>
        <a:graphic>
          <a:graphicData uri="http://schemas.openxmlformats.org/drawingml/2006/table">
            <a:tbl>
              <a:tblPr firstRow="1" firstCol="1" bandRow="1">
                <a:tableStyleId>{5C22544A-7EE6-4342-B048-85BDC9FD1C3A}</a:tableStyleId>
              </a:tblPr>
              <a:tblGrid>
                <a:gridCol w="864096"/>
              </a:tblGrid>
              <a:tr h="720080">
                <a:tc>
                  <a:txBody>
                    <a:bodyPr/>
                    <a:lstStyle/>
                    <a:p>
                      <a:pPr marL="180340" algn="just" defTabSz="914400" rtl="0" eaLnBrk="1" latinLnBrk="0" hangingPunct="1">
                        <a:lnSpc>
                          <a:spcPct val="150000"/>
                        </a:lnSpc>
                        <a:spcBef>
                          <a:spcPts val="1200"/>
                        </a:spcBef>
                        <a:spcAft>
                          <a:spcPts val="0"/>
                        </a:spcAft>
                      </a:pPr>
                      <a:r>
                        <a:rPr kumimoji="0" lang="es-ES" sz="1200" kern="1200" dirty="0" smtClean="0">
                          <a:solidFill>
                            <a:srgbClr val="C00000"/>
                          </a:solidFill>
                          <a:effectLst/>
                          <a:latin typeface="+mn-lt"/>
                          <a:ea typeface="+mn-ea"/>
                          <a:cs typeface="+mn-cs"/>
                        </a:rPr>
                        <a:t> 3.7</a:t>
                      </a:r>
                      <a:endParaRPr kumimoji="0" lang="es-ES" sz="1200" kern="1200" dirty="0">
                        <a:solidFill>
                          <a:srgbClr val="C00000"/>
                        </a:solidFill>
                        <a:effectLst/>
                        <a:latin typeface="+mn-lt"/>
                        <a:ea typeface="+mn-ea"/>
                        <a:cs typeface="+mn-cs"/>
                      </a:endParaRPr>
                    </a:p>
                  </a:txBody>
                  <a:tcPr marL="68580" marR="68580" marT="0" marB="0" anchor="ctr">
                    <a:solidFill>
                      <a:schemeClr val="accent6">
                        <a:lumMod val="40000"/>
                        <a:lumOff val="60000"/>
                      </a:schemeClr>
                    </a:solidFill>
                  </a:tcPr>
                </a:tc>
              </a:tr>
            </a:tbl>
          </a:graphicData>
        </a:graphic>
      </p:graphicFrame>
    </p:spTree>
    <p:extLst>
      <p:ext uri="{BB962C8B-B14F-4D97-AF65-F5344CB8AC3E}">
        <p14:creationId xmlns:p14="http://schemas.microsoft.com/office/powerpoint/2010/main" val="12294926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1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0"/>
            <a:ext cx="7024744" cy="1143000"/>
          </a:xfrm>
        </p:spPr>
        <p:txBody>
          <a:bodyPr>
            <a:normAutofit/>
          </a:bodyPr>
          <a:lstStyle/>
          <a:p>
            <a:r>
              <a:rPr lang="en-US" sz="1800" b="1" dirty="0" err="1" smtClean="0">
                <a:solidFill>
                  <a:schemeClr val="tx1"/>
                </a:solidFill>
              </a:rPr>
              <a:t>DENSIDAD</a:t>
            </a:r>
            <a:r>
              <a:rPr lang="en-US" sz="1800" b="1" dirty="0" smtClean="0">
                <a:solidFill>
                  <a:schemeClr val="tx1"/>
                </a:solidFill>
              </a:rPr>
              <a:t> </a:t>
            </a:r>
            <a:r>
              <a:rPr lang="en-US" sz="1800" b="1" dirty="0" err="1" smtClean="0">
                <a:solidFill>
                  <a:schemeClr val="tx1"/>
                </a:solidFill>
              </a:rPr>
              <a:t>FUTURA</a:t>
            </a:r>
            <a:endParaRPr lang="es-EC" sz="1800" b="1" dirty="0">
              <a:solidFill>
                <a:schemeClr val="tx1"/>
              </a:solidFill>
            </a:endParaRPr>
          </a:p>
        </p:txBody>
      </p:sp>
      <p:sp>
        <p:nvSpPr>
          <p:cNvPr id="3" name="2 Marcador de contenido"/>
          <p:cNvSpPr>
            <a:spLocks noGrp="1"/>
          </p:cNvSpPr>
          <p:nvPr>
            <p:ph idx="1"/>
          </p:nvPr>
        </p:nvSpPr>
        <p:spPr>
          <a:xfrm>
            <a:off x="467544" y="1196752"/>
            <a:ext cx="8208912" cy="5328592"/>
          </a:xfrm>
        </p:spPr>
        <p:txBody>
          <a:bodyPr>
            <a:normAutofit/>
          </a:bodyPr>
          <a:lstStyle/>
          <a:p>
            <a:r>
              <a:rPr lang="es-ES_tradnl" sz="1400" dirty="0"/>
              <a:t>En el barrio Chiriboga, existen 44 lotes con un promedio a futuro de 4 hab./vivienda, de lo cual existirán al final del periodo de diseño 176 personas habitando el barrio</a:t>
            </a:r>
            <a:r>
              <a:rPr lang="es-ES_tradnl" sz="1400" dirty="0" smtClean="0"/>
              <a:t>.</a:t>
            </a:r>
          </a:p>
          <a:p>
            <a:endParaRPr lang="es-ES_tradnl" sz="1400" dirty="0"/>
          </a:p>
          <a:p>
            <a:endParaRPr lang="es-EC" sz="1400" dirty="0" smtClean="0"/>
          </a:p>
          <a:p>
            <a:endParaRPr lang="es-EC" sz="1400" dirty="0"/>
          </a:p>
          <a:p>
            <a:endParaRPr lang="es-EC" sz="1400" dirty="0" smtClean="0"/>
          </a:p>
          <a:p>
            <a:endParaRPr lang="es-EC" sz="1400" dirty="0"/>
          </a:p>
          <a:p>
            <a:endParaRPr lang="es-EC" sz="1400" dirty="0"/>
          </a:p>
          <a:p>
            <a:endParaRPr lang="en-US" sz="1400" dirty="0" smtClean="0"/>
          </a:p>
          <a:p>
            <a:endParaRPr lang="es-ES_tradnl" sz="1400" dirty="0" smtClean="0"/>
          </a:p>
          <a:p>
            <a:r>
              <a:rPr lang="es-ES_tradnl" sz="1400" dirty="0" smtClean="0"/>
              <a:t>En </a:t>
            </a:r>
            <a:r>
              <a:rPr lang="es-ES_tradnl" sz="1400" dirty="0"/>
              <a:t>el recinto El Rocío, existen 31 lotes con un promedio a futuro de 4 hab./vivienda, de lo cual existirán al final del periodo de diseño 124 personas habitando el recinto.</a:t>
            </a:r>
            <a:endParaRPr lang="es-EC" sz="1400" dirty="0"/>
          </a:p>
          <a:p>
            <a:endParaRPr lang="es-EC" sz="1400" dirty="0"/>
          </a:p>
        </p:txBody>
      </p:sp>
      <p:sp>
        <p:nvSpPr>
          <p:cNvPr id="4" name="3 Rectángulo"/>
          <p:cNvSpPr/>
          <p:nvPr/>
        </p:nvSpPr>
        <p:spPr>
          <a:xfrm>
            <a:off x="4779268" y="159023"/>
            <a:ext cx="3177108" cy="461665"/>
          </a:xfrm>
          <a:prstGeom prst="rect">
            <a:avLst/>
          </a:prstGeom>
        </p:spPr>
        <p:txBody>
          <a:bodyPr wrap="square">
            <a:spAutoFit/>
          </a:bodyPr>
          <a:lstStyle/>
          <a:p>
            <a:r>
              <a:rPr lang="es-ES" sz="2400" b="1" dirty="0" smtClean="0">
                <a:solidFill>
                  <a:srgbClr val="94C600"/>
                </a:solidFill>
                <a:ea typeface="+mj-ea"/>
                <a:cs typeface="+mj-cs"/>
              </a:rPr>
              <a:t>Análisis Poblacional</a:t>
            </a:r>
            <a:endParaRPr lang="es-EC" sz="1100" dirty="0"/>
          </a:p>
        </p:txBody>
      </p:sp>
      <mc:AlternateContent xmlns:mc="http://schemas.openxmlformats.org/markup-compatibility/2006" xmlns:a14="http://schemas.microsoft.com/office/drawing/2010/main">
        <mc:Choice Requires="a14">
          <p:sp>
            <p:nvSpPr>
              <p:cNvPr id="5" name="4 Rectángulo"/>
              <p:cNvSpPr/>
              <p:nvPr/>
            </p:nvSpPr>
            <p:spPr>
              <a:xfrm>
                <a:off x="1867830" y="1839723"/>
                <a:ext cx="5728506" cy="1752531"/>
              </a:xfrm>
              <a:prstGeom prst="rect">
                <a:avLst/>
              </a:prstGeom>
            </p:spPr>
            <p:txBody>
              <a:bodyPr wrap="square">
                <a:spAutoFit/>
              </a:bodyPr>
              <a:lstStyle/>
              <a:p>
                <a:pPr marL="360000">
                  <a:spcBef>
                    <a:spcPts val="600"/>
                  </a:spcBef>
                  <a:spcAft>
                    <a:spcPts val="600"/>
                  </a:spcAft>
                </a:pPr>
                <a:r>
                  <a:rPr lang="es-ES_tradnl" sz="1600" dirty="0" smtClean="0"/>
                  <a:t>Pf</a:t>
                </a:r>
                <a:r>
                  <a:rPr lang="es-ES_tradnl" sz="1600" dirty="0"/>
                  <a:t>= 176 habitantes.</a:t>
                </a:r>
                <a:endParaRPr lang="es-EC" sz="1600" dirty="0"/>
              </a:p>
              <a:p>
                <a:pPr marL="360000">
                  <a:spcBef>
                    <a:spcPts val="600"/>
                  </a:spcBef>
                  <a:spcAft>
                    <a:spcPts val="600"/>
                  </a:spcAft>
                </a:pPr>
                <a:r>
                  <a:rPr lang="es-EC" sz="1600" dirty="0"/>
                  <a:t>Área= 2.82 Hectáreas.</a:t>
                </a:r>
              </a:p>
              <a:p>
                <a:pPr marL="360000">
                  <a:spcBef>
                    <a:spcPts val="600"/>
                  </a:spcBef>
                  <a:spcAft>
                    <a:spcPts val="600"/>
                  </a:spcAft>
                </a:pPr>
                <a14:m>
                  <m:oMathPara xmlns:m="http://schemas.openxmlformats.org/officeDocument/2006/math">
                    <m:oMathParaPr>
                      <m:jc m:val="centerGroup"/>
                    </m:oMathParaPr>
                    <m:oMath xmlns:m="http://schemas.openxmlformats.org/officeDocument/2006/math">
                      <m:r>
                        <m:rPr>
                          <m:nor/>
                        </m:rPr>
                        <a:rPr lang="es-ES_tradnl" sz="1600"/>
                        <m:t>Densidad</m:t>
                      </m:r>
                      <m:r>
                        <m:rPr>
                          <m:nor/>
                        </m:rPr>
                        <a:rPr lang="es-ES_tradnl" sz="1600"/>
                        <m:t> </m:t>
                      </m:r>
                      <m:r>
                        <m:rPr>
                          <m:nor/>
                        </m:rPr>
                        <a:rPr lang="es-ES_tradnl" sz="1600"/>
                        <m:t>futura</m:t>
                      </m:r>
                      <m:r>
                        <m:rPr>
                          <m:nor/>
                        </m:rPr>
                        <a:rPr lang="es-ES_tradnl" sz="1600"/>
                        <m:t> =</m:t>
                      </m:r>
                      <m:f>
                        <m:fPr>
                          <m:ctrlPr>
                            <a:rPr lang="es-EC" sz="1600" i="1">
                              <a:latin typeface="Cambria Math"/>
                            </a:rPr>
                          </m:ctrlPr>
                        </m:fPr>
                        <m:num>
                          <m:r>
                            <m:rPr>
                              <m:nor/>
                            </m:rPr>
                            <a:rPr lang="es-ES_tradnl" sz="1600"/>
                            <m:t> </m:t>
                          </m:r>
                          <m:r>
                            <m:rPr>
                              <m:nor/>
                            </m:rPr>
                            <a:rPr lang="es-ES_tradnl" sz="1600"/>
                            <m:t>Pf</m:t>
                          </m:r>
                        </m:num>
                        <m:den>
                          <m:r>
                            <m:rPr>
                              <m:nor/>
                            </m:rPr>
                            <a:rPr lang="es-ES_tradnl" sz="1600"/>
                            <m:t>Á</m:t>
                          </m:r>
                          <m:r>
                            <m:rPr>
                              <m:nor/>
                            </m:rPr>
                            <a:rPr lang="es-ES_tradnl" sz="1600"/>
                            <m:t>rea</m:t>
                          </m:r>
                        </m:den>
                      </m:f>
                      <m:r>
                        <m:rPr>
                          <m:nor/>
                        </m:rPr>
                        <a:rPr lang="es-ES_tradnl" sz="1600"/>
                        <m:t> =</m:t>
                      </m:r>
                      <m:r>
                        <a:rPr lang="es-ES_tradnl" sz="1600">
                          <a:latin typeface="Cambria Math"/>
                        </a:rPr>
                        <m:t> </m:t>
                      </m:r>
                      <m:f>
                        <m:fPr>
                          <m:ctrlPr>
                            <a:rPr lang="es-EC" sz="1600" i="1">
                              <a:latin typeface="Cambria Math"/>
                            </a:rPr>
                          </m:ctrlPr>
                        </m:fPr>
                        <m:num>
                          <m:r>
                            <m:rPr>
                              <m:nor/>
                            </m:rPr>
                            <a:rPr lang="es-ES_tradnl" sz="1600"/>
                            <m:t>176</m:t>
                          </m:r>
                        </m:num>
                        <m:den>
                          <m:r>
                            <m:rPr>
                              <m:nor/>
                            </m:rPr>
                            <a:rPr lang="es-ES_tradnl" sz="1600"/>
                            <m:t>2.82</m:t>
                          </m:r>
                        </m:den>
                      </m:f>
                      <m:r>
                        <m:rPr>
                          <m:nor/>
                        </m:rPr>
                        <a:rPr lang="es-ES_tradnl" sz="1600"/>
                        <m:t> </m:t>
                      </m:r>
                      <m:r>
                        <m:rPr>
                          <m:nor/>
                        </m:rPr>
                        <a:rPr lang="es-ES_tradnl" sz="1600"/>
                        <m:t>hab</m:t>
                      </m:r>
                      <m:r>
                        <m:rPr>
                          <m:nor/>
                        </m:rPr>
                        <a:rPr lang="es-ES_tradnl" sz="1600"/>
                        <m:t>/</m:t>
                      </m:r>
                      <m:r>
                        <m:rPr>
                          <m:nor/>
                        </m:rPr>
                        <a:rPr lang="es-ES_tradnl" sz="1600"/>
                        <m:t>Ha</m:t>
                      </m:r>
                    </m:oMath>
                  </m:oMathPara>
                </a14:m>
                <a:endParaRPr lang="es-EC" sz="1600" dirty="0"/>
              </a:p>
              <a:p>
                <a:pPr marL="360000">
                  <a:spcBef>
                    <a:spcPts val="600"/>
                  </a:spcBef>
                  <a:spcAft>
                    <a:spcPts val="600"/>
                  </a:spcAft>
                </a:pPr>
                <a:r>
                  <a:rPr lang="es-ES_tradnl" sz="1600" b="1" dirty="0"/>
                  <a:t>Densidad futura </a:t>
                </a:r>
                <a:r>
                  <a:rPr lang="es-ES_tradnl" sz="1600" b="1" baseline="-25000" dirty="0"/>
                  <a:t>(CHIRIBOGA)</a:t>
                </a:r>
                <a:r>
                  <a:rPr lang="es-ES_tradnl" sz="1600" b="1" dirty="0"/>
                  <a:t> ≈ 62.5 </a:t>
                </a:r>
                <a:r>
                  <a:rPr lang="es-ES_tradnl" sz="1600" b="1" dirty="0" err="1"/>
                  <a:t>Hab</a:t>
                </a:r>
                <a:r>
                  <a:rPr lang="es-ES_tradnl" sz="1600" b="1" dirty="0"/>
                  <a:t>/Ha</a:t>
                </a:r>
                <a:endParaRPr lang="es-EC" sz="1600" dirty="0"/>
              </a:p>
            </p:txBody>
          </p:sp>
        </mc:Choice>
        <mc:Fallback xmlns="">
          <p:sp>
            <p:nvSpPr>
              <p:cNvPr id="5" name="4 Rectángulo"/>
              <p:cNvSpPr>
                <a:spLocks noRot="1" noChangeAspect="1" noMove="1" noResize="1" noEditPoints="1" noAdjustHandles="1" noChangeArrowheads="1" noChangeShapeType="1" noTextEdit="1"/>
              </p:cNvSpPr>
              <p:nvPr/>
            </p:nvSpPr>
            <p:spPr>
              <a:xfrm>
                <a:off x="1867830" y="1839723"/>
                <a:ext cx="5728506" cy="1752531"/>
              </a:xfrm>
              <a:prstGeom prst="rect">
                <a:avLst/>
              </a:prstGeom>
              <a:blipFill rotWithShape="1">
                <a:blip r:embed="rId2"/>
                <a:stretch>
                  <a:fillRect t="-1045" b="-1742"/>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1795822" y="4437112"/>
                <a:ext cx="5944530" cy="2183418"/>
              </a:xfrm>
              <a:prstGeom prst="rect">
                <a:avLst/>
              </a:prstGeom>
            </p:spPr>
            <p:txBody>
              <a:bodyPr wrap="square">
                <a:spAutoFit/>
              </a:bodyPr>
              <a:lstStyle/>
              <a:p>
                <a:pPr marL="360000">
                  <a:spcBef>
                    <a:spcPts val="600"/>
                  </a:spcBef>
                  <a:spcAft>
                    <a:spcPts val="600"/>
                  </a:spcAft>
                </a:pPr>
                <a:r>
                  <a:rPr lang="es-ES_tradnl" sz="1600" dirty="0" err="1"/>
                  <a:t>Pf</a:t>
                </a:r>
                <a:r>
                  <a:rPr lang="es-ES_tradnl" sz="1600" dirty="0"/>
                  <a:t> = 124 habitantes</a:t>
                </a:r>
                <a:endParaRPr lang="es-EC" sz="1600" dirty="0"/>
              </a:p>
              <a:p>
                <a:pPr marL="360000">
                  <a:spcBef>
                    <a:spcPts val="600"/>
                  </a:spcBef>
                  <a:spcAft>
                    <a:spcPts val="600"/>
                  </a:spcAft>
                </a:pPr>
                <a:r>
                  <a:rPr lang="es-EC" sz="1600" dirty="0"/>
                  <a:t>Área= 2.32 Hectáreas.</a:t>
                </a:r>
              </a:p>
              <a:p>
                <a:pPr marL="360000">
                  <a:spcBef>
                    <a:spcPts val="600"/>
                  </a:spcBef>
                  <a:spcAft>
                    <a:spcPts val="600"/>
                  </a:spcAft>
                </a:pPr>
                <a14:m>
                  <m:oMathPara xmlns:m="http://schemas.openxmlformats.org/officeDocument/2006/math">
                    <m:oMathParaPr>
                      <m:jc m:val="centerGroup"/>
                    </m:oMathParaPr>
                    <m:oMath xmlns:m="http://schemas.openxmlformats.org/officeDocument/2006/math">
                      <m:r>
                        <m:rPr>
                          <m:nor/>
                        </m:rPr>
                        <a:rPr lang="es-ES_tradnl" sz="1600"/>
                        <m:t>Densidad</m:t>
                      </m:r>
                      <m:r>
                        <m:rPr>
                          <m:nor/>
                        </m:rPr>
                        <a:rPr lang="es-ES_tradnl" sz="1600"/>
                        <m:t> </m:t>
                      </m:r>
                      <m:r>
                        <m:rPr>
                          <m:nor/>
                        </m:rPr>
                        <a:rPr lang="es-ES_tradnl" sz="1600"/>
                        <m:t>futura</m:t>
                      </m:r>
                      <m:r>
                        <m:rPr>
                          <m:nor/>
                        </m:rPr>
                        <a:rPr lang="es-ES_tradnl" sz="1600"/>
                        <m:t> = </m:t>
                      </m:r>
                      <m:f>
                        <m:fPr>
                          <m:ctrlPr>
                            <a:rPr lang="es-EC" sz="1600" i="1">
                              <a:latin typeface="Cambria Math"/>
                            </a:rPr>
                          </m:ctrlPr>
                        </m:fPr>
                        <m:num>
                          <m:r>
                            <m:rPr>
                              <m:nor/>
                            </m:rPr>
                            <a:rPr lang="es-ES_tradnl" sz="1600"/>
                            <m:t> </m:t>
                          </m:r>
                          <m:r>
                            <m:rPr>
                              <m:nor/>
                            </m:rPr>
                            <a:rPr lang="es-ES_tradnl" sz="1600"/>
                            <m:t>Pf</m:t>
                          </m:r>
                        </m:num>
                        <m:den>
                          <m:r>
                            <m:rPr>
                              <m:nor/>
                            </m:rPr>
                            <a:rPr lang="es-ES_tradnl" sz="1600"/>
                            <m:t>Á</m:t>
                          </m:r>
                          <m:r>
                            <m:rPr>
                              <m:nor/>
                            </m:rPr>
                            <a:rPr lang="es-ES_tradnl" sz="1600"/>
                            <m:t>rea</m:t>
                          </m:r>
                        </m:den>
                      </m:f>
                      <m:r>
                        <m:rPr>
                          <m:nor/>
                        </m:rPr>
                        <a:rPr lang="es-ES_tradnl" sz="1600"/>
                        <m:t> =</m:t>
                      </m:r>
                      <m:r>
                        <a:rPr lang="es-ES_tradnl" sz="1600">
                          <a:latin typeface="Cambria Math"/>
                        </a:rPr>
                        <m:t> </m:t>
                      </m:r>
                      <m:f>
                        <m:fPr>
                          <m:ctrlPr>
                            <a:rPr lang="es-EC" sz="1600" i="1">
                              <a:latin typeface="Cambria Math"/>
                            </a:rPr>
                          </m:ctrlPr>
                        </m:fPr>
                        <m:num>
                          <m:r>
                            <m:rPr>
                              <m:nor/>
                            </m:rPr>
                            <a:rPr lang="es-ES_tradnl" sz="1600"/>
                            <m:t>124</m:t>
                          </m:r>
                        </m:num>
                        <m:den>
                          <m:r>
                            <m:rPr>
                              <m:nor/>
                            </m:rPr>
                            <a:rPr lang="es-ES_tradnl" sz="1600"/>
                            <m:t>2.32</m:t>
                          </m:r>
                        </m:den>
                      </m:f>
                      <m:r>
                        <m:rPr>
                          <m:nor/>
                        </m:rPr>
                        <a:rPr lang="es-ES_tradnl" sz="1600"/>
                        <m:t> </m:t>
                      </m:r>
                      <m:r>
                        <m:rPr>
                          <m:nor/>
                        </m:rPr>
                        <a:rPr lang="es-ES_tradnl" sz="1600"/>
                        <m:t>hab</m:t>
                      </m:r>
                      <m:r>
                        <m:rPr>
                          <m:nor/>
                        </m:rPr>
                        <a:rPr lang="es-ES_tradnl" sz="1600"/>
                        <m:t>/</m:t>
                      </m:r>
                      <m:r>
                        <m:rPr>
                          <m:nor/>
                        </m:rPr>
                        <a:rPr lang="es-ES_tradnl" sz="1600"/>
                        <m:t>Ha</m:t>
                      </m:r>
                    </m:oMath>
                  </m:oMathPara>
                </a14:m>
                <a:endParaRPr lang="es-EC" sz="1600" dirty="0"/>
              </a:p>
              <a:p>
                <a:pPr marL="360000">
                  <a:spcBef>
                    <a:spcPts val="600"/>
                  </a:spcBef>
                  <a:spcAft>
                    <a:spcPts val="600"/>
                  </a:spcAft>
                </a:pPr>
                <a:r>
                  <a:rPr lang="es-ES_tradnl" sz="1600" b="1" dirty="0"/>
                  <a:t>Densidad futura </a:t>
                </a:r>
                <a:r>
                  <a:rPr lang="es-ES_tradnl" sz="1600" b="1" baseline="-25000" dirty="0"/>
                  <a:t>(EL ROCÍO)</a:t>
                </a:r>
                <a:r>
                  <a:rPr lang="es-ES_tradnl" sz="1600" b="1" dirty="0"/>
                  <a:t> ≈ 53.4 </a:t>
                </a:r>
                <a:r>
                  <a:rPr lang="es-ES_tradnl" sz="1600" b="1" dirty="0" err="1"/>
                  <a:t>Hab</a:t>
                </a:r>
                <a:r>
                  <a:rPr lang="es-ES_tradnl" sz="1600" b="1" dirty="0"/>
                  <a:t>/Ha</a:t>
                </a:r>
                <a:endParaRPr lang="es-EC" sz="1600" dirty="0"/>
              </a:p>
              <a:p>
                <a:pPr marL="360000">
                  <a:spcBef>
                    <a:spcPts val="600"/>
                  </a:spcBef>
                  <a:spcAft>
                    <a:spcPts val="600"/>
                  </a:spcAft>
                </a:pPr>
                <a:r>
                  <a:rPr lang="es-ES" sz="1600" b="1" dirty="0"/>
                  <a:t> </a:t>
                </a:r>
                <a:endParaRPr lang="es-EC" sz="1600" dirty="0"/>
              </a:p>
            </p:txBody>
          </p:sp>
        </mc:Choice>
        <mc:Fallback xmlns="">
          <p:sp>
            <p:nvSpPr>
              <p:cNvPr id="6" name="5 Rectángulo"/>
              <p:cNvSpPr>
                <a:spLocks noRot="1" noChangeAspect="1" noMove="1" noResize="1" noEditPoints="1" noAdjustHandles="1" noChangeArrowheads="1" noChangeShapeType="1" noTextEdit="1"/>
              </p:cNvSpPr>
              <p:nvPr/>
            </p:nvSpPr>
            <p:spPr>
              <a:xfrm>
                <a:off x="1795822" y="4437112"/>
                <a:ext cx="5944530" cy="2183418"/>
              </a:xfrm>
              <a:prstGeom prst="rect">
                <a:avLst/>
              </a:prstGeom>
              <a:blipFill rotWithShape="1">
                <a:blip r:embed="rId3"/>
                <a:stretch>
                  <a:fillRect t="-838"/>
                </a:stretch>
              </a:blipFill>
            </p:spPr>
            <p:txBody>
              <a:bodyPr/>
              <a:lstStyle/>
              <a:p>
                <a:r>
                  <a:rPr lang="es-EC">
                    <a:noFill/>
                  </a:rPr>
                  <a:t> </a:t>
                </a:r>
              </a:p>
            </p:txBody>
          </p:sp>
        </mc:Fallback>
      </mc:AlternateContent>
    </p:spTree>
    <p:extLst>
      <p:ext uri="{BB962C8B-B14F-4D97-AF65-F5344CB8AC3E}">
        <p14:creationId xmlns:p14="http://schemas.microsoft.com/office/powerpoint/2010/main" val="1413172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514" y="451600"/>
            <a:ext cx="3384494" cy="817160"/>
          </a:xfrm>
        </p:spPr>
        <p:txBody>
          <a:bodyPr/>
          <a:lstStyle/>
          <a:p>
            <a:pPr lvl="2" algn="l" rtl="0">
              <a:spcBef>
                <a:spcPct val="0"/>
              </a:spcBef>
            </a:pPr>
            <a:r>
              <a:rPr lang="es-ES" b="1" dirty="0"/>
              <a:t>Dotación</a:t>
            </a:r>
            <a:r>
              <a:rPr lang="es-EC" b="1" dirty="0"/>
              <a:t/>
            </a:r>
            <a:br>
              <a:rPr lang="es-EC" b="1" dirty="0"/>
            </a:br>
            <a:endParaRPr lang="es-EC" dirty="0"/>
          </a:p>
        </p:txBody>
      </p:sp>
      <p:sp>
        <p:nvSpPr>
          <p:cNvPr id="3" name="2 Marcador de contenido"/>
          <p:cNvSpPr>
            <a:spLocks noGrp="1"/>
          </p:cNvSpPr>
          <p:nvPr>
            <p:ph idx="1"/>
          </p:nvPr>
        </p:nvSpPr>
        <p:spPr>
          <a:xfrm>
            <a:off x="467544" y="692696"/>
            <a:ext cx="8136904" cy="1944216"/>
          </a:xfrm>
        </p:spPr>
        <p:txBody>
          <a:bodyPr>
            <a:normAutofit/>
          </a:bodyPr>
          <a:lstStyle/>
          <a:p>
            <a:pPr marL="68580" indent="0" algn="just">
              <a:buNone/>
            </a:pPr>
            <a:r>
              <a:rPr lang="es-ES_tradnl" sz="1800" dirty="0"/>
              <a:t> </a:t>
            </a:r>
            <a:endParaRPr lang="es-EC" sz="1800" dirty="0"/>
          </a:p>
          <a:p>
            <a:pPr marL="68580" indent="0" algn="just">
              <a:buNone/>
            </a:pPr>
            <a:r>
              <a:rPr lang="es-ES_tradnl" sz="1400" dirty="0" smtClean="0"/>
              <a:t>Se </a:t>
            </a:r>
            <a:r>
              <a:rPr lang="es-ES_tradnl" sz="1400" dirty="0"/>
              <a:t>considerará la dotación a partir de la tabla del desaparecido </a:t>
            </a:r>
            <a:r>
              <a:rPr lang="es-ES_tradnl" sz="1400" dirty="0" smtClean="0"/>
              <a:t>Instituto </a:t>
            </a:r>
            <a:r>
              <a:rPr lang="es-ES_tradnl" sz="1400" dirty="0"/>
              <a:t>Ecuatoriano de Obras Sanitarias (EX-</a:t>
            </a:r>
            <a:r>
              <a:rPr lang="es-ES_tradnl" sz="1400" dirty="0" err="1"/>
              <a:t>IEOS</a:t>
            </a:r>
            <a:r>
              <a:rPr lang="es-ES_tradnl" sz="1400" dirty="0"/>
              <a:t>) de acuerdo a la población:</a:t>
            </a:r>
            <a:endParaRPr lang="es-EC" sz="1400" dirty="0"/>
          </a:p>
          <a:p>
            <a:pPr marL="68580" indent="0" algn="just">
              <a:buNone/>
            </a:pPr>
            <a:r>
              <a:rPr lang="es-ES_tradnl" sz="1800" dirty="0"/>
              <a:t> </a:t>
            </a:r>
            <a:endParaRPr lang="es-EC" sz="1800" dirty="0"/>
          </a:p>
          <a:p>
            <a:pPr marL="68580" indent="0" algn="just">
              <a:buNone/>
            </a:pPr>
            <a:endParaRPr lang="es-EC" sz="1800" dirty="0"/>
          </a:p>
        </p:txBody>
      </p:sp>
      <p:sp>
        <p:nvSpPr>
          <p:cNvPr id="6" name="5 Rectángulo"/>
          <p:cNvSpPr/>
          <p:nvPr/>
        </p:nvSpPr>
        <p:spPr>
          <a:xfrm>
            <a:off x="4779268" y="159023"/>
            <a:ext cx="3177108" cy="461665"/>
          </a:xfrm>
          <a:prstGeom prst="rect">
            <a:avLst/>
          </a:prstGeom>
        </p:spPr>
        <p:txBody>
          <a:bodyPr wrap="square">
            <a:spAutoFit/>
          </a:bodyPr>
          <a:lstStyle/>
          <a:p>
            <a:r>
              <a:rPr lang="es-ES" sz="2400" b="1" dirty="0" smtClean="0">
                <a:solidFill>
                  <a:srgbClr val="94C600"/>
                </a:solidFill>
                <a:ea typeface="+mj-ea"/>
                <a:cs typeface="+mj-cs"/>
              </a:rPr>
              <a:t>Análisis Poblacional</a:t>
            </a:r>
            <a:endParaRPr lang="es-EC" sz="1100" dirty="0"/>
          </a:p>
        </p:txBody>
      </p:sp>
      <p:graphicFrame>
        <p:nvGraphicFramePr>
          <p:cNvPr id="7" name="6 Tabla"/>
          <p:cNvGraphicFramePr>
            <a:graphicFrameLocks noGrp="1"/>
          </p:cNvGraphicFramePr>
          <p:nvPr>
            <p:extLst>
              <p:ext uri="{D42A27DB-BD31-4B8C-83A1-F6EECF244321}">
                <p14:modId xmlns:p14="http://schemas.microsoft.com/office/powerpoint/2010/main" val="2614102135"/>
              </p:ext>
            </p:extLst>
          </p:nvPr>
        </p:nvGraphicFramePr>
        <p:xfrm>
          <a:off x="2317836" y="1719808"/>
          <a:ext cx="4990467" cy="3581400"/>
        </p:xfrm>
        <a:graphic>
          <a:graphicData uri="http://schemas.openxmlformats.org/drawingml/2006/table">
            <a:tbl>
              <a:tblPr>
                <a:tableStyleId>{5C22544A-7EE6-4342-B048-85BDC9FD1C3A}</a:tableStyleId>
              </a:tblPr>
              <a:tblGrid>
                <a:gridCol w="1713626"/>
                <a:gridCol w="951492"/>
                <a:gridCol w="2325349"/>
              </a:tblGrid>
              <a:tr h="668912">
                <a:tc>
                  <a:txBody>
                    <a:bodyPr/>
                    <a:lstStyle/>
                    <a:p>
                      <a:pPr algn="ctr">
                        <a:lnSpc>
                          <a:spcPct val="200000"/>
                        </a:lnSpc>
                        <a:spcBef>
                          <a:spcPts val="600"/>
                        </a:spcBef>
                        <a:spcAft>
                          <a:spcPts val="0"/>
                        </a:spcAft>
                      </a:pPr>
                      <a:r>
                        <a:rPr lang="es-ES_tradnl" sz="1000" dirty="0">
                          <a:effectLst/>
                        </a:rPr>
                        <a:t>POBLACIÓN FUTURA</a:t>
                      </a:r>
                      <a:endParaRPr lang="es-EC" sz="1100" dirty="0">
                        <a:effectLst/>
                      </a:endParaRPr>
                    </a:p>
                    <a:p>
                      <a:pPr algn="ctr">
                        <a:lnSpc>
                          <a:spcPct val="200000"/>
                        </a:lnSpc>
                        <a:spcBef>
                          <a:spcPts val="600"/>
                        </a:spcBef>
                        <a:spcAft>
                          <a:spcPts val="0"/>
                        </a:spcAft>
                      </a:pPr>
                      <a:r>
                        <a:rPr lang="es-ES_tradnl" sz="1000" dirty="0">
                          <a:effectLst/>
                        </a:rPr>
                        <a:t>(habitantes)</a:t>
                      </a:r>
                      <a:endParaRPr lang="es-EC" sz="1100" dirty="0">
                        <a:effectLst/>
                        <a:latin typeface="Arial"/>
                        <a:ea typeface="Times New Roman"/>
                        <a:cs typeface="Times New Roman"/>
                      </a:endParaRPr>
                    </a:p>
                  </a:txBody>
                  <a:tcPr marL="22752" marR="22752" marT="0" marB="0" anchor="ctr"/>
                </a:tc>
                <a:tc>
                  <a:txBody>
                    <a:bodyPr/>
                    <a:lstStyle/>
                    <a:p>
                      <a:pPr algn="ctr">
                        <a:lnSpc>
                          <a:spcPct val="200000"/>
                        </a:lnSpc>
                        <a:spcBef>
                          <a:spcPts val="600"/>
                        </a:spcBef>
                        <a:spcAft>
                          <a:spcPts val="0"/>
                        </a:spcAft>
                      </a:pPr>
                      <a:r>
                        <a:rPr lang="es-ES_tradnl" sz="1000" dirty="0">
                          <a:effectLst/>
                        </a:rPr>
                        <a:t>CLIMA</a:t>
                      </a:r>
                      <a:endParaRPr lang="es-EC" sz="1100" dirty="0">
                        <a:effectLst/>
                        <a:latin typeface="Arial"/>
                        <a:ea typeface="Times New Roman"/>
                        <a:cs typeface="Times New Roman"/>
                      </a:endParaRPr>
                    </a:p>
                  </a:txBody>
                  <a:tcPr marL="22752" marR="22752" marT="0" marB="0" anchor="ctr"/>
                </a:tc>
                <a:tc>
                  <a:txBody>
                    <a:bodyPr/>
                    <a:lstStyle/>
                    <a:p>
                      <a:pPr algn="ctr">
                        <a:lnSpc>
                          <a:spcPct val="200000"/>
                        </a:lnSpc>
                        <a:spcBef>
                          <a:spcPts val="600"/>
                        </a:spcBef>
                        <a:spcAft>
                          <a:spcPts val="0"/>
                        </a:spcAft>
                      </a:pPr>
                      <a:r>
                        <a:rPr lang="es-ES_tradnl" sz="1000">
                          <a:effectLst/>
                        </a:rPr>
                        <a:t>DOTACIÓN MEDIA FUTURA</a:t>
                      </a:r>
                      <a:endParaRPr lang="es-EC" sz="1100">
                        <a:effectLst/>
                      </a:endParaRPr>
                    </a:p>
                    <a:p>
                      <a:pPr algn="ctr">
                        <a:lnSpc>
                          <a:spcPct val="200000"/>
                        </a:lnSpc>
                        <a:spcBef>
                          <a:spcPts val="600"/>
                        </a:spcBef>
                        <a:spcAft>
                          <a:spcPts val="0"/>
                        </a:spcAft>
                      </a:pPr>
                      <a:r>
                        <a:rPr lang="es-ES_tradnl" sz="1000">
                          <a:effectLst/>
                        </a:rPr>
                        <a:t>(l/hab/día)</a:t>
                      </a:r>
                      <a:endParaRPr lang="es-EC" sz="1100">
                        <a:effectLst/>
                        <a:latin typeface="Arial"/>
                        <a:ea typeface="Times New Roman"/>
                        <a:cs typeface="Times New Roman"/>
                      </a:endParaRPr>
                    </a:p>
                  </a:txBody>
                  <a:tcPr marL="22752" marR="22752" marT="0" marB="0" anchor="ctr"/>
                </a:tc>
              </a:tr>
              <a:tr h="1037496">
                <a:tc>
                  <a:txBody>
                    <a:bodyPr/>
                    <a:lstStyle/>
                    <a:p>
                      <a:pPr algn="ctr">
                        <a:lnSpc>
                          <a:spcPct val="200000"/>
                        </a:lnSpc>
                        <a:spcBef>
                          <a:spcPts val="600"/>
                        </a:spcBef>
                        <a:spcAft>
                          <a:spcPts val="0"/>
                        </a:spcAft>
                      </a:pPr>
                      <a:r>
                        <a:rPr lang="es-ES_tradnl" sz="1000" dirty="0">
                          <a:effectLst/>
                        </a:rPr>
                        <a:t>Hasta 5.000</a:t>
                      </a:r>
                      <a:endParaRPr lang="es-EC" sz="1100" dirty="0">
                        <a:effectLst/>
                        <a:latin typeface="Arial"/>
                        <a:ea typeface="Times New Roman"/>
                        <a:cs typeface="Times New Roman"/>
                      </a:endParaRPr>
                    </a:p>
                  </a:txBody>
                  <a:tcPr marL="22752" marR="22752" marT="0" marB="0" anchor="ctr"/>
                </a:tc>
                <a:tc>
                  <a:txBody>
                    <a:bodyPr/>
                    <a:lstStyle/>
                    <a:p>
                      <a:pPr algn="ctr">
                        <a:lnSpc>
                          <a:spcPct val="200000"/>
                        </a:lnSpc>
                        <a:spcBef>
                          <a:spcPts val="600"/>
                        </a:spcBef>
                        <a:spcAft>
                          <a:spcPts val="0"/>
                        </a:spcAft>
                      </a:pPr>
                      <a:r>
                        <a:rPr lang="es-ES_tradnl" sz="1000" dirty="0" smtClean="0">
                          <a:effectLst/>
                        </a:rPr>
                        <a:t>Frío</a:t>
                      </a:r>
                    </a:p>
                    <a:p>
                      <a:pPr algn="ctr">
                        <a:lnSpc>
                          <a:spcPct val="200000"/>
                        </a:lnSpc>
                        <a:spcBef>
                          <a:spcPts val="600"/>
                        </a:spcBef>
                        <a:spcAft>
                          <a:spcPts val="0"/>
                        </a:spcAft>
                      </a:pPr>
                      <a:r>
                        <a:rPr lang="es-ES_tradnl" sz="1000" dirty="0" smtClean="0">
                          <a:effectLst/>
                        </a:rPr>
                        <a:t> </a:t>
                      </a:r>
                      <a:r>
                        <a:rPr lang="es-ES_tradnl" sz="1000" dirty="0">
                          <a:effectLst/>
                        </a:rPr>
                        <a:t>Templado Cálido</a:t>
                      </a:r>
                      <a:endParaRPr lang="es-EC" sz="1100" dirty="0">
                        <a:effectLst/>
                        <a:latin typeface="Arial"/>
                        <a:ea typeface="Times New Roman"/>
                        <a:cs typeface="Times New Roman"/>
                      </a:endParaRPr>
                    </a:p>
                  </a:txBody>
                  <a:tcPr marL="22752" marR="22752" marT="0" marB="0" anchor="ctr"/>
                </a:tc>
                <a:tc>
                  <a:txBody>
                    <a:bodyPr/>
                    <a:lstStyle/>
                    <a:p>
                      <a:pPr algn="ctr">
                        <a:lnSpc>
                          <a:spcPct val="200000"/>
                        </a:lnSpc>
                        <a:spcBef>
                          <a:spcPts val="600"/>
                        </a:spcBef>
                        <a:spcAft>
                          <a:spcPts val="0"/>
                        </a:spcAft>
                      </a:pPr>
                      <a:r>
                        <a:rPr lang="es-ES_tradnl" sz="1000" dirty="0">
                          <a:effectLst/>
                        </a:rPr>
                        <a:t>De 120 a 150</a:t>
                      </a:r>
                      <a:endParaRPr lang="es-EC" sz="1100" dirty="0">
                        <a:effectLst/>
                      </a:endParaRPr>
                    </a:p>
                    <a:p>
                      <a:pPr algn="ctr">
                        <a:lnSpc>
                          <a:spcPct val="200000"/>
                        </a:lnSpc>
                        <a:spcBef>
                          <a:spcPts val="600"/>
                        </a:spcBef>
                        <a:spcAft>
                          <a:spcPts val="0"/>
                        </a:spcAft>
                      </a:pPr>
                      <a:r>
                        <a:rPr lang="es-ES_tradnl" sz="1000" dirty="0">
                          <a:effectLst/>
                        </a:rPr>
                        <a:t>De 130 a 160</a:t>
                      </a:r>
                      <a:endParaRPr lang="es-EC" sz="1100" dirty="0">
                        <a:effectLst/>
                      </a:endParaRPr>
                    </a:p>
                    <a:p>
                      <a:pPr algn="ctr">
                        <a:lnSpc>
                          <a:spcPct val="200000"/>
                        </a:lnSpc>
                        <a:spcBef>
                          <a:spcPts val="600"/>
                        </a:spcBef>
                        <a:spcAft>
                          <a:spcPts val="0"/>
                        </a:spcAft>
                      </a:pPr>
                      <a:r>
                        <a:rPr lang="es-ES_tradnl" sz="1000" dirty="0">
                          <a:effectLst/>
                        </a:rPr>
                        <a:t>De 170 a 200</a:t>
                      </a:r>
                      <a:endParaRPr lang="es-EC" sz="1100" dirty="0">
                        <a:effectLst/>
                        <a:latin typeface="Arial"/>
                        <a:ea typeface="Times New Roman"/>
                        <a:cs typeface="Times New Roman"/>
                      </a:endParaRPr>
                    </a:p>
                  </a:txBody>
                  <a:tcPr marL="22752" marR="22752" marT="0" marB="0" anchor="ctr"/>
                </a:tc>
              </a:tr>
              <a:tr h="900983">
                <a:tc>
                  <a:txBody>
                    <a:bodyPr/>
                    <a:lstStyle/>
                    <a:p>
                      <a:pPr algn="ctr">
                        <a:lnSpc>
                          <a:spcPct val="200000"/>
                        </a:lnSpc>
                        <a:spcBef>
                          <a:spcPts val="600"/>
                        </a:spcBef>
                        <a:spcAft>
                          <a:spcPts val="0"/>
                        </a:spcAft>
                      </a:pPr>
                      <a:r>
                        <a:rPr lang="es-ES_tradnl" sz="1000" dirty="0">
                          <a:effectLst/>
                        </a:rPr>
                        <a:t>De 5.000 a 50.000</a:t>
                      </a:r>
                      <a:endParaRPr lang="es-EC" sz="1100" dirty="0">
                        <a:effectLst/>
                        <a:latin typeface="Arial"/>
                        <a:ea typeface="Times New Roman"/>
                        <a:cs typeface="Times New Roman"/>
                      </a:endParaRPr>
                    </a:p>
                  </a:txBody>
                  <a:tcPr marL="22752" marR="22752" marT="0" marB="0" anchor="ctr"/>
                </a:tc>
                <a:tc>
                  <a:txBody>
                    <a:bodyPr/>
                    <a:lstStyle/>
                    <a:p>
                      <a:pPr algn="ctr">
                        <a:lnSpc>
                          <a:spcPct val="200000"/>
                        </a:lnSpc>
                        <a:spcBef>
                          <a:spcPts val="600"/>
                        </a:spcBef>
                        <a:spcAft>
                          <a:spcPts val="0"/>
                        </a:spcAft>
                      </a:pPr>
                      <a:r>
                        <a:rPr lang="es-ES_tradnl" sz="1000" dirty="0">
                          <a:effectLst/>
                        </a:rPr>
                        <a:t>Frío</a:t>
                      </a:r>
                      <a:br>
                        <a:rPr lang="es-ES_tradnl" sz="1000" dirty="0">
                          <a:effectLst/>
                        </a:rPr>
                      </a:br>
                      <a:r>
                        <a:rPr lang="es-ES_tradnl" sz="1000" dirty="0">
                          <a:effectLst/>
                        </a:rPr>
                        <a:t>Templado</a:t>
                      </a:r>
                      <a:br>
                        <a:rPr lang="es-ES_tradnl" sz="1000" dirty="0">
                          <a:effectLst/>
                        </a:rPr>
                      </a:br>
                      <a:r>
                        <a:rPr lang="es-ES_tradnl" sz="1000" dirty="0">
                          <a:effectLst/>
                        </a:rPr>
                        <a:t>Cálido</a:t>
                      </a:r>
                      <a:endParaRPr lang="es-EC" sz="1100" dirty="0">
                        <a:effectLst/>
                        <a:latin typeface="Arial"/>
                        <a:ea typeface="Times New Roman"/>
                        <a:cs typeface="Times New Roman"/>
                      </a:endParaRPr>
                    </a:p>
                  </a:txBody>
                  <a:tcPr marL="22752" marR="22752" marT="0" marB="0" anchor="ctr"/>
                </a:tc>
                <a:tc>
                  <a:txBody>
                    <a:bodyPr/>
                    <a:lstStyle/>
                    <a:p>
                      <a:pPr algn="ctr">
                        <a:lnSpc>
                          <a:spcPct val="200000"/>
                        </a:lnSpc>
                        <a:spcBef>
                          <a:spcPts val="600"/>
                        </a:spcBef>
                        <a:spcAft>
                          <a:spcPts val="0"/>
                        </a:spcAft>
                      </a:pPr>
                      <a:r>
                        <a:rPr lang="es-ES_tradnl" sz="1000">
                          <a:effectLst/>
                        </a:rPr>
                        <a:t>De 180 a 200</a:t>
                      </a:r>
                      <a:br>
                        <a:rPr lang="es-ES_tradnl" sz="1000">
                          <a:effectLst/>
                        </a:rPr>
                      </a:br>
                      <a:r>
                        <a:rPr lang="es-ES_tradnl" sz="1000">
                          <a:effectLst/>
                        </a:rPr>
                        <a:t>De 190 a 220</a:t>
                      </a:r>
                      <a:br>
                        <a:rPr lang="es-ES_tradnl" sz="1000">
                          <a:effectLst/>
                        </a:rPr>
                      </a:br>
                      <a:r>
                        <a:rPr lang="es-ES_tradnl" sz="1000">
                          <a:effectLst/>
                        </a:rPr>
                        <a:t>De 200 a 230</a:t>
                      </a:r>
                      <a:endParaRPr lang="es-EC" sz="1100">
                        <a:effectLst/>
                        <a:latin typeface="Arial"/>
                        <a:ea typeface="Times New Roman"/>
                        <a:cs typeface="Times New Roman"/>
                      </a:endParaRPr>
                    </a:p>
                  </a:txBody>
                  <a:tcPr marL="22752" marR="22752" marT="0" marB="0" anchor="ctr"/>
                </a:tc>
              </a:tr>
              <a:tr h="900983">
                <a:tc>
                  <a:txBody>
                    <a:bodyPr/>
                    <a:lstStyle/>
                    <a:p>
                      <a:pPr algn="ctr">
                        <a:lnSpc>
                          <a:spcPct val="200000"/>
                        </a:lnSpc>
                        <a:spcBef>
                          <a:spcPts val="600"/>
                        </a:spcBef>
                        <a:spcAft>
                          <a:spcPts val="0"/>
                        </a:spcAft>
                      </a:pPr>
                      <a:r>
                        <a:rPr lang="es-ES_tradnl" sz="1000" dirty="0">
                          <a:effectLst/>
                        </a:rPr>
                        <a:t>Más de 50.000</a:t>
                      </a:r>
                      <a:endParaRPr lang="es-EC" sz="1100" dirty="0">
                        <a:effectLst/>
                        <a:latin typeface="Arial"/>
                        <a:ea typeface="Times New Roman"/>
                        <a:cs typeface="Times New Roman"/>
                      </a:endParaRPr>
                    </a:p>
                  </a:txBody>
                  <a:tcPr marL="22752" marR="22752" marT="0" marB="0" anchor="ctr"/>
                </a:tc>
                <a:tc>
                  <a:txBody>
                    <a:bodyPr/>
                    <a:lstStyle/>
                    <a:p>
                      <a:pPr algn="ctr">
                        <a:lnSpc>
                          <a:spcPct val="200000"/>
                        </a:lnSpc>
                        <a:spcBef>
                          <a:spcPts val="600"/>
                        </a:spcBef>
                        <a:spcAft>
                          <a:spcPts val="0"/>
                        </a:spcAft>
                      </a:pPr>
                      <a:r>
                        <a:rPr lang="es-ES_tradnl" sz="1000">
                          <a:effectLst/>
                        </a:rPr>
                        <a:t>Frío</a:t>
                      </a:r>
                      <a:br>
                        <a:rPr lang="es-ES_tradnl" sz="1000">
                          <a:effectLst/>
                        </a:rPr>
                      </a:br>
                      <a:r>
                        <a:rPr lang="es-ES_tradnl" sz="1000">
                          <a:effectLst/>
                        </a:rPr>
                        <a:t>Templado</a:t>
                      </a:r>
                      <a:br>
                        <a:rPr lang="es-ES_tradnl" sz="1000">
                          <a:effectLst/>
                        </a:rPr>
                      </a:br>
                      <a:r>
                        <a:rPr lang="es-ES_tradnl" sz="1000">
                          <a:effectLst/>
                        </a:rPr>
                        <a:t>Cálido</a:t>
                      </a:r>
                      <a:endParaRPr lang="es-EC" sz="1100">
                        <a:effectLst/>
                        <a:latin typeface="Arial"/>
                        <a:ea typeface="Times New Roman"/>
                        <a:cs typeface="Times New Roman"/>
                      </a:endParaRPr>
                    </a:p>
                  </a:txBody>
                  <a:tcPr marL="22752" marR="22752" marT="0" marB="0" anchor="ctr"/>
                </a:tc>
                <a:tc>
                  <a:txBody>
                    <a:bodyPr/>
                    <a:lstStyle/>
                    <a:p>
                      <a:pPr algn="ctr">
                        <a:lnSpc>
                          <a:spcPct val="200000"/>
                        </a:lnSpc>
                        <a:spcBef>
                          <a:spcPts val="600"/>
                        </a:spcBef>
                        <a:spcAft>
                          <a:spcPts val="0"/>
                        </a:spcAft>
                      </a:pPr>
                      <a:r>
                        <a:rPr lang="es-ES_tradnl" sz="1000" dirty="0">
                          <a:effectLst/>
                        </a:rPr>
                        <a:t>Más de 200</a:t>
                      </a:r>
                      <a:br>
                        <a:rPr lang="es-ES_tradnl" sz="1000" dirty="0">
                          <a:effectLst/>
                        </a:rPr>
                      </a:br>
                      <a:r>
                        <a:rPr lang="es-ES_tradnl" sz="1000" dirty="0">
                          <a:effectLst/>
                        </a:rPr>
                        <a:t>Más de 220</a:t>
                      </a:r>
                      <a:br>
                        <a:rPr lang="es-ES_tradnl" sz="1000" dirty="0">
                          <a:effectLst/>
                        </a:rPr>
                      </a:br>
                      <a:r>
                        <a:rPr lang="es-ES_tradnl" sz="1000" dirty="0">
                          <a:effectLst/>
                        </a:rPr>
                        <a:t>Más de 230</a:t>
                      </a:r>
                      <a:endParaRPr lang="es-EC" sz="1100" dirty="0">
                        <a:effectLst/>
                        <a:latin typeface="Arial"/>
                        <a:ea typeface="Times New Roman"/>
                        <a:cs typeface="Times New Roman"/>
                      </a:endParaRPr>
                    </a:p>
                  </a:txBody>
                  <a:tcPr marL="22752" marR="22752" marT="0" marB="0" anchor="ctr"/>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205401711"/>
              </p:ext>
            </p:extLst>
          </p:nvPr>
        </p:nvGraphicFramePr>
        <p:xfrm>
          <a:off x="2339752" y="2852936"/>
          <a:ext cx="4968551" cy="228600"/>
        </p:xfrm>
        <a:graphic>
          <a:graphicData uri="http://schemas.openxmlformats.org/drawingml/2006/table">
            <a:tbl>
              <a:tblPr firstRow="1" firstCol="1" bandRow="1">
                <a:tableStyleId>{5C22544A-7EE6-4342-B048-85BDC9FD1C3A}</a:tableStyleId>
              </a:tblPr>
              <a:tblGrid>
                <a:gridCol w="1693863"/>
                <a:gridCol w="970433"/>
                <a:gridCol w="2304255"/>
              </a:tblGrid>
              <a:tr h="190956">
                <a:tc>
                  <a:txBody>
                    <a:bodyPr/>
                    <a:lstStyle/>
                    <a:p>
                      <a:pPr marL="180340" marR="0" indent="0" algn="just" defTabSz="914400" rtl="0" eaLnBrk="1" fontAlgn="auto" latinLnBrk="0" hangingPunct="1">
                        <a:lnSpc>
                          <a:spcPct val="150000"/>
                        </a:lnSpc>
                        <a:spcBef>
                          <a:spcPts val="1200"/>
                        </a:spcBef>
                        <a:spcAft>
                          <a:spcPts val="0"/>
                        </a:spcAft>
                        <a:buClrTx/>
                        <a:buSzTx/>
                        <a:buFontTx/>
                        <a:buNone/>
                        <a:tabLst/>
                        <a:defRPr/>
                      </a:pPr>
                      <a:r>
                        <a:rPr lang="es-ES_tradnl" sz="1000" dirty="0" smtClean="0">
                          <a:effectLst/>
                        </a:rPr>
                        <a:t>    Hasta 5.000</a:t>
                      </a:r>
                      <a:endParaRPr lang="es-ES" sz="1000" b="1" dirty="0">
                        <a:effectLst/>
                        <a:latin typeface="Calibri"/>
                        <a:ea typeface="Times New Roman"/>
                        <a:cs typeface="Times New Roman"/>
                      </a:endParaRPr>
                    </a:p>
                  </a:txBody>
                  <a:tcPr marL="68580" marR="68580" marT="0" marB="0" anchor="ctr"/>
                </a:tc>
                <a:tc>
                  <a:txBody>
                    <a:bodyPr/>
                    <a:lstStyle/>
                    <a:p>
                      <a:pPr marL="180340" algn="just">
                        <a:lnSpc>
                          <a:spcPct val="150000"/>
                        </a:lnSpc>
                        <a:spcBef>
                          <a:spcPts val="1200"/>
                        </a:spcBef>
                        <a:spcAft>
                          <a:spcPts val="0"/>
                        </a:spcAft>
                      </a:pPr>
                      <a:r>
                        <a:rPr lang="es-ES" sz="1000" b="1" dirty="0" smtClean="0">
                          <a:effectLst/>
                        </a:rPr>
                        <a:t>Templado</a:t>
                      </a:r>
                      <a:endParaRPr lang="es-ES" sz="1000" b="1" dirty="0">
                        <a:effectLst/>
                        <a:latin typeface="Calibri"/>
                        <a:ea typeface="Times New Roman"/>
                        <a:cs typeface="Times New Roman"/>
                      </a:endParaRPr>
                    </a:p>
                  </a:txBody>
                  <a:tcPr marL="68580" marR="68580" marT="0" marB="0" anchor="ctr"/>
                </a:tc>
                <a:tc>
                  <a:txBody>
                    <a:bodyPr/>
                    <a:lstStyle/>
                    <a:p>
                      <a:pPr marL="180340" algn="just" defTabSz="914400" rtl="0" eaLnBrk="1" latinLnBrk="0" hangingPunct="1">
                        <a:lnSpc>
                          <a:spcPct val="150000"/>
                        </a:lnSpc>
                        <a:spcBef>
                          <a:spcPts val="1200"/>
                        </a:spcBef>
                        <a:spcAft>
                          <a:spcPts val="0"/>
                        </a:spcAft>
                      </a:pPr>
                      <a:r>
                        <a:rPr kumimoji="0" lang="es-ES" sz="1000" kern="1200" dirty="0" smtClean="0">
                          <a:solidFill>
                            <a:schemeClr val="dk1"/>
                          </a:solidFill>
                          <a:effectLst/>
                          <a:latin typeface="+mn-lt"/>
                          <a:ea typeface="+mn-ea"/>
                          <a:cs typeface="+mn-cs"/>
                        </a:rPr>
                        <a:t>               De 130 </a:t>
                      </a:r>
                      <a:r>
                        <a:rPr kumimoji="0" lang="es-ES" sz="1000" kern="1200" dirty="0">
                          <a:solidFill>
                            <a:schemeClr val="dk1"/>
                          </a:solidFill>
                          <a:effectLst/>
                          <a:latin typeface="+mn-lt"/>
                          <a:ea typeface="+mn-ea"/>
                          <a:cs typeface="+mn-cs"/>
                        </a:rPr>
                        <a:t>a </a:t>
                      </a:r>
                      <a:r>
                        <a:rPr kumimoji="0" lang="es-ES" sz="1000" kern="1200" dirty="0" smtClean="0">
                          <a:solidFill>
                            <a:schemeClr val="dk1"/>
                          </a:solidFill>
                          <a:effectLst/>
                          <a:latin typeface="+mn-lt"/>
                          <a:ea typeface="+mn-ea"/>
                          <a:cs typeface="+mn-cs"/>
                        </a:rPr>
                        <a:t>150</a:t>
                      </a:r>
                      <a:endParaRPr kumimoji="0" lang="es-ES" sz="1000" kern="1200" dirty="0">
                        <a:solidFill>
                          <a:schemeClr val="dk1"/>
                        </a:solidFill>
                        <a:effectLst/>
                        <a:latin typeface="+mn-lt"/>
                        <a:ea typeface="+mn-ea"/>
                        <a:cs typeface="+mn-cs"/>
                      </a:endParaRPr>
                    </a:p>
                  </a:txBody>
                  <a:tcPr marL="68580" marR="68580" marT="0" marB="0" anchor="ctr">
                    <a:solidFill>
                      <a:schemeClr val="accent6">
                        <a:lumMod val="40000"/>
                        <a:lumOff val="60000"/>
                      </a:schemeClr>
                    </a:solidFill>
                  </a:tcPr>
                </a:tc>
              </a:tr>
            </a:tbl>
          </a:graphicData>
        </a:graphic>
      </p:graphicFrame>
      <p:sp>
        <p:nvSpPr>
          <p:cNvPr id="9" name="8 Rectángulo"/>
          <p:cNvSpPr/>
          <p:nvPr/>
        </p:nvSpPr>
        <p:spPr>
          <a:xfrm>
            <a:off x="467544" y="5518973"/>
            <a:ext cx="8208912" cy="646331"/>
          </a:xfrm>
          <a:prstGeom prst="rect">
            <a:avLst/>
          </a:prstGeom>
        </p:spPr>
        <p:txBody>
          <a:bodyPr wrap="square">
            <a:spAutoFit/>
          </a:bodyPr>
          <a:lstStyle/>
          <a:p>
            <a:pPr algn="just"/>
            <a:r>
              <a:rPr lang="es-ES_tradnl" sz="1200" b="1" dirty="0"/>
              <a:t>La dotación para el diseño es de 130 l/</a:t>
            </a:r>
            <a:r>
              <a:rPr lang="es-ES_tradnl" sz="1200" b="1" dirty="0" err="1"/>
              <a:t>hab</a:t>
            </a:r>
            <a:r>
              <a:rPr lang="es-ES_tradnl" sz="1200" b="1" dirty="0"/>
              <a:t>/día y en el caso de los lugares donde haya otras edificaciones que no sean viviendas, se utilizara la tabla del NEC 2011 para definir los valores de dotación de estas edificaciones.</a:t>
            </a:r>
            <a:endParaRPr lang="es-EC" sz="1200" dirty="0"/>
          </a:p>
        </p:txBody>
      </p:sp>
    </p:spTree>
    <p:extLst>
      <p:ext uri="{BB962C8B-B14F-4D97-AF65-F5344CB8AC3E}">
        <p14:creationId xmlns:p14="http://schemas.microsoft.com/office/powerpoint/2010/main" val="561548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1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32040" y="5301208"/>
            <a:ext cx="3168352" cy="1143000"/>
          </a:xfrm>
        </p:spPr>
        <p:txBody>
          <a:bodyPr>
            <a:noAutofit/>
          </a:bodyPr>
          <a:lstStyle/>
          <a:p>
            <a:pPr lvl="0"/>
            <a:r>
              <a:rPr lang="es-ES" sz="1400" b="1" dirty="0" smtClean="0">
                <a:solidFill>
                  <a:schemeClr val="tx1"/>
                </a:solidFill>
              </a:rPr>
              <a:t>POBLACIÓN FUTURA DEL BARRIO </a:t>
            </a:r>
            <a:r>
              <a:rPr lang="es-ES" sz="1400" b="1" dirty="0">
                <a:solidFill>
                  <a:schemeClr val="tx1"/>
                </a:solidFill>
              </a:rPr>
              <a:t>CHIRIBOGA: 176 habitantes</a:t>
            </a:r>
            <a:r>
              <a:rPr lang="es-EC" sz="1400" b="1" dirty="0">
                <a:solidFill>
                  <a:schemeClr val="tx1"/>
                </a:solidFill>
              </a:rPr>
              <a:t/>
            </a:r>
            <a:br>
              <a:rPr lang="es-EC" sz="1400" b="1" dirty="0">
                <a:solidFill>
                  <a:schemeClr val="tx1"/>
                </a:solidFill>
              </a:rPr>
            </a:br>
            <a:endParaRPr lang="es-EC" sz="1400" b="1" dirty="0">
              <a:solidFill>
                <a:schemeClr val="tx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835742359"/>
              </p:ext>
            </p:extLst>
          </p:nvPr>
        </p:nvGraphicFramePr>
        <p:xfrm>
          <a:off x="539552" y="404676"/>
          <a:ext cx="3292472" cy="5976651"/>
        </p:xfrm>
        <a:graphic>
          <a:graphicData uri="http://schemas.openxmlformats.org/drawingml/2006/table">
            <a:tbl>
              <a:tblPr firstRow="1" firstCol="1" bandRow="1">
                <a:tableStyleId>{5C22544A-7EE6-4342-B048-85BDC9FD1C3A}</a:tableStyleId>
              </a:tblPr>
              <a:tblGrid>
                <a:gridCol w="356789"/>
                <a:gridCol w="195969"/>
                <a:gridCol w="292750"/>
                <a:gridCol w="794469"/>
                <a:gridCol w="867656"/>
                <a:gridCol w="784839"/>
              </a:tblGrid>
              <a:tr h="249027">
                <a:tc gridSpan="6">
                  <a:txBody>
                    <a:bodyPr/>
                    <a:lstStyle/>
                    <a:p>
                      <a:pPr algn="ctr">
                        <a:lnSpc>
                          <a:spcPct val="115000"/>
                        </a:lnSpc>
                        <a:spcBef>
                          <a:spcPts val="600"/>
                        </a:spcBef>
                        <a:spcAft>
                          <a:spcPts val="0"/>
                        </a:spcAft>
                      </a:pPr>
                      <a:r>
                        <a:rPr lang="es-ES" sz="800" dirty="0">
                          <a:effectLst/>
                        </a:rPr>
                        <a:t>POBLACIÓN BARRIO CHIRIBOGA</a:t>
                      </a:r>
                      <a:endParaRPr lang="es-EC" sz="900" dirty="0">
                        <a:effectLst/>
                        <a:latin typeface="Arial"/>
                        <a:ea typeface="Times New Roman"/>
                        <a:cs typeface="Times New Roman"/>
                      </a:endParaRPr>
                    </a:p>
                  </a:txBody>
                  <a:tcPr marL="33705" marR="33705"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98057">
                <a:tc>
                  <a:txBody>
                    <a:bodyPr/>
                    <a:lstStyle/>
                    <a:p>
                      <a:pPr algn="ctr">
                        <a:lnSpc>
                          <a:spcPct val="115000"/>
                        </a:lnSpc>
                        <a:spcBef>
                          <a:spcPts val="600"/>
                        </a:spcBef>
                        <a:spcAft>
                          <a:spcPts val="0"/>
                        </a:spcAft>
                      </a:pPr>
                      <a:r>
                        <a:rPr lang="es-ES" sz="800">
                          <a:effectLst/>
                        </a:rPr>
                        <a:t>AÑO</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n</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r</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Método Aritmético</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Método Geométrico</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Población de Saturación</a:t>
                      </a:r>
                      <a:endParaRPr lang="es-EC" sz="900">
                        <a:effectLst/>
                        <a:latin typeface="Arial"/>
                        <a:ea typeface="Times New Roman"/>
                        <a:cs typeface="Times New Roman"/>
                      </a:endParaRPr>
                    </a:p>
                  </a:txBody>
                  <a:tcPr marL="33705" marR="33705" marT="0" marB="0" anchor="ctr"/>
                </a:tc>
              </a:tr>
              <a:tr h="249027">
                <a:tc>
                  <a:txBody>
                    <a:bodyPr/>
                    <a:lstStyle/>
                    <a:p>
                      <a:pPr algn="ctr">
                        <a:lnSpc>
                          <a:spcPct val="115000"/>
                        </a:lnSpc>
                        <a:spcBef>
                          <a:spcPts val="600"/>
                        </a:spcBef>
                        <a:spcAft>
                          <a:spcPts val="0"/>
                        </a:spcAft>
                      </a:pPr>
                      <a:r>
                        <a:rPr lang="es-ES" sz="800">
                          <a:effectLst/>
                        </a:rPr>
                        <a:t>2013</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0</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0.50</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136</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136</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136</a:t>
                      </a:r>
                      <a:endParaRPr lang="es-EC" sz="900">
                        <a:effectLst/>
                        <a:latin typeface="Arial"/>
                        <a:ea typeface="Times New Roman"/>
                        <a:cs typeface="Times New Roman"/>
                      </a:endParaRPr>
                    </a:p>
                  </a:txBody>
                  <a:tcPr marL="33705" marR="33705" marT="0" marB="0" anchor="ctr"/>
                </a:tc>
              </a:tr>
              <a:tr h="249027">
                <a:tc>
                  <a:txBody>
                    <a:bodyPr/>
                    <a:lstStyle/>
                    <a:p>
                      <a:pPr algn="ctr">
                        <a:lnSpc>
                          <a:spcPct val="115000"/>
                        </a:lnSpc>
                        <a:spcBef>
                          <a:spcPts val="600"/>
                        </a:spcBef>
                        <a:spcAft>
                          <a:spcPts val="0"/>
                        </a:spcAft>
                      </a:pPr>
                      <a:r>
                        <a:rPr lang="es-ES" sz="800">
                          <a:effectLst/>
                        </a:rPr>
                        <a:t>2014</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0.50</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137</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137</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138</a:t>
                      </a:r>
                      <a:endParaRPr lang="es-EC" sz="900">
                        <a:effectLst/>
                        <a:latin typeface="Arial"/>
                        <a:ea typeface="Times New Roman"/>
                        <a:cs typeface="Times New Roman"/>
                      </a:endParaRPr>
                    </a:p>
                  </a:txBody>
                  <a:tcPr marL="33705" marR="33705" marT="0" marB="0" anchor="ctr"/>
                </a:tc>
              </a:tr>
              <a:tr h="249027">
                <a:tc>
                  <a:txBody>
                    <a:bodyPr/>
                    <a:lstStyle/>
                    <a:p>
                      <a:pPr algn="ctr">
                        <a:lnSpc>
                          <a:spcPct val="115000"/>
                        </a:lnSpc>
                        <a:spcBef>
                          <a:spcPts val="600"/>
                        </a:spcBef>
                        <a:spcAft>
                          <a:spcPts val="0"/>
                        </a:spcAft>
                      </a:pPr>
                      <a:r>
                        <a:rPr lang="es-ES" sz="800">
                          <a:effectLst/>
                        </a:rPr>
                        <a:t>2015</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2</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0.50</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137</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137</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140</a:t>
                      </a:r>
                      <a:endParaRPr lang="es-EC" sz="900">
                        <a:effectLst/>
                        <a:latin typeface="Arial"/>
                        <a:ea typeface="Times New Roman"/>
                        <a:cs typeface="Times New Roman"/>
                      </a:endParaRPr>
                    </a:p>
                  </a:txBody>
                  <a:tcPr marL="33705" marR="33705" marT="0" marB="0" anchor="ctr"/>
                </a:tc>
              </a:tr>
              <a:tr h="249027">
                <a:tc>
                  <a:txBody>
                    <a:bodyPr/>
                    <a:lstStyle/>
                    <a:p>
                      <a:pPr algn="ctr">
                        <a:lnSpc>
                          <a:spcPct val="115000"/>
                        </a:lnSpc>
                        <a:spcBef>
                          <a:spcPts val="600"/>
                        </a:spcBef>
                        <a:spcAft>
                          <a:spcPts val="0"/>
                        </a:spcAft>
                      </a:pPr>
                      <a:r>
                        <a:rPr lang="es-ES" sz="800">
                          <a:effectLst/>
                        </a:rPr>
                        <a:t>2016</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3</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0.50</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138</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138</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142</a:t>
                      </a:r>
                      <a:endParaRPr lang="es-EC" sz="900">
                        <a:effectLst/>
                        <a:latin typeface="Arial"/>
                        <a:ea typeface="Times New Roman"/>
                        <a:cs typeface="Times New Roman"/>
                      </a:endParaRPr>
                    </a:p>
                  </a:txBody>
                  <a:tcPr marL="33705" marR="33705" marT="0" marB="0" anchor="ctr"/>
                </a:tc>
              </a:tr>
              <a:tr h="249027">
                <a:tc>
                  <a:txBody>
                    <a:bodyPr/>
                    <a:lstStyle/>
                    <a:p>
                      <a:pPr algn="ctr">
                        <a:lnSpc>
                          <a:spcPct val="115000"/>
                        </a:lnSpc>
                        <a:spcBef>
                          <a:spcPts val="600"/>
                        </a:spcBef>
                        <a:spcAft>
                          <a:spcPts val="0"/>
                        </a:spcAft>
                      </a:pPr>
                      <a:r>
                        <a:rPr lang="es-ES" sz="800">
                          <a:effectLst/>
                        </a:rPr>
                        <a:t>2017</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4</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0.50</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139</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139</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144</a:t>
                      </a:r>
                      <a:endParaRPr lang="es-EC" sz="900">
                        <a:effectLst/>
                        <a:latin typeface="Arial"/>
                        <a:ea typeface="Times New Roman"/>
                        <a:cs typeface="Times New Roman"/>
                      </a:endParaRPr>
                    </a:p>
                  </a:txBody>
                  <a:tcPr marL="33705" marR="33705" marT="0" marB="0" anchor="ctr"/>
                </a:tc>
              </a:tr>
              <a:tr h="249027">
                <a:tc>
                  <a:txBody>
                    <a:bodyPr/>
                    <a:lstStyle/>
                    <a:p>
                      <a:pPr algn="ctr">
                        <a:lnSpc>
                          <a:spcPct val="115000"/>
                        </a:lnSpc>
                        <a:spcBef>
                          <a:spcPts val="600"/>
                        </a:spcBef>
                        <a:spcAft>
                          <a:spcPts val="0"/>
                        </a:spcAft>
                      </a:pPr>
                      <a:r>
                        <a:rPr lang="es-ES" sz="800">
                          <a:effectLst/>
                        </a:rPr>
                        <a:t>2018</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5</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0.50</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139</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139</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146</a:t>
                      </a:r>
                      <a:endParaRPr lang="es-EC" sz="900">
                        <a:effectLst/>
                        <a:latin typeface="Arial"/>
                        <a:ea typeface="Times New Roman"/>
                        <a:cs typeface="Times New Roman"/>
                      </a:endParaRPr>
                    </a:p>
                  </a:txBody>
                  <a:tcPr marL="33705" marR="33705" marT="0" marB="0" anchor="ctr"/>
                </a:tc>
              </a:tr>
              <a:tr h="249027">
                <a:tc>
                  <a:txBody>
                    <a:bodyPr/>
                    <a:lstStyle/>
                    <a:p>
                      <a:pPr algn="ctr">
                        <a:lnSpc>
                          <a:spcPct val="115000"/>
                        </a:lnSpc>
                        <a:spcBef>
                          <a:spcPts val="600"/>
                        </a:spcBef>
                        <a:spcAft>
                          <a:spcPts val="0"/>
                        </a:spcAft>
                      </a:pPr>
                      <a:r>
                        <a:rPr lang="es-ES" sz="800">
                          <a:effectLst/>
                        </a:rPr>
                        <a:t>2019</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6</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0.50</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140</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140</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148</a:t>
                      </a:r>
                      <a:endParaRPr lang="es-EC" sz="900">
                        <a:effectLst/>
                        <a:latin typeface="Arial"/>
                        <a:ea typeface="Times New Roman"/>
                        <a:cs typeface="Times New Roman"/>
                      </a:endParaRPr>
                    </a:p>
                  </a:txBody>
                  <a:tcPr marL="33705" marR="33705" marT="0" marB="0" anchor="ctr"/>
                </a:tc>
              </a:tr>
              <a:tr h="249027">
                <a:tc>
                  <a:txBody>
                    <a:bodyPr/>
                    <a:lstStyle/>
                    <a:p>
                      <a:pPr algn="ctr">
                        <a:lnSpc>
                          <a:spcPct val="115000"/>
                        </a:lnSpc>
                        <a:spcBef>
                          <a:spcPts val="600"/>
                        </a:spcBef>
                        <a:spcAft>
                          <a:spcPts val="0"/>
                        </a:spcAft>
                      </a:pPr>
                      <a:r>
                        <a:rPr lang="es-ES" sz="800">
                          <a:effectLst/>
                        </a:rPr>
                        <a:t>2020</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7</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0.50</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141</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141</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150</a:t>
                      </a:r>
                      <a:endParaRPr lang="es-EC" sz="900">
                        <a:effectLst/>
                        <a:latin typeface="Arial"/>
                        <a:ea typeface="Times New Roman"/>
                        <a:cs typeface="Times New Roman"/>
                      </a:endParaRPr>
                    </a:p>
                  </a:txBody>
                  <a:tcPr marL="33705" marR="33705" marT="0" marB="0" anchor="ctr"/>
                </a:tc>
              </a:tr>
              <a:tr h="249027">
                <a:tc>
                  <a:txBody>
                    <a:bodyPr/>
                    <a:lstStyle/>
                    <a:p>
                      <a:pPr algn="ctr">
                        <a:lnSpc>
                          <a:spcPct val="115000"/>
                        </a:lnSpc>
                        <a:spcBef>
                          <a:spcPts val="600"/>
                        </a:spcBef>
                        <a:spcAft>
                          <a:spcPts val="0"/>
                        </a:spcAft>
                      </a:pPr>
                      <a:r>
                        <a:rPr lang="es-ES" sz="800">
                          <a:effectLst/>
                        </a:rPr>
                        <a:t>2021</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8</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0.50</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141</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142</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152</a:t>
                      </a:r>
                      <a:endParaRPr lang="es-EC" sz="900">
                        <a:effectLst/>
                        <a:latin typeface="Arial"/>
                        <a:ea typeface="Times New Roman"/>
                        <a:cs typeface="Times New Roman"/>
                      </a:endParaRPr>
                    </a:p>
                  </a:txBody>
                  <a:tcPr marL="33705" marR="33705" marT="0" marB="0" anchor="ctr"/>
                </a:tc>
              </a:tr>
              <a:tr h="249027">
                <a:tc>
                  <a:txBody>
                    <a:bodyPr/>
                    <a:lstStyle/>
                    <a:p>
                      <a:pPr algn="ctr">
                        <a:lnSpc>
                          <a:spcPct val="115000"/>
                        </a:lnSpc>
                        <a:spcBef>
                          <a:spcPts val="600"/>
                        </a:spcBef>
                        <a:spcAft>
                          <a:spcPts val="0"/>
                        </a:spcAft>
                      </a:pPr>
                      <a:r>
                        <a:rPr lang="es-ES" sz="800">
                          <a:effectLst/>
                        </a:rPr>
                        <a:t>2022</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9</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0.50</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142</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142</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154</a:t>
                      </a:r>
                      <a:endParaRPr lang="es-EC" sz="900">
                        <a:effectLst/>
                        <a:latin typeface="Arial"/>
                        <a:ea typeface="Times New Roman"/>
                        <a:cs typeface="Times New Roman"/>
                      </a:endParaRPr>
                    </a:p>
                  </a:txBody>
                  <a:tcPr marL="33705" marR="33705" marT="0" marB="0" anchor="ctr"/>
                </a:tc>
              </a:tr>
              <a:tr h="249027">
                <a:tc>
                  <a:txBody>
                    <a:bodyPr/>
                    <a:lstStyle/>
                    <a:p>
                      <a:pPr algn="ctr">
                        <a:lnSpc>
                          <a:spcPct val="115000"/>
                        </a:lnSpc>
                        <a:spcBef>
                          <a:spcPts val="600"/>
                        </a:spcBef>
                        <a:spcAft>
                          <a:spcPts val="0"/>
                        </a:spcAft>
                      </a:pPr>
                      <a:r>
                        <a:rPr lang="es-ES" sz="800">
                          <a:effectLst/>
                        </a:rPr>
                        <a:t>2023</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10</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0.50</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143</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143</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156</a:t>
                      </a:r>
                      <a:endParaRPr lang="es-EC" sz="900">
                        <a:effectLst/>
                        <a:latin typeface="Arial"/>
                        <a:ea typeface="Times New Roman"/>
                        <a:cs typeface="Times New Roman"/>
                      </a:endParaRPr>
                    </a:p>
                  </a:txBody>
                  <a:tcPr marL="33705" marR="33705" marT="0" marB="0" anchor="ctr"/>
                </a:tc>
              </a:tr>
              <a:tr h="249027">
                <a:tc>
                  <a:txBody>
                    <a:bodyPr/>
                    <a:lstStyle/>
                    <a:p>
                      <a:pPr algn="ctr">
                        <a:lnSpc>
                          <a:spcPct val="115000"/>
                        </a:lnSpc>
                        <a:spcBef>
                          <a:spcPts val="600"/>
                        </a:spcBef>
                        <a:spcAft>
                          <a:spcPts val="0"/>
                        </a:spcAft>
                      </a:pPr>
                      <a:r>
                        <a:rPr lang="es-ES" sz="800">
                          <a:effectLst/>
                        </a:rPr>
                        <a:t>2024</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11</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0.50</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143</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144</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158</a:t>
                      </a:r>
                      <a:endParaRPr lang="es-EC" sz="900">
                        <a:effectLst/>
                        <a:latin typeface="Arial"/>
                        <a:ea typeface="Times New Roman"/>
                        <a:cs typeface="Times New Roman"/>
                      </a:endParaRPr>
                    </a:p>
                  </a:txBody>
                  <a:tcPr marL="33705" marR="33705" marT="0" marB="0" anchor="ctr"/>
                </a:tc>
              </a:tr>
              <a:tr h="249027">
                <a:tc>
                  <a:txBody>
                    <a:bodyPr/>
                    <a:lstStyle/>
                    <a:p>
                      <a:pPr algn="ctr">
                        <a:lnSpc>
                          <a:spcPct val="115000"/>
                        </a:lnSpc>
                        <a:spcBef>
                          <a:spcPts val="600"/>
                        </a:spcBef>
                        <a:spcAft>
                          <a:spcPts val="0"/>
                        </a:spcAft>
                      </a:pPr>
                      <a:r>
                        <a:rPr lang="es-ES" sz="800">
                          <a:effectLst/>
                        </a:rPr>
                        <a:t>2025</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12</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0.50</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144</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144</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160</a:t>
                      </a:r>
                      <a:endParaRPr lang="es-EC" sz="900">
                        <a:effectLst/>
                        <a:latin typeface="Arial"/>
                        <a:ea typeface="Times New Roman"/>
                        <a:cs typeface="Times New Roman"/>
                      </a:endParaRPr>
                    </a:p>
                  </a:txBody>
                  <a:tcPr marL="33705" marR="33705" marT="0" marB="0" anchor="ctr"/>
                </a:tc>
              </a:tr>
              <a:tr h="249027">
                <a:tc>
                  <a:txBody>
                    <a:bodyPr/>
                    <a:lstStyle/>
                    <a:p>
                      <a:pPr algn="ctr">
                        <a:lnSpc>
                          <a:spcPct val="115000"/>
                        </a:lnSpc>
                        <a:spcBef>
                          <a:spcPts val="600"/>
                        </a:spcBef>
                        <a:spcAft>
                          <a:spcPts val="0"/>
                        </a:spcAft>
                      </a:pPr>
                      <a:r>
                        <a:rPr lang="es-ES" sz="800">
                          <a:effectLst/>
                        </a:rPr>
                        <a:t>2026</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13</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0.50</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145</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145</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162</a:t>
                      </a:r>
                      <a:endParaRPr lang="es-EC" sz="900">
                        <a:effectLst/>
                        <a:latin typeface="Arial"/>
                        <a:ea typeface="Times New Roman"/>
                        <a:cs typeface="Times New Roman"/>
                      </a:endParaRPr>
                    </a:p>
                  </a:txBody>
                  <a:tcPr marL="33705" marR="33705" marT="0" marB="0" anchor="ctr"/>
                </a:tc>
              </a:tr>
              <a:tr h="249027">
                <a:tc>
                  <a:txBody>
                    <a:bodyPr/>
                    <a:lstStyle/>
                    <a:p>
                      <a:pPr algn="ctr">
                        <a:lnSpc>
                          <a:spcPct val="115000"/>
                        </a:lnSpc>
                        <a:spcBef>
                          <a:spcPts val="600"/>
                        </a:spcBef>
                        <a:spcAft>
                          <a:spcPts val="0"/>
                        </a:spcAft>
                      </a:pPr>
                      <a:r>
                        <a:rPr lang="es-ES" sz="800">
                          <a:effectLst/>
                        </a:rPr>
                        <a:t>2027</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14</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0.50</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146</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146</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164</a:t>
                      </a:r>
                      <a:endParaRPr lang="es-EC" sz="900">
                        <a:effectLst/>
                        <a:latin typeface="Arial"/>
                        <a:ea typeface="Times New Roman"/>
                        <a:cs typeface="Times New Roman"/>
                      </a:endParaRPr>
                    </a:p>
                  </a:txBody>
                  <a:tcPr marL="33705" marR="33705" marT="0" marB="0" anchor="ctr"/>
                </a:tc>
              </a:tr>
              <a:tr h="249027">
                <a:tc>
                  <a:txBody>
                    <a:bodyPr/>
                    <a:lstStyle/>
                    <a:p>
                      <a:pPr algn="ctr">
                        <a:lnSpc>
                          <a:spcPct val="115000"/>
                        </a:lnSpc>
                        <a:spcBef>
                          <a:spcPts val="600"/>
                        </a:spcBef>
                        <a:spcAft>
                          <a:spcPts val="0"/>
                        </a:spcAft>
                      </a:pPr>
                      <a:r>
                        <a:rPr lang="es-ES" sz="800">
                          <a:effectLst/>
                        </a:rPr>
                        <a:t>2028</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15</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0.50</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146</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147</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166</a:t>
                      </a:r>
                      <a:endParaRPr lang="es-EC" sz="900">
                        <a:effectLst/>
                        <a:latin typeface="Arial"/>
                        <a:ea typeface="Times New Roman"/>
                        <a:cs typeface="Times New Roman"/>
                      </a:endParaRPr>
                    </a:p>
                  </a:txBody>
                  <a:tcPr marL="33705" marR="33705" marT="0" marB="0" anchor="ctr"/>
                </a:tc>
              </a:tr>
              <a:tr h="249027">
                <a:tc>
                  <a:txBody>
                    <a:bodyPr/>
                    <a:lstStyle/>
                    <a:p>
                      <a:pPr algn="ctr">
                        <a:lnSpc>
                          <a:spcPct val="115000"/>
                        </a:lnSpc>
                        <a:spcBef>
                          <a:spcPts val="600"/>
                        </a:spcBef>
                        <a:spcAft>
                          <a:spcPts val="0"/>
                        </a:spcAft>
                      </a:pPr>
                      <a:r>
                        <a:rPr lang="es-ES" sz="800">
                          <a:effectLst/>
                        </a:rPr>
                        <a:t>2029</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16</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0.50</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147</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147</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168</a:t>
                      </a:r>
                      <a:endParaRPr lang="es-EC" sz="900">
                        <a:effectLst/>
                        <a:latin typeface="Arial"/>
                        <a:ea typeface="Times New Roman"/>
                        <a:cs typeface="Times New Roman"/>
                      </a:endParaRPr>
                    </a:p>
                  </a:txBody>
                  <a:tcPr marL="33705" marR="33705" marT="0" marB="0" anchor="ctr"/>
                </a:tc>
              </a:tr>
              <a:tr h="249027">
                <a:tc>
                  <a:txBody>
                    <a:bodyPr/>
                    <a:lstStyle/>
                    <a:p>
                      <a:pPr algn="ctr">
                        <a:lnSpc>
                          <a:spcPct val="115000"/>
                        </a:lnSpc>
                        <a:spcBef>
                          <a:spcPts val="600"/>
                        </a:spcBef>
                        <a:spcAft>
                          <a:spcPts val="0"/>
                        </a:spcAft>
                      </a:pPr>
                      <a:r>
                        <a:rPr lang="es-ES" sz="800">
                          <a:effectLst/>
                        </a:rPr>
                        <a:t>2030</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17</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0.50</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148</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148</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170</a:t>
                      </a:r>
                      <a:endParaRPr lang="es-EC" sz="900">
                        <a:effectLst/>
                        <a:latin typeface="Arial"/>
                        <a:ea typeface="Times New Roman"/>
                        <a:cs typeface="Times New Roman"/>
                      </a:endParaRPr>
                    </a:p>
                  </a:txBody>
                  <a:tcPr marL="33705" marR="33705" marT="0" marB="0" anchor="ctr"/>
                </a:tc>
              </a:tr>
              <a:tr h="249027">
                <a:tc>
                  <a:txBody>
                    <a:bodyPr/>
                    <a:lstStyle/>
                    <a:p>
                      <a:pPr algn="ctr">
                        <a:lnSpc>
                          <a:spcPct val="115000"/>
                        </a:lnSpc>
                        <a:spcBef>
                          <a:spcPts val="600"/>
                        </a:spcBef>
                        <a:spcAft>
                          <a:spcPts val="0"/>
                        </a:spcAft>
                      </a:pPr>
                      <a:r>
                        <a:rPr lang="es-ES" sz="800">
                          <a:effectLst/>
                        </a:rPr>
                        <a:t>2031</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18</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0.50</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148</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149</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172</a:t>
                      </a:r>
                      <a:endParaRPr lang="es-EC" sz="900">
                        <a:effectLst/>
                        <a:latin typeface="Arial"/>
                        <a:ea typeface="Times New Roman"/>
                        <a:cs typeface="Times New Roman"/>
                      </a:endParaRPr>
                    </a:p>
                  </a:txBody>
                  <a:tcPr marL="33705" marR="33705" marT="0" marB="0" anchor="ctr"/>
                </a:tc>
              </a:tr>
              <a:tr h="249027">
                <a:tc>
                  <a:txBody>
                    <a:bodyPr/>
                    <a:lstStyle/>
                    <a:p>
                      <a:pPr algn="ctr">
                        <a:lnSpc>
                          <a:spcPct val="115000"/>
                        </a:lnSpc>
                        <a:spcBef>
                          <a:spcPts val="600"/>
                        </a:spcBef>
                        <a:spcAft>
                          <a:spcPts val="0"/>
                        </a:spcAft>
                      </a:pPr>
                      <a:r>
                        <a:rPr lang="es-ES" sz="800">
                          <a:effectLst/>
                        </a:rPr>
                        <a:t>2032</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19</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0.50</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149</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150</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174</a:t>
                      </a:r>
                      <a:endParaRPr lang="es-EC" sz="900">
                        <a:effectLst/>
                        <a:latin typeface="Arial"/>
                        <a:ea typeface="Times New Roman"/>
                        <a:cs typeface="Times New Roman"/>
                      </a:endParaRPr>
                    </a:p>
                  </a:txBody>
                  <a:tcPr marL="33705" marR="33705" marT="0" marB="0" anchor="ctr"/>
                </a:tc>
              </a:tr>
              <a:tr h="249027">
                <a:tc>
                  <a:txBody>
                    <a:bodyPr/>
                    <a:lstStyle/>
                    <a:p>
                      <a:pPr algn="ctr">
                        <a:lnSpc>
                          <a:spcPct val="115000"/>
                        </a:lnSpc>
                        <a:spcBef>
                          <a:spcPts val="600"/>
                        </a:spcBef>
                        <a:spcAft>
                          <a:spcPts val="0"/>
                        </a:spcAft>
                      </a:pPr>
                      <a:r>
                        <a:rPr lang="es-ES" sz="800">
                          <a:effectLst/>
                        </a:rPr>
                        <a:t>2033</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20</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0.50</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150</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150</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dirty="0">
                          <a:effectLst/>
                        </a:rPr>
                        <a:t>176</a:t>
                      </a:r>
                      <a:endParaRPr lang="es-EC" sz="900" dirty="0">
                        <a:effectLst/>
                        <a:latin typeface="Arial"/>
                        <a:ea typeface="Times New Roman"/>
                        <a:cs typeface="Times New Roman"/>
                      </a:endParaRPr>
                    </a:p>
                  </a:txBody>
                  <a:tcPr marL="33705" marR="33705" marT="0" marB="0" anchor="ctr"/>
                </a:tc>
              </a:tr>
            </a:tbl>
          </a:graphicData>
        </a:graphic>
      </p:graphicFrame>
      <p:sp>
        <p:nvSpPr>
          <p:cNvPr id="5" name="4 Rectángulo"/>
          <p:cNvSpPr/>
          <p:nvPr/>
        </p:nvSpPr>
        <p:spPr>
          <a:xfrm>
            <a:off x="4779268" y="159023"/>
            <a:ext cx="3177108" cy="461665"/>
          </a:xfrm>
          <a:prstGeom prst="rect">
            <a:avLst/>
          </a:prstGeom>
        </p:spPr>
        <p:txBody>
          <a:bodyPr wrap="square">
            <a:spAutoFit/>
          </a:bodyPr>
          <a:lstStyle/>
          <a:p>
            <a:r>
              <a:rPr lang="es-ES" sz="2400" b="1" dirty="0" smtClean="0">
                <a:solidFill>
                  <a:srgbClr val="94C600"/>
                </a:solidFill>
                <a:ea typeface="+mj-ea"/>
                <a:cs typeface="+mj-cs"/>
              </a:rPr>
              <a:t>Análisis Poblacional</a:t>
            </a:r>
            <a:endParaRPr lang="es-EC" sz="1100" dirty="0"/>
          </a:p>
        </p:txBody>
      </p:sp>
      <p:graphicFrame>
        <p:nvGraphicFramePr>
          <p:cNvPr id="6" name="5 Gráfico"/>
          <p:cNvGraphicFramePr/>
          <p:nvPr>
            <p:extLst>
              <p:ext uri="{D42A27DB-BD31-4B8C-83A1-F6EECF244321}">
                <p14:modId xmlns:p14="http://schemas.microsoft.com/office/powerpoint/2010/main" val="639142864"/>
              </p:ext>
            </p:extLst>
          </p:nvPr>
        </p:nvGraphicFramePr>
        <p:xfrm>
          <a:off x="3923928" y="1844824"/>
          <a:ext cx="4814317" cy="33275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Tabla"/>
          <p:cNvGraphicFramePr>
            <a:graphicFrameLocks noGrp="1"/>
          </p:cNvGraphicFramePr>
          <p:nvPr>
            <p:extLst>
              <p:ext uri="{D42A27DB-BD31-4B8C-83A1-F6EECF244321}">
                <p14:modId xmlns:p14="http://schemas.microsoft.com/office/powerpoint/2010/main" val="3391404203"/>
              </p:ext>
            </p:extLst>
          </p:nvPr>
        </p:nvGraphicFramePr>
        <p:xfrm>
          <a:off x="3111124" y="6143702"/>
          <a:ext cx="648072" cy="216024"/>
        </p:xfrm>
        <a:graphic>
          <a:graphicData uri="http://schemas.openxmlformats.org/drawingml/2006/table">
            <a:tbl>
              <a:tblPr firstRow="1" firstCol="1" bandRow="1">
                <a:tableStyleId>{5C22544A-7EE6-4342-B048-85BDC9FD1C3A}</a:tableStyleId>
              </a:tblPr>
              <a:tblGrid>
                <a:gridCol w="648072"/>
              </a:tblGrid>
              <a:tr h="216024">
                <a:tc>
                  <a:txBody>
                    <a:bodyPr/>
                    <a:lstStyle/>
                    <a:p>
                      <a:pPr marL="180340" algn="just" defTabSz="914400" rtl="0" eaLnBrk="1" latinLnBrk="0" hangingPunct="1">
                        <a:lnSpc>
                          <a:spcPct val="150000"/>
                        </a:lnSpc>
                        <a:spcBef>
                          <a:spcPts val="1200"/>
                        </a:spcBef>
                        <a:spcAft>
                          <a:spcPts val="0"/>
                        </a:spcAft>
                      </a:pPr>
                      <a:r>
                        <a:rPr kumimoji="0" lang="es-ES" sz="800" kern="1200" dirty="0" smtClean="0">
                          <a:solidFill>
                            <a:srgbClr val="C00000"/>
                          </a:solidFill>
                          <a:effectLst/>
                          <a:latin typeface="+mn-lt"/>
                          <a:ea typeface="+mn-ea"/>
                          <a:cs typeface="+mn-cs"/>
                        </a:rPr>
                        <a:t>176</a:t>
                      </a:r>
                      <a:endParaRPr kumimoji="0" lang="es-ES" sz="800" kern="1200" dirty="0">
                        <a:solidFill>
                          <a:srgbClr val="C00000"/>
                        </a:solidFill>
                        <a:effectLst/>
                        <a:latin typeface="+mn-lt"/>
                        <a:ea typeface="+mn-ea"/>
                        <a:cs typeface="+mn-cs"/>
                      </a:endParaRPr>
                    </a:p>
                  </a:txBody>
                  <a:tcPr marL="68580" marR="68580" marT="0" marB="0" anchor="ctr">
                    <a:solidFill>
                      <a:schemeClr val="accent6">
                        <a:lumMod val="40000"/>
                        <a:lumOff val="60000"/>
                      </a:schemeClr>
                    </a:solidFill>
                  </a:tcPr>
                </a:tc>
              </a:tr>
            </a:tbl>
          </a:graphicData>
        </a:graphic>
      </p:graphicFrame>
    </p:spTree>
    <p:extLst>
      <p:ext uri="{BB962C8B-B14F-4D97-AF65-F5344CB8AC3E}">
        <p14:creationId xmlns:p14="http://schemas.microsoft.com/office/powerpoint/2010/main" val="3164052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1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732949067"/>
              </p:ext>
            </p:extLst>
          </p:nvPr>
        </p:nvGraphicFramePr>
        <p:xfrm>
          <a:off x="539551" y="352678"/>
          <a:ext cx="3384377" cy="6100658"/>
        </p:xfrm>
        <a:graphic>
          <a:graphicData uri="http://schemas.openxmlformats.org/drawingml/2006/table">
            <a:tbl>
              <a:tblPr firstRow="1" firstCol="1" bandRow="1">
                <a:tableStyleId>{5C22544A-7EE6-4342-B048-85BDC9FD1C3A}</a:tableStyleId>
              </a:tblPr>
              <a:tblGrid>
                <a:gridCol w="368527"/>
                <a:gridCol w="202416"/>
                <a:gridCol w="302381"/>
                <a:gridCol w="829558"/>
                <a:gridCol w="906645"/>
                <a:gridCol w="774850"/>
              </a:tblGrid>
              <a:tr h="254194">
                <a:tc gridSpan="6">
                  <a:txBody>
                    <a:bodyPr/>
                    <a:lstStyle/>
                    <a:p>
                      <a:pPr algn="ctr">
                        <a:lnSpc>
                          <a:spcPct val="115000"/>
                        </a:lnSpc>
                        <a:spcBef>
                          <a:spcPts val="600"/>
                        </a:spcBef>
                        <a:spcAft>
                          <a:spcPts val="0"/>
                        </a:spcAft>
                      </a:pPr>
                      <a:r>
                        <a:rPr lang="es-ES" sz="800" dirty="0">
                          <a:effectLst/>
                        </a:rPr>
                        <a:t>POBLACIÓN RECINTO EL ROCÍO</a:t>
                      </a:r>
                      <a:endParaRPr lang="es-EC" sz="900" dirty="0">
                        <a:effectLst/>
                        <a:latin typeface="Arial"/>
                        <a:ea typeface="Times New Roman"/>
                        <a:cs typeface="Times New Roman"/>
                      </a:endParaRPr>
                    </a:p>
                  </a:txBody>
                  <a:tcPr marL="33705" marR="33705"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08390">
                <a:tc>
                  <a:txBody>
                    <a:bodyPr/>
                    <a:lstStyle/>
                    <a:p>
                      <a:pPr algn="ctr">
                        <a:lnSpc>
                          <a:spcPct val="115000"/>
                        </a:lnSpc>
                        <a:spcBef>
                          <a:spcPts val="600"/>
                        </a:spcBef>
                        <a:spcAft>
                          <a:spcPts val="0"/>
                        </a:spcAft>
                      </a:pPr>
                      <a:r>
                        <a:rPr lang="es-ES" sz="800">
                          <a:effectLst/>
                        </a:rPr>
                        <a:t>AÑO</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n</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r</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Método Aritmético</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Método Geométrico</a:t>
                      </a:r>
                      <a:endParaRPr lang="es-EC" sz="900">
                        <a:effectLst/>
                        <a:latin typeface="Arial"/>
                        <a:ea typeface="Times New Roman"/>
                        <a:cs typeface="Times New Roman"/>
                      </a:endParaRPr>
                    </a:p>
                  </a:txBody>
                  <a:tcPr marL="33705" marR="33705" marT="0" marB="0" anchor="ctr"/>
                </a:tc>
                <a:tc>
                  <a:txBody>
                    <a:bodyPr/>
                    <a:lstStyle/>
                    <a:p>
                      <a:pPr algn="ctr">
                        <a:lnSpc>
                          <a:spcPct val="115000"/>
                        </a:lnSpc>
                        <a:spcBef>
                          <a:spcPts val="600"/>
                        </a:spcBef>
                        <a:spcAft>
                          <a:spcPts val="0"/>
                        </a:spcAft>
                      </a:pPr>
                      <a:r>
                        <a:rPr lang="es-ES" sz="800">
                          <a:effectLst/>
                        </a:rPr>
                        <a:t>Población de Saturación</a:t>
                      </a:r>
                      <a:endParaRPr lang="es-EC" sz="900">
                        <a:effectLst/>
                        <a:latin typeface="Arial"/>
                        <a:ea typeface="Times New Roman"/>
                        <a:cs typeface="Times New Roman"/>
                      </a:endParaRPr>
                    </a:p>
                  </a:txBody>
                  <a:tcPr marL="33705" marR="33705" marT="0" marB="0" anchor="ctr"/>
                </a:tc>
              </a:tr>
              <a:tr h="254194">
                <a:tc>
                  <a:txBody>
                    <a:bodyPr/>
                    <a:lstStyle/>
                    <a:p>
                      <a:pPr algn="ctr">
                        <a:lnSpc>
                          <a:spcPct val="115000"/>
                        </a:lnSpc>
                        <a:spcBef>
                          <a:spcPts val="600"/>
                        </a:spcBef>
                        <a:spcAft>
                          <a:spcPts val="0"/>
                        </a:spcAft>
                      </a:pPr>
                      <a:r>
                        <a:rPr lang="es-ES" sz="800">
                          <a:effectLst/>
                        </a:rPr>
                        <a:t>2,013</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0</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0.50</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36</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36</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36</a:t>
                      </a:r>
                      <a:endParaRPr lang="es-EC" sz="900">
                        <a:effectLst/>
                        <a:latin typeface="Arial"/>
                        <a:ea typeface="Times New Roman"/>
                        <a:cs typeface="Times New Roman"/>
                      </a:endParaRPr>
                    </a:p>
                  </a:txBody>
                  <a:tcPr marL="33705" marR="33705" marT="0" marB="0"/>
                </a:tc>
              </a:tr>
              <a:tr h="254194">
                <a:tc>
                  <a:txBody>
                    <a:bodyPr/>
                    <a:lstStyle/>
                    <a:p>
                      <a:pPr algn="ctr">
                        <a:lnSpc>
                          <a:spcPct val="115000"/>
                        </a:lnSpc>
                        <a:spcBef>
                          <a:spcPts val="600"/>
                        </a:spcBef>
                        <a:spcAft>
                          <a:spcPts val="0"/>
                        </a:spcAft>
                      </a:pPr>
                      <a:r>
                        <a:rPr lang="es-ES" sz="800">
                          <a:effectLst/>
                        </a:rPr>
                        <a:t>2,014</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1</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0.50</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36</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36</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40</a:t>
                      </a:r>
                      <a:endParaRPr lang="es-EC" sz="900">
                        <a:effectLst/>
                        <a:latin typeface="Arial"/>
                        <a:ea typeface="Times New Roman"/>
                        <a:cs typeface="Times New Roman"/>
                      </a:endParaRPr>
                    </a:p>
                  </a:txBody>
                  <a:tcPr marL="33705" marR="33705" marT="0" marB="0"/>
                </a:tc>
              </a:tr>
              <a:tr h="254194">
                <a:tc>
                  <a:txBody>
                    <a:bodyPr/>
                    <a:lstStyle/>
                    <a:p>
                      <a:pPr algn="ctr">
                        <a:lnSpc>
                          <a:spcPct val="115000"/>
                        </a:lnSpc>
                        <a:spcBef>
                          <a:spcPts val="600"/>
                        </a:spcBef>
                        <a:spcAft>
                          <a:spcPts val="0"/>
                        </a:spcAft>
                      </a:pPr>
                      <a:r>
                        <a:rPr lang="es-ES" sz="800">
                          <a:effectLst/>
                        </a:rPr>
                        <a:t>2,015</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2</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0.50</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36</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36</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45</a:t>
                      </a:r>
                      <a:endParaRPr lang="es-EC" sz="900">
                        <a:effectLst/>
                        <a:latin typeface="Arial"/>
                        <a:ea typeface="Times New Roman"/>
                        <a:cs typeface="Times New Roman"/>
                      </a:endParaRPr>
                    </a:p>
                  </a:txBody>
                  <a:tcPr marL="33705" marR="33705" marT="0" marB="0"/>
                </a:tc>
              </a:tr>
              <a:tr h="254194">
                <a:tc>
                  <a:txBody>
                    <a:bodyPr/>
                    <a:lstStyle/>
                    <a:p>
                      <a:pPr algn="ctr">
                        <a:lnSpc>
                          <a:spcPct val="115000"/>
                        </a:lnSpc>
                        <a:spcBef>
                          <a:spcPts val="600"/>
                        </a:spcBef>
                        <a:spcAft>
                          <a:spcPts val="0"/>
                        </a:spcAft>
                      </a:pPr>
                      <a:r>
                        <a:rPr lang="es-ES" sz="800">
                          <a:effectLst/>
                        </a:rPr>
                        <a:t>2,016</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3</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0.50</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37</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37</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49</a:t>
                      </a:r>
                      <a:endParaRPr lang="es-EC" sz="900">
                        <a:effectLst/>
                        <a:latin typeface="Arial"/>
                        <a:ea typeface="Times New Roman"/>
                        <a:cs typeface="Times New Roman"/>
                      </a:endParaRPr>
                    </a:p>
                  </a:txBody>
                  <a:tcPr marL="33705" marR="33705" marT="0" marB="0"/>
                </a:tc>
              </a:tr>
              <a:tr h="254194">
                <a:tc>
                  <a:txBody>
                    <a:bodyPr/>
                    <a:lstStyle/>
                    <a:p>
                      <a:pPr algn="ctr">
                        <a:lnSpc>
                          <a:spcPct val="115000"/>
                        </a:lnSpc>
                        <a:spcBef>
                          <a:spcPts val="600"/>
                        </a:spcBef>
                        <a:spcAft>
                          <a:spcPts val="0"/>
                        </a:spcAft>
                      </a:pPr>
                      <a:r>
                        <a:rPr lang="es-ES" sz="800">
                          <a:effectLst/>
                        </a:rPr>
                        <a:t>2,017</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4</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0.50</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37</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37</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54</a:t>
                      </a:r>
                      <a:endParaRPr lang="es-EC" sz="900">
                        <a:effectLst/>
                        <a:latin typeface="Arial"/>
                        <a:ea typeface="Times New Roman"/>
                        <a:cs typeface="Times New Roman"/>
                      </a:endParaRPr>
                    </a:p>
                  </a:txBody>
                  <a:tcPr marL="33705" marR="33705" marT="0" marB="0"/>
                </a:tc>
              </a:tr>
              <a:tr h="254194">
                <a:tc>
                  <a:txBody>
                    <a:bodyPr/>
                    <a:lstStyle/>
                    <a:p>
                      <a:pPr algn="ctr">
                        <a:lnSpc>
                          <a:spcPct val="115000"/>
                        </a:lnSpc>
                        <a:spcBef>
                          <a:spcPts val="600"/>
                        </a:spcBef>
                        <a:spcAft>
                          <a:spcPts val="0"/>
                        </a:spcAft>
                      </a:pPr>
                      <a:r>
                        <a:rPr lang="es-ES" sz="800">
                          <a:effectLst/>
                        </a:rPr>
                        <a:t>2,018</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5</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0.50</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37</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37</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58</a:t>
                      </a:r>
                      <a:endParaRPr lang="es-EC" sz="900">
                        <a:effectLst/>
                        <a:latin typeface="Arial"/>
                        <a:ea typeface="Times New Roman"/>
                        <a:cs typeface="Times New Roman"/>
                      </a:endParaRPr>
                    </a:p>
                  </a:txBody>
                  <a:tcPr marL="33705" marR="33705" marT="0" marB="0"/>
                </a:tc>
              </a:tr>
              <a:tr h="254194">
                <a:tc>
                  <a:txBody>
                    <a:bodyPr/>
                    <a:lstStyle/>
                    <a:p>
                      <a:pPr algn="ctr">
                        <a:lnSpc>
                          <a:spcPct val="115000"/>
                        </a:lnSpc>
                        <a:spcBef>
                          <a:spcPts val="600"/>
                        </a:spcBef>
                        <a:spcAft>
                          <a:spcPts val="0"/>
                        </a:spcAft>
                      </a:pPr>
                      <a:r>
                        <a:rPr lang="es-ES" sz="800">
                          <a:effectLst/>
                        </a:rPr>
                        <a:t>2,019</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6</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0.50</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37</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37</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62</a:t>
                      </a:r>
                      <a:endParaRPr lang="es-EC" sz="900">
                        <a:effectLst/>
                        <a:latin typeface="Arial"/>
                        <a:ea typeface="Times New Roman"/>
                        <a:cs typeface="Times New Roman"/>
                      </a:endParaRPr>
                    </a:p>
                  </a:txBody>
                  <a:tcPr marL="33705" marR="33705" marT="0" marB="0"/>
                </a:tc>
              </a:tr>
              <a:tr h="254194">
                <a:tc>
                  <a:txBody>
                    <a:bodyPr/>
                    <a:lstStyle/>
                    <a:p>
                      <a:pPr algn="ctr">
                        <a:lnSpc>
                          <a:spcPct val="115000"/>
                        </a:lnSpc>
                        <a:spcBef>
                          <a:spcPts val="600"/>
                        </a:spcBef>
                        <a:spcAft>
                          <a:spcPts val="0"/>
                        </a:spcAft>
                      </a:pPr>
                      <a:r>
                        <a:rPr lang="es-ES" sz="800">
                          <a:effectLst/>
                        </a:rPr>
                        <a:t>2,020</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7</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0.50</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37</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37</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67</a:t>
                      </a:r>
                      <a:endParaRPr lang="es-EC" sz="900">
                        <a:effectLst/>
                        <a:latin typeface="Arial"/>
                        <a:ea typeface="Times New Roman"/>
                        <a:cs typeface="Times New Roman"/>
                      </a:endParaRPr>
                    </a:p>
                  </a:txBody>
                  <a:tcPr marL="33705" marR="33705" marT="0" marB="0"/>
                </a:tc>
              </a:tr>
              <a:tr h="254194">
                <a:tc>
                  <a:txBody>
                    <a:bodyPr/>
                    <a:lstStyle/>
                    <a:p>
                      <a:pPr algn="ctr">
                        <a:lnSpc>
                          <a:spcPct val="115000"/>
                        </a:lnSpc>
                        <a:spcBef>
                          <a:spcPts val="600"/>
                        </a:spcBef>
                        <a:spcAft>
                          <a:spcPts val="0"/>
                        </a:spcAft>
                      </a:pPr>
                      <a:r>
                        <a:rPr lang="es-ES" sz="800">
                          <a:effectLst/>
                        </a:rPr>
                        <a:t>2,021</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8</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0.50</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dirty="0">
                          <a:effectLst/>
                        </a:rPr>
                        <a:t>37</a:t>
                      </a:r>
                      <a:endParaRPr lang="es-EC" sz="900" dirty="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37</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71</a:t>
                      </a:r>
                      <a:endParaRPr lang="es-EC" sz="900">
                        <a:effectLst/>
                        <a:latin typeface="Arial"/>
                        <a:ea typeface="Times New Roman"/>
                        <a:cs typeface="Times New Roman"/>
                      </a:endParaRPr>
                    </a:p>
                  </a:txBody>
                  <a:tcPr marL="33705" marR="33705" marT="0" marB="0"/>
                </a:tc>
              </a:tr>
              <a:tr h="254194">
                <a:tc>
                  <a:txBody>
                    <a:bodyPr/>
                    <a:lstStyle/>
                    <a:p>
                      <a:pPr algn="ctr">
                        <a:lnSpc>
                          <a:spcPct val="115000"/>
                        </a:lnSpc>
                        <a:spcBef>
                          <a:spcPts val="600"/>
                        </a:spcBef>
                        <a:spcAft>
                          <a:spcPts val="0"/>
                        </a:spcAft>
                      </a:pPr>
                      <a:r>
                        <a:rPr lang="es-ES" sz="800">
                          <a:effectLst/>
                        </a:rPr>
                        <a:t>2,022</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9</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0.50</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38</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38</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76</a:t>
                      </a:r>
                      <a:endParaRPr lang="es-EC" sz="900">
                        <a:effectLst/>
                        <a:latin typeface="Arial"/>
                        <a:ea typeface="Times New Roman"/>
                        <a:cs typeface="Times New Roman"/>
                      </a:endParaRPr>
                    </a:p>
                  </a:txBody>
                  <a:tcPr marL="33705" marR="33705" marT="0" marB="0"/>
                </a:tc>
              </a:tr>
              <a:tr h="254194">
                <a:tc>
                  <a:txBody>
                    <a:bodyPr/>
                    <a:lstStyle/>
                    <a:p>
                      <a:pPr algn="ctr">
                        <a:lnSpc>
                          <a:spcPct val="115000"/>
                        </a:lnSpc>
                        <a:spcBef>
                          <a:spcPts val="600"/>
                        </a:spcBef>
                        <a:spcAft>
                          <a:spcPts val="0"/>
                        </a:spcAft>
                      </a:pPr>
                      <a:r>
                        <a:rPr lang="es-ES" sz="800">
                          <a:effectLst/>
                        </a:rPr>
                        <a:t>2,023</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10</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0.50</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38</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38</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80</a:t>
                      </a:r>
                      <a:endParaRPr lang="es-EC" sz="900">
                        <a:effectLst/>
                        <a:latin typeface="Arial"/>
                        <a:ea typeface="Times New Roman"/>
                        <a:cs typeface="Times New Roman"/>
                      </a:endParaRPr>
                    </a:p>
                  </a:txBody>
                  <a:tcPr marL="33705" marR="33705" marT="0" marB="0"/>
                </a:tc>
              </a:tr>
              <a:tr h="254194">
                <a:tc>
                  <a:txBody>
                    <a:bodyPr/>
                    <a:lstStyle/>
                    <a:p>
                      <a:pPr algn="ctr">
                        <a:lnSpc>
                          <a:spcPct val="115000"/>
                        </a:lnSpc>
                        <a:spcBef>
                          <a:spcPts val="600"/>
                        </a:spcBef>
                        <a:spcAft>
                          <a:spcPts val="0"/>
                        </a:spcAft>
                      </a:pPr>
                      <a:r>
                        <a:rPr lang="es-ES" sz="800">
                          <a:effectLst/>
                        </a:rPr>
                        <a:t>2,024</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11</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0.50</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38</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38</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84</a:t>
                      </a:r>
                      <a:endParaRPr lang="es-EC" sz="900">
                        <a:effectLst/>
                        <a:latin typeface="Arial"/>
                        <a:ea typeface="Times New Roman"/>
                        <a:cs typeface="Times New Roman"/>
                      </a:endParaRPr>
                    </a:p>
                  </a:txBody>
                  <a:tcPr marL="33705" marR="33705" marT="0" marB="0"/>
                </a:tc>
              </a:tr>
              <a:tr h="254194">
                <a:tc>
                  <a:txBody>
                    <a:bodyPr/>
                    <a:lstStyle/>
                    <a:p>
                      <a:pPr algn="ctr">
                        <a:lnSpc>
                          <a:spcPct val="115000"/>
                        </a:lnSpc>
                        <a:spcBef>
                          <a:spcPts val="600"/>
                        </a:spcBef>
                        <a:spcAft>
                          <a:spcPts val="0"/>
                        </a:spcAft>
                      </a:pPr>
                      <a:r>
                        <a:rPr lang="es-ES" sz="800">
                          <a:effectLst/>
                        </a:rPr>
                        <a:t>2,025</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12</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0.50</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38</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38</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89</a:t>
                      </a:r>
                      <a:endParaRPr lang="es-EC" sz="900">
                        <a:effectLst/>
                        <a:latin typeface="Arial"/>
                        <a:ea typeface="Times New Roman"/>
                        <a:cs typeface="Times New Roman"/>
                      </a:endParaRPr>
                    </a:p>
                  </a:txBody>
                  <a:tcPr marL="33705" marR="33705" marT="0" marB="0"/>
                </a:tc>
              </a:tr>
              <a:tr h="254194">
                <a:tc>
                  <a:txBody>
                    <a:bodyPr/>
                    <a:lstStyle/>
                    <a:p>
                      <a:pPr algn="ctr">
                        <a:lnSpc>
                          <a:spcPct val="115000"/>
                        </a:lnSpc>
                        <a:spcBef>
                          <a:spcPts val="600"/>
                        </a:spcBef>
                        <a:spcAft>
                          <a:spcPts val="0"/>
                        </a:spcAft>
                      </a:pPr>
                      <a:r>
                        <a:rPr lang="es-ES" sz="800">
                          <a:effectLst/>
                        </a:rPr>
                        <a:t>2,026</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13</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0.50</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38</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38</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93</a:t>
                      </a:r>
                      <a:endParaRPr lang="es-EC" sz="900">
                        <a:effectLst/>
                        <a:latin typeface="Arial"/>
                        <a:ea typeface="Times New Roman"/>
                        <a:cs typeface="Times New Roman"/>
                      </a:endParaRPr>
                    </a:p>
                  </a:txBody>
                  <a:tcPr marL="33705" marR="33705" marT="0" marB="0"/>
                </a:tc>
              </a:tr>
              <a:tr h="254194">
                <a:tc>
                  <a:txBody>
                    <a:bodyPr/>
                    <a:lstStyle/>
                    <a:p>
                      <a:pPr algn="ctr">
                        <a:lnSpc>
                          <a:spcPct val="115000"/>
                        </a:lnSpc>
                        <a:spcBef>
                          <a:spcPts val="600"/>
                        </a:spcBef>
                        <a:spcAft>
                          <a:spcPts val="0"/>
                        </a:spcAft>
                      </a:pPr>
                      <a:r>
                        <a:rPr lang="es-ES" sz="800">
                          <a:effectLst/>
                        </a:rPr>
                        <a:t>2,027</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14</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0.50</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39</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39</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98</a:t>
                      </a:r>
                      <a:endParaRPr lang="es-EC" sz="900">
                        <a:effectLst/>
                        <a:latin typeface="Arial"/>
                        <a:ea typeface="Times New Roman"/>
                        <a:cs typeface="Times New Roman"/>
                      </a:endParaRPr>
                    </a:p>
                  </a:txBody>
                  <a:tcPr marL="33705" marR="33705" marT="0" marB="0"/>
                </a:tc>
              </a:tr>
              <a:tr h="254194">
                <a:tc>
                  <a:txBody>
                    <a:bodyPr/>
                    <a:lstStyle/>
                    <a:p>
                      <a:pPr algn="ctr">
                        <a:lnSpc>
                          <a:spcPct val="115000"/>
                        </a:lnSpc>
                        <a:spcBef>
                          <a:spcPts val="600"/>
                        </a:spcBef>
                        <a:spcAft>
                          <a:spcPts val="0"/>
                        </a:spcAft>
                      </a:pPr>
                      <a:r>
                        <a:rPr lang="es-ES" sz="800">
                          <a:effectLst/>
                        </a:rPr>
                        <a:t>2,028</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15</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0.50</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39</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39</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102</a:t>
                      </a:r>
                      <a:endParaRPr lang="es-EC" sz="900">
                        <a:effectLst/>
                        <a:latin typeface="Arial"/>
                        <a:ea typeface="Times New Roman"/>
                        <a:cs typeface="Times New Roman"/>
                      </a:endParaRPr>
                    </a:p>
                  </a:txBody>
                  <a:tcPr marL="33705" marR="33705" marT="0" marB="0"/>
                </a:tc>
              </a:tr>
              <a:tr h="254194">
                <a:tc>
                  <a:txBody>
                    <a:bodyPr/>
                    <a:lstStyle/>
                    <a:p>
                      <a:pPr algn="ctr">
                        <a:lnSpc>
                          <a:spcPct val="115000"/>
                        </a:lnSpc>
                        <a:spcBef>
                          <a:spcPts val="600"/>
                        </a:spcBef>
                        <a:spcAft>
                          <a:spcPts val="0"/>
                        </a:spcAft>
                      </a:pPr>
                      <a:r>
                        <a:rPr lang="es-ES" sz="800">
                          <a:effectLst/>
                        </a:rPr>
                        <a:t>2,029</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16</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0.50</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39</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39</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106</a:t>
                      </a:r>
                      <a:endParaRPr lang="es-EC" sz="900">
                        <a:effectLst/>
                        <a:latin typeface="Arial"/>
                        <a:ea typeface="Times New Roman"/>
                        <a:cs typeface="Times New Roman"/>
                      </a:endParaRPr>
                    </a:p>
                  </a:txBody>
                  <a:tcPr marL="33705" marR="33705" marT="0" marB="0"/>
                </a:tc>
              </a:tr>
              <a:tr h="254194">
                <a:tc>
                  <a:txBody>
                    <a:bodyPr/>
                    <a:lstStyle/>
                    <a:p>
                      <a:pPr algn="ctr">
                        <a:lnSpc>
                          <a:spcPct val="115000"/>
                        </a:lnSpc>
                        <a:spcBef>
                          <a:spcPts val="600"/>
                        </a:spcBef>
                        <a:spcAft>
                          <a:spcPts val="0"/>
                        </a:spcAft>
                      </a:pPr>
                      <a:r>
                        <a:rPr lang="es-ES" sz="800">
                          <a:effectLst/>
                        </a:rPr>
                        <a:t>2,030</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17</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0.50</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39</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39</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111</a:t>
                      </a:r>
                      <a:endParaRPr lang="es-EC" sz="900">
                        <a:effectLst/>
                        <a:latin typeface="Arial"/>
                        <a:ea typeface="Times New Roman"/>
                        <a:cs typeface="Times New Roman"/>
                      </a:endParaRPr>
                    </a:p>
                  </a:txBody>
                  <a:tcPr marL="33705" marR="33705" marT="0" marB="0"/>
                </a:tc>
              </a:tr>
              <a:tr h="254194">
                <a:tc>
                  <a:txBody>
                    <a:bodyPr/>
                    <a:lstStyle/>
                    <a:p>
                      <a:pPr algn="ctr">
                        <a:lnSpc>
                          <a:spcPct val="115000"/>
                        </a:lnSpc>
                        <a:spcBef>
                          <a:spcPts val="600"/>
                        </a:spcBef>
                        <a:spcAft>
                          <a:spcPts val="0"/>
                        </a:spcAft>
                      </a:pPr>
                      <a:r>
                        <a:rPr lang="es-ES" sz="800">
                          <a:effectLst/>
                        </a:rPr>
                        <a:t>2,031</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18</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0.50</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39</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39</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115</a:t>
                      </a:r>
                      <a:endParaRPr lang="es-EC" sz="900">
                        <a:effectLst/>
                        <a:latin typeface="Arial"/>
                        <a:ea typeface="Times New Roman"/>
                        <a:cs typeface="Times New Roman"/>
                      </a:endParaRPr>
                    </a:p>
                  </a:txBody>
                  <a:tcPr marL="33705" marR="33705" marT="0" marB="0"/>
                </a:tc>
              </a:tr>
              <a:tr h="254194">
                <a:tc>
                  <a:txBody>
                    <a:bodyPr/>
                    <a:lstStyle/>
                    <a:p>
                      <a:pPr algn="ctr">
                        <a:lnSpc>
                          <a:spcPct val="115000"/>
                        </a:lnSpc>
                        <a:spcBef>
                          <a:spcPts val="600"/>
                        </a:spcBef>
                        <a:spcAft>
                          <a:spcPts val="0"/>
                        </a:spcAft>
                      </a:pPr>
                      <a:r>
                        <a:rPr lang="es-ES" sz="800">
                          <a:effectLst/>
                        </a:rPr>
                        <a:t>2,032</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19</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0.50</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39</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40</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120</a:t>
                      </a:r>
                      <a:endParaRPr lang="es-EC" sz="900">
                        <a:effectLst/>
                        <a:latin typeface="Arial"/>
                        <a:ea typeface="Times New Roman"/>
                        <a:cs typeface="Times New Roman"/>
                      </a:endParaRPr>
                    </a:p>
                  </a:txBody>
                  <a:tcPr marL="33705" marR="33705" marT="0" marB="0"/>
                </a:tc>
              </a:tr>
              <a:tr h="254194">
                <a:tc>
                  <a:txBody>
                    <a:bodyPr/>
                    <a:lstStyle/>
                    <a:p>
                      <a:pPr algn="ctr">
                        <a:lnSpc>
                          <a:spcPct val="115000"/>
                        </a:lnSpc>
                        <a:spcBef>
                          <a:spcPts val="600"/>
                        </a:spcBef>
                        <a:spcAft>
                          <a:spcPts val="0"/>
                        </a:spcAft>
                      </a:pPr>
                      <a:r>
                        <a:rPr lang="es-ES" sz="800">
                          <a:effectLst/>
                        </a:rPr>
                        <a:t>2,033</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20</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0.50</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40</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a:effectLst/>
                        </a:rPr>
                        <a:t>40</a:t>
                      </a:r>
                      <a:endParaRPr lang="es-EC" sz="900">
                        <a:effectLst/>
                        <a:latin typeface="Arial"/>
                        <a:ea typeface="Times New Roman"/>
                        <a:cs typeface="Times New Roman"/>
                      </a:endParaRPr>
                    </a:p>
                  </a:txBody>
                  <a:tcPr marL="33705" marR="33705" marT="0" marB="0"/>
                </a:tc>
                <a:tc>
                  <a:txBody>
                    <a:bodyPr/>
                    <a:lstStyle/>
                    <a:p>
                      <a:pPr algn="ctr">
                        <a:lnSpc>
                          <a:spcPct val="115000"/>
                        </a:lnSpc>
                        <a:spcBef>
                          <a:spcPts val="600"/>
                        </a:spcBef>
                        <a:spcAft>
                          <a:spcPts val="0"/>
                        </a:spcAft>
                      </a:pPr>
                      <a:r>
                        <a:rPr lang="es-ES" sz="800" dirty="0">
                          <a:effectLst/>
                        </a:rPr>
                        <a:t>124</a:t>
                      </a:r>
                      <a:endParaRPr lang="es-EC" sz="900" dirty="0">
                        <a:effectLst/>
                        <a:latin typeface="Arial"/>
                        <a:ea typeface="Times New Roman"/>
                        <a:cs typeface="Times New Roman"/>
                      </a:endParaRPr>
                    </a:p>
                  </a:txBody>
                  <a:tcPr marL="33705" marR="33705" marT="0" marB="0"/>
                </a:tc>
              </a:tr>
            </a:tbl>
          </a:graphicData>
        </a:graphic>
      </p:graphicFrame>
      <p:sp>
        <p:nvSpPr>
          <p:cNvPr id="4" name="3 Rectángulo"/>
          <p:cNvSpPr/>
          <p:nvPr/>
        </p:nvSpPr>
        <p:spPr>
          <a:xfrm>
            <a:off x="4779268" y="159023"/>
            <a:ext cx="3177108" cy="461665"/>
          </a:xfrm>
          <a:prstGeom prst="rect">
            <a:avLst/>
          </a:prstGeom>
        </p:spPr>
        <p:txBody>
          <a:bodyPr wrap="square">
            <a:spAutoFit/>
          </a:bodyPr>
          <a:lstStyle/>
          <a:p>
            <a:r>
              <a:rPr lang="es-ES" sz="2400" b="1" dirty="0" smtClean="0">
                <a:solidFill>
                  <a:srgbClr val="94C600"/>
                </a:solidFill>
                <a:ea typeface="+mj-ea"/>
                <a:cs typeface="+mj-cs"/>
              </a:rPr>
              <a:t>Análisis Poblacional</a:t>
            </a:r>
            <a:endParaRPr lang="es-EC" sz="1100" dirty="0"/>
          </a:p>
        </p:txBody>
      </p:sp>
      <p:graphicFrame>
        <p:nvGraphicFramePr>
          <p:cNvPr id="6" name="5 Gráfico"/>
          <p:cNvGraphicFramePr/>
          <p:nvPr>
            <p:extLst>
              <p:ext uri="{D42A27DB-BD31-4B8C-83A1-F6EECF244321}">
                <p14:modId xmlns:p14="http://schemas.microsoft.com/office/powerpoint/2010/main" val="452606610"/>
              </p:ext>
            </p:extLst>
          </p:nvPr>
        </p:nvGraphicFramePr>
        <p:xfrm>
          <a:off x="3924659" y="1700808"/>
          <a:ext cx="4886325" cy="34715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Tabla"/>
          <p:cNvGraphicFramePr>
            <a:graphicFrameLocks noGrp="1"/>
          </p:cNvGraphicFramePr>
          <p:nvPr>
            <p:extLst>
              <p:ext uri="{D42A27DB-BD31-4B8C-83A1-F6EECF244321}">
                <p14:modId xmlns:p14="http://schemas.microsoft.com/office/powerpoint/2010/main" val="742510496"/>
              </p:ext>
            </p:extLst>
          </p:nvPr>
        </p:nvGraphicFramePr>
        <p:xfrm>
          <a:off x="3203848" y="6199488"/>
          <a:ext cx="648072" cy="216024"/>
        </p:xfrm>
        <a:graphic>
          <a:graphicData uri="http://schemas.openxmlformats.org/drawingml/2006/table">
            <a:tbl>
              <a:tblPr firstRow="1" firstCol="1" bandRow="1">
                <a:tableStyleId>{5C22544A-7EE6-4342-B048-85BDC9FD1C3A}</a:tableStyleId>
              </a:tblPr>
              <a:tblGrid>
                <a:gridCol w="648072"/>
              </a:tblGrid>
              <a:tr h="216024">
                <a:tc>
                  <a:txBody>
                    <a:bodyPr/>
                    <a:lstStyle/>
                    <a:p>
                      <a:pPr marL="180340" algn="just" defTabSz="914400" rtl="0" eaLnBrk="1" latinLnBrk="0" hangingPunct="1">
                        <a:lnSpc>
                          <a:spcPct val="150000"/>
                        </a:lnSpc>
                        <a:spcBef>
                          <a:spcPts val="1200"/>
                        </a:spcBef>
                        <a:spcAft>
                          <a:spcPts val="0"/>
                        </a:spcAft>
                      </a:pPr>
                      <a:r>
                        <a:rPr kumimoji="0" lang="es-ES" sz="800" kern="1200" dirty="0" smtClean="0">
                          <a:solidFill>
                            <a:srgbClr val="C00000"/>
                          </a:solidFill>
                          <a:effectLst/>
                          <a:latin typeface="+mn-lt"/>
                          <a:ea typeface="+mn-ea"/>
                          <a:cs typeface="+mn-cs"/>
                        </a:rPr>
                        <a:t>124</a:t>
                      </a:r>
                      <a:endParaRPr kumimoji="0" lang="es-ES" sz="800" kern="1200" dirty="0">
                        <a:solidFill>
                          <a:srgbClr val="C00000"/>
                        </a:solidFill>
                        <a:effectLst/>
                        <a:latin typeface="+mn-lt"/>
                        <a:ea typeface="+mn-ea"/>
                        <a:cs typeface="+mn-cs"/>
                      </a:endParaRPr>
                    </a:p>
                  </a:txBody>
                  <a:tcPr marL="68580" marR="68580" marT="0" marB="0" anchor="ctr">
                    <a:solidFill>
                      <a:schemeClr val="accent6">
                        <a:lumMod val="40000"/>
                        <a:lumOff val="60000"/>
                      </a:schemeClr>
                    </a:solidFill>
                  </a:tcPr>
                </a:tc>
              </a:tr>
            </a:tbl>
          </a:graphicData>
        </a:graphic>
      </p:graphicFrame>
      <p:sp>
        <p:nvSpPr>
          <p:cNvPr id="8" name="1 Título"/>
          <p:cNvSpPr txBox="1">
            <a:spLocks/>
          </p:cNvSpPr>
          <p:nvPr/>
        </p:nvSpPr>
        <p:spPr>
          <a:xfrm>
            <a:off x="4932040" y="5301208"/>
            <a:ext cx="3024336" cy="11430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s-ES" sz="1400" b="1" dirty="0" smtClean="0">
                <a:solidFill>
                  <a:schemeClr val="tx1"/>
                </a:solidFill>
              </a:rPr>
              <a:t>POBLACIÓN FUTURA DEL RECINTO </a:t>
            </a:r>
            <a:r>
              <a:rPr lang="es-ES" sz="1400" b="1" dirty="0">
                <a:solidFill>
                  <a:schemeClr val="tx1"/>
                </a:solidFill>
              </a:rPr>
              <a:t>EL ROCÍO: 124 habitantes</a:t>
            </a:r>
            <a:endParaRPr lang="es-EC" sz="1400" b="1" dirty="0">
              <a:solidFill>
                <a:schemeClr val="tx1"/>
              </a:solidFill>
            </a:endParaRPr>
          </a:p>
          <a:p>
            <a:r>
              <a:rPr lang="es-EC" sz="1400" b="1" dirty="0">
                <a:solidFill>
                  <a:schemeClr val="tx1"/>
                </a:solidFill>
              </a:rPr>
              <a:t/>
            </a:r>
            <a:br>
              <a:rPr lang="es-EC" sz="1400" b="1" dirty="0">
                <a:solidFill>
                  <a:schemeClr val="tx1"/>
                </a:solidFill>
              </a:rPr>
            </a:br>
            <a:endParaRPr lang="es-EC" sz="1400" b="1" dirty="0">
              <a:solidFill>
                <a:schemeClr val="tx1"/>
              </a:solidFill>
            </a:endParaRPr>
          </a:p>
        </p:txBody>
      </p:sp>
    </p:spTree>
    <p:extLst>
      <p:ext uri="{BB962C8B-B14F-4D97-AF65-F5344CB8AC3E}">
        <p14:creationId xmlns:p14="http://schemas.microsoft.com/office/powerpoint/2010/main" val="41147749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1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000143"/>
            <a:ext cx="8208912" cy="3508977"/>
          </a:xfrm>
        </p:spPr>
        <p:txBody>
          <a:bodyPr>
            <a:normAutofit/>
          </a:bodyPr>
          <a:lstStyle/>
          <a:p>
            <a:pPr marL="68580" indent="0" algn="just">
              <a:buNone/>
            </a:pPr>
            <a:r>
              <a:rPr lang="es-EC" sz="2000" dirty="0">
                <a:latin typeface="Arial"/>
                <a:ea typeface="Times New Roman"/>
              </a:rPr>
              <a:t>Las áreas de aportación se determinaron en base al  levantamiento topográfico realizado, siguiendo las divisorias de agua de las curvas de nivel.</a:t>
            </a:r>
          </a:p>
          <a:p>
            <a:pPr algn="just"/>
            <a:endParaRPr lang="es-EC" sz="2000" dirty="0"/>
          </a:p>
        </p:txBody>
      </p:sp>
      <p:sp>
        <p:nvSpPr>
          <p:cNvPr id="4" name="3 Rectángulo"/>
          <p:cNvSpPr/>
          <p:nvPr/>
        </p:nvSpPr>
        <p:spPr>
          <a:xfrm>
            <a:off x="4355976" y="221739"/>
            <a:ext cx="4572000" cy="830997"/>
          </a:xfrm>
          <a:prstGeom prst="rect">
            <a:avLst/>
          </a:prstGeom>
        </p:spPr>
        <p:txBody>
          <a:bodyPr>
            <a:spAutoFit/>
          </a:bodyPr>
          <a:lstStyle/>
          <a:p>
            <a:pPr lvl="1"/>
            <a:r>
              <a:rPr lang="es-ES" sz="2400" b="1" dirty="0">
                <a:solidFill>
                  <a:schemeClr val="accent1"/>
                </a:solidFill>
              </a:rPr>
              <a:t>Áreas de </a:t>
            </a:r>
            <a:r>
              <a:rPr lang="es-ES" sz="2400" b="1" dirty="0" smtClean="0">
                <a:solidFill>
                  <a:schemeClr val="accent1"/>
                </a:solidFill>
              </a:rPr>
              <a:t>aportación</a:t>
            </a:r>
            <a:endParaRPr lang="es-EC" sz="2400" b="1" dirty="0">
              <a:solidFill>
                <a:schemeClr val="accent1"/>
              </a:solidFill>
            </a:endParaRPr>
          </a:p>
          <a:p>
            <a:r>
              <a:rPr lang="es-ES" sz="2400" dirty="0">
                <a:solidFill>
                  <a:schemeClr val="accent1"/>
                </a:solidFill>
              </a:rPr>
              <a:t> </a:t>
            </a:r>
            <a:endParaRPr lang="es-EC" sz="2400" dirty="0">
              <a:solidFill>
                <a:schemeClr val="accent1"/>
              </a:solidFill>
            </a:endParaRPr>
          </a:p>
        </p:txBody>
      </p:sp>
      <p:pic>
        <p:nvPicPr>
          <p:cNvPr id="10242" name="Picture 2" descr="C:\Users\User\Desktop\AREAS SANITARIO CH-R-Model.jpg"/>
          <p:cNvPicPr>
            <a:picLocks noChangeAspect="1" noChangeArrowheads="1"/>
          </p:cNvPicPr>
          <p:nvPr/>
        </p:nvPicPr>
        <p:blipFill rotWithShape="1">
          <a:blip r:embed="rId2">
            <a:extLst>
              <a:ext uri="{28A0092B-C50C-407E-A947-70E740481C1C}">
                <a14:useLocalDpi xmlns:a14="http://schemas.microsoft.com/office/drawing/2010/main" val="0"/>
              </a:ext>
            </a:extLst>
          </a:blip>
          <a:srcRect l="16250" t="27102" r="10250" b="36449"/>
          <a:stretch/>
        </p:blipFill>
        <p:spPr bwMode="auto">
          <a:xfrm>
            <a:off x="251520" y="2276872"/>
            <a:ext cx="8460432" cy="3236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6048" y="-531440"/>
            <a:ext cx="7024744" cy="1143000"/>
          </a:xfrm>
        </p:spPr>
        <p:txBody>
          <a:bodyPr>
            <a:normAutofit/>
          </a:bodyPr>
          <a:lstStyle/>
          <a:p>
            <a:r>
              <a:rPr lang="es-EC" sz="3200" dirty="0" smtClean="0"/>
              <a:t>ANTECEDENTES</a:t>
            </a:r>
            <a:endParaRPr lang="es-EC" sz="3200" dirty="0"/>
          </a:p>
        </p:txBody>
      </p:sp>
      <p:sp>
        <p:nvSpPr>
          <p:cNvPr id="3" name="2 Marcador de contenido"/>
          <p:cNvSpPr>
            <a:spLocks noGrp="1"/>
          </p:cNvSpPr>
          <p:nvPr>
            <p:ph idx="1"/>
          </p:nvPr>
        </p:nvSpPr>
        <p:spPr>
          <a:xfrm>
            <a:off x="395536" y="1248544"/>
            <a:ext cx="8229600" cy="5132784"/>
          </a:xfrm>
        </p:spPr>
        <p:txBody>
          <a:bodyPr>
            <a:noAutofit/>
          </a:bodyPr>
          <a:lstStyle/>
          <a:p>
            <a:pPr algn="just"/>
            <a:r>
              <a:rPr lang="es-ES" sz="1500" dirty="0"/>
              <a:t>El presente proyecto tiene como finalidad la aplicación de los parámetros de diseño, normas y códigos de la Empresa Pública Metropolitana de Agua Potable y Saneamiento de la ciudad de Quito (</a:t>
            </a:r>
            <a:r>
              <a:rPr lang="es-ES" sz="1500" dirty="0" err="1"/>
              <a:t>EPMAPS</a:t>
            </a:r>
            <a:r>
              <a:rPr lang="es-ES" sz="1500" dirty="0"/>
              <a:t>-Quito</a:t>
            </a:r>
            <a:r>
              <a:rPr lang="es-ES" sz="1500" dirty="0" smtClean="0"/>
              <a:t>).</a:t>
            </a:r>
            <a:endParaRPr lang="es-EC" sz="1500" dirty="0"/>
          </a:p>
          <a:p>
            <a:pPr algn="just"/>
            <a:endParaRPr lang="es-EC" sz="1500" dirty="0"/>
          </a:p>
          <a:p>
            <a:pPr algn="just"/>
            <a:r>
              <a:rPr lang="es-ES" sz="1500" dirty="0"/>
              <a:t>La disposición de los desechos provenientes del sistema de alcantarillado serán tratados antes de que el agua sea descargada en el río Saloya, con esto se garantizará la preservación del medio ambiente. </a:t>
            </a:r>
            <a:endParaRPr lang="es-EC" sz="1500" dirty="0"/>
          </a:p>
          <a:p>
            <a:pPr marL="68580" indent="0" algn="just">
              <a:buNone/>
            </a:pPr>
            <a:endParaRPr lang="es-EC" sz="1500" dirty="0"/>
          </a:p>
          <a:p>
            <a:pPr algn="just"/>
            <a:r>
              <a:rPr lang="es-ES" sz="1500" dirty="0"/>
              <a:t>Para el estudio se tomó como información base la proporcionada </a:t>
            </a:r>
            <a:r>
              <a:rPr lang="es-ES" sz="1500" dirty="0" smtClean="0"/>
              <a:t>por: </a:t>
            </a:r>
          </a:p>
          <a:p>
            <a:pPr algn="just"/>
            <a:endParaRPr lang="es-ES" sz="1500" dirty="0" smtClean="0"/>
          </a:p>
          <a:p>
            <a:pPr lvl="1" algn="just">
              <a:buFont typeface="Wingdings" pitchFamily="2" charset="2"/>
              <a:buChar char="§"/>
            </a:pPr>
            <a:r>
              <a:rPr lang="es-ES" sz="1500" dirty="0" smtClean="0"/>
              <a:t>Instituto </a:t>
            </a:r>
            <a:r>
              <a:rPr lang="es-ES" sz="1500" dirty="0"/>
              <a:t>Nacional de Estadística y Censos (</a:t>
            </a:r>
            <a:r>
              <a:rPr lang="es-ES" sz="1500" dirty="0" err="1"/>
              <a:t>INEC</a:t>
            </a:r>
            <a:r>
              <a:rPr lang="es-ES" sz="1500" dirty="0"/>
              <a:t>), </a:t>
            </a:r>
            <a:endParaRPr lang="es-ES" sz="1500" dirty="0" smtClean="0"/>
          </a:p>
          <a:p>
            <a:pPr lvl="1" algn="just">
              <a:buFont typeface="Wingdings" pitchFamily="2" charset="2"/>
              <a:buChar char="§"/>
            </a:pPr>
            <a:r>
              <a:rPr lang="es-ES" sz="1500" dirty="0" smtClean="0"/>
              <a:t>Instituto </a:t>
            </a:r>
            <a:r>
              <a:rPr lang="es-ES" sz="1500" dirty="0"/>
              <a:t>Geográfico Militar (</a:t>
            </a:r>
            <a:r>
              <a:rPr lang="es-ES" sz="1500" dirty="0" err="1"/>
              <a:t>IGM</a:t>
            </a:r>
            <a:r>
              <a:rPr lang="es-ES" sz="1500" dirty="0"/>
              <a:t>), </a:t>
            </a:r>
            <a:endParaRPr lang="es-ES" sz="1500" dirty="0" smtClean="0"/>
          </a:p>
          <a:p>
            <a:pPr lvl="1" algn="just">
              <a:buFont typeface="Wingdings" pitchFamily="2" charset="2"/>
              <a:buChar char="§"/>
            </a:pPr>
            <a:r>
              <a:rPr lang="es-ES" sz="1500" dirty="0" smtClean="0"/>
              <a:t>Municipio </a:t>
            </a:r>
            <a:r>
              <a:rPr lang="es-ES" sz="1500" dirty="0"/>
              <a:t>del Distrito Metropolitano de Quito (</a:t>
            </a:r>
            <a:r>
              <a:rPr lang="es-ES" sz="1500" dirty="0" err="1"/>
              <a:t>MDMQ</a:t>
            </a:r>
            <a:r>
              <a:rPr lang="es-ES" sz="1500" dirty="0"/>
              <a:t>), </a:t>
            </a:r>
            <a:endParaRPr lang="es-ES" sz="1500" dirty="0" smtClean="0"/>
          </a:p>
          <a:p>
            <a:pPr lvl="1" algn="just">
              <a:buFont typeface="Wingdings" pitchFamily="2" charset="2"/>
              <a:buChar char="§"/>
            </a:pPr>
            <a:r>
              <a:rPr lang="es-ES" sz="1500" dirty="0" smtClean="0"/>
              <a:t>Empresa </a:t>
            </a:r>
            <a:r>
              <a:rPr lang="es-ES" sz="1500" dirty="0"/>
              <a:t>Pública Metropolitana de Agua Potable y Saneamiento de la ciudad de Quito (</a:t>
            </a:r>
            <a:r>
              <a:rPr lang="es-ES" sz="1500" dirty="0" err="1"/>
              <a:t>EPMAPS</a:t>
            </a:r>
            <a:r>
              <a:rPr lang="es-ES" sz="1500" dirty="0"/>
              <a:t>-Q), </a:t>
            </a:r>
            <a:endParaRPr lang="es-ES" sz="1500" dirty="0" smtClean="0"/>
          </a:p>
          <a:p>
            <a:pPr lvl="1" algn="just">
              <a:buFont typeface="Wingdings" pitchFamily="2" charset="2"/>
              <a:buChar char="§"/>
            </a:pPr>
            <a:r>
              <a:rPr lang="es-ES" sz="1500" dirty="0" smtClean="0"/>
              <a:t>Investigaciones</a:t>
            </a:r>
            <a:r>
              <a:rPr lang="es-ES" sz="1500" dirty="0"/>
              <a:t>, salidas de campo y encuestas que fueron realizadas en la zona del proyecto. </a:t>
            </a:r>
            <a:endParaRPr lang="es-EC" sz="1500" dirty="0"/>
          </a:p>
        </p:txBody>
      </p:sp>
    </p:spTree>
    <p:extLst>
      <p:ext uri="{BB962C8B-B14F-4D97-AF65-F5344CB8AC3E}">
        <p14:creationId xmlns:p14="http://schemas.microsoft.com/office/powerpoint/2010/main" val="31213121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67544" y="1196752"/>
                <a:ext cx="8208912" cy="5328592"/>
              </a:xfrm>
            </p:spPr>
            <p:txBody>
              <a:bodyPr>
                <a:normAutofit/>
              </a:bodyPr>
              <a:lstStyle/>
              <a:p>
                <a:pPr marL="360000" indent="0" algn="ctr">
                  <a:spcBef>
                    <a:spcPts val="600"/>
                  </a:spcBef>
                  <a:spcAft>
                    <a:spcPts val="600"/>
                  </a:spcAft>
                  <a:buNone/>
                </a:pPr>
                <a:endParaRPr lang="es-ES_tradnl" sz="2000" dirty="0" smtClean="0"/>
              </a:p>
              <a:p>
                <a:pPr marL="360000" indent="0" algn="ctr">
                  <a:spcBef>
                    <a:spcPts val="600"/>
                  </a:spcBef>
                  <a:spcAft>
                    <a:spcPts val="600"/>
                  </a:spcAft>
                  <a:buNone/>
                </a:pPr>
                <a:r>
                  <a:rPr lang="es-ES_tradnl" sz="2000" dirty="0" smtClean="0"/>
                  <a:t>Q </a:t>
                </a:r>
                <a:r>
                  <a:rPr lang="es-ES_tradnl" sz="2000" dirty="0"/>
                  <a:t>diseño sanitario = Q residuales (</a:t>
                </a:r>
                <a:r>
                  <a:rPr lang="es-ES_tradnl" sz="2000" dirty="0" err="1"/>
                  <a:t>Qas</a:t>
                </a:r>
                <a:r>
                  <a:rPr lang="es-ES_tradnl" sz="2000" dirty="0"/>
                  <a:t>)  + Q infiltración (</a:t>
                </a:r>
                <a:r>
                  <a:rPr lang="es-ES_tradnl" sz="2000" dirty="0" err="1"/>
                  <a:t>Qi</a:t>
                </a:r>
                <a:r>
                  <a:rPr lang="es-ES_tradnl" sz="2000" dirty="0"/>
                  <a:t>)</a:t>
                </a:r>
                <a:endParaRPr lang="es-EC" sz="2000" dirty="0"/>
              </a:p>
              <a:p>
                <a:pPr marL="360000" indent="0" algn="ctr">
                  <a:spcBef>
                    <a:spcPts val="600"/>
                  </a:spcBef>
                  <a:spcAft>
                    <a:spcPts val="600"/>
                  </a:spcAft>
                  <a:buNone/>
                </a:pPr>
                <a:r>
                  <a:rPr lang="es-ES_tradnl" sz="2000" dirty="0"/>
                  <a:t> Q diseño pluvial = Q aguas </a:t>
                </a:r>
                <a:r>
                  <a:rPr lang="es-ES_tradnl" sz="2000" dirty="0" smtClean="0"/>
                  <a:t>lluvia</a:t>
                </a:r>
              </a:p>
              <a:p>
                <a:pPr marL="360000" indent="0" algn="ctr">
                  <a:spcBef>
                    <a:spcPts val="600"/>
                  </a:spcBef>
                  <a:spcAft>
                    <a:spcPts val="600"/>
                  </a:spcAft>
                  <a:buNone/>
                </a:pPr>
                <a:endParaRPr lang="es-ES_tradnl" sz="2000" dirty="0">
                  <a:latin typeface="Arial"/>
                  <a:ea typeface="Times New Roman"/>
                </a:endParaRPr>
              </a:p>
              <a:p>
                <a:pPr marL="360000" indent="0" algn="ctr">
                  <a:spcBef>
                    <a:spcPts val="600"/>
                  </a:spcBef>
                  <a:spcAft>
                    <a:spcPts val="600"/>
                  </a:spcAft>
                  <a:buNone/>
                </a:pPr>
                <a:endParaRPr lang="es-ES_tradnl" sz="2000" dirty="0" smtClean="0">
                  <a:latin typeface="Arial"/>
                  <a:ea typeface="Times New Roman"/>
                </a:endParaRPr>
              </a:p>
              <a:p>
                <a:pPr marL="360000" indent="0" algn="ctr">
                  <a:spcBef>
                    <a:spcPts val="600"/>
                  </a:spcBef>
                  <a:spcAft>
                    <a:spcPts val="600"/>
                  </a:spcAft>
                  <a:buNone/>
                </a:pPr>
                <a:r>
                  <a:rPr lang="es-ES" b="1" dirty="0" smtClean="0">
                    <a:latin typeface="Arial"/>
                    <a:ea typeface="Times New Roman"/>
                  </a:rPr>
                  <a:t>Caudal de aguas residuales.</a:t>
                </a:r>
              </a:p>
              <a:p>
                <a:pPr marL="85680" indent="0" algn="ctr">
                  <a:lnSpc>
                    <a:spcPct val="200000"/>
                  </a:lnSpc>
                  <a:spcBef>
                    <a:spcPts val="600"/>
                  </a:spcBef>
                  <a:spcAft>
                    <a:spcPts val="600"/>
                  </a:spcAft>
                  <a:buNone/>
                </a:pPr>
                <a14:m>
                  <m:oMathPara xmlns:m="http://schemas.openxmlformats.org/officeDocument/2006/math">
                    <m:oMathParaPr>
                      <m:jc m:val="centerGroup"/>
                    </m:oMathParaPr>
                    <m:oMath xmlns:m="http://schemas.openxmlformats.org/officeDocument/2006/math">
                      <m:r>
                        <m:rPr>
                          <m:sty m:val="p"/>
                        </m:rPr>
                        <a:rPr lang="es-ES" sz="2000">
                          <a:latin typeface="Cambria Math"/>
                          <a:ea typeface="Times New Roman"/>
                        </a:rPr>
                        <m:t>Qas</m:t>
                      </m:r>
                      <m:r>
                        <a:rPr lang="es-ES" sz="2000">
                          <a:latin typeface="Cambria Math"/>
                          <a:ea typeface="Times New Roman"/>
                        </a:rPr>
                        <m:t>=70%</m:t>
                      </m:r>
                      <m:r>
                        <a:rPr lang="es-ES" sz="2000" i="1">
                          <a:effectLst/>
                          <a:latin typeface="Cambria Math"/>
                          <a:ea typeface="Times New Roman"/>
                        </a:rPr>
                        <m:t>∗</m:t>
                      </m:r>
                      <m:r>
                        <m:rPr>
                          <m:sty m:val="p"/>
                        </m:rPr>
                        <a:rPr lang="es-ES" sz="2000">
                          <a:effectLst/>
                          <a:latin typeface="Cambria Math"/>
                          <a:ea typeface="Times New Roman"/>
                        </a:rPr>
                        <m:t>dotacion</m:t>
                      </m:r>
                    </m:oMath>
                  </m:oMathPara>
                </a14:m>
                <a:endParaRPr lang="es-EC" sz="2000" dirty="0">
                  <a:effectLst/>
                  <a:latin typeface="Arial"/>
                  <a:ea typeface="Times New Roman"/>
                </a:endParaRPr>
              </a:p>
              <a:p>
                <a:pPr marL="85680" indent="0" algn="ctr">
                  <a:lnSpc>
                    <a:spcPct val="200000"/>
                  </a:lnSpc>
                  <a:spcBef>
                    <a:spcPts val="600"/>
                  </a:spcBef>
                  <a:spcAft>
                    <a:spcPts val="600"/>
                  </a:spcAft>
                  <a:buNone/>
                </a:pPr>
                <a14:m>
                  <m:oMathPara xmlns:m="http://schemas.openxmlformats.org/officeDocument/2006/math">
                    <m:oMathParaPr>
                      <m:jc m:val="centerGroup"/>
                    </m:oMathParaPr>
                    <m:oMath xmlns:m="http://schemas.openxmlformats.org/officeDocument/2006/math">
                      <m:r>
                        <m:rPr>
                          <m:sty m:val="p"/>
                        </m:rPr>
                        <a:rPr lang="es-ES" sz="2000">
                          <a:effectLst/>
                          <a:latin typeface="Cambria Math"/>
                          <a:ea typeface="Times New Roman"/>
                        </a:rPr>
                        <m:t>Qas</m:t>
                      </m:r>
                      <m:r>
                        <a:rPr lang="es-ES" sz="2000">
                          <a:effectLst/>
                          <a:latin typeface="Cambria Math"/>
                          <a:ea typeface="Times New Roman"/>
                        </a:rPr>
                        <m:t>=0.70</m:t>
                      </m:r>
                      <m:r>
                        <a:rPr lang="es-ES" sz="2000" i="1">
                          <a:effectLst/>
                          <a:latin typeface="Cambria Math"/>
                          <a:ea typeface="Times New Roman"/>
                        </a:rPr>
                        <m:t>∗</m:t>
                      </m:r>
                      <m:r>
                        <a:rPr lang="es-ES" sz="2000">
                          <a:effectLst/>
                          <a:latin typeface="Cambria Math"/>
                          <a:ea typeface="Times New Roman"/>
                        </a:rPr>
                        <m:t>130 </m:t>
                      </m:r>
                      <m:r>
                        <m:rPr>
                          <m:sty m:val="p"/>
                        </m:rPr>
                        <a:rPr lang="es-ES" sz="2000">
                          <a:effectLst/>
                          <a:latin typeface="Cambria Math"/>
                          <a:ea typeface="Times New Roman"/>
                        </a:rPr>
                        <m:t>l</m:t>
                      </m:r>
                      <m:r>
                        <a:rPr lang="es-ES" sz="2000">
                          <a:effectLst/>
                          <a:latin typeface="Cambria Math"/>
                          <a:ea typeface="Times New Roman"/>
                        </a:rPr>
                        <m:t>/</m:t>
                      </m:r>
                      <m:r>
                        <m:rPr>
                          <m:sty m:val="p"/>
                        </m:rPr>
                        <a:rPr lang="es-ES" sz="2000">
                          <a:effectLst/>
                          <a:latin typeface="Cambria Math"/>
                          <a:ea typeface="Times New Roman"/>
                        </a:rPr>
                        <m:t>hab</m:t>
                      </m:r>
                      <m:r>
                        <a:rPr lang="es-ES" sz="2000">
                          <a:effectLst/>
                          <a:latin typeface="Cambria Math"/>
                          <a:ea typeface="Times New Roman"/>
                        </a:rPr>
                        <m:t>/</m:t>
                      </m:r>
                      <m:r>
                        <m:rPr>
                          <m:sty m:val="p"/>
                        </m:rPr>
                        <a:rPr lang="es-ES" sz="2000">
                          <a:effectLst/>
                          <a:latin typeface="Cambria Math"/>
                          <a:ea typeface="Times New Roman"/>
                        </a:rPr>
                        <m:t>dia</m:t>
                      </m:r>
                    </m:oMath>
                  </m:oMathPara>
                </a14:m>
                <a:endParaRPr lang="es-EC" sz="2000" dirty="0">
                  <a:effectLst/>
                  <a:latin typeface="Arial"/>
                  <a:ea typeface="Times New Roman"/>
                </a:endParaRPr>
              </a:p>
              <a:p>
                <a:pPr marL="85680" indent="0" algn="ctr">
                  <a:lnSpc>
                    <a:spcPct val="200000"/>
                  </a:lnSpc>
                  <a:spcBef>
                    <a:spcPts val="600"/>
                  </a:spcBef>
                  <a:spcAft>
                    <a:spcPts val="600"/>
                  </a:spcAft>
                  <a:buNone/>
                </a:pPr>
                <a14:m>
                  <m:oMathPara xmlns:m="http://schemas.openxmlformats.org/officeDocument/2006/math">
                    <m:oMathParaPr>
                      <m:jc m:val="centerGroup"/>
                    </m:oMathParaPr>
                    <m:oMath xmlns:m="http://schemas.openxmlformats.org/officeDocument/2006/math">
                      <m:r>
                        <m:rPr>
                          <m:sty m:val="p"/>
                        </m:rPr>
                        <a:rPr lang="es-ES" sz="2000">
                          <a:effectLst/>
                          <a:latin typeface="Cambria Math"/>
                          <a:ea typeface="Times New Roman"/>
                        </a:rPr>
                        <m:t>Qas</m:t>
                      </m:r>
                      <m:r>
                        <a:rPr lang="es-ES" sz="2000">
                          <a:effectLst/>
                          <a:latin typeface="Cambria Math"/>
                          <a:ea typeface="Times New Roman"/>
                        </a:rPr>
                        <m:t>=91 </m:t>
                      </m:r>
                      <m:r>
                        <m:rPr>
                          <m:sty m:val="p"/>
                        </m:rPr>
                        <a:rPr lang="es-ES" sz="2000">
                          <a:effectLst/>
                          <a:latin typeface="Cambria Math"/>
                          <a:ea typeface="Times New Roman"/>
                        </a:rPr>
                        <m:t>l</m:t>
                      </m:r>
                      <m:r>
                        <a:rPr lang="es-ES" sz="2000">
                          <a:effectLst/>
                          <a:latin typeface="Cambria Math"/>
                          <a:ea typeface="Times New Roman"/>
                        </a:rPr>
                        <m:t>/</m:t>
                      </m:r>
                      <m:r>
                        <m:rPr>
                          <m:sty m:val="p"/>
                        </m:rPr>
                        <a:rPr lang="es-ES" sz="2000">
                          <a:effectLst/>
                          <a:latin typeface="Cambria Math"/>
                          <a:ea typeface="Times New Roman"/>
                        </a:rPr>
                        <m:t>hab</m:t>
                      </m:r>
                      <m:r>
                        <a:rPr lang="es-ES" sz="2000">
                          <a:effectLst/>
                          <a:latin typeface="Cambria Math"/>
                          <a:ea typeface="Times New Roman"/>
                        </a:rPr>
                        <m:t>/</m:t>
                      </m:r>
                      <m:r>
                        <m:rPr>
                          <m:sty m:val="p"/>
                        </m:rPr>
                        <a:rPr lang="es-ES" sz="2000">
                          <a:effectLst/>
                          <a:latin typeface="Cambria Math"/>
                          <a:ea typeface="Times New Roman"/>
                        </a:rPr>
                        <m:t>dia</m:t>
                      </m:r>
                    </m:oMath>
                  </m:oMathPara>
                </a14:m>
                <a:endParaRPr lang="es-EC" sz="20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67544" y="1196752"/>
                <a:ext cx="8208912" cy="5328592"/>
              </a:xfrm>
              <a:blipFill rotWithShape="1">
                <a:blip r:embed="rId2"/>
                <a:stretch>
                  <a:fillRect/>
                </a:stretch>
              </a:blipFill>
            </p:spPr>
            <p:txBody>
              <a:bodyPr/>
              <a:lstStyle/>
              <a:p>
                <a:r>
                  <a:rPr lang="es-EC">
                    <a:noFill/>
                  </a:rPr>
                  <a:t> </a:t>
                </a:r>
              </a:p>
            </p:txBody>
          </p:sp>
        </mc:Fallback>
      </mc:AlternateContent>
      <p:sp>
        <p:nvSpPr>
          <p:cNvPr id="5" name="4 Rectángulo"/>
          <p:cNvSpPr/>
          <p:nvPr/>
        </p:nvSpPr>
        <p:spPr>
          <a:xfrm>
            <a:off x="4788024" y="231031"/>
            <a:ext cx="3240360" cy="461665"/>
          </a:xfrm>
          <a:prstGeom prst="rect">
            <a:avLst/>
          </a:prstGeom>
        </p:spPr>
        <p:txBody>
          <a:bodyPr wrap="square">
            <a:spAutoFit/>
          </a:bodyPr>
          <a:lstStyle/>
          <a:p>
            <a:r>
              <a:rPr lang="es-ES" sz="2400" b="1" dirty="0">
                <a:solidFill>
                  <a:schemeClr val="accent1"/>
                </a:solidFill>
              </a:rPr>
              <a:t>Caudales de diseño</a:t>
            </a:r>
            <a:endParaRPr lang="es-EC" sz="2400" b="1" dirty="0">
              <a:solidFill>
                <a:schemeClr val="accent1"/>
              </a:solidFill>
            </a:endParaRPr>
          </a:p>
        </p:txBody>
      </p:sp>
    </p:spTree>
    <p:extLst>
      <p:ext uri="{BB962C8B-B14F-4D97-AF65-F5344CB8AC3E}">
        <p14:creationId xmlns:p14="http://schemas.microsoft.com/office/powerpoint/2010/main" val="19116752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67544" y="692696"/>
                <a:ext cx="8208912" cy="5760640"/>
              </a:xfrm>
            </p:spPr>
            <p:txBody>
              <a:bodyPr>
                <a:normAutofit lnSpcReduction="10000"/>
              </a:bodyPr>
              <a:lstStyle/>
              <a:p>
                <a:pPr marL="68580" lvl="3" indent="0" algn="ctr">
                  <a:buNone/>
                </a:pPr>
                <a:r>
                  <a:rPr lang="es-ES" sz="2600" b="1" dirty="0">
                    <a:latin typeface="Arial"/>
                    <a:ea typeface="Times New Roman"/>
                    <a:cs typeface="Times New Roman"/>
                  </a:rPr>
                  <a:t>Caudal de Infiltración. </a:t>
                </a:r>
                <a:endParaRPr lang="es-ES" sz="2600" b="1" dirty="0" smtClean="0">
                  <a:latin typeface="Arial"/>
                  <a:ea typeface="Times New Roman"/>
                  <a:cs typeface="Times New Roman"/>
                </a:endParaRPr>
              </a:p>
              <a:p>
                <a:pPr marL="68580" lvl="3" indent="0" algn="ctr">
                  <a:buNone/>
                </a:pPr>
                <a:endParaRPr lang="es-ES" b="1" dirty="0">
                  <a:latin typeface="Arial"/>
                  <a:ea typeface="Times New Roman"/>
                  <a:cs typeface="Times New Roman"/>
                </a:endParaRPr>
              </a:p>
              <a:p>
                <a:pPr marL="68580" lvl="3" indent="0" algn="ctr">
                  <a:buNone/>
                </a:pPr>
                <a:endParaRPr lang="es-ES" b="1" dirty="0" smtClean="0">
                  <a:latin typeface="Arial"/>
                  <a:ea typeface="Times New Roman"/>
                  <a:cs typeface="Times New Roman"/>
                </a:endParaRPr>
              </a:p>
              <a:p>
                <a:pPr marL="68580" lvl="3" indent="0" algn="ctr">
                  <a:buNone/>
                </a:pPr>
                <a:endParaRPr lang="es-ES" b="1" dirty="0">
                  <a:latin typeface="Arial"/>
                  <a:ea typeface="Times New Roman"/>
                  <a:cs typeface="Times New Roman"/>
                </a:endParaRPr>
              </a:p>
              <a:p>
                <a:pPr marL="68580" lvl="3" indent="0" algn="ctr">
                  <a:buNone/>
                </a:pPr>
                <a:endParaRPr lang="es-ES" b="1" dirty="0" smtClean="0">
                  <a:latin typeface="Arial"/>
                  <a:ea typeface="Times New Roman"/>
                  <a:cs typeface="Times New Roman"/>
                </a:endParaRPr>
              </a:p>
              <a:p>
                <a:pPr marL="68580" lvl="3" indent="0" algn="ctr">
                  <a:buNone/>
                </a:pPr>
                <a:endParaRPr lang="es-ES" b="1" dirty="0">
                  <a:latin typeface="Arial"/>
                  <a:ea typeface="Times New Roman"/>
                  <a:cs typeface="Times New Roman"/>
                </a:endParaRPr>
              </a:p>
              <a:p>
                <a:pPr marL="68580" lvl="3" indent="0" algn="ctr">
                  <a:buNone/>
                </a:pPr>
                <a:endParaRPr lang="es-ES" b="1" dirty="0" smtClean="0">
                  <a:latin typeface="Arial"/>
                  <a:ea typeface="Times New Roman"/>
                  <a:cs typeface="Times New Roman"/>
                </a:endParaRPr>
              </a:p>
              <a:p>
                <a:pPr marL="68580" lvl="3" indent="0" algn="ctr">
                  <a:buNone/>
                </a:pPr>
                <a:endParaRPr lang="es-ES" b="1" dirty="0">
                  <a:latin typeface="Arial"/>
                  <a:ea typeface="Times New Roman"/>
                  <a:cs typeface="Times New Roman"/>
                </a:endParaRPr>
              </a:p>
              <a:p>
                <a:pPr marL="68580" lvl="3" indent="0" algn="ctr">
                  <a:buNone/>
                </a:pPr>
                <a:endParaRPr lang="es-ES" b="1" dirty="0" smtClean="0">
                  <a:latin typeface="Arial"/>
                  <a:ea typeface="Times New Roman"/>
                  <a:cs typeface="Times New Roman"/>
                </a:endParaRPr>
              </a:p>
              <a:p>
                <a:pPr marL="68580" indent="0">
                  <a:buNone/>
                </a:pPr>
                <a:endParaRPr lang="es-ES" dirty="0" smtClean="0"/>
              </a:p>
              <a:p>
                <a:pPr marL="68580" indent="0">
                  <a:buNone/>
                </a:pPr>
                <a:r>
                  <a:rPr lang="es-ES" sz="2000" dirty="0" smtClean="0"/>
                  <a:t>Para </a:t>
                </a:r>
                <a:r>
                  <a:rPr lang="es-ES" sz="2000" dirty="0"/>
                  <a:t>el cálculo de los caudales de infiltración se utiliza entonces la siguiente fórmula:</a:t>
                </a:r>
                <a:endParaRPr lang="es-EC" sz="2000" dirty="0"/>
              </a:p>
              <a:p>
                <a:pPr marL="68580" indent="0">
                  <a:buNone/>
                </a:pPr>
                <a:endParaRPr lang="es-ES" dirty="0" smtClean="0"/>
              </a:p>
              <a:p>
                <a:pPr marL="68580" indent="0">
                  <a:buNone/>
                </a:pPr>
                <a14:m>
                  <m:oMathPara xmlns:m="http://schemas.openxmlformats.org/officeDocument/2006/math">
                    <m:oMathParaPr>
                      <m:jc m:val="centerGroup"/>
                    </m:oMathParaPr>
                    <m:oMath xmlns:m="http://schemas.openxmlformats.org/officeDocument/2006/math">
                      <m:r>
                        <m:rPr>
                          <m:sty m:val="p"/>
                        </m:rPr>
                        <a:rPr lang="es-ES">
                          <a:latin typeface="Cambria Math"/>
                        </a:rPr>
                        <m:t>Qi</m:t>
                      </m:r>
                      <m:r>
                        <a:rPr lang="es-ES">
                          <a:latin typeface="Cambria Math"/>
                        </a:rPr>
                        <m:t>=0.1</m:t>
                      </m:r>
                      <m:r>
                        <a:rPr lang="es-ES" i="1">
                          <a:latin typeface="Cambria Math"/>
                        </a:rPr>
                        <m:t>∗</m:t>
                      </m:r>
                      <m:r>
                        <m:rPr>
                          <m:sty m:val="p"/>
                        </m:rPr>
                        <a:rPr lang="es-ES">
                          <a:latin typeface="Cambria Math"/>
                        </a:rPr>
                        <m:t>A</m:t>
                      </m:r>
                    </m:oMath>
                  </m:oMathPara>
                </a14:m>
                <a:endParaRPr lang="es-EC" dirty="0"/>
              </a:p>
              <a:p>
                <a:pPr marL="68580" indent="0">
                  <a:buNone/>
                </a:pPr>
                <a:r>
                  <a:rPr lang="es-ES" sz="1900" dirty="0" smtClean="0"/>
                  <a:t>Donde</a:t>
                </a:r>
                <a:r>
                  <a:rPr lang="es-ES" sz="1900" dirty="0"/>
                  <a:t>:</a:t>
                </a:r>
                <a:endParaRPr lang="es-EC" sz="1900" dirty="0"/>
              </a:p>
              <a:p>
                <a:pPr marL="68580" indent="0">
                  <a:buNone/>
                </a:pPr>
                <a:r>
                  <a:rPr lang="es-ES" sz="1900" dirty="0" err="1"/>
                  <a:t>Qi</a:t>
                </a:r>
                <a:r>
                  <a:rPr lang="es-ES" sz="1900" dirty="0"/>
                  <a:t> = Caudal de infiltración</a:t>
                </a:r>
                <a:endParaRPr lang="es-EC" sz="1900" dirty="0"/>
              </a:p>
              <a:p>
                <a:pPr marL="68580" indent="0">
                  <a:buNone/>
                </a:pPr>
                <a:r>
                  <a:rPr lang="es-ES" sz="1900" dirty="0"/>
                  <a:t>A = Área (Hectáreas) </a:t>
                </a:r>
                <a:endParaRPr lang="es-EC" sz="1900" dirty="0"/>
              </a:p>
              <a:p>
                <a:pPr marL="68580" lvl="3" indent="0" algn="ctr">
                  <a:buNone/>
                </a:pPr>
                <a:endParaRPr lang="es-EC" b="1" dirty="0">
                  <a:latin typeface="Arial"/>
                  <a:ea typeface="Times New Roman"/>
                  <a:cs typeface="Times New Roman"/>
                </a:endParaRPr>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67544" y="692696"/>
                <a:ext cx="8208912" cy="5760640"/>
              </a:xfrm>
              <a:blipFill rotWithShape="1">
                <a:blip r:embed="rId2"/>
                <a:stretch>
                  <a:fillRect t="-1693" r="-1114"/>
                </a:stretch>
              </a:blipFill>
            </p:spPr>
            <p:txBody>
              <a:bodyPr/>
              <a:lstStyle/>
              <a:p>
                <a:r>
                  <a:rPr lang="es-EC">
                    <a:noFill/>
                  </a:rPr>
                  <a:t> </a:t>
                </a:r>
              </a:p>
            </p:txBody>
          </p:sp>
        </mc:Fallback>
      </mc:AlternateContent>
      <p:sp>
        <p:nvSpPr>
          <p:cNvPr id="5" name="4 Rectángulo"/>
          <p:cNvSpPr/>
          <p:nvPr/>
        </p:nvSpPr>
        <p:spPr>
          <a:xfrm>
            <a:off x="4788024" y="231031"/>
            <a:ext cx="3240360" cy="461665"/>
          </a:xfrm>
          <a:prstGeom prst="rect">
            <a:avLst/>
          </a:prstGeom>
        </p:spPr>
        <p:txBody>
          <a:bodyPr wrap="square">
            <a:spAutoFit/>
          </a:bodyPr>
          <a:lstStyle/>
          <a:p>
            <a:r>
              <a:rPr lang="es-ES" sz="2400" b="1" dirty="0">
                <a:solidFill>
                  <a:schemeClr val="accent1"/>
                </a:solidFill>
              </a:rPr>
              <a:t>Caudales de diseño</a:t>
            </a:r>
            <a:endParaRPr lang="es-EC" sz="2400" b="1" dirty="0">
              <a:solidFill>
                <a:schemeClr val="accent1"/>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187729790"/>
              </p:ext>
            </p:extLst>
          </p:nvPr>
        </p:nvGraphicFramePr>
        <p:xfrm>
          <a:off x="539552" y="1484784"/>
          <a:ext cx="8136904" cy="2016224"/>
        </p:xfrm>
        <a:graphic>
          <a:graphicData uri="http://schemas.openxmlformats.org/drawingml/2006/table">
            <a:tbl>
              <a:tblPr>
                <a:tableStyleId>{5C22544A-7EE6-4342-B048-85BDC9FD1C3A}</a:tableStyleId>
              </a:tblPr>
              <a:tblGrid>
                <a:gridCol w="2343973"/>
                <a:gridCol w="2125975"/>
                <a:gridCol w="1929977"/>
                <a:gridCol w="1736979"/>
              </a:tblGrid>
              <a:tr h="1238858">
                <a:tc>
                  <a:txBody>
                    <a:bodyPr/>
                    <a:lstStyle/>
                    <a:p>
                      <a:pPr algn="ctr">
                        <a:lnSpc>
                          <a:spcPct val="115000"/>
                        </a:lnSpc>
                        <a:spcBef>
                          <a:spcPts val="600"/>
                        </a:spcBef>
                        <a:spcAft>
                          <a:spcPts val="0"/>
                        </a:spcAft>
                      </a:pPr>
                      <a:r>
                        <a:rPr lang="es-ES_tradnl" sz="1800" dirty="0">
                          <a:effectLst/>
                        </a:rPr>
                        <a:t>Nivel de Complejidad del</a:t>
                      </a:r>
                      <a:br>
                        <a:rPr lang="es-ES_tradnl" sz="1800" dirty="0">
                          <a:effectLst/>
                        </a:rPr>
                      </a:br>
                      <a:r>
                        <a:rPr lang="es-ES_tradnl" sz="1800" dirty="0">
                          <a:effectLst/>
                        </a:rPr>
                        <a:t>Sistema</a:t>
                      </a:r>
                      <a:endParaRPr lang="es-EC" sz="2000" dirty="0">
                        <a:effectLst/>
                        <a:latin typeface="Arial"/>
                        <a:ea typeface="Times New Roman"/>
                        <a:cs typeface="Times New Roman"/>
                      </a:endParaRPr>
                    </a:p>
                  </a:txBody>
                  <a:tcPr marL="25400" marR="25400" marT="0" marB="0" anchor="ctr"/>
                </a:tc>
                <a:tc>
                  <a:txBody>
                    <a:bodyPr/>
                    <a:lstStyle/>
                    <a:p>
                      <a:pPr algn="ctr">
                        <a:lnSpc>
                          <a:spcPct val="115000"/>
                        </a:lnSpc>
                        <a:spcBef>
                          <a:spcPts val="600"/>
                        </a:spcBef>
                        <a:spcAft>
                          <a:spcPts val="0"/>
                        </a:spcAft>
                      </a:pPr>
                      <a:r>
                        <a:rPr lang="es-ES_tradnl" sz="1800">
                          <a:effectLst/>
                        </a:rPr>
                        <a:t>Infiltración Alta</a:t>
                      </a:r>
                      <a:br>
                        <a:rPr lang="es-ES_tradnl" sz="1800">
                          <a:effectLst/>
                        </a:rPr>
                      </a:br>
                      <a:r>
                        <a:rPr lang="es-ES_tradnl" sz="1800">
                          <a:effectLst/>
                        </a:rPr>
                        <a:t>(l/s-ha)</a:t>
                      </a:r>
                      <a:endParaRPr lang="es-EC" sz="2000">
                        <a:effectLst/>
                        <a:latin typeface="Arial"/>
                        <a:ea typeface="Times New Roman"/>
                        <a:cs typeface="Times New Roman"/>
                      </a:endParaRPr>
                    </a:p>
                  </a:txBody>
                  <a:tcPr marL="25400" marR="25400" marT="0" marB="0" anchor="ctr"/>
                </a:tc>
                <a:tc>
                  <a:txBody>
                    <a:bodyPr/>
                    <a:lstStyle/>
                    <a:p>
                      <a:pPr algn="ctr">
                        <a:lnSpc>
                          <a:spcPct val="115000"/>
                        </a:lnSpc>
                        <a:spcBef>
                          <a:spcPts val="600"/>
                        </a:spcBef>
                        <a:spcAft>
                          <a:spcPts val="0"/>
                        </a:spcAft>
                      </a:pPr>
                      <a:r>
                        <a:rPr lang="es-ES_tradnl" sz="1800">
                          <a:effectLst/>
                        </a:rPr>
                        <a:t>Infiltración Media</a:t>
                      </a:r>
                      <a:br>
                        <a:rPr lang="es-ES_tradnl" sz="1800">
                          <a:effectLst/>
                        </a:rPr>
                      </a:br>
                      <a:r>
                        <a:rPr lang="es-ES_tradnl" sz="1800">
                          <a:effectLst/>
                        </a:rPr>
                        <a:t>(l/s-ha)</a:t>
                      </a:r>
                      <a:endParaRPr lang="es-EC" sz="2000">
                        <a:effectLst/>
                        <a:latin typeface="Arial"/>
                        <a:ea typeface="Times New Roman"/>
                        <a:cs typeface="Times New Roman"/>
                      </a:endParaRPr>
                    </a:p>
                  </a:txBody>
                  <a:tcPr marL="25400" marR="25400" marT="0" marB="0" anchor="ctr"/>
                </a:tc>
                <a:tc>
                  <a:txBody>
                    <a:bodyPr/>
                    <a:lstStyle/>
                    <a:p>
                      <a:pPr algn="ctr">
                        <a:lnSpc>
                          <a:spcPct val="115000"/>
                        </a:lnSpc>
                        <a:spcBef>
                          <a:spcPts val="600"/>
                        </a:spcBef>
                        <a:spcAft>
                          <a:spcPts val="0"/>
                        </a:spcAft>
                      </a:pPr>
                      <a:r>
                        <a:rPr lang="es-ES_tradnl" sz="1800">
                          <a:effectLst/>
                        </a:rPr>
                        <a:t>Infiltración Baja</a:t>
                      </a:r>
                      <a:br>
                        <a:rPr lang="es-ES_tradnl" sz="1800">
                          <a:effectLst/>
                        </a:rPr>
                      </a:br>
                      <a:r>
                        <a:rPr lang="es-ES_tradnl" sz="1800">
                          <a:effectLst/>
                        </a:rPr>
                        <a:t>(l/s-ha)</a:t>
                      </a:r>
                      <a:endParaRPr lang="es-EC" sz="2000">
                        <a:effectLst/>
                        <a:latin typeface="Arial"/>
                        <a:ea typeface="Times New Roman"/>
                        <a:cs typeface="Times New Roman"/>
                      </a:endParaRPr>
                    </a:p>
                  </a:txBody>
                  <a:tcPr marL="25400" marR="25400" marT="0" marB="0" anchor="ctr"/>
                </a:tc>
              </a:tr>
              <a:tr h="388683">
                <a:tc>
                  <a:txBody>
                    <a:bodyPr/>
                    <a:lstStyle/>
                    <a:p>
                      <a:pPr algn="ctr">
                        <a:lnSpc>
                          <a:spcPct val="115000"/>
                        </a:lnSpc>
                        <a:spcBef>
                          <a:spcPts val="600"/>
                        </a:spcBef>
                        <a:spcAft>
                          <a:spcPts val="0"/>
                        </a:spcAft>
                      </a:pPr>
                      <a:r>
                        <a:rPr lang="es-ES_tradnl" sz="1800">
                          <a:effectLst/>
                        </a:rPr>
                        <a:t>Bajo y medio</a:t>
                      </a:r>
                      <a:endParaRPr lang="es-EC" sz="2000">
                        <a:effectLst/>
                        <a:latin typeface="Arial"/>
                        <a:ea typeface="Times New Roman"/>
                        <a:cs typeface="Times New Roman"/>
                      </a:endParaRPr>
                    </a:p>
                  </a:txBody>
                  <a:tcPr marL="25400" marR="25400" marT="0" marB="0" anchor="ctr"/>
                </a:tc>
                <a:tc>
                  <a:txBody>
                    <a:bodyPr/>
                    <a:lstStyle/>
                    <a:p>
                      <a:pPr algn="ctr">
                        <a:lnSpc>
                          <a:spcPct val="115000"/>
                        </a:lnSpc>
                        <a:spcBef>
                          <a:spcPts val="600"/>
                        </a:spcBef>
                        <a:spcAft>
                          <a:spcPts val="0"/>
                        </a:spcAft>
                      </a:pPr>
                      <a:r>
                        <a:rPr lang="es-ES_tradnl" sz="1800">
                          <a:effectLst/>
                        </a:rPr>
                        <a:t>0,1 -0,3</a:t>
                      </a:r>
                      <a:endParaRPr lang="es-EC" sz="2000">
                        <a:effectLst/>
                        <a:latin typeface="Arial"/>
                        <a:ea typeface="Times New Roman"/>
                        <a:cs typeface="Times New Roman"/>
                      </a:endParaRPr>
                    </a:p>
                  </a:txBody>
                  <a:tcPr marL="25400" marR="25400" marT="0" marB="0" anchor="ctr"/>
                </a:tc>
                <a:tc>
                  <a:txBody>
                    <a:bodyPr/>
                    <a:lstStyle/>
                    <a:p>
                      <a:pPr algn="ctr">
                        <a:lnSpc>
                          <a:spcPct val="115000"/>
                        </a:lnSpc>
                        <a:spcBef>
                          <a:spcPts val="600"/>
                        </a:spcBef>
                        <a:spcAft>
                          <a:spcPts val="0"/>
                        </a:spcAft>
                      </a:pPr>
                      <a:r>
                        <a:rPr lang="es-ES_tradnl" sz="1800" dirty="0">
                          <a:effectLst/>
                        </a:rPr>
                        <a:t>0,1-0,3</a:t>
                      </a:r>
                      <a:endParaRPr lang="es-EC" sz="2000" dirty="0">
                        <a:effectLst/>
                        <a:latin typeface="Arial"/>
                        <a:ea typeface="Times New Roman"/>
                        <a:cs typeface="Times New Roman"/>
                      </a:endParaRPr>
                    </a:p>
                  </a:txBody>
                  <a:tcPr marL="25400" marR="25400" marT="0" marB="0" anchor="ctr"/>
                </a:tc>
                <a:tc>
                  <a:txBody>
                    <a:bodyPr/>
                    <a:lstStyle/>
                    <a:p>
                      <a:pPr algn="ctr">
                        <a:lnSpc>
                          <a:spcPct val="115000"/>
                        </a:lnSpc>
                        <a:spcBef>
                          <a:spcPts val="600"/>
                        </a:spcBef>
                        <a:spcAft>
                          <a:spcPts val="0"/>
                        </a:spcAft>
                      </a:pPr>
                      <a:r>
                        <a:rPr lang="es-ES_tradnl" sz="1800">
                          <a:effectLst/>
                        </a:rPr>
                        <a:t>0,05-0,2</a:t>
                      </a:r>
                      <a:endParaRPr lang="es-EC" sz="2000">
                        <a:effectLst/>
                        <a:latin typeface="Arial"/>
                        <a:ea typeface="Times New Roman"/>
                        <a:cs typeface="Times New Roman"/>
                      </a:endParaRPr>
                    </a:p>
                  </a:txBody>
                  <a:tcPr marL="25400" marR="25400" marT="0" marB="0" anchor="ctr"/>
                </a:tc>
              </a:tr>
              <a:tr h="388683">
                <a:tc>
                  <a:txBody>
                    <a:bodyPr/>
                    <a:lstStyle/>
                    <a:p>
                      <a:pPr algn="ctr">
                        <a:lnSpc>
                          <a:spcPct val="115000"/>
                        </a:lnSpc>
                        <a:spcBef>
                          <a:spcPts val="600"/>
                        </a:spcBef>
                        <a:spcAft>
                          <a:spcPts val="0"/>
                        </a:spcAft>
                      </a:pPr>
                      <a:r>
                        <a:rPr lang="es-ES_tradnl" sz="1800">
                          <a:effectLst/>
                        </a:rPr>
                        <a:t>Medio alto y alto</a:t>
                      </a:r>
                      <a:endParaRPr lang="es-EC" sz="2000">
                        <a:effectLst/>
                        <a:latin typeface="Arial"/>
                        <a:ea typeface="Times New Roman"/>
                        <a:cs typeface="Times New Roman"/>
                      </a:endParaRPr>
                    </a:p>
                  </a:txBody>
                  <a:tcPr marL="25400" marR="25400" marT="0" marB="0" anchor="ctr"/>
                </a:tc>
                <a:tc>
                  <a:txBody>
                    <a:bodyPr/>
                    <a:lstStyle/>
                    <a:p>
                      <a:pPr algn="ctr">
                        <a:lnSpc>
                          <a:spcPct val="115000"/>
                        </a:lnSpc>
                        <a:spcBef>
                          <a:spcPts val="600"/>
                        </a:spcBef>
                        <a:spcAft>
                          <a:spcPts val="0"/>
                        </a:spcAft>
                      </a:pPr>
                      <a:r>
                        <a:rPr lang="es-ES_tradnl" sz="1800">
                          <a:effectLst/>
                        </a:rPr>
                        <a:t>0,15-0,4</a:t>
                      </a:r>
                      <a:endParaRPr lang="es-EC" sz="2000">
                        <a:effectLst/>
                        <a:latin typeface="Arial"/>
                        <a:ea typeface="Times New Roman"/>
                        <a:cs typeface="Times New Roman"/>
                      </a:endParaRPr>
                    </a:p>
                  </a:txBody>
                  <a:tcPr marL="25400" marR="25400" marT="0" marB="0" anchor="ctr"/>
                </a:tc>
                <a:tc>
                  <a:txBody>
                    <a:bodyPr/>
                    <a:lstStyle/>
                    <a:p>
                      <a:pPr algn="ctr">
                        <a:lnSpc>
                          <a:spcPct val="115000"/>
                        </a:lnSpc>
                        <a:spcBef>
                          <a:spcPts val="600"/>
                        </a:spcBef>
                        <a:spcAft>
                          <a:spcPts val="0"/>
                        </a:spcAft>
                      </a:pPr>
                      <a:r>
                        <a:rPr lang="es-ES_tradnl" sz="1800">
                          <a:effectLst/>
                        </a:rPr>
                        <a:t>0,1-0,3</a:t>
                      </a:r>
                      <a:endParaRPr lang="es-EC" sz="2000">
                        <a:effectLst/>
                        <a:latin typeface="Arial"/>
                        <a:ea typeface="Times New Roman"/>
                        <a:cs typeface="Times New Roman"/>
                      </a:endParaRPr>
                    </a:p>
                  </a:txBody>
                  <a:tcPr marL="25400" marR="25400" marT="0" marB="0" anchor="ctr"/>
                </a:tc>
                <a:tc>
                  <a:txBody>
                    <a:bodyPr/>
                    <a:lstStyle/>
                    <a:p>
                      <a:pPr algn="ctr">
                        <a:lnSpc>
                          <a:spcPct val="115000"/>
                        </a:lnSpc>
                        <a:spcBef>
                          <a:spcPts val="600"/>
                        </a:spcBef>
                        <a:spcAft>
                          <a:spcPts val="0"/>
                        </a:spcAft>
                      </a:pPr>
                      <a:r>
                        <a:rPr lang="es-ES_tradnl" sz="1800" dirty="0">
                          <a:effectLst/>
                        </a:rPr>
                        <a:t>0.05 - 0,2</a:t>
                      </a:r>
                      <a:endParaRPr lang="es-EC" sz="2000" dirty="0">
                        <a:effectLst/>
                        <a:latin typeface="Arial"/>
                        <a:ea typeface="Times New Roman"/>
                        <a:cs typeface="Times New Roman"/>
                      </a:endParaRPr>
                    </a:p>
                  </a:txBody>
                  <a:tcPr marL="25400" marR="25400" marT="0" marB="0" anchor="ct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1911973475"/>
              </p:ext>
            </p:extLst>
          </p:nvPr>
        </p:nvGraphicFramePr>
        <p:xfrm>
          <a:off x="5004048" y="2708920"/>
          <a:ext cx="1944216" cy="432048"/>
        </p:xfrm>
        <a:graphic>
          <a:graphicData uri="http://schemas.openxmlformats.org/drawingml/2006/table">
            <a:tbl>
              <a:tblPr firstRow="1" firstCol="1" bandRow="1">
                <a:tableStyleId>{5C22544A-7EE6-4342-B048-85BDC9FD1C3A}</a:tableStyleId>
              </a:tblPr>
              <a:tblGrid>
                <a:gridCol w="1944216"/>
              </a:tblGrid>
              <a:tr h="432048">
                <a:tc>
                  <a:txBody>
                    <a:bodyPr/>
                    <a:lstStyle/>
                    <a:p>
                      <a:pPr marL="180340" algn="ctr" defTabSz="914400" rtl="0" eaLnBrk="1" latinLnBrk="0" hangingPunct="1">
                        <a:lnSpc>
                          <a:spcPct val="150000"/>
                        </a:lnSpc>
                        <a:spcBef>
                          <a:spcPts val="1200"/>
                        </a:spcBef>
                        <a:spcAft>
                          <a:spcPts val="0"/>
                        </a:spcAft>
                      </a:pPr>
                      <a:r>
                        <a:rPr kumimoji="0" lang="es-ES" sz="1800" kern="1200" dirty="0" smtClean="0">
                          <a:solidFill>
                            <a:srgbClr val="C00000"/>
                          </a:solidFill>
                          <a:effectLst/>
                          <a:latin typeface="+mn-lt"/>
                          <a:ea typeface="+mn-ea"/>
                          <a:cs typeface="+mn-cs"/>
                        </a:rPr>
                        <a:t>0,1</a:t>
                      </a:r>
                      <a:r>
                        <a:rPr kumimoji="0" lang="es-ES" sz="1800" kern="1200" baseline="0" dirty="0" smtClean="0">
                          <a:solidFill>
                            <a:srgbClr val="C00000"/>
                          </a:solidFill>
                          <a:effectLst/>
                          <a:latin typeface="+mn-lt"/>
                          <a:ea typeface="+mn-ea"/>
                          <a:cs typeface="+mn-cs"/>
                        </a:rPr>
                        <a:t> – 0,3</a:t>
                      </a:r>
                      <a:endParaRPr kumimoji="0" lang="es-ES" sz="1800" kern="1200" dirty="0">
                        <a:solidFill>
                          <a:srgbClr val="C00000"/>
                        </a:solidFill>
                        <a:effectLst/>
                        <a:latin typeface="+mn-lt"/>
                        <a:ea typeface="+mn-ea"/>
                        <a:cs typeface="+mn-cs"/>
                      </a:endParaRPr>
                    </a:p>
                  </a:txBody>
                  <a:tcPr marL="68580" marR="68580" marT="0" marB="0" anchor="ctr">
                    <a:solidFill>
                      <a:schemeClr val="accent6">
                        <a:lumMod val="40000"/>
                        <a:lumOff val="60000"/>
                      </a:schemeClr>
                    </a:solidFill>
                  </a:tcPr>
                </a:tc>
              </a:tr>
            </a:tbl>
          </a:graphicData>
        </a:graphic>
      </p:graphicFrame>
    </p:spTree>
    <p:extLst>
      <p:ext uri="{BB962C8B-B14F-4D97-AF65-F5344CB8AC3E}">
        <p14:creationId xmlns:p14="http://schemas.microsoft.com/office/powerpoint/2010/main" val="13873987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1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67544" y="260648"/>
                <a:ext cx="8208912" cy="3508977"/>
              </a:xfrm>
            </p:spPr>
            <p:txBody>
              <a:bodyPr>
                <a:noAutofit/>
              </a:bodyPr>
              <a:lstStyle/>
              <a:p>
                <a:pPr marL="360000" lvl="3" indent="0">
                  <a:lnSpc>
                    <a:spcPct val="220000"/>
                  </a:lnSpc>
                  <a:spcBef>
                    <a:spcPts val="0"/>
                  </a:spcBef>
                  <a:spcAft>
                    <a:spcPts val="600"/>
                  </a:spcAft>
                  <a:buNone/>
                </a:pPr>
                <a:r>
                  <a:rPr lang="es-ES" sz="2400" b="1" dirty="0">
                    <a:latin typeface="Arial"/>
                    <a:ea typeface="Times New Roman"/>
                    <a:cs typeface="Times New Roman"/>
                  </a:rPr>
                  <a:t>Caudal </a:t>
                </a:r>
                <a:r>
                  <a:rPr lang="es-ES" sz="2400" b="1" dirty="0" smtClean="0">
                    <a:latin typeface="Arial"/>
                    <a:ea typeface="Times New Roman"/>
                    <a:cs typeface="Times New Roman"/>
                  </a:rPr>
                  <a:t>máximo</a:t>
                </a:r>
              </a:p>
              <a:p>
                <a:pPr marL="360000" lvl="3" indent="0" algn="just">
                  <a:lnSpc>
                    <a:spcPct val="220000"/>
                  </a:lnSpc>
                  <a:spcBef>
                    <a:spcPts val="0"/>
                  </a:spcBef>
                  <a:spcAft>
                    <a:spcPts val="600"/>
                  </a:spcAft>
                  <a:buNone/>
                </a:pPr>
                <a:r>
                  <a:rPr lang="es-ES" sz="1200" dirty="0" smtClean="0">
                    <a:effectLst/>
                    <a:latin typeface="Arial"/>
                    <a:ea typeface="Times New Roman"/>
                  </a:rPr>
                  <a:t>El </a:t>
                </a:r>
                <a:r>
                  <a:rPr lang="es-ES" sz="1200" dirty="0">
                    <a:effectLst/>
                    <a:latin typeface="Arial"/>
                    <a:ea typeface="Times New Roman"/>
                  </a:rPr>
                  <a:t>caudal máximo se lo obtiene con la siguiente fórmula:</a:t>
                </a:r>
                <a:endParaRPr lang="es-EC" sz="1200" dirty="0" smtClean="0">
                  <a:latin typeface="Arial"/>
                  <a:ea typeface="Times New Roman"/>
                </a:endParaRPr>
              </a:p>
              <a:p>
                <a:pPr marL="360000" lvl="3" indent="0" algn="just">
                  <a:lnSpc>
                    <a:spcPct val="220000"/>
                  </a:lnSpc>
                  <a:spcBef>
                    <a:spcPts val="0"/>
                  </a:spcBef>
                  <a:spcAft>
                    <a:spcPts val="600"/>
                  </a:spcAft>
                  <a:buNone/>
                </a:pPr>
                <a14:m>
                  <m:oMathPara xmlns:m="http://schemas.openxmlformats.org/officeDocument/2006/math">
                    <m:oMathParaPr>
                      <m:jc m:val="centerGroup"/>
                    </m:oMathParaPr>
                    <m:oMath xmlns:m="http://schemas.openxmlformats.org/officeDocument/2006/math">
                      <m:r>
                        <a:rPr lang="es-ES" b="1" i="1">
                          <a:effectLst/>
                          <a:latin typeface="Cambria Math"/>
                          <a:ea typeface="Times New Roman"/>
                        </a:rPr>
                        <m:t>𝐐𝐦𝐚𝐱</m:t>
                      </m:r>
                      <m:r>
                        <a:rPr lang="es-ES">
                          <a:effectLst/>
                          <a:latin typeface="Cambria Math"/>
                          <a:ea typeface="Times New Roman"/>
                        </a:rPr>
                        <m:t>=</m:t>
                      </m:r>
                      <m:r>
                        <m:rPr>
                          <m:sty m:val="p"/>
                        </m:rPr>
                        <a:rPr lang="es-ES">
                          <a:effectLst/>
                          <a:latin typeface="Cambria Math"/>
                          <a:ea typeface="Times New Roman"/>
                        </a:rPr>
                        <m:t>Pp</m:t>
                      </m:r>
                      <m:r>
                        <a:rPr lang="es-ES" i="1">
                          <a:effectLst/>
                          <a:latin typeface="Cambria Math"/>
                          <a:ea typeface="Times New Roman"/>
                        </a:rPr>
                        <m:t>∗</m:t>
                      </m:r>
                      <m:f>
                        <m:fPr>
                          <m:ctrlPr>
                            <a:rPr lang="es-EC" i="1">
                              <a:effectLst/>
                              <a:latin typeface="Cambria Math"/>
                              <a:ea typeface="Times New Roman"/>
                            </a:rPr>
                          </m:ctrlPr>
                        </m:fPr>
                        <m:num>
                          <m:r>
                            <m:rPr>
                              <m:sty m:val="p"/>
                            </m:rPr>
                            <a:rPr lang="es-ES">
                              <a:effectLst/>
                              <a:latin typeface="Cambria Math"/>
                              <a:ea typeface="Times New Roman"/>
                            </a:rPr>
                            <m:t>D</m:t>
                          </m:r>
                          <m:r>
                            <a:rPr lang="es-ES" i="1">
                              <a:effectLst/>
                              <a:latin typeface="Cambria Math"/>
                              <a:ea typeface="Times New Roman"/>
                            </a:rPr>
                            <m:t>∗</m:t>
                          </m:r>
                          <m:r>
                            <m:rPr>
                              <m:sty m:val="p"/>
                            </m:rPr>
                            <a:rPr lang="es-ES">
                              <a:effectLst/>
                              <a:latin typeface="Cambria Math"/>
                              <a:ea typeface="Times New Roman"/>
                            </a:rPr>
                            <m:t>r</m:t>
                          </m:r>
                          <m:r>
                            <a:rPr lang="es-ES" i="1">
                              <a:effectLst/>
                              <a:latin typeface="Cambria Math"/>
                              <a:ea typeface="Times New Roman"/>
                            </a:rPr>
                            <m:t>∗</m:t>
                          </m:r>
                          <m:r>
                            <m:rPr>
                              <m:sty m:val="p"/>
                            </m:rPr>
                            <a:rPr lang="es-ES">
                              <a:effectLst/>
                              <a:latin typeface="Cambria Math"/>
                              <a:ea typeface="Times New Roman"/>
                            </a:rPr>
                            <m:t>M</m:t>
                          </m:r>
                        </m:num>
                        <m:den>
                          <m:r>
                            <a:rPr lang="es-ES">
                              <a:effectLst/>
                              <a:latin typeface="Cambria Math"/>
                              <a:ea typeface="Times New Roman"/>
                            </a:rPr>
                            <m:t>86400</m:t>
                          </m:r>
                        </m:den>
                      </m:f>
                    </m:oMath>
                  </m:oMathPara>
                </a14:m>
                <a:endParaRPr lang="es-EC" sz="1200" dirty="0">
                  <a:effectLst/>
                  <a:latin typeface="Arial"/>
                  <a:ea typeface="Times New Roman"/>
                </a:endParaRPr>
              </a:p>
              <a:p>
                <a:pPr marL="360000" indent="0" algn="just">
                  <a:lnSpc>
                    <a:spcPct val="220000"/>
                  </a:lnSpc>
                  <a:spcBef>
                    <a:spcPts val="0"/>
                  </a:spcBef>
                  <a:spcAft>
                    <a:spcPts val="600"/>
                  </a:spcAft>
                  <a:buNone/>
                </a:pPr>
                <a:r>
                  <a:rPr lang="es-ES" sz="1200" dirty="0" smtClean="0">
                    <a:effectLst/>
                    <a:latin typeface="Arial"/>
                    <a:ea typeface="Times New Roman"/>
                  </a:rPr>
                  <a:t>Donde</a:t>
                </a:r>
                <a:r>
                  <a:rPr lang="es-ES" sz="1200" dirty="0">
                    <a:effectLst/>
                    <a:latin typeface="Arial"/>
                    <a:ea typeface="Times New Roman"/>
                  </a:rPr>
                  <a:t>:</a:t>
                </a:r>
                <a:endParaRPr lang="es-EC" sz="1200" dirty="0">
                  <a:effectLst/>
                  <a:latin typeface="Arial"/>
                  <a:ea typeface="Times New Roman"/>
                </a:endParaRPr>
              </a:p>
              <a:p>
                <a:pPr marL="360000" indent="0" algn="just">
                  <a:lnSpc>
                    <a:spcPct val="220000"/>
                  </a:lnSpc>
                  <a:spcBef>
                    <a:spcPts val="0"/>
                  </a:spcBef>
                  <a:spcAft>
                    <a:spcPts val="600"/>
                  </a:spcAft>
                  <a:buNone/>
                </a:pPr>
                <a:r>
                  <a:rPr lang="es-ES" sz="1200" b="1" dirty="0" err="1" smtClean="0">
                    <a:effectLst/>
                    <a:latin typeface="Arial"/>
                    <a:ea typeface="Times New Roman"/>
                  </a:rPr>
                  <a:t>Qmax</a:t>
                </a:r>
                <a:r>
                  <a:rPr lang="es-ES" sz="1200" dirty="0" smtClean="0">
                    <a:effectLst/>
                    <a:latin typeface="Arial"/>
                    <a:ea typeface="Times New Roman"/>
                  </a:rPr>
                  <a:t> </a:t>
                </a:r>
                <a:r>
                  <a:rPr lang="es-ES" sz="1200" dirty="0">
                    <a:effectLst/>
                    <a:latin typeface="Arial"/>
                    <a:ea typeface="Times New Roman"/>
                  </a:rPr>
                  <a:t>= Caudal máximo (l/s).</a:t>
                </a:r>
                <a:endParaRPr lang="es-EC" sz="1200" dirty="0">
                  <a:effectLst/>
                  <a:latin typeface="Arial"/>
                  <a:ea typeface="Times New Roman"/>
                </a:endParaRPr>
              </a:p>
              <a:p>
                <a:pPr marL="360000" indent="0" algn="just">
                  <a:lnSpc>
                    <a:spcPct val="220000"/>
                  </a:lnSpc>
                  <a:spcBef>
                    <a:spcPts val="0"/>
                  </a:spcBef>
                  <a:spcAft>
                    <a:spcPts val="600"/>
                  </a:spcAft>
                  <a:buNone/>
                </a:pPr>
                <a:r>
                  <a:rPr lang="es-ES" sz="1200" b="1" dirty="0" err="1" smtClean="0">
                    <a:effectLst/>
                    <a:latin typeface="Arial"/>
                    <a:ea typeface="Times New Roman"/>
                  </a:rPr>
                  <a:t>Pp</a:t>
                </a:r>
                <a:r>
                  <a:rPr lang="es-ES" sz="1200" b="1" dirty="0" smtClean="0">
                    <a:effectLst/>
                    <a:latin typeface="Arial"/>
                    <a:ea typeface="Times New Roman"/>
                  </a:rPr>
                  <a:t>  </a:t>
                </a:r>
                <a:r>
                  <a:rPr lang="es-ES" sz="1200" dirty="0">
                    <a:effectLst/>
                    <a:latin typeface="Arial"/>
                    <a:ea typeface="Times New Roman"/>
                  </a:rPr>
                  <a:t>= Población proyectada (</a:t>
                </a:r>
                <a:r>
                  <a:rPr lang="es-ES" sz="1200" dirty="0" err="1">
                    <a:effectLst/>
                    <a:latin typeface="Arial"/>
                    <a:ea typeface="Times New Roman"/>
                  </a:rPr>
                  <a:t>hab</a:t>
                </a:r>
                <a:r>
                  <a:rPr lang="es-ES" sz="1200" dirty="0">
                    <a:effectLst/>
                    <a:latin typeface="Arial"/>
                    <a:ea typeface="Times New Roman"/>
                  </a:rPr>
                  <a:t>).</a:t>
                </a:r>
                <a:endParaRPr lang="es-EC" sz="1200" dirty="0">
                  <a:effectLst/>
                  <a:latin typeface="Arial"/>
                  <a:ea typeface="Times New Roman"/>
                </a:endParaRPr>
              </a:p>
              <a:p>
                <a:pPr marL="360000" indent="0" algn="just">
                  <a:lnSpc>
                    <a:spcPct val="220000"/>
                  </a:lnSpc>
                  <a:spcBef>
                    <a:spcPts val="0"/>
                  </a:spcBef>
                  <a:spcAft>
                    <a:spcPts val="600"/>
                  </a:spcAft>
                  <a:buNone/>
                </a:pPr>
                <a:r>
                  <a:rPr lang="es-ES" sz="1200" b="1" dirty="0" smtClean="0">
                    <a:effectLst/>
                    <a:latin typeface="Arial"/>
                    <a:ea typeface="Times New Roman"/>
                  </a:rPr>
                  <a:t>D</a:t>
                </a:r>
                <a:r>
                  <a:rPr lang="es-ES" sz="1200" dirty="0" smtClean="0">
                    <a:effectLst/>
                    <a:latin typeface="Arial"/>
                    <a:ea typeface="Times New Roman"/>
                  </a:rPr>
                  <a:t> </a:t>
                </a:r>
                <a:r>
                  <a:rPr lang="es-ES" sz="1200" dirty="0">
                    <a:effectLst/>
                    <a:latin typeface="Arial"/>
                    <a:ea typeface="Times New Roman"/>
                  </a:rPr>
                  <a:t>= Dotación (l/</a:t>
                </a:r>
                <a:r>
                  <a:rPr lang="es-ES" sz="1200" dirty="0" err="1">
                    <a:effectLst/>
                    <a:latin typeface="Arial"/>
                    <a:ea typeface="Times New Roman"/>
                  </a:rPr>
                  <a:t>hab</a:t>
                </a:r>
                <a:r>
                  <a:rPr lang="es-ES" sz="1200" dirty="0">
                    <a:effectLst/>
                    <a:latin typeface="Arial"/>
                    <a:ea typeface="Times New Roman"/>
                  </a:rPr>
                  <a:t>/día).</a:t>
                </a:r>
                <a:endParaRPr lang="es-EC" sz="1200" dirty="0">
                  <a:effectLst/>
                  <a:latin typeface="Arial"/>
                  <a:ea typeface="Times New Roman"/>
                </a:endParaRPr>
              </a:p>
              <a:p>
                <a:pPr marL="360000" indent="0" algn="just">
                  <a:lnSpc>
                    <a:spcPct val="220000"/>
                  </a:lnSpc>
                  <a:spcBef>
                    <a:spcPts val="0"/>
                  </a:spcBef>
                  <a:spcAft>
                    <a:spcPts val="600"/>
                  </a:spcAft>
                  <a:buNone/>
                </a:pPr>
                <a:r>
                  <a:rPr lang="es-ES" sz="1200" b="1" dirty="0" smtClean="0">
                    <a:effectLst/>
                    <a:latin typeface="Arial"/>
                    <a:ea typeface="Times New Roman"/>
                  </a:rPr>
                  <a:t>r</a:t>
                </a:r>
                <a:r>
                  <a:rPr lang="es-ES" sz="1200" dirty="0" smtClean="0">
                    <a:effectLst/>
                    <a:latin typeface="Arial"/>
                    <a:ea typeface="Times New Roman"/>
                  </a:rPr>
                  <a:t> </a:t>
                </a:r>
                <a:r>
                  <a:rPr lang="es-ES" sz="1200" dirty="0">
                    <a:effectLst/>
                    <a:latin typeface="Arial"/>
                    <a:ea typeface="Times New Roman"/>
                  </a:rPr>
                  <a:t>= Porcentaje de retorno (%).</a:t>
                </a:r>
                <a:endParaRPr lang="es-EC" sz="1200" dirty="0">
                  <a:effectLst/>
                  <a:latin typeface="Arial"/>
                  <a:ea typeface="Times New Roman"/>
                </a:endParaRPr>
              </a:p>
              <a:p>
                <a:pPr marL="360000" indent="0" algn="just">
                  <a:lnSpc>
                    <a:spcPct val="220000"/>
                  </a:lnSpc>
                  <a:spcBef>
                    <a:spcPts val="0"/>
                  </a:spcBef>
                  <a:spcAft>
                    <a:spcPts val="600"/>
                  </a:spcAft>
                  <a:buNone/>
                </a:pPr>
                <a:r>
                  <a:rPr lang="es-ES" sz="1200" b="1" dirty="0" smtClean="0">
                    <a:effectLst/>
                    <a:latin typeface="Arial"/>
                    <a:ea typeface="Times New Roman"/>
                  </a:rPr>
                  <a:t>M </a:t>
                </a:r>
                <a:r>
                  <a:rPr lang="es-ES" sz="1200" dirty="0">
                    <a:effectLst/>
                    <a:latin typeface="Arial"/>
                    <a:ea typeface="Times New Roman"/>
                  </a:rPr>
                  <a:t>= Coeficiente de simultaneidad</a:t>
                </a:r>
                <a:endParaRPr lang="es-EC" sz="12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67544" y="260648"/>
                <a:ext cx="8208912" cy="3508977"/>
              </a:xfrm>
              <a:blipFill rotWithShape="1">
                <a:blip r:embed="rId3"/>
                <a:stretch>
                  <a:fillRect b="-54957"/>
                </a:stretch>
              </a:blipFill>
            </p:spPr>
            <p:txBody>
              <a:bodyPr/>
              <a:lstStyle/>
              <a:p>
                <a:r>
                  <a:rPr lang="es-EC">
                    <a:noFill/>
                  </a:rPr>
                  <a:t> </a:t>
                </a:r>
              </a:p>
            </p:txBody>
          </p:sp>
        </mc:Fallback>
      </mc:AlternateContent>
      <p:sp>
        <p:nvSpPr>
          <p:cNvPr id="4" name="3 Rectángulo"/>
          <p:cNvSpPr/>
          <p:nvPr/>
        </p:nvSpPr>
        <p:spPr>
          <a:xfrm>
            <a:off x="4788024" y="231031"/>
            <a:ext cx="3240360" cy="461665"/>
          </a:xfrm>
          <a:prstGeom prst="rect">
            <a:avLst/>
          </a:prstGeom>
        </p:spPr>
        <p:txBody>
          <a:bodyPr wrap="square">
            <a:spAutoFit/>
          </a:bodyPr>
          <a:lstStyle/>
          <a:p>
            <a:r>
              <a:rPr lang="es-ES" sz="2400" b="1" dirty="0">
                <a:solidFill>
                  <a:schemeClr val="accent1"/>
                </a:solidFill>
              </a:rPr>
              <a:t>Caudales de diseño</a:t>
            </a:r>
            <a:endParaRPr lang="es-EC" sz="2400" b="1" dirty="0">
              <a:solidFill>
                <a:schemeClr val="accent1"/>
              </a:solidFill>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Objeto"/>
          <p:cNvGraphicFramePr>
            <a:graphicFrameLocks noChangeAspect="1"/>
          </p:cNvGraphicFramePr>
          <p:nvPr>
            <p:extLst>
              <p:ext uri="{D42A27DB-BD31-4B8C-83A1-F6EECF244321}">
                <p14:modId xmlns:p14="http://schemas.microsoft.com/office/powerpoint/2010/main" val="1350194100"/>
              </p:ext>
            </p:extLst>
          </p:nvPr>
        </p:nvGraphicFramePr>
        <p:xfrm>
          <a:off x="4303713" y="4591050"/>
          <a:ext cx="2408237" cy="1358900"/>
        </p:xfrm>
        <a:graphic>
          <a:graphicData uri="http://schemas.openxmlformats.org/presentationml/2006/ole">
            <mc:AlternateContent xmlns:mc="http://schemas.openxmlformats.org/markup-compatibility/2006">
              <mc:Choice xmlns:v="urn:schemas-microsoft-com:vml" Requires="v">
                <p:oleObj spid="_x0000_s12306" name="Ecuación" r:id="rId4" imgW="1549080" imgH="863280" progId="Equation.3">
                  <p:embed/>
                </p:oleObj>
              </mc:Choice>
              <mc:Fallback>
                <p:oleObj name="Ecuación" r:id="rId4" imgW="1549080" imgH="863280" progId="Equation.3">
                  <p:embed/>
                  <p:pic>
                    <p:nvPicPr>
                      <p:cNvPr id="0" name="Object 1"/>
                      <p:cNvPicPr>
                        <a:picLocks noChangeAspect="1" noChangeArrowheads="1"/>
                      </p:cNvPicPr>
                      <p:nvPr/>
                    </p:nvPicPr>
                    <p:blipFill>
                      <a:blip r:embed="rId5"/>
                      <a:srcRect/>
                      <a:stretch>
                        <a:fillRect/>
                      </a:stretch>
                    </p:blipFill>
                    <p:spPr bwMode="auto">
                      <a:xfrm>
                        <a:off x="4303713" y="4591050"/>
                        <a:ext cx="2408237" cy="1358900"/>
                      </a:xfrm>
                      <a:prstGeom prst="rect">
                        <a:avLst/>
                      </a:prstGeom>
                      <a:noFill/>
                      <a:ln>
                        <a:solidFill>
                          <a:schemeClr val="accent1"/>
                        </a:solidFill>
                      </a:ln>
                    </p:spPr>
                  </p:pic>
                </p:oleObj>
              </mc:Fallback>
            </mc:AlternateContent>
          </a:graphicData>
        </a:graphic>
      </p:graphicFrame>
      <p:sp>
        <p:nvSpPr>
          <p:cNvPr id="7" name="6 Flecha derecha"/>
          <p:cNvSpPr/>
          <p:nvPr/>
        </p:nvSpPr>
        <p:spPr>
          <a:xfrm>
            <a:off x="3347864" y="5338082"/>
            <a:ext cx="792088" cy="323166"/>
          </a:xfrm>
          <a:prstGeom prst="rightArrow">
            <a:avLst>
              <a:gd name="adj1" fmla="val 35849"/>
              <a:gd name="adj2" fmla="val 617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3748442" y="5949280"/>
            <a:ext cx="5288054" cy="307777"/>
          </a:xfrm>
          <a:prstGeom prst="rect">
            <a:avLst/>
          </a:prstGeom>
        </p:spPr>
        <p:txBody>
          <a:bodyPr wrap="square">
            <a:spAutoFit/>
          </a:bodyPr>
          <a:lstStyle/>
          <a:p>
            <a:r>
              <a:rPr lang="es-EC" sz="1400" b="1" i="1" dirty="0"/>
              <a:t>Q </a:t>
            </a:r>
            <a:r>
              <a:rPr lang="es-EC" sz="1400" i="1" dirty="0"/>
              <a:t>= Caudal medio diario de aguas servidas en (l/s).</a:t>
            </a:r>
            <a:endParaRPr lang="es-EC" sz="1400" dirty="0"/>
          </a:p>
        </p:txBody>
      </p:sp>
    </p:spTree>
    <p:extLst>
      <p:ext uri="{BB962C8B-B14F-4D97-AF65-F5344CB8AC3E}">
        <p14:creationId xmlns:p14="http://schemas.microsoft.com/office/powerpoint/2010/main" val="34204844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395536" y="692696"/>
                <a:ext cx="8280920" cy="5832648"/>
              </a:xfrm>
            </p:spPr>
            <p:txBody>
              <a:bodyPr>
                <a:normAutofit/>
              </a:bodyPr>
              <a:lstStyle/>
              <a:p>
                <a:pPr marL="365760" lvl="1" indent="0">
                  <a:buNone/>
                </a:pPr>
                <a:r>
                  <a:rPr lang="es-ES" sz="2400" b="1" dirty="0"/>
                  <a:t>Caudal pluvial</a:t>
                </a:r>
                <a:endParaRPr lang="es-EC" sz="2400" b="1" dirty="0"/>
              </a:p>
              <a:p>
                <a:pPr marL="68580" indent="0">
                  <a:buNone/>
                </a:pPr>
                <a:r>
                  <a:rPr lang="es-ES" sz="800" dirty="0"/>
                  <a:t> </a:t>
                </a:r>
                <a:endParaRPr lang="es-EC" sz="4400" dirty="0"/>
              </a:p>
              <a:p>
                <a:pPr marL="68580" indent="0" algn="just">
                  <a:buNone/>
                </a:pPr>
                <a:r>
                  <a:rPr lang="es-ES" sz="1700" dirty="0"/>
                  <a:t>Para el cálculo del </a:t>
                </a:r>
                <a:r>
                  <a:rPr lang="es-ES_tradnl" sz="1700" dirty="0"/>
                  <a:t>caudal pluvial, se usa el Método Racional, que es aplicado para cuencas de tamaños menores (hasta 200 ha) y de características hidrológicas e hidráulicas simples, es decir sin elementos de detención o retardos. Este método es parte de las normas empleadas por la </a:t>
                </a:r>
                <a:r>
                  <a:rPr lang="es-ES_tradnl" sz="1700" dirty="0" err="1"/>
                  <a:t>EPMAPS</a:t>
                </a:r>
                <a:r>
                  <a:rPr lang="es-ES_tradnl" sz="1700" dirty="0"/>
                  <a:t>-Q. </a:t>
                </a:r>
                <a:r>
                  <a:rPr lang="es-ES" sz="1700" dirty="0"/>
                  <a:t>La fórmula usada para el cálculo es la siguiente</a:t>
                </a:r>
                <a:r>
                  <a:rPr lang="es-ES" sz="1700" dirty="0" smtClean="0"/>
                  <a:t>:</a:t>
                </a:r>
              </a:p>
              <a:p>
                <a:pPr marL="68580" indent="0" algn="just">
                  <a:buNone/>
                </a:pPr>
                <a:endParaRPr lang="es-EC" sz="1700" dirty="0"/>
              </a:p>
              <a:p>
                <a:pPr marL="68580" indent="0">
                  <a:buNone/>
                </a:pPr>
                <a:r>
                  <a:rPr lang="es-ES" sz="1700" dirty="0"/>
                  <a:t> </a:t>
                </a:r>
                <a:endParaRPr lang="es-EC" sz="1700" dirty="0"/>
              </a:p>
              <a:p>
                <a:pPr marL="68580" indent="0">
                  <a:buNone/>
                </a:pPr>
                <a14:m>
                  <m:oMathPara xmlns:m="http://schemas.openxmlformats.org/officeDocument/2006/math">
                    <m:oMathParaPr>
                      <m:jc m:val="centerGroup"/>
                    </m:oMathParaPr>
                    <m:oMath xmlns:m="http://schemas.openxmlformats.org/officeDocument/2006/math">
                      <m:r>
                        <a:rPr lang="es-ES" b="1" i="1">
                          <a:latin typeface="Cambria Math"/>
                        </a:rPr>
                        <m:t>𝐐</m:t>
                      </m:r>
                      <m:r>
                        <a:rPr lang="es-ES" b="1">
                          <a:latin typeface="Cambria Math"/>
                        </a:rPr>
                        <m:t>=</m:t>
                      </m:r>
                      <m:f>
                        <m:fPr>
                          <m:ctrlPr>
                            <a:rPr lang="es-EC" b="1" i="1">
                              <a:latin typeface="Cambria Math"/>
                            </a:rPr>
                          </m:ctrlPr>
                        </m:fPr>
                        <m:num>
                          <m:r>
                            <m:rPr>
                              <m:sty m:val="p"/>
                            </m:rPr>
                            <a:rPr lang="es-ES">
                              <a:latin typeface="Cambria Math"/>
                            </a:rPr>
                            <m:t>C</m:t>
                          </m:r>
                          <m:r>
                            <a:rPr lang="es-ES" i="1">
                              <a:latin typeface="Cambria Math"/>
                            </a:rPr>
                            <m:t>∗</m:t>
                          </m:r>
                          <m:r>
                            <m:rPr>
                              <m:sty m:val="p"/>
                            </m:rPr>
                            <a:rPr lang="es-ES">
                              <a:latin typeface="Cambria Math"/>
                            </a:rPr>
                            <m:t>I</m:t>
                          </m:r>
                          <m:r>
                            <a:rPr lang="es-ES" i="1">
                              <a:latin typeface="Cambria Math"/>
                            </a:rPr>
                            <m:t>∗</m:t>
                          </m:r>
                          <m:r>
                            <m:rPr>
                              <m:sty m:val="p"/>
                            </m:rPr>
                            <a:rPr lang="es-ES">
                              <a:latin typeface="Cambria Math"/>
                            </a:rPr>
                            <m:t>A</m:t>
                          </m:r>
                        </m:num>
                        <m:den>
                          <m:r>
                            <a:rPr lang="es-ES">
                              <a:latin typeface="Cambria Math"/>
                            </a:rPr>
                            <m:t>0.36</m:t>
                          </m:r>
                        </m:den>
                      </m:f>
                    </m:oMath>
                  </m:oMathPara>
                </a14:m>
                <a:endParaRPr lang="es-EC" dirty="0"/>
              </a:p>
              <a:p>
                <a:pPr marL="68580" indent="0">
                  <a:buNone/>
                </a:pPr>
                <a:endParaRPr lang="es-ES" sz="1600" dirty="0" smtClean="0"/>
              </a:p>
              <a:p>
                <a:pPr marL="68580" indent="0">
                  <a:buNone/>
                </a:pPr>
                <a:r>
                  <a:rPr lang="es-ES" sz="1600" dirty="0" smtClean="0"/>
                  <a:t>Donde</a:t>
                </a:r>
                <a:r>
                  <a:rPr lang="es-ES" sz="1600" dirty="0"/>
                  <a:t>:</a:t>
                </a:r>
                <a:endParaRPr lang="es-EC" sz="1600" dirty="0"/>
              </a:p>
              <a:p>
                <a:pPr marL="68580" indent="0">
                  <a:buNone/>
                </a:pPr>
                <a:r>
                  <a:rPr lang="es-ES" sz="1600" dirty="0"/>
                  <a:t>	</a:t>
                </a:r>
                <a:r>
                  <a:rPr lang="es-ES" sz="1600" b="1" dirty="0"/>
                  <a:t>Q</a:t>
                </a:r>
                <a:r>
                  <a:rPr lang="es-ES" sz="1600" dirty="0"/>
                  <a:t> = Caudal máximo de escorrentía pluvial  (l/s).</a:t>
                </a:r>
                <a:endParaRPr lang="es-EC" sz="1600" dirty="0"/>
              </a:p>
              <a:p>
                <a:pPr marL="68580" indent="0">
                  <a:buNone/>
                </a:pPr>
                <a:r>
                  <a:rPr lang="es-ES" sz="1600" dirty="0"/>
                  <a:t>	</a:t>
                </a:r>
                <a:r>
                  <a:rPr lang="es-ES" sz="1600" b="1" dirty="0"/>
                  <a:t>C  </a:t>
                </a:r>
                <a:r>
                  <a:rPr lang="es-ES" sz="1600" dirty="0"/>
                  <a:t>= Coeficiente de escurrimiento.</a:t>
                </a:r>
                <a:endParaRPr lang="es-EC" sz="1600" dirty="0"/>
              </a:p>
              <a:p>
                <a:pPr marL="68580" indent="0">
                  <a:buNone/>
                </a:pPr>
                <a:r>
                  <a:rPr lang="es-ES" sz="1600" dirty="0"/>
                  <a:t>	</a:t>
                </a:r>
                <a:r>
                  <a:rPr lang="es-ES" sz="1600" b="1" dirty="0"/>
                  <a:t>I</a:t>
                </a:r>
                <a:r>
                  <a:rPr lang="es-ES" sz="1600" dirty="0"/>
                  <a:t> = Intensidad de lluvia (mm/hora).</a:t>
                </a:r>
                <a:endParaRPr lang="es-EC" sz="1600" dirty="0"/>
              </a:p>
              <a:p>
                <a:pPr marL="68580" indent="0">
                  <a:buNone/>
                </a:pPr>
                <a:r>
                  <a:rPr lang="es-ES" sz="1600" dirty="0"/>
                  <a:t>	</a:t>
                </a:r>
                <a:r>
                  <a:rPr lang="es-ES" sz="1600" b="1" dirty="0"/>
                  <a:t>A</a:t>
                </a:r>
                <a:r>
                  <a:rPr lang="es-ES" sz="1600" dirty="0"/>
                  <a:t> = Área total de drenaje aportante (ha)</a:t>
                </a:r>
                <a:endParaRPr lang="es-EC" sz="1600" dirty="0"/>
              </a:p>
              <a:p>
                <a:pPr marL="68580" indent="0">
                  <a:buNone/>
                </a:pPr>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395536" y="692696"/>
                <a:ext cx="8280920" cy="5832648"/>
              </a:xfrm>
              <a:blipFill rotWithShape="1">
                <a:blip r:embed="rId2"/>
                <a:stretch>
                  <a:fillRect t="-837" r="-442"/>
                </a:stretch>
              </a:blipFill>
            </p:spPr>
            <p:txBody>
              <a:bodyPr/>
              <a:lstStyle/>
              <a:p>
                <a:r>
                  <a:rPr lang="es-EC">
                    <a:noFill/>
                  </a:rPr>
                  <a:t> </a:t>
                </a:r>
              </a:p>
            </p:txBody>
          </p:sp>
        </mc:Fallback>
      </mc:AlternateContent>
      <p:sp>
        <p:nvSpPr>
          <p:cNvPr id="4" name="3 Rectángulo"/>
          <p:cNvSpPr/>
          <p:nvPr/>
        </p:nvSpPr>
        <p:spPr>
          <a:xfrm>
            <a:off x="4788024" y="231031"/>
            <a:ext cx="3240360" cy="461665"/>
          </a:xfrm>
          <a:prstGeom prst="rect">
            <a:avLst/>
          </a:prstGeom>
        </p:spPr>
        <p:txBody>
          <a:bodyPr wrap="square">
            <a:spAutoFit/>
          </a:bodyPr>
          <a:lstStyle/>
          <a:p>
            <a:r>
              <a:rPr lang="es-ES" sz="2400" b="1" dirty="0">
                <a:solidFill>
                  <a:schemeClr val="accent1"/>
                </a:solidFill>
              </a:rPr>
              <a:t>Caudales de diseño</a:t>
            </a:r>
            <a:endParaRPr lang="es-EC" sz="2400" b="1" dirty="0">
              <a:solidFill>
                <a:schemeClr val="accent1"/>
              </a:solidFill>
            </a:endParaRPr>
          </a:p>
        </p:txBody>
      </p:sp>
    </p:spTree>
    <p:extLst>
      <p:ext uri="{BB962C8B-B14F-4D97-AF65-F5344CB8AC3E}">
        <p14:creationId xmlns:p14="http://schemas.microsoft.com/office/powerpoint/2010/main" val="129820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683568"/>
            <a:ext cx="8208912" cy="3508977"/>
          </a:xfrm>
        </p:spPr>
        <p:txBody>
          <a:bodyPr>
            <a:normAutofit/>
          </a:bodyPr>
          <a:lstStyle/>
          <a:p>
            <a:pPr marL="685800" lvl="2" indent="0">
              <a:buNone/>
            </a:pPr>
            <a:r>
              <a:rPr lang="es-ES" b="1" dirty="0"/>
              <a:t>Coeficiente de escurrimiento</a:t>
            </a:r>
            <a:endParaRPr lang="es-EC" b="1" dirty="0"/>
          </a:p>
          <a:p>
            <a:pPr marL="68580" indent="0">
              <a:buNone/>
            </a:pPr>
            <a:r>
              <a:rPr lang="es-ES" dirty="0"/>
              <a:t> </a:t>
            </a:r>
            <a:endParaRPr lang="es-EC" dirty="0"/>
          </a:p>
          <a:p>
            <a:pPr marL="68580" indent="0" algn="just">
              <a:buNone/>
            </a:pPr>
            <a:r>
              <a:rPr lang="es-ES_tradnl" sz="1400" dirty="0"/>
              <a:t>El coeficiente de escurrimiento (C) es un valor adimensional que resulta de la consideración de los siguientes factores: infiltración y topografía del suelo, cobertura vegetal del sector, relieve, intensidad de lluvia y del suelo.  La </a:t>
            </a:r>
            <a:r>
              <a:rPr lang="es-ES_tradnl" sz="1400" dirty="0" err="1"/>
              <a:t>EPMAPS</a:t>
            </a:r>
            <a:r>
              <a:rPr lang="es-ES_tradnl" sz="1400" dirty="0"/>
              <a:t>-Q recomienda utilizar diferentes tipos de coeficiente C de acuerdo con las siguientes condiciones:</a:t>
            </a:r>
            <a:endParaRPr lang="es-EC" sz="1400" dirty="0"/>
          </a:p>
          <a:p>
            <a:pPr marL="68580" indent="0">
              <a:buNone/>
            </a:pPr>
            <a:r>
              <a:rPr lang="es-ES_tradnl" dirty="0"/>
              <a:t> </a:t>
            </a:r>
            <a:endParaRPr lang="es-EC" dirty="0"/>
          </a:p>
        </p:txBody>
      </p:sp>
      <p:sp>
        <p:nvSpPr>
          <p:cNvPr id="4" name="3 Rectángulo"/>
          <p:cNvSpPr/>
          <p:nvPr/>
        </p:nvSpPr>
        <p:spPr>
          <a:xfrm>
            <a:off x="4788024" y="231031"/>
            <a:ext cx="3240360" cy="461665"/>
          </a:xfrm>
          <a:prstGeom prst="rect">
            <a:avLst/>
          </a:prstGeom>
        </p:spPr>
        <p:txBody>
          <a:bodyPr wrap="square">
            <a:spAutoFit/>
          </a:bodyPr>
          <a:lstStyle/>
          <a:p>
            <a:r>
              <a:rPr lang="es-ES" sz="2400" b="1" dirty="0">
                <a:solidFill>
                  <a:schemeClr val="accent1"/>
                </a:solidFill>
              </a:rPr>
              <a:t>Caudales de diseño</a:t>
            </a:r>
            <a:endParaRPr lang="es-EC" sz="2400" b="1" dirty="0">
              <a:solidFill>
                <a:schemeClr val="accent1"/>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2482793113"/>
              </p:ext>
            </p:extLst>
          </p:nvPr>
        </p:nvGraphicFramePr>
        <p:xfrm>
          <a:off x="539551" y="2542052"/>
          <a:ext cx="8136905" cy="3119196"/>
        </p:xfrm>
        <a:graphic>
          <a:graphicData uri="http://schemas.openxmlformats.org/drawingml/2006/table">
            <a:tbl>
              <a:tblPr firstRow="1" firstCol="1" bandRow="1" bandCol="1">
                <a:tableStyleId>{5C22544A-7EE6-4342-B048-85BDC9FD1C3A}</a:tableStyleId>
              </a:tblPr>
              <a:tblGrid>
                <a:gridCol w="5319324"/>
                <a:gridCol w="2817581"/>
              </a:tblGrid>
              <a:tr h="422249">
                <a:tc>
                  <a:txBody>
                    <a:bodyPr/>
                    <a:lstStyle/>
                    <a:p>
                      <a:pPr algn="ctr">
                        <a:lnSpc>
                          <a:spcPct val="115000"/>
                        </a:lnSpc>
                        <a:spcBef>
                          <a:spcPts val="600"/>
                        </a:spcBef>
                        <a:spcAft>
                          <a:spcPts val="0"/>
                        </a:spcAft>
                      </a:pPr>
                      <a:r>
                        <a:rPr lang="es-ES" sz="1600" dirty="0">
                          <a:effectLst/>
                        </a:rPr>
                        <a:t>Tipo de uso y cobertura principal del área de aporte</a:t>
                      </a:r>
                      <a:endParaRPr lang="es-EC" sz="1800" dirty="0">
                        <a:effectLst/>
                        <a:latin typeface="Arial"/>
                        <a:ea typeface="Times New Roman"/>
                        <a:cs typeface="Times New Roman"/>
                      </a:endParaRPr>
                    </a:p>
                  </a:txBody>
                  <a:tcPr marL="68580" marR="68580" marT="0" marB="0" anchor="ctr"/>
                </a:tc>
                <a:tc>
                  <a:txBody>
                    <a:bodyPr/>
                    <a:lstStyle/>
                    <a:p>
                      <a:pPr algn="ctr">
                        <a:lnSpc>
                          <a:spcPct val="115000"/>
                        </a:lnSpc>
                        <a:spcBef>
                          <a:spcPts val="600"/>
                        </a:spcBef>
                        <a:spcAft>
                          <a:spcPts val="0"/>
                        </a:spcAft>
                      </a:pPr>
                      <a:r>
                        <a:rPr lang="es-ES" sz="1600">
                          <a:effectLst/>
                        </a:rPr>
                        <a:t>Valor del coeficiente de escurrimiento C</a:t>
                      </a:r>
                      <a:endParaRPr lang="es-EC" sz="1800">
                        <a:effectLst/>
                        <a:latin typeface="Arial"/>
                        <a:ea typeface="Times New Roman"/>
                        <a:cs typeface="Times New Roman"/>
                      </a:endParaRPr>
                    </a:p>
                  </a:txBody>
                  <a:tcPr marL="68580" marR="68580" marT="0" marB="0" anchor="ctr"/>
                </a:tc>
              </a:tr>
              <a:tr h="642893">
                <a:tc>
                  <a:txBody>
                    <a:bodyPr/>
                    <a:lstStyle/>
                    <a:p>
                      <a:pPr algn="just">
                        <a:lnSpc>
                          <a:spcPct val="115000"/>
                        </a:lnSpc>
                        <a:spcBef>
                          <a:spcPts val="600"/>
                        </a:spcBef>
                        <a:spcAft>
                          <a:spcPts val="0"/>
                        </a:spcAft>
                      </a:pPr>
                      <a:r>
                        <a:rPr lang="es-ES" sz="1600">
                          <a:effectLst/>
                        </a:rPr>
                        <a:t>Centros urbanos con densidad de población cercana a la de saturación  y con calles asfaltadas</a:t>
                      </a:r>
                      <a:endParaRPr lang="es-EC" sz="1800">
                        <a:effectLst/>
                        <a:latin typeface="Arial"/>
                        <a:ea typeface="Times New Roman"/>
                        <a:cs typeface="Times New Roman"/>
                      </a:endParaRPr>
                    </a:p>
                  </a:txBody>
                  <a:tcPr marL="68580" marR="68580" marT="0" marB="0" anchor="ctr"/>
                </a:tc>
                <a:tc>
                  <a:txBody>
                    <a:bodyPr/>
                    <a:lstStyle/>
                    <a:p>
                      <a:pPr algn="ctr">
                        <a:lnSpc>
                          <a:spcPct val="115000"/>
                        </a:lnSpc>
                        <a:spcBef>
                          <a:spcPts val="600"/>
                        </a:spcBef>
                        <a:spcAft>
                          <a:spcPts val="0"/>
                        </a:spcAft>
                      </a:pPr>
                      <a:r>
                        <a:rPr lang="es-ES" sz="1600">
                          <a:effectLst/>
                        </a:rPr>
                        <a:t>0,70</a:t>
                      </a:r>
                      <a:endParaRPr lang="es-EC" sz="1800">
                        <a:effectLst/>
                        <a:latin typeface="Arial"/>
                        <a:ea typeface="Times New Roman"/>
                        <a:cs typeface="Times New Roman"/>
                      </a:endParaRPr>
                    </a:p>
                  </a:txBody>
                  <a:tcPr marL="68580" marR="68580" marT="0" marB="0" anchor="ctr"/>
                </a:tc>
              </a:tr>
              <a:tr h="422249">
                <a:tc>
                  <a:txBody>
                    <a:bodyPr/>
                    <a:lstStyle/>
                    <a:p>
                      <a:pPr algn="just">
                        <a:lnSpc>
                          <a:spcPct val="115000"/>
                        </a:lnSpc>
                        <a:spcBef>
                          <a:spcPts val="600"/>
                        </a:spcBef>
                        <a:spcAft>
                          <a:spcPts val="0"/>
                        </a:spcAft>
                      </a:pPr>
                      <a:r>
                        <a:rPr lang="es-ES" sz="1600" dirty="0">
                          <a:effectLst/>
                        </a:rPr>
                        <a:t>Zonas residenciales de densidad,  </a:t>
                      </a:r>
                      <a:r>
                        <a:rPr lang="es-ES" sz="1600" dirty="0" smtClean="0">
                          <a:effectLst/>
                        </a:rPr>
                        <a:t>D&gt;200 </a:t>
                      </a:r>
                      <a:r>
                        <a:rPr lang="es-ES" sz="1600" dirty="0" err="1">
                          <a:effectLst/>
                        </a:rPr>
                        <a:t>hab</a:t>
                      </a:r>
                      <a:r>
                        <a:rPr lang="es-ES" sz="1600" dirty="0">
                          <a:effectLst/>
                        </a:rPr>
                        <a:t>/Ha</a:t>
                      </a:r>
                      <a:endParaRPr lang="es-EC" sz="1800" dirty="0">
                        <a:effectLst/>
                        <a:latin typeface="Arial"/>
                        <a:ea typeface="Times New Roman"/>
                        <a:cs typeface="Times New Roman"/>
                      </a:endParaRPr>
                    </a:p>
                  </a:txBody>
                  <a:tcPr marL="68580" marR="68580" marT="0" marB="0" anchor="ctr"/>
                </a:tc>
                <a:tc>
                  <a:txBody>
                    <a:bodyPr/>
                    <a:lstStyle/>
                    <a:p>
                      <a:pPr algn="ctr">
                        <a:lnSpc>
                          <a:spcPct val="115000"/>
                        </a:lnSpc>
                        <a:spcBef>
                          <a:spcPts val="600"/>
                        </a:spcBef>
                        <a:spcAft>
                          <a:spcPts val="0"/>
                        </a:spcAft>
                      </a:pPr>
                      <a:r>
                        <a:rPr lang="es-ES" sz="1600">
                          <a:effectLst/>
                        </a:rPr>
                        <a:t>0,60</a:t>
                      </a:r>
                      <a:endParaRPr lang="es-EC" sz="1800">
                        <a:effectLst/>
                        <a:latin typeface="Arial"/>
                        <a:ea typeface="Times New Roman"/>
                        <a:cs typeface="Times New Roman"/>
                      </a:endParaRPr>
                    </a:p>
                  </a:txBody>
                  <a:tcPr marL="68580" marR="68580" marT="0" marB="0" anchor="ctr"/>
                </a:tc>
              </a:tr>
              <a:tr h="382277">
                <a:tc>
                  <a:txBody>
                    <a:bodyPr/>
                    <a:lstStyle/>
                    <a:p>
                      <a:pPr algn="just">
                        <a:lnSpc>
                          <a:spcPct val="115000"/>
                        </a:lnSpc>
                        <a:spcBef>
                          <a:spcPts val="600"/>
                        </a:spcBef>
                        <a:spcAft>
                          <a:spcPts val="0"/>
                        </a:spcAft>
                      </a:pPr>
                      <a:r>
                        <a:rPr lang="es-ES" sz="1600">
                          <a:effectLst/>
                        </a:rPr>
                        <a:t>Zonas con viviendas unifamiliares, 150&lt;D&lt;200</a:t>
                      </a:r>
                      <a:endParaRPr lang="es-EC" sz="1800">
                        <a:effectLst/>
                        <a:latin typeface="Arial"/>
                        <a:ea typeface="Times New Roman"/>
                        <a:cs typeface="Times New Roman"/>
                      </a:endParaRPr>
                    </a:p>
                  </a:txBody>
                  <a:tcPr marL="68580" marR="68580" marT="0" marB="0" anchor="ctr"/>
                </a:tc>
                <a:tc>
                  <a:txBody>
                    <a:bodyPr/>
                    <a:lstStyle/>
                    <a:p>
                      <a:pPr algn="ctr">
                        <a:lnSpc>
                          <a:spcPct val="115000"/>
                        </a:lnSpc>
                        <a:spcBef>
                          <a:spcPts val="600"/>
                        </a:spcBef>
                        <a:spcAft>
                          <a:spcPts val="0"/>
                        </a:spcAft>
                      </a:pPr>
                      <a:r>
                        <a:rPr lang="es-ES" sz="1600">
                          <a:effectLst/>
                        </a:rPr>
                        <a:t>0,55</a:t>
                      </a:r>
                      <a:endParaRPr lang="es-EC" sz="1800">
                        <a:effectLst/>
                        <a:latin typeface="Arial"/>
                        <a:ea typeface="Times New Roman"/>
                        <a:cs typeface="Times New Roman"/>
                      </a:endParaRPr>
                    </a:p>
                  </a:txBody>
                  <a:tcPr marL="68580" marR="68580" marT="0" marB="0" anchor="ctr"/>
                </a:tc>
              </a:tr>
              <a:tr h="370648">
                <a:tc>
                  <a:txBody>
                    <a:bodyPr/>
                    <a:lstStyle/>
                    <a:p>
                      <a:pPr algn="just">
                        <a:lnSpc>
                          <a:spcPct val="115000"/>
                        </a:lnSpc>
                        <a:spcBef>
                          <a:spcPts val="600"/>
                        </a:spcBef>
                        <a:spcAft>
                          <a:spcPts val="0"/>
                        </a:spcAft>
                      </a:pPr>
                      <a:r>
                        <a:rPr lang="es-ES" sz="1600">
                          <a:effectLst/>
                        </a:rPr>
                        <a:t>Zonas con viviendas unifamiliares,  100&lt;D&lt;150</a:t>
                      </a:r>
                      <a:endParaRPr lang="es-EC" sz="1800">
                        <a:effectLst/>
                        <a:latin typeface="Arial"/>
                        <a:ea typeface="Times New Roman"/>
                        <a:cs typeface="Times New Roman"/>
                      </a:endParaRPr>
                    </a:p>
                  </a:txBody>
                  <a:tcPr marL="68580" marR="68580" marT="0" marB="0" anchor="ctr"/>
                </a:tc>
                <a:tc>
                  <a:txBody>
                    <a:bodyPr/>
                    <a:lstStyle/>
                    <a:p>
                      <a:pPr algn="ctr">
                        <a:lnSpc>
                          <a:spcPct val="115000"/>
                        </a:lnSpc>
                        <a:spcBef>
                          <a:spcPts val="600"/>
                        </a:spcBef>
                        <a:spcAft>
                          <a:spcPts val="0"/>
                        </a:spcAft>
                      </a:pPr>
                      <a:r>
                        <a:rPr lang="es-ES" sz="1600">
                          <a:effectLst/>
                        </a:rPr>
                        <a:t>0,50</a:t>
                      </a:r>
                      <a:endParaRPr lang="es-EC" sz="1800">
                        <a:effectLst/>
                        <a:latin typeface="Arial"/>
                        <a:ea typeface="Times New Roman"/>
                        <a:cs typeface="Times New Roman"/>
                      </a:endParaRPr>
                    </a:p>
                  </a:txBody>
                  <a:tcPr marL="68580" marR="68580" marT="0" marB="0" anchor="ctr"/>
                </a:tc>
              </a:tr>
              <a:tr h="382277">
                <a:tc>
                  <a:txBody>
                    <a:bodyPr/>
                    <a:lstStyle/>
                    <a:p>
                      <a:pPr algn="just">
                        <a:lnSpc>
                          <a:spcPct val="115000"/>
                        </a:lnSpc>
                        <a:spcBef>
                          <a:spcPts val="600"/>
                        </a:spcBef>
                        <a:spcAft>
                          <a:spcPts val="0"/>
                        </a:spcAft>
                      </a:pPr>
                      <a:r>
                        <a:rPr lang="es-ES" sz="1600" dirty="0">
                          <a:effectLst/>
                        </a:rPr>
                        <a:t>Zonas con viviendas unifamiliares,  D&lt;100</a:t>
                      </a:r>
                      <a:endParaRPr lang="es-EC" sz="1800" dirty="0">
                        <a:effectLst/>
                        <a:latin typeface="Arial"/>
                        <a:ea typeface="Times New Roman"/>
                        <a:cs typeface="Times New Roman"/>
                      </a:endParaRPr>
                    </a:p>
                  </a:txBody>
                  <a:tcPr marL="68580" marR="68580" marT="0" marB="0" anchor="ctr"/>
                </a:tc>
                <a:tc>
                  <a:txBody>
                    <a:bodyPr/>
                    <a:lstStyle/>
                    <a:p>
                      <a:pPr algn="ctr">
                        <a:lnSpc>
                          <a:spcPct val="115000"/>
                        </a:lnSpc>
                        <a:spcBef>
                          <a:spcPts val="600"/>
                        </a:spcBef>
                        <a:spcAft>
                          <a:spcPts val="0"/>
                        </a:spcAft>
                      </a:pPr>
                      <a:r>
                        <a:rPr lang="es-ES" sz="1600" dirty="0">
                          <a:effectLst/>
                        </a:rPr>
                        <a:t>0,40</a:t>
                      </a:r>
                      <a:endParaRPr lang="es-EC" sz="1800" dirty="0">
                        <a:effectLst/>
                        <a:latin typeface="Arial"/>
                        <a:ea typeface="Times New Roman"/>
                        <a:cs typeface="Times New Roman"/>
                      </a:endParaRPr>
                    </a:p>
                  </a:txBody>
                  <a:tcPr marL="68580" marR="68580" marT="0" marB="0" anchor="ctr"/>
                </a:tc>
              </a:tr>
              <a:tr h="382277">
                <a:tc>
                  <a:txBody>
                    <a:bodyPr/>
                    <a:lstStyle/>
                    <a:p>
                      <a:pPr algn="ctr">
                        <a:lnSpc>
                          <a:spcPct val="115000"/>
                        </a:lnSpc>
                        <a:spcBef>
                          <a:spcPts val="600"/>
                        </a:spcBef>
                        <a:spcAft>
                          <a:spcPts val="0"/>
                        </a:spcAft>
                      </a:pPr>
                      <a:r>
                        <a:rPr lang="es-ES" sz="1600" spc="-10" dirty="0">
                          <a:effectLst/>
                        </a:rPr>
                        <a:t>Para zonas Rurales con población dispersa</a:t>
                      </a:r>
                      <a:endParaRPr lang="es-EC" sz="1800" dirty="0">
                        <a:effectLst/>
                        <a:latin typeface="Arial"/>
                        <a:ea typeface="Times New Roman"/>
                        <a:cs typeface="Times New Roman"/>
                      </a:endParaRPr>
                    </a:p>
                  </a:txBody>
                  <a:tcPr marL="68580" marR="68580" marT="0" marB="0" anchor="ctr"/>
                </a:tc>
                <a:tc>
                  <a:txBody>
                    <a:bodyPr/>
                    <a:lstStyle/>
                    <a:p>
                      <a:pPr algn="ctr">
                        <a:lnSpc>
                          <a:spcPct val="115000"/>
                        </a:lnSpc>
                        <a:spcBef>
                          <a:spcPts val="600"/>
                        </a:spcBef>
                        <a:spcAft>
                          <a:spcPts val="0"/>
                        </a:spcAft>
                      </a:pPr>
                      <a:r>
                        <a:rPr lang="es-ES" sz="1600" spc="-10" dirty="0">
                          <a:effectLst/>
                        </a:rPr>
                        <a:t>0,40</a:t>
                      </a:r>
                      <a:endParaRPr lang="es-EC" sz="1800" dirty="0">
                        <a:effectLst/>
                        <a:latin typeface="Arial"/>
                        <a:ea typeface="Times New Roman"/>
                        <a:cs typeface="Times New Roman"/>
                      </a:endParaRPr>
                    </a:p>
                  </a:txBody>
                  <a:tcPr marL="68580" marR="68580" marT="0" marB="0" anchor="ctr"/>
                </a:tc>
              </a:tr>
            </a:tbl>
          </a:graphicData>
        </a:graphic>
      </p:graphicFrame>
      <p:sp>
        <p:nvSpPr>
          <p:cNvPr id="7" name="6 Rectángulo"/>
          <p:cNvSpPr/>
          <p:nvPr/>
        </p:nvSpPr>
        <p:spPr>
          <a:xfrm>
            <a:off x="1907704" y="6001543"/>
            <a:ext cx="6768752" cy="307777"/>
          </a:xfrm>
          <a:prstGeom prst="rect">
            <a:avLst/>
          </a:prstGeom>
        </p:spPr>
        <p:txBody>
          <a:bodyPr wrap="square">
            <a:spAutoFit/>
          </a:bodyPr>
          <a:lstStyle/>
          <a:p>
            <a:r>
              <a:rPr lang="es-ES" sz="1400" dirty="0"/>
              <a:t>Fuente: Normas de diseño de Sistemas de Alcantarillado para la </a:t>
            </a:r>
            <a:r>
              <a:rPr lang="es-ES" sz="1400" dirty="0" err="1"/>
              <a:t>EPMAPS</a:t>
            </a:r>
            <a:r>
              <a:rPr lang="es-ES" sz="1400" dirty="0"/>
              <a:t>-Q</a:t>
            </a:r>
            <a:endParaRPr lang="es-EC" sz="1400" dirty="0"/>
          </a:p>
        </p:txBody>
      </p:sp>
      <p:graphicFrame>
        <p:nvGraphicFramePr>
          <p:cNvPr id="8" name="7 Tabla"/>
          <p:cNvGraphicFramePr>
            <a:graphicFrameLocks noGrp="1"/>
          </p:cNvGraphicFramePr>
          <p:nvPr>
            <p:extLst>
              <p:ext uri="{D42A27DB-BD31-4B8C-83A1-F6EECF244321}">
                <p14:modId xmlns:p14="http://schemas.microsoft.com/office/powerpoint/2010/main" val="2951547302"/>
              </p:ext>
            </p:extLst>
          </p:nvPr>
        </p:nvGraphicFramePr>
        <p:xfrm>
          <a:off x="1460416" y="5301208"/>
          <a:ext cx="6696744" cy="320040"/>
        </p:xfrm>
        <a:graphic>
          <a:graphicData uri="http://schemas.openxmlformats.org/drawingml/2006/table">
            <a:tbl>
              <a:tblPr firstRow="1" firstCol="1" bandRow="1">
                <a:tableStyleId>{5C22544A-7EE6-4342-B048-85BDC9FD1C3A}</a:tableStyleId>
              </a:tblPr>
              <a:tblGrid>
                <a:gridCol w="4385478"/>
                <a:gridCol w="2311266"/>
              </a:tblGrid>
              <a:tr h="288032">
                <a:tc>
                  <a:txBody>
                    <a:bodyPr/>
                    <a:lstStyle/>
                    <a:p>
                      <a:pPr algn="ctr">
                        <a:lnSpc>
                          <a:spcPct val="115000"/>
                        </a:lnSpc>
                        <a:spcBef>
                          <a:spcPts val="600"/>
                        </a:spcBef>
                        <a:spcAft>
                          <a:spcPts val="0"/>
                        </a:spcAft>
                      </a:pPr>
                      <a:r>
                        <a:rPr lang="es-ES" sz="1400" spc="-10" dirty="0" smtClean="0">
                          <a:effectLst/>
                        </a:rPr>
                        <a:t>Para zonas Rurales con población dispersa</a:t>
                      </a:r>
                      <a:endParaRPr lang="es-EC" sz="1400" dirty="0">
                        <a:effectLst/>
                        <a:latin typeface="Arial"/>
                        <a:ea typeface="Times New Roman"/>
                        <a:cs typeface="Times New Roman"/>
                      </a:endParaRPr>
                    </a:p>
                  </a:txBody>
                  <a:tcPr marL="68580" marR="68580" marT="0" marB="0" anchor="ctr"/>
                </a:tc>
                <a:tc>
                  <a:txBody>
                    <a:bodyPr/>
                    <a:lstStyle/>
                    <a:p>
                      <a:pPr marL="180340" algn="ctr" defTabSz="914400" rtl="0" eaLnBrk="1" latinLnBrk="0" hangingPunct="1">
                        <a:lnSpc>
                          <a:spcPct val="150000"/>
                        </a:lnSpc>
                        <a:spcBef>
                          <a:spcPts val="1200"/>
                        </a:spcBef>
                        <a:spcAft>
                          <a:spcPts val="0"/>
                        </a:spcAft>
                      </a:pPr>
                      <a:r>
                        <a:rPr kumimoji="0" lang="es-ES" sz="1400" kern="1200" dirty="0" smtClean="0">
                          <a:solidFill>
                            <a:schemeClr val="dk1"/>
                          </a:solidFill>
                          <a:effectLst/>
                          <a:latin typeface="+mn-lt"/>
                          <a:ea typeface="+mn-ea"/>
                          <a:cs typeface="+mn-cs"/>
                        </a:rPr>
                        <a:t>0,40</a:t>
                      </a:r>
                      <a:endParaRPr kumimoji="0" lang="es-ES" sz="1400" kern="1200" dirty="0">
                        <a:solidFill>
                          <a:schemeClr val="dk1"/>
                        </a:solidFill>
                        <a:effectLst/>
                        <a:latin typeface="+mn-lt"/>
                        <a:ea typeface="+mn-ea"/>
                        <a:cs typeface="+mn-cs"/>
                      </a:endParaRPr>
                    </a:p>
                  </a:txBody>
                  <a:tcPr marL="68580" marR="68580" marT="0" marB="0" anchor="ctr">
                    <a:solidFill>
                      <a:schemeClr val="accent6">
                        <a:lumMod val="40000"/>
                        <a:lumOff val="60000"/>
                      </a:schemeClr>
                    </a:solidFill>
                  </a:tcPr>
                </a:tc>
              </a:tr>
            </a:tbl>
          </a:graphicData>
        </a:graphic>
      </p:graphicFrame>
    </p:spTree>
    <p:extLst>
      <p:ext uri="{BB962C8B-B14F-4D97-AF65-F5344CB8AC3E}">
        <p14:creationId xmlns:p14="http://schemas.microsoft.com/office/powerpoint/2010/main" val="129820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1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496087"/>
            <a:ext cx="6777317" cy="3508977"/>
          </a:xfrm>
        </p:spPr>
        <p:txBody>
          <a:bodyPr/>
          <a:lstStyle/>
          <a:p>
            <a:pPr marL="68580" indent="0">
              <a:buNone/>
            </a:pPr>
            <a:r>
              <a:rPr lang="es-ES" b="1" dirty="0">
                <a:latin typeface="Arial"/>
                <a:ea typeface="Times New Roman"/>
              </a:rPr>
              <a:t>Periodo de retorno</a:t>
            </a:r>
            <a:endParaRPr lang="es-EC" b="1" dirty="0"/>
          </a:p>
        </p:txBody>
      </p:sp>
      <p:sp>
        <p:nvSpPr>
          <p:cNvPr id="4" name="3 Rectángulo"/>
          <p:cNvSpPr/>
          <p:nvPr/>
        </p:nvSpPr>
        <p:spPr>
          <a:xfrm>
            <a:off x="4788024" y="231031"/>
            <a:ext cx="3240360" cy="461665"/>
          </a:xfrm>
          <a:prstGeom prst="rect">
            <a:avLst/>
          </a:prstGeom>
        </p:spPr>
        <p:txBody>
          <a:bodyPr wrap="square">
            <a:spAutoFit/>
          </a:bodyPr>
          <a:lstStyle/>
          <a:p>
            <a:r>
              <a:rPr lang="es-ES" sz="2400" b="1" dirty="0">
                <a:solidFill>
                  <a:schemeClr val="accent1"/>
                </a:solidFill>
              </a:rPr>
              <a:t>Caudales de diseño</a:t>
            </a:r>
            <a:endParaRPr lang="es-EC" sz="2400" b="1" dirty="0">
              <a:solidFill>
                <a:schemeClr val="accent1"/>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1492092704"/>
              </p:ext>
            </p:extLst>
          </p:nvPr>
        </p:nvGraphicFramePr>
        <p:xfrm>
          <a:off x="539553" y="1196752"/>
          <a:ext cx="8064896" cy="3521360"/>
        </p:xfrm>
        <a:graphic>
          <a:graphicData uri="http://schemas.openxmlformats.org/drawingml/2006/table">
            <a:tbl>
              <a:tblPr firstRow="1" firstCol="1" bandRow="1" bandCol="1">
                <a:tableStyleId>{5C22544A-7EE6-4342-B048-85BDC9FD1C3A}</a:tableStyleId>
              </a:tblPr>
              <a:tblGrid>
                <a:gridCol w="5271747"/>
                <a:gridCol w="2793149"/>
              </a:tblGrid>
              <a:tr h="1150588">
                <a:tc>
                  <a:txBody>
                    <a:bodyPr/>
                    <a:lstStyle/>
                    <a:p>
                      <a:pPr algn="ctr">
                        <a:lnSpc>
                          <a:spcPct val="115000"/>
                        </a:lnSpc>
                        <a:spcBef>
                          <a:spcPts val="600"/>
                        </a:spcBef>
                        <a:spcAft>
                          <a:spcPts val="0"/>
                        </a:spcAft>
                      </a:pPr>
                      <a:r>
                        <a:rPr lang="es-ES" sz="1800" dirty="0">
                          <a:effectLst/>
                        </a:rPr>
                        <a:t>Elemento del Sistema de Alcantarillado</a:t>
                      </a:r>
                      <a:endParaRPr lang="es-EC" sz="1800" dirty="0">
                        <a:effectLst/>
                        <a:latin typeface="Arial"/>
                        <a:ea typeface="Times New Roman"/>
                        <a:cs typeface="Times New Roman"/>
                      </a:endParaRPr>
                    </a:p>
                  </a:txBody>
                  <a:tcPr marL="68580" marR="68580" marT="0" marB="0" anchor="ctr"/>
                </a:tc>
                <a:tc>
                  <a:txBody>
                    <a:bodyPr/>
                    <a:lstStyle/>
                    <a:p>
                      <a:pPr algn="ctr">
                        <a:lnSpc>
                          <a:spcPct val="115000"/>
                        </a:lnSpc>
                        <a:spcBef>
                          <a:spcPts val="600"/>
                        </a:spcBef>
                        <a:spcAft>
                          <a:spcPts val="0"/>
                        </a:spcAft>
                      </a:pPr>
                      <a:r>
                        <a:rPr lang="es-ES" sz="1800">
                          <a:effectLst/>
                        </a:rPr>
                        <a:t>Periodo de retorno</a:t>
                      </a:r>
                      <a:endParaRPr lang="es-EC" sz="1800">
                        <a:effectLst/>
                      </a:endParaRPr>
                    </a:p>
                    <a:p>
                      <a:pPr algn="ctr">
                        <a:lnSpc>
                          <a:spcPct val="115000"/>
                        </a:lnSpc>
                        <a:spcBef>
                          <a:spcPts val="600"/>
                        </a:spcBef>
                        <a:spcAft>
                          <a:spcPts val="0"/>
                        </a:spcAft>
                      </a:pPr>
                      <a:r>
                        <a:rPr lang="es-ES" sz="1800">
                          <a:effectLst/>
                        </a:rPr>
                        <a:t>(años)</a:t>
                      </a:r>
                      <a:endParaRPr lang="es-EC" sz="1800">
                        <a:effectLst/>
                        <a:latin typeface="Arial"/>
                        <a:ea typeface="Times New Roman"/>
                        <a:cs typeface="Times New Roman"/>
                      </a:endParaRPr>
                    </a:p>
                  </a:txBody>
                  <a:tcPr marL="68580" marR="68580" marT="0" marB="0" anchor="ctr"/>
                </a:tc>
              </a:tr>
              <a:tr h="548212">
                <a:tc>
                  <a:txBody>
                    <a:bodyPr/>
                    <a:lstStyle/>
                    <a:p>
                      <a:pPr algn="ctr">
                        <a:lnSpc>
                          <a:spcPct val="115000"/>
                        </a:lnSpc>
                        <a:spcBef>
                          <a:spcPts val="600"/>
                        </a:spcBef>
                        <a:spcAft>
                          <a:spcPts val="0"/>
                        </a:spcAft>
                      </a:pPr>
                      <a:r>
                        <a:rPr lang="es-ES" sz="1800" spc="-10" dirty="0">
                          <a:effectLst/>
                        </a:rPr>
                        <a:t>Redes secundarias</a:t>
                      </a:r>
                      <a:endParaRPr lang="es-EC" sz="1800" dirty="0">
                        <a:effectLst/>
                        <a:latin typeface="Arial"/>
                        <a:ea typeface="Times New Roman"/>
                        <a:cs typeface="Times New Roman"/>
                      </a:endParaRPr>
                    </a:p>
                  </a:txBody>
                  <a:tcPr marL="68580" marR="68580" marT="0" marB="0" anchor="ctr"/>
                </a:tc>
                <a:tc>
                  <a:txBody>
                    <a:bodyPr/>
                    <a:lstStyle/>
                    <a:p>
                      <a:pPr algn="ctr">
                        <a:lnSpc>
                          <a:spcPct val="115000"/>
                        </a:lnSpc>
                        <a:spcBef>
                          <a:spcPts val="600"/>
                        </a:spcBef>
                        <a:spcAft>
                          <a:spcPts val="0"/>
                        </a:spcAft>
                      </a:pPr>
                      <a:r>
                        <a:rPr lang="es-ES" sz="1800" spc="-10">
                          <a:effectLst/>
                        </a:rPr>
                        <a:t>10 años</a:t>
                      </a:r>
                      <a:endParaRPr lang="es-EC" sz="1800">
                        <a:effectLst/>
                        <a:latin typeface="Arial"/>
                        <a:ea typeface="Times New Roman"/>
                        <a:cs typeface="Times New Roman"/>
                      </a:endParaRPr>
                    </a:p>
                  </a:txBody>
                  <a:tcPr marL="68580" marR="68580" marT="0" marB="0" anchor="ctr"/>
                </a:tc>
              </a:tr>
              <a:tr h="455640">
                <a:tc>
                  <a:txBody>
                    <a:bodyPr/>
                    <a:lstStyle/>
                    <a:p>
                      <a:pPr algn="ctr">
                        <a:lnSpc>
                          <a:spcPct val="115000"/>
                        </a:lnSpc>
                        <a:spcBef>
                          <a:spcPts val="600"/>
                        </a:spcBef>
                        <a:spcAft>
                          <a:spcPts val="0"/>
                        </a:spcAft>
                      </a:pPr>
                      <a:r>
                        <a:rPr lang="es-ES" sz="1800" spc="-10" dirty="0">
                          <a:effectLst/>
                        </a:rPr>
                        <a:t>Redes Principales</a:t>
                      </a:r>
                      <a:endParaRPr lang="es-EC" sz="1800" dirty="0">
                        <a:effectLst/>
                        <a:latin typeface="Arial"/>
                        <a:ea typeface="Times New Roman"/>
                        <a:cs typeface="Times New Roman"/>
                      </a:endParaRPr>
                    </a:p>
                  </a:txBody>
                  <a:tcPr marL="68580" marR="68580" marT="0" marB="0" anchor="ctr"/>
                </a:tc>
                <a:tc>
                  <a:txBody>
                    <a:bodyPr/>
                    <a:lstStyle/>
                    <a:p>
                      <a:pPr algn="ctr">
                        <a:lnSpc>
                          <a:spcPct val="115000"/>
                        </a:lnSpc>
                        <a:spcBef>
                          <a:spcPts val="600"/>
                        </a:spcBef>
                        <a:spcAft>
                          <a:spcPts val="0"/>
                        </a:spcAft>
                      </a:pPr>
                      <a:r>
                        <a:rPr lang="es-ES" sz="1800" spc="-10">
                          <a:effectLst/>
                        </a:rPr>
                        <a:t>15 años</a:t>
                      </a:r>
                      <a:endParaRPr lang="es-EC" sz="1800">
                        <a:effectLst/>
                        <a:latin typeface="Arial"/>
                        <a:ea typeface="Times New Roman"/>
                        <a:cs typeface="Times New Roman"/>
                      </a:endParaRPr>
                    </a:p>
                  </a:txBody>
                  <a:tcPr marL="68580" marR="68580" marT="0" marB="0" anchor="ctr"/>
                </a:tc>
              </a:tr>
              <a:tr h="455640">
                <a:tc>
                  <a:txBody>
                    <a:bodyPr/>
                    <a:lstStyle/>
                    <a:p>
                      <a:pPr algn="ctr">
                        <a:lnSpc>
                          <a:spcPct val="115000"/>
                        </a:lnSpc>
                        <a:spcBef>
                          <a:spcPts val="600"/>
                        </a:spcBef>
                        <a:spcAft>
                          <a:spcPts val="0"/>
                        </a:spcAft>
                      </a:pPr>
                      <a:r>
                        <a:rPr lang="es-ES" sz="1800" spc="-10" dirty="0">
                          <a:effectLst/>
                        </a:rPr>
                        <a:t>Colectores interceptores</a:t>
                      </a:r>
                      <a:endParaRPr lang="es-EC" sz="1800" dirty="0">
                        <a:effectLst/>
                        <a:latin typeface="Arial"/>
                        <a:ea typeface="Times New Roman"/>
                        <a:cs typeface="Times New Roman"/>
                      </a:endParaRPr>
                    </a:p>
                  </a:txBody>
                  <a:tcPr marL="68580" marR="68580" marT="0" marB="0" anchor="ctr"/>
                </a:tc>
                <a:tc>
                  <a:txBody>
                    <a:bodyPr/>
                    <a:lstStyle/>
                    <a:p>
                      <a:pPr algn="ctr">
                        <a:lnSpc>
                          <a:spcPct val="115000"/>
                        </a:lnSpc>
                        <a:spcBef>
                          <a:spcPts val="600"/>
                        </a:spcBef>
                        <a:spcAft>
                          <a:spcPts val="0"/>
                        </a:spcAft>
                      </a:pPr>
                      <a:r>
                        <a:rPr lang="es-ES" sz="1800" spc="-10">
                          <a:effectLst/>
                        </a:rPr>
                        <a:t>25 años</a:t>
                      </a:r>
                      <a:endParaRPr lang="es-EC" sz="1800">
                        <a:effectLst/>
                        <a:latin typeface="Arial"/>
                        <a:ea typeface="Times New Roman"/>
                        <a:cs typeface="Times New Roman"/>
                      </a:endParaRPr>
                    </a:p>
                  </a:txBody>
                  <a:tcPr marL="68580" marR="68580" marT="0" marB="0" anchor="ctr"/>
                </a:tc>
              </a:tr>
              <a:tr h="455640">
                <a:tc>
                  <a:txBody>
                    <a:bodyPr/>
                    <a:lstStyle/>
                    <a:p>
                      <a:pPr algn="ctr">
                        <a:lnSpc>
                          <a:spcPct val="115000"/>
                        </a:lnSpc>
                        <a:spcBef>
                          <a:spcPts val="600"/>
                        </a:spcBef>
                        <a:spcAft>
                          <a:spcPts val="0"/>
                        </a:spcAft>
                      </a:pPr>
                      <a:r>
                        <a:rPr lang="es-ES" sz="1800" spc="-10" dirty="0">
                          <a:effectLst/>
                        </a:rPr>
                        <a:t>Estructuras especiales</a:t>
                      </a:r>
                      <a:endParaRPr lang="es-EC" sz="1800" dirty="0">
                        <a:effectLst/>
                        <a:latin typeface="Arial"/>
                        <a:ea typeface="Times New Roman"/>
                        <a:cs typeface="Times New Roman"/>
                      </a:endParaRPr>
                    </a:p>
                  </a:txBody>
                  <a:tcPr marL="68580" marR="68580" marT="0" marB="0" anchor="ctr"/>
                </a:tc>
                <a:tc>
                  <a:txBody>
                    <a:bodyPr/>
                    <a:lstStyle/>
                    <a:p>
                      <a:pPr algn="ctr">
                        <a:lnSpc>
                          <a:spcPct val="115000"/>
                        </a:lnSpc>
                        <a:spcBef>
                          <a:spcPts val="600"/>
                        </a:spcBef>
                        <a:spcAft>
                          <a:spcPts val="0"/>
                        </a:spcAft>
                      </a:pPr>
                      <a:r>
                        <a:rPr lang="es-ES" sz="1800" spc="-10">
                          <a:effectLst/>
                        </a:rPr>
                        <a:t>50 años</a:t>
                      </a:r>
                      <a:endParaRPr lang="es-EC" sz="1800">
                        <a:effectLst/>
                        <a:latin typeface="Arial"/>
                        <a:ea typeface="Times New Roman"/>
                        <a:cs typeface="Times New Roman"/>
                      </a:endParaRPr>
                    </a:p>
                  </a:txBody>
                  <a:tcPr marL="68580" marR="68580" marT="0" marB="0" anchor="ctr"/>
                </a:tc>
              </a:tr>
              <a:tr h="455640">
                <a:tc>
                  <a:txBody>
                    <a:bodyPr/>
                    <a:lstStyle/>
                    <a:p>
                      <a:pPr algn="ctr">
                        <a:lnSpc>
                          <a:spcPct val="115000"/>
                        </a:lnSpc>
                        <a:spcBef>
                          <a:spcPts val="600"/>
                        </a:spcBef>
                        <a:spcAft>
                          <a:spcPts val="0"/>
                        </a:spcAft>
                      </a:pPr>
                      <a:r>
                        <a:rPr lang="es-ES" sz="1800" spc="-10" dirty="0">
                          <a:effectLst/>
                        </a:rPr>
                        <a:t>Redes a nivel rural</a:t>
                      </a:r>
                      <a:endParaRPr lang="es-EC" sz="1800" dirty="0">
                        <a:effectLst/>
                        <a:latin typeface="Arial"/>
                        <a:ea typeface="Times New Roman"/>
                        <a:cs typeface="Times New Roman"/>
                      </a:endParaRPr>
                    </a:p>
                  </a:txBody>
                  <a:tcPr marL="68580" marR="68580" marT="0" marB="0" anchor="ctr"/>
                </a:tc>
                <a:tc>
                  <a:txBody>
                    <a:bodyPr/>
                    <a:lstStyle/>
                    <a:p>
                      <a:pPr algn="ctr">
                        <a:lnSpc>
                          <a:spcPct val="115000"/>
                        </a:lnSpc>
                        <a:spcBef>
                          <a:spcPts val="600"/>
                        </a:spcBef>
                        <a:spcAft>
                          <a:spcPts val="0"/>
                        </a:spcAft>
                      </a:pPr>
                      <a:r>
                        <a:rPr lang="es-ES" sz="1800" spc="-10" dirty="0">
                          <a:effectLst/>
                        </a:rPr>
                        <a:t>5   años</a:t>
                      </a:r>
                      <a:endParaRPr lang="es-EC" sz="1800" dirty="0">
                        <a:effectLst/>
                        <a:latin typeface="Arial"/>
                        <a:ea typeface="Times New Roman"/>
                        <a:cs typeface="Times New Roman"/>
                      </a:endParaRPr>
                    </a:p>
                  </a:txBody>
                  <a:tcPr marL="68580" marR="68580" marT="0" marB="0" anchor="ct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637250423"/>
              </p:ext>
            </p:extLst>
          </p:nvPr>
        </p:nvGraphicFramePr>
        <p:xfrm>
          <a:off x="1259632" y="4315956"/>
          <a:ext cx="6912768" cy="360040"/>
        </p:xfrm>
        <a:graphic>
          <a:graphicData uri="http://schemas.openxmlformats.org/drawingml/2006/table">
            <a:tbl>
              <a:tblPr firstRow="1" firstCol="1" bandRow="1">
                <a:tableStyleId>{5C22544A-7EE6-4342-B048-85BDC9FD1C3A}</a:tableStyleId>
              </a:tblPr>
              <a:tblGrid>
                <a:gridCol w="4526946"/>
                <a:gridCol w="2385822"/>
              </a:tblGrid>
              <a:tr h="360040">
                <a:tc>
                  <a:txBody>
                    <a:bodyPr/>
                    <a:lstStyle/>
                    <a:p>
                      <a:pPr algn="ctr">
                        <a:lnSpc>
                          <a:spcPct val="115000"/>
                        </a:lnSpc>
                        <a:spcBef>
                          <a:spcPts val="600"/>
                        </a:spcBef>
                        <a:spcAft>
                          <a:spcPts val="0"/>
                        </a:spcAft>
                      </a:pPr>
                      <a:r>
                        <a:rPr lang="es-ES" sz="1800" spc="-10" dirty="0" smtClean="0">
                          <a:effectLst/>
                        </a:rPr>
                        <a:t>Redes a nivel rural</a:t>
                      </a:r>
                      <a:endParaRPr lang="es-EC" sz="1800" dirty="0">
                        <a:effectLst/>
                        <a:latin typeface="Arial"/>
                        <a:ea typeface="Times New Roman"/>
                        <a:cs typeface="Times New Roman"/>
                      </a:endParaRPr>
                    </a:p>
                  </a:txBody>
                  <a:tcPr marL="68580" marR="68580" marT="0" marB="0" anchor="ctr"/>
                </a:tc>
                <a:tc>
                  <a:txBody>
                    <a:bodyPr/>
                    <a:lstStyle/>
                    <a:p>
                      <a:pPr algn="ctr">
                        <a:lnSpc>
                          <a:spcPct val="115000"/>
                        </a:lnSpc>
                        <a:spcBef>
                          <a:spcPts val="600"/>
                        </a:spcBef>
                        <a:spcAft>
                          <a:spcPts val="0"/>
                        </a:spcAft>
                      </a:pPr>
                      <a:r>
                        <a:rPr lang="es-ES" sz="1800" spc="-10" dirty="0" smtClean="0">
                          <a:effectLst/>
                        </a:rPr>
                        <a:t>5   años</a:t>
                      </a:r>
                      <a:endParaRPr lang="es-EC" sz="1800" dirty="0">
                        <a:effectLst/>
                        <a:latin typeface="Arial"/>
                        <a:ea typeface="Times New Roman"/>
                        <a:cs typeface="Times New Roman"/>
                      </a:endParaRPr>
                    </a:p>
                  </a:txBody>
                  <a:tcPr marL="68580" marR="68580" marT="0" marB="0" anchor="ctr">
                    <a:solidFill>
                      <a:schemeClr val="accent6">
                        <a:lumMod val="40000"/>
                        <a:lumOff val="60000"/>
                      </a:schemeClr>
                    </a:solidFill>
                  </a:tcPr>
                </a:tc>
              </a:tr>
            </a:tbl>
          </a:graphicData>
        </a:graphic>
      </p:graphicFrame>
      <p:sp>
        <p:nvSpPr>
          <p:cNvPr id="8" name="7 Rectángulo"/>
          <p:cNvSpPr/>
          <p:nvPr/>
        </p:nvSpPr>
        <p:spPr>
          <a:xfrm>
            <a:off x="1835696" y="5209455"/>
            <a:ext cx="7920880" cy="307777"/>
          </a:xfrm>
          <a:prstGeom prst="rect">
            <a:avLst/>
          </a:prstGeom>
        </p:spPr>
        <p:txBody>
          <a:bodyPr wrap="square">
            <a:spAutoFit/>
          </a:bodyPr>
          <a:lstStyle/>
          <a:p>
            <a:r>
              <a:rPr lang="es-ES" sz="1400" dirty="0"/>
              <a:t>Fuente: Normas de diseño de Sistemas de Alcantarillado para la </a:t>
            </a:r>
            <a:r>
              <a:rPr lang="es-ES" sz="1400" dirty="0" err="1"/>
              <a:t>EPMAPS</a:t>
            </a:r>
            <a:r>
              <a:rPr lang="es-ES" sz="1400" dirty="0"/>
              <a:t>-Q</a:t>
            </a:r>
            <a:endParaRPr lang="es-EC" sz="1400" dirty="0"/>
          </a:p>
        </p:txBody>
      </p:sp>
    </p:spTree>
    <p:extLst>
      <p:ext uri="{BB962C8B-B14F-4D97-AF65-F5344CB8AC3E}">
        <p14:creationId xmlns:p14="http://schemas.microsoft.com/office/powerpoint/2010/main" val="129820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1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67544" y="721286"/>
                <a:ext cx="8280920" cy="3508977"/>
              </a:xfrm>
            </p:spPr>
            <p:txBody>
              <a:bodyPr>
                <a:normAutofit fontScale="25000" lnSpcReduction="20000"/>
              </a:bodyPr>
              <a:lstStyle/>
              <a:p>
                <a:pPr marL="360000" lvl="2" indent="0">
                  <a:lnSpc>
                    <a:spcPct val="170000"/>
                  </a:lnSpc>
                  <a:spcBef>
                    <a:spcPts val="600"/>
                  </a:spcBef>
                  <a:spcAft>
                    <a:spcPts val="600"/>
                  </a:spcAft>
                  <a:buNone/>
                </a:pPr>
                <a:r>
                  <a:rPr lang="es-ES" sz="7200" b="1" dirty="0"/>
                  <a:t>Tiempo de </a:t>
                </a:r>
                <a:r>
                  <a:rPr lang="es-ES" sz="7200" b="1" dirty="0" smtClean="0"/>
                  <a:t>concentración</a:t>
                </a:r>
              </a:p>
              <a:p>
                <a:pPr marL="360000" lvl="2" indent="0">
                  <a:lnSpc>
                    <a:spcPct val="170000"/>
                  </a:lnSpc>
                  <a:spcBef>
                    <a:spcPts val="600"/>
                  </a:spcBef>
                  <a:spcAft>
                    <a:spcPts val="600"/>
                  </a:spcAft>
                  <a:buNone/>
                </a:pPr>
                <a:endParaRPr lang="es-EC" sz="7200" b="1" dirty="0"/>
              </a:p>
              <a:p>
                <a:pPr marL="360000" indent="0" algn="ctr">
                  <a:lnSpc>
                    <a:spcPct val="170000"/>
                  </a:lnSpc>
                  <a:spcBef>
                    <a:spcPts val="600"/>
                  </a:spcBef>
                  <a:spcAft>
                    <a:spcPts val="600"/>
                  </a:spcAft>
                  <a:buNone/>
                </a:pPr>
                <a:r>
                  <a:rPr lang="es-ES" sz="7200" dirty="0"/>
                  <a:t> </a:t>
                </a:r>
                <a14:m>
                  <m:oMath xmlns:m="http://schemas.openxmlformats.org/officeDocument/2006/math">
                    <m:sSub>
                      <m:sSubPr>
                        <m:ctrlPr>
                          <a:rPr lang="es-EC" sz="9600" b="1" i="1">
                            <a:latin typeface="Cambria Math"/>
                          </a:rPr>
                        </m:ctrlPr>
                      </m:sSubPr>
                      <m:e>
                        <m:r>
                          <a:rPr lang="es-ES" sz="9600" b="1" i="1">
                            <a:latin typeface="Cambria Math"/>
                          </a:rPr>
                          <m:t>𝐭</m:t>
                        </m:r>
                      </m:e>
                      <m:sub>
                        <m:r>
                          <a:rPr lang="es-ES" sz="9600" b="1" i="1">
                            <a:latin typeface="Cambria Math"/>
                          </a:rPr>
                          <m:t>𝐜</m:t>
                        </m:r>
                      </m:sub>
                    </m:sSub>
                    <m:r>
                      <a:rPr lang="es-ES" sz="9600" b="1">
                        <a:latin typeface="Cambria Math"/>
                      </a:rPr>
                      <m:t>=</m:t>
                    </m:r>
                    <m:sSub>
                      <m:sSubPr>
                        <m:ctrlPr>
                          <a:rPr lang="es-EC" sz="9600" b="1" i="1">
                            <a:latin typeface="Cambria Math"/>
                          </a:rPr>
                        </m:ctrlPr>
                      </m:sSubPr>
                      <m:e>
                        <m:r>
                          <a:rPr lang="es-ES" sz="9600" b="1" i="1">
                            <a:latin typeface="Cambria Math"/>
                          </a:rPr>
                          <m:t>𝐭</m:t>
                        </m:r>
                      </m:e>
                      <m:sub>
                        <m:r>
                          <a:rPr lang="es-ES" sz="9600" b="1" i="1">
                            <a:latin typeface="Cambria Math"/>
                          </a:rPr>
                          <m:t>𝐢</m:t>
                        </m:r>
                      </m:sub>
                    </m:sSub>
                    <m:r>
                      <a:rPr lang="es-ES" sz="9600" b="1">
                        <a:latin typeface="Cambria Math"/>
                      </a:rPr>
                      <m:t>+</m:t>
                    </m:r>
                    <m:sSub>
                      <m:sSubPr>
                        <m:ctrlPr>
                          <a:rPr lang="es-EC" sz="9600" b="1" i="1">
                            <a:latin typeface="Cambria Math"/>
                          </a:rPr>
                        </m:ctrlPr>
                      </m:sSubPr>
                      <m:e>
                        <m:r>
                          <a:rPr lang="es-ES" sz="9600" b="1" i="1">
                            <a:latin typeface="Cambria Math"/>
                          </a:rPr>
                          <m:t>𝐭</m:t>
                        </m:r>
                      </m:e>
                      <m:sub>
                        <m:r>
                          <a:rPr lang="es-ES" sz="9600" b="1" i="1">
                            <a:latin typeface="Cambria Math"/>
                          </a:rPr>
                          <m:t>𝐟</m:t>
                        </m:r>
                      </m:sub>
                    </m:sSub>
                  </m:oMath>
                </a14:m>
                <a:endParaRPr lang="es-EC" sz="6400" dirty="0"/>
              </a:p>
              <a:p>
                <a:pPr marL="360000" indent="0">
                  <a:lnSpc>
                    <a:spcPct val="170000"/>
                  </a:lnSpc>
                  <a:spcBef>
                    <a:spcPts val="0"/>
                  </a:spcBef>
                  <a:buNone/>
                </a:pPr>
                <a:endParaRPr lang="es-ES" sz="5600" dirty="0" smtClean="0"/>
              </a:p>
              <a:p>
                <a:pPr marL="360000" indent="0">
                  <a:lnSpc>
                    <a:spcPct val="170000"/>
                  </a:lnSpc>
                  <a:spcBef>
                    <a:spcPts val="0"/>
                  </a:spcBef>
                  <a:buNone/>
                </a:pPr>
                <a:r>
                  <a:rPr lang="es-ES" sz="5600" dirty="0" smtClean="0"/>
                  <a:t>Donde</a:t>
                </a:r>
                <a:r>
                  <a:rPr lang="es-ES" sz="5600" dirty="0"/>
                  <a:t>:</a:t>
                </a:r>
                <a:endParaRPr lang="es-EC" sz="5600" dirty="0"/>
              </a:p>
              <a:p>
                <a:pPr marL="360000" indent="0">
                  <a:lnSpc>
                    <a:spcPct val="170000"/>
                  </a:lnSpc>
                  <a:spcBef>
                    <a:spcPts val="0"/>
                  </a:spcBef>
                  <a:buNone/>
                </a:pPr>
                <a:r>
                  <a:rPr lang="es-ES" sz="5600" dirty="0" err="1"/>
                  <a:t>t</a:t>
                </a:r>
                <a:r>
                  <a:rPr lang="es-ES" sz="5600" baseline="-25000" dirty="0" err="1"/>
                  <a:t>c</a:t>
                </a:r>
                <a:r>
                  <a:rPr lang="es-ES" sz="5600" dirty="0"/>
                  <a:t> : Tiempo de concentración</a:t>
                </a:r>
                <a:endParaRPr lang="es-EC" sz="5600" dirty="0"/>
              </a:p>
              <a:p>
                <a:pPr marL="360000" indent="0">
                  <a:lnSpc>
                    <a:spcPct val="170000"/>
                  </a:lnSpc>
                  <a:spcBef>
                    <a:spcPts val="0"/>
                  </a:spcBef>
                  <a:buNone/>
                </a:pPr>
                <a:r>
                  <a:rPr lang="es-ES" sz="5600" dirty="0"/>
                  <a:t>t</a:t>
                </a:r>
                <a:r>
                  <a:rPr lang="es-ES" sz="5600" baseline="-25000" dirty="0"/>
                  <a:t>i</a:t>
                </a:r>
                <a:r>
                  <a:rPr lang="es-ES" sz="5600" dirty="0"/>
                  <a:t>:   Tiempo inicial o de entrada al sistema de alcantarillado</a:t>
                </a:r>
                <a:endParaRPr lang="es-EC" sz="5600" dirty="0"/>
              </a:p>
              <a:p>
                <a:pPr marL="360000" indent="0">
                  <a:lnSpc>
                    <a:spcPct val="170000"/>
                  </a:lnSpc>
                  <a:spcBef>
                    <a:spcPts val="0"/>
                  </a:spcBef>
                  <a:buNone/>
                </a:pPr>
                <a:r>
                  <a:rPr lang="es-ES" sz="5600" dirty="0" err="1"/>
                  <a:t>tf</a:t>
                </a:r>
                <a:r>
                  <a:rPr lang="es-ES" sz="5600" dirty="0"/>
                  <a:t>:   Tiempo de flujo a lo largo de los conductos del sistema de alcantarillado</a:t>
                </a:r>
                <a:endParaRPr lang="es-EC" sz="5600" dirty="0"/>
              </a:p>
              <a:p>
                <a:pPr marL="360000" indent="0">
                  <a:lnSpc>
                    <a:spcPct val="170000"/>
                  </a:lnSpc>
                  <a:spcBef>
                    <a:spcPts val="600"/>
                  </a:spcBef>
                  <a:spcAft>
                    <a:spcPts val="600"/>
                  </a:spcAft>
                  <a:buNone/>
                </a:pPr>
                <a:r>
                  <a:rPr lang="es-ES" sz="6400" i="1" dirty="0"/>
                  <a:t> </a:t>
                </a:r>
                <a:endParaRPr lang="es-ES" sz="6400" i="1" dirty="0" smtClean="0"/>
              </a:p>
              <a:p>
                <a:pPr marL="360000" indent="0">
                  <a:lnSpc>
                    <a:spcPct val="170000"/>
                  </a:lnSpc>
                  <a:spcBef>
                    <a:spcPts val="600"/>
                  </a:spcBef>
                  <a:spcAft>
                    <a:spcPts val="600"/>
                  </a:spcAft>
                  <a:buNone/>
                </a:pPr>
                <a:r>
                  <a:rPr lang="es-EC" sz="6400" b="1" i="1" dirty="0" smtClean="0"/>
                  <a:t>El </a:t>
                </a:r>
                <a:r>
                  <a:rPr lang="es-EC" sz="6400" b="1" i="1" dirty="0"/>
                  <a:t>tiempo de concentración mínimo en zonas urbanas, para tramos iniciales de alcantarillado sin sistemas afluentes, se adoptará igual a </a:t>
                </a:r>
                <a:r>
                  <a:rPr lang="es-EC" sz="6400" b="1" i="1" dirty="0" smtClean="0"/>
                  <a:t>ti = 5 </a:t>
                </a:r>
                <a:r>
                  <a:rPr lang="es-EC" sz="6400" b="1" i="1" dirty="0"/>
                  <a:t>minutos.</a:t>
                </a:r>
                <a:endParaRPr lang="es-EC" sz="6400" i="1" dirty="0"/>
              </a:p>
              <a:p>
                <a:pPr marL="360000" indent="0">
                  <a:lnSpc>
                    <a:spcPct val="170000"/>
                  </a:lnSpc>
                  <a:spcBef>
                    <a:spcPts val="600"/>
                  </a:spcBef>
                  <a:spcAft>
                    <a:spcPts val="600"/>
                  </a:spcAft>
                  <a:buNone/>
                </a:pPr>
                <a:r>
                  <a:rPr lang="es-EC" sz="6400" dirty="0"/>
                  <a:t>  </a:t>
                </a:r>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67544" y="721286"/>
                <a:ext cx="8280920" cy="3508977"/>
              </a:xfrm>
              <a:blipFill rotWithShape="1">
                <a:blip r:embed="rId2"/>
                <a:stretch>
                  <a:fillRect b="-36806"/>
                </a:stretch>
              </a:blipFill>
            </p:spPr>
            <p:txBody>
              <a:bodyPr/>
              <a:lstStyle/>
              <a:p>
                <a:r>
                  <a:rPr lang="es-EC">
                    <a:noFill/>
                  </a:rPr>
                  <a:t> </a:t>
                </a:r>
              </a:p>
            </p:txBody>
          </p:sp>
        </mc:Fallback>
      </mc:AlternateContent>
      <p:sp>
        <p:nvSpPr>
          <p:cNvPr id="4" name="3 Rectángulo"/>
          <p:cNvSpPr/>
          <p:nvPr/>
        </p:nvSpPr>
        <p:spPr>
          <a:xfrm>
            <a:off x="4788024" y="231031"/>
            <a:ext cx="3240360" cy="461665"/>
          </a:xfrm>
          <a:prstGeom prst="rect">
            <a:avLst/>
          </a:prstGeom>
        </p:spPr>
        <p:txBody>
          <a:bodyPr wrap="square">
            <a:spAutoFit/>
          </a:bodyPr>
          <a:lstStyle/>
          <a:p>
            <a:r>
              <a:rPr lang="es-ES" sz="2400" b="1" dirty="0">
                <a:solidFill>
                  <a:schemeClr val="accent1"/>
                </a:solidFill>
              </a:rPr>
              <a:t>Caudales de diseño</a:t>
            </a:r>
            <a:endParaRPr lang="es-EC" sz="2400" b="1" dirty="0">
              <a:solidFill>
                <a:schemeClr val="accent1"/>
              </a:solidFill>
            </a:endParaRPr>
          </a:p>
        </p:txBody>
      </p:sp>
    </p:spTree>
    <p:extLst>
      <p:ext uri="{BB962C8B-B14F-4D97-AF65-F5344CB8AC3E}">
        <p14:creationId xmlns:p14="http://schemas.microsoft.com/office/powerpoint/2010/main" val="129820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99392"/>
            <a:ext cx="7024744" cy="1143000"/>
          </a:xfrm>
        </p:spPr>
        <p:txBody>
          <a:bodyPr>
            <a:normAutofit/>
          </a:bodyPr>
          <a:lstStyle/>
          <a:p>
            <a:r>
              <a:rPr lang="es-EC" sz="2400" b="1" dirty="0" smtClean="0">
                <a:solidFill>
                  <a:schemeClr val="tx1"/>
                </a:solidFill>
              </a:rPr>
              <a:t>TIEMPO DE FLUJO</a:t>
            </a:r>
            <a:endParaRPr lang="es-EC" sz="2400" b="1" dirty="0">
              <a:solidFill>
                <a:schemeClr val="tx1"/>
              </a:solidFill>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67544" y="1196752"/>
                <a:ext cx="8208912" cy="5256584"/>
              </a:xfrm>
            </p:spPr>
            <p:txBody>
              <a:bodyPr>
                <a:normAutofit/>
              </a:bodyPr>
              <a:lstStyle/>
              <a:p>
                <a:pPr marL="68580" indent="0">
                  <a:buNone/>
                </a:pPr>
                <a:r>
                  <a:rPr lang="es-ES" sz="1600" dirty="0"/>
                  <a:t>Se parte de que el agua corre con una velocidad de 0.30 m/s y sabiendo que la longitud máxima de la tubería entre pozos de revisión será de 80 m, tenemos lo siguiente</a:t>
                </a:r>
                <a:r>
                  <a:rPr lang="es-ES" sz="1600" dirty="0" smtClean="0"/>
                  <a:t>:</a:t>
                </a:r>
              </a:p>
              <a:p>
                <a:pPr marL="68580" indent="0">
                  <a:buNone/>
                </a:pPr>
                <a:endParaRPr lang="es-ES" sz="1600" dirty="0"/>
              </a:p>
              <a:p>
                <a:pPr marL="68580" indent="0">
                  <a:buNone/>
                </a:pPr>
                <a:endParaRPr lang="es-ES" sz="1600" dirty="0" smtClean="0"/>
              </a:p>
              <a:p>
                <a:pPr marL="68580" indent="0">
                  <a:buNone/>
                </a:pPr>
                <a:endParaRPr lang="es-ES" sz="1600" dirty="0"/>
              </a:p>
              <a:p>
                <a:pPr marL="68580" indent="0">
                  <a:buNone/>
                </a:pPr>
                <a:endParaRPr lang="es-ES" sz="1600" dirty="0" smtClean="0"/>
              </a:p>
              <a:p>
                <a:pPr marL="68580" indent="0">
                  <a:buNone/>
                </a:pPr>
                <a:endParaRPr lang="es-EC" sz="1600" dirty="0"/>
              </a:p>
              <a:p>
                <a:pPr marL="68580" indent="0">
                  <a:buNone/>
                </a:pPr>
                <a:r>
                  <a:rPr lang="es-EC" sz="1600" dirty="0"/>
                  <a:t> </a:t>
                </a:r>
              </a:p>
              <a:p>
                <a:pPr marL="68580" indent="0">
                  <a:buNone/>
                </a:pPr>
                <a:endParaRPr lang="es-EC" sz="1600" dirty="0" smtClean="0"/>
              </a:p>
              <a:p>
                <a:pPr marL="68580" indent="0">
                  <a:buNone/>
                </a:pPr>
                <a:r>
                  <a:rPr lang="es-EC" sz="1600" dirty="0" smtClean="0"/>
                  <a:t>Entonces </a:t>
                </a:r>
                <a:r>
                  <a:rPr lang="es-EC" sz="1600" dirty="0"/>
                  <a:t>el tiempo de concentración será: </a:t>
                </a:r>
                <a:endParaRPr lang="es-EC" sz="1600" dirty="0" smtClean="0"/>
              </a:p>
              <a:p>
                <a:pPr marL="68580" indent="0">
                  <a:buNone/>
                </a:pPr>
                <a:endParaRPr lang="es-EC" sz="1600" dirty="0"/>
              </a:p>
              <a:p>
                <a:pPr marL="68580" indent="0">
                  <a:lnSpc>
                    <a:spcPct val="150000"/>
                  </a:lnSpc>
                  <a:spcBef>
                    <a:spcPts val="600"/>
                  </a:spcBef>
                  <a:spcAft>
                    <a:spcPts val="600"/>
                  </a:spcAft>
                  <a:buNone/>
                </a:pPr>
                <a14:m>
                  <m:oMathPara xmlns:m="http://schemas.openxmlformats.org/officeDocument/2006/math">
                    <m:oMathParaPr>
                      <m:jc m:val="centerGroup"/>
                    </m:oMathParaPr>
                    <m:oMath xmlns:m="http://schemas.openxmlformats.org/officeDocument/2006/math">
                      <m:sSub>
                        <m:sSubPr>
                          <m:ctrlPr>
                            <a:rPr lang="es-EC" sz="1600" b="1" i="1">
                              <a:latin typeface="Cambria Math"/>
                            </a:rPr>
                          </m:ctrlPr>
                        </m:sSubPr>
                        <m:e>
                          <m:r>
                            <a:rPr lang="es-ES" sz="1600" b="1" i="1">
                              <a:latin typeface="Cambria Math"/>
                            </a:rPr>
                            <m:t>𝐭</m:t>
                          </m:r>
                        </m:e>
                        <m:sub>
                          <m:r>
                            <a:rPr lang="es-ES" sz="1600" b="1" i="1">
                              <a:latin typeface="Cambria Math"/>
                            </a:rPr>
                            <m:t>𝐜</m:t>
                          </m:r>
                        </m:sub>
                      </m:sSub>
                      <m:r>
                        <a:rPr lang="es-ES" sz="1600" b="1">
                          <a:latin typeface="Cambria Math"/>
                        </a:rPr>
                        <m:t>=</m:t>
                      </m:r>
                      <m:sSub>
                        <m:sSubPr>
                          <m:ctrlPr>
                            <a:rPr lang="es-EC" sz="1600" b="1" i="1">
                              <a:latin typeface="Cambria Math"/>
                            </a:rPr>
                          </m:ctrlPr>
                        </m:sSubPr>
                        <m:e>
                          <m:r>
                            <a:rPr lang="es-ES" sz="1600" b="1" i="1">
                              <a:latin typeface="Cambria Math"/>
                            </a:rPr>
                            <m:t>𝐭</m:t>
                          </m:r>
                        </m:e>
                        <m:sub>
                          <m:r>
                            <a:rPr lang="es-ES" sz="1600" b="1" i="1">
                              <a:latin typeface="Cambria Math"/>
                            </a:rPr>
                            <m:t>𝐜</m:t>
                          </m:r>
                        </m:sub>
                      </m:sSub>
                      <m:r>
                        <a:rPr lang="es-ES" sz="1600" b="1" i="1">
                          <a:latin typeface="Cambria Math"/>
                        </a:rPr>
                        <m:t>𝐢𝐧𝐢𝐜𝐢𝐚𝐥</m:t>
                      </m:r>
                      <m:sSub>
                        <m:sSubPr>
                          <m:ctrlPr>
                            <a:rPr lang="es-EC" sz="1600" b="1" i="1">
                              <a:latin typeface="Cambria Math"/>
                            </a:rPr>
                          </m:ctrlPr>
                        </m:sSubPr>
                        <m:e>
                          <m:r>
                            <a:rPr lang="es-ES" sz="1600" b="1">
                              <a:latin typeface="Cambria Math"/>
                            </a:rPr>
                            <m:t>+</m:t>
                          </m:r>
                          <m:r>
                            <a:rPr lang="es-ES" sz="1600" b="1" i="1">
                              <a:latin typeface="Cambria Math"/>
                            </a:rPr>
                            <m:t>𝐭</m:t>
                          </m:r>
                        </m:e>
                        <m:sub>
                          <m:r>
                            <a:rPr lang="es-ES" sz="1600" b="1" i="1">
                              <a:latin typeface="Cambria Math"/>
                            </a:rPr>
                            <m:t>𝐟</m:t>
                          </m:r>
                        </m:sub>
                      </m:sSub>
                    </m:oMath>
                  </m:oMathPara>
                </a14:m>
                <a:endParaRPr lang="es-EC" sz="1600" dirty="0"/>
              </a:p>
              <a:p>
                <a:pPr marL="68580" indent="0">
                  <a:lnSpc>
                    <a:spcPct val="150000"/>
                  </a:lnSpc>
                  <a:spcBef>
                    <a:spcPts val="600"/>
                  </a:spcBef>
                  <a:spcAft>
                    <a:spcPts val="600"/>
                  </a:spcAft>
                  <a:buNone/>
                </a:pPr>
                <a14:m>
                  <m:oMathPara xmlns:m="http://schemas.openxmlformats.org/officeDocument/2006/math">
                    <m:oMathParaPr>
                      <m:jc m:val="centerGroup"/>
                    </m:oMathParaPr>
                    <m:oMath xmlns:m="http://schemas.openxmlformats.org/officeDocument/2006/math">
                      <m:sSub>
                        <m:sSubPr>
                          <m:ctrlPr>
                            <a:rPr lang="es-EC" sz="1600" b="1" i="1">
                              <a:latin typeface="Cambria Math"/>
                            </a:rPr>
                          </m:ctrlPr>
                        </m:sSubPr>
                        <m:e>
                          <m:r>
                            <a:rPr lang="es-ES" sz="1600" b="1" i="1">
                              <a:latin typeface="Cambria Math"/>
                            </a:rPr>
                            <m:t>𝐭</m:t>
                          </m:r>
                        </m:e>
                        <m:sub>
                          <m:r>
                            <a:rPr lang="es-ES" sz="1600" b="1" i="1">
                              <a:latin typeface="Cambria Math"/>
                            </a:rPr>
                            <m:t>𝐜</m:t>
                          </m:r>
                        </m:sub>
                      </m:sSub>
                      <m:r>
                        <a:rPr lang="es-ES" sz="1600" b="1">
                          <a:latin typeface="Cambria Math"/>
                        </a:rPr>
                        <m:t>=</m:t>
                      </m:r>
                      <m:r>
                        <a:rPr lang="es-ES" sz="1600" b="1" i="1">
                          <a:latin typeface="Cambria Math"/>
                        </a:rPr>
                        <m:t>𝟓</m:t>
                      </m:r>
                      <m:r>
                        <a:rPr lang="es-ES" sz="1600" b="1">
                          <a:latin typeface="Cambria Math"/>
                        </a:rPr>
                        <m:t>+</m:t>
                      </m:r>
                      <m:r>
                        <a:rPr lang="es-ES" sz="1600" b="1" i="1">
                          <a:latin typeface="Cambria Math"/>
                        </a:rPr>
                        <m:t>𝟓</m:t>
                      </m:r>
                      <m:r>
                        <a:rPr lang="es-ES" sz="1600" b="1">
                          <a:latin typeface="Cambria Math"/>
                        </a:rPr>
                        <m:t>=</m:t>
                      </m:r>
                      <m:r>
                        <a:rPr lang="es-ES" sz="1600" b="1" i="1">
                          <a:latin typeface="Cambria Math"/>
                        </a:rPr>
                        <m:t>𝟏</m:t>
                      </m:r>
                      <m:r>
                        <a:rPr lang="es-ES" sz="1600" b="1">
                          <a:latin typeface="Cambria Math"/>
                        </a:rPr>
                        <m:t>𝟎</m:t>
                      </m:r>
                      <m:r>
                        <a:rPr lang="es-ES" sz="1600" b="1">
                          <a:latin typeface="Cambria Math"/>
                        </a:rPr>
                        <m:t> </m:t>
                      </m:r>
                      <m:r>
                        <a:rPr lang="es-ES" sz="1600" b="1" i="1">
                          <a:latin typeface="Cambria Math"/>
                        </a:rPr>
                        <m:t>𝐦𝐢𝐧</m:t>
                      </m:r>
                    </m:oMath>
                  </m:oMathPara>
                </a14:m>
                <a:endParaRPr lang="es-EC" sz="1600" dirty="0"/>
              </a:p>
              <a:p>
                <a:pPr marL="68580" indent="0">
                  <a:buNone/>
                </a:pPr>
                <a:endParaRPr lang="es-EC" sz="16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67544" y="1196752"/>
                <a:ext cx="8208912" cy="5256584"/>
              </a:xfrm>
              <a:blipFill rotWithShape="1">
                <a:blip r:embed="rId3"/>
                <a:stretch>
                  <a:fillRect t="-348"/>
                </a:stretch>
              </a:blipFill>
            </p:spPr>
            <p:txBody>
              <a:bodyPr/>
              <a:lstStyle/>
              <a:p>
                <a:r>
                  <a:rPr lang="es-EC">
                    <a:noFill/>
                  </a:rPr>
                  <a:t> </a:t>
                </a:r>
              </a:p>
            </p:txBody>
          </p:sp>
        </mc:Fallback>
      </mc:AlternateContent>
      <p:sp>
        <p:nvSpPr>
          <p:cNvPr id="4" name="3 Rectángulo"/>
          <p:cNvSpPr/>
          <p:nvPr/>
        </p:nvSpPr>
        <p:spPr>
          <a:xfrm>
            <a:off x="4788024" y="231031"/>
            <a:ext cx="3240360" cy="461665"/>
          </a:xfrm>
          <a:prstGeom prst="rect">
            <a:avLst/>
          </a:prstGeom>
        </p:spPr>
        <p:txBody>
          <a:bodyPr wrap="square">
            <a:spAutoFit/>
          </a:bodyPr>
          <a:lstStyle/>
          <a:p>
            <a:r>
              <a:rPr lang="es-ES" sz="2400" b="1" dirty="0">
                <a:solidFill>
                  <a:schemeClr val="accent1"/>
                </a:solidFill>
              </a:rPr>
              <a:t>Caudales de diseño</a:t>
            </a:r>
            <a:endParaRPr lang="es-EC" sz="2400" b="1" dirty="0">
              <a:solidFill>
                <a:schemeClr val="accent1"/>
              </a:solidFill>
            </a:endParaRPr>
          </a:p>
        </p:txBody>
      </p:sp>
      <p:graphicFrame>
        <p:nvGraphicFramePr>
          <p:cNvPr id="5" name="4 Objeto"/>
          <p:cNvGraphicFramePr>
            <a:graphicFrameLocks noChangeAspect="1"/>
          </p:cNvGraphicFramePr>
          <p:nvPr>
            <p:extLst>
              <p:ext uri="{D42A27DB-BD31-4B8C-83A1-F6EECF244321}">
                <p14:modId xmlns:p14="http://schemas.microsoft.com/office/powerpoint/2010/main" val="2906675854"/>
              </p:ext>
            </p:extLst>
          </p:nvPr>
        </p:nvGraphicFramePr>
        <p:xfrm>
          <a:off x="4602862" y="2185886"/>
          <a:ext cx="2284413" cy="641350"/>
        </p:xfrm>
        <a:graphic>
          <a:graphicData uri="http://schemas.openxmlformats.org/presentationml/2006/ole">
            <mc:AlternateContent xmlns:mc="http://schemas.openxmlformats.org/markup-compatibility/2006">
              <mc:Choice xmlns:v="urn:schemas-microsoft-com:vml" Requires="v">
                <p:oleObj spid="_x0000_s15410" name="Ecuación" r:id="rId4" imgW="1473120" imgH="431640" progId="Equation.3">
                  <p:embed/>
                </p:oleObj>
              </mc:Choice>
              <mc:Fallback>
                <p:oleObj name="Ecuación" r:id="rId4" imgW="1473120" imgH="431640" progId="Equation.3">
                  <p:embed/>
                  <p:pic>
                    <p:nvPicPr>
                      <p:cNvPr id="0" name="Object 2"/>
                      <p:cNvPicPr>
                        <a:picLocks noChangeAspect="1" noChangeArrowheads="1"/>
                      </p:cNvPicPr>
                      <p:nvPr/>
                    </p:nvPicPr>
                    <p:blipFill>
                      <a:blip r:embed="rId5"/>
                      <a:srcRect/>
                      <a:stretch>
                        <a:fillRect/>
                      </a:stretch>
                    </p:blipFill>
                    <p:spPr bwMode="auto">
                      <a:xfrm>
                        <a:off x="4602862" y="2185886"/>
                        <a:ext cx="2284413" cy="641350"/>
                      </a:xfrm>
                      <a:prstGeom prst="rect">
                        <a:avLst/>
                      </a:prstGeom>
                      <a:noFill/>
                    </p:spPr>
                  </p:pic>
                </p:oleObj>
              </mc:Fallback>
            </mc:AlternateContent>
          </a:graphicData>
        </a:graphic>
      </p:graphicFrame>
      <p:graphicFrame>
        <p:nvGraphicFramePr>
          <p:cNvPr id="6" name="5 Objeto"/>
          <p:cNvGraphicFramePr>
            <a:graphicFrameLocks noChangeAspect="1"/>
          </p:cNvGraphicFramePr>
          <p:nvPr>
            <p:extLst>
              <p:ext uri="{D42A27DB-BD31-4B8C-83A1-F6EECF244321}">
                <p14:modId xmlns:p14="http://schemas.microsoft.com/office/powerpoint/2010/main" val="810211148"/>
              </p:ext>
            </p:extLst>
          </p:nvPr>
        </p:nvGraphicFramePr>
        <p:xfrm>
          <a:off x="4572000" y="3068960"/>
          <a:ext cx="2157140" cy="319764"/>
        </p:xfrm>
        <a:graphic>
          <a:graphicData uri="http://schemas.openxmlformats.org/presentationml/2006/ole">
            <mc:AlternateContent xmlns:mc="http://schemas.openxmlformats.org/markup-compatibility/2006">
              <mc:Choice xmlns:v="urn:schemas-microsoft-com:vml" Requires="v">
                <p:oleObj spid="_x0000_s15411" name="Ecuación" r:id="rId6" imgW="1333440" imgH="203040" progId="Equation.3">
                  <p:embed/>
                </p:oleObj>
              </mc:Choice>
              <mc:Fallback>
                <p:oleObj name="Ecuación" r:id="rId6" imgW="1333440" imgH="203040" progId="Equation.3">
                  <p:embed/>
                  <p:pic>
                    <p:nvPicPr>
                      <p:cNvPr id="0" name="Object 1"/>
                      <p:cNvPicPr>
                        <a:picLocks noChangeAspect="1" noChangeArrowheads="1"/>
                      </p:cNvPicPr>
                      <p:nvPr/>
                    </p:nvPicPr>
                    <p:blipFill>
                      <a:blip r:embed="rId7"/>
                      <a:srcRect/>
                      <a:stretch>
                        <a:fillRect/>
                      </a:stretch>
                    </p:blipFill>
                    <p:spPr bwMode="auto">
                      <a:xfrm>
                        <a:off x="4572000" y="3068960"/>
                        <a:ext cx="2157140" cy="319764"/>
                      </a:xfrm>
                      <a:prstGeom prst="rect">
                        <a:avLst/>
                      </a:prstGeom>
                      <a:noFill/>
                    </p:spPr>
                  </p:pic>
                </p:oleObj>
              </mc:Fallback>
            </mc:AlternateContent>
          </a:graphicData>
        </a:graphic>
      </p:graphicFrame>
      <p:sp>
        <p:nvSpPr>
          <p:cNvPr id="7"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p:cNvSpPr>
            <a:spLocks noChangeArrowheads="1"/>
          </p:cNvSpPr>
          <p:nvPr/>
        </p:nvSpPr>
        <p:spPr bwMode="auto">
          <a:xfrm>
            <a:off x="0" y="952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5"/>
          <p:cNvSpPr>
            <a:spLocks noChangeArrowheads="1"/>
          </p:cNvSpPr>
          <p:nvPr/>
        </p:nvSpPr>
        <p:spPr bwMode="auto">
          <a:xfrm>
            <a:off x="0" y="1152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1" name="10 Objeto"/>
          <p:cNvGraphicFramePr>
            <a:graphicFrameLocks noChangeAspect="1"/>
          </p:cNvGraphicFramePr>
          <p:nvPr>
            <p:extLst>
              <p:ext uri="{D42A27DB-BD31-4B8C-83A1-F6EECF244321}">
                <p14:modId xmlns:p14="http://schemas.microsoft.com/office/powerpoint/2010/main" val="1807782487"/>
              </p:ext>
            </p:extLst>
          </p:nvPr>
        </p:nvGraphicFramePr>
        <p:xfrm>
          <a:off x="2195736" y="2571378"/>
          <a:ext cx="1753065" cy="779140"/>
        </p:xfrm>
        <a:graphic>
          <a:graphicData uri="http://schemas.openxmlformats.org/presentationml/2006/ole">
            <mc:AlternateContent xmlns:mc="http://schemas.openxmlformats.org/markup-compatibility/2006">
              <mc:Choice xmlns:v="urn:schemas-microsoft-com:vml" Requires="v">
                <p:oleObj spid="_x0000_s15412" name="Ecuación" r:id="rId8" imgW="939392" imgH="431613" progId="Equation.3">
                  <p:embed/>
                </p:oleObj>
              </mc:Choice>
              <mc:Fallback>
                <p:oleObj name="Ecuación" r:id="rId8" imgW="939392" imgH="431613"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5736" y="2571378"/>
                        <a:ext cx="1753065" cy="779140"/>
                      </a:xfrm>
                      <a:prstGeom prst="rect">
                        <a:avLst/>
                      </a:prstGeom>
                      <a:noFill/>
                    </p:spPr>
                  </p:pic>
                </p:oleObj>
              </mc:Fallback>
            </mc:AlternateContent>
          </a:graphicData>
        </a:graphic>
      </p:graphicFrame>
      <p:sp>
        <p:nvSpPr>
          <p:cNvPr id="12" name="11 Abrir llave"/>
          <p:cNvSpPr/>
          <p:nvPr/>
        </p:nvSpPr>
        <p:spPr>
          <a:xfrm>
            <a:off x="4211960" y="2132856"/>
            <a:ext cx="360040" cy="1656184"/>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dirty="0"/>
          </a:p>
        </p:txBody>
      </p:sp>
    </p:spTree>
    <p:extLst>
      <p:ext uri="{BB962C8B-B14F-4D97-AF65-F5344CB8AC3E}">
        <p14:creationId xmlns:p14="http://schemas.microsoft.com/office/powerpoint/2010/main" val="129820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548680"/>
            <a:ext cx="8136904" cy="504056"/>
          </a:xfrm>
        </p:spPr>
        <p:txBody>
          <a:bodyPr>
            <a:noAutofit/>
          </a:bodyPr>
          <a:lstStyle/>
          <a:p>
            <a:pPr marL="685800" lvl="2" indent="0">
              <a:buNone/>
            </a:pPr>
            <a:r>
              <a:rPr lang="es-ES" sz="1800" b="1" dirty="0"/>
              <a:t>Intensidad de aguas lluvias.</a:t>
            </a:r>
            <a:endParaRPr lang="es-EC" sz="1800" b="1" dirty="0"/>
          </a:p>
          <a:p>
            <a:pPr marL="68580" indent="0">
              <a:buNone/>
            </a:pPr>
            <a:r>
              <a:rPr lang="es-ES" sz="2000" b="1" dirty="0"/>
              <a:t> </a:t>
            </a:r>
            <a:endParaRPr lang="es-EC" sz="2000" dirty="0"/>
          </a:p>
        </p:txBody>
      </p:sp>
      <p:sp>
        <p:nvSpPr>
          <p:cNvPr id="4" name="3 Rectángulo"/>
          <p:cNvSpPr/>
          <p:nvPr/>
        </p:nvSpPr>
        <p:spPr>
          <a:xfrm>
            <a:off x="4788024" y="231031"/>
            <a:ext cx="3240360" cy="461665"/>
          </a:xfrm>
          <a:prstGeom prst="rect">
            <a:avLst/>
          </a:prstGeom>
        </p:spPr>
        <p:txBody>
          <a:bodyPr wrap="square">
            <a:spAutoFit/>
          </a:bodyPr>
          <a:lstStyle/>
          <a:p>
            <a:r>
              <a:rPr lang="es-ES" sz="2400" b="1" dirty="0">
                <a:solidFill>
                  <a:schemeClr val="accent1"/>
                </a:solidFill>
              </a:rPr>
              <a:t>Caudales de diseño</a:t>
            </a:r>
            <a:endParaRPr lang="es-EC" sz="2400" b="1" dirty="0">
              <a:solidFill>
                <a:schemeClr val="accent1"/>
              </a:solidFill>
            </a:endParaRPr>
          </a:p>
        </p:txBody>
      </p:sp>
      <p:pic>
        <p:nvPicPr>
          <p:cNvPr id="5" name="4 Imagen" descr="D:\Documents and Settings\Christian Ocampo\Escritorio\TESIS\desarrollo de tesis\CURVAS IDF\Zonas\ZONAS DE INTENSIDADES edit.JPG"/>
          <p:cNvPicPr/>
          <p:nvPr/>
        </p:nvPicPr>
        <p:blipFill rotWithShape="1">
          <a:blip r:embed="rId2" cstate="print">
            <a:extLst>
              <a:ext uri="{28A0092B-C50C-407E-A947-70E740481C1C}">
                <a14:useLocalDpi xmlns:a14="http://schemas.microsoft.com/office/drawing/2010/main" val="0"/>
              </a:ext>
            </a:extLst>
          </a:blip>
          <a:srcRect/>
          <a:stretch/>
        </p:blipFill>
        <p:spPr bwMode="auto">
          <a:xfrm>
            <a:off x="467544" y="848132"/>
            <a:ext cx="4453890" cy="5270500"/>
          </a:xfrm>
          <a:prstGeom prst="rect">
            <a:avLst/>
          </a:prstGeom>
          <a:noFill/>
          <a:ln>
            <a:noFill/>
          </a:ln>
          <a:extLst>
            <a:ext uri="{53640926-AAD7-44D8-BBD7-CCE9431645EC}">
              <a14:shadowObscured xmlns:a14="http://schemas.microsoft.com/office/drawing/2010/main"/>
            </a:ext>
          </a:extLst>
        </p:spPr>
      </p:pic>
      <p:sp>
        <p:nvSpPr>
          <p:cNvPr id="6" name="2 Marcador de contenido"/>
          <p:cNvSpPr txBox="1">
            <a:spLocks/>
          </p:cNvSpPr>
          <p:nvPr/>
        </p:nvSpPr>
        <p:spPr>
          <a:xfrm>
            <a:off x="4788024" y="2420888"/>
            <a:ext cx="3888432" cy="1872208"/>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Font typeface="Wingdings 2" pitchFamily="18" charset="2"/>
              <a:buNone/>
            </a:pPr>
            <a:r>
              <a:rPr lang="es-ES" b="1" dirty="0"/>
              <a:t> </a:t>
            </a:r>
            <a:r>
              <a:rPr lang="es-ES" sz="1600" dirty="0" smtClean="0"/>
              <a:t>Se </a:t>
            </a:r>
            <a:r>
              <a:rPr lang="es-ES" sz="1600" dirty="0"/>
              <a:t>determina entonces, que el área de estudio se encuentra en la zona 22, ubicada en el Centro Norte del país, de ahí que para los tiempos se tiene</a:t>
            </a:r>
            <a:r>
              <a:rPr lang="es-ES" sz="1600" dirty="0" smtClean="0"/>
              <a:t>:</a:t>
            </a:r>
            <a:endParaRPr lang="es-EC" sz="1600" dirty="0"/>
          </a:p>
        </p:txBody>
      </p:sp>
      <mc:AlternateContent xmlns:mc="http://schemas.openxmlformats.org/markup-compatibility/2006" xmlns:a14="http://schemas.microsoft.com/office/drawing/2010/main">
        <mc:Choice Requires="a14">
          <p:sp>
            <p:nvSpPr>
              <p:cNvPr id="7" name="6 Rectángulo"/>
              <p:cNvSpPr/>
              <p:nvPr/>
            </p:nvSpPr>
            <p:spPr>
              <a:xfrm>
                <a:off x="4032448" y="4057908"/>
                <a:ext cx="4860032" cy="954107"/>
              </a:xfrm>
              <a:prstGeom prst="rect">
                <a:avLst/>
              </a:prstGeom>
            </p:spPr>
            <p:txBody>
              <a:bodyPr wrap="square">
                <a:spAutoFit/>
              </a:bodyPr>
              <a:lstStyle/>
              <a:p>
                <a:pPr>
                  <a:lnSpc>
                    <a:spcPct val="200000"/>
                  </a:lnSpc>
                </a:pPr>
                <a14:m>
                  <m:oMath xmlns:m="http://schemas.openxmlformats.org/officeDocument/2006/math">
                    <m:sSub>
                      <m:sSubPr>
                        <m:ctrlPr>
                          <a:rPr lang="es-EC" sz="1400" b="1" i="1" smtClean="0">
                            <a:latin typeface="Cambria Math"/>
                          </a:rPr>
                        </m:ctrlPr>
                      </m:sSubPr>
                      <m:e>
                        <m:r>
                          <a:rPr lang="es-ES" sz="1400" b="1" i="1">
                            <a:latin typeface="Cambria Math"/>
                          </a:rPr>
                          <m:t>𝐃𝐞</m:t>
                        </m:r>
                        <m:r>
                          <a:rPr lang="es-ES" sz="1400" b="1">
                            <a:latin typeface="Cambria Math"/>
                          </a:rPr>
                          <m:t> </m:t>
                        </m:r>
                        <m:r>
                          <a:rPr lang="es-ES" sz="1400" b="1" i="1">
                            <a:latin typeface="Cambria Math"/>
                          </a:rPr>
                          <m:t>𝟓𝐦𝐢𝐧</m:t>
                        </m:r>
                        <m:r>
                          <a:rPr lang="es-ES" sz="1400" b="1">
                            <a:latin typeface="Cambria Math"/>
                          </a:rPr>
                          <m:t> </m:t>
                        </m:r>
                        <m:r>
                          <a:rPr lang="es-ES" sz="1400" b="1" i="1">
                            <a:latin typeface="Cambria Math"/>
                          </a:rPr>
                          <m:t>𝐚</m:t>
                        </m:r>
                        <m:r>
                          <a:rPr lang="es-ES" sz="1400" b="1">
                            <a:latin typeface="Cambria Math"/>
                          </a:rPr>
                          <m:t> </m:t>
                        </m:r>
                        <m:r>
                          <a:rPr lang="es-ES" sz="1400" b="1" i="1">
                            <a:latin typeface="Cambria Math"/>
                          </a:rPr>
                          <m:t>𝟔𝟕𝐦𝐢𝐧</m:t>
                        </m:r>
                        <m:r>
                          <a:rPr lang="es-ES" sz="1400" b="1">
                            <a:latin typeface="Cambria Math"/>
                          </a:rPr>
                          <m:t> </m:t>
                        </m:r>
                        <m:r>
                          <a:rPr lang="es-EC" sz="1400" b="1" i="1" smtClean="0">
                            <a:latin typeface="Cambria Math"/>
                          </a:rPr>
                          <m:t>        </m:t>
                        </m:r>
                        <m:r>
                          <a:rPr lang="es-ES" sz="1400" b="1" i="1">
                            <a:latin typeface="Cambria Math"/>
                          </a:rPr>
                          <m:t>𝑰</m:t>
                        </m:r>
                      </m:e>
                      <m:sub>
                        <m:r>
                          <a:rPr lang="es-ES" sz="1400" b="1" i="1">
                            <a:latin typeface="Cambria Math"/>
                          </a:rPr>
                          <m:t>𝑻𝑹</m:t>
                        </m:r>
                      </m:sub>
                    </m:sSub>
                    <m:r>
                      <a:rPr lang="es-ES" sz="1400" b="1">
                        <a:latin typeface="Cambria Math"/>
                      </a:rPr>
                      <m:t>=</m:t>
                    </m:r>
                    <m:r>
                      <a:rPr lang="es-ES" sz="1400" b="1" i="1">
                        <a:latin typeface="Cambria Math"/>
                      </a:rPr>
                      <m:t>𝟒𝟖</m:t>
                    </m:r>
                    <m:r>
                      <a:rPr lang="es-ES" sz="1400" b="1">
                        <a:latin typeface="Cambria Math"/>
                      </a:rPr>
                      <m:t>.</m:t>
                    </m:r>
                    <m:r>
                      <a:rPr lang="es-ES" sz="1400" b="1" i="1">
                        <a:latin typeface="Cambria Math"/>
                      </a:rPr>
                      <m:t>𝟕𝟕𝟐</m:t>
                    </m:r>
                    <m:r>
                      <a:rPr lang="es-ES" sz="1400" b="1" i="1">
                        <a:latin typeface="Cambria Math"/>
                      </a:rPr>
                      <m:t>∗</m:t>
                    </m:r>
                    <m:r>
                      <a:rPr lang="es-ES" sz="1400" b="1" i="1">
                        <a:latin typeface="Cambria Math"/>
                      </a:rPr>
                      <m:t>𝐭</m:t>
                    </m:r>
                    <m:r>
                      <a:rPr lang="es-ES" sz="1400" b="1">
                        <a:latin typeface="Cambria Math"/>
                      </a:rPr>
                      <m:t>^</m:t>
                    </m:r>
                    <m:r>
                      <a:rPr lang="es-ES" sz="1400" b="1" i="1">
                        <a:latin typeface="Cambria Math"/>
                      </a:rPr>
                      <m:t>−</m:t>
                    </m:r>
                    <m:r>
                      <a:rPr lang="es-ES" sz="1400" b="1" i="1">
                        <a:latin typeface="Cambria Math"/>
                      </a:rPr>
                      <m:t>𝟎</m:t>
                    </m:r>
                    <m:r>
                      <a:rPr lang="es-ES" sz="1400" b="1">
                        <a:latin typeface="Cambria Math"/>
                      </a:rPr>
                      <m:t>.</m:t>
                    </m:r>
                    <m:r>
                      <a:rPr lang="es-ES" sz="1400" b="1" i="1">
                        <a:latin typeface="Cambria Math"/>
                      </a:rPr>
                      <m:t>𝟑𝟓𝟑𝟑</m:t>
                    </m:r>
                    <m:r>
                      <a:rPr lang="es-ES" sz="1400" b="1">
                        <a:latin typeface="Cambria Math"/>
                      </a:rPr>
                      <m:t> </m:t>
                    </m:r>
                    <m:sSub>
                      <m:sSubPr>
                        <m:ctrlPr>
                          <a:rPr lang="es-EC" sz="1400" b="1" i="1">
                            <a:latin typeface="Cambria Math"/>
                          </a:rPr>
                        </m:ctrlPr>
                      </m:sSubPr>
                      <m:e>
                        <m:r>
                          <a:rPr lang="es-ES" sz="1400" b="1" i="1">
                            <a:latin typeface="Cambria Math"/>
                          </a:rPr>
                          <m:t>𝑰𝒅</m:t>
                        </m:r>
                      </m:e>
                      <m:sub>
                        <m:r>
                          <a:rPr lang="es-ES" sz="1400" b="1" i="1">
                            <a:latin typeface="Cambria Math"/>
                          </a:rPr>
                          <m:t>𝑻𝑹</m:t>
                        </m:r>
                      </m:sub>
                    </m:sSub>
                  </m:oMath>
                </a14:m>
                <a:r>
                  <a:rPr lang="es-ES" sz="1400" b="1" dirty="0"/>
                  <a:t>­</a:t>
                </a:r>
                <a:endParaRPr lang="es-EC" sz="1400" b="1" dirty="0"/>
              </a:p>
              <a:p>
                <a:pPr>
                  <a:lnSpc>
                    <a:spcPct val="200000"/>
                  </a:lnSpc>
                </a:pPr>
                <a14:m>
                  <m:oMath xmlns:m="http://schemas.openxmlformats.org/officeDocument/2006/math">
                    <m:sSub>
                      <m:sSubPr>
                        <m:ctrlPr>
                          <a:rPr lang="es-EC" sz="1400" b="1" i="1">
                            <a:latin typeface="Cambria Math"/>
                          </a:rPr>
                        </m:ctrlPr>
                      </m:sSubPr>
                      <m:e>
                        <m:r>
                          <a:rPr lang="es-ES" sz="1400" b="1" i="1">
                            <a:latin typeface="Cambria Math"/>
                          </a:rPr>
                          <m:t>𝐃𝐞</m:t>
                        </m:r>
                        <m:r>
                          <a:rPr lang="es-ES" sz="1400" b="1">
                            <a:latin typeface="Cambria Math"/>
                          </a:rPr>
                          <m:t> </m:t>
                        </m:r>
                        <m:r>
                          <a:rPr lang="es-ES" sz="1400" b="1" i="1">
                            <a:latin typeface="Cambria Math"/>
                          </a:rPr>
                          <m:t>𝟔𝟕𝐦𝐢𝐧</m:t>
                        </m:r>
                        <m:r>
                          <a:rPr lang="es-ES" sz="1400" b="1">
                            <a:latin typeface="Cambria Math"/>
                          </a:rPr>
                          <m:t> </m:t>
                        </m:r>
                        <m:r>
                          <a:rPr lang="es-ES" sz="1400" b="1" i="1">
                            <a:latin typeface="Cambria Math"/>
                          </a:rPr>
                          <m:t>𝐚</m:t>
                        </m:r>
                        <m:r>
                          <a:rPr lang="es-ES" sz="1400" b="1">
                            <a:latin typeface="Cambria Math"/>
                          </a:rPr>
                          <m:t> </m:t>
                        </m:r>
                        <m:r>
                          <a:rPr lang="es-ES" sz="1400" b="1" i="1">
                            <a:latin typeface="Cambria Math"/>
                          </a:rPr>
                          <m:t>𝟏𝟒𝟒𝟎𝐦𝐢𝐧</m:t>
                        </m:r>
                        <m:r>
                          <a:rPr lang="es-EC" sz="1400" b="1" i="0" smtClean="0">
                            <a:latin typeface="Cambria Math"/>
                          </a:rPr>
                          <m:t> </m:t>
                        </m:r>
                        <m:r>
                          <a:rPr lang="es-ES" sz="1400" b="1">
                            <a:latin typeface="Cambria Math"/>
                          </a:rPr>
                          <m:t> </m:t>
                        </m:r>
                        <m:r>
                          <a:rPr lang="es-ES" sz="1400" b="1" i="1">
                            <a:latin typeface="Cambria Math"/>
                          </a:rPr>
                          <m:t>𝑰</m:t>
                        </m:r>
                      </m:e>
                      <m:sub>
                        <m:r>
                          <a:rPr lang="es-ES" sz="1400" b="1" i="1">
                            <a:latin typeface="Cambria Math"/>
                          </a:rPr>
                          <m:t>𝑻𝑹</m:t>
                        </m:r>
                      </m:sub>
                    </m:sSub>
                    <m:r>
                      <a:rPr lang="es-ES" sz="1400" b="1">
                        <a:latin typeface="Cambria Math"/>
                      </a:rPr>
                      <m:t>=</m:t>
                    </m:r>
                    <m:r>
                      <a:rPr lang="es-ES" sz="1400" b="1" i="1">
                        <a:latin typeface="Cambria Math"/>
                      </a:rPr>
                      <m:t>𝟐𝟔𝟔</m:t>
                    </m:r>
                    <m:r>
                      <a:rPr lang="es-ES" sz="1400" b="1">
                        <a:latin typeface="Cambria Math"/>
                      </a:rPr>
                      <m:t>.</m:t>
                    </m:r>
                    <m:r>
                      <a:rPr lang="es-ES" sz="1400" b="1" i="1">
                        <a:latin typeface="Cambria Math"/>
                      </a:rPr>
                      <m:t>𝟔𝟒</m:t>
                    </m:r>
                    <m:r>
                      <a:rPr lang="es-ES" sz="1400" b="1" i="1">
                        <a:latin typeface="Cambria Math"/>
                      </a:rPr>
                      <m:t>∗</m:t>
                    </m:r>
                    <m:r>
                      <a:rPr lang="es-ES" sz="1400" b="1" i="1">
                        <a:latin typeface="Cambria Math"/>
                      </a:rPr>
                      <m:t>𝐭</m:t>
                    </m:r>
                    <m:r>
                      <a:rPr lang="es-ES" sz="1400" b="1">
                        <a:latin typeface="Cambria Math"/>
                      </a:rPr>
                      <m:t>^</m:t>
                    </m:r>
                    <m:r>
                      <a:rPr lang="es-ES" sz="1400" b="1" i="1">
                        <a:latin typeface="Cambria Math"/>
                      </a:rPr>
                      <m:t>−</m:t>
                    </m:r>
                    <m:r>
                      <a:rPr lang="es-ES" sz="1400" b="1" i="1">
                        <a:latin typeface="Cambria Math"/>
                      </a:rPr>
                      <m:t>𝟎</m:t>
                    </m:r>
                    <m:r>
                      <a:rPr lang="es-ES" sz="1400" b="1">
                        <a:latin typeface="Cambria Math"/>
                      </a:rPr>
                      <m:t>.</m:t>
                    </m:r>
                    <m:r>
                      <a:rPr lang="es-ES" sz="1400" b="1" i="1">
                        <a:latin typeface="Cambria Math"/>
                      </a:rPr>
                      <m:t>𝟕𝟔𝟖𝟕</m:t>
                    </m:r>
                    <m:r>
                      <a:rPr lang="es-ES" sz="1400" b="1">
                        <a:latin typeface="Cambria Math"/>
                      </a:rPr>
                      <m:t> </m:t>
                    </m:r>
                    <m:sSub>
                      <m:sSubPr>
                        <m:ctrlPr>
                          <a:rPr lang="es-EC" sz="1400" b="1" i="1">
                            <a:latin typeface="Cambria Math"/>
                          </a:rPr>
                        </m:ctrlPr>
                      </m:sSubPr>
                      <m:e>
                        <m:r>
                          <a:rPr lang="es-ES" sz="1400" b="1" i="1">
                            <a:latin typeface="Cambria Math"/>
                          </a:rPr>
                          <m:t>𝑰𝒅</m:t>
                        </m:r>
                      </m:e>
                      <m:sub>
                        <m:r>
                          <a:rPr lang="es-ES" sz="1400" b="1" i="1">
                            <a:latin typeface="Cambria Math"/>
                          </a:rPr>
                          <m:t>𝑻𝑹</m:t>
                        </m:r>
                      </m:sub>
                    </m:sSub>
                  </m:oMath>
                </a14:m>
                <a:r>
                  <a:rPr lang="es-ES" sz="1400" b="1" dirty="0"/>
                  <a:t>­</a:t>
                </a:r>
                <a:endParaRPr lang="es-EC" sz="1400" b="1" dirty="0"/>
              </a:p>
            </p:txBody>
          </p:sp>
        </mc:Choice>
        <mc:Fallback xmlns="">
          <p:sp>
            <p:nvSpPr>
              <p:cNvPr id="7" name="6 Rectángulo"/>
              <p:cNvSpPr>
                <a:spLocks noRot="1" noChangeAspect="1" noMove="1" noResize="1" noEditPoints="1" noAdjustHandles="1" noChangeArrowheads="1" noChangeShapeType="1" noTextEdit="1"/>
              </p:cNvSpPr>
              <p:nvPr/>
            </p:nvSpPr>
            <p:spPr>
              <a:xfrm>
                <a:off x="4032448" y="4057908"/>
                <a:ext cx="4860032" cy="954107"/>
              </a:xfrm>
              <a:prstGeom prst="rect">
                <a:avLst/>
              </a:prstGeom>
              <a:blipFill rotWithShape="1">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29820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96087"/>
            <a:ext cx="8208912" cy="3508977"/>
          </a:xfrm>
        </p:spPr>
        <p:txBody>
          <a:bodyPr>
            <a:normAutofit/>
          </a:bodyPr>
          <a:lstStyle/>
          <a:p>
            <a:pPr marL="685800" lvl="2" indent="0">
              <a:buNone/>
            </a:pPr>
            <a:r>
              <a:rPr lang="es-EC" b="1" dirty="0"/>
              <a:t>Intensidad máxima diaria</a:t>
            </a:r>
            <a:r>
              <a:rPr lang="es-ES" b="1" dirty="0"/>
              <a:t>.</a:t>
            </a:r>
            <a:endParaRPr lang="es-EC" b="1" dirty="0"/>
          </a:p>
          <a:p>
            <a:pPr marL="68580" indent="0">
              <a:buNone/>
            </a:pPr>
            <a:r>
              <a:rPr lang="es-EC" dirty="0"/>
              <a:t> </a:t>
            </a:r>
            <a:r>
              <a:rPr lang="es-EC" sz="1600" dirty="0" smtClean="0"/>
              <a:t>Según </a:t>
            </a:r>
            <a:r>
              <a:rPr lang="es-EC" sz="1600" dirty="0"/>
              <a:t>el periodo de retorno, </a:t>
            </a:r>
            <a:r>
              <a:rPr lang="es-EC" sz="1600" dirty="0" smtClean="0"/>
              <a:t>precipitación </a:t>
            </a:r>
            <a:r>
              <a:rPr lang="es-EC" sz="1600" dirty="0"/>
              <a:t>(en 24 horas), en la siguiente figura se determina el valor de </a:t>
            </a:r>
            <a:r>
              <a:rPr lang="es-EC" sz="1600" dirty="0" err="1"/>
              <a:t>Id</a:t>
            </a:r>
            <a:r>
              <a:rPr lang="es-EC" sz="1600" baseline="-25000" dirty="0" err="1"/>
              <a:t>TR</a:t>
            </a:r>
            <a:r>
              <a:rPr lang="es-EC" sz="1600" dirty="0"/>
              <a:t> para la zona 22, donde se halla exactamente el proyecto: </a:t>
            </a:r>
          </a:p>
          <a:p>
            <a:pPr marL="68580" indent="0">
              <a:buNone/>
            </a:pPr>
            <a:endParaRPr lang="es-EC" dirty="0"/>
          </a:p>
        </p:txBody>
      </p:sp>
      <p:sp>
        <p:nvSpPr>
          <p:cNvPr id="4" name="3 Rectángulo"/>
          <p:cNvSpPr/>
          <p:nvPr/>
        </p:nvSpPr>
        <p:spPr>
          <a:xfrm>
            <a:off x="4788024" y="231031"/>
            <a:ext cx="3240360" cy="461665"/>
          </a:xfrm>
          <a:prstGeom prst="rect">
            <a:avLst/>
          </a:prstGeom>
        </p:spPr>
        <p:txBody>
          <a:bodyPr wrap="square">
            <a:spAutoFit/>
          </a:bodyPr>
          <a:lstStyle/>
          <a:p>
            <a:r>
              <a:rPr lang="es-ES" sz="2400" b="1" dirty="0">
                <a:solidFill>
                  <a:schemeClr val="accent1"/>
                </a:solidFill>
              </a:rPr>
              <a:t>Caudales de diseño</a:t>
            </a:r>
            <a:endParaRPr lang="es-EC" sz="2400" b="1" dirty="0">
              <a:solidFill>
                <a:schemeClr val="accent1"/>
              </a:solidFill>
            </a:endParaRPr>
          </a:p>
        </p:txBody>
      </p:sp>
      <p:pic>
        <p:nvPicPr>
          <p:cNvPr id="5" name="4 Imagen" descr="D:\Documents and Settings\Christian Ocampo\Escritorio\sfghfbfbsdfbsdf\Drawing1-Model.jpg"/>
          <p:cNvPicPr/>
          <p:nvPr/>
        </p:nvPicPr>
        <p:blipFill rotWithShape="1">
          <a:blip r:embed="rId2" cstate="print">
            <a:extLst>
              <a:ext uri="{28A0092B-C50C-407E-A947-70E740481C1C}">
                <a14:useLocalDpi xmlns:a14="http://schemas.microsoft.com/office/drawing/2010/main" val="0"/>
              </a:ext>
            </a:extLst>
          </a:blip>
          <a:srcRect/>
          <a:stretch/>
        </p:blipFill>
        <p:spPr bwMode="auto">
          <a:xfrm>
            <a:off x="1835696" y="1712168"/>
            <a:ext cx="4707255" cy="5029200"/>
          </a:xfrm>
          <a:prstGeom prst="rect">
            <a:avLst/>
          </a:prstGeom>
          <a:noFill/>
          <a:ln>
            <a:noFill/>
          </a:ln>
          <a:extLst>
            <a:ext uri="{53640926-AAD7-44D8-BBD7-CCE9431645EC}">
              <a14:shadowObscured xmlns:a14="http://schemas.microsoft.com/office/drawing/2010/main"/>
            </a:ext>
          </a:extLst>
        </p:spPr>
      </p:pic>
      <p:sp>
        <p:nvSpPr>
          <p:cNvPr id="6" name="5 Rectángulo"/>
          <p:cNvSpPr/>
          <p:nvPr/>
        </p:nvSpPr>
        <p:spPr>
          <a:xfrm>
            <a:off x="6732240" y="3265408"/>
            <a:ext cx="1757212" cy="369332"/>
          </a:xfrm>
          <a:prstGeom prst="rect">
            <a:avLst/>
          </a:prstGeom>
        </p:spPr>
        <p:txBody>
          <a:bodyPr wrap="none">
            <a:spAutoFit/>
          </a:bodyPr>
          <a:lstStyle/>
          <a:p>
            <a:r>
              <a:rPr lang="es-EC" b="1" dirty="0" err="1"/>
              <a:t>Id</a:t>
            </a:r>
            <a:r>
              <a:rPr lang="es-EC" b="1" baseline="-25000" dirty="0" err="1"/>
              <a:t>TR</a:t>
            </a:r>
            <a:r>
              <a:rPr lang="es-EC" b="1" dirty="0"/>
              <a:t>= 4.6mm/h</a:t>
            </a:r>
            <a:endParaRPr lang="es-EC" dirty="0"/>
          </a:p>
        </p:txBody>
      </p:sp>
    </p:spTree>
    <p:extLst>
      <p:ext uri="{BB962C8B-B14F-4D97-AF65-F5344CB8AC3E}">
        <p14:creationId xmlns:p14="http://schemas.microsoft.com/office/powerpoint/2010/main" val="129820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6128" y="-99392"/>
            <a:ext cx="7024744" cy="1143000"/>
          </a:xfrm>
        </p:spPr>
        <p:txBody>
          <a:bodyPr>
            <a:normAutofit/>
          </a:bodyPr>
          <a:lstStyle/>
          <a:p>
            <a:pPr lvl="1" algn="l" rtl="0">
              <a:spcBef>
                <a:spcPct val="0"/>
              </a:spcBef>
            </a:pPr>
            <a:r>
              <a:rPr lang="es-ES" sz="3600" b="1" dirty="0" smtClean="0">
                <a:solidFill>
                  <a:schemeClr val="accent1"/>
                </a:solidFill>
              </a:rPr>
              <a:t>Objetivo</a:t>
            </a:r>
            <a:r>
              <a:rPr lang="es-EC" sz="3600" b="1" dirty="0" smtClean="0">
                <a:solidFill>
                  <a:schemeClr val="accent1"/>
                </a:solidFill>
              </a:rPr>
              <a:t/>
            </a:r>
            <a:br>
              <a:rPr lang="es-EC" sz="3600" b="1" dirty="0" smtClean="0">
                <a:solidFill>
                  <a:schemeClr val="accent1"/>
                </a:solidFill>
              </a:rPr>
            </a:br>
            <a:endParaRPr lang="es-EC" sz="2800" dirty="0">
              <a:solidFill>
                <a:schemeClr val="accent1"/>
              </a:solidFill>
            </a:endParaRPr>
          </a:p>
        </p:txBody>
      </p:sp>
      <p:sp>
        <p:nvSpPr>
          <p:cNvPr id="3" name="2 Marcador de contenido"/>
          <p:cNvSpPr>
            <a:spLocks noGrp="1"/>
          </p:cNvSpPr>
          <p:nvPr>
            <p:ph idx="1"/>
          </p:nvPr>
        </p:nvSpPr>
        <p:spPr>
          <a:xfrm>
            <a:off x="1259632" y="1484784"/>
            <a:ext cx="6777317" cy="3508977"/>
          </a:xfrm>
        </p:spPr>
        <p:txBody>
          <a:bodyPr>
            <a:normAutofit lnSpcReduction="10000"/>
          </a:bodyPr>
          <a:lstStyle/>
          <a:p>
            <a:pPr marL="68580" indent="0" algn="ctr">
              <a:buNone/>
            </a:pPr>
            <a:r>
              <a:rPr lang="es-ES_tradnl" dirty="0" smtClean="0"/>
              <a:t>El </a:t>
            </a:r>
            <a:r>
              <a:rPr lang="es-ES_tradnl" dirty="0"/>
              <a:t>objetivo general del estudio es disponer de diseños definitivos completos del sistema de alcantarillado para el barrio Chiriboga y recinto El Rocío, en la parroquia de Lloa; diseños que serán ejecutados a la brevedad posible posterior a su aprobación y financiamiento por parte de la</a:t>
            </a:r>
            <a:r>
              <a:rPr lang="es-ES" dirty="0"/>
              <a:t> Empresa Pública Metropolitana de Agua Potable y Saneamiento de la ciudad de Quito (</a:t>
            </a:r>
            <a:r>
              <a:rPr lang="es-ES" dirty="0" err="1"/>
              <a:t>EPMAPS</a:t>
            </a:r>
            <a:r>
              <a:rPr lang="es-ES" dirty="0"/>
              <a:t>-Q)</a:t>
            </a:r>
            <a:r>
              <a:rPr lang="es-ES_tradnl" dirty="0"/>
              <a:t>.</a:t>
            </a:r>
            <a:endParaRPr lang="es-EC" dirty="0"/>
          </a:p>
          <a:p>
            <a:pPr algn="ctr"/>
            <a:endParaRPr lang="es-EC" dirty="0"/>
          </a:p>
        </p:txBody>
      </p:sp>
    </p:spTree>
    <p:extLst>
      <p:ext uri="{BB962C8B-B14F-4D97-AF65-F5344CB8AC3E}">
        <p14:creationId xmlns:p14="http://schemas.microsoft.com/office/powerpoint/2010/main" val="23445703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43408"/>
            <a:ext cx="7024744" cy="1143000"/>
          </a:xfrm>
        </p:spPr>
        <p:txBody>
          <a:bodyPr>
            <a:normAutofit/>
          </a:bodyPr>
          <a:lstStyle/>
          <a:p>
            <a:r>
              <a:rPr lang="es-EC" sz="2000" b="1" dirty="0" smtClean="0">
                <a:solidFill>
                  <a:schemeClr val="tx1"/>
                </a:solidFill>
                <a:latin typeface="+mn-lt"/>
              </a:rPr>
              <a:t>INTENSIDAD DE PRECIPITACIÓN</a:t>
            </a:r>
            <a:endParaRPr lang="es-EC" sz="2000" b="1" dirty="0">
              <a:solidFill>
                <a:schemeClr val="tx1"/>
              </a:solidFill>
              <a:latin typeface="+mn-lt"/>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1115616" y="1792231"/>
                <a:ext cx="6777317" cy="3508977"/>
              </a:xfrm>
            </p:spPr>
            <p:txBody>
              <a:bodyPr/>
              <a:lstStyle/>
              <a:p>
                <a:pPr marL="68580" indent="0">
                  <a:buNone/>
                </a:pPr>
                <a:r>
                  <a:rPr lang="es-EC" sz="1600" dirty="0" smtClean="0"/>
                  <a:t>Entonces la intensidad de precipitación es:</a:t>
                </a:r>
              </a:p>
              <a:p>
                <a:pPr marL="68580" indent="0">
                  <a:buNone/>
                </a:pPr>
                <a:endParaRPr lang="es-EC" dirty="0"/>
              </a:p>
              <a:p>
                <a:pPr marL="68580" indent="0" algn="ctr">
                  <a:buNone/>
                </a:pPr>
                <a14:m>
                  <m:oMath xmlns:m="http://schemas.openxmlformats.org/officeDocument/2006/math">
                    <m:sSub>
                      <m:sSubPr>
                        <m:ctrlPr>
                          <a:rPr lang="es-EC" b="1" i="1">
                            <a:latin typeface="Cambria Math"/>
                          </a:rPr>
                        </m:ctrlPr>
                      </m:sSubPr>
                      <m:e>
                        <m:r>
                          <a:rPr lang="es-ES" b="1" i="1">
                            <a:latin typeface="Cambria Math"/>
                          </a:rPr>
                          <m:t>𝐈</m:t>
                        </m:r>
                      </m:e>
                      <m:sub>
                        <m:r>
                          <a:rPr lang="es-ES" b="1" i="1">
                            <a:latin typeface="Cambria Math"/>
                          </a:rPr>
                          <m:t>𝐓𝐑</m:t>
                        </m:r>
                      </m:sub>
                    </m:sSub>
                    <m:r>
                      <a:rPr lang="es-ES" b="1">
                        <a:latin typeface="Cambria Math"/>
                      </a:rPr>
                      <m:t>=</m:t>
                    </m:r>
                    <m:r>
                      <a:rPr lang="es-ES">
                        <a:latin typeface="Cambria Math"/>
                      </a:rPr>
                      <m:t>48.772</m:t>
                    </m:r>
                    <m:r>
                      <a:rPr lang="es-ES" i="1">
                        <a:latin typeface="Cambria Math"/>
                      </a:rPr>
                      <m:t>∗</m:t>
                    </m:r>
                    <m:r>
                      <m:rPr>
                        <m:sty m:val="p"/>
                      </m:rPr>
                      <a:rPr lang="es-ES">
                        <a:latin typeface="Cambria Math"/>
                      </a:rPr>
                      <m:t>t</m:t>
                    </m:r>
                    <m:r>
                      <a:rPr lang="es-ES">
                        <a:latin typeface="Cambria Math"/>
                      </a:rPr>
                      <m:t>^</m:t>
                    </m:r>
                    <m:r>
                      <a:rPr lang="es-ES" i="1">
                        <a:latin typeface="Cambria Math"/>
                      </a:rPr>
                      <m:t>−</m:t>
                    </m:r>
                    <m:r>
                      <a:rPr lang="es-ES">
                        <a:latin typeface="Cambria Math"/>
                      </a:rPr>
                      <m:t>0.3533 </m:t>
                    </m:r>
                    <m:sSub>
                      <m:sSubPr>
                        <m:ctrlPr>
                          <a:rPr lang="es-EC" i="1">
                            <a:latin typeface="Cambria Math"/>
                          </a:rPr>
                        </m:ctrlPr>
                      </m:sSubPr>
                      <m:e>
                        <m:r>
                          <m:rPr>
                            <m:sty m:val="p"/>
                          </m:rPr>
                          <a:rPr lang="es-ES">
                            <a:latin typeface="Cambria Math"/>
                          </a:rPr>
                          <m:t>Id</m:t>
                        </m:r>
                      </m:e>
                      <m:sub>
                        <m:r>
                          <m:rPr>
                            <m:sty m:val="p"/>
                          </m:rPr>
                          <a:rPr lang="es-ES">
                            <a:latin typeface="Cambria Math"/>
                          </a:rPr>
                          <m:t>TR</m:t>
                        </m:r>
                      </m:sub>
                    </m:sSub>
                  </m:oMath>
                </a14:m>
                <a:r>
                  <a:rPr lang="es-ES" dirty="0"/>
                  <a:t>­</a:t>
                </a:r>
                <a:endParaRPr lang="es-EC" dirty="0"/>
              </a:p>
              <a:p>
                <a:pPr marL="68580" indent="0">
                  <a:buNone/>
                </a:pPr>
                <a:endParaRPr lang="es-EC" b="1" i="1" dirty="0"/>
              </a:p>
              <a:p>
                <a:pPr marL="68580" indent="0">
                  <a:buNone/>
                </a:pPr>
                <a14:m>
                  <m:oMathPara xmlns:m="http://schemas.openxmlformats.org/officeDocument/2006/math">
                    <m:oMathParaPr>
                      <m:jc m:val="centerGroup"/>
                    </m:oMathParaPr>
                    <m:oMath xmlns:m="http://schemas.openxmlformats.org/officeDocument/2006/math">
                      <m:sSub>
                        <m:sSubPr>
                          <m:ctrlPr>
                            <a:rPr lang="es-EC" b="1" i="1">
                              <a:latin typeface="Cambria Math"/>
                            </a:rPr>
                          </m:ctrlPr>
                        </m:sSubPr>
                        <m:e>
                          <m:r>
                            <a:rPr lang="es-ES" b="1" i="1">
                              <a:latin typeface="Cambria Math"/>
                            </a:rPr>
                            <m:t>𝐈</m:t>
                          </m:r>
                        </m:e>
                        <m:sub>
                          <m:r>
                            <a:rPr lang="es-ES" b="1" i="1">
                              <a:latin typeface="Cambria Math"/>
                            </a:rPr>
                            <m:t>𝐓𝐑</m:t>
                          </m:r>
                        </m:sub>
                      </m:sSub>
                      <m:r>
                        <a:rPr lang="es-ES" b="1">
                          <a:latin typeface="Cambria Math"/>
                        </a:rPr>
                        <m:t>=</m:t>
                      </m:r>
                      <m:r>
                        <a:rPr lang="es-ES">
                          <a:latin typeface="Cambria Math"/>
                        </a:rPr>
                        <m:t>48.772</m:t>
                      </m:r>
                      <m:r>
                        <a:rPr lang="es-ES" i="1">
                          <a:latin typeface="Cambria Math"/>
                        </a:rPr>
                        <m:t>∗</m:t>
                      </m:r>
                      <m:d>
                        <m:dPr>
                          <m:ctrlPr>
                            <a:rPr lang="es-EC" i="1">
                              <a:latin typeface="Cambria Math"/>
                            </a:rPr>
                          </m:ctrlPr>
                        </m:dPr>
                        <m:e>
                          <m:sSup>
                            <m:sSupPr>
                              <m:ctrlPr>
                                <a:rPr lang="es-EC" i="1">
                                  <a:latin typeface="Cambria Math"/>
                                </a:rPr>
                              </m:ctrlPr>
                            </m:sSupPr>
                            <m:e>
                              <m:r>
                                <a:rPr lang="es-ES">
                                  <a:latin typeface="Cambria Math"/>
                                </a:rPr>
                                <m:t>10</m:t>
                              </m:r>
                            </m:e>
                            <m:sup>
                              <m:r>
                                <a:rPr lang="es-ES" i="1">
                                  <a:latin typeface="Cambria Math"/>
                                </a:rPr>
                                <m:t>−</m:t>
                              </m:r>
                              <m:r>
                                <a:rPr lang="es-ES">
                                  <a:latin typeface="Cambria Math"/>
                                </a:rPr>
                                <m:t>0.3533</m:t>
                              </m:r>
                            </m:sup>
                          </m:sSup>
                        </m:e>
                      </m:d>
                      <m:r>
                        <a:rPr lang="es-ES" i="1">
                          <a:latin typeface="Cambria Math"/>
                        </a:rPr>
                        <m:t>∗</m:t>
                      </m:r>
                      <m:r>
                        <a:rPr lang="es-ES">
                          <a:latin typeface="Cambria Math"/>
                        </a:rPr>
                        <m:t>4.6</m:t>
                      </m:r>
                    </m:oMath>
                  </m:oMathPara>
                </a14:m>
                <a:endParaRPr lang="es-EC" dirty="0"/>
              </a:p>
              <a:p>
                <a:pPr marL="68580" indent="0" algn="ctr">
                  <a:buNone/>
                </a:pPr>
                <a:endParaRPr lang="es-EC" b="1" i="1" dirty="0" smtClean="0"/>
              </a:p>
              <a:p>
                <a:pPr marL="68580" indent="0" algn="ctr">
                  <a:buNone/>
                </a:pPr>
                <a14:m>
                  <m:oMath xmlns:m="http://schemas.openxmlformats.org/officeDocument/2006/math">
                    <m:sSub>
                      <m:sSubPr>
                        <m:ctrlPr>
                          <a:rPr lang="es-EC" b="1" i="1">
                            <a:latin typeface="Cambria Math"/>
                          </a:rPr>
                        </m:ctrlPr>
                      </m:sSubPr>
                      <m:e>
                        <m:r>
                          <a:rPr lang="es-ES" b="1" i="1">
                            <a:latin typeface="Cambria Math"/>
                          </a:rPr>
                          <m:t>𝐈</m:t>
                        </m:r>
                      </m:e>
                      <m:sub>
                        <m:r>
                          <a:rPr lang="es-ES" b="1" i="1">
                            <a:latin typeface="Cambria Math"/>
                          </a:rPr>
                          <m:t>𝐓𝐑</m:t>
                        </m:r>
                      </m:sub>
                    </m:sSub>
                    <m:r>
                      <a:rPr lang="es-ES" b="1">
                        <a:latin typeface="Cambria Math"/>
                      </a:rPr>
                      <m:t>=</m:t>
                    </m:r>
                    <m:r>
                      <a:rPr lang="es-ES" b="1" i="1">
                        <a:latin typeface="Cambria Math"/>
                      </a:rPr>
                      <m:t>𝟗𝟗</m:t>
                    </m:r>
                    <m:r>
                      <a:rPr lang="es-ES" b="1">
                        <a:latin typeface="Cambria Math"/>
                      </a:rPr>
                      <m:t>.</m:t>
                    </m:r>
                    <m:r>
                      <a:rPr lang="es-ES" b="1" i="1">
                        <a:latin typeface="Cambria Math"/>
                      </a:rPr>
                      <m:t>𝟒𝟔</m:t>
                    </m:r>
                    <m:r>
                      <a:rPr lang="es-ES" b="1">
                        <a:latin typeface="Cambria Math"/>
                      </a:rPr>
                      <m:t> </m:t>
                    </m:r>
                    <m:r>
                      <a:rPr lang="es-ES" b="1" i="1">
                        <a:latin typeface="Cambria Math"/>
                      </a:rPr>
                      <m:t>𝐦𝐦</m:t>
                    </m:r>
                    <m:r>
                      <a:rPr lang="es-ES" b="1">
                        <a:latin typeface="Cambria Math"/>
                      </a:rPr>
                      <m:t>/</m:t>
                    </m:r>
                    <m:r>
                      <a:rPr lang="es-ES" b="1" i="1">
                        <a:latin typeface="Cambria Math"/>
                      </a:rPr>
                      <m:t>𝐡</m:t>
                    </m:r>
                  </m:oMath>
                </a14:m>
                <a:r>
                  <a:rPr lang="es-ES" dirty="0"/>
                  <a:t>­</a:t>
                </a:r>
                <a:endParaRPr lang="es-EC" dirty="0"/>
              </a:p>
              <a:p>
                <a:pPr marL="68580" indent="0">
                  <a:buNone/>
                </a:pPr>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1115616" y="1792231"/>
                <a:ext cx="6777317" cy="3508977"/>
              </a:xfrm>
              <a:blipFill rotWithShape="1">
                <a:blip r:embed="rId2"/>
                <a:stretch>
                  <a:fillRect t="-521"/>
                </a:stretch>
              </a:blipFill>
            </p:spPr>
            <p:txBody>
              <a:bodyPr/>
              <a:lstStyle/>
              <a:p>
                <a:r>
                  <a:rPr lang="es-EC">
                    <a:noFill/>
                  </a:rPr>
                  <a:t> </a:t>
                </a:r>
              </a:p>
            </p:txBody>
          </p:sp>
        </mc:Fallback>
      </mc:AlternateContent>
      <p:sp>
        <p:nvSpPr>
          <p:cNvPr id="4" name="3 Rectángulo"/>
          <p:cNvSpPr/>
          <p:nvPr/>
        </p:nvSpPr>
        <p:spPr>
          <a:xfrm>
            <a:off x="4788024" y="231031"/>
            <a:ext cx="3240360" cy="461665"/>
          </a:xfrm>
          <a:prstGeom prst="rect">
            <a:avLst/>
          </a:prstGeom>
        </p:spPr>
        <p:txBody>
          <a:bodyPr wrap="square">
            <a:spAutoFit/>
          </a:bodyPr>
          <a:lstStyle/>
          <a:p>
            <a:r>
              <a:rPr lang="es-ES" sz="2400" b="1" dirty="0">
                <a:solidFill>
                  <a:schemeClr val="accent1"/>
                </a:solidFill>
              </a:rPr>
              <a:t>Caudales de diseño</a:t>
            </a:r>
            <a:endParaRPr lang="es-EC" sz="2400" b="1" dirty="0">
              <a:solidFill>
                <a:schemeClr val="accent1"/>
              </a:solidFill>
            </a:endParaRPr>
          </a:p>
        </p:txBody>
      </p:sp>
    </p:spTree>
    <p:extLst>
      <p:ext uri="{BB962C8B-B14F-4D97-AF65-F5344CB8AC3E}">
        <p14:creationId xmlns:p14="http://schemas.microsoft.com/office/powerpoint/2010/main" val="129820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476672"/>
            <a:ext cx="8064896" cy="6048672"/>
          </a:xfrm>
        </p:spPr>
        <p:txBody>
          <a:bodyPr>
            <a:noAutofit/>
          </a:bodyPr>
          <a:lstStyle/>
          <a:p>
            <a:pPr marL="365760" lvl="1" indent="0">
              <a:buNone/>
            </a:pPr>
            <a:r>
              <a:rPr lang="es-ES" sz="2000" b="1" dirty="0"/>
              <a:t>Descripción de las redes</a:t>
            </a:r>
            <a:endParaRPr lang="es-EC" sz="2000" b="1" dirty="0"/>
          </a:p>
          <a:p>
            <a:pPr marL="68580" indent="0">
              <a:buNone/>
            </a:pPr>
            <a:r>
              <a:rPr lang="es-ES" sz="1800" dirty="0"/>
              <a:t> </a:t>
            </a:r>
            <a:endParaRPr lang="es-EC" sz="1800" dirty="0"/>
          </a:p>
          <a:p>
            <a:pPr marL="68580" indent="0">
              <a:buNone/>
            </a:pPr>
            <a:r>
              <a:rPr lang="es-ES" sz="1800" dirty="0"/>
              <a:t>La nomenclatura de los pozos está dada por las iniciales del barrio y el tipo de sistema, un ejemplo es el siguiente:</a:t>
            </a:r>
            <a:endParaRPr lang="es-EC" sz="1800" dirty="0"/>
          </a:p>
          <a:p>
            <a:pPr marL="68580" indent="0">
              <a:buNone/>
            </a:pPr>
            <a:r>
              <a:rPr lang="es-ES" sz="1800" dirty="0"/>
              <a:t> </a:t>
            </a:r>
            <a:r>
              <a:rPr lang="es-EC" sz="1800" dirty="0"/>
              <a:t> </a:t>
            </a:r>
            <a:br>
              <a:rPr lang="es-EC" sz="1800" dirty="0"/>
            </a:br>
            <a:endParaRPr lang="es-EC" sz="1800" dirty="0"/>
          </a:p>
          <a:p>
            <a:pPr marL="68580" indent="0">
              <a:buNone/>
            </a:pPr>
            <a:r>
              <a:rPr lang="es-ES" sz="1800" dirty="0"/>
              <a:t> </a:t>
            </a:r>
            <a:endParaRPr lang="es-ES" sz="1800" dirty="0" smtClean="0"/>
          </a:p>
          <a:p>
            <a:pPr marL="68580" indent="0">
              <a:buNone/>
            </a:pPr>
            <a:endParaRPr lang="es-ES" sz="1800" dirty="0"/>
          </a:p>
          <a:p>
            <a:pPr marL="68580" indent="0">
              <a:buNone/>
            </a:pPr>
            <a:endParaRPr lang="es-ES" sz="1800" dirty="0" smtClean="0"/>
          </a:p>
          <a:p>
            <a:pPr marL="68580" indent="0">
              <a:buNone/>
            </a:pPr>
            <a:endParaRPr lang="es-ES" sz="1800" dirty="0"/>
          </a:p>
          <a:p>
            <a:pPr marL="68580" indent="0">
              <a:buNone/>
            </a:pPr>
            <a:endParaRPr lang="es-ES" sz="1800" dirty="0" smtClean="0"/>
          </a:p>
          <a:p>
            <a:pPr marL="68580" indent="0">
              <a:buNone/>
            </a:pPr>
            <a:endParaRPr lang="es-ES" sz="1800" dirty="0"/>
          </a:p>
          <a:p>
            <a:pPr marL="68580" indent="0">
              <a:buNone/>
            </a:pPr>
            <a:endParaRPr lang="es-EC" sz="1800" dirty="0"/>
          </a:p>
          <a:p>
            <a:pPr marL="68580" indent="0">
              <a:buNone/>
            </a:pPr>
            <a:r>
              <a:rPr lang="es-ES" sz="1800" dirty="0"/>
              <a:t>Barrio: </a:t>
            </a:r>
            <a:r>
              <a:rPr lang="es-ES" sz="1800" b="1" dirty="0"/>
              <a:t>CH</a:t>
            </a:r>
            <a:r>
              <a:rPr lang="es-ES" sz="1800" dirty="0"/>
              <a:t>IRIBOGA</a:t>
            </a:r>
            <a:r>
              <a:rPr lang="es-EC" sz="1800" dirty="0"/>
              <a:t> </a:t>
            </a:r>
            <a:endParaRPr lang="es-EC" sz="1800" dirty="0" smtClean="0"/>
          </a:p>
          <a:p>
            <a:pPr marL="68580" indent="0">
              <a:buNone/>
            </a:pPr>
            <a:r>
              <a:rPr lang="es-ES" sz="1800" dirty="0" smtClean="0"/>
              <a:t>Sistema</a:t>
            </a:r>
            <a:r>
              <a:rPr lang="es-ES" sz="1800" dirty="0"/>
              <a:t>: </a:t>
            </a:r>
            <a:r>
              <a:rPr lang="es-ES" sz="1800" b="1" dirty="0"/>
              <a:t>S</a:t>
            </a:r>
            <a:r>
              <a:rPr lang="es-ES" sz="1800" dirty="0"/>
              <a:t>anitario</a:t>
            </a:r>
            <a:endParaRPr lang="es-EC" sz="1800" dirty="0"/>
          </a:p>
          <a:p>
            <a:pPr marL="68580" indent="0">
              <a:buNone/>
            </a:pPr>
            <a:r>
              <a:rPr lang="es-ES" sz="1800" dirty="0"/>
              <a:t>Numero de pozo: </a:t>
            </a:r>
            <a:r>
              <a:rPr lang="es-ES" sz="1800" b="1" dirty="0"/>
              <a:t>1</a:t>
            </a:r>
            <a:endParaRPr lang="es-EC" sz="1800" dirty="0"/>
          </a:p>
          <a:p>
            <a:pPr marL="68580" indent="0">
              <a:buNone/>
            </a:pPr>
            <a:r>
              <a:rPr lang="es-ES" sz="1800" dirty="0"/>
              <a:t> </a:t>
            </a:r>
            <a:endParaRPr lang="es-EC" sz="1800" dirty="0"/>
          </a:p>
          <a:p>
            <a:pPr marL="68580" indent="0">
              <a:buNone/>
            </a:pPr>
            <a:endParaRPr lang="es-EC" sz="1800" dirty="0"/>
          </a:p>
        </p:txBody>
      </p:sp>
      <p:sp>
        <p:nvSpPr>
          <p:cNvPr id="4" name="3 Rectángulo"/>
          <p:cNvSpPr/>
          <p:nvPr/>
        </p:nvSpPr>
        <p:spPr>
          <a:xfrm>
            <a:off x="4788024" y="149731"/>
            <a:ext cx="3240360" cy="830997"/>
          </a:xfrm>
          <a:prstGeom prst="rect">
            <a:avLst/>
          </a:prstGeom>
        </p:spPr>
        <p:txBody>
          <a:bodyPr wrap="square">
            <a:spAutoFit/>
          </a:bodyPr>
          <a:lstStyle/>
          <a:p>
            <a:pPr lvl="0"/>
            <a:r>
              <a:rPr lang="es-ES" sz="2400" b="1" dirty="0" smtClean="0">
                <a:solidFill>
                  <a:schemeClr val="accent1"/>
                </a:solidFill>
              </a:rPr>
              <a:t>CÁLCULOS </a:t>
            </a:r>
            <a:r>
              <a:rPr lang="es-ES" sz="2400" b="1" dirty="0">
                <a:solidFill>
                  <a:schemeClr val="accent1"/>
                </a:solidFill>
              </a:rPr>
              <a:t>Y DISEÑO</a:t>
            </a:r>
            <a:endParaRPr lang="es-EC" sz="2400" b="1" dirty="0">
              <a:solidFill>
                <a:schemeClr val="accent1"/>
              </a:solidFill>
            </a:endParaRPr>
          </a:p>
          <a:p>
            <a:endParaRPr lang="es-EC" sz="2400" b="1" dirty="0">
              <a:solidFill>
                <a:schemeClr val="accent1"/>
              </a:solidFill>
            </a:endParaRPr>
          </a:p>
        </p:txBody>
      </p:sp>
      <p:sp>
        <p:nvSpPr>
          <p:cNvPr id="5" name="4 Rectángulo"/>
          <p:cNvSpPr/>
          <p:nvPr/>
        </p:nvSpPr>
        <p:spPr>
          <a:xfrm>
            <a:off x="5436096" y="2708920"/>
            <a:ext cx="2286000" cy="1200329"/>
          </a:xfrm>
          <a:prstGeom prst="rect">
            <a:avLst/>
          </a:prstGeom>
        </p:spPr>
        <p:txBody>
          <a:bodyPr wrap="square">
            <a:spAutoFit/>
          </a:bodyPr>
          <a:lstStyle/>
          <a:p>
            <a:pPr marL="68580" indent="0">
              <a:buNone/>
            </a:pPr>
            <a:r>
              <a:rPr lang="es-ES" b="1" dirty="0"/>
              <a:t>CHS1</a:t>
            </a:r>
            <a:endParaRPr lang="es-EC" b="1" dirty="0"/>
          </a:p>
          <a:p>
            <a:pPr marL="68580" indent="0">
              <a:buNone/>
            </a:pPr>
            <a:r>
              <a:rPr lang="es-ES" dirty="0"/>
              <a:t>X: 470263.06</a:t>
            </a:r>
            <a:endParaRPr lang="es-EC" dirty="0"/>
          </a:p>
          <a:p>
            <a:pPr marL="68580" indent="0">
              <a:buNone/>
            </a:pPr>
            <a:r>
              <a:rPr lang="es-ES" dirty="0"/>
              <a:t>Y: 9974728.50</a:t>
            </a:r>
            <a:endParaRPr lang="es-EC" dirty="0"/>
          </a:p>
          <a:p>
            <a:pPr marL="68580" indent="0">
              <a:buNone/>
            </a:pPr>
            <a:r>
              <a:rPr lang="es-ES" dirty="0"/>
              <a:t>C: 1805.362</a:t>
            </a:r>
            <a:endParaRPr lang="es-EC" dirty="0"/>
          </a:p>
        </p:txBody>
      </p:sp>
      <p:cxnSp>
        <p:nvCxnSpPr>
          <p:cNvPr id="7" name="2 Conector recto de flecha"/>
          <p:cNvCxnSpPr/>
          <p:nvPr/>
        </p:nvCxnSpPr>
        <p:spPr>
          <a:xfrm>
            <a:off x="827584" y="3222407"/>
            <a:ext cx="1494584" cy="0"/>
          </a:xfrm>
          <a:prstGeom prst="straightConnector1">
            <a:avLst/>
          </a:prstGeom>
          <a:ln w="50800">
            <a:solidFill>
              <a:schemeClr val="accent3"/>
            </a:solidFill>
            <a:tailEnd type="arrow"/>
          </a:ln>
        </p:spPr>
        <p:style>
          <a:lnRef idx="2">
            <a:schemeClr val="accent2"/>
          </a:lnRef>
          <a:fillRef idx="0">
            <a:schemeClr val="accent2"/>
          </a:fillRef>
          <a:effectRef idx="1">
            <a:schemeClr val="accent2"/>
          </a:effectRef>
          <a:fontRef idx="minor">
            <a:schemeClr val="tx1"/>
          </a:fontRef>
        </p:style>
      </p:cxnSp>
      <p:grpSp>
        <p:nvGrpSpPr>
          <p:cNvPr id="14" name="13 Grupo"/>
          <p:cNvGrpSpPr/>
          <p:nvPr/>
        </p:nvGrpSpPr>
        <p:grpSpPr>
          <a:xfrm>
            <a:off x="2518204" y="2204864"/>
            <a:ext cx="2383667" cy="1996358"/>
            <a:chOff x="1756284" y="1861850"/>
            <a:chExt cx="2383667" cy="1996358"/>
          </a:xfrm>
        </p:grpSpPr>
        <p:sp>
          <p:nvSpPr>
            <p:cNvPr id="10" name="1 Elipse"/>
            <p:cNvSpPr/>
            <p:nvPr/>
          </p:nvSpPr>
          <p:spPr>
            <a:xfrm>
              <a:off x="2026690" y="1988840"/>
              <a:ext cx="1842853" cy="1656184"/>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s-ES" sz="1200">
                  <a:effectLst/>
                  <a:latin typeface="Arial"/>
                  <a:ea typeface="Times New Roman"/>
                </a:rPr>
                <a:t> </a:t>
              </a:r>
              <a:endParaRPr lang="es-EC" sz="1200">
                <a:effectLst/>
                <a:latin typeface="Arial"/>
                <a:ea typeface="Times New Roman"/>
              </a:endParaRPr>
            </a:p>
          </p:txBody>
        </p:sp>
        <p:grpSp>
          <p:nvGrpSpPr>
            <p:cNvPr id="11" name="6 Grupo"/>
            <p:cNvGrpSpPr/>
            <p:nvPr/>
          </p:nvGrpSpPr>
          <p:grpSpPr>
            <a:xfrm>
              <a:off x="1756284" y="1861850"/>
              <a:ext cx="2383667" cy="1996358"/>
              <a:chOff x="787668" y="36895"/>
              <a:chExt cx="370136" cy="1064881"/>
            </a:xfrm>
          </p:grpSpPr>
          <p:cxnSp>
            <p:nvCxnSpPr>
              <p:cNvPr id="12" name="4 Conector recto"/>
              <p:cNvCxnSpPr/>
              <p:nvPr/>
            </p:nvCxnSpPr>
            <p:spPr>
              <a:xfrm>
                <a:off x="972405" y="36895"/>
                <a:ext cx="0" cy="1064881"/>
              </a:xfrm>
              <a:prstGeom prst="line">
                <a:avLst/>
              </a:prstGeom>
              <a:ln w="50800">
                <a:solidFill>
                  <a:srgbClr val="00B0F0"/>
                </a:solidFill>
                <a:prstDash val="sysDash"/>
              </a:ln>
            </p:spPr>
            <p:style>
              <a:lnRef idx="2">
                <a:schemeClr val="accent2"/>
              </a:lnRef>
              <a:fillRef idx="0">
                <a:schemeClr val="accent2"/>
              </a:fillRef>
              <a:effectRef idx="1">
                <a:schemeClr val="accent2"/>
              </a:effectRef>
              <a:fontRef idx="minor">
                <a:schemeClr val="tx1"/>
              </a:fontRef>
            </p:style>
          </p:cxnSp>
          <p:cxnSp>
            <p:nvCxnSpPr>
              <p:cNvPr id="13" name="5 Conector recto"/>
              <p:cNvCxnSpPr/>
              <p:nvPr/>
            </p:nvCxnSpPr>
            <p:spPr>
              <a:xfrm flipV="1">
                <a:off x="787668" y="573543"/>
                <a:ext cx="370136" cy="30"/>
              </a:xfrm>
              <a:prstGeom prst="line">
                <a:avLst/>
              </a:prstGeom>
              <a:ln w="50800">
                <a:solidFill>
                  <a:srgbClr val="00B0F0"/>
                </a:solidFill>
                <a:prstDash val="sysDash"/>
              </a:ln>
            </p:spPr>
            <p:style>
              <a:lnRef idx="2">
                <a:schemeClr val="accent2"/>
              </a:lnRef>
              <a:fillRef idx="0">
                <a:schemeClr val="accent2"/>
              </a:fillRef>
              <a:effectRef idx="1">
                <a:schemeClr val="accent2"/>
              </a:effectRef>
              <a:fontRef idx="minor">
                <a:schemeClr val="tx1"/>
              </a:fontRef>
            </p:style>
          </p:cxnSp>
        </p:grpSp>
      </p:grpSp>
      <p:cxnSp>
        <p:nvCxnSpPr>
          <p:cNvPr id="9" name="8 Conector recto de flecha"/>
          <p:cNvCxnSpPr/>
          <p:nvPr/>
        </p:nvCxnSpPr>
        <p:spPr>
          <a:xfrm>
            <a:off x="4442580" y="3963612"/>
            <a:ext cx="720000" cy="828000"/>
          </a:xfrm>
          <a:prstGeom prst="straightConnector1">
            <a:avLst/>
          </a:prstGeom>
          <a:ln w="50800">
            <a:solidFill>
              <a:schemeClr val="accent3"/>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29820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413792"/>
            <a:ext cx="7024744" cy="1143000"/>
          </a:xfrm>
        </p:spPr>
        <p:txBody>
          <a:bodyPr>
            <a:normAutofit/>
          </a:bodyPr>
          <a:lstStyle/>
          <a:p>
            <a:r>
              <a:rPr lang="es-ES" sz="2000" b="1" dirty="0" smtClean="0">
                <a:solidFill>
                  <a:schemeClr val="tx1"/>
                </a:solidFill>
              </a:rPr>
              <a:t>Sistemas Chiriboga y </a:t>
            </a:r>
            <a:r>
              <a:rPr lang="es-ES" sz="2000" b="1" dirty="0">
                <a:solidFill>
                  <a:schemeClr val="tx1"/>
                </a:solidFill>
              </a:rPr>
              <a:t>El Rocío</a:t>
            </a:r>
            <a:r>
              <a:rPr lang="es-EC" sz="2000" dirty="0">
                <a:solidFill>
                  <a:schemeClr val="tx1"/>
                </a:solidFill>
              </a:rPr>
              <a:t/>
            </a:r>
            <a:br>
              <a:rPr lang="es-EC" sz="2000" dirty="0">
                <a:solidFill>
                  <a:schemeClr val="tx1"/>
                </a:solidFill>
              </a:rPr>
            </a:br>
            <a:endParaRPr lang="es-EC" sz="2000" dirty="0">
              <a:solidFill>
                <a:schemeClr val="tx1"/>
              </a:solidFill>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685945356"/>
              </p:ext>
            </p:extLst>
          </p:nvPr>
        </p:nvGraphicFramePr>
        <p:xfrm>
          <a:off x="728122" y="2348880"/>
          <a:ext cx="7704858" cy="3168351"/>
        </p:xfrm>
        <a:graphic>
          <a:graphicData uri="http://schemas.openxmlformats.org/drawingml/2006/table">
            <a:tbl>
              <a:tblPr firstRow="1" firstCol="1" bandRow="1">
                <a:tableStyleId>{5C22544A-7EE6-4342-B048-85BDC9FD1C3A}</a:tableStyleId>
              </a:tblPr>
              <a:tblGrid>
                <a:gridCol w="1540455"/>
                <a:gridCol w="1540455"/>
                <a:gridCol w="1541316"/>
                <a:gridCol w="1541316"/>
                <a:gridCol w="1541316"/>
              </a:tblGrid>
              <a:tr h="611053">
                <a:tc>
                  <a:txBody>
                    <a:bodyPr/>
                    <a:lstStyle/>
                    <a:p>
                      <a:pPr algn="ctr">
                        <a:lnSpc>
                          <a:spcPct val="200000"/>
                        </a:lnSpc>
                        <a:spcBef>
                          <a:spcPts val="600"/>
                        </a:spcBef>
                        <a:spcAft>
                          <a:spcPts val="0"/>
                        </a:spcAft>
                      </a:pPr>
                      <a:r>
                        <a:rPr lang="es-ES" sz="1800" dirty="0">
                          <a:effectLst/>
                        </a:rPr>
                        <a:t> </a:t>
                      </a:r>
                      <a:endParaRPr lang="es-EC" sz="1800" dirty="0">
                        <a:effectLst/>
                        <a:latin typeface="Arial"/>
                        <a:ea typeface="Times New Roman"/>
                        <a:cs typeface="Times New Roman"/>
                      </a:endParaRPr>
                    </a:p>
                  </a:txBody>
                  <a:tcPr marL="68580" marR="68580" marT="0" marB="0" anchor="ctr"/>
                </a:tc>
                <a:tc gridSpan="2">
                  <a:txBody>
                    <a:bodyPr/>
                    <a:lstStyle/>
                    <a:p>
                      <a:pPr algn="ctr">
                        <a:lnSpc>
                          <a:spcPct val="200000"/>
                        </a:lnSpc>
                        <a:spcBef>
                          <a:spcPts val="600"/>
                        </a:spcBef>
                        <a:spcAft>
                          <a:spcPts val="0"/>
                        </a:spcAft>
                      </a:pPr>
                      <a:r>
                        <a:rPr lang="es-ES" sz="1800">
                          <a:effectLst/>
                        </a:rPr>
                        <a:t>Alcantarillado Sanitario </a:t>
                      </a:r>
                      <a:endParaRPr lang="es-EC" sz="1800">
                        <a:effectLst/>
                        <a:latin typeface="Arial"/>
                        <a:ea typeface="Times New Roman"/>
                        <a:cs typeface="Times New Roman"/>
                      </a:endParaRPr>
                    </a:p>
                  </a:txBody>
                  <a:tcPr marL="68580" marR="68580" marT="0" marB="0" anchor="ctr"/>
                </a:tc>
                <a:tc hMerge="1">
                  <a:txBody>
                    <a:bodyPr/>
                    <a:lstStyle/>
                    <a:p>
                      <a:endParaRPr lang="es-EC"/>
                    </a:p>
                  </a:txBody>
                  <a:tcPr/>
                </a:tc>
                <a:tc gridSpan="2">
                  <a:txBody>
                    <a:bodyPr/>
                    <a:lstStyle/>
                    <a:p>
                      <a:pPr algn="ctr">
                        <a:lnSpc>
                          <a:spcPct val="200000"/>
                        </a:lnSpc>
                        <a:spcBef>
                          <a:spcPts val="600"/>
                        </a:spcBef>
                        <a:spcAft>
                          <a:spcPts val="0"/>
                        </a:spcAft>
                      </a:pPr>
                      <a:r>
                        <a:rPr lang="es-ES" sz="1800">
                          <a:effectLst/>
                        </a:rPr>
                        <a:t>Alcantarillado Pluvial</a:t>
                      </a:r>
                      <a:endParaRPr lang="es-EC" sz="1800">
                        <a:effectLst/>
                        <a:latin typeface="Arial"/>
                        <a:ea typeface="Times New Roman"/>
                        <a:cs typeface="Times New Roman"/>
                      </a:endParaRPr>
                    </a:p>
                  </a:txBody>
                  <a:tcPr marL="68580" marR="68580" marT="0" marB="0" anchor="ctr"/>
                </a:tc>
                <a:tc hMerge="1">
                  <a:txBody>
                    <a:bodyPr/>
                    <a:lstStyle/>
                    <a:p>
                      <a:endParaRPr lang="es-EC"/>
                    </a:p>
                  </a:txBody>
                  <a:tcPr/>
                </a:tc>
              </a:tr>
              <a:tr h="1334942">
                <a:tc>
                  <a:txBody>
                    <a:bodyPr/>
                    <a:lstStyle/>
                    <a:p>
                      <a:pPr algn="ctr">
                        <a:lnSpc>
                          <a:spcPct val="200000"/>
                        </a:lnSpc>
                        <a:spcBef>
                          <a:spcPts val="600"/>
                        </a:spcBef>
                        <a:spcAft>
                          <a:spcPts val="0"/>
                        </a:spcAft>
                      </a:pPr>
                      <a:r>
                        <a:rPr lang="es-ES" sz="1800">
                          <a:effectLst/>
                        </a:rPr>
                        <a:t>Población</a:t>
                      </a:r>
                      <a:endParaRPr lang="es-EC" sz="1800">
                        <a:effectLst/>
                        <a:latin typeface="Arial"/>
                        <a:ea typeface="Times New Roman"/>
                        <a:cs typeface="Times New Roman"/>
                      </a:endParaRPr>
                    </a:p>
                  </a:txBody>
                  <a:tcPr marL="68580" marR="68580" marT="0" marB="0" anchor="ctr"/>
                </a:tc>
                <a:tc>
                  <a:txBody>
                    <a:bodyPr/>
                    <a:lstStyle/>
                    <a:p>
                      <a:pPr algn="ctr">
                        <a:lnSpc>
                          <a:spcPct val="200000"/>
                        </a:lnSpc>
                        <a:spcBef>
                          <a:spcPts val="600"/>
                        </a:spcBef>
                        <a:spcAft>
                          <a:spcPts val="0"/>
                        </a:spcAft>
                      </a:pPr>
                      <a:r>
                        <a:rPr lang="es-ES" sz="1800">
                          <a:effectLst/>
                        </a:rPr>
                        <a:t>Longitud de Tubería</a:t>
                      </a:r>
                      <a:endParaRPr lang="es-EC" sz="1800">
                        <a:effectLst/>
                        <a:latin typeface="Arial"/>
                        <a:ea typeface="Times New Roman"/>
                        <a:cs typeface="Times New Roman"/>
                      </a:endParaRPr>
                    </a:p>
                  </a:txBody>
                  <a:tcPr marL="68580" marR="68580" marT="0" marB="0" anchor="ctr"/>
                </a:tc>
                <a:tc>
                  <a:txBody>
                    <a:bodyPr/>
                    <a:lstStyle/>
                    <a:p>
                      <a:pPr algn="ctr">
                        <a:lnSpc>
                          <a:spcPct val="200000"/>
                        </a:lnSpc>
                        <a:spcBef>
                          <a:spcPts val="600"/>
                        </a:spcBef>
                        <a:spcAft>
                          <a:spcPts val="0"/>
                        </a:spcAft>
                      </a:pPr>
                      <a:r>
                        <a:rPr lang="es-ES" sz="1800">
                          <a:effectLst/>
                        </a:rPr>
                        <a:t>Numero de pozos </a:t>
                      </a:r>
                      <a:endParaRPr lang="es-EC" sz="1800">
                        <a:effectLst/>
                        <a:latin typeface="Arial"/>
                        <a:ea typeface="Times New Roman"/>
                        <a:cs typeface="Times New Roman"/>
                      </a:endParaRPr>
                    </a:p>
                  </a:txBody>
                  <a:tcPr marL="68580" marR="68580" marT="0" marB="0" anchor="ctr"/>
                </a:tc>
                <a:tc>
                  <a:txBody>
                    <a:bodyPr/>
                    <a:lstStyle/>
                    <a:p>
                      <a:pPr algn="ctr">
                        <a:lnSpc>
                          <a:spcPct val="200000"/>
                        </a:lnSpc>
                        <a:spcBef>
                          <a:spcPts val="600"/>
                        </a:spcBef>
                        <a:spcAft>
                          <a:spcPts val="0"/>
                        </a:spcAft>
                      </a:pPr>
                      <a:r>
                        <a:rPr lang="es-ES" sz="1800">
                          <a:effectLst/>
                        </a:rPr>
                        <a:t>Longitud de Tubería </a:t>
                      </a:r>
                      <a:endParaRPr lang="es-EC" sz="1800">
                        <a:effectLst/>
                        <a:latin typeface="Arial"/>
                        <a:ea typeface="Times New Roman"/>
                        <a:cs typeface="Times New Roman"/>
                      </a:endParaRPr>
                    </a:p>
                  </a:txBody>
                  <a:tcPr marL="68580" marR="68580" marT="0" marB="0" anchor="ctr"/>
                </a:tc>
                <a:tc>
                  <a:txBody>
                    <a:bodyPr/>
                    <a:lstStyle/>
                    <a:p>
                      <a:pPr algn="ctr">
                        <a:lnSpc>
                          <a:spcPct val="200000"/>
                        </a:lnSpc>
                        <a:spcBef>
                          <a:spcPts val="600"/>
                        </a:spcBef>
                        <a:spcAft>
                          <a:spcPts val="0"/>
                        </a:spcAft>
                      </a:pPr>
                      <a:r>
                        <a:rPr lang="es-ES" sz="1800">
                          <a:effectLst/>
                        </a:rPr>
                        <a:t>Numero de pozos</a:t>
                      </a:r>
                      <a:endParaRPr lang="es-EC" sz="1800">
                        <a:effectLst/>
                        <a:latin typeface="Arial"/>
                        <a:ea typeface="Times New Roman"/>
                        <a:cs typeface="Times New Roman"/>
                      </a:endParaRPr>
                    </a:p>
                  </a:txBody>
                  <a:tcPr marL="68580" marR="68580" marT="0" marB="0" anchor="ctr"/>
                </a:tc>
              </a:tr>
              <a:tr h="611178">
                <a:tc>
                  <a:txBody>
                    <a:bodyPr/>
                    <a:lstStyle/>
                    <a:p>
                      <a:pPr algn="ctr">
                        <a:lnSpc>
                          <a:spcPct val="200000"/>
                        </a:lnSpc>
                        <a:spcBef>
                          <a:spcPts val="600"/>
                        </a:spcBef>
                        <a:spcAft>
                          <a:spcPts val="0"/>
                        </a:spcAft>
                      </a:pPr>
                      <a:r>
                        <a:rPr lang="es-ES" sz="1800">
                          <a:effectLst/>
                        </a:rPr>
                        <a:t>Chiriboga</a:t>
                      </a:r>
                      <a:endParaRPr lang="es-EC" sz="1800">
                        <a:effectLst/>
                        <a:latin typeface="Arial"/>
                        <a:ea typeface="Times New Roman"/>
                        <a:cs typeface="Times New Roman"/>
                      </a:endParaRPr>
                    </a:p>
                  </a:txBody>
                  <a:tcPr marL="68580" marR="68580" marT="0" marB="0" anchor="ctr"/>
                </a:tc>
                <a:tc>
                  <a:txBody>
                    <a:bodyPr/>
                    <a:lstStyle/>
                    <a:p>
                      <a:pPr algn="ctr">
                        <a:lnSpc>
                          <a:spcPct val="200000"/>
                        </a:lnSpc>
                        <a:spcBef>
                          <a:spcPts val="600"/>
                        </a:spcBef>
                        <a:spcAft>
                          <a:spcPts val="0"/>
                        </a:spcAft>
                      </a:pPr>
                      <a:r>
                        <a:rPr lang="es-ES" sz="1800">
                          <a:effectLst/>
                        </a:rPr>
                        <a:t>1385.71 m</a:t>
                      </a:r>
                      <a:endParaRPr lang="es-EC" sz="1800">
                        <a:effectLst/>
                        <a:latin typeface="Arial"/>
                        <a:ea typeface="Times New Roman"/>
                        <a:cs typeface="Times New Roman"/>
                      </a:endParaRPr>
                    </a:p>
                  </a:txBody>
                  <a:tcPr marL="68580" marR="68580" marT="0" marB="0" anchor="ctr"/>
                </a:tc>
                <a:tc>
                  <a:txBody>
                    <a:bodyPr/>
                    <a:lstStyle/>
                    <a:p>
                      <a:pPr algn="ctr">
                        <a:lnSpc>
                          <a:spcPct val="200000"/>
                        </a:lnSpc>
                        <a:spcBef>
                          <a:spcPts val="600"/>
                        </a:spcBef>
                        <a:spcAft>
                          <a:spcPts val="0"/>
                        </a:spcAft>
                      </a:pPr>
                      <a:r>
                        <a:rPr lang="es-ES" sz="1800">
                          <a:effectLst/>
                        </a:rPr>
                        <a:t>34</a:t>
                      </a:r>
                      <a:endParaRPr lang="es-EC" sz="1800">
                        <a:effectLst/>
                        <a:latin typeface="Arial"/>
                        <a:ea typeface="Times New Roman"/>
                        <a:cs typeface="Times New Roman"/>
                      </a:endParaRPr>
                    </a:p>
                  </a:txBody>
                  <a:tcPr marL="68580" marR="68580" marT="0" marB="0" anchor="ctr"/>
                </a:tc>
                <a:tc>
                  <a:txBody>
                    <a:bodyPr/>
                    <a:lstStyle/>
                    <a:p>
                      <a:pPr algn="ctr">
                        <a:lnSpc>
                          <a:spcPct val="200000"/>
                        </a:lnSpc>
                        <a:spcBef>
                          <a:spcPts val="600"/>
                        </a:spcBef>
                        <a:spcAft>
                          <a:spcPts val="0"/>
                        </a:spcAft>
                      </a:pPr>
                      <a:r>
                        <a:rPr lang="es-ES" sz="1800">
                          <a:effectLst/>
                        </a:rPr>
                        <a:t>745.91 m</a:t>
                      </a:r>
                      <a:endParaRPr lang="es-EC" sz="1800">
                        <a:effectLst/>
                        <a:latin typeface="Arial"/>
                        <a:ea typeface="Times New Roman"/>
                        <a:cs typeface="Times New Roman"/>
                      </a:endParaRPr>
                    </a:p>
                  </a:txBody>
                  <a:tcPr marL="68580" marR="68580" marT="0" marB="0" anchor="ctr"/>
                </a:tc>
                <a:tc>
                  <a:txBody>
                    <a:bodyPr/>
                    <a:lstStyle/>
                    <a:p>
                      <a:pPr algn="ctr">
                        <a:lnSpc>
                          <a:spcPct val="200000"/>
                        </a:lnSpc>
                        <a:spcBef>
                          <a:spcPts val="600"/>
                        </a:spcBef>
                        <a:spcAft>
                          <a:spcPts val="0"/>
                        </a:spcAft>
                      </a:pPr>
                      <a:r>
                        <a:rPr lang="es-ES" sz="1800">
                          <a:effectLst/>
                        </a:rPr>
                        <a:t>15</a:t>
                      </a:r>
                      <a:endParaRPr lang="es-EC" sz="1800">
                        <a:effectLst/>
                        <a:latin typeface="Arial"/>
                        <a:ea typeface="Times New Roman"/>
                        <a:cs typeface="Times New Roman"/>
                      </a:endParaRPr>
                    </a:p>
                  </a:txBody>
                  <a:tcPr marL="68580" marR="68580" marT="0" marB="0" anchor="ctr"/>
                </a:tc>
              </a:tr>
              <a:tr h="611178">
                <a:tc>
                  <a:txBody>
                    <a:bodyPr/>
                    <a:lstStyle/>
                    <a:p>
                      <a:pPr algn="ctr">
                        <a:lnSpc>
                          <a:spcPct val="200000"/>
                        </a:lnSpc>
                        <a:spcBef>
                          <a:spcPts val="600"/>
                        </a:spcBef>
                        <a:spcAft>
                          <a:spcPts val="0"/>
                        </a:spcAft>
                      </a:pPr>
                      <a:r>
                        <a:rPr lang="es-ES" sz="1800">
                          <a:effectLst/>
                        </a:rPr>
                        <a:t>El Roció</a:t>
                      </a:r>
                      <a:endParaRPr lang="es-EC" sz="1800">
                        <a:effectLst/>
                        <a:latin typeface="Arial"/>
                        <a:ea typeface="Times New Roman"/>
                        <a:cs typeface="Times New Roman"/>
                      </a:endParaRPr>
                    </a:p>
                  </a:txBody>
                  <a:tcPr marL="68580" marR="68580" marT="0" marB="0" anchor="ctr"/>
                </a:tc>
                <a:tc>
                  <a:txBody>
                    <a:bodyPr/>
                    <a:lstStyle/>
                    <a:p>
                      <a:pPr algn="ctr">
                        <a:lnSpc>
                          <a:spcPct val="200000"/>
                        </a:lnSpc>
                        <a:spcBef>
                          <a:spcPts val="600"/>
                        </a:spcBef>
                        <a:spcAft>
                          <a:spcPts val="0"/>
                        </a:spcAft>
                      </a:pPr>
                      <a:r>
                        <a:rPr lang="es-ES" sz="1800">
                          <a:effectLst/>
                        </a:rPr>
                        <a:t>915.37 m</a:t>
                      </a:r>
                      <a:endParaRPr lang="es-EC" sz="1800">
                        <a:effectLst/>
                        <a:latin typeface="Arial"/>
                        <a:ea typeface="Times New Roman"/>
                        <a:cs typeface="Times New Roman"/>
                      </a:endParaRPr>
                    </a:p>
                  </a:txBody>
                  <a:tcPr marL="68580" marR="68580" marT="0" marB="0" anchor="ctr"/>
                </a:tc>
                <a:tc>
                  <a:txBody>
                    <a:bodyPr/>
                    <a:lstStyle/>
                    <a:p>
                      <a:pPr algn="ctr">
                        <a:lnSpc>
                          <a:spcPct val="200000"/>
                        </a:lnSpc>
                        <a:spcBef>
                          <a:spcPts val="600"/>
                        </a:spcBef>
                        <a:spcAft>
                          <a:spcPts val="0"/>
                        </a:spcAft>
                      </a:pPr>
                      <a:r>
                        <a:rPr lang="es-ES" sz="1800">
                          <a:effectLst/>
                        </a:rPr>
                        <a:t>17</a:t>
                      </a:r>
                      <a:endParaRPr lang="es-EC" sz="1800">
                        <a:effectLst/>
                        <a:latin typeface="Arial"/>
                        <a:ea typeface="Times New Roman"/>
                        <a:cs typeface="Times New Roman"/>
                      </a:endParaRPr>
                    </a:p>
                  </a:txBody>
                  <a:tcPr marL="68580" marR="68580" marT="0" marB="0" anchor="ctr"/>
                </a:tc>
                <a:tc>
                  <a:txBody>
                    <a:bodyPr/>
                    <a:lstStyle/>
                    <a:p>
                      <a:pPr algn="ctr">
                        <a:lnSpc>
                          <a:spcPct val="200000"/>
                        </a:lnSpc>
                        <a:spcBef>
                          <a:spcPts val="600"/>
                        </a:spcBef>
                        <a:spcAft>
                          <a:spcPts val="0"/>
                        </a:spcAft>
                      </a:pPr>
                      <a:r>
                        <a:rPr lang="es-ES" sz="1800" dirty="0">
                          <a:effectLst/>
                        </a:rPr>
                        <a:t>-</a:t>
                      </a:r>
                      <a:endParaRPr lang="es-EC" sz="1800" dirty="0">
                        <a:effectLst/>
                        <a:latin typeface="Arial"/>
                        <a:ea typeface="Times New Roman"/>
                        <a:cs typeface="Times New Roman"/>
                      </a:endParaRPr>
                    </a:p>
                  </a:txBody>
                  <a:tcPr marL="68580" marR="68580" marT="0" marB="0" anchor="ctr"/>
                </a:tc>
                <a:tc>
                  <a:txBody>
                    <a:bodyPr/>
                    <a:lstStyle/>
                    <a:p>
                      <a:pPr algn="ctr">
                        <a:lnSpc>
                          <a:spcPct val="200000"/>
                        </a:lnSpc>
                        <a:spcBef>
                          <a:spcPts val="600"/>
                        </a:spcBef>
                        <a:spcAft>
                          <a:spcPts val="0"/>
                        </a:spcAft>
                      </a:pPr>
                      <a:r>
                        <a:rPr lang="es-ES" sz="1800" dirty="0">
                          <a:effectLst/>
                        </a:rPr>
                        <a:t>-</a:t>
                      </a:r>
                      <a:endParaRPr lang="es-EC" sz="1800" dirty="0">
                        <a:effectLst/>
                        <a:latin typeface="Arial"/>
                        <a:ea typeface="Times New Roman"/>
                        <a:cs typeface="Times New Roman"/>
                      </a:endParaRPr>
                    </a:p>
                  </a:txBody>
                  <a:tcPr marL="68580" marR="68580" marT="0" marB="0" anchor="ctr"/>
                </a:tc>
              </a:tr>
            </a:tbl>
          </a:graphicData>
        </a:graphic>
      </p:graphicFrame>
      <p:sp>
        <p:nvSpPr>
          <p:cNvPr id="4" name="3 Rectángulo"/>
          <p:cNvSpPr/>
          <p:nvPr/>
        </p:nvSpPr>
        <p:spPr>
          <a:xfrm>
            <a:off x="4788024" y="149731"/>
            <a:ext cx="3240360" cy="830997"/>
          </a:xfrm>
          <a:prstGeom prst="rect">
            <a:avLst/>
          </a:prstGeom>
        </p:spPr>
        <p:txBody>
          <a:bodyPr wrap="square">
            <a:spAutoFit/>
          </a:bodyPr>
          <a:lstStyle/>
          <a:p>
            <a:pPr lvl="0"/>
            <a:r>
              <a:rPr lang="es-ES" sz="2400" b="1" dirty="0" smtClean="0">
                <a:solidFill>
                  <a:schemeClr val="accent1"/>
                </a:solidFill>
              </a:rPr>
              <a:t>CÁLCULOS </a:t>
            </a:r>
            <a:r>
              <a:rPr lang="es-ES" sz="2400" b="1" dirty="0">
                <a:solidFill>
                  <a:schemeClr val="accent1"/>
                </a:solidFill>
              </a:rPr>
              <a:t>Y DISEÑO</a:t>
            </a:r>
            <a:endParaRPr lang="es-EC" sz="2400" b="1" dirty="0">
              <a:solidFill>
                <a:schemeClr val="accent1"/>
              </a:solidFill>
            </a:endParaRPr>
          </a:p>
          <a:p>
            <a:endParaRPr lang="es-EC" sz="2400" b="1" dirty="0">
              <a:solidFill>
                <a:schemeClr val="accent1"/>
              </a:solidFill>
            </a:endParaRPr>
          </a:p>
        </p:txBody>
      </p:sp>
      <p:sp>
        <p:nvSpPr>
          <p:cNvPr id="6" name="5 Rectángulo"/>
          <p:cNvSpPr/>
          <p:nvPr/>
        </p:nvSpPr>
        <p:spPr>
          <a:xfrm>
            <a:off x="755576" y="1475492"/>
            <a:ext cx="7488832" cy="369332"/>
          </a:xfrm>
          <a:prstGeom prst="rect">
            <a:avLst/>
          </a:prstGeom>
        </p:spPr>
        <p:txBody>
          <a:bodyPr wrap="square">
            <a:spAutoFit/>
          </a:bodyPr>
          <a:lstStyle/>
          <a:p>
            <a:r>
              <a:rPr lang="es-ES" dirty="0"/>
              <a:t>La dimensión del proyecto es la siguiente:</a:t>
            </a:r>
            <a:endParaRPr lang="es-EC" dirty="0"/>
          </a:p>
        </p:txBody>
      </p:sp>
    </p:spTree>
    <p:extLst>
      <p:ext uri="{BB962C8B-B14F-4D97-AF65-F5344CB8AC3E}">
        <p14:creationId xmlns:p14="http://schemas.microsoft.com/office/powerpoint/2010/main" val="24407632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48056" y="-459432"/>
            <a:ext cx="7024744" cy="1143000"/>
          </a:xfrm>
        </p:spPr>
        <p:txBody>
          <a:bodyPr>
            <a:normAutofit/>
          </a:bodyPr>
          <a:lstStyle/>
          <a:p>
            <a:r>
              <a:rPr lang="es-EC" sz="3200" dirty="0" smtClean="0"/>
              <a:t>RED CHIRIBOGA</a:t>
            </a:r>
            <a:endParaRPr lang="es-EC" sz="3200" dirty="0"/>
          </a:p>
        </p:txBody>
      </p:sp>
      <p:grpSp>
        <p:nvGrpSpPr>
          <p:cNvPr id="4" name="79 Grupo"/>
          <p:cNvGrpSpPr/>
          <p:nvPr/>
        </p:nvGrpSpPr>
        <p:grpSpPr>
          <a:xfrm>
            <a:off x="636266" y="620688"/>
            <a:ext cx="4511747" cy="3599751"/>
            <a:chOff x="0" y="0"/>
            <a:chExt cx="5433238" cy="3721395"/>
          </a:xfrm>
        </p:grpSpPr>
        <p:pic>
          <p:nvPicPr>
            <p:cNvPr id="5" name="4 Imagen" descr="F:\CHRISTIAN\HISTORICO TESIS\TESIS A IMPRIMIR FINAL\ANEXOS\ANEXO A FOTOGRAFIAS\fotografias Chiriboga\RED CHIRIBOGA\DSCI3211.JP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5433238" cy="3721395"/>
            </a:xfrm>
            <a:prstGeom prst="rect">
              <a:avLst/>
            </a:prstGeom>
            <a:noFill/>
            <a:ln>
              <a:noFill/>
            </a:ln>
            <a:extLst>
              <a:ext uri="{53640926-AAD7-44D8-BBD7-CCE9431645EC}">
                <a14:shadowObscured xmlns:a14="http://schemas.microsoft.com/office/drawing/2010/main"/>
              </a:ext>
            </a:extLst>
          </p:spPr>
        </p:pic>
        <p:cxnSp>
          <p:nvCxnSpPr>
            <p:cNvPr id="6" name="74 Conector recto"/>
            <p:cNvCxnSpPr/>
            <p:nvPr/>
          </p:nvCxnSpPr>
          <p:spPr>
            <a:xfrm flipH="1" flipV="1">
              <a:off x="2860158" y="1871330"/>
              <a:ext cx="2573020" cy="1433830"/>
            </a:xfrm>
            <a:prstGeom prst="line">
              <a:avLst/>
            </a:prstGeom>
            <a:ln w="4445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7" name="75 Conector recto"/>
            <p:cNvCxnSpPr/>
            <p:nvPr/>
          </p:nvCxnSpPr>
          <p:spPr>
            <a:xfrm flipH="1" flipV="1">
              <a:off x="2721935" y="1871330"/>
              <a:ext cx="1350010" cy="1849755"/>
            </a:xfrm>
            <a:prstGeom prst="line">
              <a:avLst/>
            </a:prstGeom>
            <a:ln w="44450">
              <a:solidFill>
                <a:srgbClr val="C00000"/>
              </a:solidFill>
            </a:ln>
          </p:spPr>
          <p:style>
            <a:lnRef idx="2">
              <a:schemeClr val="accent2"/>
            </a:lnRef>
            <a:fillRef idx="0">
              <a:schemeClr val="accent2"/>
            </a:fillRef>
            <a:effectRef idx="1">
              <a:schemeClr val="accent2"/>
            </a:effectRef>
            <a:fontRef idx="minor">
              <a:schemeClr val="tx1"/>
            </a:fontRef>
          </p:style>
        </p:cxnSp>
        <p:cxnSp>
          <p:nvCxnSpPr>
            <p:cNvPr id="8" name="76 Conector recto de flecha"/>
            <p:cNvCxnSpPr/>
            <p:nvPr/>
          </p:nvCxnSpPr>
          <p:spPr>
            <a:xfrm flipH="1" flipV="1">
              <a:off x="3221665" y="2573079"/>
              <a:ext cx="425303" cy="571500"/>
            </a:xfrm>
            <a:prstGeom prst="straightConnector1">
              <a:avLst/>
            </a:prstGeom>
            <a:ln w="44450" cap="flat">
              <a:solidFill>
                <a:srgbClr val="C00000"/>
              </a:solidFill>
              <a:round/>
              <a:headEnd type="none"/>
              <a:tailEnd type="arrow" w="med" len="lg"/>
            </a:ln>
          </p:spPr>
          <p:style>
            <a:lnRef idx="1">
              <a:schemeClr val="accent1"/>
            </a:lnRef>
            <a:fillRef idx="0">
              <a:schemeClr val="accent1"/>
            </a:fillRef>
            <a:effectRef idx="0">
              <a:schemeClr val="accent1"/>
            </a:effectRef>
            <a:fontRef idx="minor">
              <a:schemeClr val="tx1"/>
            </a:fontRef>
          </p:style>
        </p:cxnSp>
        <p:cxnSp>
          <p:nvCxnSpPr>
            <p:cNvPr id="9" name="77 Conector recto de flecha"/>
            <p:cNvCxnSpPr/>
            <p:nvPr/>
          </p:nvCxnSpPr>
          <p:spPr>
            <a:xfrm flipH="1" flipV="1">
              <a:off x="3646968" y="2286000"/>
              <a:ext cx="318977" cy="200660"/>
            </a:xfrm>
            <a:prstGeom prst="straightConnector1">
              <a:avLst/>
            </a:prstGeom>
            <a:ln w="44450" cap="flat">
              <a:solidFill>
                <a:srgbClr val="0070C0"/>
              </a:solidFill>
              <a:round/>
              <a:headEnd type="none"/>
              <a:tailEnd type="arrow" w="med" len="lg"/>
            </a:ln>
          </p:spPr>
          <p:style>
            <a:lnRef idx="1">
              <a:schemeClr val="accent1"/>
            </a:lnRef>
            <a:fillRef idx="0">
              <a:schemeClr val="accent1"/>
            </a:fillRef>
            <a:effectRef idx="0">
              <a:schemeClr val="accent1"/>
            </a:effectRef>
            <a:fontRef idx="minor">
              <a:schemeClr val="tx1"/>
            </a:fontRef>
          </p:style>
        </p:cxnSp>
      </p:grpSp>
      <p:grpSp>
        <p:nvGrpSpPr>
          <p:cNvPr id="10" name="51 Grupo"/>
          <p:cNvGrpSpPr/>
          <p:nvPr/>
        </p:nvGrpSpPr>
        <p:grpSpPr>
          <a:xfrm>
            <a:off x="4794239" y="3386068"/>
            <a:ext cx="3738201" cy="2973397"/>
            <a:chOff x="0" y="0"/>
            <a:chExt cx="5372100" cy="4029075"/>
          </a:xfrm>
        </p:grpSpPr>
        <p:grpSp>
          <p:nvGrpSpPr>
            <p:cNvPr id="11" name="20 Grupo"/>
            <p:cNvGrpSpPr/>
            <p:nvPr/>
          </p:nvGrpSpPr>
          <p:grpSpPr>
            <a:xfrm>
              <a:off x="0" y="0"/>
              <a:ext cx="5372100" cy="4029075"/>
              <a:chOff x="0" y="0"/>
              <a:chExt cx="5372100" cy="4029075"/>
            </a:xfrm>
          </p:grpSpPr>
          <p:pic>
            <p:nvPicPr>
              <p:cNvPr id="15" name="14 Imagen" descr="F:\CHRISTIAN\HISTORICO TESIS\TESIS A IMPRIMIR FINAL\ANEXOS\ANEXO A FOTOGRAFIAS\fotografias Chiriboga\RED CHIRIBOGA\DSC0004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372100" cy="4029075"/>
              </a:xfrm>
              <a:prstGeom prst="rect">
                <a:avLst/>
              </a:prstGeom>
              <a:noFill/>
              <a:ln w="31750">
                <a:solidFill>
                  <a:schemeClr val="tx1"/>
                </a:solidFill>
              </a:ln>
            </p:spPr>
          </p:pic>
          <p:cxnSp>
            <p:nvCxnSpPr>
              <p:cNvPr id="16" name="11 Conector recto"/>
              <p:cNvCxnSpPr/>
              <p:nvPr/>
            </p:nvCxnSpPr>
            <p:spPr>
              <a:xfrm flipH="1" flipV="1">
                <a:off x="2714626" y="2085976"/>
                <a:ext cx="2143124" cy="1933574"/>
              </a:xfrm>
              <a:prstGeom prst="line">
                <a:avLst/>
              </a:prstGeom>
              <a:ln w="4445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7" name="12 Conector recto"/>
              <p:cNvCxnSpPr/>
              <p:nvPr/>
            </p:nvCxnSpPr>
            <p:spPr>
              <a:xfrm flipH="1" flipV="1">
                <a:off x="2362200" y="2095500"/>
                <a:ext cx="428625" cy="1924050"/>
              </a:xfrm>
              <a:prstGeom prst="line">
                <a:avLst/>
              </a:prstGeom>
              <a:ln w="44450">
                <a:solidFill>
                  <a:srgbClr val="C00000"/>
                </a:solidFill>
              </a:ln>
            </p:spPr>
            <p:style>
              <a:lnRef idx="2">
                <a:schemeClr val="accent2"/>
              </a:lnRef>
              <a:fillRef idx="0">
                <a:schemeClr val="accent2"/>
              </a:fillRef>
              <a:effectRef idx="1">
                <a:schemeClr val="accent2"/>
              </a:effectRef>
              <a:fontRef idx="minor">
                <a:schemeClr val="tx1"/>
              </a:fontRef>
            </p:style>
          </p:cxnSp>
          <p:cxnSp>
            <p:nvCxnSpPr>
              <p:cNvPr id="18" name="13 Conector recto"/>
              <p:cNvCxnSpPr/>
              <p:nvPr/>
            </p:nvCxnSpPr>
            <p:spPr>
              <a:xfrm flipH="1">
                <a:off x="2362200" y="2000250"/>
                <a:ext cx="247650" cy="95250"/>
              </a:xfrm>
              <a:prstGeom prst="line">
                <a:avLst/>
              </a:prstGeom>
              <a:ln w="444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9" name="15 Conector recto"/>
              <p:cNvCxnSpPr/>
              <p:nvPr/>
            </p:nvCxnSpPr>
            <p:spPr>
              <a:xfrm flipH="1">
                <a:off x="2714625" y="2000250"/>
                <a:ext cx="76200" cy="85725"/>
              </a:xfrm>
              <a:prstGeom prst="line">
                <a:avLst/>
              </a:prstGeom>
              <a:ln w="44450">
                <a:solidFill>
                  <a:srgbClr val="0070C0"/>
                </a:solidFill>
              </a:ln>
            </p:spPr>
            <p:style>
              <a:lnRef idx="2">
                <a:schemeClr val="accent1"/>
              </a:lnRef>
              <a:fillRef idx="0">
                <a:schemeClr val="accent1"/>
              </a:fillRef>
              <a:effectRef idx="1">
                <a:schemeClr val="accent1"/>
              </a:effectRef>
              <a:fontRef idx="minor">
                <a:schemeClr val="tx1"/>
              </a:fontRef>
            </p:style>
          </p:cxnSp>
          <p:sp>
            <p:nvSpPr>
              <p:cNvPr id="20" name="16 Elipse"/>
              <p:cNvSpPr/>
              <p:nvPr/>
            </p:nvSpPr>
            <p:spPr>
              <a:xfrm>
                <a:off x="2314575" y="2066925"/>
                <a:ext cx="142875"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21" name="17 Elipse"/>
              <p:cNvSpPr/>
              <p:nvPr/>
            </p:nvSpPr>
            <p:spPr>
              <a:xfrm>
                <a:off x="2647950" y="2066925"/>
                <a:ext cx="142875" cy="762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pSp>
        <p:grpSp>
          <p:nvGrpSpPr>
            <p:cNvPr id="12" name="50 Grupo"/>
            <p:cNvGrpSpPr/>
            <p:nvPr/>
          </p:nvGrpSpPr>
          <p:grpSpPr>
            <a:xfrm>
              <a:off x="2456121" y="2402958"/>
              <a:ext cx="839972" cy="776606"/>
              <a:chOff x="0" y="0"/>
              <a:chExt cx="839972" cy="776606"/>
            </a:xfrm>
          </p:grpSpPr>
          <p:cxnSp>
            <p:nvCxnSpPr>
              <p:cNvPr id="13" name="48 Conector recto de flecha"/>
              <p:cNvCxnSpPr/>
              <p:nvPr/>
            </p:nvCxnSpPr>
            <p:spPr>
              <a:xfrm flipH="1" flipV="1">
                <a:off x="0" y="202019"/>
                <a:ext cx="153729" cy="574587"/>
              </a:xfrm>
              <a:prstGeom prst="straightConnector1">
                <a:avLst/>
              </a:prstGeom>
              <a:ln w="31750" cap="flat">
                <a:solidFill>
                  <a:srgbClr val="C00000"/>
                </a:solidFill>
                <a:round/>
                <a:headEnd type="none"/>
                <a:tailEnd type="arrow" w="med" len="lg"/>
              </a:ln>
            </p:spPr>
            <p:style>
              <a:lnRef idx="1">
                <a:schemeClr val="accent1"/>
              </a:lnRef>
              <a:fillRef idx="0">
                <a:schemeClr val="accent1"/>
              </a:fillRef>
              <a:effectRef idx="0">
                <a:schemeClr val="accent1"/>
              </a:effectRef>
              <a:fontRef idx="minor">
                <a:schemeClr val="tx1"/>
              </a:fontRef>
            </p:style>
          </p:cxnSp>
          <p:cxnSp>
            <p:nvCxnSpPr>
              <p:cNvPr id="14" name="49 Conector recto de flecha"/>
              <p:cNvCxnSpPr/>
              <p:nvPr/>
            </p:nvCxnSpPr>
            <p:spPr>
              <a:xfrm flipH="1" flipV="1">
                <a:off x="595424" y="0"/>
                <a:ext cx="244548" cy="202019"/>
              </a:xfrm>
              <a:prstGeom prst="straightConnector1">
                <a:avLst/>
              </a:prstGeom>
              <a:ln w="31750" cap="flat">
                <a:round/>
                <a:headEnd type="none"/>
                <a:tailEnd type="arrow" w="med" len="lg"/>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8035153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48056" y="-459432"/>
            <a:ext cx="7024744" cy="1143000"/>
          </a:xfrm>
        </p:spPr>
        <p:txBody>
          <a:bodyPr>
            <a:normAutofit/>
          </a:bodyPr>
          <a:lstStyle/>
          <a:p>
            <a:r>
              <a:rPr lang="es-EC" sz="3200" dirty="0" smtClean="0"/>
              <a:t>RED CHIRIBOGA</a:t>
            </a:r>
            <a:endParaRPr lang="es-EC" sz="3200" dirty="0"/>
          </a:p>
        </p:txBody>
      </p:sp>
      <p:grpSp>
        <p:nvGrpSpPr>
          <p:cNvPr id="22" name="68 Grupo"/>
          <p:cNvGrpSpPr/>
          <p:nvPr/>
        </p:nvGrpSpPr>
        <p:grpSpPr>
          <a:xfrm>
            <a:off x="771158" y="787762"/>
            <a:ext cx="3872849" cy="3145294"/>
            <a:chOff x="0" y="0"/>
            <a:chExt cx="5380074" cy="4040372"/>
          </a:xfrm>
        </p:grpSpPr>
        <p:pic>
          <p:nvPicPr>
            <p:cNvPr id="23" name="22 Imagen" descr="F:\CHRISTIAN\HISTORICO TESIS\TESIS A IMPRIMIR FINAL\ANEXOS\ANEXO A FOTOGRAFIAS\fotografias Chiriboga\RED CHIRIBOGA\DSC0008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380074" cy="4040372"/>
            </a:xfrm>
            <a:prstGeom prst="rect">
              <a:avLst/>
            </a:prstGeom>
            <a:noFill/>
            <a:ln>
              <a:noFill/>
            </a:ln>
          </p:spPr>
        </p:pic>
        <p:cxnSp>
          <p:nvCxnSpPr>
            <p:cNvPr id="24" name="65 Conector recto"/>
            <p:cNvCxnSpPr/>
            <p:nvPr/>
          </p:nvCxnSpPr>
          <p:spPr>
            <a:xfrm flipH="1">
              <a:off x="861237" y="1637414"/>
              <a:ext cx="2519680" cy="2359660"/>
            </a:xfrm>
            <a:prstGeom prst="line">
              <a:avLst/>
            </a:prstGeom>
            <a:ln w="444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25" name="67 Conector recto de flecha"/>
            <p:cNvCxnSpPr/>
            <p:nvPr/>
          </p:nvCxnSpPr>
          <p:spPr>
            <a:xfrm flipV="1">
              <a:off x="1850065" y="2785730"/>
              <a:ext cx="361315" cy="287656"/>
            </a:xfrm>
            <a:prstGeom prst="straightConnector1">
              <a:avLst/>
            </a:prstGeom>
            <a:ln w="34925" cap="flat">
              <a:solidFill>
                <a:srgbClr val="C00000"/>
              </a:solidFill>
              <a:round/>
              <a:headEnd type="none"/>
              <a:tailEnd type="arrow" w="med" len="lg"/>
            </a:ln>
          </p:spPr>
          <p:style>
            <a:lnRef idx="1">
              <a:schemeClr val="accent1"/>
            </a:lnRef>
            <a:fillRef idx="0">
              <a:schemeClr val="accent1"/>
            </a:fillRef>
            <a:effectRef idx="0">
              <a:schemeClr val="accent1"/>
            </a:effectRef>
            <a:fontRef idx="minor">
              <a:schemeClr val="tx1"/>
            </a:fontRef>
          </p:style>
        </p:cxnSp>
      </p:grpSp>
      <p:grpSp>
        <p:nvGrpSpPr>
          <p:cNvPr id="26" name="70 Grupo"/>
          <p:cNvGrpSpPr/>
          <p:nvPr/>
        </p:nvGrpSpPr>
        <p:grpSpPr>
          <a:xfrm>
            <a:off x="4355976" y="3484507"/>
            <a:ext cx="4248472" cy="2990012"/>
            <a:chOff x="0" y="0"/>
            <a:chExt cx="5369442" cy="4029739"/>
          </a:xfrm>
        </p:grpSpPr>
        <p:pic>
          <p:nvPicPr>
            <p:cNvPr id="27" name="26 Imagen" descr="F:\CHRISTIAN\HISTORICO TESIS\TESIS A IMPRIMIR FINAL\ANEXOS\ANEXO A FOTOGRAFIAS\fotografias Chiriboga\RED CHIRIBOGA\DSC00084.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369442" cy="4029739"/>
            </a:xfrm>
            <a:prstGeom prst="rect">
              <a:avLst/>
            </a:prstGeom>
            <a:noFill/>
            <a:ln>
              <a:noFill/>
            </a:ln>
          </p:spPr>
        </p:pic>
        <p:cxnSp>
          <p:nvCxnSpPr>
            <p:cNvPr id="28" name="66 Conector recto"/>
            <p:cNvCxnSpPr/>
            <p:nvPr/>
          </p:nvCxnSpPr>
          <p:spPr>
            <a:xfrm flipH="1">
              <a:off x="1467293" y="1477925"/>
              <a:ext cx="1095152" cy="2551017"/>
            </a:xfrm>
            <a:prstGeom prst="line">
              <a:avLst/>
            </a:prstGeom>
            <a:ln w="444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29" name="69 Conector recto de flecha"/>
            <p:cNvCxnSpPr/>
            <p:nvPr/>
          </p:nvCxnSpPr>
          <p:spPr>
            <a:xfrm flipV="1">
              <a:off x="2147777" y="1924493"/>
              <a:ext cx="233917" cy="500380"/>
            </a:xfrm>
            <a:prstGeom prst="straightConnector1">
              <a:avLst/>
            </a:prstGeom>
            <a:ln w="44450" cap="flat">
              <a:solidFill>
                <a:srgbClr val="C00000"/>
              </a:solidFill>
              <a:round/>
              <a:headEnd type="none"/>
              <a:tailEnd type="arrow"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214506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48056" y="-459432"/>
            <a:ext cx="7024744" cy="1143000"/>
          </a:xfrm>
        </p:spPr>
        <p:txBody>
          <a:bodyPr>
            <a:normAutofit/>
          </a:bodyPr>
          <a:lstStyle/>
          <a:p>
            <a:r>
              <a:rPr lang="es-EC" sz="3200" dirty="0" smtClean="0"/>
              <a:t>RED EL </a:t>
            </a:r>
            <a:r>
              <a:rPr lang="es-EC" sz="3200" dirty="0" err="1" smtClean="0"/>
              <a:t>ROCIO</a:t>
            </a:r>
            <a:endParaRPr lang="es-EC" sz="3200" dirty="0"/>
          </a:p>
        </p:txBody>
      </p:sp>
      <p:grpSp>
        <p:nvGrpSpPr>
          <p:cNvPr id="28" name="1 Grupo"/>
          <p:cNvGrpSpPr/>
          <p:nvPr/>
        </p:nvGrpSpPr>
        <p:grpSpPr>
          <a:xfrm>
            <a:off x="683568" y="548680"/>
            <a:ext cx="3960440" cy="3018705"/>
            <a:chOff x="0" y="0"/>
            <a:chExt cx="5365630" cy="4019909"/>
          </a:xfrm>
        </p:grpSpPr>
        <p:grpSp>
          <p:nvGrpSpPr>
            <p:cNvPr id="29" name="298 Grupo"/>
            <p:cNvGrpSpPr/>
            <p:nvPr/>
          </p:nvGrpSpPr>
          <p:grpSpPr>
            <a:xfrm>
              <a:off x="0" y="0"/>
              <a:ext cx="5365630" cy="4019909"/>
              <a:chOff x="0" y="0"/>
              <a:chExt cx="5365630" cy="4019909"/>
            </a:xfrm>
          </p:grpSpPr>
          <p:pic>
            <p:nvPicPr>
              <p:cNvPr id="31" name="30 Imagen" descr="F:\CHRISTIAN\HISTORICO TESIS\TESIS A IMPRIMIR FINAL\ANEXOS\ANEXO A FOTOGRAFIAS\fotografias Chiriboga\RED EL ROCIO\DSC01013.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365630" cy="4019909"/>
              </a:xfrm>
              <a:prstGeom prst="rect">
                <a:avLst/>
              </a:prstGeom>
              <a:noFill/>
              <a:ln>
                <a:noFill/>
              </a:ln>
            </p:spPr>
          </p:pic>
          <p:cxnSp>
            <p:nvCxnSpPr>
              <p:cNvPr id="32" name="294 Conector recto"/>
              <p:cNvCxnSpPr/>
              <p:nvPr/>
            </p:nvCxnSpPr>
            <p:spPr>
              <a:xfrm flipH="1">
                <a:off x="854015" y="2510287"/>
                <a:ext cx="3371850" cy="1457325"/>
              </a:xfrm>
              <a:prstGeom prst="line">
                <a:avLst/>
              </a:prstGeom>
              <a:ln w="444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33" name="295 Conector recto de flecha"/>
              <p:cNvCxnSpPr/>
              <p:nvPr/>
            </p:nvCxnSpPr>
            <p:spPr>
              <a:xfrm flipV="1">
                <a:off x="2406539" y="3174237"/>
                <a:ext cx="207264" cy="127720"/>
              </a:xfrm>
              <a:prstGeom prst="straightConnector1">
                <a:avLst/>
              </a:prstGeom>
              <a:ln w="31750" cap="flat">
                <a:solidFill>
                  <a:srgbClr val="C00000"/>
                </a:solidFill>
                <a:round/>
                <a:headEnd type="none"/>
                <a:tailEnd type="arrow" w="med" len="lg"/>
              </a:ln>
            </p:spPr>
            <p:style>
              <a:lnRef idx="1">
                <a:schemeClr val="accent1"/>
              </a:lnRef>
              <a:fillRef idx="0">
                <a:schemeClr val="accent1"/>
              </a:fillRef>
              <a:effectRef idx="0">
                <a:schemeClr val="accent1"/>
              </a:effectRef>
              <a:fontRef idx="minor">
                <a:schemeClr val="tx1"/>
              </a:fontRef>
            </p:style>
          </p:cxnSp>
          <p:cxnSp>
            <p:nvCxnSpPr>
              <p:cNvPr id="34" name="296 Conector recto"/>
              <p:cNvCxnSpPr/>
              <p:nvPr/>
            </p:nvCxnSpPr>
            <p:spPr>
              <a:xfrm flipH="1" flipV="1">
                <a:off x="577970" y="2130724"/>
                <a:ext cx="275590" cy="1830070"/>
              </a:xfrm>
              <a:prstGeom prst="line">
                <a:avLst/>
              </a:prstGeom>
              <a:ln w="444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35" name="297 Conector recto de flecha"/>
              <p:cNvCxnSpPr/>
              <p:nvPr/>
            </p:nvCxnSpPr>
            <p:spPr>
              <a:xfrm>
                <a:off x="715923" y="3018975"/>
                <a:ext cx="25374" cy="155546"/>
              </a:xfrm>
              <a:prstGeom prst="straightConnector1">
                <a:avLst/>
              </a:prstGeom>
              <a:ln w="31750" cap="flat">
                <a:solidFill>
                  <a:srgbClr val="C00000"/>
                </a:solidFill>
                <a:round/>
                <a:headEnd type="none"/>
                <a:tailEnd type="arrow" w="med" len="lg"/>
              </a:ln>
            </p:spPr>
            <p:style>
              <a:lnRef idx="1">
                <a:schemeClr val="accent1"/>
              </a:lnRef>
              <a:fillRef idx="0">
                <a:schemeClr val="accent1"/>
              </a:fillRef>
              <a:effectRef idx="0">
                <a:schemeClr val="accent1"/>
              </a:effectRef>
              <a:fontRef idx="minor">
                <a:schemeClr val="tx1"/>
              </a:fontRef>
            </p:style>
          </p:cxnSp>
        </p:grpSp>
        <p:sp>
          <p:nvSpPr>
            <p:cNvPr id="30" name="299 Elipse"/>
            <p:cNvSpPr/>
            <p:nvPr/>
          </p:nvSpPr>
          <p:spPr>
            <a:xfrm>
              <a:off x="715618" y="3832528"/>
              <a:ext cx="353683" cy="13531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pSp>
      <p:grpSp>
        <p:nvGrpSpPr>
          <p:cNvPr id="36" name="314 Grupo"/>
          <p:cNvGrpSpPr/>
          <p:nvPr/>
        </p:nvGrpSpPr>
        <p:grpSpPr>
          <a:xfrm>
            <a:off x="4211960" y="3426673"/>
            <a:ext cx="4523783" cy="3111292"/>
            <a:chOff x="0" y="0"/>
            <a:chExt cx="5210355" cy="3528204"/>
          </a:xfrm>
        </p:grpSpPr>
        <p:pic>
          <p:nvPicPr>
            <p:cNvPr id="37" name="36 Imagen" descr="F:\CHRISTIAN\HISTORICO TESIS\TESIS A IMPRIMIR FINAL\ANEXOS\ANEXO A FOTOGRAFIAS\fotografias Chiriboga\RED EL ROCIO\DSCI3193.JP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0"/>
              <a:ext cx="5210355" cy="3528204"/>
            </a:xfrm>
            <a:prstGeom prst="rect">
              <a:avLst/>
            </a:prstGeom>
            <a:noFill/>
            <a:ln>
              <a:noFill/>
            </a:ln>
            <a:extLst>
              <a:ext uri="{53640926-AAD7-44D8-BBD7-CCE9431645EC}">
                <a14:shadowObscured xmlns:a14="http://schemas.microsoft.com/office/drawing/2010/main"/>
              </a:ext>
            </a:extLst>
          </p:spPr>
        </p:pic>
        <p:cxnSp>
          <p:nvCxnSpPr>
            <p:cNvPr id="38" name="308 Conector recto"/>
            <p:cNvCxnSpPr/>
            <p:nvPr/>
          </p:nvCxnSpPr>
          <p:spPr>
            <a:xfrm flipH="1">
              <a:off x="1613140" y="1992702"/>
              <a:ext cx="1854835" cy="1483995"/>
            </a:xfrm>
            <a:prstGeom prst="line">
              <a:avLst/>
            </a:prstGeom>
            <a:ln w="444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39" name="309 Conector recto de flecha"/>
            <p:cNvCxnSpPr/>
            <p:nvPr/>
          </p:nvCxnSpPr>
          <p:spPr>
            <a:xfrm flipV="1">
              <a:off x="2294627" y="2777706"/>
              <a:ext cx="207010" cy="170132"/>
            </a:xfrm>
            <a:prstGeom prst="straightConnector1">
              <a:avLst/>
            </a:prstGeom>
            <a:ln w="31750" cap="flat">
              <a:solidFill>
                <a:srgbClr val="C00000"/>
              </a:solidFill>
              <a:round/>
              <a:headEnd type="none"/>
              <a:tailEnd type="arrow" w="med" len="lg"/>
            </a:ln>
          </p:spPr>
          <p:style>
            <a:lnRef idx="1">
              <a:schemeClr val="accent1"/>
            </a:lnRef>
            <a:fillRef idx="0">
              <a:schemeClr val="accent1"/>
            </a:fillRef>
            <a:effectRef idx="0">
              <a:schemeClr val="accent1"/>
            </a:effectRef>
            <a:fontRef idx="minor">
              <a:schemeClr val="tx1"/>
            </a:fontRef>
          </p:style>
        </p:cxnSp>
        <p:cxnSp>
          <p:nvCxnSpPr>
            <p:cNvPr id="40" name="310 Conector recto"/>
            <p:cNvCxnSpPr/>
            <p:nvPr/>
          </p:nvCxnSpPr>
          <p:spPr>
            <a:xfrm>
              <a:off x="2838091" y="1414732"/>
              <a:ext cx="629920" cy="586105"/>
            </a:xfrm>
            <a:prstGeom prst="line">
              <a:avLst/>
            </a:prstGeom>
            <a:ln w="444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41" name="311 Conector recto de flecha"/>
            <p:cNvCxnSpPr/>
            <p:nvPr/>
          </p:nvCxnSpPr>
          <p:spPr>
            <a:xfrm flipH="1" flipV="1">
              <a:off x="3027872" y="1595887"/>
              <a:ext cx="310575" cy="284480"/>
            </a:xfrm>
            <a:prstGeom prst="straightConnector1">
              <a:avLst/>
            </a:prstGeom>
            <a:ln w="31750" cap="flat">
              <a:solidFill>
                <a:srgbClr val="C00000"/>
              </a:solidFill>
              <a:round/>
              <a:headEnd type="none"/>
              <a:tailEnd type="arrow" w="med" len="lg"/>
            </a:ln>
          </p:spPr>
          <p:style>
            <a:lnRef idx="1">
              <a:schemeClr val="accent1"/>
            </a:lnRef>
            <a:fillRef idx="0">
              <a:schemeClr val="accent1"/>
            </a:fillRef>
            <a:effectRef idx="0">
              <a:schemeClr val="accent1"/>
            </a:effectRef>
            <a:fontRef idx="minor">
              <a:schemeClr val="tx1"/>
            </a:fontRef>
          </p:style>
        </p:cxnSp>
        <p:sp>
          <p:nvSpPr>
            <p:cNvPr id="42" name="313 Elipse"/>
            <p:cNvSpPr/>
            <p:nvPr/>
          </p:nvSpPr>
          <p:spPr>
            <a:xfrm>
              <a:off x="3278038" y="1932317"/>
              <a:ext cx="276045" cy="13525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pSp>
    </p:spTree>
    <p:extLst>
      <p:ext uri="{BB962C8B-B14F-4D97-AF65-F5344CB8AC3E}">
        <p14:creationId xmlns:p14="http://schemas.microsoft.com/office/powerpoint/2010/main" val="28214506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48056" y="-459432"/>
            <a:ext cx="7024744" cy="1143000"/>
          </a:xfrm>
        </p:spPr>
        <p:txBody>
          <a:bodyPr>
            <a:normAutofit/>
          </a:bodyPr>
          <a:lstStyle/>
          <a:p>
            <a:r>
              <a:rPr lang="es-EC" sz="3200" dirty="0" smtClean="0"/>
              <a:t>RED EL </a:t>
            </a:r>
            <a:r>
              <a:rPr lang="es-EC" sz="3200" dirty="0" err="1" smtClean="0"/>
              <a:t>ROCIO</a:t>
            </a:r>
            <a:endParaRPr lang="es-EC" sz="3200" dirty="0"/>
          </a:p>
        </p:txBody>
      </p:sp>
      <p:grpSp>
        <p:nvGrpSpPr>
          <p:cNvPr id="18" name="340 Grupo"/>
          <p:cNvGrpSpPr/>
          <p:nvPr/>
        </p:nvGrpSpPr>
        <p:grpSpPr>
          <a:xfrm>
            <a:off x="816268" y="719358"/>
            <a:ext cx="4752528" cy="3460828"/>
            <a:chOff x="0" y="0"/>
            <a:chExt cx="4848225" cy="3638550"/>
          </a:xfrm>
        </p:grpSpPr>
        <p:pic>
          <p:nvPicPr>
            <p:cNvPr id="19" name="18 Imagen" descr="F:\CHRISTIAN\HISTORICO TESIS\TESIS A IMPRIMIR FINAL\ANEXOS\ANEXO A FOTOGRAFIAS\fotografias Chiriboga\RED EL ROCIO\DSCI3177.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848225" cy="3638550"/>
            </a:xfrm>
            <a:prstGeom prst="rect">
              <a:avLst/>
            </a:prstGeom>
            <a:noFill/>
            <a:ln>
              <a:noFill/>
            </a:ln>
          </p:spPr>
        </p:pic>
        <p:cxnSp>
          <p:nvCxnSpPr>
            <p:cNvPr id="20" name="334 Conector recto"/>
            <p:cNvCxnSpPr/>
            <p:nvPr/>
          </p:nvCxnSpPr>
          <p:spPr>
            <a:xfrm flipV="1">
              <a:off x="2066925" y="2133600"/>
              <a:ext cx="219075" cy="1456690"/>
            </a:xfrm>
            <a:prstGeom prst="line">
              <a:avLst/>
            </a:prstGeom>
            <a:ln w="444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21" name="335 Conector recto de flecha"/>
            <p:cNvCxnSpPr/>
            <p:nvPr/>
          </p:nvCxnSpPr>
          <p:spPr>
            <a:xfrm flipH="1">
              <a:off x="2152650" y="2562225"/>
              <a:ext cx="76199" cy="400051"/>
            </a:xfrm>
            <a:prstGeom prst="straightConnector1">
              <a:avLst/>
            </a:prstGeom>
            <a:ln w="31750" cap="flat">
              <a:solidFill>
                <a:srgbClr val="C00000"/>
              </a:solidFill>
              <a:round/>
              <a:headEnd type="none"/>
              <a:tailEnd type="arrow" w="med" len="lg"/>
            </a:ln>
          </p:spPr>
          <p:style>
            <a:lnRef idx="1">
              <a:schemeClr val="accent1"/>
            </a:lnRef>
            <a:fillRef idx="0">
              <a:schemeClr val="accent1"/>
            </a:fillRef>
            <a:effectRef idx="0">
              <a:schemeClr val="accent1"/>
            </a:effectRef>
            <a:fontRef idx="minor">
              <a:schemeClr val="tx1"/>
            </a:fontRef>
          </p:style>
        </p:cxnSp>
        <p:cxnSp>
          <p:nvCxnSpPr>
            <p:cNvPr id="22" name="338 Conector recto de flecha"/>
            <p:cNvCxnSpPr/>
            <p:nvPr/>
          </p:nvCxnSpPr>
          <p:spPr>
            <a:xfrm flipH="1">
              <a:off x="2371725" y="1733550"/>
              <a:ext cx="309244" cy="276226"/>
            </a:xfrm>
            <a:prstGeom prst="straightConnector1">
              <a:avLst/>
            </a:prstGeom>
            <a:ln w="31750" cap="flat">
              <a:solidFill>
                <a:srgbClr val="C00000"/>
              </a:solidFill>
              <a:round/>
              <a:headEnd type="none"/>
              <a:tailEnd type="arrow" w="med" len="lg"/>
            </a:ln>
          </p:spPr>
          <p:style>
            <a:lnRef idx="1">
              <a:schemeClr val="accent1"/>
            </a:lnRef>
            <a:fillRef idx="0">
              <a:schemeClr val="accent1"/>
            </a:fillRef>
            <a:effectRef idx="0">
              <a:schemeClr val="accent1"/>
            </a:effectRef>
            <a:fontRef idx="minor">
              <a:schemeClr val="tx1"/>
            </a:fontRef>
          </p:style>
        </p:cxnSp>
        <p:cxnSp>
          <p:nvCxnSpPr>
            <p:cNvPr id="23" name="337 Conector recto"/>
            <p:cNvCxnSpPr/>
            <p:nvPr/>
          </p:nvCxnSpPr>
          <p:spPr>
            <a:xfrm flipV="1">
              <a:off x="2286000" y="1733550"/>
              <a:ext cx="400050" cy="333375"/>
            </a:xfrm>
            <a:prstGeom prst="line">
              <a:avLst/>
            </a:prstGeom>
            <a:ln w="44450">
              <a:solidFill>
                <a:srgbClr val="C00000"/>
              </a:solidFill>
            </a:ln>
          </p:spPr>
          <p:style>
            <a:lnRef idx="2">
              <a:schemeClr val="accent1"/>
            </a:lnRef>
            <a:fillRef idx="0">
              <a:schemeClr val="accent1"/>
            </a:fillRef>
            <a:effectRef idx="1">
              <a:schemeClr val="accent1"/>
            </a:effectRef>
            <a:fontRef idx="minor">
              <a:schemeClr val="tx1"/>
            </a:fontRef>
          </p:style>
        </p:cxnSp>
        <p:sp>
          <p:nvSpPr>
            <p:cNvPr id="24" name="336 Elipse"/>
            <p:cNvSpPr/>
            <p:nvPr/>
          </p:nvSpPr>
          <p:spPr>
            <a:xfrm>
              <a:off x="2152650" y="2038350"/>
              <a:ext cx="274955" cy="13398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pSp>
      <p:grpSp>
        <p:nvGrpSpPr>
          <p:cNvPr id="25" name="343 Grupo"/>
          <p:cNvGrpSpPr/>
          <p:nvPr/>
        </p:nvGrpSpPr>
        <p:grpSpPr>
          <a:xfrm>
            <a:off x="3677880" y="2924944"/>
            <a:ext cx="4727763" cy="3595474"/>
            <a:chOff x="0" y="0"/>
            <a:chExt cx="5524500" cy="4143375"/>
          </a:xfrm>
        </p:grpSpPr>
        <p:pic>
          <p:nvPicPr>
            <p:cNvPr id="26" name="25 Imagen" descr="F:\CHRISTIAN\HISTORICO TESIS\TESIS A IMPRIMIR FINAL\ANEXOS\ANEXO A FOTOGRAFIAS\fotografias Chiriboga\RED EL ROCIO\DSC00074.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524500" cy="4143375"/>
            </a:xfrm>
            <a:prstGeom prst="rect">
              <a:avLst/>
            </a:prstGeom>
            <a:noFill/>
            <a:ln>
              <a:noFill/>
            </a:ln>
          </p:spPr>
        </p:pic>
        <p:cxnSp>
          <p:nvCxnSpPr>
            <p:cNvPr id="27" name="341 Conector recto"/>
            <p:cNvCxnSpPr/>
            <p:nvPr/>
          </p:nvCxnSpPr>
          <p:spPr>
            <a:xfrm flipV="1">
              <a:off x="95250" y="2714625"/>
              <a:ext cx="5086350" cy="66040"/>
            </a:xfrm>
            <a:prstGeom prst="line">
              <a:avLst/>
            </a:prstGeom>
            <a:ln w="444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43" name="342 Conector recto de flecha"/>
            <p:cNvCxnSpPr/>
            <p:nvPr/>
          </p:nvCxnSpPr>
          <p:spPr>
            <a:xfrm flipH="1">
              <a:off x="1847850" y="2762250"/>
              <a:ext cx="438150" cy="1"/>
            </a:xfrm>
            <a:prstGeom prst="straightConnector1">
              <a:avLst/>
            </a:prstGeom>
            <a:ln w="31750" cap="flat">
              <a:solidFill>
                <a:srgbClr val="C00000"/>
              </a:solidFill>
              <a:round/>
              <a:headEnd type="none"/>
              <a:tailEnd type="arrow"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042644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67544" y="496087"/>
                <a:ext cx="8208912" cy="6029257"/>
              </a:xfrm>
            </p:spPr>
            <p:txBody>
              <a:bodyPr>
                <a:normAutofit fontScale="92500" lnSpcReduction="10000"/>
              </a:bodyPr>
              <a:lstStyle/>
              <a:p>
                <a:pPr marL="365760" lvl="1" indent="0">
                  <a:buNone/>
                </a:pPr>
                <a:r>
                  <a:rPr lang="es-ES" sz="2400" b="1" dirty="0"/>
                  <a:t>Consideraciones de la red</a:t>
                </a:r>
                <a:endParaRPr lang="es-EC" sz="2400" b="1" dirty="0"/>
              </a:p>
              <a:p>
                <a:pPr marL="68580" indent="0">
                  <a:buNone/>
                </a:pPr>
                <a:r>
                  <a:rPr lang="es-ES" b="1" dirty="0"/>
                  <a:t> </a:t>
                </a:r>
                <a:endParaRPr lang="es-EC" dirty="0"/>
              </a:p>
              <a:p>
                <a:pPr marL="68580" indent="0">
                  <a:buNone/>
                </a:pPr>
                <a:r>
                  <a:rPr lang="es-ES" sz="1900" dirty="0" smtClean="0"/>
                  <a:t>El </a:t>
                </a:r>
                <a:r>
                  <a:rPr lang="es-ES" sz="1900" dirty="0"/>
                  <a:t>sistema de alcantarillado tendrá un flujo por las tuberías a gravedad y utilizará un máximo del 80 % de su capacidad, esto significa que el tubo funcionará parcialmente lleno. </a:t>
                </a:r>
                <a:endParaRPr lang="es-EC" sz="1900" dirty="0"/>
              </a:p>
              <a:p>
                <a:pPr marL="68580" indent="0">
                  <a:buNone/>
                </a:pPr>
                <a:r>
                  <a:rPr lang="es-ES" dirty="0"/>
                  <a:t> </a:t>
                </a:r>
                <a:endParaRPr lang="es-EC" dirty="0"/>
              </a:p>
              <a:p>
                <a:pPr marL="685800" lvl="2" indent="0">
                  <a:buNone/>
                </a:pPr>
                <a:r>
                  <a:rPr lang="es-ES" b="1" dirty="0"/>
                  <a:t>Velocidad de diseño</a:t>
                </a:r>
                <a:endParaRPr lang="es-EC" b="1" dirty="0"/>
              </a:p>
              <a:p>
                <a:pPr marL="68580" indent="0">
                  <a:buNone/>
                </a:pPr>
                <a:r>
                  <a:rPr lang="es-ES" dirty="0"/>
                  <a:t> </a:t>
                </a:r>
                <a:endParaRPr lang="es-EC" dirty="0"/>
              </a:p>
              <a:p>
                <a:pPr marL="68580" indent="0">
                  <a:buNone/>
                </a:pPr>
                <a:r>
                  <a:rPr lang="es-ES_tradnl" sz="1900" dirty="0"/>
                  <a:t>Para el cálculo de la velocidad se empleará la fórmula de Manning </a:t>
                </a:r>
                <a:r>
                  <a:rPr lang="es-ES_tradnl" sz="1900" dirty="0" err="1"/>
                  <a:t>Strickler</a:t>
                </a:r>
                <a:r>
                  <a:rPr lang="es-ES_tradnl" sz="1900" dirty="0"/>
                  <a:t>, cuya expresión es:</a:t>
                </a:r>
                <a:endParaRPr lang="es-EC" sz="1900" dirty="0"/>
              </a:p>
              <a:p>
                <a:pPr marL="68580" indent="0">
                  <a:buNone/>
                </a:pPr>
                <a14:m>
                  <m:oMathPara xmlns:m="http://schemas.openxmlformats.org/officeDocument/2006/math">
                    <m:oMathParaPr>
                      <m:jc m:val="centerGroup"/>
                    </m:oMathParaPr>
                    <m:oMath xmlns:m="http://schemas.openxmlformats.org/officeDocument/2006/math">
                      <m:r>
                        <m:rPr>
                          <m:sty m:val="p"/>
                        </m:rPr>
                        <a:rPr lang="es-ES_tradnl">
                          <a:latin typeface="Cambria Math"/>
                        </a:rPr>
                        <m:t>V</m:t>
                      </m:r>
                      <m:r>
                        <a:rPr lang="es-ES_tradnl">
                          <a:latin typeface="Cambria Math"/>
                        </a:rPr>
                        <m:t>=</m:t>
                      </m:r>
                      <m:f>
                        <m:fPr>
                          <m:ctrlPr>
                            <a:rPr lang="es-EC" i="1">
                              <a:latin typeface="Cambria Math"/>
                            </a:rPr>
                          </m:ctrlPr>
                        </m:fPr>
                        <m:num>
                          <m:sSup>
                            <m:sSupPr>
                              <m:ctrlPr>
                                <a:rPr lang="es-EC" i="1">
                                  <a:latin typeface="Cambria Math"/>
                                </a:rPr>
                              </m:ctrlPr>
                            </m:sSupPr>
                            <m:e>
                              <m:r>
                                <m:rPr>
                                  <m:sty m:val="p"/>
                                </m:rPr>
                                <a:rPr lang="es-ES_tradnl">
                                  <a:latin typeface="Cambria Math"/>
                                </a:rPr>
                                <m:t>R</m:t>
                              </m:r>
                            </m:e>
                            <m:sup>
                              <m:f>
                                <m:fPr>
                                  <m:ctrlPr>
                                    <a:rPr lang="es-EC" i="1">
                                      <a:latin typeface="Cambria Math"/>
                                    </a:rPr>
                                  </m:ctrlPr>
                                </m:fPr>
                                <m:num>
                                  <m:r>
                                    <a:rPr lang="es-ES_tradnl">
                                      <a:latin typeface="Cambria Math"/>
                                    </a:rPr>
                                    <m:t>2</m:t>
                                  </m:r>
                                </m:num>
                                <m:den>
                                  <m:r>
                                    <a:rPr lang="es-ES_tradnl">
                                      <a:latin typeface="Cambria Math"/>
                                    </a:rPr>
                                    <m:t>3</m:t>
                                  </m:r>
                                </m:den>
                              </m:f>
                            </m:sup>
                          </m:sSup>
                          <m:r>
                            <a:rPr lang="es-ES_tradnl">
                              <a:latin typeface="Cambria Math"/>
                            </a:rPr>
                            <m:t>.</m:t>
                          </m:r>
                          <m:sSup>
                            <m:sSupPr>
                              <m:ctrlPr>
                                <a:rPr lang="es-EC" i="1">
                                  <a:latin typeface="Cambria Math"/>
                                </a:rPr>
                              </m:ctrlPr>
                            </m:sSupPr>
                            <m:e>
                              <m:r>
                                <m:rPr>
                                  <m:sty m:val="p"/>
                                </m:rPr>
                                <a:rPr lang="es-ES_tradnl">
                                  <a:latin typeface="Cambria Math"/>
                                </a:rPr>
                                <m:t>J</m:t>
                              </m:r>
                            </m:e>
                            <m:sup>
                              <m:f>
                                <m:fPr>
                                  <m:ctrlPr>
                                    <a:rPr lang="es-EC" i="1">
                                      <a:latin typeface="Cambria Math"/>
                                    </a:rPr>
                                  </m:ctrlPr>
                                </m:fPr>
                                <m:num>
                                  <m:r>
                                    <a:rPr lang="es-ES_tradnl">
                                      <a:latin typeface="Cambria Math"/>
                                    </a:rPr>
                                    <m:t>1</m:t>
                                  </m:r>
                                </m:num>
                                <m:den>
                                  <m:r>
                                    <a:rPr lang="es-ES_tradnl">
                                      <a:latin typeface="Cambria Math"/>
                                    </a:rPr>
                                    <m:t>3</m:t>
                                  </m:r>
                                </m:den>
                              </m:f>
                            </m:sup>
                          </m:sSup>
                        </m:num>
                        <m:den>
                          <m:r>
                            <a:rPr lang="es-ES_tradnl">
                              <a:latin typeface="Cambria Math"/>
                            </a:rPr>
                            <m:t>ƞ</m:t>
                          </m:r>
                        </m:den>
                      </m:f>
                    </m:oMath>
                  </m:oMathPara>
                </a14:m>
                <a:endParaRPr lang="es-EC" dirty="0"/>
              </a:p>
              <a:p>
                <a:pPr marL="68580" indent="0">
                  <a:buNone/>
                </a:pPr>
                <a:r>
                  <a:rPr lang="es-ES_tradnl" sz="1700" dirty="0"/>
                  <a:t>Dónde: </a:t>
                </a:r>
                <a:endParaRPr lang="es-EC" sz="1700" dirty="0"/>
              </a:p>
              <a:p>
                <a:pPr marL="68580" indent="0">
                  <a:buNone/>
                </a:pPr>
                <a:r>
                  <a:rPr lang="es-ES_tradnl" sz="1700" b="1" dirty="0"/>
                  <a:t>V</a:t>
                </a:r>
                <a:r>
                  <a:rPr lang="es-ES_tradnl" sz="1700" dirty="0"/>
                  <a:t>= velocidad (m/s)			</a:t>
                </a:r>
                <a:endParaRPr lang="es-EC" sz="1700" dirty="0"/>
              </a:p>
              <a:p>
                <a:pPr marL="68580" indent="0">
                  <a:buNone/>
                </a:pPr>
                <a:r>
                  <a:rPr lang="es-ES_tradnl" sz="1700" b="1" dirty="0"/>
                  <a:t>J</a:t>
                </a:r>
                <a:r>
                  <a:rPr lang="es-ES_tradnl" sz="1700" dirty="0"/>
                  <a:t>= pendiente del conducto </a:t>
                </a:r>
                <a:endParaRPr lang="es-EC" sz="1700" dirty="0"/>
              </a:p>
              <a:p>
                <a:pPr marL="68580" indent="0">
                  <a:buNone/>
                </a:pPr>
                <a:r>
                  <a:rPr lang="es-ES_tradnl" sz="1700" b="1" dirty="0"/>
                  <a:t>R</a:t>
                </a:r>
                <a:r>
                  <a:rPr lang="es-ES_tradnl" sz="1700" dirty="0"/>
                  <a:t>= radio hidráulico (R=A/P)	</a:t>
                </a:r>
                <a:endParaRPr lang="es-EC" sz="1700" dirty="0"/>
              </a:p>
              <a:p>
                <a:pPr marL="68580" indent="0">
                  <a:buNone/>
                </a:pPr>
                <a:r>
                  <a:rPr lang="es-ES_tradnl" sz="1700" b="1" dirty="0"/>
                  <a:t>ƞ </a:t>
                </a:r>
                <a:r>
                  <a:rPr lang="es-ES_tradnl" sz="1700" dirty="0"/>
                  <a:t>= coeficiente de Manning.</a:t>
                </a:r>
                <a:endParaRPr lang="es-EC" sz="1700" dirty="0"/>
              </a:p>
              <a:p>
                <a:pPr marL="68580" indent="0">
                  <a:buNone/>
                </a:pPr>
                <a:r>
                  <a:rPr lang="es-ES_tradnl" dirty="0"/>
                  <a:t> </a:t>
                </a:r>
                <a:endParaRPr lang="es-EC" dirty="0"/>
              </a:p>
              <a:p>
                <a:pPr marL="68580" indent="0">
                  <a:buNone/>
                </a:pPr>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67544" y="496087"/>
                <a:ext cx="8208912" cy="6029257"/>
              </a:xfrm>
              <a:blipFill rotWithShape="1">
                <a:blip r:embed="rId2"/>
                <a:stretch>
                  <a:fillRect t="-1112"/>
                </a:stretch>
              </a:blipFill>
            </p:spPr>
            <p:txBody>
              <a:bodyPr/>
              <a:lstStyle/>
              <a:p>
                <a:r>
                  <a:rPr lang="es-EC">
                    <a:noFill/>
                  </a:rPr>
                  <a:t> </a:t>
                </a:r>
              </a:p>
            </p:txBody>
          </p:sp>
        </mc:Fallback>
      </mc:AlternateContent>
      <p:sp>
        <p:nvSpPr>
          <p:cNvPr id="4" name="3 Rectángulo"/>
          <p:cNvSpPr/>
          <p:nvPr/>
        </p:nvSpPr>
        <p:spPr>
          <a:xfrm>
            <a:off x="4788024" y="149731"/>
            <a:ext cx="3240360" cy="830997"/>
          </a:xfrm>
          <a:prstGeom prst="rect">
            <a:avLst/>
          </a:prstGeom>
        </p:spPr>
        <p:txBody>
          <a:bodyPr wrap="square">
            <a:spAutoFit/>
          </a:bodyPr>
          <a:lstStyle/>
          <a:p>
            <a:pPr lvl="0"/>
            <a:r>
              <a:rPr lang="es-ES" sz="2400" b="1" dirty="0" smtClean="0">
                <a:solidFill>
                  <a:schemeClr val="accent1"/>
                </a:solidFill>
              </a:rPr>
              <a:t>CÁLCULOS </a:t>
            </a:r>
            <a:r>
              <a:rPr lang="es-ES" sz="2400" b="1" dirty="0">
                <a:solidFill>
                  <a:schemeClr val="accent1"/>
                </a:solidFill>
              </a:rPr>
              <a:t>Y DISEÑO</a:t>
            </a:r>
            <a:endParaRPr lang="es-EC" sz="2400" b="1" dirty="0">
              <a:solidFill>
                <a:schemeClr val="accent1"/>
              </a:solidFill>
            </a:endParaRPr>
          </a:p>
          <a:p>
            <a:endParaRPr lang="es-EC" sz="2400" b="1" dirty="0">
              <a:solidFill>
                <a:schemeClr val="accent1"/>
              </a:solidFill>
            </a:endParaRPr>
          </a:p>
        </p:txBody>
      </p:sp>
    </p:spTree>
    <p:extLst>
      <p:ext uri="{BB962C8B-B14F-4D97-AF65-F5344CB8AC3E}">
        <p14:creationId xmlns:p14="http://schemas.microsoft.com/office/powerpoint/2010/main" val="6408962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462803569"/>
              </p:ext>
            </p:extLst>
          </p:nvPr>
        </p:nvGraphicFramePr>
        <p:xfrm>
          <a:off x="1331640" y="896868"/>
          <a:ext cx="6409705" cy="5052412"/>
        </p:xfrm>
        <a:graphic>
          <a:graphicData uri="http://schemas.openxmlformats.org/drawingml/2006/table">
            <a:tbl>
              <a:tblPr firstRow="1" firstCol="1" bandRow="1">
                <a:tableStyleId>{5C22544A-7EE6-4342-B048-85BDC9FD1C3A}</a:tableStyleId>
              </a:tblPr>
              <a:tblGrid>
                <a:gridCol w="4504021"/>
                <a:gridCol w="1100764"/>
                <a:gridCol w="804920"/>
              </a:tblGrid>
              <a:tr h="303642">
                <a:tc>
                  <a:txBody>
                    <a:bodyPr/>
                    <a:lstStyle/>
                    <a:p>
                      <a:pPr algn="ctr">
                        <a:lnSpc>
                          <a:spcPct val="200000"/>
                        </a:lnSpc>
                        <a:spcBef>
                          <a:spcPts val="600"/>
                        </a:spcBef>
                        <a:spcAft>
                          <a:spcPts val="0"/>
                        </a:spcAft>
                      </a:pPr>
                      <a:r>
                        <a:rPr lang="es-ES" sz="1200" spc="-10" dirty="0">
                          <a:effectLst/>
                        </a:rPr>
                        <a:t>TIPO DE CONDUCTO</a:t>
                      </a:r>
                      <a:endParaRPr lang="es-EC" sz="1200" dirty="0">
                        <a:effectLst/>
                        <a:latin typeface="Arial"/>
                        <a:ea typeface="Times New Roman"/>
                        <a:cs typeface="Times New Roman"/>
                      </a:endParaRPr>
                    </a:p>
                  </a:txBody>
                  <a:tcPr marL="44450" marR="44450" marT="0" marB="0" anchor="ctr"/>
                </a:tc>
                <a:tc>
                  <a:txBody>
                    <a:bodyPr/>
                    <a:lstStyle/>
                    <a:p>
                      <a:pPr algn="ctr">
                        <a:lnSpc>
                          <a:spcPct val="200000"/>
                        </a:lnSpc>
                        <a:spcBef>
                          <a:spcPts val="600"/>
                        </a:spcBef>
                        <a:spcAft>
                          <a:spcPts val="0"/>
                        </a:spcAft>
                      </a:pPr>
                      <a:r>
                        <a:rPr lang="es-ES" sz="1200" spc="-10">
                          <a:effectLst/>
                        </a:rPr>
                        <a:t>RANGO</a:t>
                      </a:r>
                      <a:endParaRPr lang="es-EC" sz="1200">
                        <a:effectLst/>
                        <a:latin typeface="Arial"/>
                        <a:ea typeface="Times New Roman"/>
                        <a:cs typeface="Times New Roman"/>
                      </a:endParaRPr>
                    </a:p>
                  </a:txBody>
                  <a:tcPr marL="44450" marR="44450" marT="0" marB="0" anchor="ctr"/>
                </a:tc>
                <a:tc>
                  <a:txBody>
                    <a:bodyPr/>
                    <a:lstStyle/>
                    <a:p>
                      <a:pPr algn="ctr">
                        <a:lnSpc>
                          <a:spcPct val="200000"/>
                        </a:lnSpc>
                        <a:spcBef>
                          <a:spcPts val="600"/>
                        </a:spcBef>
                        <a:spcAft>
                          <a:spcPts val="0"/>
                        </a:spcAft>
                      </a:pPr>
                      <a:r>
                        <a:rPr lang="es-ES" sz="1200" spc="-10">
                          <a:effectLst/>
                        </a:rPr>
                        <a:t>η</a:t>
                      </a:r>
                      <a:endParaRPr lang="es-EC" sz="1200">
                        <a:effectLst/>
                        <a:latin typeface="Arial"/>
                        <a:ea typeface="Times New Roman"/>
                        <a:cs typeface="Times New Roman"/>
                      </a:endParaRPr>
                    </a:p>
                  </a:txBody>
                  <a:tcPr marL="44450" marR="44450" marT="0" marB="0" anchor="ctr"/>
                </a:tc>
              </a:tr>
              <a:tr h="303704">
                <a:tc>
                  <a:txBody>
                    <a:bodyPr/>
                    <a:lstStyle/>
                    <a:p>
                      <a:pPr algn="just">
                        <a:lnSpc>
                          <a:spcPct val="200000"/>
                        </a:lnSpc>
                        <a:spcBef>
                          <a:spcPts val="600"/>
                        </a:spcBef>
                        <a:spcAft>
                          <a:spcPts val="0"/>
                        </a:spcAft>
                      </a:pPr>
                      <a:r>
                        <a:rPr lang="es-ES" sz="1200" spc="-10" dirty="0">
                          <a:effectLst/>
                        </a:rPr>
                        <a:t>Tubería de Hormigón Simple</a:t>
                      </a:r>
                      <a:endParaRPr lang="es-EC" sz="1200" dirty="0">
                        <a:effectLst/>
                        <a:latin typeface="Arial"/>
                        <a:ea typeface="Times New Roman"/>
                        <a:cs typeface="Times New Roman"/>
                      </a:endParaRPr>
                    </a:p>
                  </a:txBody>
                  <a:tcPr marL="44450" marR="44450" marT="0" marB="0" anchor="ctr"/>
                </a:tc>
                <a:tc>
                  <a:txBody>
                    <a:bodyPr/>
                    <a:lstStyle/>
                    <a:p>
                      <a:pPr algn="ctr">
                        <a:lnSpc>
                          <a:spcPct val="200000"/>
                        </a:lnSpc>
                        <a:spcBef>
                          <a:spcPts val="600"/>
                        </a:spcBef>
                        <a:spcAft>
                          <a:spcPts val="0"/>
                        </a:spcAft>
                      </a:pPr>
                      <a:r>
                        <a:rPr lang="es-ES" sz="1200" spc="-10">
                          <a:effectLst/>
                        </a:rPr>
                        <a:t>0.012-0.015</a:t>
                      </a:r>
                      <a:endParaRPr lang="es-EC" sz="1200">
                        <a:effectLst/>
                        <a:latin typeface="Arial"/>
                        <a:ea typeface="Times New Roman"/>
                        <a:cs typeface="Times New Roman"/>
                      </a:endParaRPr>
                    </a:p>
                  </a:txBody>
                  <a:tcPr marL="44450" marR="44450" marT="0" marB="0" anchor="ctr"/>
                </a:tc>
                <a:tc>
                  <a:txBody>
                    <a:bodyPr/>
                    <a:lstStyle/>
                    <a:p>
                      <a:pPr algn="ctr">
                        <a:lnSpc>
                          <a:spcPct val="200000"/>
                        </a:lnSpc>
                        <a:spcBef>
                          <a:spcPts val="600"/>
                        </a:spcBef>
                        <a:spcAft>
                          <a:spcPts val="0"/>
                        </a:spcAft>
                      </a:pPr>
                      <a:r>
                        <a:rPr lang="es-ES" sz="1200" spc="-10" dirty="0">
                          <a:effectLst/>
                        </a:rPr>
                        <a:t>0.013</a:t>
                      </a:r>
                      <a:endParaRPr lang="es-EC" sz="1200" dirty="0">
                        <a:effectLst/>
                        <a:latin typeface="Arial"/>
                        <a:ea typeface="Times New Roman"/>
                        <a:cs typeface="Times New Roman"/>
                      </a:endParaRPr>
                    </a:p>
                  </a:txBody>
                  <a:tcPr marL="44450" marR="44450" marT="0" marB="0" anchor="ctr"/>
                </a:tc>
              </a:tr>
              <a:tr h="303704">
                <a:tc>
                  <a:txBody>
                    <a:bodyPr/>
                    <a:lstStyle/>
                    <a:p>
                      <a:pPr algn="just">
                        <a:lnSpc>
                          <a:spcPct val="200000"/>
                        </a:lnSpc>
                        <a:spcBef>
                          <a:spcPts val="600"/>
                        </a:spcBef>
                        <a:spcAft>
                          <a:spcPts val="0"/>
                        </a:spcAft>
                      </a:pPr>
                      <a:r>
                        <a:rPr lang="es-ES" sz="1200" spc="-10" dirty="0">
                          <a:effectLst/>
                        </a:rPr>
                        <a:t>Tubería de Plástico o </a:t>
                      </a:r>
                      <a:r>
                        <a:rPr lang="es-ES" sz="1200" spc="-10" dirty="0" err="1">
                          <a:effectLst/>
                        </a:rPr>
                        <a:t>PVC</a:t>
                      </a:r>
                      <a:r>
                        <a:rPr lang="es-ES" sz="1200" spc="-10" dirty="0">
                          <a:effectLst/>
                        </a:rPr>
                        <a:t> corrugada</a:t>
                      </a:r>
                      <a:endParaRPr lang="es-EC" sz="1200" dirty="0">
                        <a:effectLst/>
                        <a:latin typeface="Arial"/>
                        <a:ea typeface="Times New Roman"/>
                        <a:cs typeface="Times New Roman"/>
                      </a:endParaRPr>
                    </a:p>
                  </a:txBody>
                  <a:tcPr marL="44450" marR="44450" marT="0" marB="0" anchor="ctr"/>
                </a:tc>
                <a:tc>
                  <a:txBody>
                    <a:bodyPr/>
                    <a:lstStyle/>
                    <a:p>
                      <a:pPr algn="ctr">
                        <a:lnSpc>
                          <a:spcPct val="200000"/>
                        </a:lnSpc>
                        <a:spcBef>
                          <a:spcPts val="600"/>
                        </a:spcBef>
                        <a:spcAft>
                          <a:spcPts val="0"/>
                        </a:spcAft>
                      </a:pPr>
                      <a:r>
                        <a:rPr lang="es-ES" sz="1200" spc="-10" dirty="0">
                          <a:effectLst/>
                        </a:rPr>
                        <a:t>0.011</a:t>
                      </a:r>
                      <a:endParaRPr lang="es-EC" sz="1200" dirty="0">
                        <a:effectLst/>
                        <a:latin typeface="Arial"/>
                        <a:ea typeface="Times New Roman"/>
                        <a:cs typeface="Times New Roman"/>
                      </a:endParaRPr>
                    </a:p>
                  </a:txBody>
                  <a:tcPr marL="44450" marR="44450" marT="0" marB="0" anchor="ctr"/>
                </a:tc>
                <a:tc>
                  <a:txBody>
                    <a:bodyPr/>
                    <a:lstStyle/>
                    <a:p>
                      <a:pPr algn="ctr">
                        <a:lnSpc>
                          <a:spcPct val="200000"/>
                        </a:lnSpc>
                        <a:spcBef>
                          <a:spcPts val="600"/>
                        </a:spcBef>
                        <a:spcAft>
                          <a:spcPts val="0"/>
                        </a:spcAft>
                      </a:pPr>
                      <a:r>
                        <a:rPr lang="es-ES" sz="1200" spc="-10">
                          <a:effectLst/>
                        </a:rPr>
                        <a:t>0.011</a:t>
                      </a:r>
                      <a:endParaRPr lang="es-EC" sz="1200">
                        <a:effectLst/>
                        <a:latin typeface="Arial"/>
                        <a:ea typeface="Times New Roman"/>
                        <a:cs typeface="Times New Roman"/>
                      </a:endParaRPr>
                    </a:p>
                  </a:txBody>
                  <a:tcPr marL="44450" marR="44450" marT="0" marB="0" anchor="ctr"/>
                </a:tc>
              </a:tr>
              <a:tr h="303704">
                <a:tc>
                  <a:txBody>
                    <a:bodyPr/>
                    <a:lstStyle/>
                    <a:p>
                      <a:pPr algn="just">
                        <a:lnSpc>
                          <a:spcPct val="200000"/>
                        </a:lnSpc>
                        <a:spcBef>
                          <a:spcPts val="600"/>
                        </a:spcBef>
                        <a:spcAft>
                          <a:spcPts val="0"/>
                        </a:spcAft>
                      </a:pPr>
                      <a:r>
                        <a:rPr lang="es-ES" sz="1200" spc="-10">
                          <a:effectLst/>
                        </a:rPr>
                        <a:t>Tubería Termoplástico de interior liso o PVC</a:t>
                      </a:r>
                      <a:endParaRPr lang="es-EC" sz="1200">
                        <a:effectLst/>
                        <a:latin typeface="Arial"/>
                        <a:ea typeface="Times New Roman"/>
                        <a:cs typeface="Times New Roman"/>
                      </a:endParaRPr>
                    </a:p>
                  </a:txBody>
                  <a:tcPr marL="44450" marR="44450" marT="0" marB="0" anchor="ctr"/>
                </a:tc>
                <a:tc>
                  <a:txBody>
                    <a:bodyPr/>
                    <a:lstStyle/>
                    <a:p>
                      <a:pPr algn="ctr">
                        <a:lnSpc>
                          <a:spcPct val="200000"/>
                        </a:lnSpc>
                        <a:spcBef>
                          <a:spcPts val="600"/>
                        </a:spcBef>
                        <a:spcAft>
                          <a:spcPts val="0"/>
                        </a:spcAft>
                      </a:pPr>
                      <a:r>
                        <a:rPr lang="es-ES" sz="1200" spc="-10">
                          <a:effectLst/>
                        </a:rPr>
                        <a:t>0.011</a:t>
                      </a:r>
                      <a:endParaRPr lang="es-EC" sz="1200">
                        <a:effectLst/>
                        <a:latin typeface="Arial"/>
                        <a:ea typeface="Times New Roman"/>
                        <a:cs typeface="Times New Roman"/>
                      </a:endParaRPr>
                    </a:p>
                  </a:txBody>
                  <a:tcPr marL="44450" marR="44450" marT="0" marB="0" anchor="ctr"/>
                </a:tc>
                <a:tc>
                  <a:txBody>
                    <a:bodyPr/>
                    <a:lstStyle/>
                    <a:p>
                      <a:pPr algn="ctr">
                        <a:lnSpc>
                          <a:spcPct val="200000"/>
                        </a:lnSpc>
                        <a:spcBef>
                          <a:spcPts val="600"/>
                        </a:spcBef>
                        <a:spcAft>
                          <a:spcPts val="0"/>
                        </a:spcAft>
                      </a:pPr>
                      <a:r>
                        <a:rPr lang="es-ES" sz="1200" spc="-10">
                          <a:effectLst/>
                        </a:rPr>
                        <a:t>0.011</a:t>
                      </a:r>
                      <a:endParaRPr lang="es-EC" sz="1200">
                        <a:effectLst/>
                        <a:latin typeface="Arial"/>
                        <a:ea typeface="Times New Roman"/>
                        <a:cs typeface="Times New Roman"/>
                      </a:endParaRPr>
                    </a:p>
                  </a:txBody>
                  <a:tcPr marL="44450" marR="44450" marT="0" marB="0" anchor="ctr"/>
                </a:tc>
              </a:tr>
              <a:tr h="663292">
                <a:tc>
                  <a:txBody>
                    <a:bodyPr/>
                    <a:lstStyle/>
                    <a:p>
                      <a:pPr algn="just">
                        <a:lnSpc>
                          <a:spcPct val="200000"/>
                        </a:lnSpc>
                        <a:spcBef>
                          <a:spcPts val="600"/>
                        </a:spcBef>
                        <a:spcAft>
                          <a:spcPts val="0"/>
                        </a:spcAft>
                      </a:pPr>
                      <a:r>
                        <a:rPr lang="es-ES" sz="1200" spc="-10">
                          <a:effectLst/>
                        </a:rPr>
                        <a:t>Colectores y tuberías de hormigón armado fundido en sitio</a:t>
                      </a:r>
                      <a:endParaRPr lang="es-EC" sz="1200">
                        <a:effectLst/>
                        <a:latin typeface="Arial"/>
                        <a:ea typeface="Times New Roman"/>
                        <a:cs typeface="Times New Roman"/>
                      </a:endParaRPr>
                    </a:p>
                  </a:txBody>
                  <a:tcPr marL="44450" marR="44450" marT="0" marB="0" anchor="ctr"/>
                </a:tc>
                <a:tc>
                  <a:txBody>
                    <a:bodyPr/>
                    <a:lstStyle/>
                    <a:p>
                      <a:pPr algn="ctr">
                        <a:lnSpc>
                          <a:spcPct val="200000"/>
                        </a:lnSpc>
                        <a:spcBef>
                          <a:spcPts val="600"/>
                        </a:spcBef>
                        <a:spcAft>
                          <a:spcPts val="0"/>
                        </a:spcAft>
                      </a:pPr>
                      <a:r>
                        <a:rPr lang="es-ES" sz="1200" spc="-10">
                          <a:effectLst/>
                        </a:rPr>
                        <a:t>0.013-0.015</a:t>
                      </a:r>
                      <a:endParaRPr lang="es-EC" sz="1200">
                        <a:effectLst/>
                        <a:latin typeface="Arial"/>
                        <a:ea typeface="Times New Roman"/>
                        <a:cs typeface="Times New Roman"/>
                      </a:endParaRPr>
                    </a:p>
                  </a:txBody>
                  <a:tcPr marL="44450" marR="44450" marT="0" marB="0" anchor="ctr"/>
                </a:tc>
                <a:tc>
                  <a:txBody>
                    <a:bodyPr/>
                    <a:lstStyle/>
                    <a:p>
                      <a:pPr algn="ctr">
                        <a:lnSpc>
                          <a:spcPct val="200000"/>
                        </a:lnSpc>
                        <a:spcBef>
                          <a:spcPts val="600"/>
                        </a:spcBef>
                        <a:spcAft>
                          <a:spcPts val="0"/>
                        </a:spcAft>
                      </a:pPr>
                      <a:r>
                        <a:rPr lang="es-ES" sz="1200" spc="-10">
                          <a:effectLst/>
                        </a:rPr>
                        <a:t>0.015</a:t>
                      </a:r>
                      <a:endParaRPr lang="es-EC" sz="1200">
                        <a:effectLst/>
                        <a:latin typeface="Arial"/>
                        <a:ea typeface="Times New Roman"/>
                        <a:cs typeface="Times New Roman"/>
                      </a:endParaRPr>
                    </a:p>
                  </a:txBody>
                  <a:tcPr marL="44450" marR="44450" marT="0" marB="0" anchor="ctr"/>
                </a:tc>
              </a:tr>
              <a:tr h="303704">
                <a:tc>
                  <a:txBody>
                    <a:bodyPr/>
                    <a:lstStyle/>
                    <a:p>
                      <a:pPr algn="just">
                        <a:lnSpc>
                          <a:spcPct val="200000"/>
                        </a:lnSpc>
                        <a:spcBef>
                          <a:spcPts val="600"/>
                        </a:spcBef>
                        <a:spcAft>
                          <a:spcPts val="0"/>
                        </a:spcAft>
                      </a:pPr>
                      <a:r>
                        <a:rPr lang="es-ES" sz="1200" spc="-10">
                          <a:effectLst/>
                        </a:rPr>
                        <a:t>Ladrillo</a:t>
                      </a:r>
                      <a:endParaRPr lang="es-EC" sz="1200">
                        <a:effectLst/>
                        <a:latin typeface="Arial"/>
                        <a:ea typeface="Times New Roman"/>
                        <a:cs typeface="Times New Roman"/>
                      </a:endParaRPr>
                    </a:p>
                  </a:txBody>
                  <a:tcPr marL="44450" marR="44450" marT="0" marB="0" anchor="ctr"/>
                </a:tc>
                <a:tc>
                  <a:txBody>
                    <a:bodyPr/>
                    <a:lstStyle/>
                    <a:p>
                      <a:pPr algn="ctr">
                        <a:lnSpc>
                          <a:spcPct val="200000"/>
                        </a:lnSpc>
                        <a:spcBef>
                          <a:spcPts val="600"/>
                        </a:spcBef>
                        <a:spcAft>
                          <a:spcPts val="0"/>
                        </a:spcAft>
                      </a:pPr>
                      <a:r>
                        <a:rPr lang="es-ES" sz="1200" spc="-10">
                          <a:effectLst/>
                        </a:rPr>
                        <a:t>0.014-0.019</a:t>
                      </a:r>
                      <a:endParaRPr lang="es-EC" sz="1200">
                        <a:effectLst/>
                        <a:latin typeface="Arial"/>
                        <a:ea typeface="Times New Roman"/>
                        <a:cs typeface="Times New Roman"/>
                      </a:endParaRPr>
                    </a:p>
                  </a:txBody>
                  <a:tcPr marL="44450" marR="44450" marT="0" marB="0" anchor="ctr"/>
                </a:tc>
                <a:tc>
                  <a:txBody>
                    <a:bodyPr/>
                    <a:lstStyle/>
                    <a:p>
                      <a:pPr algn="ctr">
                        <a:lnSpc>
                          <a:spcPct val="200000"/>
                        </a:lnSpc>
                        <a:spcBef>
                          <a:spcPts val="600"/>
                        </a:spcBef>
                        <a:spcAft>
                          <a:spcPts val="0"/>
                        </a:spcAft>
                      </a:pPr>
                      <a:r>
                        <a:rPr lang="es-ES" sz="1200" spc="-10">
                          <a:effectLst/>
                        </a:rPr>
                        <a:t>0.016</a:t>
                      </a:r>
                      <a:endParaRPr lang="es-EC" sz="1200">
                        <a:effectLst/>
                        <a:latin typeface="Arial"/>
                        <a:ea typeface="Times New Roman"/>
                        <a:cs typeface="Times New Roman"/>
                      </a:endParaRPr>
                    </a:p>
                  </a:txBody>
                  <a:tcPr marL="44450" marR="44450" marT="0" marB="0" anchor="ctr"/>
                </a:tc>
              </a:tr>
              <a:tr h="303704">
                <a:tc>
                  <a:txBody>
                    <a:bodyPr/>
                    <a:lstStyle/>
                    <a:p>
                      <a:pPr algn="just">
                        <a:lnSpc>
                          <a:spcPct val="200000"/>
                        </a:lnSpc>
                        <a:spcBef>
                          <a:spcPts val="600"/>
                        </a:spcBef>
                        <a:spcAft>
                          <a:spcPts val="0"/>
                        </a:spcAft>
                      </a:pPr>
                      <a:r>
                        <a:rPr lang="es-ES" sz="1200" spc="-10">
                          <a:effectLst/>
                        </a:rPr>
                        <a:t>Mampostería de piedra</a:t>
                      </a:r>
                      <a:endParaRPr lang="es-EC" sz="1200">
                        <a:effectLst/>
                        <a:latin typeface="Arial"/>
                        <a:ea typeface="Times New Roman"/>
                        <a:cs typeface="Times New Roman"/>
                      </a:endParaRPr>
                    </a:p>
                  </a:txBody>
                  <a:tcPr marL="44450" marR="44450" marT="0" marB="0" anchor="ctr"/>
                </a:tc>
                <a:tc>
                  <a:txBody>
                    <a:bodyPr/>
                    <a:lstStyle/>
                    <a:p>
                      <a:pPr algn="ctr">
                        <a:lnSpc>
                          <a:spcPct val="200000"/>
                        </a:lnSpc>
                        <a:spcBef>
                          <a:spcPts val="600"/>
                        </a:spcBef>
                        <a:spcAft>
                          <a:spcPts val="0"/>
                        </a:spcAft>
                      </a:pPr>
                      <a:r>
                        <a:rPr lang="es-ES" sz="1200" spc="-10">
                          <a:effectLst/>
                        </a:rPr>
                        <a:t>0.017-0.020</a:t>
                      </a:r>
                      <a:endParaRPr lang="es-EC" sz="1200">
                        <a:effectLst/>
                        <a:latin typeface="Arial"/>
                        <a:ea typeface="Times New Roman"/>
                        <a:cs typeface="Times New Roman"/>
                      </a:endParaRPr>
                    </a:p>
                  </a:txBody>
                  <a:tcPr marL="44450" marR="44450" marT="0" marB="0" anchor="ctr"/>
                </a:tc>
                <a:tc>
                  <a:txBody>
                    <a:bodyPr/>
                    <a:lstStyle/>
                    <a:p>
                      <a:pPr algn="ctr">
                        <a:lnSpc>
                          <a:spcPct val="200000"/>
                        </a:lnSpc>
                        <a:spcBef>
                          <a:spcPts val="600"/>
                        </a:spcBef>
                        <a:spcAft>
                          <a:spcPts val="0"/>
                        </a:spcAft>
                      </a:pPr>
                      <a:r>
                        <a:rPr lang="es-ES" sz="1200" spc="-10">
                          <a:effectLst/>
                        </a:rPr>
                        <a:t>0.018</a:t>
                      </a:r>
                      <a:endParaRPr lang="es-EC" sz="1200">
                        <a:effectLst/>
                        <a:latin typeface="Arial"/>
                        <a:ea typeface="Times New Roman"/>
                        <a:cs typeface="Times New Roman"/>
                      </a:endParaRPr>
                    </a:p>
                  </a:txBody>
                  <a:tcPr marL="44450" marR="44450" marT="0" marB="0" anchor="ctr"/>
                </a:tc>
              </a:tr>
              <a:tr h="303704">
                <a:tc>
                  <a:txBody>
                    <a:bodyPr/>
                    <a:lstStyle/>
                    <a:p>
                      <a:pPr algn="just">
                        <a:lnSpc>
                          <a:spcPct val="200000"/>
                        </a:lnSpc>
                        <a:spcBef>
                          <a:spcPts val="600"/>
                        </a:spcBef>
                        <a:spcAft>
                          <a:spcPts val="0"/>
                        </a:spcAft>
                      </a:pPr>
                      <a:r>
                        <a:rPr lang="es-ES" sz="1200" spc="-10">
                          <a:effectLst/>
                        </a:rPr>
                        <a:t>Tubería de acero corrugado</a:t>
                      </a:r>
                      <a:endParaRPr lang="es-EC" sz="1200">
                        <a:effectLst/>
                        <a:latin typeface="Arial"/>
                        <a:ea typeface="Times New Roman"/>
                        <a:cs typeface="Times New Roman"/>
                      </a:endParaRPr>
                    </a:p>
                  </a:txBody>
                  <a:tcPr marL="44450" marR="44450" marT="0" marB="0" anchor="ctr"/>
                </a:tc>
                <a:tc>
                  <a:txBody>
                    <a:bodyPr/>
                    <a:lstStyle/>
                    <a:p>
                      <a:pPr algn="ctr">
                        <a:lnSpc>
                          <a:spcPct val="200000"/>
                        </a:lnSpc>
                        <a:spcBef>
                          <a:spcPts val="600"/>
                        </a:spcBef>
                        <a:spcAft>
                          <a:spcPts val="0"/>
                        </a:spcAft>
                      </a:pPr>
                      <a:r>
                        <a:rPr lang="es-ES" sz="1200" spc="-10">
                          <a:effectLst/>
                        </a:rPr>
                        <a:t>0.024-0.027</a:t>
                      </a:r>
                      <a:endParaRPr lang="es-EC" sz="1200">
                        <a:effectLst/>
                        <a:latin typeface="Arial"/>
                        <a:ea typeface="Times New Roman"/>
                        <a:cs typeface="Times New Roman"/>
                      </a:endParaRPr>
                    </a:p>
                  </a:txBody>
                  <a:tcPr marL="44450" marR="44450" marT="0" marB="0" anchor="ctr"/>
                </a:tc>
                <a:tc>
                  <a:txBody>
                    <a:bodyPr/>
                    <a:lstStyle/>
                    <a:p>
                      <a:pPr algn="ctr">
                        <a:lnSpc>
                          <a:spcPct val="200000"/>
                        </a:lnSpc>
                        <a:spcBef>
                          <a:spcPts val="600"/>
                        </a:spcBef>
                        <a:spcAft>
                          <a:spcPts val="0"/>
                        </a:spcAft>
                      </a:pPr>
                      <a:r>
                        <a:rPr lang="es-ES" sz="1200" spc="-10">
                          <a:effectLst/>
                        </a:rPr>
                        <a:t>0.026</a:t>
                      </a:r>
                      <a:endParaRPr lang="es-EC" sz="1200">
                        <a:effectLst/>
                        <a:latin typeface="Arial"/>
                        <a:ea typeface="Times New Roman"/>
                        <a:cs typeface="Times New Roman"/>
                      </a:endParaRPr>
                    </a:p>
                  </a:txBody>
                  <a:tcPr marL="44450" marR="44450" marT="0" marB="0" anchor="ctr"/>
                </a:tc>
              </a:tr>
              <a:tr h="303704">
                <a:tc>
                  <a:txBody>
                    <a:bodyPr/>
                    <a:lstStyle/>
                    <a:p>
                      <a:pPr algn="just">
                        <a:lnSpc>
                          <a:spcPct val="200000"/>
                        </a:lnSpc>
                        <a:spcBef>
                          <a:spcPts val="600"/>
                        </a:spcBef>
                        <a:spcAft>
                          <a:spcPts val="0"/>
                        </a:spcAft>
                      </a:pPr>
                      <a:r>
                        <a:rPr lang="es-ES" sz="1200" spc="-10">
                          <a:effectLst/>
                        </a:rPr>
                        <a:t>Canal en tierra sin revestir</a:t>
                      </a:r>
                      <a:endParaRPr lang="es-EC" sz="1200">
                        <a:effectLst/>
                        <a:latin typeface="Arial"/>
                        <a:ea typeface="Times New Roman"/>
                        <a:cs typeface="Times New Roman"/>
                      </a:endParaRPr>
                    </a:p>
                  </a:txBody>
                  <a:tcPr marL="44450" marR="44450" marT="0" marB="0" anchor="ctr"/>
                </a:tc>
                <a:tc>
                  <a:txBody>
                    <a:bodyPr/>
                    <a:lstStyle/>
                    <a:p>
                      <a:pPr algn="ctr">
                        <a:lnSpc>
                          <a:spcPct val="200000"/>
                        </a:lnSpc>
                        <a:spcBef>
                          <a:spcPts val="600"/>
                        </a:spcBef>
                        <a:spcAft>
                          <a:spcPts val="0"/>
                        </a:spcAft>
                      </a:pPr>
                      <a:r>
                        <a:rPr lang="es-ES" sz="1200" spc="-10">
                          <a:effectLst/>
                        </a:rPr>
                        <a:t>0.025-0.040</a:t>
                      </a:r>
                      <a:endParaRPr lang="es-EC" sz="1200">
                        <a:effectLst/>
                        <a:latin typeface="Arial"/>
                        <a:ea typeface="Times New Roman"/>
                        <a:cs typeface="Times New Roman"/>
                      </a:endParaRPr>
                    </a:p>
                  </a:txBody>
                  <a:tcPr marL="44450" marR="44450" marT="0" marB="0" anchor="ctr"/>
                </a:tc>
                <a:tc>
                  <a:txBody>
                    <a:bodyPr/>
                    <a:lstStyle/>
                    <a:p>
                      <a:pPr algn="ctr">
                        <a:lnSpc>
                          <a:spcPct val="200000"/>
                        </a:lnSpc>
                        <a:spcBef>
                          <a:spcPts val="600"/>
                        </a:spcBef>
                        <a:spcAft>
                          <a:spcPts val="0"/>
                        </a:spcAft>
                      </a:pPr>
                      <a:r>
                        <a:rPr lang="es-ES" sz="1200" spc="-10">
                          <a:effectLst/>
                        </a:rPr>
                        <a:t>0.033</a:t>
                      </a:r>
                      <a:endParaRPr lang="es-EC" sz="1200">
                        <a:effectLst/>
                        <a:latin typeface="Arial"/>
                        <a:ea typeface="Times New Roman"/>
                        <a:cs typeface="Times New Roman"/>
                      </a:endParaRPr>
                    </a:p>
                  </a:txBody>
                  <a:tcPr marL="44450" marR="44450" marT="0" marB="0" anchor="ctr"/>
                </a:tc>
              </a:tr>
              <a:tr h="303704">
                <a:tc>
                  <a:txBody>
                    <a:bodyPr/>
                    <a:lstStyle/>
                    <a:p>
                      <a:pPr algn="just">
                        <a:lnSpc>
                          <a:spcPct val="200000"/>
                        </a:lnSpc>
                        <a:spcBef>
                          <a:spcPts val="600"/>
                        </a:spcBef>
                        <a:spcAft>
                          <a:spcPts val="0"/>
                        </a:spcAft>
                      </a:pPr>
                      <a:r>
                        <a:rPr lang="es-ES" sz="1200" spc="-10">
                          <a:effectLst/>
                        </a:rPr>
                        <a:t>Canal en roca sin revestir</a:t>
                      </a:r>
                      <a:endParaRPr lang="es-EC" sz="1200">
                        <a:effectLst/>
                        <a:latin typeface="Arial"/>
                        <a:ea typeface="Times New Roman"/>
                        <a:cs typeface="Times New Roman"/>
                      </a:endParaRPr>
                    </a:p>
                  </a:txBody>
                  <a:tcPr marL="44450" marR="44450" marT="0" marB="0" anchor="ctr"/>
                </a:tc>
                <a:tc>
                  <a:txBody>
                    <a:bodyPr/>
                    <a:lstStyle/>
                    <a:p>
                      <a:pPr algn="ctr">
                        <a:lnSpc>
                          <a:spcPct val="200000"/>
                        </a:lnSpc>
                        <a:spcBef>
                          <a:spcPts val="600"/>
                        </a:spcBef>
                        <a:spcAft>
                          <a:spcPts val="0"/>
                        </a:spcAft>
                      </a:pPr>
                      <a:r>
                        <a:rPr lang="es-ES" sz="1200" spc="-10">
                          <a:effectLst/>
                        </a:rPr>
                        <a:t>0.030-0.045</a:t>
                      </a:r>
                      <a:endParaRPr lang="es-EC" sz="1200">
                        <a:effectLst/>
                        <a:latin typeface="Arial"/>
                        <a:ea typeface="Times New Roman"/>
                        <a:cs typeface="Times New Roman"/>
                      </a:endParaRPr>
                    </a:p>
                  </a:txBody>
                  <a:tcPr marL="44450" marR="44450" marT="0" marB="0" anchor="ctr"/>
                </a:tc>
                <a:tc>
                  <a:txBody>
                    <a:bodyPr/>
                    <a:lstStyle/>
                    <a:p>
                      <a:pPr algn="ctr">
                        <a:lnSpc>
                          <a:spcPct val="200000"/>
                        </a:lnSpc>
                        <a:spcBef>
                          <a:spcPts val="600"/>
                        </a:spcBef>
                        <a:spcAft>
                          <a:spcPts val="0"/>
                        </a:spcAft>
                      </a:pPr>
                      <a:r>
                        <a:rPr lang="es-ES" sz="1200" spc="-10">
                          <a:effectLst/>
                        </a:rPr>
                        <a:t>0.038</a:t>
                      </a:r>
                      <a:endParaRPr lang="es-EC" sz="1200">
                        <a:effectLst/>
                        <a:latin typeface="Arial"/>
                        <a:ea typeface="Times New Roman"/>
                        <a:cs typeface="Times New Roman"/>
                      </a:endParaRPr>
                    </a:p>
                  </a:txBody>
                  <a:tcPr marL="44450" marR="44450" marT="0" marB="0" anchor="ctr"/>
                </a:tc>
              </a:tr>
              <a:tr h="303704">
                <a:tc>
                  <a:txBody>
                    <a:bodyPr/>
                    <a:lstStyle/>
                    <a:p>
                      <a:pPr algn="just">
                        <a:lnSpc>
                          <a:spcPct val="200000"/>
                        </a:lnSpc>
                        <a:spcBef>
                          <a:spcPts val="600"/>
                        </a:spcBef>
                        <a:spcAft>
                          <a:spcPts val="0"/>
                        </a:spcAft>
                      </a:pPr>
                      <a:r>
                        <a:rPr lang="es-ES" sz="1200" spc="-10">
                          <a:effectLst/>
                        </a:rPr>
                        <a:t>Canal revestido con hormigón</a:t>
                      </a:r>
                      <a:endParaRPr lang="es-EC" sz="1200">
                        <a:effectLst/>
                        <a:latin typeface="Arial"/>
                        <a:ea typeface="Times New Roman"/>
                        <a:cs typeface="Times New Roman"/>
                      </a:endParaRPr>
                    </a:p>
                  </a:txBody>
                  <a:tcPr marL="44450" marR="44450" marT="0" marB="0" anchor="ctr"/>
                </a:tc>
                <a:tc>
                  <a:txBody>
                    <a:bodyPr/>
                    <a:lstStyle/>
                    <a:p>
                      <a:pPr algn="ctr">
                        <a:lnSpc>
                          <a:spcPct val="200000"/>
                        </a:lnSpc>
                        <a:spcBef>
                          <a:spcPts val="600"/>
                        </a:spcBef>
                        <a:spcAft>
                          <a:spcPts val="0"/>
                        </a:spcAft>
                      </a:pPr>
                      <a:r>
                        <a:rPr lang="es-ES" sz="1200" spc="-10">
                          <a:effectLst/>
                        </a:rPr>
                        <a:t>0.013-0.015</a:t>
                      </a:r>
                      <a:endParaRPr lang="es-EC" sz="1200">
                        <a:effectLst/>
                        <a:latin typeface="Arial"/>
                        <a:ea typeface="Times New Roman"/>
                        <a:cs typeface="Times New Roman"/>
                      </a:endParaRPr>
                    </a:p>
                  </a:txBody>
                  <a:tcPr marL="44450" marR="44450" marT="0" marB="0" anchor="ctr"/>
                </a:tc>
                <a:tc>
                  <a:txBody>
                    <a:bodyPr/>
                    <a:lstStyle/>
                    <a:p>
                      <a:pPr algn="ctr">
                        <a:lnSpc>
                          <a:spcPct val="200000"/>
                        </a:lnSpc>
                        <a:spcBef>
                          <a:spcPts val="600"/>
                        </a:spcBef>
                        <a:spcAft>
                          <a:spcPts val="0"/>
                        </a:spcAft>
                      </a:pPr>
                      <a:r>
                        <a:rPr lang="es-ES" sz="1200" spc="-10">
                          <a:effectLst/>
                        </a:rPr>
                        <a:t>0.015</a:t>
                      </a:r>
                      <a:endParaRPr lang="es-EC" sz="1200">
                        <a:effectLst/>
                        <a:latin typeface="Arial"/>
                        <a:ea typeface="Times New Roman"/>
                        <a:cs typeface="Times New Roman"/>
                      </a:endParaRPr>
                    </a:p>
                  </a:txBody>
                  <a:tcPr marL="44450" marR="44450" marT="0" marB="0" anchor="ctr"/>
                </a:tc>
              </a:tr>
              <a:tr h="303704">
                <a:tc>
                  <a:txBody>
                    <a:bodyPr/>
                    <a:lstStyle/>
                    <a:p>
                      <a:pPr algn="just">
                        <a:lnSpc>
                          <a:spcPct val="200000"/>
                        </a:lnSpc>
                        <a:spcBef>
                          <a:spcPts val="600"/>
                        </a:spcBef>
                        <a:spcAft>
                          <a:spcPts val="0"/>
                        </a:spcAft>
                      </a:pPr>
                      <a:r>
                        <a:rPr lang="es-ES" sz="1200" spc="-10">
                          <a:effectLst/>
                        </a:rPr>
                        <a:t>Túnel en roca sin revestir</a:t>
                      </a:r>
                      <a:endParaRPr lang="es-EC" sz="1200">
                        <a:effectLst/>
                        <a:latin typeface="Arial"/>
                        <a:ea typeface="Times New Roman"/>
                        <a:cs typeface="Times New Roman"/>
                      </a:endParaRPr>
                    </a:p>
                  </a:txBody>
                  <a:tcPr marL="44450" marR="44450" marT="0" marB="0" anchor="ctr"/>
                </a:tc>
                <a:tc>
                  <a:txBody>
                    <a:bodyPr/>
                    <a:lstStyle/>
                    <a:p>
                      <a:pPr algn="ctr">
                        <a:lnSpc>
                          <a:spcPct val="200000"/>
                        </a:lnSpc>
                        <a:spcBef>
                          <a:spcPts val="600"/>
                        </a:spcBef>
                        <a:spcAft>
                          <a:spcPts val="0"/>
                        </a:spcAft>
                      </a:pPr>
                      <a:r>
                        <a:rPr lang="es-ES" sz="1200" spc="-10">
                          <a:effectLst/>
                        </a:rPr>
                        <a:t>0.025-0.040</a:t>
                      </a:r>
                      <a:endParaRPr lang="es-EC" sz="1200">
                        <a:effectLst/>
                        <a:latin typeface="Arial"/>
                        <a:ea typeface="Times New Roman"/>
                        <a:cs typeface="Times New Roman"/>
                      </a:endParaRPr>
                    </a:p>
                  </a:txBody>
                  <a:tcPr marL="44450" marR="44450" marT="0" marB="0" anchor="ctr"/>
                </a:tc>
                <a:tc>
                  <a:txBody>
                    <a:bodyPr/>
                    <a:lstStyle/>
                    <a:p>
                      <a:pPr algn="ctr">
                        <a:lnSpc>
                          <a:spcPct val="200000"/>
                        </a:lnSpc>
                        <a:spcBef>
                          <a:spcPts val="600"/>
                        </a:spcBef>
                        <a:spcAft>
                          <a:spcPts val="0"/>
                        </a:spcAft>
                      </a:pPr>
                      <a:r>
                        <a:rPr lang="es-ES" sz="1200" spc="-10">
                          <a:effectLst/>
                        </a:rPr>
                        <a:t>0.033</a:t>
                      </a:r>
                      <a:endParaRPr lang="es-EC" sz="1200">
                        <a:effectLst/>
                        <a:latin typeface="Arial"/>
                        <a:ea typeface="Times New Roman"/>
                        <a:cs typeface="Times New Roman"/>
                      </a:endParaRPr>
                    </a:p>
                  </a:txBody>
                  <a:tcPr marL="44450" marR="44450" marT="0" marB="0" anchor="ctr"/>
                </a:tc>
              </a:tr>
              <a:tr h="303704">
                <a:tc>
                  <a:txBody>
                    <a:bodyPr/>
                    <a:lstStyle/>
                    <a:p>
                      <a:pPr algn="just">
                        <a:lnSpc>
                          <a:spcPct val="200000"/>
                        </a:lnSpc>
                        <a:spcBef>
                          <a:spcPts val="600"/>
                        </a:spcBef>
                        <a:spcAft>
                          <a:spcPts val="0"/>
                        </a:spcAft>
                      </a:pPr>
                      <a:r>
                        <a:rPr lang="es-ES" sz="1200" spc="-10" dirty="0">
                          <a:effectLst/>
                        </a:rPr>
                        <a:t>Túnel revestido con hormigón</a:t>
                      </a:r>
                      <a:endParaRPr lang="es-EC" sz="1200" dirty="0">
                        <a:effectLst/>
                        <a:latin typeface="Arial"/>
                        <a:ea typeface="Times New Roman"/>
                        <a:cs typeface="Times New Roman"/>
                      </a:endParaRPr>
                    </a:p>
                  </a:txBody>
                  <a:tcPr marL="44450" marR="44450" marT="0" marB="0" anchor="ctr"/>
                </a:tc>
                <a:tc>
                  <a:txBody>
                    <a:bodyPr/>
                    <a:lstStyle/>
                    <a:p>
                      <a:pPr algn="ctr">
                        <a:lnSpc>
                          <a:spcPct val="200000"/>
                        </a:lnSpc>
                        <a:spcBef>
                          <a:spcPts val="600"/>
                        </a:spcBef>
                        <a:spcAft>
                          <a:spcPts val="0"/>
                        </a:spcAft>
                      </a:pPr>
                      <a:r>
                        <a:rPr lang="es-ES" sz="1200" spc="-10">
                          <a:effectLst/>
                        </a:rPr>
                        <a:t>0.014-0.016</a:t>
                      </a:r>
                      <a:endParaRPr lang="es-EC" sz="1200">
                        <a:effectLst/>
                        <a:latin typeface="Arial"/>
                        <a:ea typeface="Times New Roman"/>
                        <a:cs typeface="Times New Roman"/>
                      </a:endParaRPr>
                    </a:p>
                  </a:txBody>
                  <a:tcPr marL="44450" marR="44450" marT="0" marB="0" anchor="ctr"/>
                </a:tc>
                <a:tc>
                  <a:txBody>
                    <a:bodyPr/>
                    <a:lstStyle/>
                    <a:p>
                      <a:pPr algn="ctr">
                        <a:lnSpc>
                          <a:spcPct val="200000"/>
                        </a:lnSpc>
                        <a:spcBef>
                          <a:spcPts val="600"/>
                        </a:spcBef>
                        <a:spcAft>
                          <a:spcPts val="0"/>
                        </a:spcAft>
                      </a:pPr>
                      <a:r>
                        <a:rPr lang="es-ES" sz="1200" spc="-10" dirty="0">
                          <a:effectLst/>
                        </a:rPr>
                        <a:t>0.015</a:t>
                      </a:r>
                      <a:endParaRPr lang="es-EC" sz="1200" dirty="0">
                        <a:effectLst/>
                        <a:latin typeface="Arial"/>
                        <a:ea typeface="Times New Roman"/>
                        <a:cs typeface="Times New Roman"/>
                      </a:endParaRPr>
                    </a:p>
                  </a:txBody>
                  <a:tcPr marL="44450" marR="44450" marT="0" marB="0" anchor="ctr"/>
                </a:tc>
              </a:tr>
            </a:tbl>
          </a:graphicData>
        </a:graphic>
      </p:graphicFrame>
      <p:sp>
        <p:nvSpPr>
          <p:cNvPr id="4" name="3 Rectángulo"/>
          <p:cNvSpPr/>
          <p:nvPr/>
        </p:nvSpPr>
        <p:spPr>
          <a:xfrm>
            <a:off x="4788024" y="149731"/>
            <a:ext cx="3240360" cy="830997"/>
          </a:xfrm>
          <a:prstGeom prst="rect">
            <a:avLst/>
          </a:prstGeom>
        </p:spPr>
        <p:txBody>
          <a:bodyPr wrap="square">
            <a:spAutoFit/>
          </a:bodyPr>
          <a:lstStyle/>
          <a:p>
            <a:pPr lvl="0"/>
            <a:r>
              <a:rPr lang="es-ES" sz="2400" b="1" dirty="0" smtClean="0">
                <a:solidFill>
                  <a:schemeClr val="accent1"/>
                </a:solidFill>
              </a:rPr>
              <a:t>CÁLCULOS </a:t>
            </a:r>
            <a:r>
              <a:rPr lang="es-ES" sz="2400" b="1" dirty="0">
                <a:solidFill>
                  <a:schemeClr val="accent1"/>
                </a:solidFill>
              </a:rPr>
              <a:t>Y DISEÑO</a:t>
            </a:r>
            <a:endParaRPr lang="es-EC" sz="2400" b="1" dirty="0">
              <a:solidFill>
                <a:schemeClr val="accent1"/>
              </a:solidFill>
            </a:endParaRPr>
          </a:p>
          <a:p>
            <a:endParaRPr lang="es-EC" sz="2400" b="1" dirty="0">
              <a:solidFill>
                <a:schemeClr val="accent1"/>
              </a:solidFill>
            </a:endParaRPr>
          </a:p>
        </p:txBody>
      </p:sp>
      <p:sp>
        <p:nvSpPr>
          <p:cNvPr id="6" name="5 Rectángulo"/>
          <p:cNvSpPr/>
          <p:nvPr/>
        </p:nvSpPr>
        <p:spPr>
          <a:xfrm>
            <a:off x="899592" y="404664"/>
            <a:ext cx="3143809" cy="369332"/>
          </a:xfrm>
          <a:prstGeom prst="rect">
            <a:avLst/>
          </a:prstGeom>
        </p:spPr>
        <p:txBody>
          <a:bodyPr wrap="none">
            <a:spAutoFit/>
          </a:bodyPr>
          <a:lstStyle/>
          <a:p>
            <a:r>
              <a:rPr lang="es-ES_tradnl" b="1" dirty="0"/>
              <a:t>Coeficiente de Rugosidad</a:t>
            </a:r>
            <a:endParaRPr lang="es-EC" b="1" dirty="0"/>
          </a:p>
        </p:txBody>
      </p:sp>
      <p:graphicFrame>
        <p:nvGraphicFramePr>
          <p:cNvPr id="7" name="6 Tabla"/>
          <p:cNvGraphicFramePr>
            <a:graphicFrameLocks noGrp="1"/>
          </p:cNvGraphicFramePr>
          <p:nvPr>
            <p:extLst>
              <p:ext uri="{D42A27DB-BD31-4B8C-83A1-F6EECF244321}">
                <p14:modId xmlns:p14="http://schemas.microsoft.com/office/powerpoint/2010/main" val="2711178175"/>
              </p:ext>
            </p:extLst>
          </p:nvPr>
        </p:nvGraphicFramePr>
        <p:xfrm>
          <a:off x="1691680" y="1680230"/>
          <a:ext cx="5688632" cy="274320"/>
        </p:xfrm>
        <a:graphic>
          <a:graphicData uri="http://schemas.openxmlformats.org/drawingml/2006/table">
            <a:tbl>
              <a:tblPr firstRow="1" firstCol="1" bandRow="1">
                <a:tableStyleId>{5C22544A-7EE6-4342-B048-85BDC9FD1C3A}</a:tableStyleId>
              </a:tblPr>
              <a:tblGrid>
                <a:gridCol w="4072543"/>
                <a:gridCol w="751993"/>
                <a:gridCol w="864096"/>
              </a:tblGrid>
              <a:tr h="216024">
                <a:tc>
                  <a:txBody>
                    <a:bodyPr/>
                    <a:lstStyle/>
                    <a:p>
                      <a:pPr marL="180340" marR="0" indent="0" algn="just" defTabSz="914400" rtl="0" eaLnBrk="1" fontAlgn="auto" latinLnBrk="0" hangingPunct="1">
                        <a:lnSpc>
                          <a:spcPct val="150000"/>
                        </a:lnSpc>
                        <a:spcBef>
                          <a:spcPts val="1200"/>
                        </a:spcBef>
                        <a:spcAft>
                          <a:spcPts val="0"/>
                        </a:spcAft>
                        <a:buClrTx/>
                        <a:buSzTx/>
                        <a:buFontTx/>
                        <a:buNone/>
                        <a:tabLst/>
                        <a:defRPr/>
                      </a:pPr>
                      <a:r>
                        <a:rPr lang="es-ES" sz="1200" spc="-10" dirty="0" smtClean="0">
                          <a:effectLst/>
                        </a:rPr>
                        <a:t>Tubería de Plástico o </a:t>
                      </a:r>
                      <a:r>
                        <a:rPr lang="es-ES" sz="1200" spc="-10" dirty="0" err="1" smtClean="0">
                          <a:effectLst/>
                        </a:rPr>
                        <a:t>PVC</a:t>
                      </a:r>
                      <a:r>
                        <a:rPr lang="es-ES" sz="1200" spc="-10" dirty="0" smtClean="0">
                          <a:effectLst/>
                        </a:rPr>
                        <a:t> corrugada</a:t>
                      </a:r>
                      <a:endParaRPr lang="es-EC" sz="1200" dirty="0" smtClean="0">
                        <a:solidFill>
                          <a:schemeClr val="bg1"/>
                        </a:solidFill>
                        <a:effectLst/>
                        <a:latin typeface="Arial"/>
                        <a:ea typeface="Times New Roman"/>
                        <a:cs typeface="Times New Roman"/>
                      </a:endParaRPr>
                    </a:p>
                  </a:txBody>
                  <a:tcPr marL="68580" marR="68580" marT="0" marB="0" anchor="ctr"/>
                </a:tc>
                <a:tc>
                  <a:txBody>
                    <a:bodyPr/>
                    <a:lstStyle/>
                    <a:p>
                      <a:pPr marL="180340" marR="0" indent="0" algn="just" defTabSz="914400" rtl="0" eaLnBrk="1" fontAlgn="auto" latinLnBrk="0" hangingPunct="1">
                        <a:lnSpc>
                          <a:spcPct val="150000"/>
                        </a:lnSpc>
                        <a:spcBef>
                          <a:spcPts val="1200"/>
                        </a:spcBef>
                        <a:spcAft>
                          <a:spcPts val="0"/>
                        </a:spcAft>
                        <a:buClrTx/>
                        <a:buSzTx/>
                        <a:buFontTx/>
                        <a:buNone/>
                        <a:tabLst/>
                        <a:defRPr/>
                      </a:pPr>
                      <a:r>
                        <a:rPr lang="es-ES" sz="1200" spc="-10" dirty="0" smtClean="0">
                          <a:solidFill>
                            <a:schemeClr val="tx1"/>
                          </a:solidFill>
                          <a:effectLst/>
                        </a:rPr>
                        <a:t>0.011</a:t>
                      </a:r>
                      <a:endParaRPr lang="es-EC" sz="1200" dirty="0" smtClean="0">
                        <a:solidFill>
                          <a:schemeClr val="tx1"/>
                        </a:solidFill>
                        <a:effectLst/>
                        <a:latin typeface="Arial"/>
                        <a:ea typeface="Times New Roman"/>
                        <a:cs typeface="Times New Roman"/>
                      </a:endParaRPr>
                    </a:p>
                  </a:txBody>
                  <a:tcPr marL="68580" marR="68580" marT="0" marB="0" anchor="ctr">
                    <a:solidFill>
                      <a:srgbClr val="FFC000"/>
                    </a:solidFill>
                  </a:tcPr>
                </a:tc>
                <a:tc>
                  <a:txBody>
                    <a:bodyPr/>
                    <a:lstStyle/>
                    <a:p>
                      <a:pPr marL="180340" marR="0" indent="0" algn="just" defTabSz="914400" rtl="0" eaLnBrk="1" fontAlgn="auto" latinLnBrk="0" hangingPunct="1">
                        <a:lnSpc>
                          <a:spcPct val="150000"/>
                        </a:lnSpc>
                        <a:spcBef>
                          <a:spcPts val="1200"/>
                        </a:spcBef>
                        <a:spcAft>
                          <a:spcPts val="0"/>
                        </a:spcAft>
                        <a:buClrTx/>
                        <a:buSzTx/>
                        <a:buFontTx/>
                        <a:buNone/>
                        <a:tabLst/>
                        <a:defRPr/>
                      </a:pPr>
                      <a:r>
                        <a:rPr lang="es-ES" sz="1200" spc="-10" dirty="0" smtClean="0">
                          <a:solidFill>
                            <a:schemeClr val="tx1"/>
                          </a:solidFill>
                          <a:effectLst/>
                        </a:rPr>
                        <a:t>0.011</a:t>
                      </a:r>
                      <a:endParaRPr lang="es-EC" sz="1200" dirty="0" smtClean="0">
                        <a:solidFill>
                          <a:schemeClr val="tx1"/>
                        </a:solidFill>
                        <a:effectLst/>
                        <a:latin typeface="Arial"/>
                        <a:ea typeface="Times New Roman"/>
                        <a:cs typeface="Times New Roman"/>
                      </a:endParaRPr>
                    </a:p>
                  </a:txBody>
                  <a:tcPr marL="68580" marR="68580" marT="0" marB="0" anchor="ctr">
                    <a:solidFill>
                      <a:srgbClr val="FFC000"/>
                    </a:solidFill>
                  </a:tcPr>
                </a:tc>
              </a:tr>
            </a:tbl>
          </a:graphicData>
        </a:graphic>
      </p:graphicFrame>
      <p:sp>
        <p:nvSpPr>
          <p:cNvPr id="8" name="7 Rectángulo"/>
          <p:cNvSpPr/>
          <p:nvPr/>
        </p:nvSpPr>
        <p:spPr>
          <a:xfrm>
            <a:off x="2051720" y="6104329"/>
            <a:ext cx="7128792" cy="276999"/>
          </a:xfrm>
          <a:prstGeom prst="rect">
            <a:avLst/>
          </a:prstGeom>
        </p:spPr>
        <p:txBody>
          <a:bodyPr wrap="square">
            <a:spAutoFit/>
          </a:bodyPr>
          <a:lstStyle/>
          <a:p>
            <a:r>
              <a:rPr lang="es-ES" sz="1200" dirty="0"/>
              <a:t>Fuente: Normas de diseño de Sistemas de Alcantarillado para la </a:t>
            </a:r>
            <a:r>
              <a:rPr lang="es-ES" sz="1200" dirty="0" err="1"/>
              <a:t>EPMAPS</a:t>
            </a:r>
            <a:r>
              <a:rPr lang="es-ES" sz="1200" dirty="0"/>
              <a:t>-Q</a:t>
            </a:r>
            <a:endParaRPr lang="es-EC" sz="1200" dirty="0"/>
          </a:p>
        </p:txBody>
      </p:sp>
    </p:spTree>
    <p:extLst>
      <p:ext uri="{BB962C8B-B14F-4D97-AF65-F5344CB8AC3E}">
        <p14:creationId xmlns:p14="http://schemas.microsoft.com/office/powerpoint/2010/main" val="21094916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1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76672"/>
            <a:ext cx="8280920" cy="6192688"/>
          </a:xfrm>
        </p:spPr>
        <p:txBody>
          <a:bodyPr/>
          <a:lstStyle/>
          <a:p>
            <a:pPr marL="0" lvl="3" indent="0">
              <a:buNone/>
            </a:pPr>
            <a:r>
              <a:rPr lang="es-ES" b="1" dirty="0" smtClean="0"/>
              <a:t>    Velocidad </a:t>
            </a:r>
            <a:r>
              <a:rPr lang="es-ES" b="1" dirty="0"/>
              <a:t>en los conductos</a:t>
            </a:r>
            <a:endParaRPr lang="es-EC" b="1" dirty="0"/>
          </a:p>
          <a:p>
            <a:pPr marL="68580" indent="0">
              <a:buNone/>
            </a:pPr>
            <a:r>
              <a:rPr lang="es-ES" dirty="0"/>
              <a:t> </a:t>
            </a:r>
            <a:endParaRPr lang="es-EC" dirty="0"/>
          </a:p>
          <a:p>
            <a:pPr marL="68580" indent="0">
              <a:buNone/>
            </a:pPr>
            <a:r>
              <a:rPr lang="es-ES" sz="1600" dirty="0"/>
              <a:t>Según los criterios que establece la </a:t>
            </a:r>
            <a:r>
              <a:rPr lang="es-ES" sz="1600" dirty="0" err="1"/>
              <a:t>EPMAPS</a:t>
            </a:r>
            <a:r>
              <a:rPr lang="es-ES" sz="1600" dirty="0"/>
              <a:t>-Q los rangos de velocidades de los conductos son los siguientes:</a:t>
            </a:r>
            <a:endParaRPr lang="es-EC" sz="1600" dirty="0"/>
          </a:p>
          <a:p>
            <a:pPr marL="68580" indent="0">
              <a:buNone/>
            </a:pPr>
            <a:r>
              <a:rPr lang="es-ES" sz="1600" dirty="0"/>
              <a:t> </a:t>
            </a:r>
            <a:endParaRPr lang="es-EC" sz="1600" dirty="0"/>
          </a:p>
          <a:p>
            <a:pPr marL="68580" indent="0">
              <a:buNone/>
            </a:pPr>
            <a:endParaRPr lang="es-EC" dirty="0"/>
          </a:p>
        </p:txBody>
      </p:sp>
      <p:sp>
        <p:nvSpPr>
          <p:cNvPr id="4" name="3 Rectángulo"/>
          <p:cNvSpPr/>
          <p:nvPr/>
        </p:nvSpPr>
        <p:spPr>
          <a:xfrm>
            <a:off x="4788024" y="149731"/>
            <a:ext cx="3240360" cy="830997"/>
          </a:xfrm>
          <a:prstGeom prst="rect">
            <a:avLst/>
          </a:prstGeom>
        </p:spPr>
        <p:txBody>
          <a:bodyPr wrap="square">
            <a:spAutoFit/>
          </a:bodyPr>
          <a:lstStyle/>
          <a:p>
            <a:pPr lvl="0"/>
            <a:r>
              <a:rPr lang="es-ES" sz="2400" b="1" dirty="0" smtClean="0">
                <a:solidFill>
                  <a:schemeClr val="accent1"/>
                </a:solidFill>
              </a:rPr>
              <a:t>CÁLCULOS </a:t>
            </a:r>
            <a:r>
              <a:rPr lang="es-ES" sz="2400" b="1" dirty="0">
                <a:solidFill>
                  <a:schemeClr val="accent1"/>
                </a:solidFill>
              </a:rPr>
              <a:t>Y DISEÑO</a:t>
            </a:r>
            <a:endParaRPr lang="es-EC" sz="2400" b="1" dirty="0">
              <a:solidFill>
                <a:schemeClr val="accent1"/>
              </a:solidFill>
            </a:endParaRPr>
          </a:p>
          <a:p>
            <a:endParaRPr lang="es-EC" sz="2400" b="1" dirty="0">
              <a:solidFill>
                <a:schemeClr val="accent1"/>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4233132555"/>
              </p:ext>
            </p:extLst>
          </p:nvPr>
        </p:nvGraphicFramePr>
        <p:xfrm>
          <a:off x="683568" y="2197246"/>
          <a:ext cx="7848872" cy="2959946"/>
        </p:xfrm>
        <a:graphic>
          <a:graphicData uri="http://schemas.openxmlformats.org/drawingml/2006/table">
            <a:tbl>
              <a:tblPr firstRow="1" firstCol="1" bandRow="1">
                <a:tableStyleId>{5C22544A-7EE6-4342-B048-85BDC9FD1C3A}</a:tableStyleId>
              </a:tblPr>
              <a:tblGrid>
                <a:gridCol w="5328592"/>
                <a:gridCol w="2520280"/>
              </a:tblGrid>
              <a:tr h="660299">
                <a:tc>
                  <a:txBody>
                    <a:bodyPr/>
                    <a:lstStyle/>
                    <a:p>
                      <a:pPr algn="ctr">
                        <a:lnSpc>
                          <a:spcPct val="200000"/>
                        </a:lnSpc>
                        <a:spcBef>
                          <a:spcPts val="600"/>
                        </a:spcBef>
                        <a:spcAft>
                          <a:spcPts val="0"/>
                        </a:spcAft>
                      </a:pPr>
                      <a:r>
                        <a:rPr lang="es-ES_tradnl" sz="1600" dirty="0">
                          <a:effectLst/>
                        </a:rPr>
                        <a:t>Velocidad</a:t>
                      </a:r>
                      <a:endParaRPr lang="es-EC" sz="1600" dirty="0">
                        <a:effectLst/>
                        <a:latin typeface="Arial"/>
                        <a:ea typeface="Times New Roman"/>
                        <a:cs typeface="Times New Roman"/>
                      </a:endParaRPr>
                    </a:p>
                  </a:txBody>
                  <a:tcPr marL="68580" marR="68580" marT="0" marB="0" anchor="ctr"/>
                </a:tc>
                <a:tc>
                  <a:txBody>
                    <a:bodyPr/>
                    <a:lstStyle/>
                    <a:p>
                      <a:pPr algn="ctr">
                        <a:lnSpc>
                          <a:spcPct val="200000"/>
                        </a:lnSpc>
                        <a:spcBef>
                          <a:spcPts val="600"/>
                        </a:spcBef>
                        <a:spcAft>
                          <a:spcPts val="0"/>
                        </a:spcAft>
                      </a:pPr>
                      <a:r>
                        <a:rPr lang="es-ES_tradnl" sz="1600">
                          <a:effectLst/>
                        </a:rPr>
                        <a:t>Valor de velocidad</a:t>
                      </a:r>
                      <a:endParaRPr lang="es-EC" sz="1600">
                        <a:effectLst/>
                        <a:latin typeface="Arial"/>
                        <a:ea typeface="Times New Roman"/>
                        <a:cs typeface="Times New Roman"/>
                      </a:endParaRPr>
                    </a:p>
                  </a:txBody>
                  <a:tcPr marL="68580" marR="68580" marT="0" marB="0" anchor="ctr"/>
                </a:tc>
              </a:tr>
              <a:tr h="427107">
                <a:tc>
                  <a:txBody>
                    <a:bodyPr/>
                    <a:lstStyle/>
                    <a:p>
                      <a:pPr algn="just">
                        <a:lnSpc>
                          <a:spcPct val="200000"/>
                        </a:lnSpc>
                        <a:spcBef>
                          <a:spcPts val="600"/>
                        </a:spcBef>
                        <a:spcAft>
                          <a:spcPts val="0"/>
                        </a:spcAft>
                      </a:pPr>
                      <a:r>
                        <a:rPr lang="es-ES_tradnl" sz="1600">
                          <a:effectLst/>
                        </a:rPr>
                        <a:t>Mínima a tubo lleno</a:t>
                      </a:r>
                      <a:endParaRPr lang="es-EC" sz="1600">
                        <a:effectLst/>
                        <a:latin typeface="Arial"/>
                        <a:ea typeface="Times New Roman"/>
                        <a:cs typeface="Times New Roman"/>
                      </a:endParaRPr>
                    </a:p>
                  </a:txBody>
                  <a:tcPr marL="68580" marR="68580" marT="0" marB="0" anchor="ctr"/>
                </a:tc>
                <a:tc>
                  <a:txBody>
                    <a:bodyPr/>
                    <a:lstStyle/>
                    <a:p>
                      <a:pPr algn="ctr">
                        <a:lnSpc>
                          <a:spcPct val="200000"/>
                        </a:lnSpc>
                        <a:spcBef>
                          <a:spcPts val="600"/>
                        </a:spcBef>
                        <a:spcAft>
                          <a:spcPts val="0"/>
                        </a:spcAft>
                      </a:pPr>
                      <a:r>
                        <a:rPr lang="es-ES_tradnl" sz="1600">
                          <a:effectLst/>
                        </a:rPr>
                        <a:t>0,90 m/s</a:t>
                      </a:r>
                      <a:endParaRPr lang="es-EC" sz="1600">
                        <a:effectLst/>
                        <a:latin typeface="Arial"/>
                        <a:ea typeface="Times New Roman"/>
                        <a:cs typeface="Times New Roman"/>
                      </a:endParaRPr>
                    </a:p>
                  </a:txBody>
                  <a:tcPr marL="68580" marR="68580" marT="0" marB="0" anchor="ctr"/>
                </a:tc>
              </a:tr>
              <a:tr h="427107">
                <a:tc>
                  <a:txBody>
                    <a:bodyPr/>
                    <a:lstStyle/>
                    <a:p>
                      <a:pPr algn="just">
                        <a:lnSpc>
                          <a:spcPct val="200000"/>
                        </a:lnSpc>
                        <a:spcBef>
                          <a:spcPts val="600"/>
                        </a:spcBef>
                        <a:spcAft>
                          <a:spcPts val="0"/>
                        </a:spcAft>
                      </a:pPr>
                      <a:r>
                        <a:rPr lang="es-ES_tradnl" sz="1600">
                          <a:effectLst/>
                        </a:rPr>
                        <a:t>Mínima de auto limpieza. (Para Q sanitario)</a:t>
                      </a:r>
                      <a:endParaRPr lang="es-EC" sz="1600">
                        <a:effectLst/>
                        <a:latin typeface="Arial"/>
                        <a:ea typeface="Times New Roman"/>
                        <a:cs typeface="Times New Roman"/>
                      </a:endParaRPr>
                    </a:p>
                  </a:txBody>
                  <a:tcPr marL="68580" marR="68580" marT="0" marB="0" anchor="ctr"/>
                </a:tc>
                <a:tc>
                  <a:txBody>
                    <a:bodyPr/>
                    <a:lstStyle/>
                    <a:p>
                      <a:pPr algn="ctr">
                        <a:lnSpc>
                          <a:spcPct val="200000"/>
                        </a:lnSpc>
                        <a:spcBef>
                          <a:spcPts val="600"/>
                        </a:spcBef>
                        <a:spcAft>
                          <a:spcPts val="0"/>
                        </a:spcAft>
                      </a:pPr>
                      <a:r>
                        <a:rPr lang="es-ES_tradnl" sz="1600">
                          <a:effectLst/>
                        </a:rPr>
                        <a:t>0,40 m/s</a:t>
                      </a:r>
                      <a:endParaRPr lang="es-EC" sz="1600">
                        <a:effectLst/>
                        <a:latin typeface="Arial"/>
                        <a:ea typeface="Times New Roman"/>
                        <a:cs typeface="Times New Roman"/>
                      </a:endParaRPr>
                    </a:p>
                  </a:txBody>
                  <a:tcPr marL="68580" marR="68580" marT="0" marB="0" anchor="ctr"/>
                </a:tc>
              </a:tr>
              <a:tr h="427107">
                <a:tc>
                  <a:txBody>
                    <a:bodyPr/>
                    <a:lstStyle/>
                    <a:p>
                      <a:pPr algn="just">
                        <a:lnSpc>
                          <a:spcPct val="200000"/>
                        </a:lnSpc>
                        <a:spcBef>
                          <a:spcPts val="600"/>
                        </a:spcBef>
                        <a:spcAft>
                          <a:spcPts val="0"/>
                        </a:spcAft>
                      </a:pPr>
                      <a:r>
                        <a:rPr lang="es-ES" sz="1600" spc="-10">
                          <a:effectLst/>
                        </a:rPr>
                        <a:t>Máxima de diseño en tuberías de hormigón</a:t>
                      </a:r>
                      <a:endParaRPr lang="es-EC" sz="1600">
                        <a:effectLst/>
                        <a:latin typeface="Arial"/>
                        <a:ea typeface="Times New Roman"/>
                        <a:cs typeface="Times New Roman"/>
                      </a:endParaRPr>
                    </a:p>
                  </a:txBody>
                  <a:tcPr marL="68580" marR="68580" marT="0" marB="0" anchor="ctr"/>
                </a:tc>
                <a:tc>
                  <a:txBody>
                    <a:bodyPr/>
                    <a:lstStyle/>
                    <a:p>
                      <a:pPr algn="ctr">
                        <a:lnSpc>
                          <a:spcPct val="200000"/>
                        </a:lnSpc>
                        <a:spcBef>
                          <a:spcPts val="600"/>
                        </a:spcBef>
                        <a:spcAft>
                          <a:spcPts val="0"/>
                        </a:spcAft>
                      </a:pPr>
                      <a:r>
                        <a:rPr lang="es-ES" sz="1600">
                          <a:effectLst/>
                        </a:rPr>
                        <a:t>6,00 m/s</a:t>
                      </a:r>
                      <a:endParaRPr lang="es-EC" sz="1600">
                        <a:effectLst/>
                        <a:latin typeface="Arial"/>
                        <a:ea typeface="Times New Roman"/>
                        <a:cs typeface="Times New Roman"/>
                      </a:endParaRPr>
                    </a:p>
                  </a:txBody>
                  <a:tcPr marL="68580" marR="68580" marT="0" marB="0" anchor="ctr"/>
                </a:tc>
              </a:tr>
              <a:tr h="1018326">
                <a:tc>
                  <a:txBody>
                    <a:bodyPr/>
                    <a:lstStyle/>
                    <a:p>
                      <a:pPr algn="just">
                        <a:lnSpc>
                          <a:spcPct val="200000"/>
                        </a:lnSpc>
                        <a:spcAft>
                          <a:spcPts val="0"/>
                        </a:spcAft>
                      </a:pPr>
                      <a:r>
                        <a:rPr lang="es-ES" sz="1600" spc="-10" dirty="0">
                          <a:effectLst/>
                        </a:rPr>
                        <a:t>Máxima de diseño en canales y colectores, de hormigón armado, y tuberías  termoplásticos o </a:t>
                      </a:r>
                      <a:r>
                        <a:rPr lang="es-ES" sz="1600" spc="-10" dirty="0" err="1">
                          <a:effectLst/>
                        </a:rPr>
                        <a:t>PVC</a:t>
                      </a:r>
                      <a:endParaRPr lang="es-EC" sz="1600" dirty="0">
                        <a:effectLst/>
                        <a:latin typeface="Arial"/>
                        <a:ea typeface="Times New Roman"/>
                        <a:cs typeface="Times New Roman"/>
                      </a:endParaRPr>
                    </a:p>
                  </a:txBody>
                  <a:tcPr marL="68580" marR="68580" marT="0" marB="0" anchor="ctr"/>
                </a:tc>
                <a:tc>
                  <a:txBody>
                    <a:bodyPr/>
                    <a:lstStyle/>
                    <a:p>
                      <a:pPr algn="ctr">
                        <a:lnSpc>
                          <a:spcPct val="200000"/>
                        </a:lnSpc>
                        <a:spcBef>
                          <a:spcPts val="600"/>
                        </a:spcBef>
                        <a:spcAft>
                          <a:spcPts val="0"/>
                        </a:spcAft>
                      </a:pPr>
                      <a:r>
                        <a:rPr lang="es-ES" sz="1600" dirty="0">
                          <a:effectLst/>
                        </a:rPr>
                        <a:t>9,00 m/s</a:t>
                      </a:r>
                      <a:endParaRPr lang="es-EC" sz="1600" dirty="0">
                        <a:effectLst/>
                        <a:latin typeface="Arial"/>
                        <a:ea typeface="Times New Roman"/>
                        <a:cs typeface="Times New Roman"/>
                      </a:endParaRPr>
                    </a:p>
                  </a:txBody>
                  <a:tcPr marL="68580" marR="68580" marT="0" marB="0" anchor="ctr"/>
                </a:tc>
              </a:tr>
            </a:tbl>
          </a:graphicData>
        </a:graphic>
      </p:graphicFrame>
      <p:sp>
        <p:nvSpPr>
          <p:cNvPr id="6" name="5 Rectángulo"/>
          <p:cNvSpPr/>
          <p:nvPr/>
        </p:nvSpPr>
        <p:spPr>
          <a:xfrm>
            <a:off x="1547664" y="5517232"/>
            <a:ext cx="7128792" cy="276999"/>
          </a:xfrm>
          <a:prstGeom prst="rect">
            <a:avLst/>
          </a:prstGeom>
        </p:spPr>
        <p:txBody>
          <a:bodyPr wrap="square">
            <a:spAutoFit/>
          </a:bodyPr>
          <a:lstStyle/>
          <a:p>
            <a:r>
              <a:rPr lang="es-ES" sz="1200" dirty="0"/>
              <a:t>Fuente: Normas de diseño de Sistemas de Alcantarillado para la </a:t>
            </a:r>
            <a:r>
              <a:rPr lang="es-ES" sz="1200" dirty="0" err="1"/>
              <a:t>EPMAPS</a:t>
            </a:r>
            <a:r>
              <a:rPr lang="es-ES" sz="1200" dirty="0"/>
              <a:t>-Q</a:t>
            </a:r>
            <a:endParaRPr lang="es-EC" sz="1200" dirty="0"/>
          </a:p>
        </p:txBody>
      </p:sp>
    </p:spTree>
    <p:extLst>
      <p:ext uri="{BB962C8B-B14F-4D97-AF65-F5344CB8AC3E}">
        <p14:creationId xmlns:p14="http://schemas.microsoft.com/office/powerpoint/2010/main" val="21094916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75848" y="44624"/>
            <a:ext cx="7024744" cy="1143000"/>
          </a:xfrm>
        </p:spPr>
        <p:txBody>
          <a:bodyPr>
            <a:normAutofit fontScale="90000"/>
          </a:bodyPr>
          <a:lstStyle/>
          <a:p>
            <a:pPr lvl="1" algn="ctr"/>
            <a:r>
              <a:rPr lang="es-ES" b="1" dirty="0">
                <a:solidFill>
                  <a:schemeClr val="accent1"/>
                </a:solidFill>
              </a:rPr>
              <a:t>Aspectos </a:t>
            </a:r>
            <a:r>
              <a:rPr lang="es-ES" b="1" dirty="0" smtClean="0">
                <a:solidFill>
                  <a:schemeClr val="accent1"/>
                </a:solidFill>
              </a:rPr>
              <a:t>Físicos </a:t>
            </a:r>
            <a:r>
              <a:rPr lang="es-ES" b="1" dirty="0">
                <a:solidFill>
                  <a:schemeClr val="accent1"/>
                </a:solidFill>
              </a:rPr>
              <a:t>y G</a:t>
            </a:r>
            <a:r>
              <a:rPr lang="es-ES" b="1" dirty="0" smtClean="0">
                <a:solidFill>
                  <a:schemeClr val="accent1"/>
                </a:solidFill>
              </a:rPr>
              <a:t>eográficos</a:t>
            </a:r>
            <a:r>
              <a:rPr lang="es-EC" b="1" dirty="0">
                <a:solidFill>
                  <a:schemeClr val="accent1"/>
                </a:solidFill>
              </a:rPr>
              <a:t/>
            </a:r>
            <a:br>
              <a:rPr lang="es-EC" b="1" dirty="0">
                <a:solidFill>
                  <a:schemeClr val="accent1"/>
                </a:solidFill>
              </a:rPr>
            </a:br>
            <a:r>
              <a:rPr lang="es-ES" b="1" dirty="0">
                <a:solidFill>
                  <a:schemeClr val="accent1"/>
                </a:solidFill>
              </a:rPr>
              <a:t> </a:t>
            </a:r>
            <a:r>
              <a:rPr lang="es-EC" dirty="0">
                <a:solidFill>
                  <a:schemeClr val="accent1"/>
                </a:solidFill>
              </a:rPr>
              <a:t/>
            </a:r>
            <a:br>
              <a:rPr lang="es-EC" dirty="0">
                <a:solidFill>
                  <a:schemeClr val="accent1"/>
                </a:solidFill>
              </a:rPr>
            </a:br>
            <a:r>
              <a:rPr lang="es-EC" b="1" dirty="0">
                <a:solidFill>
                  <a:schemeClr val="accent1"/>
                </a:solidFill>
              </a:rPr>
              <a:t/>
            </a:r>
            <a:br>
              <a:rPr lang="es-EC" b="1" dirty="0">
                <a:solidFill>
                  <a:schemeClr val="accent1"/>
                </a:solidFill>
              </a:rPr>
            </a:br>
            <a:endParaRPr lang="es-EC" dirty="0">
              <a:solidFill>
                <a:schemeClr val="accent1"/>
              </a:solidFill>
            </a:endParaRPr>
          </a:p>
        </p:txBody>
      </p:sp>
      <p:sp>
        <p:nvSpPr>
          <p:cNvPr id="3" name="2 Marcador de contenido"/>
          <p:cNvSpPr>
            <a:spLocks noGrp="1"/>
          </p:cNvSpPr>
          <p:nvPr>
            <p:ph idx="1"/>
          </p:nvPr>
        </p:nvSpPr>
        <p:spPr>
          <a:xfrm>
            <a:off x="539552" y="1268760"/>
            <a:ext cx="8136904" cy="5589240"/>
          </a:xfrm>
        </p:spPr>
        <p:txBody>
          <a:bodyPr>
            <a:normAutofit/>
          </a:bodyPr>
          <a:lstStyle/>
          <a:p>
            <a:pPr marL="68580" indent="0">
              <a:buNone/>
            </a:pPr>
            <a:r>
              <a:rPr lang="es-ES" sz="1600" dirty="0"/>
              <a:t>El barrio Chiriboga pertenece a la Parroquia rural de Lloa localizada al Suroccidente del cantón Quito, a 51 km hacia el Suroccidente de la ciudad de Quito por la antigua vía a Santo Domingo de los Colorados (actualmente Santo Domingo de los Tsachilas).</a:t>
            </a:r>
            <a:endParaRPr lang="es-EC" sz="1600" dirty="0"/>
          </a:p>
          <a:p>
            <a:pPr marL="68580" indent="0">
              <a:buNone/>
            </a:pPr>
            <a:r>
              <a:rPr lang="es-ES" sz="1600" dirty="0"/>
              <a:t> </a:t>
            </a:r>
            <a:endParaRPr lang="es-EC" sz="1600" dirty="0"/>
          </a:p>
          <a:p>
            <a:pPr marL="68580" indent="0">
              <a:buNone/>
            </a:pPr>
            <a:r>
              <a:rPr lang="es-ES" sz="1600" dirty="0"/>
              <a:t>El recinto El Rocío se ubica a 806 metros sobre la misma vía antigua hacia Santo Domingo de los Tsachilas. </a:t>
            </a:r>
            <a:endParaRPr lang="es-EC" sz="1600" dirty="0"/>
          </a:p>
          <a:p>
            <a:pPr marL="68580" indent="0">
              <a:buNone/>
            </a:pPr>
            <a:r>
              <a:rPr lang="es-ES" sz="1600" dirty="0"/>
              <a:t> </a:t>
            </a:r>
            <a:endParaRPr lang="es-EC" sz="1600" dirty="0"/>
          </a:p>
          <a:p>
            <a:pPr marL="68580" indent="0">
              <a:buNone/>
            </a:pPr>
            <a:endParaRPr lang="es-EC" sz="1600" dirty="0"/>
          </a:p>
          <a:p>
            <a:pPr marL="68580" indent="0">
              <a:buNone/>
            </a:pPr>
            <a:r>
              <a:rPr lang="es-ES" sz="1600" dirty="0"/>
              <a:t>Norte:	</a:t>
            </a:r>
            <a:r>
              <a:rPr lang="es-ES" sz="1600" dirty="0" smtClean="0"/>
              <a:t>469.853,77 </a:t>
            </a:r>
            <a:r>
              <a:rPr lang="es-ES" sz="1600" dirty="0"/>
              <a:t>m		9’974.875,69 m</a:t>
            </a:r>
            <a:endParaRPr lang="es-EC" sz="1600" dirty="0"/>
          </a:p>
          <a:p>
            <a:pPr marL="68580" indent="0">
              <a:buNone/>
            </a:pPr>
            <a:r>
              <a:rPr lang="es-ES" sz="1600" dirty="0"/>
              <a:t>Sur:	</a:t>
            </a:r>
            <a:r>
              <a:rPr lang="es-ES" sz="1600" dirty="0" smtClean="0"/>
              <a:t>469.911,29 </a:t>
            </a:r>
            <a:r>
              <a:rPr lang="es-ES" sz="1600" dirty="0"/>
              <a:t>m		9’974.690,21 m</a:t>
            </a:r>
            <a:endParaRPr lang="es-EC" sz="1600" dirty="0"/>
          </a:p>
          <a:p>
            <a:pPr marL="68580" indent="0">
              <a:buNone/>
            </a:pPr>
            <a:r>
              <a:rPr lang="es-ES" sz="1600" dirty="0"/>
              <a:t>Este:	</a:t>
            </a:r>
            <a:r>
              <a:rPr lang="es-ES" sz="1600" dirty="0" smtClean="0"/>
              <a:t>470.566,51 </a:t>
            </a:r>
            <a:r>
              <a:rPr lang="es-ES" sz="1600" dirty="0"/>
              <a:t>m		9’974.647,68 m</a:t>
            </a:r>
            <a:endParaRPr lang="es-EC" sz="1600" dirty="0"/>
          </a:p>
          <a:p>
            <a:pPr marL="68580" indent="0">
              <a:buNone/>
            </a:pPr>
            <a:r>
              <a:rPr lang="es-ES" sz="1600" dirty="0"/>
              <a:t>Oeste:	469.474,44 m		9’974.632,30 m</a:t>
            </a:r>
            <a:endParaRPr lang="es-EC" sz="1600" dirty="0"/>
          </a:p>
          <a:p>
            <a:pPr marL="68580" indent="0">
              <a:buNone/>
            </a:pPr>
            <a:endParaRPr lang="es-ES" sz="1600" dirty="0" smtClean="0"/>
          </a:p>
          <a:p>
            <a:pPr marL="68580" indent="0">
              <a:buNone/>
            </a:pPr>
            <a:endParaRPr lang="es-EC" sz="1200" dirty="0"/>
          </a:p>
        </p:txBody>
      </p:sp>
      <p:sp>
        <p:nvSpPr>
          <p:cNvPr id="4" name="1 Título"/>
          <p:cNvSpPr txBox="1">
            <a:spLocks/>
          </p:cNvSpPr>
          <p:nvPr/>
        </p:nvSpPr>
        <p:spPr>
          <a:xfrm>
            <a:off x="971600" y="269776"/>
            <a:ext cx="7024744" cy="114300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1" algn="ctr"/>
            <a:r>
              <a:rPr lang="es-ES" b="1" dirty="0" smtClean="0"/>
              <a:t>UBICACIÓN GEOGRÁFICA</a:t>
            </a:r>
            <a:r>
              <a:rPr lang="es-EC" b="1" dirty="0" smtClean="0"/>
              <a:t/>
            </a:r>
            <a:br>
              <a:rPr lang="es-EC" b="1" dirty="0" smtClean="0"/>
            </a:br>
            <a:endParaRPr lang="es-EC" dirty="0"/>
          </a:p>
        </p:txBody>
      </p:sp>
      <p:pic>
        <p:nvPicPr>
          <p:cNvPr id="5" name="0 Imagen"/>
          <p:cNvPicPr/>
          <p:nvPr/>
        </p:nvPicPr>
        <p:blipFill rotWithShape="1">
          <a:blip r:embed="rId2" cstate="print">
            <a:extLst>
              <a:ext uri="{28A0092B-C50C-407E-A947-70E740481C1C}">
                <a14:useLocalDpi xmlns:a14="http://schemas.microsoft.com/office/drawing/2010/main" val="0"/>
              </a:ext>
            </a:extLst>
          </a:blip>
          <a:srcRect t="9726" b="9333"/>
          <a:stretch/>
        </p:blipFill>
        <p:spPr bwMode="auto">
          <a:xfrm>
            <a:off x="2987824" y="3140968"/>
            <a:ext cx="5447665" cy="3347085"/>
          </a:xfrm>
          <a:prstGeom prst="rect">
            <a:avLst/>
          </a:prstGeom>
          <a:ln>
            <a:noFill/>
          </a:ln>
          <a:extLst>
            <a:ext uri="{53640926-AAD7-44D8-BBD7-CCE9431645EC}">
              <a14:shadowObscured xmlns:a14="http://schemas.microsoft.com/office/drawing/2010/main"/>
            </a:ext>
          </a:extLst>
        </p:spPr>
      </p:pic>
      <p:sp>
        <p:nvSpPr>
          <p:cNvPr id="6" name="5 Elipse"/>
          <p:cNvSpPr/>
          <p:nvPr/>
        </p:nvSpPr>
        <p:spPr>
          <a:xfrm>
            <a:off x="5657703" y="5373216"/>
            <a:ext cx="792088" cy="777262"/>
          </a:xfrm>
          <a:prstGeom prst="ellipse">
            <a:avLst/>
          </a:prstGeom>
          <a:noFill/>
          <a:ln w="127000" cmpd="tri">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094279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3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692696"/>
            <a:ext cx="8064896" cy="6192688"/>
          </a:xfrm>
        </p:spPr>
        <p:txBody>
          <a:bodyPr>
            <a:normAutofit fontScale="32500" lnSpcReduction="20000"/>
          </a:bodyPr>
          <a:lstStyle/>
          <a:p>
            <a:pPr indent="0">
              <a:lnSpc>
                <a:spcPct val="120000"/>
              </a:lnSpc>
              <a:spcBef>
                <a:spcPts val="0"/>
              </a:spcBef>
              <a:buNone/>
            </a:pPr>
            <a:r>
              <a:rPr lang="es-ES" sz="7200" b="1" dirty="0"/>
              <a:t> </a:t>
            </a:r>
            <a:r>
              <a:rPr lang="es-ES" sz="7200" b="1" dirty="0" smtClean="0"/>
              <a:t>Dimensiones </a:t>
            </a:r>
            <a:r>
              <a:rPr lang="es-ES" sz="7200" b="1" dirty="0"/>
              <a:t>de la tubería</a:t>
            </a:r>
            <a:endParaRPr lang="es-EC" sz="7200" b="1" dirty="0"/>
          </a:p>
          <a:p>
            <a:pPr indent="0">
              <a:lnSpc>
                <a:spcPct val="120000"/>
              </a:lnSpc>
              <a:spcBef>
                <a:spcPts val="0"/>
              </a:spcBef>
              <a:buNone/>
            </a:pPr>
            <a:r>
              <a:rPr lang="es-ES" dirty="0"/>
              <a:t> </a:t>
            </a:r>
            <a:endParaRPr lang="es-EC" dirty="0"/>
          </a:p>
          <a:p>
            <a:pPr indent="0">
              <a:lnSpc>
                <a:spcPct val="120000"/>
              </a:lnSpc>
              <a:spcBef>
                <a:spcPts val="0"/>
              </a:spcBef>
              <a:buNone/>
            </a:pPr>
            <a:endParaRPr lang="es-ES" sz="6400" dirty="0" smtClean="0"/>
          </a:p>
          <a:p>
            <a:pPr indent="0" algn="just">
              <a:lnSpc>
                <a:spcPct val="120000"/>
              </a:lnSpc>
              <a:spcBef>
                <a:spcPts val="0"/>
              </a:spcBef>
              <a:buNone/>
            </a:pPr>
            <a:r>
              <a:rPr lang="es-ES" sz="6400" dirty="0" smtClean="0"/>
              <a:t>Se </a:t>
            </a:r>
            <a:r>
              <a:rPr lang="es-ES" sz="6400" dirty="0"/>
              <a:t>ha seleccionado la sección circular de las tuberías en las redes de recolección y evacuación de aguas residuales por ser la de uso más común. Para evitar obstrucciones en la red de alcantarillado sanitario debido a objetos que se introducen al sistema, el diámetro interno real mínimo será de 250 mm. </a:t>
            </a:r>
            <a:endParaRPr lang="es-ES" sz="6400" dirty="0" smtClean="0"/>
          </a:p>
          <a:p>
            <a:pPr indent="0">
              <a:lnSpc>
                <a:spcPct val="120000"/>
              </a:lnSpc>
              <a:spcBef>
                <a:spcPts val="0"/>
              </a:spcBef>
              <a:buNone/>
            </a:pPr>
            <a:endParaRPr lang="es-EC" sz="6400" dirty="0"/>
          </a:p>
          <a:p>
            <a:pPr indent="0">
              <a:lnSpc>
                <a:spcPct val="120000"/>
              </a:lnSpc>
              <a:spcBef>
                <a:spcPts val="0"/>
              </a:spcBef>
              <a:buNone/>
            </a:pPr>
            <a:r>
              <a:rPr lang="es-ES" b="1" dirty="0"/>
              <a:t> </a:t>
            </a:r>
            <a:endParaRPr lang="es-EC" dirty="0"/>
          </a:p>
          <a:p>
            <a:pPr lvl="3" indent="0">
              <a:lnSpc>
                <a:spcPct val="120000"/>
              </a:lnSpc>
              <a:spcBef>
                <a:spcPts val="0"/>
              </a:spcBef>
              <a:buNone/>
            </a:pPr>
            <a:r>
              <a:rPr lang="es-ES" sz="4900" b="1" dirty="0"/>
              <a:t>Material de la tubería</a:t>
            </a:r>
            <a:endParaRPr lang="es-EC" sz="4900" b="1" dirty="0"/>
          </a:p>
          <a:p>
            <a:pPr indent="0">
              <a:lnSpc>
                <a:spcPct val="120000"/>
              </a:lnSpc>
              <a:spcBef>
                <a:spcPts val="0"/>
              </a:spcBef>
              <a:buNone/>
            </a:pPr>
            <a:r>
              <a:rPr lang="es-ES" sz="4900" dirty="0"/>
              <a:t> </a:t>
            </a:r>
            <a:endParaRPr lang="es-EC" sz="4900" dirty="0"/>
          </a:p>
          <a:p>
            <a:pPr indent="0" algn="just">
              <a:lnSpc>
                <a:spcPct val="120000"/>
              </a:lnSpc>
              <a:spcBef>
                <a:spcPts val="0"/>
              </a:spcBef>
              <a:buNone/>
            </a:pPr>
            <a:r>
              <a:rPr lang="es-ES" sz="5500" dirty="0"/>
              <a:t>La tubería plástica de </a:t>
            </a:r>
            <a:r>
              <a:rPr lang="es-ES" sz="5500" dirty="0" smtClean="0"/>
              <a:t>varios </a:t>
            </a:r>
            <a:r>
              <a:rPr lang="es-ES" sz="5500" dirty="0"/>
              <a:t>diámetros es el tipo de material que será parte del diseño para el alcantarillado separado del Barrio Chiriboga y del recinto El Rocío, debido a sus favorables </a:t>
            </a:r>
            <a:r>
              <a:rPr lang="es-ES" sz="5500" dirty="0" smtClean="0"/>
              <a:t>características</a:t>
            </a:r>
            <a:endParaRPr lang="es-EC" sz="5500" dirty="0"/>
          </a:p>
        </p:txBody>
      </p:sp>
      <p:sp>
        <p:nvSpPr>
          <p:cNvPr id="4" name="3 Rectángulo"/>
          <p:cNvSpPr/>
          <p:nvPr/>
        </p:nvSpPr>
        <p:spPr>
          <a:xfrm>
            <a:off x="5076056" y="44624"/>
            <a:ext cx="3240360" cy="1077218"/>
          </a:xfrm>
          <a:prstGeom prst="rect">
            <a:avLst/>
          </a:prstGeom>
        </p:spPr>
        <p:txBody>
          <a:bodyPr wrap="square">
            <a:spAutoFit/>
          </a:bodyPr>
          <a:lstStyle/>
          <a:p>
            <a:pPr lvl="0"/>
            <a:r>
              <a:rPr lang="es-ES" sz="3200" b="1" dirty="0" smtClean="0">
                <a:solidFill>
                  <a:schemeClr val="accent1"/>
                </a:solidFill>
              </a:rPr>
              <a:t>TUBERÍAS</a:t>
            </a:r>
          </a:p>
          <a:p>
            <a:endParaRPr lang="es-EC" sz="3200" b="1" dirty="0">
              <a:solidFill>
                <a:schemeClr val="accent1"/>
              </a:solidFill>
            </a:endParaRPr>
          </a:p>
        </p:txBody>
      </p:sp>
      <p:sp>
        <p:nvSpPr>
          <p:cNvPr id="5" name="4 Rectángulo"/>
          <p:cNvSpPr/>
          <p:nvPr/>
        </p:nvSpPr>
        <p:spPr>
          <a:xfrm>
            <a:off x="9540552" y="-675456"/>
            <a:ext cx="12295112" cy="8402300"/>
          </a:xfrm>
          <a:prstGeom prst="rect">
            <a:avLst/>
          </a:prstGeom>
        </p:spPr>
        <p:txBody>
          <a:bodyPr wrap="square">
            <a:spAutoFit/>
          </a:bodyPr>
          <a:lstStyle/>
          <a:p>
            <a:pPr indent="0">
              <a:lnSpc>
                <a:spcPct val="120000"/>
              </a:lnSpc>
              <a:spcBef>
                <a:spcPts val="0"/>
              </a:spcBef>
              <a:buNone/>
            </a:pPr>
            <a:r>
              <a:rPr lang="es-ES" dirty="0" smtClean="0"/>
              <a:t>como son:</a:t>
            </a:r>
            <a:endParaRPr lang="es-EC" dirty="0" smtClean="0"/>
          </a:p>
          <a:p>
            <a:pPr indent="0">
              <a:lnSpc>
                <a:spcPct val="120000"/>
              </a:lnSpc>
              <a:spcBef>
                <a:spcPts val="0"/>
              </a:spcBef>
              <a:buNone/>
            </a:pPr>
            <a:r>
              <a:rPr lang="es-ES" dirty="0" smtClean="0"/>
              <a:t> </a:t>
            </a:r>
            <a:endParaRPr lang="es-EC" dirty="0" smtClean="0"/>
          </a:p>
          <a:p>
            <a:pPr lvl="0" indent="0">
              <a:lnSpc>
                <a:spcPct val="120000"/>
              </a:lnSpc>
              <a:spcBef>
                <a:spcPts val="0"/>
              </a:spcBef>
              <a:buNone/>
            </a:pPr>
            <a:r>
              <a:rPr lang="es-ES" dirty="0" smtClean="0"/>
              <a:t>Tiene una elevada resistencia química, necesaria por el permanente contacto con materia en descomposición.</a:t>
            </a:r>
            <a:endParaRPr lang="es-EC" dirty="0" smtClean="0"/>
          </a:p>
          <a:p>
            <a:pPr lvl="0" indent="0">
              <a:lnSpc>
                <a:spcPct val="120000"/>
              </a:lnSpc>
              <a:spcBef>
                <a:spcPts val="0"/>
              </a:spcBef>
              <a:buNone/>
            </a:pPr>
            <a:r>
              <a:rPr lang="es-ES" dirty="0" smtClean="0"/>
              <a:t>Es inmune a casi todos los tipos de corrosión experimentados en sistemas de tuberías subterráneas, los efectos galvánicos y electroquímicos no existen en sistemas de tuberías de </a:t>
            </a:r>
            <a:r>
              <a:rPr lang="es-ES" dirty="0" err="1" smtClean="0"/>
              <a:t>PVC</a:t>
            </a:r>
            <a:r>
              <a:rPr lang="es-ES" dirty="0" smtClean="0"/>
              <a:t>, tampoco es dañado por ataques de suelos normales o corrosivos. En consecuencia no son necesarios ningún tipo de recubrimiento ni protección catódica.</a:t>
            </a:r>
            <a:endParaRPr lang="es-EC" dirty="0" smtClean="0"/>
          </a:p>
          <a:p>
            <a:pPr lvl="0" indent="0">
              <a:lnSpc>
                <a:spcPct val="120000"/>
              </a:lnSpc>
              <a:spcBef>
                <a:spcPts val="0"/>
              </a:spcBef>
              <a:buNone/>
            </a:pPr>
            <a:r>
              <a:rPr lang="es-ES" dirty="0" smtClean="0"/>
              <a:t>Tiene una excelente resistencia a la degradación y deterioro causado por acción de organismos como hongos, bacterias, termitas y roedores.</a:t>
            </a:r>
            <a:endParaRPr lang="es-EC" dirty="0" smtClean="0"/>
          </a:p>
          <a:p>
            <a:pPr lvl="0" indent="0">
              <a:lnSpc>
                <a:spcPct val="120000"/>
              </a:lnSpc>
              <a:spcBef>
                <a:spcPts val="0"/>
              </a:spcBef>
              <a:buNone/>
            </a:pPr>
            <a:r>
              <a:rPr lang="es-ES" dirty="0" smtClean="0"/>
              <a:t>Resistencia a la penetración de raíces.</a:t>
            </a:r>
            <a:endParaRPr lang="es-EC" dirty="0" smtClean="0"/>
          </a:p>
          <a:p>
            <a:pPr lvl="0" indent="0">
              <a:lnSpc>
                <a:spcPct val="120000"/>
              </a:lnSpc>
              <a:spcBef>
                <a:spcPts val="0"/>
              </a:spcBef>
              <a:buNone/>
            </a:pPr>
            <a:r>
              <a:rPr lang="es-ES" dirty="0" smtClean="0"/>
              <a:t>Tiene una resistencia al impacto superior a la mayoría de los materiales tradicionales y no tradicionales.</a:t>
            </a:r>
            <a:endParaRPr lang="es-EC" dirty="0" smtClean="0"/>
          </a:p>
          <a:p>
            <a:pPr lvl="0" indent="0">
              <a:lnSpc>
                <a:spcPct val="120000"/>
              </a:lnSpc>
              <a:spcBef>
                <a:spcPts val="0"/>
              </a:spcBef>
              <a:buNone/>
            </a:pPr>
            <a:r>
              <a:rPr lang="es-ES" dirty="0" smtClean="0"/>
              <a:t>Se caracteriza por su bajo peso específico, comparado con la mayoría de los materiales utilizados en la fabricación de tubos. Esto permite obtener un tubo liviano, sin que por ello resulte débil.</a:t>
            </a:r>
            <a:endParaRPr lang="es-EC" dirty="0" smtClean="0"/>
          </a:p>
          <a:p>
            <a:pPr lvl="0" indent="0">
              <a:lnSpc>
                <a:spcPct val="120000"/>
              </a:lnSpc>
              <a:spcBef>
                <a:spcPts val="0"/>
              </a:spcBef>
              <a:buNone/>
            </a:pPr>
            <a:r>
              <a:rPr lang="es-ES" dirty="0" smtClean="0"/>
              <a:t>Tiene gran resistencia a las cargas superpuestas, se puede deformar por lo menos un 2% sin ningún signo de daño, esta flexibilidad le permite soportar las cargas del suelo ya que al deformarse transforma parte de las cargas verticales que actúan sobre él, en cargas horizontales, las que son absorbidas por la resistencia pasiva del suelo.</a:t>
            </a:r>
            <a:endParaRPr lang="es-EC" dirty="0" smtClean="0"/>
          </a:p>
          <a:p>
            <a:pPr lvl="0" indent="0">
              <a:lnSpc>
                <a:spcPct val="120000"/>
              </a:lnSpc>
              <a:spcBef>
                <a:spcPts val="0"/>
              </a:spcBef>
              <a:buNone/>
            </a:pPr>
            <a:r>
              <a:rPr lang="es-ES" dirty="0" smtClean="0"/>
              <a:t>Presentan caídas de presión un 30% menor que las correspondientes a tubos de acero o fundición que transportan caudal e igual diámetro interior del tubo, al no haber formación de incrustaciones, no hay diferencias en el cálculo entre cañerías nuevas y en servicio.</a:t>
            </a:r>
            <a:endParaRPr lang="es-EC" dirty="0" smtClean="0"/>
          </a:p>
          <a:p>
            <a:pPr lvl="0" indent="0">
              <a:lnSpc>
                <a:spcPct val="120000"/>
              </a:lnSpc>
              <a:spcBef>
                <a:spcPts val="0"/>
              </a:spcBef>
              <a:buNone/>
            </a:pPr>
            <a:r>
              <a:rPr lang="es-ES" dirty="0" smtClean="0"/>
              <a:t>No es contaminante, o sea que no reacciona con los elementos y compuestos residentes en los suelos, ni materiales de construcción; logrando además, que el material transportado, por ningún motivo, contamine el entorno.</a:t>
            </a:r>
            <a:endParaRPr lang="es-EC" dirty="0" smtClean="0"/>
          </a:p>
          <a:p>
            <a:pPr indent="0">
              <a:lnSpc>
                <a:spcPct val="120000"/>
              </a:lnSpc>
              <a:spcBef>
                <a:spcPts val="0"/>
              </a:spcBef>
              <a:buNone/>
            </a:pPr>
            <a:r>
              <a:rPr lang="es-ES" dirty="0" smtClean="0"/>
              <a:t> </a:t>
            </a:r>
            <a:endParaRPr lang="es-EC" dirty="0"/>
          </a:p>
        </p:txBody>
      </p:sp>
    </p:spTree>
    <p:extLst>
      <p:ext uri="{BB962C8B-B14F-4D97-AF65-F5344CB8AC3E}">
        <p14:creationId xmlns:p14="http://schemas.microsoft.com/office/powerpoint/2010/main" val="21094916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788024" y="149731"/>
            <a:ext cx="3240360" cy="830997"/>
          </a:xfrm>
          <a:prstGeom prst="rect">
            <a:avLst/>
          </a:prstGeom>
        </p:spPr>
        <p:txBody>
          <a:bodyPr wrap="square">
            <a:spAutoFit/>
          </a:bodyPr>
          <a:lstStyle/>
          <a:p>
            <a:pPr lvl="0"/>
            <a:r>
              <a:rPr lang="es-ES" sz="2400" b="1" dirty="0" smtClean="0">
                <a:solidFill>
                  <a:schemeClr val="accent1"/>
                </a:solidFill>
              </a:rPr>
              <a:t>CÁLCULOS </a:t>
            </a:r>
            <a:r>
              <a:rPr lang="es-ES" sz="2400" b="1" dirty="0">
                <a:solidFill>
                  <a:schemeClr val="accent1"/>
                </a:solidFill>
              </a:rPr>
              <a:t>Y DISEÑO</a:t>
            </a:r>
            <a:endParaRPr lang="es-EC" sz="2400" b="1" dirty="0">
              <a:solidFill>
                <a:schemeClr val="accent1"/>
              </a:solidFill>
            </a:endParaRPr>
          </a:p>
          <a:p>
            <a:endParaRPr lang="es-EC" sz="2400" b="1" dirty="0">
              <a:solidFill>
                <a:schemeClr val="accent1"/>
              </a:solidFill>
            </a:endParaRPr>
          </a:p>
        </p:txBody>
      </p:sp>
      <p:sp>
        <p:nvSpPr>
          <p:cNvPr id="5" name="4 Rectángulo"/>
          <p:cNvSpPr/>
          <p:nvPr/>
        </p:nvSpPr>
        <p:spPr>
          <a:xfrm>
            <a:off x="467544" y="1131357"/>
            <a:ext cx="8208912" cy="4745915"/>
          </a:xfrm>
          <a:prstGeom prst="rect">
            <a:avLst/>
          </a:prstGeom>
        </p:spPr>
        <p:txBody>
          <a:bodyPr wrap="square">
            <a:spAutoFit/>
          </a:bodyPr>
          <a:lstStyle/>
          <a:p>
            <a:pPr lvl="2">
              <a:lnSpc>
                <a:spcPct val="120000"/>
              </a:lnSpc>
              <a:spcBef>
                <a:spcPts val="0"/>
              </a:spcBef>
            </a:pPr>
            <a:r>
              <a:rPr lang="es-ES" b="1" dirty="0" smtClean="0"/>
              <a:t>Profundidades.</a:t>
            </a:r>
            <a:endParaRPr lang="es-EC" b="1" dirty="0" smtClean="0"/>
          </a:p>
          <a:p>
            <a:pPr>
              <a:lnSpc>
                <a:spcPct val="120000"/>
              </a:lnSpc>
              <a:spcBef>
                <a:spcPts val="0"/>
              </a:spcBef>
            </a:pPr>
            <a:r>
              <a:rPr lang="es-ES" b="1" dirty="0" smtClean="0"/>
              <a:t> </a:t>
            </a:r>
            <a:endParaRPr lang="es-EC" dirty="0" smtClean="0"/>
          </a:p>
          <a:p>
            <a:pPr>
              <a:lnSpc>
                <a:spcPct val="120000"/>
              </a:lnSpc>
              <a:spcBef>
                <a:spcPts val="0"/>
              </a:spcBef>
            </a:pPr>
            <a:r>
              <a:rPr lang="es-ES" dirty="0" smtClean="0"/>
              <a:t>El valor máximo permisible de la profundidad hidráulica para el caudal de diseño en un colector debe estar entre 70% y 85% del diámetro real de éste, para permitir aireación adecuada del flujo de aguas residuales.</a:t>
            </a:r>
            <a:endParaRPr lang="es-EC" sz="2000" dirty="0" smtClean="0"/>
          </a:p>
          <a:p>
            <a:pPr lvl="3">
              <a:lnSpc>
                <a:spcPct val="120000"/>
              </a:lnSpc>
              <a:spcBef>
                <a:spcPts val="0"/>
              </a:spcBef>
            </a:pPr>
            <a:endParaRPr lang="es-ES" b="1" dirty="0" smtClean="0"/>
          </a:p>
          <a:p>
            <a:pPr lvl="3">
              <a:lnSpc>
                <a:spcPct val="120000"/>
              </a:lnSpc>
              <a:spcBef>
                <a:spcPts val="0"/>
              </a:spcBef>
            </a:pPr>
            <a:r>
              <a:rPr lang="es-ES" b="1" dirty="0" smtClean="0"/>
              <a:t>Profundidades máxima y mínima de la cota clave</a:t>
            </a:r>
          </a:p>
          <a:p>
            <a:pPr lvl="3">
              <a:lnSpc>
                <a:spcPct val="120000"/>
              </a:lnSpc>
              <a:spcBef>
                <a:spcPts val="0"/>
              </a:spcBef>
            </a:pPr>
            <a:endParaRPr lang="es-EC" b="1" dirty="0" smtClean="0"/>
          </a:p>
          <a:p>
            <a:pPr>
              <a:lnSpc>
                <a:spcPct val="120000"/>
              </a:lnSpc>
              <a:spcBef>
                <a:spcPts val="0"/>
              </a:spcBef>
            </a:pPr>
            <a:r>
              <a:rPr lang="es-ES" dirty="0" smtClean="0"/>
              <a:t>La profundidad mínima sobre la clave de la tubería será de 1.20 m y la mínima en pozos de salida será de 1.50m, realizándose el diseño entre 2 y 3 m de profundidad. </a:t>
            </a:r>
            <a:endParaRPr lang="es-EC" dirty="0" smtClean="0"/>
          </a:p>
          <a:p>
            <a:pPr>
              <a:lnSpc>
                <a:spcPct val="120000"/>
              </a:lnSpc>
              <a:spcBef>
                <a:spcPts val="0"/>
              </a:spcBef>
            </a:pPr>
            <a:r>
              <a:rPr lang="es-ES" dirty="0" smtClean="0"/>
              <a:t> </a:t>
            </a:r>
            <a:endParaRPr lang="es-EC" dirty="0" smtClean="0"/>
          </a:p>
          <a:p>
            <a:pPr>
              <a:lnSpc>
                <a:spcPct val="120000"/>
              </a:lnSpc>
              <a:spcBef>
                <a:spcPts val="0"/>
              </a:spcBef>
            </a:pPr>
            <a:r>
              <a:rPr lang="es-ES" dirty="0" smtClean="0"/>
              <a:t> </a:t>
            </a:r>
            <a:endParaRPr lang="es-EC" dirty="0"/>
          </a:p>
        </p:txBody>
      </p:sp>
      <p:sp>
        <p:nvSpPr>
          <p:cNvPr id="6" name="5 Rectángulo"/>
          <p:cNvSpPr/>
          <p:nvPr/>
        </p:nvSpPr>
        <p:spPr>
          <a:xfrm>
            <a:off x="9144000" y="174752"/>
            <a:ext cx="4572000" cy="6407908"/>
          </a:xfrm>
          <a:prstGeom prst="rect">
            <a:avLst/>
          </a:prstGeom>
        </p:spPr>
        <p:txBody>
          <a:bodyPr>
            <a:spAutoFit/>
          </a:bodyPr>
          <a:lstStyle/>
          <a:p>
            <a:pPr indent="0">
              <a:lnSpc>
                <a:spcPct val="120000"/>
              </a:lnSpc>
              <a:spcBef>
                <a:spcPts val="0"/>
              </a:spcBef>
              <a:buNone/>
            </a:pPr>
            <a:r>
              <a:rPr lang="es-ES" dirty="0" smtClean="0"/>
              <a:t>Así también se considera en las normas de la </a:t>
            </a:r>
            <a:r>
              <a:rPr lang="es-ES" dirty="0" err="1" smtClean="0"/>
              <a:t>EPMAPS</a:t>
            </a:r>
            <a:r>
              <a:rPr lang="es-ES" dirty="0" smtClean="0"/>
              <a:t>-Q que para las redes de alcantarillado en general la máxima profundidad de las tuberías es del orden de 5 m, aunque puede ser mayor siempre y cuando se garanticen los requerimientos geotécnicos de las cimentaciones y estructurales de los materiales y tuberías durante y después de su construcción.</a:t>
            </a:r>
            <a:endParaRPr lang="es-EC" dirty="0" smtClean="0"/>
          </a:p>
          <a:p>
            <a:pPr indent="0">
              <a:lnSpc>
                <a:spcPct val="120000"/>
              </a:lnSpc>
              <a:spcBef>
                <a:spcPts val="0"/>
              </a:spcBef>
              <a:buNone/>
            </a:pPr>
            <a:r>
              <a:rPr lang="es-ES" dirty="0" smtClean="0"/>
              <a:t> </a:t>
            </a:r>
            <a:endParaRPr lang="es-EC" dirty="0" smtClean="0"/>
          </a:p>
          <a:p>
            <a:pPr indent="0">
              <a:lnSpc>
                <a:spcPct val="120000"/>
              </a:lnSpc>
              <a:spcBef>
                <a:spcPts val="0"/>
              </a:spcBef>
              <a:buNone/>
            </a:pPr>
            <a:r>
              <a:rPr lang="es-ES" dirty="0" smtClean="0"/>
              <a:t>Si el diseño requiere profundidades mayores a 5 metros, es conveniente considerar ramales auxiliares al pie del lote, en la cota más baja, que serán implantados en espacios verdes del predio, calles o pasajes creados para el efecto.</a:t>
            </a:r>
            <a:endParaRPr lang="es-EC" dirty="0" smtClean="0"/>
          </a:p>
          <a:p>
            <a:pPr indent="0">
              <a:lnSpc>
                <a:spcPct val="120000"/>
              </a:lnSpc>
              <a:spcBef>
                <a:spcPts val="0"/>
              </a:spcBef>
              <a:buNone/>
            </a:pPr>
            <a:endParaRPr lang="es-EC" dirty="0"/>
          </a:p>
        </p:txBody>
      </p:sp>
    </p:spTree>
    <p:extLst>
      <p:ext uri="{BB962C8B-B14F-4D97-AF65-F5344CB8AC3E}">
        <p14:creationId xmlns:p14="http://schemas.microsoft.com/office/powerpoint/2010/main" val="21094916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260648"/>
            <a:ext cx="2232366" cy="889168"/>
          </a:xfrm>
        </p:spPr>
        <p:txBody>
          <a:bodyPr/>
          <a:lstStyle/>
          <a:p>
            <a:pPr lvl="2" algn="l" rtl="0">
              <a:spcBef>
                <a:spcPct val="0"/>
              </a:spcBef>
            </a:pPr>
            <a:r>
              <a:rPr lang="es-ES" b="1" dirty="0"/>
              <a:t>Pozos de revisión.</a:t>
            </a:r>
            <a:r>
              <a:rPr lang="es-EC" b="1" dirty="0"/>
              <a:t/>
            </a:r>
            <a:br>
              <a:rPr lang="es-EC" b="1" dirty="0"/>
            </a:br>
            <a:endParaRPr lang="es-EC" dirty="0"/>
          </a:p>
        </p:txBody>
      </p:sp>
      <p:sp>
        <p:nvSpPr>
          <p:cNvPr id="3" name="2 Marcador de contenido"/>
          <p:cNvSpPr>
            <a:spLocks noGrp="1"/>
          </p:cNvSpPr>
          <p:nvPr>
            <p:ph idx="1"/>
          </p:nvPr>
        </p:nvSpPr>
        <p:spPr>
          <a:xfrm>
            <a:off x="467544" y="1052736"/>
            <a:ext cx="8208912" cy="2088232"/>
          </a:xfrm>
        </p:spPr>
        <p:txBody>
          <a:bodyPr>
            <a:noAutofit/>
          </a:bodyPr>
          <a:lstStyle/>
          <a:p>
            <a:pPr marL="68580" indent="0">
              <a:lnSpc>
                <a:spcPct val="170000"/>
              </a:lnSpc>
              <a:spcBef>
                <a:spcPts val="0"/>
              </a:spcBef>
              <a:buNone/>
            </a:pPr>
            <a:r>
              <a:rPr lang="es-ES" sz="1400" dirty="0"/>
              <a:t>Se colocaran pozos de revisión </a:t>
            </a:r>
            <a:r>
              <a:rPr lang="es-EC" sz="1400" dirty="0"/>
              <a:t>con una distancia máxima entre pozos de 80 metros. </a:t>
            </a:r>
            <a:endParaRPr lang="es-EC" sz="1400" dirty="0" smtClean="0"/>
          </a:p>
          <a:p>
            <a:pPr marL="68580" indent="0">
              <a:lnSpc>
                <a:spcPct val="170000"/>
              </a:lnSpc>
              <a:spcBef>
                <a:spcPts val="0"/>
              </a:spcBef>
              <a:buNone/>
            </a:pPr>
            <a:r>
              <a:rPr lang="es-EC" sz="1400" dirty="0" smtClean="0"/>
              <a:t>Se </a:t>
            </a:r>
            <a:r>
              <a:rPr lang="es-EC" sz="1400" dirty="0"/>
              <a:t>debe ubicarlos </a:t>
            </a:r>
            <a:r>
              <a:rPr lang="es-ES" sz="1400" dirty="0"/>
              <a:t>en los siguientes casos: </a:t>
            </a:r>
            <a:endParaRPr lang="es-EC" sz="1400" dirty="0"/>
          </a:p>
          <a:p>
            <a:pPr>
              <a:lnSpc>
                <a:spcPct val="170000"/>
              </a:lnSpc>
              <a:spcBef>
                <a:spcPts val="0"/>
              </a:spcBef>
            </a:pPr>
            <a:r>
              <a:rPr lang="es-ES" sz="1400" dirty="0"/>
              <a:t>Inicio de tramos.</a:t>
            </a:r>
            <a:endParaRPr lang="es-EC" sz="1400" dirty="0"/>
          </a:p>
          <a:p>
            <a:pPr>
              <a:lnSpc>
                <a:spcPct val="170000"/>
              </a:lnSpc>
              <a:spcBef>
                <a:spcPts val="0"/>
              </a:spcBef>
            </a:pPr>
            <a:r>
              <a:rPr lang="es-ES" sz="1400" dirty="0"/>
              <a:t>En todo cambio de pendiente, de dirección o sección. </a:t>
            </a:r>
            <a:endParaRPr lang="es-EC" sz="1400" dirty="0"/>
          </a:p>
          <a:p>
            <a:pPr>
              <a:lnSpc>
                <a:spcPct val="170000"/>
              </a:lnSpc>
              <a:spcBef>
                <a:spcPts val="0"/>
              </a:spcBef>
            </a:pPr>
            <a:r>
              <a:rPr lang="es-ES" sz="1400" dirty="0"/>
              <a:t>Considerando la posible apertura de calles.</a:t>
            </a:r>
            <a:endParaRPr lang="es-EC" sz="1400" dirty="0"/>
          </a:p>
          <a:p>
            <a:pPr marL="68580" indent="0">
              <a:lnSpc>
                <a:spcPct val="170000"/>
              </a:lnSpc>
              <a:spcBef>
                <a:spcPts val="0"/>
              </a:spcBef>
              <a:buNone/>
            </a:pPr>
            <a:endParaRPr lang="es-EC" sz="1400" dirty="0"/>
          </a:p>
        </p:txBody>
      </p:sp>
      <p:sp>
        <p:nvSpPr>
          <p:cNvPr id="4" name="3 Rectángulo"/>
          <p:cNvSpPr/>
          <p:nvPr/>
        </p:nvSpPr>
        <p:spPr>
          <a:xfrm>
            <a:off x="4788024" y="149731"/>
            <a:ext cx="3240360" cy="830997"/>
          </a:xfrm>
          <a:prstGeom prst="rect">
            <a:avLst/>
          </a:prstGeom>
        </p:spPr>
        <p:txBody>
          <a:bodyPr wrap="square">
            <a:spAutoFit/>
          </a:bodyPr>
          <a:lstStyle/>
          <a:p>
            <a:pPr lvl="0"/>
            <a:r>
              <a:rPr lang="es-ES" sz="2400" b="1" dirty="0" smtClean="0">
                <a:solidFill>
                  <a:schemeClr val="accent1"/>
                </a:solidFill>
              </a:rPr>
              <a:t>CÁLCULOS </a:t>
            </a:r>
            <a:r>
              <a:rPr lang="es-ES" sz="2400" b="1" dirty="0">
                <a:solidFill>
                  <a:schemeClr val="accent1"/>
                </a:solidFill>
              </a:rPr>
              <a:t>Y DISEÑO</a:t>
            </a:r>
            <a:endParaRPr lang="es-EC" sz="2400" b="1" dirty="0">
              <a:solidFill>
                <a:schemeClr val="accent1"/>
              </a:solidFill>
            </a:endParaRPr>
          </a:p>
          <a:p>
            <a:endParaRPr lang="es-EC" sz="2400" b="1" dirty="0">
              <a:solidFill>
                <a:schemeClr val="accent1"/>
              </a:solidFill>
            </a:endParaRPr>
          </a:p>
        </p:txBody>
      </p:sp>
      <p:pic>
        <p:nvPicPr>
          <p:cNvPr id="5" name="4 Imagen"/>
          <p:cNvPicPr/>
          <p:nvPr/>
        </p:nvPicPr>
        <p:blipFill>
          <a:blip r:embed="rId2" cstate="print">
            <a:extLst>
              <a:ext uri="{28A0092B-C50C-407E-A947-70E740481C1C}">
                <a14:useLocalDpi xmlns:a14="http://schemas.microsoft.com/office/drawing/2010/main" val="0"/>
              </a:ext>
            </a:extLst>
          </a:blip>
          <a:srcRect l="18130" r="18555"/>
          <a:stretch>
            <a:fillRect/>
          </a:stretch>
        </p:blipFill>
        <p:spPr bwMode="auto">
          <a:xfrm>
            <a:off x="1403648" y="3140968"/>
            <a:ext cx="3116332" cy="2584202"/>
          </a:xfrm>
          <a:prstGeom prst="rect">
            <a:avLst/>
          </a:prstGeom>
          <a:noFill/>
          <a:ln>
            <a:noFill/>
          </a:ln>
        </p:spPr>
      </p:pic>
      <p:pic>
        <p:nvPicPr>
          <p:cNvPr id="6" name="5 Imagen"/>
          <p:cNvPicPr/>
          <p:nvPr/>
        </p:nvPicPr>
        <p:blipFill>
          <a:blip r:embed="rId3" cstate="print">
            <a:extLst>
              <a:ext uri="{28A0092B-C50C-407E-A947-70E740481C1C}">
                <a14:useLocalDpi xmlns:a14="http://schemas.microsoft.com/office/drawing/2010/main" val="0"/>
              </a:ext>
            </a:extLst>
          </a:blip>
          <a:srcRect l="34419" t="8949" r="28754" b="6828"/>
          <a:stretch>
            <a:fillRect/>
          </a:stretch>
        </p:blipFill>
        <p:spPr bwMode="auto">
          <a:xfrm>
            <a:off x="5436096" y="2696212"/>
            <a:ext cx="2304256" cy="3473713"/>
          </a:xfrm>
          <a:prstGeom prst="rect">
            <a:avLst/>
          </a:prstGeom>
          <a:noFill/>
          <a:ln>
            <a:noFill/>
          </a:ln>
        </p:spPr>
      </p:pic>
    </p:spTree>
    <p:extLst>
      <p:ext uri="{BB962C8B-B14F-4D97-AF65-F5344CB8AC3E}">
        <p14:creationId xmlns:p14="http://schemas.microsoft.com/office/powerpoint/2010/main" val="25775028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836712"/>
            <a:ext cx="7920880" cy="3508977"/>
          </a:xfrm>
        </p:spPr>
        <p:txBody>
          <a:bodyPr>
            <a:normAutofit/>
          </a:bodyPr>
          <a:lstStyle/>
          <a:p>
            <a:pPr marL="0" indent="0" algn="just">
              <a:lnSpc>
                <a:spcPct val="150000"/>
              </a:lnSpc>
              <a:spcBef>
                <a:spcPts val="0"/>
              </a:spcBef>
              <a:buNone/>
            </a:pPr>
            <a:r>
              <a:rPr lang="es-EC" sz="1700" dirty="0"/>
              <a:t>Son pozos especiales aquellos que tengan profundidades mayores a 6.0 m y se los construirá en hormigón armado. Para conductos de diámetro hasta 600 mm, se considera el diseño tipo de pozos cilíndricos de diámetro </a:t>
            </a:r>
            <a:r>
              <a:rPr lang="es-EC" sz="1700" dirty="0" smtClean="0"/>
              <a:t>interno D </a:t>
            </a:r>
            <a:r>
              <a:rPr lang="es-EC" sz="1700" dirty="0"/>
              <a:t>= 0,90m, con canalización de fondo tipo 2.</a:t>
            </a:r>
          </a:p>
          <a:p>
            <a:pPr marL="0" indent="0" algn="just">
              <a:lnSpc>
                <a:spcPct val="150000"/>
              </a:lnSpc>
              <a:spcBef>
                <a:spcPts val="0"/>
              </a:spcBef>
              <a:buNone/>
            </a:pPr>
            <a:endParaRPr lang="es-EC" sz="1700" dirty="0"/>
          </a:p>
        </p:txBody>
      </p:sp>
      <p:sp>
        <p:nvSpPr>
          <p:cNvPr id="4" name="3 Rectángulo"/>
          <p:cNvSpPr/>
          <p:nvPr/>
        </p:nvSpPr>
        <p:spPr>
          <a:xfrm>
            <a:off x="4788024" y="149731"/>
            <a:ext cx="3240360" cy="830997"/>
          </a:xfrm>
          <a:prstGeom prst="rect">
            <a:avLst/>
          </a:prstGeom>
        </p:spPr>
        <p:txBody>
          <a:bodyPr wrap="square">
            <a:spAutoFit/>
          </a:bodyPr>
          <a:lstStyle/>
          <a:p>
            <a:pPr lvl="0"/>
            <a:r>
              <a:rPr lang="es-ES" sz="2400" b="1" dirty="0" smtClean="0">
                <a:solidFill>
                  <a:schemeClr val="accent1"/>
                </a:solidFill>
              </a:rPr>
              <a:t>CÁLCULOS </a:t>
            </a:r>
            <a:r>
              <a:rPr lang="es-ES" sz="2400" b="1" dirty="0">
                <a:solidFill>
                  <a:schemeClr val="accent1"/>
                </a:solidFill>
              </a:rPr>
              <a:t>Y DISEÑO</a:t>
            </a:r>
            <a:endParaRPr lang="es-EC" sz="2400" b="1" dirty="0">
              <a:solidFill>
                <a:schemeClr val="accent1"/>
              </a:solidFill>
            </a:endParaRPr>
          </a:p>
          <a:p>
            <a:endParaRPr lang="es-EC" sz="2400" b="1" dirty="0">
              <a:solidFill>
                <a:schemeClr val="accent1"/>
              </a:solidFill>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636912"/>
            <a:ext cx="5688632" cy="3675241"/>
          </a:xfrm>
          <a:prstGeom prst="rect">
            <a:avLst/>
          </a:prstGeom>
          <a:noFill/>
          <a:ln>
            <a:noFill/>
          </a:ln>
        </p:spPr>
      </p:pic>
    </p:spTree>
    <p:extLst>
      <p:ext uri="{BB962C8B-B14F-4D97-AF65-F5344CB8AC3E}">
        <p14:creationId xmlns:p14="http://schemas.microsoft.com/office/powerpoint/2010/main" val="3027940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116632"/>
            <a:ext cx="7024744" cy="1143000"/>
          </a:xfrm>
        </p:spPr>
        <p:txBody>
          <a:bodyPr>
            <a:normAutofit/>
          </a:bodyPr>
          <a:lstStyle/>
          <a:p>
            <a:r>
              <a:rPr lang="es-ES" sz="2000" b="1" dirty="0">
                <a:solidFill>
                  <a:schemeClr val="tx1"/>
                </a:solidFill>
              </a:rPr>
              <a:t>Empalme de dos tres y cuatro canales</a:t>
            </a:r>
            <a:endParaRPr lang="es-EC" sz="2000" b="1" dirty="0">
              <a:solidFill>
                <a:schemeClr val="tx1"/>
              </a:solidFill>
            </a:endParaRPr>
          </a:p>
        </p:txBody>
      </p:sp>
      <p:pic>
        <p:nvPicPr>
          <p:cNvPr id="4" name="3 Imagen"/>
          <p:cNvPicPr/>
          <p:nvPr/>
        </p:nvPicPr>
        <p:blipFill rotWithShape="1">
          <a:blip r:embed="rId2" cstate="print">
            <a:extLst>
              <a:ext uri="{28A0092B-C50C-407E-A947-70E740481C1C}">
                <a14:useLocalDpi xmlns:a14="http://schemas.microsoft.com/office/drawing/2010/main" val="0"/>
              </a:ext>
            </a:extLst>
          </a:blip>
          <a:srcRect l="3967" t="7121" r="-1997" b="7121"/>
          <a:stretch/>
        </p:blipFill>
        <p:spPr bwMode="auto">
          <a:xfrm>
            <a:off x="899592" y="1628800"/>
            <a:ext cx="7776864" cy="3298304"/>
          </a:xfrm>
          <a:prstGeom prst="rect">
            <a:avLst/>
          </a:prstGeom>
          <a:noFill/>
          <a:ln>
            <a:noFill/>
          </a:ln>
          <a:extLst>
            <a:ext uri="{53640926-AAD7-44D8-BBD7-CCE9431645EC}">
              <a14:shadowObscured xmlns:a14="http://schemas.microsoft.com/office/drawing/2010/main"/>
            </a:ext>
          </a:extLst>
        </p:spPr>
      </p:pic>
      <p:sp>
        <p:nvSpPr>
          <p:cNvPr id="5" name="4 Rectángulo"/>
          <p:cNvSpPr/>
          <p:nvPr/>
        </p:nvSpPr>
        <p:spPr>
          <a:xfrm>
            <a:off x="4788024" y="149731"/>
            <a:ext cx="3240360" cy="830997"/>
          </a:xfrm>
          <a:prstGeom prst="rect">
            <a:avLst/>
          </a:prstGeom>
        </p:spPr>
        <p:txBody>
          <a:bodyPr wrap="square">
            <a:spAutoFit/>
          </a:bodyPr>
          <a:lstStyle/>
          <a:p>
            <a:pPr lvl="0"/>
            <a:r>
              <a:rPr lang="es-ES" sz="2400" b="1" dirty="0" smtClean="0">
                <a:solidFill>
                  <a:schemeClr val="accent1"/>
                </a:solidFill>
              </a:rPr>
              <a:t>CÁLCULOS </a:t>
            </a:r>
            <a:r>
              <a:rPr lang="es-ES" sz="2400" b="1" dirty="0">
                <a:solidFill>
                  <a:schemeClr val="accent1"/>
                </a:solidFill>
              </a:rPr>
              <a:t>Y DISEÑO</a:t>
            </a:r>
            <a:endParaRPr lang="es-EC" sz="2400" b="1" dirty="0">
              <a:solidFill>
                <a:schemeClr val="accent1"/>
              </a:solidFill>
            </a:endParaRPr>
          </a:p>
          <a:p>
            <a:endParaRPr lang="es-EC" sz="2400" b="1" dirty="0">
              <a:solidFill>
                <a:schemeClr val="accent1"/>
              </a:solidFill>
            </a:endParaRPr>
          </a:p>
        </p:txBody>
      </p:sp>
    </p:spTree>
    <p:extLst>
      <p:ext uri="{BB962C8B-B14F-4D97-AF65-F5344CB8AC3E}">
        <p14:creationId xmlns:p14="http://schemas.microsoft.com/office/powerpoint/2010/main" val="18572697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99392"/>
            <a:ext cx="7024744" cy="1143000"/>
          </a:xfrm>
        </p:spPr>
        <p:txBody>
          <a:bodyPr/>
          <a:lstStyle/>
          <a:p>
            <a:pPr lvl="2" algn="l" rtl="0">
              <a:spcBef>
                <a:spcPct val="0"/>
              </a:spcBef>
            </a:pPr>
            <a:r>
              <a:rPr lang="es-ES" b="1" dirty="0"/>
              <a:t>Conexiones domiciliarias.</a:t>
            </a:r>
            <a:r>
              <a:rPr lang="es-EC" b="1" dirty="0"/>
              <a:t/>
            </a:r>
            <a:br>
              <a:rPr lang="es-EC" b="1" dirty="0"/>
            </a:br>
            <a:endParaRPr lang="es-EC" dirty="0"/>
          </a:p>
        </p:txBody>
      </p:sp>
      <p:sp>
        <p:nvSpPr>
          <p:cNvPr id="4" name="3 Rectángulo"/>
          <p:cNvSpPr/>
          <p:nvPr/>
        </p:nvSpPr>
        <p:spPr>
          <a:xfrm>
            <a:off x="4788024" y="149731"/>
            <a:ext cx="3240360" cy="830997"/>
          </a:xfrm>
          <a:prstGeom prst="rect">
            <a:avLst/>
          </a:prstGeom>
        </p:spPr>
        <p:txBody>
          <a:bodyPr wrap="square">
            <a:spAutoFit/>
          </a:bodyPr>
          <a:lstStyle/>
          <a:p>
            <a:pPr lvl="0"/>
            <a:r>
              <a:rPr lang="es-ES" sz="2400" b="1" dirty="0" smtClean="0">
                <a:solidFill>
                  <a:schemeClr val="accent1"/>
                </a:solidFill>
              </a:rPr>
              <a:t>CÁLCULOS </a:t>
            </a:r>
            <a:r>
              <a:rPr lang="es-ES" sz="2400" b="1" dirty="0">
                <a:solidFill>
                  <a:schemeClr val="accent1"/>
                </a:solidFill>
              </a:rPr>
              <a:t>Y DISEÑO</a:t>
            </a:r>
            <a:endParaRPr lang="es-EC" sz="2400" b="1" dirty="0">
              <a:solidFill>
                <a:schemeClr val="accent1"/>
              </a:solidFill>
            </a:endParaRPr>
          </a:p>
          <a:p>
            <a:endParaRPr lang="es-EC" sz="2400" b="1" dirty="0">
              <a:solidFill>
                <a:schemeClr val="accent1"/>
              </a:solidFill>
            </a:endParaRPr>
          </a:p>
        </p:txBody>
      </p:sp>
      <p:sp>
        <p:nvSpPr>
          <p:cNvPr id="5" name="4 Rectángulo"/>
          <p:cNvSpPr/>
          <p:nvPr/>
        </p:nvSpPr>
        <p:spPr>
          <a:xfrm>
            <a:off x="467544" y="692696"/>
            <a:ext cx="8208912" cy="1892185"/>
          </a:xfrm>
          <a:prstGeom prst="rect">
            <a:avLst/>
          </a:prstGeom>
        </p:spPr>
        <p:txBody>
          <a:bodyPr wrap="square">
            <a:spAutoFit/>
          </a:bodyPr>
          <a:lstStyle/>
          <a:p>
            <a:pPr>
              <a:lnSpc>
                <a:spcPct val="150000"/>
              </a:lnSpc>
            </a:pPr>
            <a:r>
              <a:rPr lang="es-ES" sz="1600" dirty="0" smtClean="0"/>
              <a:t>Se instalaran </a:t>
            </a:r>
            <a:r>
              <a:rPr lang="es-ES_tradnl" sz="1600" dirty="0" smtClean="0"/>
              <a:t>una </a:t>
            </a:r>
            <a:r>
              <a:rPr lang="es-ES_tradnl" sz="1600" dirty="0"/>
              <a:t>vez terminada la red </a:t>
            </a:r>
            <a:endParaRPr lang="es-ES_tradnl" sz="1600" dirty="0" smtClean="0"/>
          </a:p>
          <a:p>
            <a:pPr algn="just">
              <a:lnSpc>
                <a:spcPct val="150000"/>
              </a:lnSpc>
            </a:pPr>
            <a:r>
              <a:rPr lang="es-ES_tradnl" sz="1600" dirty="0" smtClean="0"/>
              <a:t>Las tuberías tendrán  </a:t>
            </a:r>
            <a:r>
              <a:rPr lang="es-ES_tradnl" sz="1600" dirty="0"/>
              <a:t>diámetros mínimo 150 mm y pendientes de al menos 2%, estas tuberías deben conectarse a la red principal en ángulos entre 45° y 60° por medio de una silla que permitirá la hermeticidad en la unión de las dos tuberías. </a:t>
            </a:r>
            <a:endParaRPr lang="es-EC" sz="1600" dirty="0"/>
          </a:p>
          <a:p>
            <a:pPr>
              <a:lnSpc>
                <a:spcPct val="150000"/>
              </a:lnSpc>
            </a:pPr>
            <a:r>
              <a:rPr lang="es-ES_tradnl" sz="1600" dirty="0"/>
              <a:t> </a:t>
            </a:r>
            <a:endParaRPr lang="es-EC" sz="1600" dirty="0"/>
          </a:p>
        </p:txBody>
      </p:sp>
      <p:pic>
        <p:nvPicPr>
          <p:cNvPr id="6" name="5 Imagen"/>
          <p:cNvPicPr/>
          <p:nvPr/>
        </p:nvPicPr>
        <p:blipFill>
          <a:blip r:embed="rId2" cstate="print">
            <a:extLst>
              <a:ext uri="{28A0092B-C50C-407E-A947-70E740481C1C}">
                <a14:useLocalDpi xmlns:a14="http://schemas.microsoft.com/office/drawing/2010/main" val="0"/>
              </a:ext>
            </a:extLst>
          </a:blip>
          <a:srcRect l="2834" r="2934"/>
          <a:stretch>
            <a:fillRect/>
          </a:stretch>
        </p:blipFill>
        <p:spPr bwMode="auto">
          <a:xfrm>
            <a:off x="2447764" y="4437112"/>
            <a:ext cx="4680520" cy="1962666"/>
          </a:xfrm>
          <a:prstGeom prst="rect">
            <a:avLst/>
          </a:prstGeom>
          <a:noFill/>
          <a:ln>
            <a:noFill/>
          </a:ln>
        </p:spPr>
      </p:pic>
      <p:pic>
        <p:nvPicPr>
          <p:cNvPr id="7" name="6 Imagen"/>
          <p:cNvPicPr/>
          <p:nvPr/>
        </p:nvPicPr>
        <p:blipFill>
          <a:blip r:embed="rId3" cstate="print">
            <a:extLst>
              <a:ext uri="{28A0092B-C50C-407E-A947-70E740481C1C}">
                <a14:useLocalDpi xmlns:a14="http://schemas.microsoft.com/office/drawing/2010/main" val="0"/>
              </a:ext>
            </a:extLst>
          </a:blip>
          <a:srcRect l="1276" r="5627"/>
          <a:stretch>
            <a:fillRect/>
          </a:stretch>
        </p:blipFill>
        <p:spPr bwMode="auto">
          <a:xfrm>
            <a:off x="2880672" y="2276872"/>
            <a:ext cx="4355624" cy="2016224"/>
          </a:xfrm>
          <a:prstGeom prst="rect">
            <a:avLst/>
          </a:prstGeom>
          <a:noFill/>
          <a:ln>
            <a:noFill/>
          </a:ln>
        </p:spPr>
      </p:pic>
    </p:spTree>
    <p:extLst>
      <p:ext uri="{BB962C8B-B14F-4D97-AF65-F5344CB8AC3E}">
        <p14:creationId xmlns:p14="http://schemas.microsoft.com/office/powerpoint/2010/main" val="29240455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692696"/>
            <a:ext cx="7024744" cy="1143000"/>
          </a:xfrm>
        </p:spPr>
        <p:txBody>
          <a:bodyPr>
            <a:noAutofit/>
          </a:bodyPr>
          <a:lstStyle/>
          <a:p>
            <a:pPr algn="ctr"/>
            <a:r>
              <a:rPr lang="es-ES" sz="1800" b="1" dirty="0">
                <a:solidFill>
                  <a:schemeClr val="tx1"/>
                </a:solidFill>
              </a:rPr>
              <a:t>Sillas tipo Yee para conexiones domiciliarias y anillo de caucho</a:t>
            </a:r>
            <a:r>
              <a:rPr lang="es-EC" sz="1800" b="1" dirty="0">
                <a:solidFill>
                  <a:schemeClr val="tx1"/>
                </a:solidFill>
              </a:rPr>
              <a:t/>
            </a:r>
            <a:br>
              <a:rPr lang="es-EC" sz="1800" b="1" dirty="0">
                <a:solidFill>
                  <a:schemeClr val="tx1"/>
                </a:solidFill>
              </a:rPr>
            </a:br>
            <a:endParaRPr lang="es-EC" sz="1800" b="1" dirty="0">
              <a:solidFill>
                <a:schemeClr val="tx1"/>
              </a:solidFill>
            </a:endParaRPr>
          </a:p>
        </p:txBody>
      </p:sp>
      <p:sp>
        <p:nvSpPr>
          <p:cNvPr id="4" name="3 Rectángulo"/>
          <p:cNvSpPr/>
          <p:nvPr/>
        </p:nvSpPr>
        <p:spPr>
          <a:xfrm>
            <a:off x="4788024" y="149731"/>
            <a:ext cx="3240360" cy="830997"/>
          </a:xfrm>
          <a:prstGeom prst="rect">
            <a:avLst/>
          </a:prstGeom>
        </p:spPr>
        <p:txBody>
          <a:bodyPr wrap="square">
            <a:spAutoFit/>
          </a:bodyPr>
          <a:lstStyle/>
          <a:p>
            <a:pPr lvl="0"/>
            <a:r>
              <a:rPr lang="es-ES" sz="2400" b="1" dirty="0" smtClean="0">
                <a:solidFill>
                  <a:schemeClr val="accent1"/>
                </a:solidFill>
              </a:rPr>
              <a:t>CÁLCULOS </a:t>
            </a:r>
            <a:r>
              <a:rPr lang="es-ES" sz="2400" b="1" dirty="0">
                <a:solidFill>
                  <a:schemeClr val="accent1"/>
                </a:solidFill>
              </a:rPr>
              <a:t>Y DISEÑO</a:t>
            </a:r>
            <a:endParaRPr lang="es-EC" sz="2400" b="1" dirty="0">
              <a:solidFill>
                <a:schemeClr val="accent1"/>
              </a:solidFill>
            </a:endParaRPr>
          </a:p>
          <a:p>
            <a:endParaRPr lang="es-EC" sz="2400" b="1" dirty="0">
              <a:solidFill>
                <a:schemeClr val="accent1"/>
              </a:solidFill>
            </a:endParaRPr>
          </a:p>
        </p:txBody>
      </p:sp>
      <p:pic>
        <p:nvPicPr>
          <p:cNvPr id="5" name="4 Imagen" descr="Descripción: C:\Users\User\Desktop\sillas\silla_yee_ja_20120706_2007400594.jpg"/>
          <p:cNvPicPr/>
          <p:nvPr/>
        </p:nvPicPr>
        <p:blipFill>
          <a:blip r:embed="rId2">
            <a:extLst>
              <a:ext uri="{28A0092B-C50C-407E-A947-70E740481C1C}">
                <a14:useLocalDpi xmlns:a14="http://schemas.microsoft.com/office/drawing/2010/main" val="0"/>
              </a:ext>
            </a:extLst>
          </a:blip>
          <a:srcRect/>
          <a:stretch>
            <a:fillRect/>
          </a:stretch>
        </p:blipFill>
        <p:spPr bwMode="auto">
          <a:xfrm>
            <a:off x="6516216" y="4725144"/>
            <a:ext cx="1345128" cy="1372453"/>
          </a:xfrm>
          <a:prstGeom prst="rect">
            <a:avLst/>
          </a:prstGeom>
          <a:noFill/>
        </p:spPr>
      </p:pic>
      <p:pic>
        <p:nvPicPr>
          <p:cNvPr id="6" name="5 Imagen" descr="Descripción: C:\Users\User\Desktop\sillas\SIL-001.JPG"/>
          <p:cNvPicPr/>
          <p:nvPr/>
        </p:nvPicPr>
        <p:blipFill>
          <a:blip r:embed="rId3">
            <a:extLst>
              <a:ext uri="{28A0092B-C50C-407E-A947-70E740481C1C}">
                <a14:useLocalDpi xmlns:a14="http://schemas.microsoft.com/office/drawing/2010/main" val="0"/>
              </a:ext>
            </a:extLst>
          </a:blip>
          <a:srcRect/>
          <a:stretch>
            <a:fillRect/>
          </a:stretch>
        </p:blipFill>
        <p:spPr bwMode="auto">
          <a:xfrm>
            <a:off x="6725612" y="3031981"/>
            <a:ext cx="1734820" cy="1621155"/>
          </a:xfrm>
          <a:prstGeom prst="rect">
            <a:avLst/>
          </a:prstGeom>
          <a:noFill/>
        </p:spPr>
      </p:pic>
      <p:pic>
        <p:nvPicPr>
          <p:cNvPr id="7" name="6 Imagen" descr="Descripción: C:\Users\User\Desktop\sillas\ASI-003.JPG"/>
          <p:cNvPicPr/>
          <p:nvPr/>
        </p:nvPicPr>
        <p:blipFill>
          <a:blip r:embed="rId4">
            <a:extLst>
              <a:ext uri="{28A0092B-C50C-407E-A947-70E740481C1C}">
                <a14:useLocalDpi xmlns:a14="http://schemas.microsoft.com/office/drawing/2010/main" val="0"/>
              </a:ext>
            </a:extLst>
          </a:blip>
          <a:srcRect/>
          <a:stretch>
            <a:fillRect/>
          </a:stretch>
        </p:blipFill>
        <p:spPr bwMode="auto">
          <a:xfrm>
            <a:off x="6588224" y="1412776"/>
            <a:ext cx="1857375" cy="1466215"/>
          </a:xfrm>
          <a:prstGeom prst="rect">
            <a:avLst/>
          </a:prstGeom>
          <a:noFill/>
        </p:spPr>
      </p:pic>
      <p:pic>
        <p:nvPicPr>
          <p:cNvPr id="8" name="7 Imagen"/>
          <p:cNvPicPr/>
          <p:nvPr/>
        </p:nvPicPr>
        <p:blipFill>
          <a:blip r:embed="rId5">
            <a:extLst>
              <a:ext uri="{28A0092B-C50C-407E-A947-70E740481C1C}">
                <a14:useLocalDpi xmlns:a14="http://schemas.microsoft.com/office/drawing/2010/main" val="0"/>
              </a:ext>
            </a:extLst>
          </a:blip>
          <a:srcRect/>
          <a:stretch>
            <a:fillRect/>
          </a:stretch>
        </p:blipFill>
        <p:spPr bwMode="auto">
          <a:xfrm>
            <a:off x="539552" y="1968152"/>
            <a:ext cx="2927235" cy="3899010"/>
          </a:xfrm>
          <a:prstGeom prst="rect">
            <a:avLst/>
          </a:prstGeom>
          <a:noFill/>
        </p:spPr>
      </p:pic>
      <p:pic>
        <p:nvPicPr>
          <p:cNvPr id="9" name="8 Imagen"/>
          <p:cNvPicPr/>
          <p:nvPr/>
        </p:nvPicPr>
        <p:blipFill>
          <a:blip r:embed="rId6">
            <a:extLst>
              <a:ext uri="{28A0092B-C50C-407E-A947-70E740481C1C}">
                <a14:useLocalDpi xmlns:a14="http://schemas.microsoft.com/office/drawing/2010/main" val="0"/>
              </a:ext>
            </a:extLst>
          </a:blip>
          <a:srcRect/>
          <a:stretch>
            <a:fillRect/>
          </a:stretch>
        </p:blipFill>
        <p:spPr bwMode="auto">
          <a:xfrm>
            <a:off x="3491880" y="1998950"/>
            <a:ext cx="2913811" cy="3878322"/>
          </a:xfrm>
          <a:prstGeom prst="rect">
            <a:avLst/>
          </a:prstGeom>
          <a:noFill/>
        </p:spPr>
      </p:pic>
    </p:spTree>
    <p:extLst>
      <p:ext uri="{BB962C8B-B14F-4D97-AF65-F5344CB8AC3E}">
        <p14:creationId xmlns:p14="http://schemas.microsoft.com/office/powerpoint/2010/main" val="29240455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404664"/>
            <a:ext cx="1512286" cy="673144"/>
          </a:xfrm>
        </p:spPr>
        <p:txBody>
          <a:bodyPr/>
          <a:lstStyle/>
          <a:p>
            <a:pPr lvl="2" algn="l" rtl="0">
              <a:spcBef>
                <a:spcPct val="0"/>
              </a:spcBef>
            </a:pPr>
            <a:r>
              <a:rPr lang="es-ES" b="1" dirty="0"/>
              <a:t>Sumideros.</a:t>
            </a:r>
            <a:r>
              <a:rPr lang="es-EC" b="1" dirty="0"/>
              <a:t/>
            </a:r>
            <a:br>
              <a:rPr lang="es-EC" b="1" dirty="0"/>
            </a:br>
            <a:endParaRPr lang="es-EC" dirty="0"/>
          </a:p>
        </p:txBody>
      </p:sp>
      <p:sp>
        <p:nvSpPr>
          <p:cNvPr id="3" name="2 Marcador de contenido"/>
          <p:cNvSpPr>
            <a:spLocks noGrp="1"/>
          </p:cNvSpPr>
          <p:nvPr>
            <p:ph idx="1"/>
          </p:nvPr>
        </p:nvSpPr>
        <p:spPr>
          <a:xfrm>
            <a:off x="467544" y="980729"/>
            <a:ext cx="8280920" cy="3960440"/>
          </a:xfrm>
        </p:spPr>
        <p:txBody>
          <a:bodyPr>
            <a:normAutofit/>
          </a:bodyPr>
          <a:lstStyle/>
          <a:p>
            <a:pPr marL="285750" indent="-285750">
              <a:lnSpc>
                <a:spcPct val="150000"/>
              </a:lnSpc>
              <a:spcBef>
                <a:spcPts val="0"/>
              </a:spcBef>
              <a:buFont typeface="Arial" pitchFamily="34" charset="0"/>
              <a:buChar char="•"/>
            </a:pPr>
            <a:r>
              <a:rPr lang="es-ES" sz="1600" dirty="0" smtClean="0"/>
              <a:t>Se </a:t>
            </a:r>
            <a:r>
              <a:rPr lang="es-ES" sz="1600" dirty="0"/>
              <a:t>construirán sumideros de dimensión estándar de 30x46 cm, </a:t>
            </a:r>
            <a:endParaRPr lang="es-ES" sz="1600" dirty="0" smtClean="0"/>
          </a:p>
          <a:p>
            <a:pPr marL="285750" indent="-285750">
              <a:lnSpc>
                <a:spcPct val="150000"/>
              </a:lnSpc>
              <a:spcBef>
                <a:spcPts val="0"/>
              </a:spcBef>
              <a:buFont typeface="Arial" pitchFamily="34" charset="0"/>
              <a:buChar char="•"/>
            </a:pPr>
            <a:r>
              <a:rPr lang="es-ES" sz="1600" dirty="0" smtClean="0"/>
              <a:t>Se ubicaran cada </a:t>
            </a:r>
            <a:r>
              <a:rPr lang="es-ES" sz="1600" dirty="0"/>
              <a:t>80 metros de longitud de calle, o uno en cada esquina de manzana cuando la longitud es menor a 80 m. </a:t>
            </a:r>
            <a:endParaRPr lang="es-ES" sz="1600" dirty="0" smtClean="0"/>
          </a:p>
          <a:p>
            <a:pPr marL="285750" indent="-285750">
              <a:lnSpc>
                <a:spcPct val="150000"/>
              </a:lnSpc>
              <a:spcBef>
                <a:spcPts val="0"/>
              </a:spcBef>
              <a:buFont typeface="Arial" pitchFamily="34" charset="0"/>
              <a:buChar char="•"/>
            </a:pPr>
            <a:r>
              <a:rPr lang="es-ES" sz="1600" dirty="0" smtClean="0"/>
              <a:t>Serán </a:t>
            </a:r>
            <a:r>
              <a:rPr lang="es-ES" sz="1600" dirty="0"/>
              <a:t>colocados los sumideros cuando se realice la pavimentación de la vía, debido a que si se lo hace en el estado actual en que se encuentra, se tendrá taponamientos del sistema por acumulación de tierra y material suelto. </a:t>
            </a:r>
            <a:endParaRPr lang="es-ES" sz="1600" dirty="0" smtClean="0"/>
          </a:p>
          <a:p>
            <a:pPr marL="285750" indent="-285750">
              <a:lnSpc>
                <a:spcPct val="150000"/>
              </a:lnSpc>
              <a:spcBef>
                <a:spcPts val="0"/>
              </a:spcBef>
              <a:buFont typeface="Arial" pitchFamily="34" charset="0"/>
              <a:buChar char="•"/>
            </a:pPr>
            <a:r>
              <a:rPr lang="es-ES" sz="1600" dirty="0" smtClean="0"/>
              <a:t>Las </a:t>
            </a:r>
            <a:r>
              <a:rPr lang="es-ES" sz="1600" dirty="0"/>
              <a:t>descargas de los sumideros se harán a los pozos de revisión de la red pluvial. </a:t>
            </a:r>
            <a:endParaRPr lang="es-EC" sz="1600" dirty="0"/>
          </a:p>
          <a:p>
            <a:pPr marL="285750" indent="-285750">
              <a:lnSpc>
                <a:spcPct val="150000"/>
              </a:lnSpc>
              <a:spcBef>
                <a:spcPts val="0"/>
              </a:spcBef>
              <a:buFont typeface="Arial" pitchFamily="34" charset="0"/>
              <a:buChar char="•"/>
            </a:pPr>
            <a:endParaRPr lang="es-EC" sz="1600" dirty="0"/>
          </a:p>
        </p:txBody>
      </p:sp>
      <p:sp>
        <p:nvSpPr>
          <p:cNvPr id="4" name="3 Rectángulo"/>
          <p:cNvSpPr/>
          <p:nvPr/>
        </p:nvSpPr>
        <p:spPr>
          <a:xfrm>
            <a:off x="4788024" y="149731"/>
            <a:ext cx="3240360" cy="830997"/>
          </a:xfrm>
          <a:prstGeom prst="rect">
            <a:avLst/>
          </a:prstGeom>
        </p:spPr>
        <p:txBody>
          <a:bodyPr wrap="square">
            <a:spAutoFit/>
          </a:bodyPr>
          <a:lstStyle/>
          <a:p>
            <a:pPr lvl="0"/>
            <a:r>
              <a:rPr lang="es-ES" sz="2400" b="1" dirty="0" smtClean="0">
                <a:solidFill>
                  <a:schemeClr val="accent1"/>
                </a:solidFill>
              </a:rPr>
              <a:t>CÁLCULOS </a:t>
            </a:r>
            <a:r>
              <a:rPr lang="es-ES" sz="2400" b="1" dirty="0">
                <a:solidFill>
                  <a:schemeClr val="accent1"/>
                </a:solidFill>
              </a:rPr>
              <a:t>Y DISEÑO</a:t>
            </a:r>
            <a:endParaRPr lang="es-EC" sz="2400" b="1" dirty="0">
              <a:solidFill>
                <a:schemeClr val="accent1"/>
              </a:solidFill>
            </a:endParaRPr>
          </a:p>
          <a:p>
            <a:endParaRPr lang="es-EC" sz="2400" b="1" dirty="0">
              <a:solidFill>
                <a:schemeClr val="accent1"/>
              </a:solidFill>
            </a:endParaRPr>
          </a:p>
        </p:txBody>
      </p:sp>
      <p:pic>
        <p:nvPicPr>
          <p:cNvPr id="5" name="4 Imagen"/>
          <p:cNvPicPr/>
          <p:nvPr/>
        </p:nvPicPr>
        <p:blipFill>
          <a:blip r:embed="rId2" cstate="print">
            <a:extLst>
              <a:ext uri="{28A0092B-C50C-407E-A947-70E740481C1C}">
                <a14:useLocalDpi xmlns:a14="http://schemas.microsoft.com/office/drawing/2010/main" val="0"/>
              </a:ext>
            </a:extLst>
          </a:blip>
          <a:srcRect l="31403" t="5852" r="25755"/>
          <a:stretch>
            <a:fillRect/>
          </a:stretch>
        </p:blipFill>
        <p:spPr bwMode="auto">
          <a:xfrm>
            <a:off x="3419872" y="3861048"/>
            <a:ext cx="2520280" cy="2303658"/>
          </a:xfrm>
          <a:prstGeom prst="rect">
            <a:avLst/>
          </a:prstGeom>
          <a:noFill/>
          <a:ln>
            <a:noFill/>
          </a:ln>
        </p:spPr>
      </p:pic>
    </p:spTree>
    <p:extLst>
      <p:ext uri="{BB962C8B-B14F-4D97-AF65-F5344CB8AC3E}">
        <p14:creationId xmlns:p14="http://schemas.microsoft.com/office/powerpoint/2010/main" val="29240455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90264"/>
            <a:ext cx="7024744" cy="1143000"/>
          </a:xfrm>
        </p:spPr>
        <p:txBody>
          <a:bodyPr>
            <a:normAutofit/>
          </a:bodyPr>
          <a:lstStyle/>
          <a:p>
            <a:r>
              <a:rPr lang="es-ES" sz="1800" b="1" dirty="0" smtClean="0">
                <a:solidFill>
                  <a:schemeClr val="tx1"/>
                </a:solidFill>
              </a:rPr>
              <a:t>Consideraciones para el Diseño </a:t>
            </a:r>
            <a:r>
              <a:rPr lang="es-ES" sz="1800" b="1" dirty="0">
                <a:solidFill>
                  <a:schemeClr val="tx1"/>
                </a:solidFill>
              </a:rPr>
              <a:t>hidráulico</a:t>
            </a:r>
            <a:endParaRPr lang="es-EC" sz="1800" b="1" dirty="0">
              <a:solidFill>
                <a:schemeClr val="tx1"/>
              </a:solidFill>
            </a:endParaRPr>
          </a:p>
        </p:txBody>
      </p:sp>
      <p:sp>
        <p:nvSpPr>
          <p:cNvPr id="3" name="2 Marcador de contenido"/>
          <p:cNvSpPr>
            <a:spLocks noGrp="1"/>
          </p:cNvSpPr>
          <p:nvPr>
            <p:ph idx="1"/>
          </p:nvPr>
        </p:nvSpPr>
        <p:spPr>
          <a:xfrm>
            <a:off x="467544" y="1340768"/>
            <a:ext cx="8208912" cy="5544616"/>
          </a:xfrm>
        </p:spPr>
        <p:txBody>
          <a:bodyPr>
            <a:normAutofit/>
          </a:bodyPr>
          <a:lstStyle/>
          <a:p>
            <a:pPr marL="68580" indent="0">
              <a:lnSpc>
                <a:spcPct val="160000"/>
              </a:lnSpc>
              <a:spcBef>
                <a:spcPts val="0"/>
              </a:spcBef>
              <a:buNone/>
            </a:pPr>
            <a:r>
              <a:rPr lang="es-ES" sz="1800" dirty="0"/>
              <a:t>Los siguientes datos son los considerados al inicio del diseño de las redes de alcantarillado del barrio Chiriboga y el recinto El Rocío:</a:t>
            </a:r>
            <a:endParaRPr lang="es-EC" sz="1800" dirty="0"/>
          </a:p>
          <a:p>
            <a:pPr marL="525780" lvl="0" indent="-457200">
              <a:lnSpc>
                <a:spcPct val="160000"/>
              </a:lnSpc>
              <a:spcBef>
                <a:spcPts val="0"/>
              </a:spcBef>
              <a:buFont typeface="+mj-lt"/>
              <a:buAutoNum type="arabicPeriod"/>
            </a:pPr>
            <a:r>
              <a:rPr lang="es-ES" sz="1800" dirty="0"/>
              <a:t>La Longitud máxima entre pozos es de 80 metros.</a:t>
            </a:r>
            <a:endParaRPr lang="es-EC" sz="1800" dirty="0"/>
          </a:p>
          <a:p>
            <a:pPr marL="525780" lvl="0" indent="-457200">
              <a:lnSpc>
                <a:spcPct val="160000"/>
              </a:lnSpc>
              <a:spcBef>
                <a:spcPts val="0"/>
              </a:spcBef>
              <a:buFont typeface="+mj-lt"/>
              <a:buAutoNum type="arabicPeriod"/>
            </a:pPr>
            <a:r>
              <a:rPr lang="es-ES" sz="1800" dirty="0"/>
              <a:t>La profundidad mínima que debe colocarse en una tubería es de 1.50 metros, y la profundidad máxima es 5 metros.</a:t>
            </a:r>
            <a:endParaRPr lang="es-EC" sz="1800" dirty="0"/>
          </a:p>
          <a:p>
            <a:pPr marL="525780" lvl="0" indent="-457200">
              <a:lnSpc>
                <a:spcPct val="160000"/>
              </a:lnSpc>
              <a:spcBef>
                <a:spcPts val="0"/>
              </a:spcBef>
              <a:buFont typeface="+mj-lt"/>
              <a:buAutoNum type="arabicPeriod"/>
            </a:pPr>
            <a:r>
              <a:rPr lang="es-ES" sz="1800" dirty="0"/>
              <a:t>La velocidad mínima dentro de la tubería será de 0.40 m/s y la velocidad máxima en la tubería de </a:t>
            </a:r>
            <a:r>
              <a:rPr lang="es-ES" sz="1800" dirty="0" err="1"/>
              <a:t>PVC</a:t>
            </a:r>
            <a:r>
              <a:rPr lang="es-ES" sz="1800" dirty="0"/>
              <a:t> será de 9 m/s.</a:t>
            </a:r>
            <a:endParaRPr lang="es-EC" sz="1800" dirty="0"/>
          </a:p>
          <a:p>
            <a:pPr marL="525780" lvl="0" indent="-457200">
              <a:lnSpc>
                <a:spcPct val="160000"/>
              </a:lnSpc>
              <a:spcBef>
                <a:spcPts val="0"/>
              </a:spcBef>
              <a:buFont typeface="+mj-lt"/>
              <a:buAutoNum type="arabicPeriod"/>
            </a:pPr>
            <a:r>
              <a:rPr lang="es-ES" sz="1800" dirty="0"/>
              <a:t>Ya que todo el sistema hidráulico del alcantarillado trabaja a flujo libre se utilizara la fórmula de Manning.</a:t>
            </a:r>
            <a:endParaRPr lang="es-EC" sz="1800" dirty="0"/>
          </a:p>
          <a:p>
            <a:pPr marL="525780" lvl="0" indent="-457200">
              <a:lnSpc>
                <a:spcPct val="160000"/>
              </a:lnSpc>
              <a:spcBef>
                <a:spcPts val="0"/>
              </a:spcBef>
              <a:buFont typeface="+mj-lt"/>
              <a:buAutoNum type="arabicPeriod"/>
            </a:pPr>
            <a:r>
              <a:rPr lang="es-ES" sz="1800" dirty="0"/>
              <a:t>El caudal se obtendrá de la tabla de caudales que corresponden a cada tramo.</a:t>
            </a:r>
            <a:endParaRPr lang="es-EC" sz="1800" dirty="0"/>
          </a:p>
          <a:p>
            <a:pPr>
              <a:lnSpc>
                <a:spcPct val="160000"/>
              </a:lnSpc>
              <a:spcBef>
                <a:spcPts val="0"/>
              </a:spcBef>
            </a:pPr>
            <a:endParaRPr lang="es-EC" sz="1800" dirty="0"/>
          </a:p>
        </p:txBody>
      </p:sp>
      <p:sp>
        <p:nvSpPr>
          <p:cNvPr id="4" name="3 Rectángulo"/>
          <p:cNvSpPr/>
          <p:nvPr/>
        </p:nvSpPr>
        <p:spPr>
          <a:xfrm>
            <a:off x="4788024" y="149731"/>
            <a:ext cx="3240360" cy="830997"/>
          </a:xfrm>
          <a:prstGeom prst="rect">
            <a:avLst/>
          </a:prstGeom>
        </p:spPr>
        <p:txBody>
          <a:bodyPr wrap="square">
            <a:spAutoFit/>
          </a:bodyPr>
          <a:lstStyle/>
          <a:p>
            <a:pPr lvl="0"/>
            <a:r>
              <a:rPr lang="es-ES" sz="2400" b="1" dirty="0" smtClean="0">
                <a:solidFill>
                  <a:schemeClr val="accent1"/>
                </a:solidFill>
              </a:rPr>
              <a:t>CÁLCULOS </a:t>
            </a:r>
            <a:r>
              <a:rPr lang="es-ES" sz="2400" b="1" dirty="0">
                <a:solidFill>
                  <a:schemeClr val="accent1"/>
                </a:solidFill>
              </a:rPr>
              <a:t>Y DISEÑO</a:t>
            </a:r>
            <a:endParaRPr lang="es-EC" sz="2400" b="1" dirty="0">
              <a:solidFill>
                <a:schemeClr val="accent1"/>
              </a:solidFill>
            </a:endParaRPr>
          </a:p>
          <a:p>
            <a:endParaRPr lang="es-EC" sz="2400" b="1" dirty="0">
              <a:solidFill>
                <a:schemeClr val="accent1"/>
              </a:solidFill>
            </a:endParaRPr>
          </a:p>
        </p:txBody>
      </p:sp>
    </p:spTree>
    <p:extLst>
      <p:ext uri="{BB962C8B-B14F-4D97-AF65-F5344CB8AC3E}">
        <p14:creationId xmlns:p14="http://schemas.microsoft.com/office/powerpoint/2010/main" val="2337967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07696" y="197768"/>
            <a:ext cx="7024744" cy="1143000"/>
          </a:xfrm>
        </p:spPr>
        <p:txBody>
          <a:bodyPr>
            <a:normAutofit/>
          </a:bodyPr>
          <a:lstStyle/>
          <a:p>
            <a:r>
              <a:rPr lang="es-EC" sz="2000" b="1" dirty="0" smtClean="0">
                <a:solidFill>
                  <a:schemeClr val="tx1"/>
                </a:solidFill>
              </a:rPr>
              <a:t>FOSA SÉPTICA Y FILTRO ANAERÓBICO</a:t>
            </a:r>
            <a:endParaRPr lang="es-EC" sz="2000" b="1" dirty="0">
              <a:solidFill>
                <a:schemeClr val="tx1"/>
              </a:solidFill>
            </a:endParaRPr>
          </a:p>
        </p:txBody>
      </p:sp>
      <p:sp>
        <p:nvSpPr>
          <p:cNvPr id="4" name="3 Rectángulo"/>
          <p:cNvSpPr/>
          <p:nvPr/>
        </p:nvSpPr>
        <p:spPr>
          <a:xfrm>
            <a:off x="4932040" y="44624"/>
            <a:ext cx="3240360" cy="1077218"/>
          </a:xfrm>
          <a:prstGeom prst="rect">
            <a:avLst/>
          </a:prstGeom>
        </p:spPr>
        <p:txBody>
          <a:bodyPr wrap="square">
            <a:spAutoFit/>
          </a:bodyPr>
          <a:lstStyle/>
          <a:p>
            <a:pPr lvl="0"/>
            <a:r>
              <a:rPr lang="es-EC" sz="3200" b="1" dirty="0" smtClean="0">
                <a:solidFill>
                  <a:schemeClr val="accent1"/>
                </a:solidFill>
              </a:rPr>
              <a:t>TRATAMIENTO</a:t>
            </a:r>
            <a:endParaRPr lang="es-EC" sz="3200" b="1" dirty="0">
              <a:solidFill>
                <a:schemeClr val="accent1"/>
              </a:solidFill>
            </a:endParaRPr>
          </a:p>
          <a:p>
            <a:endParaRPr lang="es-EC" sz="3200" b="1" dirty="0">
              <a:solidFill>
                <a:schemeClr val="accent1"/>
              </a:solidFill>
            </a:endParaRPr>
          </a:p>
        </p:txBody>
      </p:sp>
      <p:pic>
        <p:nvPicPr>
          <p:cNvPr id="8" name="Picture 2" descr="C:\Users\User\Desktop\FOSA\tec_s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7518485" cy="4340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359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75848" y="44624"/>
            <a:ext cx="7024744" cy="1143000"/>
          </a:xfrm>
        </p:spPr>
        <p:txBody>
          <a:bodyPr>
            <a:normAutofit fontScale="90000"/>
          </a:bodyPr>
          <a:lstStyle/>
          <a:p>
            <a:pPr lvl="1" algn="ctr"/>
            <a:r>
              <a:rPr lang="es-ES" b="1" dirty="0">
                <a:solidFill>
                  <a:schemeClr val="accent1"/>
                </a:solidFill>
              </a:rPr>
              <a:t>Aspectos </a:t>
            </a:r>
            <a:r>
              <a:rPr lang="es-ES" b="1" dirty="0" smtClean="0">
                <a:solidFill>
                  <a:schemeClr val="accent1"/>
                </a:solidFill>
              </a:rPr>
              <a:t>Físicos </a:t>
            </a:r>
            <a:r>
              <a:rPr lang="es-ES" b="1" dirty="0">
                <a:solidFill>
                  <a:schemeClr val="accent1"/>
                </a:solidFill>
              </a:rPr>
              <a:t>y G</a:t>
            </a:r>
            <a:r>
              <a:rPr lang="es-ES" b="1" dirty="0" smtClean="0">
                <a:solidFill>
                  <a:schemeClr val="accent1"/>
                </a:solidFill>
              </a:rPr>
              <a:t>eográficos</a:t>
            </a:r>
            <a:r>
              <a:rPr lang="es-EC" b="1" dirty="0">
                <a:solidFill>
                  <a:schemeClr val="accent1"/>
                </a:solidFill>
              </a:rPr>
              <a:t/>
            </a:r>
            <a:br>
              <a:rPr lang="es-EC" b="1" dirty="0">
                <a:solidFill>
                  <a:schemeClr val="accent1"/>
                </a:solidFill>
              </a:rPr>
            </a:br>
            <a:r>
              <a:rPr lang="es-ES" b="1" dirty="0">
                <a:solidFill>
                  <a:schemeClr val="accent1"/>
                </a:solidFill>
              </a:rPr>
              <a:t> </a:t>
            </a:r>
            <a:r>
              <a:rPr lang="es-EC" dirty="0">
                <a:solidFill>
                  <a:schemeClr val="accent1"/>
                </a:solidFill>
              </a:rPr>
              <a:t/>
            </a:r>
            <a:br>
              <a:rPr lang="es-EC" dirty="0">
                <a:solidFill>
                  <a:schemeClr val="accent1"/>
                </a:solidFill>
              </a:rPr>
            </a:br>
            <a:r>
              <a:rPr lang="es-EC" b="1" dirty="0">
                <a:solidFill>
                  <a:schemeClr val="accent1"/>
                </a:solidFill>
              </a:rPr>
              <a:t/>
            </a:r>
            <a:br>
              <a:rPr lang="es-EC" b="1" dirty="0">
                <a:solidFill>
                  <a:schemeClr val="accent1"/>
                </a:solidFill>
              </a:rPr>
            </a:br>
            <a:endParaRPr lang="es-EC" dirty="0">
              <a:solidFill>
                <a:schemeClr val="accent1"/>
              </a:solidFill>
            </a:endParaRPr>
          </a:p>
        </p:txBody>
      </p:sp>
      <p:sp>
        <p:nvSpPr>
          <p:cNvPr id="3" name="2 Marcador de contenido"/>
          <p:cNvSpPr>
            <a:spLocks noGrp="1"/>
          </p:cNvSpPr>
          <p:nvPr>
            <p:ph idx="1"/>
          </p:nvPr>
        </p:nvSpPr>
        <p:spPr>
          <a:xfrm>
            <a:off x="539552" y="1052736"/>
            <a:ext cx="8136904" cy="5589240"/>
          </a:xfrm>
        </p:spPr>
        <p:txBody>
          <a:bodyPr>
            <a:normAutofit/>
          </a:bodyPr>
          <a:lstStyle/>
          <a:p>
            <a:pPr marL="68580" indent="0">
              <a:buNone/>
            </a:pPr>
            <a:r>
              <a:rPr lang="es-ES" b="1" dirty="0"/>
              <a:t> </a:t>
            </a:r>
            <a:r>
              <a:rPr lang="es-ES" sz="2000" b="1" dirty="0" smtClean="0"/>
              <a:t>Tipo </a:t>
            </a:r>
            <a:r>
              <a:rPr lang="es-ES" sz="2000" b="1" dirty="0"/>
              <a:t>de </a:t>
            </a:r>
            <a:r>
              <a:rPr lang="es-ES" sz="2000" b="1" dirty="0" smtClean="0"/>
              <a:t>suelo</a:t>
            </a:r>
            <a:r>
              <a:rPr lang="es-ES" sz="2000" dirty="0"/>
              <a:t> </a:t>
            </a:r>
            <a:endParaRPr lang="es-EC" sz="2000" dirty="0"/>
          </a:p>
          <a:p>
            <a:pPr marL="68580" indent="0" algn="just">
              <a:buNone/>
            </a:pPr>
            <a:r>
              <a:rPr lang="es-ES" sz="2000" dirty="0" smtClean="0"/>
              <a:t>“</a:t>
            </a:r>
            <a:r>
              <a:rPr lang="es-ES" sz="2000" dirty="0"/>
              <a:t>ML - Limo arcilloso”, según el Sistema Unificado de Clasificación de Suelos </a:t>
            </a:r>
            <a:r>
              <a:rPr lang="es-ES" sz="2000" dirty="0" err="1"/>
              <a:t>SUCS</a:t>
            </a:r>
            <a:r>
              <a:rPr lang="es-ES" sz="2000" dirty="0" smtClean="0"/>
              <a:t>.</a:t>
            </a:r>
            <a:r>
              <a:rPr lang="es-ES" sz="2000" dirty="0"/>
              <a:t> </a:t>
            </a:r>
            <a:endParaRPr lang="es-EC" sz="2000" dirty="0"/>
          </a:p>
          <a:p>
            <a:pPr marL="68580" indent="0">
              <a:buNone/>
            </a:pPr>
            <a:endParaRPr lang="es-ES" sz="600" b="1" dirty="0" smtClean="0"/>
          </a:p>
          <a:p>
            <a:pPr marL="68580" indent="0">
              <a:buNone/>
            </a:pPr>
            <a:r>
              <a:rPr lang="es-ES" sz="2000" b="1" dirty="0" smtClean="0"/>
              <a:t>Uso </a:t>
            </a:r>
            <a:r>
              <a:rPr lang="es-ES" sz="2000" b="1" dirty="0"/>
              <a:t>del suelo.</a:t>
            </a:r>
            <a:endParaRPr lang="es-EC" sz="2000" b="1" dirty="0"/>
          </a:p>
        </p:txBody>
      </p:sp>
      <p:sp>
        <p:nvSpPr>
          <p:cNvPr id="4" name="1 Título"/>
          <p:cNvSpPr txBox="1">
            <a:spLocks/>
          </p:cNvSpPr>
          <p:nvPr/>
        </p:nvSpPr>
        <p:spPr>
          <a:xfrm>
            <a:off x="971600" y="-90264"/>
            <a:ext cx="7024744" cy="114300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1" algn="ctr"/>
            <a:r>
              <a:rPr lang="es-ES" b="1" dirty="0" smtClean="0"/>
              <a:t>CARACTERÍSTICAS FÍSICAS</a:t>
            </a:r>
            <a:endParaRPr lang="es-EC" b="1" dirty="0"/>
          </a:p>
        </p:txBody>
      </p:sp>
      <p:pic>
        <p:nvPicPr>
          <p:cNvPr id="5" name="4 Imagen"/>
          <p:cNvPicPr/>
          <p:nvPr/>
        </p:nvPicPr>
        <p:blipFill rotWithShape="1">
          <a:blip r:embed="rId2"/>
          <a:srcRect l="3230" t="39792" r="4615" b="27647"/>
          <a:stretch/>
        </p:blipFill>
        <p:spPr bwMode="auto">
          <a:xfrm>
            <a:off x="467544" y="2780928"/>
            <a:ext cx="8208912" cy="34870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075991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25760"/>
            <a:ext cx="7024744" cy="1143000"/>
          </a:xfrm>
        </p:spPr>
        <p:txBody>
          <a:bodyPr>
            <a:normAutofit/>
          </a:bodyPr>
          <a:lstStyle/>
          <a:p>
            <a:r>
              <a:rPr lang="es-EC" sz="1800" b="1" dirty="0" smtClean="0">
                <a:solidFill>
                  <a:schemeClr val="tx1"/>
                </a:solidFill>
              </a:rPr>
              <a:t>FOSA </a:t>
            </a:r>
            <a:r>
              <a:rPr lang="es-EC" sz="1800" b="1" dirty="0" err="1" smtClean="0">
                <a:solidFill>
                  <a:schemeClr val="tx1"/>
                </a:solidFill>
              </a:rPr>
              <a:t>SEPTICA</a:t>
            </a:r>
            <a:endParaRPr lang="es-EC" sz="1800" b="1" dirty="0">
              <a:solidFill>
                <a:schemeClr val="tx1"/>
              </a:solidFill>
            </a:endParaRPr>
          </a:p>
        </p:txBody>
      </p:sp>
      <p:sp>
        <p:nvSpPr>
          <p:cNvPr id="5" name="4 Rectángulo"/>
          <p:cNvSpPr/>
          <p:nvPr/>
        </p:nvSpPr>
        <p:spPr>
          <a:xfrm>
            <a:off x="539552" y="1700808"/>
            <a:ext cx="8136904" cy="4194674"/>
          </a:xfrm>
          <a:prstGeom prst="rect">
            <a:avLst/>
          </a:prstGeom>
        </p:spPr>
        <p:txBody>
          <a:bodyPr wrap="square">
            <a:spAutoFit/>
          </a:bodyPr>
          <a:lstStyle/>
          <a:p>
            <a:pPr>
              <a:lnSpc>
                <a:spcPct val="150000"/>
              </a:lnSpc>
            </a:pPr>
            <a:r>
              <a:rPr lang="es-ES" dirty="0"/>
              <a:t>La eficiencia que se obtiene en estos tanques para la remoción de DBO1, se encuentran en el orden del 30% al 50%, de aceites y grasas del 70%; sólidos en suspensión (SS) 60% y fosforo en un 15%, para el caso de las aguas domesticas típicas.</a:t>
            </a:r>
            <a:endParaRPr lang="es-EC" dirty="0"/>
          </a:p>
          <a:p>
            <a:pPr>
              <a:lnSpc>
                <a:spcPct val="150000"/>
              </a:lnSpc>
            </a:pPr>
            <a:r>
              <a:rPr lang="es-ES" dirty="0"/>
              <a:t> </a:t>
            </a:r>
            <a:endParaRPr lang="es-EC" dirty="0"/>
          </a:p>
          <a:p>
            <a:pPr>
              <a:lnSpc>
                <a:spcPct val="150000"/>
              </a:lnSpc>
            </a:pPr>
            <a:r>
              <a:rPr lang="es-ES" dirty="0"/>
              <a:t>La función de los tanques sépticos es</a:t>
            </a:r>
            <a:r>
              <a:rPr lang="es-ES" dirty="0" smtClean="0"/>
              <a:t>:</a:t>
            </a:r>
          </a:p>
          <a:p>
            <a:pPr>
              <a:lnSpc>
                <a:spcPct val="150000"/>
              </a:lnSpc>
            </a:pPr>
            <a:endParaRPr lang="es-EC" dirty="0"/>
          </a:p>
          <a:p>
            <a:pPr marL="285750">
              <a:lnSpc>
                <a:spcPct val="150000"/>
              </a:lnSpc>
              <a:buFont typeface="Arial" pitchFamily="34" charset="0"/>
              <a:buChar char="•"/>
            </a:pPr>
            <a:r>
              <a:rPr lang="es-ES" dirty="0"/>
              <a:t> </a:t>
            </a:r>
            <a:r>
              <a:rPr lang="es-ES" dirty="0" smtClean="0"/>
              <a:t>Eliminar </a:t>
            </a:r>
            <a:r>
              <a:rPr lang="es-ES" dirty="0"/>
              <a:t>sólidos suspendidos y materia </a:t>
            </a:r>
            <a:r>
              <a:rPr lang="es-ES" dirty="0" smtClean="0"/>
              <a:t>flotante</a:t>
            </a:r>
          </a:p>
          <a:p>
            <a:pPr marL="285750">
              <a:lnSpc>
                <a:spcPct val="150000"/>
              </a:lnSpc>
              <a:buFont typeface="Arial" pitchFamily="34" charset="0"/>
              <a:buChar char="•"/>
            </a:pPr>
            <a:r>
              <a:rPr lang="es-ES" dirty="0" smtClean="0"/>
              <a:t>Realizar </a:t>
            </a:r>
            <a:r>
              <a:rPr lang="es-ES" dirty="0"/>
              <a:t>tratamiento anaeróbico de los lodos </a:t>
            </a:r>
            <a:r>
              <a:rPr lang="es-ES" dirty="0" smtClean="0"/>
              <a:t>sedimentados</a:t>
            </a:r>
          </a:p>
          <a:p>
            <a:pPr marL="285750">
              <a:lnSpc>
                <a:spcPct val="150000"/>
              </a:lnSpc>
              <a:buFont typeface="Arial" pitchFamily="34" charset="0"/>
              <a:buChar char="•"/>
            </a:pPr>
            <a:r>
              <a:rPr lang="es-ES" dirty="0" smtClean="0"/>
              <a:t>Almacenar </a:t>
            </a:r>
            <a:r>
              <a:rPr lang="es-ES" dirty="0"/>
              <a:t>lodos y material flotante.</a:t>
            </a:r>
            <a:endParaRPr lang="es-EC" dirty="0"/>
          </a:p>
        </p:txBody>
      </p:sp>
      <p:sp>
        <p:nvSpPr>
          <p:cNvPr id="6" name="5 Rectángulo"/>
          <p:cNvSpPr/>
          <p:nvPr/>
        </p:nvSpPr>
        <p:spPr>
          <a:xfrm>
            <a:off x="4932040" y="44624"/>
            <a:ext cx="3240360" cy="1077218"/>
          </a:xfrm>
          <a:prstGeom prst="rect">
            <a:avLst/>
          </a:prstGeom>
        </p:spPr>
        <p:txBody>
          <a:bodyPr wrap="square">
            <a:spAutoFit/>
          </a:bodyPr>
          <a:lstStyle/>
          <a:p>
            <a:pPr lvl="0"/>
            <a:r>
              <a:rPr lang="es-EC" sz="3200" b="1" dirty="0" smtClean="0">
                <a:solidFill>
                  <a:schemeClr val="accent1"/>
                </a:solidFill>
              </a:rPr>
              <a:t>TRATAMIENTO</a:t>
            </a:r>
            <a:endParaRPr lang="es-EC" sz="3200" b="1" dirty="0">
              <a:solidFill>
                <a:schemeClr val="accent1"/>
              </a:solidFill>
            </a:endParaRPr>
          </a:p>
          <a:p>
            <a:endParaRPr lang="es-EC" sz="3200" b="1" dirty="0">
              <a:solidFill>
                <a:schemeClr val="accent1"/>
              </a:solidFill>
            </a:endParaRPr>
          </a:p>
        </p:txBody>
      </p:sp>
    </p:spTree>
    <p:extLst>
      <p:ext uri="{BB962C8B-B14F-4D97-AF65-F5344CB8AC3E}">
        <p14:creationId xmlns:p14="http://schemas.microsoft.com/office/powerpoint/2010/main" val="30231012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dirty="0"/>
          </a:p>
        </p:txBody>
      </p:sp>
      <p:sp>
        <p:nvSpPr>
          <p:cNvPr id="4" name="3 Rectángulo"/>
          <p:cNvSpPr/>
          <p:nvPr/>
        </p:nvSpPr>
        <p:spPr>
          <a:xfrm>
            <a:off x="4932040" y="44624"/>
            <a:ext cx="3240360" cy="1077218"/>
          </a:xfrm>
          <a:prstGeom prst="rect">
            <a:avLst/>
          </a:prstGeom>
        </p:spPr>
        <p:txBody>
          <a:bodyPr wrap="square">
            <a:spAutoFit/>
          </a:bodyPr>
          <a:lstStyle/>
          <a:p>
            <a:pPr lvl="0"/>
            <a:r>
              <a:rPr lang="es-EC" sz="3200" b="1" dirty="0" smtClean="0">
                <a:solidFill>
                  <a:schemeClr val="accent1"/>
                </a:solidFill>
              </a:rPr>
              <a:t>TRATAMIENTO</a:t>
            </a:r>
            <a:endParaRPr lang="es-EC" sz="3200" b="1" dirty="0">
              <a:solidFill>
                <a:schemeClr val="accent1"/>
              </a:solidFill>
            </a:endParaRPr>
          </a:p>
          <a:p>
            <a:endParaRPr lang="es-EC" sz="3200" b="1" dirty="0">
              <a:solidFill>
                <a:schemeClr val="accent1"/>
              </a:solidFill>
            </a:endParaRPr>
          </a:p>
        </p:txBody>
      </p:sp>
      <p:pic>
        <p:nvPicPr>
          <p:cNvPr id="24578" name="Picture 2" descr="C:\Users\User\Desktop\FOSA\1278025814_100179925_10-Limpieza-de-Fosas-Septicas-PROSILSA-MERIDA-Otros-Servicios-1278025814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08720"/>
            <a:ext cx="3594403" cy="4789983"/>
          </a:xfrm>
          <a:prstGeom prst="rect">
            <a:avLst/>
          </a:prstGeom>
          <a:noFill/>
          <a:extLst>
            <a:ext uri="{909E8E84-426E-40DD-AFC4-6F175D3DCCD1}">
              <a14:hiddenFill xmlns:a14="http://schemas.microsoft.com/office/drawing/2010/main">
                <a:solidFill>
                  <a:srgbClr val="FFFFFF"/>
                </a:solidFill>
              </a14:hiddenFill>
            </a:ext>
          </a:extLst>
        </p:spPr>
      </p:pic>
      <p:pic>
        <p:nvPicPr>
          <p:cNvPr id="24579" name="Picture 3" descr="C:\Users\User\Desktop\FOSA\fosa septic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764704"/>
            <a:ext cx="3982753" cy="2796778"/>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C:\Users\User\Desktop\FOSA\gra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1079" y="3789040"/>
            <a:ext cx="4057650" cy="260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3591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19664" y="-99392"/>
            <a:ext cx="7024744" cy="1143000"/>
          </a:xfrm>
        </p:spPr>
        <p:txBody>
          <a:bodyPr>
            <a:normAutofit/>
          </a:bodyPr>
          <a:lstStyle/>
          <a:p>
            <a:r>
              <a:rPr lang="es-EC" sz="1800" b="1" dirty="0" smtClean="0">
                <a:solidFill>
                  <a:schemeClr val="tx1"/>
                </a:solidFill>
              </a:rPr>
              <a:t>FILTRO ANAERÓBICO</a:t>
            </a:r>
            <a:endParaRPr lang="es-EC" sz="1800" b="1" dirty="0">
              <a:solidFill>
                <a:schemeClr val="tx1"/>
              </a:solidFill>
            </a:endParaRPr>
          </a:p>
        </p:txBody>
      </p:sp>
      <p:sp>
        <p:nvSpPr>
          <p:cNvPr id="3" name="2 Marcador de contenido"/>
          <p:cNvSpPr>
            <a:spLocks noGrp="1"/>
          </p:cNvSpPr>
          <p:nvPr>
            <p:ph idx="1"/>
          </p:nvPr>
        </p:nvSpPr>
        <p:spPr>
          <a:xfrm>
            <a:off x="5580112" y="908720"/>
            <a:ext cx="3024336" cy="6552728"/>
          </a:xfrm>
        </p:spPr>
        <p:txBody>
          <a:bodyPr>
            <a:noAutofit/>
          </a:bodyPr>
          <a:lstStyle/>
          <a:p>
            <a:pPr marL="68580" indent="0">
              <a:buNone/>
            </a:pPr>
            <a:r>
              <a:rPr lang="es-ES" sz="1800" dirty="0" smtClean="0"/>
              <a:t>El filtro anaeróbico recibe </a:t>
            </a:r>
            <a:r>
              <a:rPr lang="es-ES" sz="1800" dirty="0"/>
              <a:t>el agua proveniente del tanque séptico por medio de un sistema de tuberías que la dirige hacia el fondo del filtro, </a:t>
            </a:r>
            <a:r>
              <a:rPr lang="es-ES" sz="1800" dirty="0" smtClean="0"/>
              <a:t>el </a:t>
            </a:r>
            <a:r>
              <a:rPr lang="es-ES" sz="1800" dirty="0"/>
              <a:t>agua se distribuye de manera uniforme e ira ascendiendo a través de unas losetas falsas y filtros de grava que están dispuestos en el interior del </a:t>
            </a:r>
            <a:r>
              <a:rPr lang="es-ES" sz="1800" dirty="0" smtClean="0"/>
              <a:t>filtro</a:t>
            </a:r>
            <a:r>
              <a:rPr lang="es-ES" sz="1800" dirty="0"/>
              <a:t>.</a:t>
            </a:r>
            <a:endParaRPr lang="es-EC" sz="1800" dirty="0"/>
          </a:p>
        </p:txBody>
      </p:sp>
      <p:sp>
        <p:nvSpPr>
          <p:cNvPr id="4" name="3 Rectángulo"/>
          <p:cNvSpPr/>
          <p:nvPr/>
        </p:nvSpPr>
        <p:spPr>
          <a:xfrm>
            <a:off x="4932040" y="44624"/>
            <a:ext cx="3240360" cy="1077218"/>
          </a:xfrm>
          <a:prstGeom prst="rect">
            <a:avLst/>
          </a:prstGeom>
        </p:spPr>
        <p:txBody>
          <a:bodyPr wrap="square">
            <a:spAutoFit/>
          </a:bodyPr>
          <a:lstStyle/>
          <a:p>
            <a:pPr lvl="0"/>
            <a:r>
              <a:rPr lang="es-EC" sz="3200" b="1" dirty="0" smtClean="0">
                <a:solidFill>
                  <a:schemeClr val="accent1"/>
                </a:solidFill>
              </a:rPr>
              <a:t>TRATAMIENTO</a:t>
            </a:r>
            <a:endParaRPr lang="es-EC" sz="3200" b="1" dirty="0">
              <a:solidFill>
                <a:schemeClr val="accent1"/>
              </a:solidFill>
            </a:endParaRPr>
          </a:p>
          <a:p>
            <a:endParaRPr lang="es-EC" sz="3200" b="1" dirty="0">
              <a:solidFill>
                <a:schemeClr val="accent1"/>
              </a:solidFill>
            </a:endParaRPr>
          </a:p>
        </p:txBody>
      </p:sp>
      <p:pic>
        <p:nvPicPr>
          <p:cNvPr id="25602" name="Picture 2" descr="C:\Users\User\Desktop\FOSA\sbas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5057898" cy="3312368"/>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660172" y="5169966"/>
            <a:ext cx="7800259" cy="923330"/>
          </a:xfrm>
          <a:prstGeom prst="rect">
            <a:avLst/>
          </a:prstGeom>
        </p:spPr>
        <p:txBody>
          <a:bodyPr wrap="square">
            <a:spAutoFit/>
          </a:bodyPr>
          <a:lstStyle/>
          <a:p>
            <a:r>
              <a:rPr lang="es-ES" dirty="0"/>
              <a:t>D</a:t>
            </a:r>
            <a:r>
              <a:rPr lang="es-ES" dirty="0" smtClean="0"/>
              <a:t>e </a:t>
            </a:r>
            <a:r>
              <a:rPr lang="es-ES" dirty="0"/>
              <a:t>ahí pasa por una fina película de microorganismos adheridos a la superficie, o floculados, dónde se realiza el proceso de degradación anaerobia.</a:t>
            </a:r>
            <a:endParaRPr lang="es-EC" dirty="0"/>
          </a:p>
        </p:txBody>
      </p:sp>
    </p:spTree>
    <p:extLst>
      <p:ext uri="{BB962C8B-B14F-4D97-AF65-F5344CB8AC3E}">
        <p14:creationId xmlns:p14="http://schemas.microsoft.com/office/powerpoint/2010/main" val="26783591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22532" name="Picture 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355976" y="733241"/>
            <a:ext cx="32004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432176" y="3204779"/>
            <a:ext cx="31242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4" name="Picture 6"/>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187624" y="1458629"/>
            <a:ext cx="2685156" cy="3349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4932040" y="44624"/>
            <a:ext cx="3240360" cy="1077218"/>
          </a:xfrm>
          <a:prstGeom prst="rect">
            <a:avLst/>
          </a:prstGeom>
        </p:spPr>
        <p:txBody>
          <a:bodyPr wrap="square">
            <a:spAutoFit/>
          </a:bodyPr>
          <a:lstStyle/>
          <a:p>
            <a:pPr lvl="0"/>
            <a:r>
              <a:rPr lang="es-EC" sz="3200" b="1" dirty="0" smtClean="0">
                <a:solidFill>
                  <a:schemeClr val="accent1"/>
                </a:solidFill>
              </a:rPr>
              <a:t>TRATAMIENTO</a:t>
            </a:r>
            <a:endParaRPr lang="es-EC" sz="3200" b="1" dirty="0">
              <a:solidFill>
                <a:schemeClr val="accent1"/>
              </a:solidFill>
            </a:endParaRPr>
          </a:p>
          <a:p>
            <a:endParaRPr lang="es-EC" sz="3200" b="1" dirty="0">
              <a:solidFill>
                <a:schemeClr val="accent1"/>
              </a:solidFill>
            </a:endParaRPr>
          </a:p>
        </p:txBody>
      </p:sp>
      <p:sp>
        <p:nvSpPr>
          <p:cNvPr id="4" name="3 Rectángulo"/>
          <p:cNvSpPr/>
          <p:nvPr/>
        </p:nvSpPr>
        <p:spPr>
          <a:xfrm>
            <a:off x="611560" y="5602014"/>
            <a:ext cx="8136904" cy="923330"/>
          </a:xfrm>
          <a:prstGeom prst="rect">
            <a:avLst/>
          </a:prstGeom>
        </p:spPr>
        <p:txBody>
          <a:bodyPr wrap="square">
            <a:spAutoFit/>
          </a:bodyPr>
          <a:lstStyle/>
          <a:p>
            <a:r>
              <a:rPr lang="es-ES" dirty="0"/>
              <a:t>Las ventajas de la digestión anaerobia son la alta eficiencia en la purificación, estimada en un 80 por ciento de remoción de la </a:t>
            </a:r>
            <a:r>
              <a:rPr lang="es-ES" dirty="0" err="1"/>
              <a:t>DQO</a:t>
            </a:r>
            <a:r>
              <a:rPr lang="es-ES" dirty="0"/>
              <a:t>, la baja producción de lodos y el bajo consumo de energía</a:t>
            </a:r>
            <a:endParaRPr lang="es-EC" dirty="0"/>
          </a:p>
        </p:txBody>
      </p:sp>
    </p:spTree>
    <p:extLst>
      <p:ext uri="{BB962C8B-B14F-4D97-AF65-F5344CB8AC3E}">
        <p14:creationId xmlns:p14="http://schemas.microsoft.com/office/powerpoint/2010/main" val="26783591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a:xfrm>
            <a:off x="539552" y="4221088"/>
            <a:ext cx="3744415" cy="1728192"/>
          </a:xfrm>
        </p:spPr>
        <p:txBody>
          <a:bodyPr>
            <a:normAutofit/>
          </a:bodyPr>
          <a:lstStyle/>
          <a:p>
            <a:r>
              <a:rPr lang="es-EC" dirty="0"/>
              <a:t>L</a:t>
            </a:r>
            <a:r>
              <a:rPr lang="es-EC" dirty="0" smtClean="0"/>
              <a:t>a perdida de carga en el filtro es de 4 cm</a:t>
            </a:r>
            <a:endParaRPr lang="es-EC" dirty="0"/>
          </a:p>
        </p:txBody>
      </p:sp>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427984" y="3779959"/>
            <a:ext cx="3888432" cy="2676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3528" y="560509"/>
            <a:ext cx="4343400"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932040" y="44624"/>
            <a:ext cx="3240360" cy="1077218"/>
          </a:xfrm>
          <a:prstGeom prst="rect">
            <a:avLst/>
          </a:prstGeom>
        </p:spPr>
        <p:txBody>
          <a:bodyPr wrap="square">
            <a:spAutoFit/>
          </a:bodyPr>
          <a:lstStyle/>
          <a:p>
            <a:pPr lvl="0"/>
            <a:r>
              <a:rPr lang="es-EC" sz="3200" b="1" dirty="0" smtClean="0">
                <a:solidFill>
                  <a:schemeClr val="accent1"/>
                </a:solidFill>
              </a:rPr>
              <a:t>TRATAMIENTO</a:t>
            </a:r>
            <a:endParaRPr lang="es-EC" sz="3200" b="1" dirty="0">
              <a:solidFill>
                <a:schemeClr val="accent1"/>
              </a:solidFill>
            </a:endParaRPr>
          </a:p>
          <a:p>
            <a:endParaRPr lang="es-EC" sz="3200" b="1" dirty="0">
              <a:solidFill>
                <a:schemeClr val="accent1"/>
              </a:solidFill>
            </a:endParaRPr>
          </a:p>
        </p:txBody>
      </p:sp>
      <p:pic>
        <p:nvPicPr>
          <p:cNvPr id="26626" name="Picture 2" descr="C:\Users\User\Desktop\FOSA\gra5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851021"/>
            <a:ext cx="4114800" cy="263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3591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dirty="0"/>
          </a:p>
        </p:txBody>
      </p:sp>
      <p:pic>
        <p:nvPicPr>
          <p:cNvPr id="9" name="8 Imagen" descr="F:\CHRISTIAN\HISTORICO TESIS\TESIS A IMPRIMIR FINAL\ANEXOS\ANEXO A FOTOGRAFIAS\fotografias Chiriboga\UBICACION PLANTA DE TRATAMIENTO\DSC0104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070" y="1075885"/>
            <a:ext cx="7826762" cy="4845146"/>
          </a:xfrm>
          <a:prstGeom prst="rect">
            <a:avLst/>
          </a:prstGeom>
          <a:noFill/>
          <a:ln>
            <a:noFill/>
          </a:ln>
        </p:spPr>
      </p:pic>
      <p:sp>
        <p:nvSpPr>
          <p:cNvPr id="10" name="91 Paralelogramo"/>
          <p:cNvSpPr/>
          <p:nvPr/>
        </p:nvSpPr>
        <p:spPr>
          <a:xfrm rot="666853">
            <a:off x="4132123" y="3330045"/>
            <a:ext cx="1752225" cy="513733"/>
          </a:xfrm>
          <a:prstGeom prst="parallelogram">
            <a:avLst>
              <a:gd name="adj" fmla="val 138262"/>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cxnSp>
        <p:nvCxnSpPr>
          <p:cNvPr id="11" name="92 Conector recto"/>
          <p:cNvCxnSpPr/>
          <p:nvPr/>
        </p:nvCxnSpPr>
        <p:spPr>
          <a:xfrm>
            <a:off x="4100691" y="4120296"/>
            <a:ext cx="3923500" cy="1800197"/>
          </a:xfrm>
          <a:prstGeom prst="line">
            <a:avLst/>
          </a:prstGeom>
          <a:ln w="444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2" name="93 Conector recto"/>
          <p:cNvCxnSpPr/>
          <p:nvPr/>
        </p:nvCxnSpPr>
        <p:spPr>
          <a:xfrm>
            <a:off x="768817" y="3653917"/>
            <a:ext cx="3237292" cy="466379"/>
          </a:xfrm>
          <a:prstGeom prst="line">
            <a:avLst/>
          </a:prstGeom>
          <a:ln w="444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3" name="94 Conector recto"/>
          <p:cNvCxnSpPr/>
          <p:nvPr/>
        </p:nvCxnSpPr>
        <p:spPr>
          <a:xfrm flipH="1">
            <a:off x="4100692" y="3809377"/>
            <a:ext cx="543316" cy="310253"/>
          </a:xfrm>
          <a:prstGeom prst="line">
            <a:avLst/>
          </a:prstGeom>
          <a:ln w="44450">
            <a:solidFill>
              <a:srgbClr val="C00000"/>
            </a:solidFill>
          </a:ln>
        </p:spPr>
        <p:style>
          <a:lnRef idx="2">
            <a:schemeClr val="accent1"/>
          </a:lnRef>
          <a:fillRef idx="0">
            <a:schemeClr val="accent1"/>
          </a:fillRef>
          <a:effectRef idx="1">
            <a:schemeClr val="accent1"/>
          </a:effectRef>
          <a:fontRef idx="minor">
            <a:schemeClr val="tx1"/>
          </a:fontRef>
        </p:style>
      </p:cxnSp>
      <p:sp>
        <p:nvSpPr>
          <p:cNvPr id="14" name="95 Elipse"/>
          <p:cNvSpPr/>
          <p:nvPr/>
        </p:nvSpPr>
        <p:spPr>
          <a:xfrm>
            <a:off x="3896378" y="4055521"/>
            <a:ext cx="440059" cy="1813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cxnSp>
        <p:nvCxnSpPr>
          <p:cNvPr id="15" name="96 Conector recto"/>
          <p:cNvCxnSpPr/>
          <p:nvPr/>
        </p:nvCxnSpPr>
        <p:spPr>
          <a:xfrm>
            <a:off x="4312348" y="2780928"/>
            <a:ext cx="1303190" cy="432048"/>
          </a:xfrm>
          <a:prstGeom prst="line">
            <a:avLst/>
          </a:prstGeom>
          <a:ln w="44450">
            <a:solidFill>
              <a:srgbClr val="C00000"/>
            </a:solidFill>
          </a:ln>
        </p:spPr>
        <p:style>
          <a:lnRef idx="2">
            <a:schemeClr val="accent1"/>
          </a:lnRef>
          <a:fillRef idx="0">
            <a:schemeClr val="accent1"/>
          </a:fillRef>
          <a:effectRef idx="1">
            <a:schemeClr val="accent1"/>
          </a:effectRef>
          <a:fontRef idx="minor">
            <a:schemeClr val="tx1"/>
          </a:fontRef>
        </p:style>
      </p:cxnSp>
      <p:sp>
        <p:nvSpPr>
          <p:cNvPr id="16" name="Cuadro de texto 2"/>
          <p:cNvSpPr txBox="1">
            <a:spLocks noChangeArrowheads="1"/>
          </p:cNvSpPr>
          <p:nvPr/>
        </p:nvSpPr>
        <p:spPr bwMode="auto">
          <a:xfrm rot="597440">
            <a:off x="1617502" y="4159160"/>
            <a:ext cx="3206144" cy="518198"/>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s-EC" sz="1100" b="1">
                <a:solidFill>
                  <a:srgbClr val="C00000"/>
                </a:solidFill>
                <a:effectLst/>
                <a:latin typeface="Calibri"/>
                <a:ea typeface="Calibri"/>
                <a:cs typeface="Times New Roman"/>
              </a:rPr>
              <a:t>RED EL ROCÍO</a:t>
            </a:r>
            <a:endParaRPr lang="es-EC" sz="1100">
              <a:effectLst/>
              <a:latin typeface="Calibri"/>
              <a:ea typeface="Calibri"/>
              <a:cs typeface="Times New Roman"/>
            </a:endParaRPr>
          </a:p>
        </p:txBody>
      </p:sp>
      <p:sp>
        <p:nvSpPr>
          <p:cNvPr id="17" name="Cuadro de texto 2"/>
          <p:cNvSpPr txBox="1">
            <a:spLocks noChangeArrowheads="1"/>
          </p:cNvSpPr>
          <p:nvPr/>
        </p:nvSpPr>
        <p:spPr bwMode="auto">
          <a:xfrm rot="1726388">
            <a:off x="5326123" y="5648475"/>
            <a:ext cx="3206317" cy="516829"/>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s-EC" sz="1100" b="1">
                <a:solidFill>
                  <a:srgbClr val="C00000"/>
                </a:solidFill>
                <a:effectLst/>
                <a:latin typeface="Calibri"/>
                <a:ea typeface="Calibri"/>
                <a:cs typeface="Times New Roman"/>
              </a:rPr>
              <a:t>RED CHIRIBOGA</a:t>
            </a:r>
            <a:endParaRPr lang="es-EC" sz="1100">
              <a:effectLst/>
              <a:latin typeface="Calibri"/>
              <a:ea typeface="Calibri"/>
              <a:cs typeface="Times New Roman"/>
            </a:endParaRPr>
          </a:p>
        </p:txBody>
      </p:sp>
      <p:sp>
        <p:nvSpPr>
          <p:cNvPr id="18" name="Cuadro de texto 2"/>
          <p:cNvSpPr txBox="1">
            <a:spLocks noChangeArrowheads="1"/>
          </p:cNvSpPr>
          <p:nvPr/>
        </p:nvSpPr>
        <p:spPr bwMode="auto">
          <a:xfrm rot="1029221">
            <a:off x="3204856" y="2630477"/>
            <a:ext cx="3206144" cy="518198"/>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s-EC" sz="1100" b="1" dirty="0">
                <a:solidFill>
                  <a:srgbClr val="C00000"/>
                </a:solidFill>
                <a:effectLst/>
                <a:latin typeface="Calibri"/>
                <a:ea typeface="Calibri"/>
                <a:cs typeface="Times New Roman"/>
              </a:rPr>
              <a:t>A LA DESCARGA </a:t>
            </a:r>
            <a:r>
              <a:rPr lang="es-EC" sz="1100" b="1" dirty="0" smtClean="0">
                <a:solidFill>
                  <a:srgbClr val="C00000"/>
                </a:solidFill>
                <a:effectLst/>
                <a:latin typeface="Calibri"/>
                <a:ea typeface="Calibri"/>
                <a:cs typeface="Times New Roman"/>
              </a:rPr>
              <a:t>D01</a:t>
            </a:r>
            <a:endParaRPr lang="es-EC" sz="1100" dirty="0">
              <a:effectLst/>
              <a:latin typeface="Calibri"/>
              <a:ea typeface="Calibri"/>
              <a:cs typeface="Times New Roman"/>
            </a:endParaRPr>
          </a:p>
        </p:txBody>
      </p:sp>
      <p:cxnSp>
        <p:nvCxnSpPr>
          <p:cNvPr id="8" name="97 Conector recto"/>
          <p:cNvCxnSpPr/>
          <p:nvPr/>
        </p:nvCxnSpPr>
        <p:spPr>
          <a:xfrm flipV="1">
            <a:off x="5399675" y="3212976"/>
            <a:ext cx="215863" cy="216025"/>
          </a:xfrm>
          <a:prstGeom prst="line">
            <a:avLst/>
          </a:prstGeom>
          <a:ln w="44450">
            <a:solidFill>
              <a:srgbClr val="C00000"/>
            </a:solidFill>
          </a:ln>
        </p:spPr>
        <p:style>
          <a:lnRef idx="2">
            <a:schemeClr val="accent1"/>
          </a:lnRef>
          <a:fillRef idx="0">
            <a:schemeClr val="accent1"/>
          </a:fillRef>
          <a:effectRef idx="1">
            <a:schemeClr val="accent1"/>
          </a:effectRef>
          <a:fontRef idx="minor">
            <a:schemeClr val="tx1"/>
          </a:fontRef>
        </p:style>
      </p:cxnSp>
      <p:sp>
        <p:nvSpPr>
          <p:cNvPr id="6" name="Cuadro de texto 2"/>
          <p:cNvSpPr txBox="1">
            <a:spLocks noChangeArrowheads="1"/>
          </p:cNvSpPr>
          <p:nvPr/>
        </p:nvSpPr>
        <p:spPr bwMode="auto">
          <a:xfrm rot="19788122">
            <a:off x="4353612" y="3412653"/>
            <a:ext cx="1235219" cy="439455"/>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s-EC" sz="500" b="1" dirty="0">
                <a:solidFill>
                  <a:srgbClr val="C00000"/>
                </a:solidFill>
                <a:effectLst/>
                <a:latin typeface="Arial"/>
                <a:ea typeface="Calibri"/>
                <a:cs typeface="Times New Roman"/>
              </a:rPr>
              <a:t>PLANTA DE </a:t>
            </a:r>
            <a:r>
              <a:rPr lang="es-EC" sz="500" b="1" dirty="0" smtClean="0">
                <a:solidFill>
                  <a:srgbClr val="C00000"/>
                </a:solidFill>
                <a:effectLst/>
                <a:latin typeface="Arial"/>
                <a:ea typeface="Calibri"/>
                <a:cs typeface="Times New Roman"/>
              </a:rPr>
              <a:t>TRATAMIENTO</a:t>
            </a:r>
          </a:p>
          <a:p>
            <a:pPr algn="ctr">
              <a:lnSpc>
                <a:spcPct val="115000"/>
              </a:lnSpc>
              <a:spcAft>
                <a:spcPts val="1000"/>
              </a:spcAft>
            </a:pPr>
            <a:r>
              <a:rPr lang="es-EC" sz="500" b="1" dirty="0" smtClean="0">
                <a:solidFill>
                  <a:srgbClr val="C00000"/>
                </a:solidFill>
                <a:effectLst/>
                <a:latin typeface="Arial"/>
                <a:ea typeface="Calibri"/>
                <a:cs typeface="Times New Roman"/>
              </a:rPr>
              <a:t> </a:t>
            </a:r>
            <a:r>
              <a:rPr lang="es-EC" sz="500" b="1" dirty="0">
                <a:solidFill>
                  <a:srgbClr val="C00000"/>
                </a:solidFill>
                <a:effectLst/>
                <a:latin typeface="Arial"/>
                <a:ea typeface="Calibri"/>
                <a:cs typeface="Times New Roman"/>
              </a:rPr>
              <a:t>DEL SISTEMA</a:t>
            </a:r>
            <a:endParaRPr lang="es-EC" sz="1100" dirty="0">
              <a:effectLst/>
              <a:latin typeface="Calibri"/>
              <a:ea typeface="Calibri"/>
              <a:cs typeface="Times New Roman"/>
            </a:endParaRPr>
          </a:p>
        </p:txBody>
      </p:sp>
      <p:sp>
        <p:nvSpPr>
          <p:cNvPr id="19" name="18 Rectángulo"/>
          <p:cNvSpPr/>
          <p:nvPr/>
        </p:nvSpPr>
        <p:spPr>
          <a:xfrm>
            <a:off x="4932040" y="44624"/>
            <a:ext cx="3240360" cy="1077218"/>
          </a:xfrm>
          <a:prstGeom prst="rect">
            <a:avLst/>
          </a:prstGeom>
        </p:spPr>
        <p:txBody>
          <a:bodyPr wrap="square">
            <a:spAutoFit/>
          </a:bodyPr>
          <a:lstStyle/>
          <a:p>
            <a:pPr lvl="0"/>
            <a:r>
              <a:rPr lang="es-EC" sz="3200" b="1" dirty="0" smtClean="0">
                <a:solidFill>
                  <a:schemeClr val="accent1"/>
                </a:solidFill>
              </a:rPr>
              <a:t>TRATAMIENTO</a:t>
            </a:r>
            <a:endParaRPr lang="es-EC" sz="3200" b="1" dirty="0">
              <a:solidFill>
                <a:schemeClr val="accent1"/>
              </a:solidFill>
            </a:endParaRPr>
          </a:p>
          <a:p>
            <a:endParaRPr lang="es-EC" sz="3200" b="1" dirty="0">
              <a:solidFill>
                <a:schemeClr val="accent1"/>
              </a:solidFill>
            </a:endParaRPr>
          </a:p>
        </p:txBody>
      </p:sp>
    </p:spTree>
    <p:extLst>
      <p:ext uri="{BB962C8B-B14F-4D97-AF65-F5344CB8AC3E}">
        <p14:creationId xmlns:p14="http://schemas.microsoft.com/office/powerpoint/2010/main" val="25968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par>
                                <p:cTn id="12" presetID="16" presetClass="entr" presetSubtype="21"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16" presetClass="entr" presetSubtype="2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8" grpId="0"/>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5" name="4 Imagen" descr="F:\CHRISTIAN\HISTORICO TESIS\TESIS A IMPRIMIR FINAL\ANEXOS\ANEXO A FOTOGRAFIAS\fotografias Chiriboga\RED EL ROCIO\DSC0101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0140" y="1175920"/>
            <a:ext cx="6414227" cy="4773359"/>
          </a:xfrm>
          <a:prstGeom prst="rect">
            <a:avLst/>
          </a:prstGeom>
          <a:noFill/>
          <a:ln>
            <a:noFill/>
          </a:ln>
        </p:spPr>
      </p:pic>
      <p:sp>
        <p:nvSpPr>
          <p:cNvPr id="6" name="344 Trapecio"/>
          <p:cNvSpPr/>
          <p:nvPr/>
        </p:nvSpPr>
        <p:spPr>
          <a:xfrm rot="1004432">
            <a:off x="6228301" y="3850923"/>
            <a:ext cx="617238" cy="435155"/>
          </a:xfrm>
          <a:prstGeom prst="trapezoid">
            <a:avLst>
              <a:gd name="adj" fmla="val 3750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cxnSp>
        <p:nvCxnSpPr>
          <p:cNvPr id="7" name="345 Conector recto"/>
          <p:cNvCxnSpPr/>
          <p:nvPr/>
        </p:nvCxnSpPr>
        <p:spPr>
          <a:xfrm flipV="1">
            <a:off x="6624141" y="3146131"/>
            <a:ext cx="395032" cy="713473"/>
          </a:xfrm>
          <a:prstGeom prst="line">
            <a:avLst/>
          </a:prstGeom>
          <a:ln w="444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8" name="346 Conector recto de flecha"/>
          <p:cNvCxnSpPr/>
          <p:nvPr/>
        </p:nvCxnSpPr>
        <p:spPr>
          <a:xfrm flipH="1">
            <a:off x="6729161" y="3354366"/>
            <a:ext cx="169327" cy="336339"/>
          </a:xfrm>
          <a:prstGeom prst="straightConnector1">
            <a:avLst/>
          </a:prstGeom>
          <a:ln w="31750" cap="flat">
            <a:solidFill>
              <a:srgbClr val="C00000"/>
            </a:solidFill>
            <a:round/>
            <a:headEnd type="none"/>
            <a:tailEnd type="arrow" w="med" len="lg"/>
          </a:ln>
        </p:spPr>
        <p:style>
          <a:lnRef idx="1">
            <a:schemeClr val="accent1"/>
          </a:lnRef>
          <a:fillRef idx="0">
            <a:schemeClr val="accent1"/>
          </a:fillRef>
          <a:effectRef idx="0">
            <a:schemeClr val="accent1"/>
          </a:effectRef>
          <a:fontRef idx="minor">
            <a:schemeClr val="tx1"/>
          </a:fontRef>
        </p:style>
      </p:cxnSp>
      <p:sp>
        <p:nvSpPr>
          <p:cNvPr id="9" name="8 Rectángulo"/>
          <p:cNvSpPr/>
          <p:nvPr/>
        </p:nvSpPr>
        <p:spPr>
          <a:xfrm>
            <a:off x="4932040" y="44624"/>
            <a:ext cx="3240360" cy="1077218"/>
          </a:xfrm>
          <a:prstGeom prst="rect">
            <a:avLst/>
          </a:prstGeom>
        </p:spPr>
        <p:txBody>
          <a:bodyPr wrap="square">
            <a:spAutoFit/>
          </a:bodyPr>
          <a:lstStyle/>
          <a:p>
            <a:pPr lvl="0"/>
            <a:r>
              <a:rPr lang="es-EC" sz="3200" b="1" dirty="0" smtClean="0">
                <a:solidFill>
                  <a:schemeClr val="accent1"/>
                </a:solidFill>
              </a:rPr>
              <a:t>TRATAMIENTO</a:t>
            </a:r>
            <a:endParaRPr lang="es-EC" sz="3200" b="1" dirty="0">
              <a:solidFill>
                <a:schemeClr val="accent1"/>
              </a:solidFill>
            </a:endParaRPr>
          </a:p>
          <a:p>
            <a:endParaRPr lang="es-EC" sz="3200" b="1" dirty="0">
              <a:solidFill>
                <a:schemeClr val="accent1"/>
              </a:solidFill>
            </a:endParaRPr>
          </a:p>
        </p:txBody>
      </p:sp>
      <p:sp>
        <p:nvSpPr>
          <p:cNvPr id="10" name="Cuadro de texto 2"/>
          <p:cNvSpPr txBox="1">
            <a:spLocks noChangeArrowheads="1"/>
          </p:cNvSpPr>
          <p:nvPr/>
        </p:nvSpPr>
        <p:spPr bwMode="auto">
          <a:xfrm rot="449076">
            <a:off x="4736108" y="4283681"/>
            <a:ext cx="3206144" cy="518198"/>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s-EC" sz="1100" b="1" dirty="0">
                <a:solidFill>
                  <a:srgbClr val="C00000"/>
                </a:solidFill>
                <a:effectLst/>
                <a:latin typeface="Calibri"/>
                <a:ea typeface="Calibri"/>
                <a:cs typeface="Times New Roman"/>
              </a:rPr>
              <a:t>A LA DESCARGA </a:t>
            </a:r>
            <a:r>
              <a:rPr lang="es-EC" sz="1100" b="1" dirty="0" smtClean="0">
                <a:solidFill>
                  <a:srgbClr val="C00000"/>
                </a:solidFill>
                <a:effectLst/>
                <a:latin typeface="Calibri"/>
                <a:ea typeface="Calibri"/>
                <a:cs typeface="Times New Roman"/>
              </a:rPr>
              <a:t>D01</a:t>
            </a:r>
            <a:endParaRPr lang="es-EC" sz="1100" dirty="0">
              <a:effectLst/>
              <a:latin typeface="Calibri"/>
              <a:ea typeface="Calibri"/>
              <a:cs typeface="Times New Roman"/>
            </a:endParaRPr>
          </a:p>
        </p:txBody>
      </p:sp>
    </p:spTree>
    <p:extLst>
      <p:ext uri="{BB962C8B-B14F-4D97-AF65-F5344CB8AC3E}">
        <p14:creationId xmlns:p14="http://schemas.microsoft.com/office/powerpoint/2010/main" val="126962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16016" y="-27384"/>
            <a:ext cx="3528392" cy="980728"/>
          </a:xfrm>
        </p:spPr>
        <p:txBody>
          <a:bodyPr>
            <a:noAutofit/>
          </a:bodyPr>
          <a:lstStyle/>
          <a:p>
            <a:pPr lvl="0" algn="ctr"/>
            <a:r>
              <a:rPr lang="es-ES" sz="2000" b="1" dirty="0"/>
              <a:t>CONCLUSIONES Y RECOMENDACIONES</a:t>
            </a:r>
            <a:r>
              <a:rPr lang="es-EC" sz="2000" b="1" dirty="0"/>
              <a:t/>
            </a:r>
            <a:br>
              <a:rPr lang="es-EC" sz="2000" b="1" dirty="0"/>
            </a:br>
            <a:endParaRPr lang="es-EC" sz="2000" dirty="0"/>
          </a:p>
        </p:txBody>
      </p:sp>
      <p:sp>
        <p:nvSpPr>
          <p:cNvPr id="3" name="2 Marcador de contenido"/>
          <p:cNvSpPr>
            <a:spLocks noGrp="1"/>
          </p:cNvSpPr>
          <p:nvPr>
            <p:ph idx="1"/>
          </p:nvPr>
        </p:nvSpPr>
        <p:spPr>
          <a:xfrm>
            <a:off x="539552" y="620688"/>
            <a:ext cx="7920880" cy="6120680"/>
          </a:xfrm>
        </p:spPr>
        <p:txBody>
          <a:bodyPr>
            <a:normAutofit fontScale="70000" lnSpcReduction="20000"/>
          </a:bodyPr>
          <a:lstStyle/>
          <a:p>
            <a:pPr marL="68580" indent="0" algn="just">
              <a:buNone/>
            </a:pPr>
            <a:r>
              <a:rPr lang="es-ES" sz="2400" b="1" dirty="0" smtClean="0"/>
              <a:t>Conclusiones.</a:t>
            </a:r>
            <a:r>
              <a:rPr lang="es-ES" dirty="0"/>
              <a:t> </a:t>
            </a:r>
            <a:endParaRPr lang="es-ES" dirty="0" smtClean="0"/>
          </a:p>
          <a:p>
            <a:pPr marL="68580" indent="0" algn="just">
              <a:buNone/>
            </a:pPr>
            <a:endParaRPr lang="es-EC" dirty="0"/>
          </a:p>
          <a:p>
            <a:pPr lvl="0" algn="just"/>
            <a:r>
              <a:rPr lang="es-ES" dirty="0"/>
              <a:t>La tasa de crecimiento poblacional en el sector es negativa, por lo que se optó por trabajar con la población de saturación, de lo cual cada vivienda </a:t>
            </a:r>
            <a:r>
              <a:rPr lang="es-ES" dirty="0" smtClean="0"/>
              <a:t>tiene </a:t>
            </a:r>
            <a:r>
              <a:rPr lang="es-ES" dirty="0"/>
              <a:t>un promedio de 4 habitantes.</a:t>
            </a:r>
            <a:endParaRPr lang="es-EC" sz="2000" dirty="0"/>
          </a:p>
          <a:p>
            <a:pPr marL="68580" indent="0" algn="just">
              <a:buNone/>
            </a:pPr>
            <a:endParaRPr lang="es-EC" sz="2000" dirty="0"/>
          </a:p>
          <a:p>
            <a:pPr lvl="0" algn="just"/>
            <a:r>
              <a:rPr lang="es-ES" dirty="0"/>
              <a:t>De las inspecciones de campo realizadas, la falta de políticas sanitarias en el barrio Chiriboga y en el recinto El Rocío, hace necesario solucionar los problemas sanitarios generados a lo largo del tiempo y prever las futuras intervenciones en el área del proyecto.</a:t>
            </a:r>
            <a:endParaRPr lang="es-EC" sz="2000" dirty="0"/>
          </a:p>
          <a:p>
            <a:pPr marL="68580" indent="0" algn="just">
              <a:buNone/>
            </a:pPr>
            <a:endParaRPr lang="es-EC" sz="2000" dirty="0"/>
          </a:p>
          <a:p>
            <a:pPr lvl="0" algn="just"/>
            <a:r>
              <a:rPr lang="es-ES" dirty="0"/>
              <a:t>El diseño del sistema de alcantarillado separado permitirá a la población disponer adecuadamente las aguas servidas y elevar el nivel de vida de toda la población. </a:t>
            </a:r>
            <a:endParaRPr lang="es-EC" sz="2000" dirty="0"/>
          </a:p>
          <a:p>
            <a:pPr marL="68580" indent="0" algn="just">
              <a:buNone/>
            </a:pPr>
            <a:endParaRPr lang="es-EC" sz="2000" dirty="0"/>
          </a:p>
          <a:p>
            <a:pPr lvl="0" algn="just"/>
            <a:r>
              <a:rPr lang="es-EC" dirty="0"/>
              <a:t>La recolección y evacuación de las aguas servidas, será mediante 2 sistemas que confluyen a la planta de tratamiento. Cada sistema corresponde a uno de los poblados, pero la descarga será la misma posterior al tratamiento.</a:t>
            </a:r>
            <a:endParaRPr lang="es-EC" sz="2000" dirty="0"/>
          </a:p>
          <a:p>
            <a:pPr marL="68580" indent="0" algn="just">
              <a:buNone/>
            </a:pPr>
            <a:endParaRPr lang="es-EC" dirty="0"/>
          </a:p>
          <a:p>
            <a:pPr lvl="0" algn="just"/>
            <a:r>
              <a:rPr lang="es-ES" dirty="0"/>
              <a:t>En el barrio, es necesario en ciertos casos una servidumbre de paso de la vía por dónde circulará la red, para  lo cual se mantuvo reuniones con los Presidentes de cada  sector, que comunicó a los pobladores cuyos terrenos serán afectados y/o beneficiados con el proyecto. </a:t>
            </a:r>
            <a:endParaRPr lang="es-EC" sz="2000" dirty="0"/>
          </a:p>
          <a:p>
            <a:pPr marL="68580" indent="0" algn="just">
              <a:buNone/>
            </a:pPr>
            <a:endParaRPr lang="es-EC" sz="2000" dirty="0"/>
          </a:p>
        </p:txBody>
      </p:sp>
    </p:spTree>
    <p:extLst>
      <p:ext uri="{BB962C8B-B14F-4D97-AF65-F5344CB8AC3E}">
        <p14:creationId xmlns:p14="http://schemas.microsoft.com/office/powerpoint/2010/main" val="26783591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548680"/>
            <a:ext cx="7848872" cy="5904656"/>
          </a:xfrm>
        </p:spPr>
        <p:txBody>
          <a:bodyPr>
            <a:normAutofit fontScale="85000" lnSpcReduction="20000"/>
          </a:bodyPr>
          <a:lstStyle/>
          <a:p>
            <a:pPr marL="365760" lvl="1" indent="0">
              <a:buNone/>
            </a:pPr>
            <a:r>
              <a:rPr lang="es-ES" sz="2400" b="1" dirty="0"/>
              <a:t>Recomendaciones.</a:t>
            </a:r>
            <a:endParaRPr lang="es-EC" sz="2400" b="1" dirty="0"/>
          </a:p>
          <a:p>
            <a:pPr marL="68580" indent="0">
              <a:buNone/>
            </a:pPr>
            <a:endParaRPr lang="es-EC" dirty="0"/>
          </a:p>
          <a:p>
            <a:pPr lvl="0"/>
            <a:r>
              <a:rPr lang="es-ES" dirty="0"/>
              <a:t>Se deberá realizar un mantenimiento periódico de la red, con el fin de garantizar un funcionamiento óptimo durante su periodo de diseño</a:t>
            </a:r>
            <a:r>
              <a:rPr lang="es-ES" dirty="0" smtClean="0"/>
              <a:t>.</a:t>
            </a:r>
            <a:r>
              <a:rPr lang="es-ES" dirty="0"/>
              <a:t> </a:t>
            </a:r>
            <a:endParaRPr lang="es-ES" dirty="0" smtClean="0"/>
          </a:p>
          <a:p>
            <a:pPr marL="68580" lvl="0" indent="0">
              <a:buNone/>
            </a:pPr>
            <a:endParaRPr lang="es-EC" sz="2000" dirty="0"/>
          </a:p>
          <a:p>
            <a:pPr lvl="0"/>
            <a:r>
              <a:rPr lang="es-ES" dirty="0"/>
              <a:t>En la etapa de construcción de las estructuras se debe tener una adecuada metodología y técnica, que garantice que los materiales sean los adecuados y especificados por las normas establecidas, una correcta colocación de las tuberías con sus respectivas juntas.</a:t>
            </a:r>
            <a:endParaRPr lang="es-EC" sz="2000" dirty="0"/>
          </a:p>
          <a:p>
            <a:pPr marL="68580" indent="0">
              <a:buNone/>
            </a:pPr>
            <a:endParaRPr lang="es-EC" sz="2000" dirty="0"/>
          </a:p>
          <a:p>
            <a:pPr lvl="0"/>
            <a:r>
              <a:rPr lang="es-ES" dirty="0"/>
              <a:t>Iniciar con la educación de las personas que habitan en el barrio para que tengan un uso adecuado de la red, ya que en los primeros años las velocidades de auto limpieza serán mínimas y pueden producirse obstrucciones de la red.</a:t>
            </a:r>
            <a:endParaRPr lang="es-EC" sz="2000" dirty="0"/>
          </a:p>
          <a:p>
            <a:pPr marL="68580" indent="0">
              <a:buNone/>
            </a:pPr>
            <a:endParaRPr lang="es-EC" dirty="0"/>
          </a:p>
          <a:p>
            <a:pPr lvl="0"/>
            <a:r>
              <a:rPr lang="es-ES" dirty="0"/>
              <a:t>La limpieza de los tanques sépticos debe ser periódica para evitar que se produzca daño alguno en las estructuras y el colapso de los mismos</a:t>
            </a:r>
            <a:r>
              <a:rPr lang="es-ES" dirty="0" smtClean="0"/>
              <a:t>.</a:t>
            </a:r>
            <a:endParaRPr lang="es-EC" dirty="0"/>
          </a:p>
        </p:txBody>
      </p:sp>
      <p:sp>
        <p:nvSpPr>
          <p:cNvPr id="4" name="1 Título"/>
          <p:cNvSpPr txBox="1">
            <a:spLocks/>
          </p:cNvSpPr>
          <p:nvPr/>
        </p:nvSpPr>
        <p:spPr>
          <a:xfrm>
            <a:off x="4716016" y="-27384"/>
            <a:ext cx="3528392" cy="980728"/>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000" b="1" smtClean="0"/>
              <a:t>CONCLUSIONES Y RECOMENDACIONES</a:t>
            </a:r>
            <a:r>
              <a:rPr lang="es-EC" sz="2000" b="1" smtClean="0"/>
              <a:t/>
            </a:r>
            <a:br>
              <a:rPr lang="es-EC" sz="2000" b="1" smtClean="0"/>
            </a:br>
            <a:endParaRPr lang="es-EC" sz="2000" dirty="0"/>
          </a:p>
        </p:txBody>
      </p:sp>
    </p:spTree>
    <p:extLst>
      <p:ext uri="{BB962C8B-B14F-4D97-AF65-F5344CB8AC3E}">
        <p14:creationId xmlns:p14="http://schemas.microsoft.com/office/powerpoint/2010/main" val="15891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75848" y="44624"/>
            <a:ext cx="7024744" cy="1143000"/>
          </a:xfrm>
        </p:spPr>
        <p:txBody>
          <a:bodyPr>
            <a:normAutofit fontScale="90000"/>
          </a:bodyPr>
          <a:lstStyle/>
          <a:p>
            <a:pPr lvl="1" algn="ctr"/>
            <a:r>
              <a:rPr lang="es-ES" b="1" dirty="0">
                <a:solidFill>
                  <a:schemeClr val="accent1"/>
                </a:solidFill>
              </a:rPr>
              <a:t>Aspectos </a:t>
            </a:r>
            <a:r>
              <a:rPr lang="es-ES" b="1" dirty="0" smtClean="0">
                <a:solidFill>
                  <a:schemeClr val="accent1"/>
                </a:solidFill>
              </a:rPr>
              <a:t>Físicos </a:t>
            </a:r>
            <a:r>
              <a:rPr lang="es-ES" b="1" dirty="0">
                <a:solidFill>
                  <a:schemeClr val="accent1"/>
                </a:solidFill>
              </a:rPr>
              <a:t>y G</a:t>
            </a:r>
            <a:r>
              <a:rPr lang="es-ES" b="1" dirty="0" smtClean="0">
                <a:solidFill>
                  <a:schemeClr val="accent1"/>
                </a:solidFill>
              </a:rPr>
              <a:t>eográficos</a:t>
            </a:r>
            <a:r>
              <a:rPr lang="es-EC" b="1" dirty="0">
                <a:solidFill>
                  <a:schemeClr val="accent1"/>
                </a:solidFill>
              </a:rPr>
              <a:t/>
            </a:r>
            <a:br>
              <a:rPr lang="es-EC" b="1" dirty="0">
                <a:solidFill>
                  <a:schemeClr val="accent1"/>
                </a:solidFill>
              </a:rPr>
            </a:br>
            <a:r>
              <a:rPr lang="es-ES" b="1" dirty="0">
                <a:solidFill>
                  <a:schemeClr val="accent1"/>
                </a:solidFill>
              </a:rPr>
              <a:t> </a:t>
            </a:r>
            <a:r>
              <a:rPr lang="es-EC" dirty="0">
                <a:solidFill>
                  <a:schemeClr val="accent1"/>
                </a:solidFill>
              </a:rPr>
              <a:t/>
            </a:r>
            <a:br>
              <a:rPr lang="es-EC" dirty="0">
                <a:solidFill>
                  <a:schemeClr val="accent1"/>
                </a:solidFill>
              </a:rPr>
            </a:br>
            <a:r>
              <a:rPr lang="es-EC" b="1" dirty="0">
                <a:solidFill>
                  <a:schemeClr val="accent1"/>
                </a:solidFill>
              </a:rPr>
              <a:t/>
            </a:r>
            <a:br>
              <a:rPr lang="es-EC" b="1" dirty="0">
                <a:solidFill>
                  <a:schemeClr val="accent1"/>
                </a:solidFill>
              </a:rPr>
            </a:br>
            <a:endParaRPr lang="es-EC" dirty="0">
              <a:solidFill>
                <a:schemeClr val="accent1"/>
              </a:solidFill>
            </a:endParaRPr>
          </a:p>
        </p:txBody>
      </p:sp>
      <p:sp>
        <p:nvSpPr>
          <p:cNvPr id="3" name="2 Marcador de contenido"/>
          <p:cNvSpPr>
            <a:spLocks noGrp="1"/>
          </p:cNvSpPr>
          <p:nvPr>
            <p:ph idx="1"/>
          </p:nvPr>
        </p:nvSpPr>
        <p:spPr>
          <a:xfrm>
            <a:off x="539552" y="1052736"/>
            <a:ext cx="8136904" cy="5589240"/>
          </a:xfrm>
        </p:spPr>
        <p:txBody>
          <a:bodyPr>
            <a:normAutofit/>
          </a:bodyPr>
          <a:lstStyle/>
          <a:p>
            <a:pPr marL="896112" lvl="3" indent="0">
              <a:buNone/>
            </a:pPr>
            <a:r>
              <a:rPr lang="es-ES" sz="2000" b="1" dirty="0"/>
              <a:t>Topografía y relieve</a:t>
            </a:r>
            <a:endParaRPr lang="es-EC" sz="2000" b="1" dirty="0"/>
          </a:p>
          <a:p>
            <a:pPr marL="68580" indent="0">
              <a:buNone/>
            </a:pPr>
            <a:r>
              <a:rPr lang="es-ES" sz="2800" b="1" dirty="0"/>
              <a:t> </a:t>
            </a:r>
            <a:endParaRPr lang="es-EC" sz="2800" dirty="0"/>
          </a:p>
          <a:p>
            <a:pPr marL="360000" indent="-324000" algn="just">
              <a:spcAft>
                <a:spcPts val="600"/>
              </a:spcAft>
            </a:pPr>
            <a:r>
              <a:rPr lang="es-ES" sz="2000" dirty="0" smtClean="0"/>
              <a:t>El </a:t>
            </a:r>
            <a:r>
              <a:rPr lang="es-ES" sz="2000" dirty="0"/>
              <a:t>terreno del barrio Chiriboga tiene una pendiente de sur a norte de 3.0 %, mientras que el terreno del recinto El Rocío tiene una pendiente de este a oeste de 6.0 %, siendo este el mas irregular. </a:t>
            </a:r>
            <a:endParaRPr lang="es-ES" sz="2000" dirty="0" smtClean="0"/>
          </a:p>
          <a:p>
            <a:pPr marL="360000" indent="-324000" algn="just">
              <a:spcAft>
                <a:spcPts val="600"/>
              </a:spcAft>
            </a:pPr>
            <a:r>
              <a:rPr lang="es-ES" sz="2000" dirty="0" smtClean="0"/>
              <a:t>Los </a:t>
            </a:r>
            <a:r>
              <a:rPr lang="es-ES" sz="2000" dirty="0"/>
              <a:t>dos sectores, presentan una configuración urbanística definida, ya que los barrios se desarrollan a lo largo de la vía principal, esto se debe a la configuración y disposición de los poblados. </a:t>
            </a:r>
            <a:endParaRPr lang="es-ES" sz="2000" dirty="0" smtClean="0"/>
          </a:p>
          <a:p>
            <a:pPr marL="360000" indent="-324000" algn="just">
              <a:spcAft>
                <a:spcPts val="600"/>
              </a:spcAft>
            </a:pPr>
            <a:r>
              <a:rPr lang="es-ES" sz="2000" dirty="0" smtClean="0"/>
              <a:t>Las </a:t>
            </a:r>
            <a:r>
              <a:rPr lang="es-ES" sz="2000" dirty="0"/>
              <a:t>estribaciones de la cordillera obligan a la forma característica de los mismos.</a:t>
            </a:r>
            <a:endParaRPr lang="es-EC" dirty="0"/>
          </a:p>
          <a:p>
            <a:pPr marL="68580" indent="0">
              <a:buNone/>
            </a:pPr>
            <a:r>
              <a:rPr lang="es-ES" b="1" dirty="0"/>
              <a:t> </a:t>
            </a:r>
            <a:endParaRPr lang="es-EC" dirty="0"/>
          </a:p>
        </p:txBody>
      </p:sp>
      <p:sp>
        <p:nvSpPr>
          <p:cNvPr id="4" name="1 Título"/>
          <p:cNvSpPr txBox="1">
            <a:spLocks/>
          </p:cNvSpPr>
          <p:nvPr/>
        </p:nvSpPr>
        <p:spPr>
          <a:xfrm>
            <a:off x="-796560" y="-378296"/>
            <a:ext cx="7024744" cy="114300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1" algn="ctr"/>
            <a:r>
              <a:rPr lang="es-ES" b="1" dirty="0" smtClean="0"/>
              <a:t>CARACTERÍSTICAS FÍSICAS</a:t>
            </a:r>
            <a:endParaRPr lang="es-EC" b="1" dirty="0"/>
          </a:p>
        </p:txBody>
      </p:sp>
    </p:spTree>
    <p:extLst>
      <p:ext uri="{BB962C8B-B14F-4D97-AF65-F5344CB8AC3E}">
        <p14:creationId xmlns:p14="http://schemas.microsoft.com/office/powerpoint/2010/main" val="4343686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75848" y="44624"/>
            <a:ext cx="7024744" cy="1143000"/>
          </a:xfrm>
        </p:spPr>
        <p:txBody>
          <a:bodyPr>
            <a:normAutofit fontScale="90000"/>
          </a:bodyPr>
          <a:lstStyle/>
          <a:p>
            <a:pPr lvl="1" algn="ctr"/>
            <a:r>
              <a:rPr lang="es-ES" b="1" dirty="0">
                <a:solidFill>
                  <a:schemeClr val="accent1"/>
                </a:solidFill>
              </a:rPr>
              <a:t>Aspectos </a:t>
            </a:r>
            <a:r>
              <a:rPr lang="es-ES" b="1" dirty="0" smtClean="0">
                <a:solidFill>
                  <a:schemeClr val="accent1"/>
                </a:solidFill>
              </a:rPr>
              <a:t>Físicos </a:t>
            </a:r>
            <a:r>
              <a:rPr lang="es-ES" b="1" dirty="0">
                <a:solidFill>
                  <a:schemeClr val="accent1"/>
                </a:solidFill>
              </a:rPr>
              <a:t>y G</a:t>
            </a:r>
            <a:r>
              <a:rPr lang="es-ES" b="1" dirty="0" smtClean="0">
                <a:solidFill>
                  <a:schemeClr val="accent1"/>
                </a:solidFill>
              </a:rPr>
              <a:t>eográficos</a:t>
            </a:r>
            <a:r>
              <a:rPr lang="es-EC" b="1" dirty="0">
                <a:solidFill>
                  <a:schemeClr val="accent1"/>
                </a:solidFill>
              </a:rPr>
              <a:t/>
            </a:r>
            <a:br>
              <a:rPr lang="es-EC" b="1" dirty="0">
                <a:solidFill>
                  <a:schemeClr val="accent1"/>
                </a:solidFill>
              </a:rPr>
            </a:br>
            <a:r>
              <a:rPr lang="es-ES" b="1" dirty="0">
                <a:solidFill>
                  <a:schemeClr val="accent1"/>
                </a:solidFill>
              </a:rPr>
              <a:t> </a:t>
            </a:r>
            <a:r>
              <a:rPr lang="es-EC" dirty="0">
                <a:solidFill>
                  <a:schemeClr val="accent1"/>
                </a:solidFill>
              </a:rPr>
              <a:t/>
            </a:r>
            <a:br>
              <a:rPr lang="es-EC" dirty="0">
                <a:solidFill>
                  <a:schemeClr val="accent1"/>
                </a:solidFill>
              </a:rPr>
            </a:br>
            <a:r>
              <a:rPr lang="es-EC" b="1" dirty="0">
                <a:solidFill>
                  <a:schemeClr val="accent1"/>
                </a:solidFill>
              </a:rPr>
              <a:t/>
            </a:r>
            <a:br>
              <a:rPr lang="es-EC" b="1" dirty="0">
                <a:solidFill>
                  <a:schemeClr val="accent1"/>
                </a:solidFill>
              </a:rPr>
            </a:br>
            <a:endParaRPr lang="es-EC" dirty="0">
              <a:solidFill>
                <a:schemeClr val="accent1"/>
              </a:solidFill>
            </a:endParaRPr>
          </a:p>
        </p:txBody>
      </p:sp>
      <p:sp>
        <p:nvSpPr>
          <p:cNvPr id="3" name="2 Marcador de contenido"/>
          <p:cNvSpPr>
            <a:spLocks noGrp="1"/>
          </p:cNvSpPr>
          <p:nvPr>
            <p:ph idx="1"/>
          </p:nvPr>
        </p:nvSpPr>
        <p:spPr>
          <a:xfrm>
            <a:off x="539552" y="1052736"/>
            <a:ext cx="8136904" cy="5589240"/>
          </a:xfrm>
        </p:spPr>
        <p:txBody>
          <a:bodyPr>
            <a:normAutofit/>
          </a:bodyPr>
          <a:lstStyle/>
          <a:p>
            <a:pPr marL="68580" indent="0">
              <a:buNone/>
            </a:pPr>
            <a:r>
              <a:rPr lang="es-ES" b="1" dirty="0"/>
              <a:t> </a:t>
            </a:r>
            <a:endParaRPr lang="es-EC" sz="2000" b="1" dirty="0"/>
          </a:p>
        </p:txBody>
      </p:sp>
      <p:sp>
        <p:nvSpPr>
          <p:cNvPr id="6" name="5 Rectángulo"/>
          <p:cNvSpPr/>
          <p:nvPr/>
        </p:nvSpPr>
        <p:spPr>
          <a:xfrm>
            <a:off x="395536" y="862255"/>
            <a:ext cx="8280920" cy="5663089"/>
          </a:xfrm>
          <a:prstGeom prst="rect">
            <a:avLst/>
          </a:prstGeom>
        </p:spPr>
        <p:txBody>
          <a:bodyPr wrap="square">
            <a:spAutoFit/>
          </a:bodyPr>
          <a:lstStyle/>
          <a:p>
            <a:pPr marL="685800" lvl="2" indent="0" algn="ctr">
              <a:buNone/>
            </a:pPr>
            <a:r>
              <a:rPr lang="es-ES" sz="1400" b="1" dirty="0" smtClean="0"/>
              <a:t>INFRAESTRUCTURA</a:t>
            </a:r>
            <a:endParaRPr lang="es-EC" sz="1400" b="1" dirty="0" smtClean="0"/>
          </a:p>
          <a:p>
            <a:pPr marL="68580" indent="0" algn="just">
              <a:buNone/>
            </a:pPr>
            <a:r>
              <a:rPr lang="es-ES" sz="1200" b="1" dirty="0" smtClean="0"/>
              <a:t> </a:t>
            </a:r>
            <a:endParaRPr lang="es-EC" sz="1200" dirty="0" smtClean="0"/>
          </a:p>
          <a:p>
            <a:pPr marL="68580" indent="0" algn="just">
              <a:buNone/>
            </a:pPr>
            <a:r>
              <a:rPr lang="es-ES" sz="1400" b="1" dirty="0" smtClean="0"/>
              <a:t>Energía eléctrica</a:t>
            </a:r>
            <a:endParaRPr lang="es-EC" sz="1400" b="1" dirty="0" smtClean="0"/>
          </a:p>
          <a:p>
            <a:pPr marL="68580" indent="0" algn="just">
              <a:buNone/>
            </a:pPr>
            <a:r>
              <a:rPr lang="es-ES" sz="1400" b="1" dirty="0" smtClean="0"/>
              <a:t> </a:t>
            </a:r>
            <a:endParaRPr lang="es-EC" sz="1400" dirty="0" smtClean="0"/>
          </a:p>
          <a:p>
            <a:pPr marL="68580" indent="0" algn="just">
              <a:buNone/>
            </a:pPr>
            <a:r>
              <a:rPr lang="es-ES" sz="1400" dirty="0" smtClean="0"/>
              <a:t>Las comunidades están dotadas de servicio eléctrico, el cual lo da la Empresa Eléctrica Quito con regularidad las 24 horas del día. </a:t>
            </a:r>
          </a:p>
          <a:p>
            <a:pPr marL="68580" indent="0" algn="just">
              <a:buNone/>
            </a:pPr>
            <a:endParaRPr lang="es-ES" sz="1400" b="1" dirty="0"/>
          </a:p>
          <a:p>
            <a:pPr marL="68580" indent="0" algn="just">
              <a:buNone/>
            </a:pPr>
            <a:r>
              <a:rPr lang="es-ES" sz="1400" b="1" dirty="0" smtClean="0"/>
              <a:t>Vialidad.</a:t>
            </a:r>
            <a:endParaRPr lang="es-EC" sz="1400" b="1" dirty="0" smtClean="0"/>
          </a:p>
          <a:p>
            <a:pPr marL="68580" indent="0" algn="just">
              <a:buNone/>
            </a:pPr>
            <a:r>
              <a:rPr lang="es-ES" sz="1400" b="1" dirty="0" smtClean="0"/>
              <a:t> </a:t>
            </a:r>
            <a:endParaRPr lang="es-EC" sz="1400" dirty="0" smtClean="0"/>
          </a:p>
          <a:p>
            <a:pPr marL="68580" indent="0" algn="just">
              <a:buNone/>
            </a:pPr>
            <a:r>
              <a:rPr lang="es-ES" sz="1400" dirty="0" smtClean="0"/>
              <a:t>Debido a que el sector ha perdido importancia comercial, la única vía de acceso a las dos comunidades, el barrio Chiriboga y el recinto el Roció, es la antigua vía que conectaba a Quito con lo que era Santo Domingo de los Colorados. Es una ruta de cuarto orden, la cual se halla en constante mantenimiento por parte del Cuerpo de Ingenieros del Ejército y </a:t>
            </a:r>
            <a:r>
              <a:rPr lang="es-ES" sz="1400" dirty="0" err="1" smtClean="0"/>
              <a:t>EP</a:t>
            </a:r>
            <a:r>
              <a:rPr lang="es-ES" sz="1400" dirty="0" smtClean="0"/>
              <a:t>-Petroecuador, ya que sirve a las estaciones de reducción de presión del Oleoducto llamado Chiriboga. </a:t>
            </a:r>
            <a:endParaRPr lang="es-EC" sz="1400" dirty="0" smtClean="0"/>
          </a:p>
          <a:p>
            <a:pPr marL="68580" indent="0" algn="just">
              <a:buNone/>
            </a:pPr>
            <a:r>
              <a:rPr lang="es-ES" sz="1400" dirty="0" smtClean="0"/>
              <a:t> </a:t>
            </a:r>
            <a:r>
              <a:rPr lang="es-ES" sz="1400" b="1" dirty="0" smtClean="0"/>
              <a:t> </a:t>
            </a:r>
            <a:endParaRPr lang="es-EC" sz="1400" dirty="0"/>
          </a:p>
          <a:p>
            <a:pPr marL="68580" indent="0" algn="just">
              <a:buNone/>
            </a:pPr>
            <a:r>
              <a:rPr lang="es-ES" sz="1400" b="1" dirty="0" smtClean="0"/>
              <a:t>Agua potable</a:t>
            </a:r>
            <a:endParaRPr lang="es-EC" sz="1400" b="1" dirty="0" smtClean="0"/>
          </a:p>
          <a:p>
            <a:pPr marL="68580" indent="0" algn="just">
              <a:buNone/>
            </a:pPr>
            <a:r>
              <a:rPr lang="es-ES" sz="1400" b="1" dirty="0" smtClean="0"/>
              <a:t> </a:t>
            </a:r>
            <a:endParaRPr lang="es-EC" sz="1400" dirty="0" smtClean="0"/>
          </a:p>
          <a:p>
            <a:pPr marL="68580" indent="0" algn="just">
              <a:buNone/>
            </a:pPr>
            <a:r>
              <a:rPr lang="es-ES" sz="1400" dirty="0" smtClean="0"/>
              <a:t>El barrio Chiriboga y el recinto el Rocío no poseen una red de agua potable, la mayoría de los habitantes se sirven de agua proveniente de pozos y del agua del Rio Saloya que cruza ambos poblados.</a:t>
            </a:r>
            <a:endParaRPr lang="es-EC" sz="1400" dirty="0" smtClean="0"/>
          </a:p>
          <a:p>
            <a:pPr marL="68580" indent="0" algn="just">
              <a:buNone/>
            </a:pPr>
            <a:r>
              <a:rPr lang="es-ES" sz="1400" dirty="0" smtClean="0"/>
              <a:t> </a:t>
            </a:r>
            <a:endParaRPr lang="es-EC" sz="1400" dirty="0"/>
          </a:p>
          <a:p>
            <a:pPr marL="68580" indent="0" algn="just">
              <a:buNone/>
            </a:pPr>
            <a:r>
              <a:rPr lang="es-ES" sz="1400" b="1" dirty="0" smtClean="0"/>
              <a:t>Otros servicios</a:t>
            </a:r>
            <a:endParaRPr lang="es-EC" sz="1400" b="1" dirty="0" smtClean="0"/>
          </a:p>
          <a:p>
            <a:pPr marL="68580" indent="0" algn="just">
              <a:buNone/>
            </a:pPr>
            <a:r>
              <a:rPr lang="es-ES" sz="1400" dirty="0" smtClean="0"/>
              <a:t> </a:t>
            </a:r>
            <a:endParaRPr lang="es-EC" sz="1400" dirty="0" smtClean="0"/>
          </a:p>
          <a:p>
            <a:pPr marL="68580" indent="0" algn="just">
              <a:buNone/>
            </a:pPr>
            <a:r>
              <a:rPr lang="es-ES" sz="1400" dirty="0" smtClean="0"/>
              <a:t>No hay acceso a telefonía en el sector, tampoco a internet, por lo que las condiciones de comunicación son muy complicadas. </a:t>
            </a:r>
            <a:endParaRPr lang="es-EC" sz="1400" dirty="0"/>
          </a:p>
        </p:txBody>
      </p:sp>
    </p:spTree>
    <p:extLst>
      <p:ext uri="{BB962C8B-B14F-4D97-AF65-F5344CB8AC3E}">
        <p14:creationId xmlns:p14="http://schemas.microsoft.com/office/powerpoint/2010/main" val="26062784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47856" y="-387424"/>
            <a:ext cx="7024744" cy="1143000"/>
          </a:xfrm>
        </p:spPr>
        <p:txBody>
          <a:bodyPr>
            <a:normAutofit/>
          </a:bodyPr>
          <a:lstStyle/>
          <a:p>
            <a:pPr lvl="1" algn="ctr"/>
            <a:r>
              <a:rPr lang="es-ES" b="1" dirty="0" smtClean="0">
                <a:solidFill>
                  <a:schemeClr val="accent1"/>
                </a:solidFill>
              </a:rPr>
              <a:t>Aspectos </a:t>
            </a:r>
            <a:r>
              <a:rPr lang="es-ES" b="1" dirty="0">
                <a:solidFill>
                  <a:schemeClr val="accent1"/>
                </a:solidFill>
              </a:rPr>
              <a:t>socio-económicos</a:t>
            </a:r>
            <a:r>
              <a:rPr lang="es-EC" b="1" dirty="0">
                <a:solidFill>
                  <a:schemeClr val="accent1"/>
                </a:solidFill>
              </a:rPr>
              <a:t/>
            </a:r>
            <a:br>
              <a:rPr lang="es-EC" b="1" dirty="0">
                <a:solidFill>
                  <a:schemeClr val="accent1"/>
                </a:solidFill>
              </a:rPr>
            </a:br>
            <a:endParaRPr lang="es-EC" dirty="0">
              <a:solidFill>
                <a:schemeClr val="accent1"/>
              </a:solidFill>
            </a:endParaRPr>
          </a:p>
        </p:txBody>
      </p:sp>
      <p:sp>
        <p:nvSpPr>
          <p:cNvPr id="3" name="2 Marcador de contenido"/>
          <p:cNvSpPr>
            <a:spLocks noGrp="1"/>
          </p:cNvSpPr>
          <p:nvPr>
            <p:ph idx="1"/>
          </p:nvPr>
        </p:nvSpPr>
        <p:spPr>
          <a:xfrm>
            <a:off x="539552" y="1224136"/>
            <a:ext cx="8136904" cy="5589240"/>
          </a:xfrm>
        </p:spPr>
        <p:txBody>
          <a:bodyPr>
            <a:normAutofit/>
          </a:bodyPr>
          <a:lstStyle/>
          <a:p>
            <a:pPr marL="68580" indent="0">
              <a:buNone/>
            </a:pPr>
            <a:r>
              <a:rPr lang="es-ES" sz="1600" dirty="0" smtClean="0"/>
              <a:t>Esta </a:t>
            </a:r>
            <a:r>
              <a:rPr lang="es-ES" sz="1600" dirty="0"/>
              <a:t>información se tomó in-situ, encuestando a 126 familias de 126 lotes del barrio Chiriboga y a 44 familias de 44 lotes en el recinto El Rocío, desde el 29 de octubre hasta el 02 de noviembre del 2011, los cuales fueron fijados para la toma de datos a todos los habitantes pertenecientes al barrio Chiriboga y el recinto el Rocío y de esta forma poder analizar la factibilidad del proyecto.</a:t>
            </a:r>
            <a:endParaRPr lang="es-EC" sz="1600" dirty="0"/>
          </a:p>
          <a:p>
            <a:pPr marL="68580" indent="0">
              <a:buNone/>
            </a:pPr>
            <a:r>
              <a:rPr lang="es-ES" sz="1600" dirty="0"/>
              <a:t> </a:t>
            </a:r>
            <a:endParaRPr lang="es-EC" sz="1600" dirty="0"/>
          </a:p>
          <a:p>
            <a:pPr marL="685800" lvl="2" indent="0">
              <a:buNone/>
            </a:pPr>
            <a:r>
              <a:rPr lang="es-ES" sz="1600" b="1" dirty="0"/>
              <a:t>Población total</a:t>
            </a:r>
            <a:endParaRPr lang="es-EC" sz="1600" b="1" dirty="0"/>
          </a:p>
          <a:p>
            <a:pPr marL="68580" indent="0">
              <a:buNone/>
            </a:pPr>
            <a:r>
              <a:rPr lang="es-ES" sz="1600" b="1" dirty="0"/>
              <a:t> </a:t>
            </a:r>
            <a:endParaRPr lang="es-EC" sz="1600" dirty="0"/>
          </a:p>
          <a:p>
            <a:pPr marL="68580" indent="0">
              <a:buNone/>
            </a:pPr>
            <a:r>
              <a:rPr lang="es-ES" sz="1600" dirty="0"/>
              <a:t>Al finalizar y procesar las encuestas a los moradores del sector se obtuvo la siguiente información:</a:t>
            </a:r>
            <a:endParaRPr lang="es-EC" sz="1600" dirty="0"/>
          </a:p>
          <a:p>
            <a:pPr marL="68580" indent="0">
              <a:buNone/>
            </a:pPr>
            <a:r>
              <a:rPr lang="es-ES" sz="1600" dirty="0"/>
              <a:t> </a:t>
            </a:r>
            <a:endParaRPr lang="es-EC" sz="1600" dirty="0"/>
          </a:p>
          <a:p>
            <a:pPr marL="68580" indent="0">
              <a:buNone/>
            </a:pPr>
            <a:r>
              <a:rPr lang="es-ES" sz="1600" dirty="0"/>
              <a:t>BARRIO CHIRIBOGA</a:t>
            </a:r>
            <a:endParaRPr lang="es-EC" sz="1600" dirty="0"/>
          </a:p>
          <a:p>
            <a:pPr marL="68580" indent="0">
              <a:buNone/>
            </a:pPr>
            <a:r>
              <a:rPr lang="es-ES" sz="1600" dirty="0"/>
              <a:t>La población actual es de 136 personas de las cuales 56 personas son hombres y 80 personas son mujeres.</a:t>
            </a:r>
            <a:endParaRPr lang="es-EC" sz="1600" dirty="0"/>
          </a:p>
          <a:p>
            <a:pPr marL="68580" indent="0">
              <a:buNone/>
            </a:pPr>
            <a:r>
              <a:rPr lang="es-ES" sz="1600" dirty="0"/>
              <a:t> </a:t>
            </a:r>
            <a:endParaRPr lang="es-EC" sz="1600" dirty="0"/>
          </a:p>
          <a:p>
            <a:pPr marL="68580" indent="0">
              <a:buNone/>
            </a:pPr>
            <a:r>
              <a:rPr lang="es-ES" sz="1600" dirty="0"/>
              <a:t>RECINTO EL ROCÍO</a:t>
            </a:r>
            <a:endParaRPr lang="es-EC" sz="1600" dirty="0"/>
          </a:p>
          <a:p>
            <a:pPr marL="68580" indent="0">
              <a:buNone/>
            </a:pPr>
            <a:r>
              <a:rPr lang="es-ES" sz="1600" dirty="0"/>
              <a:t>La población actual es de 36 personas de las cuales 17 personas son hombres y 19 personas son mujeres.</a:t>
            </a:r>
            <a:endParaRPr lang="es-EC" sz="1600" dirty="0"/>
          </a:p>
        </p:txBody>
      </p:sp>
      <p:sp>
        <p:nvSpPr>
          <p:cNvPr id="4" name="1 Título"/>
          <p:cNvSpPr txBox="1">
            <a:spLocks/>
          </p:cNvSpPr>
          <p:nvPr/>
        </p:nvSpPr>
        <p:spPr>
          <a:xfrm>
            <a:off x="971600" y="-90264"/>
            <a:ext cx="7024744" cy="114300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1" algn="ctr"/>
            <a:r>
              <a:rPr lang="es-ES" b="1" dirty="0" smtClean="0"/>
              <a:t>INFORMACIÓN DEMOGRÁFICA.</a:t>
            </a:r>
            <a:endParaRPr lang="es-EC" b="1" dirty="0"/>
          </a:p>
        </p:txBody>
      </p:sp>
    </p:spTree>
    <p:extLst>
      <p:ext uri="{BB962C8B-B14F-4D97-AF65-F5344CB8AC3E}">
        <p14:creationId xmlns:p14="http://schemas.microsoft.com/office/powerpoint/2010/main" val="13039172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15898" y="116632"/>
            <a:ext cx="4320598" cy="673144"/>
          </a:xfrm>
        </p:spPr>
        <p:txBody>
          <a:bodyPr>
            <a:noAutofit/>
          </a:bodyPr>
          <a:lstStyle/>
          <a:p>
            <a:r>
              <a:rPr lang="es-ES" sz="1800" b="1" dirty="0"/>
              <a:t>Aspectos socio-económicos</a:t>
            </a:r>
            <a:r>
              <a:rPr lang="es-EC" sz="1800" b="1" dirty="0"/>
              <a:t/>
            </a:r>
            <a:br>
              <a:rPr lang="es-EC" sz="1800" b="1" dirty="0"/>
            </a:br>
            <a:endParaRPr lang="es-EC" sz="1800" dirty="0"/>
          </a:p>
        </p:txBody>
      </p:sp>
      <p:sp>
        <p:nvSpPr>
          <p:cNvPr id="3" name="2 Marcador de contenido"/>
          <p:cNvSpPr>
            <a:spLocks noGrp="1"/>
          </p:cNvSpPr>
          <p:nvPr>
            <p:ph idx="1"/>
          </p:nvPr>
        </p:nvSpPr>
        <p:spPr>
          <a:xfrm>
            <a:off x="611560" y="476672"/>
            <a:ext cx="7920880" cy="5616624"/>
          </a:xfrm>
        </p:spPr>
        <p:txBody>
          <a:bodyPr>
            <a:noAutofit/>
          </a:bodyPr>
          <a:lstStyle/>
          <a:p>
            <a:pPr marL="685800" lvl="2" indent="0" algn="just">
              <a:buNone/>
            </a:pPr>
            <a:r>
              <a:rPr lang="es-ES" sz="1600" b="1" dirty="0"/>
              <a:t>Nivel de instrucción</a:t>
            </a:r>
            <a:endParaRPr lang="es-EC" sz="1600" b="1" dirty="0"/>
          </a:p>
          <a:p>
            <a:pPr marL="68580" indent="0" algn="just">
              <a:buNone/>
            </a:pPr>
            <a:r>
              <a:rPr lang="es-ES" sz="1600" b="1" dirty="0"/>
              <a:t> </a:t>
            </a:r>
            <a:endParaRPr lang="es-EC" sz="1600" dirty="0"/>
          </a:p>
          <a:p>
            <a:pPr algn="just"/>
            <a:r>
              <a:rPr lang="es-ES" sz="1600" dirty="0" smtClean="0"/>
              <a:t>Barrio Chiriboga: </a:t>
            </a:r>
            <a:r>
              <a:rPr lang="es-ES" sz="1600" dirty="0"/>
              <a:t>130 personas tiene instrucción primaria y 3 personas son </a:t>
            </a:r>
            <a:r>
              <a:rPr lang="es-ES" sz="1600" dirty="0" smtClean="0"/>
              <a:t>analfabetos. </a:t>
            </a:r>
          </a:p>
          <a:p>
            <a:pPr algn="just"/>
            <a:r>
              <a:rPr lang="es-ES" sz="1600" dirty="0" smtClean="0"/>
              <a:t>Rocío</a:t>
            </a:r>
            <a:r>
              <a:rPr lang="es-ES" sz="1600" dirty="0"/>
              <a:t>:</a:t>
            </a:r>
            <a:r>
              <a:rPr lang="es-ES" sz="1600" dirty="0" smtClean="0"/>
              <a:t> </a:t>
            </a:r>
            <a:r>
              <a:rPr lang="es-ES" sz="1600" dirty="0"/>
              <a:t>36 personas tienen instrucción primaria.</a:t>
            </a:r>
            <a:endParaRPr lang="es-EC" sz="1600" dirty="0"/>
          </a:p>
          <a:p>
            <a:pPr marL="68580" indent="0" algn="just">
              <a:buNone/>
            </a:pPr>
            <a:r>
              <a:rPr lang="es-ES" sz="1600" dirty="0"/>
              <a:t> </a:t>
            </a:r>
            <a:endParaRPr lang="es-EC" sz="1600" dirty="0"/>
          </a:p>
          <a:p>
            <a:pPr marL="68580" indent="0" algn="just">
              <a:buNone/>
            </a:pPr>
            <a:r>
              <a:rPr lang="es-ES" sz="1600" dirty="0"/>
              <a:t>La población estudiantil escolar asiste a la Escuela Padre </a:t>
            </a:r>
            <a:r>
              <a:rPr lang="es-ES" sz="1600" dirty="0" err="1"/>
              <a:t>Menthen</a:t>
            </a:r>
            <a:r>
              <a:rPr lang="es-ES" sz="1600" dirty="0"/>
              <a:t> que se encuentra en el sector. Los estudiantes de secundaria asisten a los colegios de </a:t>
            </a:r>
            <a:r>
              <a:rPr lang="es-ES" sz="1600" dirty="0" smtClean="0"/>
              <a:t>Quito ya </a:t>
            </a:r>
            <a:r>
              <a:rPr lang="es-ES" sz="1600" dirty="0"/>
              <a:t>que en el sector no hay instituciones de nivel secundario, de ahí que la mayoría de los pobladores solo tienen nivel académico primario y aquellos que deciden y tienen las posibilidades de un nivel académico mayor migran de los poblados, siendo esta migración definitiva.</a:t>
            </a:r>
            <a:endParaRPr lang="es-EC" sz="1600" dirty="0"/>
          </a:p>
          <a:p>
            <a:pPr marL="68580" indent="0" algn="just">
              <a:buNone/>
            </a:pPr>
            <a:r>
              <a:rPr lang="es-ES" sz="1600" dirty="0"/>
              <a:t> </a:t>
            </a:r>
            <a:endParaRPr lang="es-EC" sz="1600" dirty="0"/>
          </a:p>
          <a:p>
            <a:pPr marL="685800" lvl="2" indent="0" algn="just">
              <a:buNone/>
            </a:pPr>
            <a:r>
              <a:rPr lang="es-ES" sz="1600" b="1" dirty="0"/>
              <a:t>Población económicamente activa (PEA</a:t>
            </a:r>
            <a:r>
              <a:rPr lang="es-ES" sz="1600" b="1" dirty="0" smtClean="0"/>
              <a:t>)</a:t>
            </a:r>
            <a:endParaRPr lang="es-EC" sz="1600" b="1" dirty="0"/>
          </a:p>
          <a:p>
            <a:pPr marL="68580" indent="0" algn="just">
              <a:buNone/>
            </a:pPr>
            <a:r>
              <a:rPr lang="es-ES" sz="1600" b="1" dirty="0"/>
              <a:t> </a:t>
            </a:r>
            <a:endParaRPr lang="es-EC" sz="1600" b="1" dirty="0"/>
          </a:p>
          <a:p>
            <a:pPr marL="68580" indent="0" algn="just">
              <a:buNone/>
            </a:pPr>
            <a:r>
              <a:rPr lang="es-ES" sz="1600" dirty="0" smtClean="0"/>
              <a:t>Se </a:t>
            </a:r>
            <a:r>
              <a:rPr lang="es-ES" sz="1600" dirty="0"/>
              <a:t>clasificó a los pobladores en las siguientes actividades: agrícola ganadera, obrero, jornalero, empleado y otros</a:t>
            </a:r>
            <a:r>
              <a:rPr lang="es-ES" sz="1600" dirty="0" smtClean="0"/>
              <a:t>.</a:t>
            </a:r>
          </a:p>
          <a:p>
            <a:pPr marL="68580" indent="0" algn="just">
              <a:buNone/>
            </a:pPr>
            <a:r>
              <a:rPr lang="es-ES" sz="1600" dirty="0" smtClean="0"/>
              <a:t> </a:t>
            </a:r>
          </a:p>
          <a:p>
            <a:pPr algn="just"/>
            <a:r>
              <a:rPr lang="es-ES" sz="1600" dirty="0" smtClean="0"/>
              <a:t>En </a:t>
            </a:r>
            <a:r>
              <a:rPr lang="es-ES" sz="1600" dirty="0"/>
              <a:t>el barrio Chiriboga se pudo establecer que la PEA es de 61 habitantes, lo que significa el 45% de la población, </a:t>
            </a:r>
            <a:endParaRPr lang="es-ES" sz="1600" dirty="0" smtClean="0"/>
          </a:p>
          <a:p>
            <a:pPr algn="just"/>
            <a:r>
              <a:rPr lang="es-ES" sz="1600" dirty="0" smtClean="0"/>
              <a:t>En </a:t>
            </a:r>
            <a:r>
              <a:rPr lang="es-ES" sz="1600" dirty="0"/>
              <a:t>el recinto el Rocío, la PEA es de 30 habitantes, lo que significa el 83% de la población.</a:t>
            </a:r>
            <a:endParaRPr lang="es-EC" sz="1600" dirty="0"/>
          </a:p>
          <a:p>
            <a:pPr algn="just"/>
            <a:endParaRPr lang="es-EC" sz="1600" dirty="0"/>
          </a:p>
        </p:txBody>
      </p:sp>
    </p:spTree>
    <p:extLst>
      <p:ext uri="{BB962C8B-B14F-4D97-AF65-F5344CB8AC3E}">
        <p14:creationId xmlns:p14="http://schemas.microsoft.com/office/powerpoint/2010/main" val="94588310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507</TotalTime>
  <Words>2927</Words>
  <Application>Microsoft Office PowerPoint</Application>
  <PresentationFormat>Presentación en pantalla (4:3)</PresentationFormat>
  <Paragraphs>973</Paragraphs>
  <Slides>58</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58</vt:i4>
      </vt:variant>
    </vt:vector>
  </HeadingPairs>
  <TitlesOfParts>
    <vt:vector size="60" baseType="lpstr">
      <vt:lpstr>Austin</vt:lpstr>
      <vt:lpstr>Ecuación</vt:lpstr>
      <vt:lpstr>CÁLCULO Y DISEÑO DEL SISTEMA DE ALCANTARILLADO SEPARADO SANITARIO - PLUVIAL Y TRATAMIENTO DE LAS AGUAS SERVIDAS PARA EL BARRIO CHIRIBOGA  Y RECINTO EL ROCÍO, EN LA PARROQUIA DE LLOA, CANTÓN QUITO, PROVINCIA DE PICHINCHA.</vt:lpstr>
      <vt:lpstr>ANTECEDENTES</vt:lpstr>
      <vt:lpstr>Objetivo </vt:lpstr>
      <vt:lpstr>Aspectos Físicos y Geográficos    </vt:lpstr>
      <vt:lpstr>Aspectos Físicos y Geográficos    </vt:lpstr>
      <vt:lpstr>Aspectos Físicos y Geográficos    </vt:lpstr>
      <vt:lpstr>Aspectos Físicos y Geográficos    </vt:lpstr>
      <vt:lpstr>Aspectos socio-económicos </vt:lpstr>
      <vt:lpstr>Aspectos socio-económicos </vt:lpstr>
      <vt:lpstr>BASES DE DISEÑO</vt:lpstr>
      <vt:lpstr>Período de diseño.</vt:lpstr>
      <vt:lpstr>   Tasa de crecimiento y densidad de la población   </vt:lpstr>
      <vt:lpstr>Densidad poblacional de la parroquia Lloa y tasa de crecimiento.</vt:lpstr>
      <vt:lpstr>Viviendas particulares y colectivas de la Administración Zonal Eloy Alfaro, por condición de ocupación, ocupantes según barrio sector</vt:lpstr>
      <vt:lpstr>DENSIDAD FUTURA</vt:lpstr>
      <vt:lpstr>Dotación </vt:lpstr>
      <vt:lpstr>POBLACIÓN FUTURA DEL BARRIO CHIRIBOGA: 176 habitantes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TIEMPO DE FLUJO</vt:lpstr>
      <vt:lpstr>Presentación de PowerPoint</vt:lpstr>
      <vt:lpstr>Presentación de PowerPoint</vt:lpstr>
      <vt:lpstr>INTENSIDAD DE PRECIPITACIÓN</vt:lpstr>
      <vt:lpstr>Presentación de PowerPoint</vt:lpstr>
      <vt:lpstr>Sistemas Chiriboga y El Rocío </vt:lpstr>
      <vt:lpstr>RED CHIRIBOGA</vt:lpstr>
      <vt:lpstr>RED CHIRIBOGA</vt:lpstr>
      <vt:lpstr>RED EL ROCIO</vt:lpstr>
      <vt:lpstr>RED EL ROCIO</vt:lpstr>
      <vt:lpstr>Presentación de PowerPoint</vt:lpstr>
      <vt:lpstr>Presentación de PowerPoint</vt:lpstr>
      <vt:lpstr>Presentación de PowerPoint</vt:lpstr>
      <vt:lpstr>Presentación de PowerPoint</vt:lpstr>
      <vt:lpstr>Presentación de PowerPoint</vt:lpstr>
      <vt:lpstr>Pozos de revisión. </vt:lpstr>
      <vt:lpstr>Presentación de PowerPoint</vt:lpstr>
      <vt:lpstr>Empalme de dos tres y cuatro canales</vt:lpstr>
      <vt:lpstr>Conexiones domiciliarias. </vt:lpstr>
      <vt:lpstr>Sillas tipo Yee para conexiones domiciliarias y anillo de caucho </vt:lpstr>
      <vt:lpstr>Sumideros. </vt:lpstr>
      <vt:lpstr>Consideraciones para el Diseño hidráulico</vt:lpstr>
      <vt:lpstr>FOSA SÉPTICA Y FILTRO ANAERÓBICO</vt:lpstr>
      <vt:lpstr>FOSA SEPTICA</vt:lpstr>
      <vt:lpstr>Presentación de PowerPoint</vt:lpstr>
      <vt:lpstr>FILTRO ANAERÓBICO</vt:lpstr>
      <vt:lpstr>Presentación de PowerPoint</vt:lpstr>
      <vt:lpstr>Presentación de PowerPoint</vt:lpstr>
      <vt:lpstr>Presentación de PowerPoint</vt:lpstr>
      <vt:lpstr>Presentación de PowerPoint</vt:lpstr>
      <vt:lpstr>CONCLUSIONES Y RECOMENDACIONES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Cálculo y diseño del sistema de alcantarillado separado sanitario - pluvial y tratamiento de las aguas servidas para el barrio Chiriboga  y recinto El Rocío, en la parroquia de Lloa, cantón Quito, provincia de Pichincha.</dc:title>
  <dc:creator>User</dc:creator>
  <cp:lastModifiedBy>User</cp:lastModifiedBy>
  <cp:revision>45</cp:revision>
  <dcterms:created xsi:type="dcterms:W3CDTF">2013-07-02T01:29:46Z</dcterms:created>
  <dcterms:modified xsi:type="dcterms:W3CDTF">2013-07-02T09:58:14Z</dcterms:modified>
</cp:coreProperties>
</file>