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324" r:id="rId2"/>
    <p:sldId id="326" r:id="rId3"/>
    <p:sldId id="328" r:id="rId4"/>
    <p:sldId id="329" r:id="rId5"/>
    <p:sldId id="330" r:id="rId6"/>
    <p:sldId id="333" r:id="rId7"/>
    <p:sldId id="334" r:id="rId8"/>
    <p:sldId id="335" r:id="rId9"/>
    <p:sldId id="336" r:id="rId10"/>
    <p:sldId id="340" r:id="rId11"/>
    <p:sldId id="337" r:id="rId12"/>
    <p:sldId id="338" r:id="rId13"/>
    <p:sldId id="339" r:id="rId14"/>
    <p:sldId id="341" r:id="rId15"/>
    <p:sldId id="342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7" r:id="rId25"/>
    <p:sldId id="356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20322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45396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7603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ondo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98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85145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63027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39994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7193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13705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22406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5625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66837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3FC3-7BA0-46DF-8126-69A086AF4A0B}" type="datetimeFigureOut">
              <a:rPr lang="es-EC" smtClean="0"/>
              <a:pPr/>
              <a:t>16/06/2013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6C91-59A9-4BFB-88E7-07A1303FCF9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8317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ISDE&#209;\AppData\Local\Temp\Images\Content\100_7\Result_100_7_65536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Anexo/Videos%20Funcionamiento/Pruebas%20ya%20conectado%20la%20resistencia%20y%20cargando%20el%20alternador%20a%20la%20bater&#237;a.mp4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Anexo/Videos%20Funcionamiento/Llegada%20al%20lugar%20de%20pruebas.mp4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nexo/Videos%20Funcionamiento/PRUEBA%201%20CUARTO%20FRIO.mp4" TargetMode="External"/><Relationship Id="rId2" Type="http://schemas.openxmlformats.org/officeDocument/2006/relationships/hyperlink" Target="Anexo/Videos%20Funcionamiento/PRUEBA%20CUARTO%20FRIO.mp4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Anexo/Videos%20Funcionamiento/PRUEBA%202%20CUARTO%20FRIO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Anexo/Videos%20Funcionamiento/Funcionamiento%20Savonious%20Experimental.MP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fond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899592" y="1124744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DEPARTAMENTO DE CIENCIAS DE LA ENERGÍA Y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MECÁNICA</a:t>
            </a:r>
            <a:r>
              <a:rPr lang="es-ES" b="1" dirty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CARRERA DE INGENIERÍA MECÁNICA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1403648" y="2564904"/>
            <a:ext cx="66967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s-ES" sz="1200" b="1" dirty="0">
                <a:solidFill>
                  <a:schemeClr val="bg1"/>
                </a:solidFill>
              </a:rPr>
              <a:t>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PROYECTO DE GRADO PREVIO A LA OBTENCIÓN DEL TÍTULO DE INGENIERO MECÁNICO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1600" y="1772816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8000"/>
              </a:buClr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DISEÑO  Y SIMULACIÓN DE UN SISTEMA PARA PROVISIÓN DE AGUA A LA BASE ECUATORIANA PEDRO VICENTE MALDONADO DE LA ANTÁRTICA PARA LA CONSTRUCCIÓN DE UN PROTOTIPO PARA EL CEINCI-ESPE.</a:t>
            </a: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39752" y="3501008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CARLOS EDUARDO SERRANO MOYA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RICARDO DAVID VACA VIRACUCHA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2339752" y="4293096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DIRECTOR: ING. ROBERTO GUTIERREZ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atin typeface="Arial" pitchFamily="34" charset="0"/>
                <a:cs typeface="Arial" pitchFamily="34" charset="0"/>
              </a:rPr>
            </a:br>
            <a:r>
              <a:rPr lang="es-ES" b="1" dirty="0" smtClean="0">
                <a:latin typeface="Arial" pitchFamily="34" charset="0"/>
                <a:cs typeface="Arial" pitchFamily="34" charset="0"/>
              </a:rPr>
              <a:t> CODIRECTOR: DR. ALFONSO TIERRA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atin typeface="Arial" pitchFamily="34" charset="0"/>
                <a:cs typeface="Arial" pitchFamily="34" charset="0"/>
              </a:rPr>
            </a:br>
            <a:r>
              <a:rPr lang="es-ES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atin typeface="Arial" pitchFamily="34" charset="0"/>
                <a:cs typeface="Arial" pitchFamily="34" charset="0"/>
              </a:rPr>
            </a:br>
            <a:r>
              <a:rPr lang="es-EC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Sangolquí, 20 de Junio del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14612" y="214290"/>
            <a:ext cx="3325334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ISEÑO DEL PROTOTIPO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C:\Users\BOLIVAR SERRANO\Desktop\TESIS ANTÁRTICA\FOTOS TESIS\2102201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163824"/>
            <a:ext cx="5637558" cy="422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14612" y="214290"/>
            <a:ext cx="3325334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ISEÑO DEL PROTOTIPO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37978" t="19623" r="29562" b="12830"/>
          <a:stretch/>
        </p:blipFill>
        <p:spPr bwMode="auto">
          <a:xfrm>
            <a:off x="857224" y="1000108"/>
            <a:ext cx="3571900" cy="4000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4" name="3 Imagen" descr="C:\Images\Content\100_7\Result_100_7_65536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1546"/>
            <a:ext cx="3643338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14612" y="214290"/>
            <a:ext cx="3325334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ISEÑO DEL PROTOTIPO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BOLIVAR SERRANO\Desktop\TESIS ANTÁRTICA\FOTOS TESIS\04032013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57232"/>
            <a:ext cx="5929354" cy="4446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14612" y="214290"/>
            <a:ext cx="3325334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ISEÑO DEL PROTOTIPO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C:\Users\BOLIVAR SERRANO\Desktop\Anexo\Fotos Construcción y Montaje\Ensamble Brida Superior.jpg"/>
          <p:cNvPicPr>
            <a:picLocks noChangeAspect="1" noChangeArrowheads="1"/>
          </p:cNvPicPr>
          <p:nvPr/>
        </p:nvPicPr>
        <p:blipFill>
          <a:blip r:embed="rId2" cstate="print"/>
          <a:srcRect l="15219" t="7703" r="12451" b="2784"/>
          <a:stretch>
            <a:fillRect/>
          </a:stretch>
        </p:blipFill>
        <p:spPr bwMode="auto">
          <a:xfrm>
            <a:off x="785786" y="1714488"/>
            <a:ext cx="3857652" cy="2928958"/>
          </a:xfrm>
          <a:prstGeom prst="rect">
            <a:avLst/>
          </a:prstGeom>
          <a:noFill/>
        </p:spPr>
      </p:pic>
      <p:pic>
        <p:nvPicPr>
          <p:cNvPr id="4" name="Picture 2" descr="C:\Users\BOLIVAR SERRANO\Desktop\TESIS ANTÁRTICA\FOTOS TESIS\04032013262.jpg"/>
          <p:cNvPicPr>
            <a:picLocks noChangeAspect="1" noChangeArrowheads="1"/>
          </p:cNvPicPr>
          <p:nvPr/>
        </p:nvPicPr>
        <p:blipFill>
          <a:blip r:embed="rId3" cstate="print"/>
          <a:srcRect l="36448"/>
          <a:stretch>
            <a:fillRect/>
          </a:stretch>
        </p:blipFill>
        <p:spPr bwMode="auto">
          <a:xfrm>
            <a:off x="4857752" y="1000108"/>
            <a:ext cx="3714776" cy="438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14612" y="214290"/>
            <a:ext cx="3325334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ISEÑO DEL PROTOTIPO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C:\Users\BOLIVAR SERRANO\Desktop\Anexo\Fotos Construcción y Montaje\Puesta de las aspas.jpg"/>
          <p:cNvPicPr>
            <a:picLocks noChangeAspect="1" noChangeArrowheads="1"/>
          </p:cNvPicPr>
          <p:nvPr/>
        </p:nvPicPr>
        <p:blipFill>
          <a:blip r:embed="rId2" cstate="print"/>
          <a:srcRect b="41621"/>
          <a:stretch>
            <a:fillRect/>
          </a:stretch>
        </p:blipFill>
        <p:spPr bwMode="auto">
          <a:xfrm>
            <a:off x="2071670" y="785793"/>
            <a:ext cx="4643470" cy="4818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43174" y="500042"/>
            <a:ext cx="4666790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DISEÑO SISTEMA DE TRANSMISIÓN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5" t="21971" r="18323" b="31439"/>
          <a:stretch/>
        </p:blipFill>
        <p:spPr bwMode="auto">
          <a:xfrm>
            <a:off x="1115616" y="1357298"/>
            <a:ext cx="7119646" cy="35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LIVAR SERRANO\Desktop\TESIS\DSC0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190902" cy="3481402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5984" y="500043"/>
            <a:ext cx="4929222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DISEÑO SISTEMA DE TRANSMISIÓN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5984" y="500043"/>
            <a:ext cx="4929222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DISEÑO SISTEMA DE ELÉCTRICO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BOLIVAR SERRANO\Desktop\Anexo\Fotos Construcción y Montaje\Sistema eléctrico alternador, batería.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71546"/>
            <a:ext cx="5357850" cy="4017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OLIVAR SERRANO\Desktop\Anexo\Fotos Construcción y Montaje\Savonious en Camp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r="63552" b="33530"/>
          <a:stretch>
            <a:fillRect/>
          </a:stretch>
        </p:blipFill>
        <p:spPr bwMode="auto">
          <a:xfrm>
            <a:off x="2267744" y="404664"/>
            <a:ext cx="3786214" cy="4969406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28184" y="658144"/>
            <a:ext cx="2484694" cy="179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UBICACIÓN DE PRUEBAS Y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LLEGADA</a:t>
            </a:r>
            <a:endParaRPr kumimoji="0" lang="es-E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latin typeface="Arial" pitchFamily="34" charset="0"/>
                <a:cs typeface="Arial" pitchFamily="34" charset="0"/>
              </a:rPr>
              <a:t>PRUEBAS DE OPERACIÓN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00100" y="1357299"/>
            <a:ext cx="7429552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 dirty="0" smtClean="0"/>
              <a:t>Los permisos que se obtuvieron para la realización de las pruebas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 dirty="0" smtClean="0"/>
              <a:t>fueron en la Reserva Ecológica </a:t>
            </a:r>
            <a:r>
              <a:rPr lang="es-ES" dirty="0" err="1" smtClean="0"/>
              <a:t>Antisana</a:t>
            </a:r>
            <a:r>
              <a:rPr lang="es-ES" dirty="0" smtClean="0"/>
              <a:t>, se realizaron pruebas de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 dirty="0" smtClean="0"/>
              <a:t>viento también en el Parque Nacional Cotopaxi, donde los vientos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 dirty="0" smtClean="0"/>
              <a:t>llegaron como máximo en la Laguna de </a:t>
            </a:r>
            <a:r>
              <a:rPr lang="es-ES" dirty="0" err="1" smtClean="0"/>
              <a:t>Limpiopungo</a:t>
            </a:r>
            <a:r>
              <a:rPr lang="es-ES" dirty="0" smtClean="0"/>
              <a:t> 47 km/h, en las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 dirty="0" smtClean="0"/>
              <a:t>faldas del Volcán Cotopaxi 42km/h; el viento era mayor, pero los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 dirty="0" smtClean="0"/>
              <a:t>permisos no fueron dados.</a:t>
            </a:r>
          </a:p>
          <a:p>
            <a:pPr>
              <a:spcBef>
                <a:spcPct val="50000"/>
              </a:spcBef>
            </a:pPr>
            <a:endParaRPr lang="es-E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52736"/>
            <a:ext cx="2928958" cy="45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Fotos y videos tesis\Fotos\2013-04\2013-04-18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523054" cy="4891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00166" y="21429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CONCLUSIONES Y RECOMENDACIONES</a:t>
            </a:r>
            <a:endParaRPr lang="es-ES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00100" y="571480"/>
            <a:ext cx="757242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. CONCLUSIONES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El desarrollo de la presente tesis cumplió con su objetivo principal, que fue generar la energía necesaria para derretir hielo; además abastecer de agua a una persona en estado de emergencia.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Para la construcción del prototipo se analizó tres alternativas y se determinó que en las condiciones de la </a:t>
            </a:r>
            <a:r>
              <a:rPr lang="es-EC" dirty="0" err="1" smtClean="0">
                <a:latin typeface="Arial" pitchFamily="34" charset="0"/>
                <a:cs typeface="Arial" pitchFamily="34" charset="0"/>
              </a:rPr>
              <a:t>Antàrtica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la mejor opción es la energía eólica.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El mecanismo de bandas es una solución acertada para incrementar la velocidad de giro de nuestro generador, ya que se necesitó altas revoluciones.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MX" dirty="0" smtClean="0"/>
              <a:t> 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19719" y="764704"/>
            <a:ext cx="676875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latin typeface="Arial" pitchFamily="34" charset="0"/>
                <a:cs typeface="Arial" pitchFamily="34" charset="0"/>
              </a:rPr>
              <a:t>RECOMENDACIONES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Es necesario conocer de las condiciones de operación del generador eléctrico que se dispone para comenzar con el diseño del aerogenerador.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Confirmar totalmente el lugar donde se va a colocar el generador eólico y tomar en cuenta las velocidades variables y constantes del viento para un correcto uso del mismo.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Tomar en cuenta la cimentación de la base del generador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savonious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para el diseño del sistema ya que produce altas vibraciones.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14546" y="1500174"/>
            <a:ext cx="505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ANEXO PRUEBAS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>
            <a:hlinkClick r:id="rId2" action="ppaction://hlinkfile"/>
          </p:cNvPr>
          <p:cNvSpPr/>
          <p:nvPr/>
        </p:nvSpPr>
        <p:spPr>
          <a:xfrm>
            <a:off x="1500166" y="4143380"/>
            <a:ext cx="1638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PR. 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Rectángulo">
            <a:hlinkClick r:id="rId3" action="ppaction://hlinkfile"/>
          </p:cNvPr>
          <p:cNvSpPr/>
          <p:nvPr/>
        </p:nvSpPr>
        <p:spPr>
          <a:xfrm>
            <a:off x="3714744" y="3143248"/>
            <a:ext cx="1638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PR. 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>
            <a:hlinkClick r:id="rId4" action="ppaction://hlinkfile"/>
          </p:cNvPr>
          <p:cNvSpPr/>
          <p:nvPr/>
        </p:nvSpPr>
        <p:spPr>
          <a:xfrm>
            <a:off x="6500826" y="4143380"/>
            <a:ext cx="1638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PR. 3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 cstate="print"/>
          <a:srcRect l="25662" t="10264" b="7623"/>
          <a:stretch>
            <a:fillRect/>
          </a:stretch>
        </p:blipFill>
        <p:spPr>
          <a:xfrm>
            <a:off x="179512" y="260648"/>
            <a:ext cx="4392488" cy="3384376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3" cstate="print"/>
          <a:srcRect l="33320" t="10996" b="6891"/>
          <a:stretch>
            <a:fillRect/>
          </a:stretch>
        </p:blipFill>
        <p:spPr>
          <a:xfrm>
            <a:off x="4716016" y="2420888"/>
            <a:ext cx="424847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:\ANTIS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7395294" cy="532190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95536" y="908720"/>
            <a:ext cx="842090" cy="4688912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es-E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s-E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67544" y="2060848"/>
            <a:ext cx="8229600" cy="21168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Necesidad de crear una base permanente en la Antártica.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Abastecimiento de agua.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Sistema de emergencia.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DEFINICIÓN DEL PROBLEMA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417638"/>
            <a:ext cx="80032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es-EC" b="1" dirty="0" smtClean="0">
                <a:latin typeface="Arial" pitchFamily="34" charset="0"/>
                <a:cs typeface="Arial" pitchFamily="34" charset="0"/>
              </a:rPr>
              <a:t>PRINCIPAL:</a:t>
            </a:r>
          </a:p>
          <a:p>
            <a:pPr marL="285750" indent="-285750" algn="just"/>
            <a:endParaRPr lang="es-MX" sz="24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dirty="0">
                <a:latin typeface="Arial" pitchFamily="34" charset="0"/>
                <a:cs typeface="Arial" pitchFamily="34" charset="0"/>
              </a:rPr>
              <a:t>objetivo principal de este proyecto es diseñar y simular un sistema para la provisión 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agua en caso de emergencia </a:t>
            </a:r>
            <a:r>
              <a:rPr lang="es-MX" dirty="0">
                <a:latin typeface="Arial" pitchFamily="34" charset="0"/>
                <a:cs typeface="Arial" pitchFamily="34" charset="0"/>
              </a:rPr>
              <a:t>a la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Base Ecuatoriana Pedro Vicente Maldonado  en la Antártica en invierno donde se albergarán 10 personas, y </a:t>
            </a:r>
            <a:r>
              <a:rPr lang="es-MX" dirty="0">
                <a:latin typeface="Arial" pitchFamily="34" charset="0"/>
                <a:cs typeface="Arial" pitchFamily="34" charset="0"/>
              </a:rPr>
              <a:t>construir un prototipo para en CEINSI-ESPE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/>
            <a:endParaRPr lang="es-MX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0"/>
            <a:ext cx="80032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es-MX" sz="2400" dirty="0" smtClean="0"/>
          </a:p>
          <a:p>
            <a:pPr marL="285750" indent="-285750" algn="just"/>
            <a:r>
              <a:rPr lang="es-EC" b="1" dirty="0" smtClean="0">
                <a:latin typeface="Arial" pitchFamily="34" charset="0"/>
                <a:cs typeface="Arial" pitchFamily="34" charset="0"/>
              </a:rPr>
              <a:t>ESPECÍFICOS:</a:t>
            </a:r>
          </a:p>
          <a:p>
            <a:pPr marL="285750" indent="-285750" algn="just"/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Realizar un Marco Teórico de los fenómenos involucrados en el proyecto.</a:t>
            </a:r>
          </a:p>
          <a:p>
            <a:pPr lvl="0"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Analizar y Seleccionar la alternativa de solución del problema. </a:t>
            </a:r>
          </a:p>
          <a:p>
            <a:pPr lvl="0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Diseñar el sistema seleccionado.</a:t>
            </a:r>
          </a:p>
          <a:p>
            <a:pPr lvl="0"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Construir un prototipo que muestre la validación al diseño seleccionado.</a:t>
            </a:r>
          </a:p>
          <a:p>
            <a:pPr lvl="0"/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Realizar la simulación del prototipo en un software adecuado.</a:t>
            </a:r>
          </a:p>
          <a:p>
            <a:pPr lvl="0"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Realizar Pruebas y recopilación de datos en campo.</a:t>
            </a:r>
          </a:p>
          <a:p>
            <a:pPr lvl="0"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Realizar un análisis de resultados.</a:t>
            </a:r>
          </a:p>
          <a:p>
            <a:pPr lvl="0"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Realizar un análisis económico del proyecto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EC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331640" y="1628800"/>
          <a:ext cx="6786610" cy="3661578"/>
        </p:xfrm>
        <a:graphic>
          <a:graphicData uri="http://schemas.openxmlformats.org/drawingml/2006/table">
            <a:tbl>
              <a:tblPr/>
              <a:tblGrid>
                <a:gridCol w="2151253"/>
                <a:gridCol w="1518532"/>
                <a:gridCol w="1035363"/>
                <a:gridCol w="1104387"/>
                <a:gridCol w="977075"/>
              </a:tblGrid>
              <a:tr h="4068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ALTERNATIVAS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6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CARACTERÍSTICAS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PONDERACIÓN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EÓLICA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SOLAR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BIOMASA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Funcionalidad 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20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20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14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15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Rendimiento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10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9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5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6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Mantenimiento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10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7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6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5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Procesos de Fabricación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10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8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6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8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Riesgo Operacional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20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18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16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16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Costo de inversión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30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22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27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</a:rPr>
                        <a:t>28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TOTAL</a:t>
                      </a:r>
                      <a:endParaRPr lang="es-EC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100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84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74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78</a:t>
                      </a:r>
                      <a:endParaRPr lang="es-EC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548680"/>
            <a:ext cx="5917517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NÁLISIS Y SELECCIÓN DE ALTERNATIVAS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14612" y="214290"/>
            <a:ext cx="3325334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ISEÑO DEL PROTOTIPO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7224" y="1214422"/>
            <a:ext cx="8286776" cy="31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8213" algn="l"/>
              </a:tabLst>
            </a:pP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DISEÑO DE LOS COMPONENTES DEL PROTOTIPO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8213" algn="l"/>
              </a:tabLs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8213" algn="l"/>
              </a:tabLs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máquina consta de los siguientes sistemas o subconjuntos: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8213" algn="l"/>
              </a:tabLs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08213" algn="l"/>
              </a:tabLs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Soporte estructural exterior.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08213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08213" algn="l"/>
              </a:tabLs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Sistema generador de energía alternativa.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08213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08213" algn="l"/>
              </a:tabLs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Conjunto resistencia eléctrica.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08213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08213" algn="l"/>
              </a:tabLs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Sistema de control. 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7224" y="1214422"/>
            <a:ext cx="8286776" cy="345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PARÁMETROS </a:t>
            </a:r>
            <a:r>
              <a:rPr lang="es-EC" b="1" dirty="0">
                <a:latin typeface="Arial" pitchFamily="34" charset="0"/>
                <a:cs typeface="Arial" pitchFamily="34" charset="0"/>
              </a:rPr>
              <a:t>DE DISEÑO </a:t>
            </a:r>
          </a:p>
          <a:p>
            <a:r>
              <a:rPr lang="es-EC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r>
              <a:rPr lang="es-EC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C" dirty="0">
                <a:latin typeface="Arial" pitchFamily="34" charset="0"/>
                <a:cs typeface="Arial" pitchFamily="34" charset="0"/>
              </a:rPr>
              <a:t>diseño del prototipo se fundamenta en la investigación de campo en los nevados Cotopaxi, </a:t>
            </a:r>
            <a:r>
              <a:rPr lang="es-EC" dirty="0" err="1">
                <a:latin typeface="Arial" pitchFamily="34" charset="0"/>
                <a:cs typeface="Arial" pitchFamily="34" charset="0"/>
              </a:rPr>
              <a:t>Antisana</a:t>
            </a:r>
            <a:r>
              <a:rPr lang="es-EC" dirty="0">
                <a:latin typeface="Arial" pitchFamily="34" charset="0"/>
                <a:cs typeface="Arial" pitchFamily="34" charset="0"/>
              </a:rPr>
              <a:t> y </a:t>
            </a:r>
            <a:r>
              <a:rPr lang="es-EC" dirty="0" err="1" smtClean="0">
                <a:latin typeface="Arial" pitchFamily="34" charset="0"/>
                <a:cs typeface="Arial" pitchFamily="34" charset="0"/>
              </a:rPr>
              <a:t>Cayambe</a:t>
            </a:r>
            <a:r>
              <a:rPr lang="es-EC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C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s-EC" dirty="0">
                <a:latin typeface="Arial" pitchFamily="34" charset="0"/>
                <a:cs typeface="Arial" pitchFamily="34" charset="0"/>
              </a:rPr>
              <a:t>Temperatura crítica de 7° - 12 ° C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es-EC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>
                <a:latin typeface="Arial" pitchFamily="34" charset="0"/>
                <a:cs typeface="Arial" pitchFamily="34" charset="0"/>
              </a:rPr>
              <a:t>Vientos máximos de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s-EC" dirty="0">
                <a:latin typeface="Arial" pitchFamily="34" charset="0"/>
                <a:cs typeface="Arial" pitchFamily="34" charset="0"/>
              </a:rPr>
              <a:t>a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es-EC" dirty="0">
                <a:latin typeface="Arial" pitchFamily="34" charset="0"/>
                <a:cs typeface="Arial" pitchFamily="34" charset="0"/>
              </a:rPr>
              <a:t>km/h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es-EC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C" dirty="0">
                <a:latin typeface="Arial" pitchFamily="34" charset="0"/>
                <a:cs typeface="Arial" pitchFamily="34" charset="0"/>
              </a:rPr>
              <a:t>Energía eólica como alternativa.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8213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14612" y="214290"/>
            <a:ext cx="3325334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ISEÑO DEL PROTOTIPO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20792" t="9058" r="22137" b="15849"/>
          <a:stretch>
            <a:fillRect/>
          </a:stretch>
        </p:blipFill>
        <p:spPr bwMode="auto">
          <a:xfrm>
            <a:off x="1785918" y="928669"/>
            <a:ext cx="5643602" cy="4178999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4612" y="214290"/>
            <a:ext cx="3325334" cy="7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ISEÑO DEL PROTOTIPO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11760" y="5301208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b="1" dirty="0" smtClean="0" bmk="_Toc356333937">
                <a:latin typeface="Arial" pitchFamily="34" charset="0"/>
                <a:ea typeface="Times New Roman" pitchFamily="18" charset="0"/>
                <a:cs typeface="Arial" pitchFamily="34" charset="0"/>
              </a:rPr>
              <a:t>Figura 5. 1 Prototipo base experimental</a:t>
            </a:r>
            <a:endParaRPr lang="es-EC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388</Words>
  <Application>Microsoft Office PowerPoint</Application>
  <PresentationFormat>Presentación en pantalla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 PC</dc:creator>
  <cp:lastModifiedBy>BOLIVAR SERRANO</cp:lastModifiedBy>
  <cp:revision>84</cp:revision>
  <dcterms:created xsi:type="dcterms:W3CDTF">2013-04-12T00:58:45Z</dcterms:created>
  <dcterms:modified xsi:type="dcterms:W3CDTF">2013-06-17T03:49:59Z</dcterms:modified>
</cp:coreProperties>
</file>