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9" r:id="rId43"/>
    <p:sldId id="300" r:id="rId44"/>
    <p:sldId id="301" r:id="rId45"/>
    <p:sldId id="302" r:id="rId46"/>
    <p:sldId id="303" r:id="rId47"/>
    <p:sldId id="304" r:id="rId48"/>
    <p:sldId id="305" r:id="rId49"/>
    <p:sldId id="309" r:id="rId50"/>
    <p:sldId id="310" r:id="rId51"/>
    <p:sldId id="311" r:id="rId52"/>
    <p:sldId id="313" r:id="rId53"/>
    <p:sldId id="314" r:id="rId54"/>
    <p:sldId id="315" r:id="rId55"/>
    <p:sldId id="316" r:id="rId5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2F4857-DBE6-4EDB-94F0-5E83DAE3334C}" type="datetimeFigureOut">
              <a:rPr lang="es-EC" smtClean="0"/>
              <a:t>06/06/2013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8904-DE3F-42A2-9477-DB43A7F39F20}" type="slidenum">
              <a:rPr lang="es-EC" smtClean="0"/>
              <a:t>‹Nº›</a:t>
            </a:fld>
            <a:endParaRPr lang="es-EC"/>
          </a:p>
        </p:txBody>
      </p:sp>
    </p:spTree>
    <p:extLst>
      <p:ext uri="{BB962C8B-B14F-4D97-AF65-F5344CB8AC3E}">
        <p14:creationId xmlns:p14="http://schemas.microsoft.com/office/powerpoint/2010/main" val="3821836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9318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8D6A5C1-CC0F-461A-B8B3-5B00BD7E36ED}" type="slidenum">
              <a:rPr lang="es-EC" sz="1200">
                <a:latin typeface="Calibri" pitchFamily="34" charset="0"/>
              </a:rPr>
              <a:pPr algn="r" eaLnBrk="1" hangingPunct="1"/>
              <a:t>49</a:t>
            </a:fld>
            <a:endParaRPr lang="es-EC"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9421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777DBD8-9063-4651-8613-FBBA94BD21B0}" type="slidenum">
              <a:rPr lang="es-EC" sz="1200">
                <a:latin typeface="Calibri" pitchFamily="34" charset="0"/>
              </a:rPr>
              <a:pPr algn="r" eaLnBrk="1" hangingPunct="1"/>
              <a:t>50</a:t>
            </a:fld>
            <a:endParaRPr lang="es-EC"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9523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0CDAAC6-65AD-458B-A05F-1CFB1AEC0536}" type="slidenum">
              <a:rPr lang="es-EC" sz="1200">
                <a:latin typeface="Calibri" pitchFamily="34" charset="0"/>
              </a:rPr>
              <a:pPr algn="r" eaLnBrk="1" hangingPunct="1"/>
              <a:t>51</a:t>
            </a:fld>
            <a:endParaRPr lang="es-EC"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9728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5D9BE2A-1BE2-4AF8-A379-4A82DAC0CAF5}" type="slidenum">
              <a:rPr lang="es-EC" sz="1200">
                <a:latin typeface="Calibri" pitchFamily="34" charset="0"/>
              </a:rPr>
              <a:pPr algn="r" eaLnBrk="1" hangingPunct="1"/>
              <a:t>52</a:t>
            </a:fld>
            <a:endParaRPr lang="es-EC"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9830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8AABAAE-15A0-4631-AB09-2BF45EE880D0}" type="slidenum">
              <a:rPr lang="es-EC" sz="1200">
                <a:latin typeface="Calibri" pitchFamily="34" charset="0"/>
              </a:rPr>
              <a:pPr algn="r" eaLnBrk="1" hangingPunct="1"/>
              <a:t>53</a:t>
            </a:fld>
            <a:endParaRPr lang="es-EC"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9933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D415E67-A601-43B2-934F-C474084B9CAC}" type="slidenum">
              <a:rPr lang="es-EC" sz="1200">
                <a:latin typeface="Calibri" pitchFamily="34" charset="0"/>
              </a:rPr>
              <a:pPr algn="r" eaLnBrk="1" hangingPunct="1"/>
              <a:t>54</a:t>
            </a:fld>
            <a:endParaRPr lang="es-EC"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10035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2F96D5D-2EB4-40A1-A4C8-4E86A1B94C22}" type="slidenum">
              <a:rPr lang="es-EC" sz="1200">
                <a:latin typeface="Calibri" pitchFamily="34" charset="0"/>
              </a:rPr>
              <a:pPr algn="r" eaLnBrk="1" hangingPunct="1"/>
              <a:t>55</a:t>
            </a:fld>
            <a:endParaRPr lang="es-EC"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703AB3D4-007C-4DEE-BA27-3AEA9CD62599}" type="datetimeFigureOut">
              <a:rPr lang="es-EC" smtClean="0"/>
              <a:t>05/06/2013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CF1EC1C-FD68-4FEB-8A55-8F8ACD9B643A}" type="slidenum">
              <a:rPr lang="es-EC" smtClean="0"/>
              <a:t>‹Nº›</a:t>
            </a:fld>
            <a:endParaRPr lang="es-EC"/>
          </a:p>
        </p:txBody>
      </p:sp>
    </p:spTree>
    <p:extLst>
      <p:ext uri="{BB962C8B-B14F-4D97-AF65-F5344CB8AC3E}">
        <p14:creationId xmlns:p14="http://schemas.microsoft.com/office/powerpoint/2010/main" val="2277943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03AB3D4-007C-4DEE-BA27-3AEA9CD62599}" type="datetimeFigureOut">
              <a:rPr lang="es-EC" smtClean="0"/>
              <a:t>05/06/2013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CF1EC1C-FD68-4FEB-8A55-8F8ACD9B643A}" type="slidenum">
              <a:rPr lang="es-EC" smtClean="0"/>
              <a:t>‹Nº›</a:t>
            </a:fld>
            <a:endParaRPr lang="es-EC"/>
          </a:p>
        </p:txBody>
      </p:sp>
    </p:spTree>
    <p:extLst>
      <p:ext uri="{BB962C8B-B14F-4D97-AF65-F5344CB8AC3E}">
        <p14:creationId xmlns:p14="http://schemas.microsoft.com/office/powerpoint/2010/main" val="1045876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03AB3D4-007C-4DEE-BA27-3AEA9CD62599}" type="datetimeFigureOut">
              <a:rPr lang="es-EC" smtClean="0"/>
              <a:t>05/06/2013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CF1EC1C-FD68-4FEB-8A55-8F8ACD9B643A}" type="slidenum">
              <a:rPr lang="es-EC" smtClean="0"/>
              <a:t>‹Nº›</a:t>
            </a:fld>
            <a:endParaRPr lang="es-EC"/>
          </a:p>
        </p:txBody>
      </p:sp>
    </p:spTree>
    <p:extLst>
      <p:ext uri="{BB962C8B-B14F-4D97-AF65-F5344CB8AC3E}">
        <p14:creationId xmlns:p14="http://schemas.microsoft.com/office/powerpoint/2010/main" val="3270692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03AB3D4-007C-4DEE-BA27-3AEA9CD62599}" type="datetimeFigureOut">
              <a:rPr lang="es-EC" smtClean="0"/>
              <a:t>05/06/2013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CF1EC1C-FD68-4FEB-8A55-8F8ACD9B643A}" type="slidenum">
              <a:rPr lang="es-EC" smtClean="0"/>
              <a:t>‹Nº›</a:t>
            </a:fld>
            <a:endParaRPr lang="es-EC"/>
          </a:p>
        </p:txBody>
      </p:sp>
    </p:spTree>
    <p:extLst>
      <p:ext uri="{BB962C8B-B14F-4D97-AF65-F5344CB8AC3E}">
        <p14:creationId xmlns:p14="http://schemas.microsoft.com/office/powerpoint/2010/main" val="621941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03AB3D4-007C-4DEE-BA27-3AEA9CD62599}" type="datetimeFigureOut">
              <a:rPr lang="es-EC" smtClean="0"/>
              <a:t>05/06/2013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CF1EC1C-FD68-4FEB-8A55-8F8ACD9B643A}" type="slidenum">
              <a:rPr lang="es-EC" smtClean="0"/>
              <a:t>‹Nº›</a:t>
            </a:fld>
            <a:endParaRPr lang="es-EC"/>
          </a:p>
        </p:txBody>
      </p:sp>
    </p:spTree>
    <p:extLst>
      <p:ext uri="{BB962C8B-B14F-4D97-AF65-F5344CB8AC3E}">
        <p14:creationId xmlns:p14="http://schemas.microsoft.com/office/powerpoint/2010/main" val="3677138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703AB3D4-007C-4DEE-BA27-3AEA9CD62599}" type="datetimeFigureOut">
              <a:rPr lang="es-EC" smtClean="0"/>
              <a:t>05/06/2013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1CF1EC1C-FD68-4FEB-8A55-8F8ACD9B643A}" type="slidenum">
              <a:rPr lang="es-EC" smtClean="0"/>
              <a:t>‹Nº›</a:t>
            </a:fld>
            <a:endParaRPr lang="es-EC"/>
          </a:p>
        </p:txBody>
      </p:sp>
    </p:spTree>
    <p:extLst>
      <p:ext uri="{BB962C8B-B14F-4D97-AF65-F5344CB8AC3E}">
        <p14:creationId xmlns:p14="http://schemas.microsoft.com/office/powerpoint/2010/main" val="3585086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703AB3D4-007C-4DEE-BA27-3AEA9CD62599}" type="datetimeFigureOut">
              <a:rPr lang="es-EC" smtClean="0"/>
              <a:t>05/06/2013</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1CF1EC1C-FD68-4FEB-8A55-8F8ACD9B643A}" type="slidenum">
              <a:rPr lang="es-EC" smtClean="0"/>
              <a:t>‹Nº›</a:t>
            </a:fld>
            <a:endParaRPr lang="es-EC"/>
          </a:p>
        </p:txBody>
      </p:sp>
    </p:spTree>
    <p:extLst>
      <p:ext uri="{BB962C8B-B14F-4D97-AF65-F5344CB8AC3E}">
        <p14:creationId xmlns:p14="http://schemas.microsoft.com/office/powerpoint/2010/main" val="903171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703AB3D4-007C-4DEE-BA27-3AEA9CD62599}" type="datetimeFigureOut">
              <a:rPr lang="es-EC" smtClean="0"/>
              <a:t>05/06/2013</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1CF1EC1C-FD68-4FEB-8A55-8F8ACD9B643A}" type="slidenum">
              <a:rPr lang="es-EC" smtClean="0"/>
              <a:t>‹Nº›</a:t>
            </a:fld>
            <a:endParaRPr lang="es-EC"/>
          </a:p>
        </p:txBody>
      </p:sp>
    </p:spTree>
    <p:extLst>
      <p:ext uri="{BB962C8B-B14F-4D97-AF65-F5344CB8AC3E}">
        <p14:creationId xmlns:p14="http://schemas.microsoft.com/office/powerpoint/2010/main" val="1207924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03AB3D4-007C-4DEE-BA27-3AEA9CD62599}" type="datetimeFigureOut">
              <a:rPr lang="es-EC" smtClean="0"/>
              <a:t>05/06/2013</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1CF1EC1C-FD68-4FEB-8A55-8F8ACD9B643A}" type="slidenum">
              <a:rPr lang="es-EC" smtClean="0"/>
              <a:t>‹Nº›</a:t>
            </a:fld>
            <a:endParaRPr lang="es-EC"/>
          </a:p>
        </p:txBody>
      </p:sp>
    </p:spTree>
    <p:extLst>
      <p:ext uri="{BB962C8B-B14F-4D97-AF65-F5344CB8AC3E}">
        <p14:creationId xmlns:p14="http://schemas.microsoft.com/office/powerpoint/2010/main" val="5296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03AB3D4-007C-4DEE-BA27-3AEA9CD62599}" type="datetimeFigureOut">
              <a:rPr lang="es-EC" smtClean="0"/>
              <a:t>05/06/2013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1CF1EC1C-FD68-4FEB-8A55-8F8ACD9B643A}" type="slidenum">
              <a:rPr lang="es-EC" smtClean="0"/>
              <a:t>‹Nº›</a:t>
            </a:fld>
            <a:endParaRPr lang="es-EC"/>
          </a:p>
        </p:txBody>
      </p:sp>
    </p:spTree>
    <p:extLst>
      <p:ext uri="{BB962C8B-B14F-4D97-AF65-F5344CB8AC3E}">
        <p14:creationId xmlns:p14="http://schemas.microsoft.com/office/powerpoint/2010/main" val="1009219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03AB3D4-007C-4DEE-BA27-3AEA9CD62599}" type="datetimeFigureOut">
              <a:rPr lang="es-EC" smtClean="0"/>
              <a:t>05/06/2013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1CF1EC1C-FD68-4FEB-8A55-8F8ACD9B643A}" type="slidenum">
              <a:rPr lang="es-EC" smtClean="0"/>
              <a:t>‹Nº›</a:t>
            </a:fld>
            <a:endParaRPr lang="es-EC"/>
          </a:p>
        </p:txBody>
      </p:sp>
    </p:spTree>
    <p:extLst>
      <p:ext uri="{BB962C8B-B14F-4D97-AF65-F5344CB8AC3E}">
        <p14:creationId xmlns:p14="http://schemas.microsoft.com/office/powerpoint/2010/main" val="1437305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3AB3D4-007C-4DEE-BA27-3AEA9CD62599}" type="datetimeFigureOut">
              <a:rPr lang="es-EC" smtClean="0"/>
              <a:t>05/06/2013</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F1EC1C-FD68-4FEB-8A55-8F8ACD9B643A}" type="slidenum">
              <a:rPr lang="es-EC" smtClean="0"/>
              <a:t>‹Nº›</a:t>
            </a:fld>
            <a:endParaRPr lang="es-EC"/>
          </a:p>
        </p:txBody>
      </p:sp>
    </p:spTree>
    <p:extLst>
      <p:ext uri="{BB962C8B-B14F-4D97-AF65-F5344CB8AC3E}">
        <p14:creationId xmlns:p14="http://schemas.microsoft.com/office/powerpoint/2010/main" val="52727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gif"/><Relationship Id="rId7"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gif"/><Relationship Id="rId7"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42.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4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4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4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4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4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4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7.gif"/><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pic>
        <p:nvPicPr>
          <p:cNvPr id="4" name="Picture 3" descr="FORMATOCARATULA.jpg"/>
          <p:cNvPicPr>
            <a:picLocks noChangeAspect="1"/>
          </p:cNvPicPr>
          <p:nvPr/>
        </p:nvPicPr>
        <p:blipFill>
          <a:blip r:embed="rId2"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1 Título"/>
          <p:cNvSpPr txBox="1">
            <a:spLocks/>
          </p:cNvSpPr>
          <p:nvPr/>
        </p:nvSpPr>
        <p:spPr>
          <a:xfrm>
            <a:off x="499829" y="1124744"/>
            <a:ext cx="8643937" cy="5616624"/>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400" b="1" dirty="0" smtClean="0">
                <a:latin typeface="Arial" charset="0"/>
                <a:ea typeface="Calibri" pitchFamily="34" charset="0"/>
                <a:cs typeface="Arial" charset="0"/>
              </a:rPr>
              <a:t>ESCUELA POLITÉCNICA DEL EJÉRCITO</a:t>
            </a:r>
            <a:br>
              <a:rPr lang="es-EC" sz="2400" b="1" dirty="0" smtClean="0">
                <a:latin typeface="Arial" charset="0"/>
                <a:ea typeface="Calibri" pitchFamily="34" charset="0"/>
                <a:cs typeface="Arial" charset="0"/>
              </a:rPr>
            </a:br>
            <a:r>
              <a:rPr lang="es-EC" sz="1400" b="1" dirty="0" smtClean="0">
                <a:latin typeface="Arial" charset="0"/>
                <a:ea typeface="Calibri" pitchFamily="34" charset="0"/>
                <a:cs typeface="Arial" charset="0"/>
              </a:rPr>
              <a:t/>
            </a:r>
            <a:br>
              <a:rPr lang="es-EC" sz="1400" b="1" dirty="0" smtClean="0">
                <a:latin typeface="Arial" charset="0"/>
                <a:ea typeface="Calibri" pitchFamily="34" charset="0"/>
                <a:cs typeface="Arial" charset="0"/>
              </a:rPr>
            </a:br>
            <a:r>
              <a:rPr lang="es-EC" sz="1800" b="1" dirty="0" smtClean="0">
                <a:latin typeface="Arial" charset="0"/>
                <a:ea typeface="Calibri" pitchFamily="34" charset="0"/>
                <a:cs typeface="Arial" charset="0"/>
              </a:rPr>
              <a:t>CARRERA DE INGENIERÍA MECÁNICA</a:t>
            </a:r>
            <a:r>
              <a:rPr lang="es-EC" sz="2000" b="1" dirty="0" smtClean="0">
                <a:latin typeface="Arial" charset="0"/>
                <a:ea typeface="Calibri" pitchFamily="34" charset="0"/>
                <a:cs typeface="Arial" charset="0"/>
              </a:rPr>
              <a:t/>
            </a:r>
            <a:br>
              <a:rPr lang="es-EC" sz="2000" b="1" dirty="0" smtClean="0">
                <a:latin typeface="Arial" charset="0"/>
                <a:ea typeface="Calibri" pitchFamily="34" charset="0"/>
                <a:cs typeface="Arial" charset="0"/>
              </a:rPr>
            </a:br>
            <a:r>
              <a:rPr lang="es-EC" sz="2000" b="1" dirty="0" smtClean="0">
                <a:latin typeface="Arial" charset="0"/>
                <a:ea typeface="Calibri" pitchFamily="34" charset="0"/>
                <a:cs typeface="Arial" charset="0"/>
              </a:rPr>
              <a:t/>
            </a:r>
            <a:br>
              <a:rPr lang="es-EC" sz="2000" b="1" dirty="0" smtClean="0">
                <a:latin typeface="Arial" charset="0"/>
                <a:ea typeface="Calibri" pitchFamily="34" charset="0"/>
                <a:cs typeface="Arial" charset="0"/>
              </a:rPr>
            </a:br>
            <a:r>
              <a:rPr lang="en-US" sz="2000" b="1" dirty="0" smtClean="0">
                <a:latin typeface="Arial" charset="0"/>
                <a:ea typeface="Batang" pitchFamily="18" charset="-127"/>
                <a:cs typeface="Arial" charset="0"/>
              </a:rPr>
              <a:t/>
            </a:r>
            <a:br>
              <a:rPr lang="en-US" sz="2000" b="1" dirty="0" smtClean="0">
                <a:latin typeface="Arial" charset="0"/>
                <a:ea typeface="Batang" pitchFamily="18" charset="-127"/>
                <a:cs typeface="Arial" charset="0"/>
              </a:rPr>
            </a:br>
            <a:r>
              <a:rPr lang="es-EC" sz="1600" b="1" dirty="0" smtClean="0">
                <a:latin typeface="Arial" charset="0"/>
                <a:ea typeface="Batang" pitchFamily="18" charset="-127"/>
                <a:cs typeface="Arial" charset="0"/>
              </a:rPr>
              <a:t> </a:t>
            </a:r>
            <a:r>
              <a:rPr lang="es-ES" sz="1600" b="1" dirty="0" smtClean="0">
                <a:latin typeface="Arial" charset="0"/>
                <a:ea typeface="Batang" pitchFamily="18" charset="-127"/>
                <a:cs typeface="Arial" charset="0"/>
              </a:rPr>
              <a:t>“DISEÑO Y CONSTRUCCIÓN DE </a:t>
            </a:r>
            <a:r>
              <a:rPr lang="es-ES" sz="1600" b="1" dirty="0" smtClean="0">
                <a:latin typeface="Arial" charset="0"/>
                <a:ea typeface="Batang" pitchFamily="18" charset="-127"/>
                <a:cs typeface="Arial" charset="0"/>
              </a:rPr>
              <a:t>UNA MÁQUINA </a:t>
            </a:r>
            <a:r>
              <a:rPr lang="es-ES" sz="1600" b="1" dirty="0" smtClean="0">
                <a:latin typeface="Arial" charset="0"/>
                <a:ea typeface="Batang" pitchFamily="18" charset="-127"/>
                <a:cs typeface="Arial" charset="0"/>
              </a:rPr>
              <a:t>ROSCADORA PARA</a:t>
            </a:r>
            <a:br>
              <a:rPr lang="es-ES" sz="1600" b="1" dirty="0" smtClean="0">
                <a:latin typeface="Arial" charset="0"/>
                <a:ea typeface="Batang" pitchFamily="18" charset="-127"/>
                <a:cs typeface="Arial" charset="0"/>
              </a:rPr>
            </a:br>
            <a:r>
              <a:rPr lang="es-ES" sz="1600" b="1" dirty="0" smtClean="0">
                <a:latin typeface="Arial" charset="0"/>
                <a:ea typeface="Batang" pitchFamily="18" charset="-127"/>
                <a:cs typeface="Arial" charset="0"/>
              </a:rPr>
              <a:t>TUBOS DESDE UN CUARTO HASTA CUATRO PULGADAS DE DIÁMETRO PARA PROASIN”</a:t>
            </a:r>
            <a:r>
              <a:rPr lang="es-ES" sz="2000" b="1" dirty="0" smtClean="0">
                <a:latin typeface="Arial" charset="0"/>
                <a:ea typeface="Batang" pitchFamily="18" charset="-127"/>
                <a:cs typeface="Arial" charset="0"/>
              </a:rPr>
              <a:t/>
            </a:r>
            <a:br>
              <a:rPr lang="es-ES" sz="2000" b="1" dirty="0" smtClean="0">
                <a:latin typeface="Arial" charset="0"/>
                <a:ea typeface="Batang" pitchFamily="18" charset="-127"/>
                <a:cs typeface="Arial" charset="0"/>
              </a:rPr>
            </a:br>
            <a:r>
              <a:rPr lang="es-ES" sz="2000" b="1" dirty="0" smtClean="0">
                <a:latin typeface="Arial" charset="0"/>
                <a:ea typeface="Batang" pitchFamily="18" charset="-127"/>
                <a:cs typeface="Arial" charset="0"/>
              </a:rPr>
              <a:t/>
            </a:r>
            <a:br>
              <a:rPr lang="es-ES" sz="2000" b="1" dirty="0" smtClean="0">
                <a:latin typeface="Arial" charset="0"/>
                <a:ea typeface="Batang" pitchFamily="18" charset="-127"/>
                <a:cs typeface="Arial" charset="0"/>
              </a:rPr>
            </a:br>
            <a:r>
              <a:rPr lang="es-ES" sz="2000" b="1" dirty="0" smtClean="0">
                <a:latin typeface="Arial" charset="0"/>
                <a:ea typeface="Batang" pitchFamily="18" charset="-127"/>
                <a:cs typeface="Arial" charset="0"/>
              </a:rPr>
              <a:t/>
            </a:r>
            <a:br>
              <a:rPr lang="es-ES" sz="2000" b="1" dirty="0" smtClean="0">
                <a:latin typeface="Arial" charset="0"/>
                <a:ea typeface="Batang" pitchFamily="18" charset="-127"/>
                <a:cs typeface="Arial" charset="0"/>
              </a:rPr>
            </a:br>
            <a:r>
              <a:rPr lang="es-EC" sz="1400" b="1" dirty="0" smtClean="0">
                <a:latin typeface="Arial" charset="0"/>
                <a:cs typeface="Arial" charset="0"/>
              </a:rPr>
              <a:t>PROYECTO PREVIO A LA OBTENCIÓN DEL TÍTULO DE INGENIERO MECÁNICO</a:t>
            </a:r>
            <a:r>
              <a:rPr lang="es-EC" sz="1600" b="1" dirty="0" smtClean="0">
                <a:latin typeface="Arial" charset="0"/>
                <a:cs typeface="Arial" charset="0"/>
              </a:rPr>
              <a:t/>
            </a:r>
            <a:br>
              <a:rPr lang="es-EC" sz="1600" b="1" dirty="0" smtClean="0">
                <a:latin typeface="Arial" charset="0"/>
                <a:cs typeface="Arial" charset="0"/>
              </a:rPr>
            </a:br>
            <a:endParaRPr lang="es-EC" sz="1600" b="1" dirty="0" smtClean="0">
              <a:latin typeface="Arial" charset="0"/>
              <a:cs typeface="Arial" charset="0"/>
            </a:endParaRPr>
          </a:p>
          <a:p>
            <a:r>
              <a:rPr lang="en-US" sz="1200" b="1" dirty="0" smtClean="0">
                <a:latin typeface="Arial" charset="0"/>
                <a:ea typeface="Calibri" pitchFamily="34" charset="0"/>
                <a:cs typeface="Calibri" pitchFamily="34" charset="0"/>
              </a:rPr>
              <a:t/>
            </a:r>
            <a:br>
              <a:rPr lang="en-US" sz="1200" b="1" dirty="0" smtClean="0">
                <a:latin typeface="Arial" charset="0"/>
                <a:ea typeface="Calibri" pitchFamily="34" charset="0"/>
                <a:cs typeface="Calibri" pitchFamily="34" charset="0"/>
              </a:rPr>
            </a:br>
            <a:r>
              <a:rPr lang="es-ES" sz="1400" b="1" dirty="0" smtClean="0">
                <a:latin typeface="Arial" charset="0"/>
                <a:cs typeface="Arial" charset="0"/>
              </a:rPr>
              <a:t>AGUAS MOSQUERA KARINA ELIZABETH</a:t>
            </a:r>
            <a:br>
              <a:rPr lang="es-ES" sz="1400" b="1" dirty="0" smtClean="0">
                <a:latin typeface="Arial" charset="0"/>
                <a:cs typeface="Arial" charset="0"/>
              </a:rPr>
            </a:br>
            <a:r>
              <a:rPr lang="es-ES" sz="600" b="1" dirty="0" smtClean="0">
                <a:latin typeface="Arial" charset="0"/>
                <a:cs typeface="Arial" charset="0"/>
              </a:rPr>
              <a:t> </a:t>
            </a:r>
            <a:br>
              <a:rPr lang="es-ES" sz="600" b="1" dirty="0" smtClean="0">
                <a:latin typeface="Arial" charset="0"/>
                <a:cs typeface="Arial" charset="0"/>
              </a:rPr>
            </a:br>
            <a:r>
              <a:rPr lang="es-ES" sz="1400" b="1" dirty="0" smtClean="0">
                <a:latin typeface="Arial" charset="0"/>
                <a:cs typeface="Arial" charset="0"/>
              </a:rPr>
              <a:t>SALINAS TOLEDO FERNANDO</a:t>
            </a:r>
            <a:r>
              <a:rPr lang="es-EC" sz="1800" b="1" dirty="0" smtClean="0">
                <a:latin typeface="Arial" charset="0"/>
                <a:ea typeface="Calibri" pitchFamily="34" charset="0"/>
                <a:cs typeface="Calibri" pitchFamily="34" charset="0"/>
              </a:rPr>
              <a:t/>
            </a:r>
            <a:br>
              <a:rPr lang="es-EC" sz="1800" b="1" dirty="0" smtClean="0">
                <a:latin typeface="Arial" charset="0"/>
                <a:ea typeface="Calibri" pitchFamily="34" charset="0"/>
                <a:cs typeface="Calibri" pitchFamily="34" charset="0"/>
              </a:rPr>
            </a:br>
            <a:r>
              <a:rPr lang="es-EC" sz="1800" b="1" dirty="0" smtClean="0">
                <a:latin typeface="Arial" charset="0"/>
                <a:ea typeface="Calibri" pitchFamily="34" charset="0"/>
                <a:cs typeface="Calibri" pitchFamily="34" charset="0"/>
              </a:rPr>
              <a:t/>
            </a:r>
            <a:br>
              <a:rPr lang="es-EC" sz="1800" b="1" dirty="0" smtClean="0">
                <a:latin typeface="Arial" charset="0"/>
                <a:ea typeface="Calibri" pitchFamily="34" charset="0"/>
                <a:cs typeface="Calibri" pitchFamily="34" charset="0"/>
              </a:rPr>
            </a:br>
            <a:r>
              <a:rPr lang="es-ES" sz="1400" b="1" dirty="0" smtClean="0">
                <a:latin typeface="Arial" charset="0"/>
                <a:cs typeface="Arial" charset="0"/>
              </a:rPr>
              <a:t>DIRECTOR: ING. FERNANDO MONTENEGRO M.</a:t>
            </a:r>
            <a:r>
              <a:rPr lang="es-ES" sz="600" b="1" dirty="0" smtClean="0">
                <a:latin typeface="Arial" charset="0"/>
                <a:cs typeface="Arial" charset="0"/>
              </a:rPr>
              <a:t/>
            </a:r>
            <a:br>
              <a:rPr lang="es-ES" sz="600" b="1" dirty="0" smtClean="0">
                <a:latin typeface="Arial" charset="0"/>
                <a:cs typeface="Arial" charset="0"/>
              </a:rPr>
            </a:br>
            <a:r>
              <a:rPr lang="es-ES" sz="600" b="1" i="1" dirty="0" smtClean="0">
                <a:latin typeface="Arial" charset="0"/>
                <a:cs typeface="Arial" charset="0"/>
              </a:rPr>
              <a:t> </a:t>
            </a:r>
            <a:r>
              <a:rPr lang="es-ES" sz="4800" b="1" i="1" dirty="0" smtClean="0">
                <a:latin typeface="Arial" charset="0"/>
                <a:cs typeface="Arial" charset="0"/>
              </a:rPr>
              <a:t/>
            </a:r>
            <a:br>
              <a:rPr lang="es-ES" sz="4800" b="1" i="1" dirty="0" smtClean="0">
                <a:latin typeface="Arial" charset="0"/>
                <a:cs typeface="Arial" charset="0"/>
              </a:rPr>
            </a:br>
            <a:r>
              <a:rPr lang="es-ES" sz="1400" b="1" dirty="0" smtClean="0">
                <a:latin typeface="Arial" charset="0"/>
                <a:cs typeface="Arial" charset="0"/>
              </a:rPr>
              <a:t>CODIRECTOR: ING. CARLOS NARANJO G.</a:t>
            </a:r>
            <a:r>
              <a:rPr lang="es-EC" sz="2000" b="1" dirty="0" smtClean="0">
                <a:latin typeface="Arial" charset="0"/>
                <a:ea typeface="Calibri" pitchFamily="34" charset="0"/>
                <a:cs typeface="Calibri" pitchFamily="34" charset="0"/>
              </a:rPr>
              <a:t/>
            </a:r>
            <a:br>
              <a:rPr lang="es-EC" sz="2000" b="1" dirty="0" smtClean="0">
                <a:latin typeface="Arial" charset="0"/>
                <a:ea typeface="Calibri" pitchFamily="34" charset="0"/>
                <a:cs typeface="Calibri" pitchFamily="34" charset="0"/>
              </a:rPr>
            </a:br>
            <a:r>
              <a:rPr lang="es-EC" sz="2000" b="1" dirty="0" smtClean="0">
                <a:latin typeface="Arial" charset="0"/>
                <a:ea typeface="Calibri" pitchFamily="34" charset="0"/>
                <a:cs typeface="Calibri" pitchFamily="34" charset="0"/>
              </a:rPr>
              <a:t/>
            </a:r>
            <a:br>
              <a:rPr lang="es-EC" sz="2000" b="1" dirty="0" smtClean="0">
                <a:latin typeface="Arial" charset="0"/>
                <a:ea typeface="Calibri" pitchFamily="34" charset="0"/>
                <a:cs typeface="Calibri" pitchFamily="34" charset="0"/>
              </a:rPr>
            </a:br>
            <a:r>
              <a:rPr lang="es-EC" sz="2400" dirty="0" smtClean="0"/>
              <a:t/>
            </a:r>
            <a:br>
              <a:rPr lang="es-EC" sz="2400" dirty="0" smtClean="0"/>
            </a:br>
            <a:endParaRPr lang="es-EC" dirty="0"/>
          </a:p>
        </p:txBody>
      </p:sp>
    </p:spTree>
    <p:extLst>
      <p:ext uri="{BB962C8B-B14F-4D97-AF65-F5344CB8AC3E}">
        <p14:creationId xmlns:p14="http://schemas.microsoft.com/office/powerpoint/2010/main" val="944252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p:cNvSpPr>
          <p:nvPr/>
        </p:nvSpPr>
        <p:spPr>
          <a:xfrm>
            <a:off x="457200" y="116632"/>
            <a:ext cx="8229600" cy="592698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s-ES" sz="2400" b="1" dirty="0" smtClean="0">
                <a:latin typeface="Arial" charset="0"/>
                <a:cs typeface="Arial" charset="0"/>
              </a:rPr>
              <a:t> </a:t>
            </a:r>
          </a:p>
          <a:p>
            <a:pPr marL="0" indent="0">
              <a:buFont typeface="Arial" charset="0"/>
              <a:buNone/>
              <a:defRPr/>
            </a:pPr>
            <a:r>
              <a:rPr lang="es-ES" sz="2400" b="1" dirty="0" smtClean="0">
                <a:latin typeface="Arial" charset="0"/>
                <a:cs typeface="Arial" charset="0"/>
              </a:rPr>
              <a:t>JUSTIFICACIÓN E IMPORTANCIA</a:t>
            </a:r>
          </a:p>
          <a:p>
            <a:pPr marL="0" indent="0" algn="just">
              <a:buNone/>
              <a:defRPr/>
            </a:pPr>
            <a:endParaRPr lang="es-ES" sz="2200" dirty="0" smtClean="0">
              <a:latin typeface="Arial" pitchFamily="34" charset="0"/>
              <a:cs typeface="Arial" pitchFamily="34" charset="0"/>
            </a:endParaRPr>
          </a:p>
          <a:p>
            <a:pPr algn="just">
              <a:buFont typeface="Arial" charset="0"/>
              <a:buNone/>
              <a:defRPr/>
            </a:pPr>
            <a:r>
              <a:rPr lang="es-ES" sz="2400" dirty="0" smtClean="0">
                <a:latin typeface="Arial" pitchFamily="34" charset="0"/>
                <a:cs typeface="Arial" pitchFamily="34" charset="0"/>
              </a:rPr>
              <a:t>- En </a:t>
            </a:r>
            <a:r>
              <a:rPr lang="es-ES" sz="2400" dirty="0">
                <a:latin typeface="Arial" pitchFamily="34" charset="0"/>
                <a:cs typeface="Arial" pitchFamily="34" charset="0"/>
              </a:rPr>
              <a:t>la actualidad, PROASIN cuenta con proyectos que demandan la utilización de esta máquina, ya que la mayoría de las instalaciones que realiza son con tubería roscada, se ve en la necesidad de alquilar una roscadora lo cual le genera elevados costos de operación, por esta razón han considerado primordial la disponibilidad de una ROSCADORA DE TUBO.</a:t>
            </a:r>
          </a:p>
          <a:p>
            <a:pPr marL="0" indent="0" algn="just">
              <a:buFont typeface="Arial" charset="0"/>
              <a:buNone/>
              <a:defRPr/>
            </a:pPr>
            <a:endParaRPr lang="es-ES" sz="1400" dirty="0">
              <a:latin typeface="Arial" pitchFamily="34" charset="0"/>
              <a:cs typeface="Arial" pitchFamily="34" charset="0"/>
            </a:endParaRPr>
          </a:p>
          <a:p>
            <a:pPr algn="just">
              <a:buFont typeface="Arial" charset="0"/>
              <a:buNone/>
              <a:defRPr/>
            </a:pPr>
            <a:r>
              <a:rPr lang="es-ES" sz="2400" dirty="0">
                <a:latin typeface="Arial" pitchFamily="34" charset="0"/>
                <a:cs typeface="Arial" pitchFamily="34" charset="0"/>
              </a:rPr>
              <a:t>-	Con la máquina roscadora de tubo se logrará:</a:t>
            </a:r>
          </a:p>
          <a:p>
            <a:pPr marL="0" indent="0" algn="just">
              <a:buFont typeface="Arial" charset="0"/>
              <a:buNone/>
              <a:defRPr/>
            </a:pPr>
            <a:r>
              <a:rPr lang="es-ES" sz="2400" dirty="0">
                <a:latin typeface="Arial" pitchFamily="34" charset="0"/>
                <a:cs typeface="Arial" pitchFamily="34" charset="0"/>
              </a:rPr>
              <a:t>	- Optimizar el tiempo de roscado.</a:t>
            </a:r>
          </a:p>
          <a:p>
            <a:pPr marL="0" indent="0" algn="just">
              <a:buFont typeface="Arial" charset="0"/>
              <a:buNone/>
              <a:defRPr/>
            </a:pPr>
            <a:r>
              <a:rPr lang="es-ES" sz="2400" dirty="0">
                <a:latin typeface="Arial" pitchFamily="34" charset="0"/>
                <a:cs typeface="Arial" pitchFamily="34" charset="0"/>
              </a:rPr>
              <a:t>	- Reducir la inversión, generando así un considerable </a:t>
            </a:r>
            <a:r>
              <a:rPr lang="es-ES" sz="2400" dirty="0" smtClean="0">
                <a:latin typeface="Arial" pitchFamily="34" charset="0"/>
                <a:cs typeface="Arial" pitchFamily="34" charset="0"/>
              </a:rPr>
              <a:t>	    ahorro económico</a:t>
            </a:r>
            <a:r>
              <a:rPr lang="es-ES" sz="2400" dirty="0">
                <a:latin typeface="Arial" pitchFamily="34" charset="0"/>
                <a:cs typeface="Arial" pitchFamily="34" charset="0"/>
              </a:rPr>
              <a:t>.</a:t>
            </a:r>
          </a:p>
          <a:p>
            <a:pPr marL="0" indent="0" algn="just">
              <a:buFont typeface="Arial" charset="0"/>
              <a:buNone/>
              <a:defRPr/>
            </a:pPr>
            <a:r>
              <a:rPr lang="es-ES" sz="2400" dirty="0">
                <a:latin typeface="Arial" pitchFamily="34" charset="0"/>
                <a:cs typeface="Arial" pitchFamily="34" charset="0"/>
              </a:rPr>
              <a:t>	- Crecer a nivel empresarial y mostrar mayor </a:t>
            </a:r>
            <a:r>
              <a:rPr lang="es-ES" sz="2400" dirty="0" smtClean="0">
                <a:latin typeface="Arial" pitchFamily="34" charset="0"/>
                <a:cs typeface="Arial" pitchFamily="34" charset="0"/>
              </a:rPr>
              <a:t>     	  	   competitividad en </a:t>
            </a:r>
            <a:r>
              <a:rPr lang="es-ES" sz="2400" dirty="0">
                <a:latin typeface="Arial" pitchFamily="34" charset="0"/>
                <a:cs typeface="Arial" pitchFamily="34" charset="0"/>
              </a:rPr>
              <a:t>el mercado.</a:t>
            </a:r>
          </a:p>
          <a:p>
            <a:pPr marL="0" indent="0" algn="just">
              <a:buNone/>
              <a:defRPr/>
            </a:pPr>
            <a:endParaRPr lang="es-ES" sz="2200" dirty="0" smtClean="0">
              <a:latin typeface="Arial" pitchFamily="34" charset="0"/>
              <a:cs typeface="Arial" pitchFamily="34" charset="0"/>
            </a:endParaRPr>
          </a:p>
        </p:txBody>
      </p:sp>
    </p:spTree>
    <p:extLst>
      <p:ext uri="{BB962C8B-B14F-4D97-AF65-F5344CB8AC3E}">
        <p14:creationId xmlns:p14="http://schemas.microsoft.com/office/powerpoint/2010/main" val="243925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ssolve">
                                      <p:cBhvr>
                                        <p:cTn id="7" dur="500"/>
                                        <p:tgtEl>
                                          <p:spTgt spid="6">
                                            <p:txEl>
                                              <p:pRg st="1" end="1"/>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Effect transition="in" filter="dissolve">
                                      <p:cBhvr>
                                        <p:cTn id="11" dur="500"/>
                                        <p:tgtEl>
                                          <p:spTgt spid="6">
                                            <p:txEl>
                                              <p:pRg st="3" end="3"/>
                                            </p:txEl>
                                          </p:spTgt>
                                        </p:tgtEl>
                                      </p:cBhvr>
                                    </p:animEffect>
                                  </p:childTnLst>
                                </p:cTn>
                              </p:par>
                              <p:par>
                                <p:cTn id="12" presetID="9" presetClass="entr" presetSubtype="0" fill="hold" nodeType="withEffect">
                                  <p:stCondLst>
                                    <p:cond delay="0"/>
                                  </p:stCondLst>
                                  <p:childTnLst>
                                    <p:set>
                                      <p:cBhvr>
                                        <p:cTn id="13" dur="1" fill="hold">
                                          <p:stCondLst>
                                            <p:cond delay="0"/>
                                          </p:stCondLst>
                                        </p:cTn>
                                        <p:tgtEl>
                                          <p:spTgt spid="6">
                                            <p:txEl>
                                              <p:pRg st="5" end="5"/>
                                            </p:txEl>
                                          </p:spTgt>
                                        </p:tgtEl>
                                        <p:attrNameLst>
                                          <p:attrName>style.visibility</p:attrName>
                                        </p:attrNameLst>
                                      </p:cBhvr>
                                      <p:to>
                                        <p:strVal val="visible"/>
                                      </p:to>
                                    </p:set>
                                    <p:animEffect transition="in" filter="dissolve">
                                      <p:cBhvr>
                                        <p:cTn id="14" dur="500"/>
                                        <p:tgtEl>
                                          <p:spTgt spid="6">
                                            <p:txEl>
                                              <p:pRg st="5" end="5"/>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dissolve">
                                      <p:cBhvr>
                                        <p:cTn id="17" dur="500"/>
                                        <p:tgtEl>
                                          <p:spTgt spid="6">
                                            <p:txEl>
                                              <p:pRg st="6" end="6"/>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6">
                                            <p:txEl>
                                              <p:pRg st="7" end="7"/>
                                            </p:txEl>
                                          </p:spTgt>
                                        </p:tgtEl>
                                        <p:attrNameLst>
                                          <p:attrName>style.visibility</p:attrName>
                                        </p:attrNameLst>
                                      </p:cBhvr>
                                      <p:to>
                                        <p:strVal val="visible"/>
                                      </p:to>
                                    </p:set>
                                    <p:animEffect transition="in" filter="dissolve">
                                      <p:cBhvr>
                                        <p:cTn id="20" dur="500"/>
                                        <p:tgtEl>
                                          <p:spTgt spid="6">
                                            <p:txEl>
                                              <p:pRg st="7" end="7"/>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animEffect transition="in" filter="dissolve">
                                      <p:cBhvr>
                                        <p:cTn id="23"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p:cNvSpPr>
          <p:nvPr/>
        </p:nvSpPr>
        <p:spPr>
          <a:xfrm>
            <a:off x="457200" y="116632"/>
            <a:ext cx="8229600" cy="59269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s-ES" sz="2400" b="1" dirty="0" smtClean="0">
                <a:latin typeface="Arial" charset="0"/>
                <a:cs typeface="Arial" charset="0"/>
              </a:rPr>
              <a:t> </a:t>
            </a:r>
          </a:p>
          <a:p>
            <a:pPr marL="0" indent="0">
              <a:buFont typeface="Arial" charset="0"/>
              <a:buNone/>
              <a:defRPr/>
            </a:pPr>
            <a:r>
              <a:rPr lang="es-ES" sz="2400" b="1" dirty="0" smtClean="0">
                <a:latin typeface="Arial" charset="0"/>
                <a:cs typeface="Arial" charset="0"/>
              </a:rPr>
              <a:t>ROSCA CÓNICA</a:t>
            </a:r>
          </a:p>
          <a:p>
            <a:pPr marL="0" indent="0" algn="just">
              <a:buNone/>
              <a:defRPr/>
            </a:pPr>
            <a:endParaRPr lang="es-ES" sz="1100" dirty="0" smtClean="0">
              <a:latin typeface="Arial" pitchFamily="34" charset="0"/>
              <a:cs typeface="Arial" pitchFamily="34" charset="0"/>
            </a:endParaRPr>
          </a:p>
          <a:p>
            <a:pPr algn="just">
              <a:buFontTx/>
              <a:buChar char="-"/>
              <a:defRPr/>
            </a:pPr>
            <a:r>
              <a:rPr lang="es-EC" sz="2200" dirty="0" smtClean="0">
                <a:latin typeface="Arial" pitchFamily="34" charset="0"/>
                <a:cs typeface="Arial" pitchFamily="34" charset="0"/>
              </a:rPr>
              <a:t>El </a:t>
            </a:r>
            <a:r>
              <a:rPr lang="es-EC" sz="2200" dirty="0">
                <a:latin typeface="Arial" pitchFamily="34" charset="0"/>
                <a:cs typeface="Arial" pitchFamily="34" charset="0"/>
              </a:rPr>
              <a:t>diámetro de este tipo de rosca aumenta o disminuye a lo largo de la longitud de la rosca</a:t>
            </a:r>
            <a:r>
              <a:rPr lang="es-EC" sz="2200" dirty="0" smtClean="0">
                <a:latin typeface="Arial" pitchFamily="34" charset="0"/>
                <a:cs typeface="Arial" pitchFamily="34" charset="0"/>
              </a:rPr>
              <a:t>.</a:t>
            </a:r>
          </a:p>
          <a:p>
            <a:pPr marL="0" indent="0" algn="just">
              <a:buNone/>
              <a:defRPr/>
            </a:pPr>
            <a:endParaRPr lang="es-EC" sz="1200" dirty="0">
              <a:latin typeface="Arial" pitchFamily="34" charset="0"/>
              <a:cs typeface="Arial" pitchFamily="34" charset="0"/>
            </a:endParaRPr>
          </a:p>
          <a:p>
            <a:pPr algn="just">
              <a:buFontTx/>
              <a:buChar char="-"/>
              <a:defRPr/>
            </a:pPr>
            <a:r>
              <a:rPr lang="es-ES" sz="2200" dirty="0" smtClean="0">
                <a:latin typeface="Arial" pitchFamily="34" charset="0"/>
                <a:cs typeface="Arial" pitchFamily="34" charset="0"/>
              </a:rPr>
              <a:t>En </a:t>
            </a:r>
            <a:r>
              <a:rPr lang="es-ES" sz="2200" dirty="0">
                <a:latin typeface="Arial" pitchFamily="34" charset="0"/>
                <a:cs typeface="Arial" pitchFamily="34" charset="0"/>
              </a:rPr>
              <a:t>consecuencia las terminales de las roscas se encuentran generadas sobre un cono (no sobre un cilindro</a:t>
            </a:r>
            <a:r>
              <a:rPr lang="es-ES" sz="2200" dirty="0" smtClean="0">
                <a:latin typeface="Arial" pitchFamily="34" charset="0"/>
                <a:cs typeface="Arial" pitchFamily="34" charset="0"/>
              </a:rPr>
              <a:t>).</a:t>
            </a:r>
          </a:p>
          <a:p>
            <a:pPr marL="0" indent="0" algn="just">
              <a:buNone/>
              <a:defRPr/>
            </a:pPr>
            <a:endParaRPr lang="es-ES" sz="1200" dirty="0" smtClean="0">
              <a:latin typeface="Arial" pitchFamily="34" charset="0"/>
              <a:cs typeface="Arial" pitchFamily="34" charset="0"/>
            </a:endParaRPr>
          </a:p>
          <a:p>
            <a:pPr marL="0" indent="0" algn="just">
              <a:buNone/>
              <a:defRPr/>
            </a:pPr>
            <a:r>
              <a:rPr lang="es-ES" sz="2200" dirty="0" smtClean="0">
                <a:latin typeface="Arial" pitchFamily="34" charset="0"/>
                <a:cs typeface="Arial" pitchFamily="34" charset="0"/>
              </a:rPr>
              <a:t>- Como </a:t>
            </a:r>
            <a:r>
              <a:rPr lang="es-ES" sz="2200" dirty="0">
                <a:latin typeface="Arial" pitchFamily="34" charset="0"/>
                <a:cs typeface="Arial" pitchFamily="34" charset="0"/>
              </a:rPr>
              <a:t>consecuencia de la conicidad, una rosca de tubería puede únicamente roscar, en una conexión, cierta distancia antes de llegar a trabarse.</a:t>
            </a:r>
            <a:endParaRPr lang="es-EC" sz="2200" dirty="0">
              <a:latin typeface="Arial" pitchFamily="34" charset="0"/>
              <a:cs typeface="Arial" pitchFamily="34" charset="0"/>
            </a:endParaRPr>
          </a:p>
          <a:p>
            <a:pPr marL="0" indent="0" algn="just">
              <a:buNone/>
              <a:defRPr/>
            </a:pPr>
            <a:endParaRPr lang="es-ES" sz="2200" dirty="0" smtClean="0">
              <a:latin typeface="Arial" pitchFamily="34" charset="0"/>
              <a:cs typeface="Arial" pitchFamily="34" charset="0"/>
            </a:endParaRPr>
          </a:p>
        </p:txBody>
      </p:sp>
      <p:pic>
        <p:nvPicPr>
          <p:cNvPr id="7" name="6 Imagen"/>
          <p:cNvPicPr/>
          <p:nvPr/>
        </p:nvPicPr>
        <p:blipFill>
          <a:blip r:embed="rId4">
            <a:extLst>
              <a:ext uri="{28A0092B-C50C-407E-A947-70E740481C1C}">
                <a14:useLocalDpi xmlns:a14="http://schemas.microsoft.com/office/drawing/2010/main" val="0"/>
              </a:ext>
            </a:extLst>
          </a:blip>
          <a:srcRect/>
          <a:stretch>
            <a:fillRect/>
          </a:stretch>
        </p:blipFill>
        <p:spPr bwMode="auto">
          <a:xfrm>
            <a:off x="1547664" y="4222080"/>
            <a:ext cx="3377232" cy="1534480"/>
          </a:xfrm>
          <a:prstGeom prst="rect">
            <a:avLst/>
          </a:prstGeom>
          <a:noFill/>
          <a:ln>
            <a:noFill/>
          </a:ln>
        </p:spPr>
      </p:pic>
      <p:pic>
        <p:nvPicPr>
          <p:cNvPr id="8" name="7 Imagen"/>
          <p:cNvPicPr/>
          <p:nvPr/>
        </p:nvPicPr>
        <p:blipFill>
          <a:blip r:embed="rId5" cstate="print"/>
          <a:stretch>
            <a:fillRect/>
          </a:stretch>
        </p:blipFill>
        <p:spPr bwMode="auto">
          <a:xfrm>
            <a:off x="5436096" y="4178740"/>
            <a:ext cx="2984322" cy="1621160"/>
          </a:xfrm>
          <a:prstGeom prst="rect">
            <a:avLst/>
          </a:prstGeom>
          <a:noFill/>
          <a:ln>
            <a:solidFill>
              <a:schemeClr val="tx1"/>
            </a:solidFill>
          </a:ln>
        </p:spPr>
      </p:pic>
    </p:spTree>
    <p:extLst>
      <p:ext uri="{BB962C8B-B14F-4D97-AF65-F5344CB8AC3E}">
        <p14:creationId xmlns:p14="http://schemas.microsoft.com/office/powerpoint/2010/main" val="169717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ssolve">
                                      <p:cBhvr>
                                        <p:cTn id="7" dur="500"/>
                                        <p:tgtEl>
                                          <p:spTgt spid="6">
                                            <p:txEl>
                                              <p:pRg st="1" end="1"/>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Effect transition="in" filter="dissolve">
                                      <p:cBhvr>
                                        <p:cTn id="11" dur="500"/>
                                        <p:tgtEl>
                                          <p:spTgt spid="6">
                                            <p:txEl>
                                              <p:pRg st="3" end="3"/>
                                            </p:txEl>
                                          </p:spTgt>
                                        </p:tgtEl>
                                      </p:cBhvr>
                                    </p:animEffect>
                                  </p:childTnLst>
                                </p:cTn>
                              </p:par>
                              <p:par>
                                <p:cTn id="12" presetID="9" presetClass="entr" presetSubtype="0" fill="hold" nodeType="withEffect">
                                  <p:stCondLst>
                                    <p:cond delay="0"/>
                                  </p:stCondLst>
                                  <p:childTnLst>
                                    <p:set>
                                      <p:cBhvr>
                                        <p:cTn id="13" dur="1" fill="hold">
                                          <p:stCondLst>
                                            <p:cond delay="0"/>
                                          </p:stCondLst>
                                        </p:cTn>
                                        <p:tgtEl>
                                          <p:spTgt spid="6">
                                            <p:txEl>
                                              <p:pRg st="5" end="5"/>
                                            </p:txEl>
                                          </p:spTgt>
                                        </p:tgtEl>
                                        <p:attrNameLst>
                                          <p:attrName>style.visibility</p:attrName>
                                        </p:attrNameLst>
                                      </p:cBhvr>
                                      <p:to>
                                        <p:strVal val="visible"/>
                                      </p:to>
                                    </p:set>
                                    <p:animEffect transition="in" filter="dissolve">
                                      <p:cBhvr>
                                        <p:cTn id="14" dur="500"/>
                                        <p:tgtEl>
                                          <p:spTgt spid="6">
                                            <p:txEl>
                                              <p:pRg st="5" end="5"/>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animEffect transition="in" filter="dissolve">
                                      <p:cBhvr>
                                        <p:cTn id="17" dur="500"/>
                                        <p:tgtEl>
                                          <p:spTgt spid="6">
                                            <p:txEl>
                                              <p:pRg st="7" end="7"/>
                                            </p:txEl>
                                          </p:spTgt>
                                        </p:tgtEl>
                                      </p:cBhvr>
                                    </p:animEffect>
                                  </p:childTnLst>
                                </p:cTn>
                              </p:par>
                            </p:childTnLst>
                          </p:cTn>
                        </p:par>
                        <p:par>
                          <p:cTn id="18" fill="hold">
                            <p:stCondLst>
                              <p:cond delay="1000"/>
                            </p:stCondLst>
                            <p:childTnLst>
                              <p:par>
                                <p:cTn id="19" presetID="26"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80">
                                          <p:stCondLst>
                                            <p:cond delay="0"/>
                                          </p:stCondLst>
                                        </p:cTn>
                                        <p:tgtEl>
                                          <p:spTgt spid="7"/>
                                        </p:tgtEl>
                                      </p:cBhvr>
                                    </p:animEffect>
                                    <p:anim calcmode="lin" valueType="num">
                                      <p:cBhvr>
                                        <p:cTn id="2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7" dur="26">
                                          <p:stCondLst>
                                            <p:cond delay="650"/>
                                          </p:stCondLst>
                                        </p:cTn>
                                        <p:tgtEl>
                                          <p:spTgt spid="7"/>
                                        </p:tgtEl>
                                      </p:cBhvr>
                                      <p:to x="100000" y="60000"/>
                                    </p:animScale>
                                    <p:animScale>
                                      <p:cBhvr>
                                        <p:cTn id="28" dur="166" decel="50000">
                                          <p:stCondLst>
                                            <p:cond delay="676"/>
                                          </p:stCondLst>
                                        </p:cTn>
                                        <p:tgtEl>
                                          <p:spTgt spid="7"/>
                                        </p:tgtEl>
                                      </p:cBhvr>
                                      <p:to x="100000" y="100000"/>
                                    </p:animScale>
                                    <p:animScale>
                                      <p:cBhvr>
                                        <p:cTn id="29" dur="26">
                                          <p:stCondLst>
                                            <p:cond delay="1312"/>
                                          </p:stCondLst>
                                        </p:cTn>
                                        <p:tgtEl>
                                          <p:spTgt spid="7"/>
                                        </p:tgtEl>
                                      </p:cBhvr>
                                      <p:to x="100000" y="80000"/>
                                    </p:animScale>
                                    <p:animScale>
                                      <p:cBhvr>
                                        <p:cTn id="30" dur="166" decel="50000">
                                          <p:stCondLst>
                                            <p:cond delay="1338"/>
                                          </p:stCondLst>
                                        </p:cTn>
                                        <p:tgtEl>
                                          <p:spTgt spid="7"/>
                                        </p:tgtEl>
                                      </p:cBhvr>
                                      <p:to x="100000" y="100000"/>
                                    </p:animScale>
                                    <p:animScale>
                                      <p:cBhvr>
                                        <p:cTn id="31" dur="26">
                                          <p:stCondLst>
                                            <p:cond delay="1642"/>
                                          </p:stCondLst>
                                        </p:cTn>
                                        <p:tgtEl>
                                          <p:spTgt spid="7"/>
                                        </p:tgtEl>
                                      </p:cBhvr>
                                      <p:to x="100000" y="90000"/>
                                    </p:animScale>
                                    <p:animScale>
                                      <p:cBhvr>
                                        <p:cTn id="32" dur="166" decel="50000">
                                          <p:stCondLst>
                                            <p:cond delay="1668"/>
                                          </p:stCondLst>
                                        </p:cTn>
                                        <p:tgtEl>
                                          <p:spTgt spid="7"/>
                                        </p:tgtEl>
                                      </p:cBhvr>
                                      <p:to x="100000" y="100000"/>
                                    </p:animScale>
                                    <p:animScale>
                                      <p:cBhvr>
                                        <p:cTn id="33" dur="26">
                                          <p:stCondLst>
                                            <p:cond delay="1808"/>
                                          </p:stCondLst>
                                        </p:cTn>
                                        <p:tgtEl>
                                          <p:spTgt spid="7"/>
                                        </p:tgtEl>
                                      </p:cBhvr>
                                      <p:to x="100000" y="95000"/>
                                    </p:animScale>
                                    <p:animScale>
                                      <p:cBhvr>
                                        <p:cTn id="34" dur="166" decel="50000">
                                          <p:stCondLst>
                                            <p:cond delay="1834"/>
                                          </p:stCondLst>
                                        </p:cTn>
                                        <p:tgtEl>
                                          <p:spTgt spid="7"/>
                                        </p:tgtEl>
                                      </p:cBhvr>
                                      <p:to x="100000" y="100000"/>
                                    </p:animScale>
                                  </p:childTnLst>
                                </p:cTn>
                              </p:par>
                              <p:par>
                                <p:cTn id="35" presetID="26"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80">
                                          <p:stCondLst>
                                            <p:cond delay="0"/>
                                          </p:stCondLst>
                                        </p:cTn>
                                        <p:tgtEl>
                                          <p:spTgt spid="8"/>
                                        </p:tgtEl>
                                      </p:cBhvr>
                                    </p:animEffect>
                                    <p:anim calcmode="lin" valueType="num">
                                      <p:cBhvr>
                                        <p:cTn id="3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3" dur="26">
                                          <p:stCondLst>
                                            <p:cond delay="650"/>
                                          </p:stCondLst>
                                        </p:cTn>
                                        <p:tgtEl>
                                          <p:spTgt spid="8"/>
                                        </p:tgtEl>
                                      </p:cBhvr>
                                      <p:to x="100000" y="60000"/>
                                    </p:animScale>
                                    <p:animScale>
                                      <p:cBhvr>
                                        <p:cTn id="44" dur="166" decel="50000">
                                          <p:stCondLst>
                                            <p:cond delay="676"/>
                                          </p:stCondLst>
                                        </p:cTn>
                                        <p:tgtEl>
                                          <p:spTgt spid="8"/>
                                        </p:tgtEl>
                                      </p:cBhvr>
                                      <p:to x="100000" y="100000"/>
                                    </p:animScale>
                                    <p:animScale>
                                      <p:cBhvr>
                                        <p:cTn id="45" dur="26">
                                          <p:stCondLst>
                                            <p:cond delay="1312"/>
                                          </p:stCondLst>
                                        </p:cTn>
                                        <p:tgtEl>
                                          <p:spTgt spid="8"/>
                                        </p:tgtEl>
                                      </p:cBhvr>
                                      <p:to x="100000" y="80000"/>
                                    </p:animScale>
                                    <p:animScale>
                                      <p:cBhvr>
                                        <p:cTn id="46" dur="166" decel="50000">
                                          <p:stCondLst>
                                            <p:cond delay="1338"/>
                                          </p:stCondLst>
                                        </p:cTn>
                                        <p:tgtEl>
                                          <p:spTgt spid="8"/>
                                        </p:tgtEl>
                                      </p:cBhvr>
                                      <p:to x="100000" y="100000"/>
                                    </p:animScale>
                                    <p:animScale>
                                      <p:cBhvr>
                                        <p:cTn id="47" dur="26">
                                          <p:stCondLst>
                                            <p:cond delay="1642"/>
                                          </p:stCondLst>
                                        </p:cTn>
                                        <p:tgtEl>
                                          <p:spTgt spid="8"/>
                                        </p:tgtEl>
                                      </p:cBhvr>
                                      <p:to x="100000" y="90000"/>
                                    </p:animScale>
                                    <p:animScale>
                                      <p:cBhvr>
                                        <p:cTn id="48" dur="166" decel="50000">
                                          <p:stCondLst>
                                            <p:cond delay="1668"/>
                                          </p:stCondLst>
                                        </p:cTn>
                                        <p:tgtEl>
                                          <p:spTgt spid="8"/>
                                        </p:tgtEl>
                                      </p:cBhvr>
                                      <p:to x="100000" y="100000"/>
                                    </p:animScale>
                                    <p:animScale>
                                      <p:cBhvr>
                                        <p:cTn id="49" dur="26">
                                          <p:stCondLst>
                                            <p:cond delay="1808"/>
                                          </p:stCondLst>
                                        </p:cTn>
                                        <p:tgtEl>
                                          <p:spTgt spid="8"/>
                                        </p:tgtEl>
                                      </p:cBhvr>
                                      <p:to x="100000" y="95000"/>
                                    </p:animScale>
                                    <p:animScale>
                                      <p:cBhvr>
                                        <p:cTn id="5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p:cNvSpPr>
          <p:nvPr/>
        </p:nvSpPr>
        <p:spPr>
          <a:xfrm>
            <a:off x="533400" y="403225"/>
            <a:ext cx="8359080" cy="5668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s-EC" sz="2000" b="1" dirty="0" smtClean="0">
                <a:latin typeface="Arial" charset="0"/>
                <a:cs typeface="Arial" charset="0"/>
              </a:rPr>
              <a:t>	</a:t>
            </a:r>
            <a:r>
              <a:rPr lang="es-ES" sz="2000" b="1" dirty="0" smtClean="0">
                <a:latin typeface="Arial" charset="0"/>
                <a:cs typeface="Arial" charset="0"/>
              </a:rPr>
              <a:t>ROSCA AMERICANA CÓNICA PARA TUBOS (NPT)</a:t>
            </a:r>
          </a:p>
          <a:p>
            <a:pPr algn="just">
              <a:buFont typeface="Arial" charset="0"/>
              <a:buNone/>
            </a:pPr>
            <a:endParaRPr lang="es-EC" sz="1200" b="1" dirty="0" smtClean="0">
              <a:latin typeface="Arial" charset="0"/>
              <a:cs typeface="Arial" charset="0"/>
            </a:endParaRPr>
          </a:p>
          <a:p>
            <a:pPr algn="just">
              <a:buFont typeface="Wingdings" pitchFamily="2" charset="2"/>
              <a:buChar char="§"/>
            </a:pPr>
            <a:r>
              <a:rPr lang="es-ES" sz="2000" dirty="0" smtClean="0">
                <a:latin typeface="Arial" charset="0"/>
                <a:cs typeface="Arial" charset="0"/>
              </a:rPr>
              <a:t>NPT (</a:t>
            </a:r>
            <a:r>
              <a:rPr lang="es-EC" sz="2000" dirty="0" err="1" smtClean="0">
                <a:latin typeface="Arial" charset="0"/>
                <a:cs typeface="Arial" charset="0"/>
              </a:rPr>
              <a:t>National</a:t>
            </a:r>
            <a:r>
              <a:rPr lang="es-ES" sz="2000" dirty="0" smtClean="0">
                <a:latin typeface="Arial" charset="0"/>
                <a:cs typeface="Arial" charset="0"/>
              </a:rPr>
              <a:t> Pipe </a:t>
            </a:r>
            <a:r>
              <a:rPr lang="es-EC" sz="2000" dirty="0" err="1" smtClean="0">
                <a:latin typeface="Arial" charset="0"/>
                <a:cs typeface="Arial" charset="0"/>
              </a:rPr>
              <a:t>Thread</a:t>
            </a:r>
            <a:r>
              <a:rPr lang="es-ES" sz="2000" dirty="0" smtClean="0">
                <a:latin typeface="Arial" charset="0"/>
                <a:cs typeface="Arial" charset="0"/>
              </a:rPr>
              <a:t>), es una norma técnica también conocida como rosca estadounidense cónica que se aplica para la estandarización del roscado de los elementos de conexión empleados en los sistemas e instalaciones de tubería.</a:t>
            </a:r>
            <a:endParaRPr lang="es-EC" sz="2000" dirty="0" smtClean="0">
              <a:latin typeface="Arial" charset="0"/>
              <a:cs typeface="Arial" charset="0"/>
            </a:endParaRPr>
          </a:p>
          <a:p>
            <a:pPr algn="just">
              <a:buFont typeface="Wingdings" pitchFamily="2" charset="2"/>
              <a:buChar char="§"/>
            </a:pPr>
            <a:r>
              <a:rPr lang="es-ES" sz="2000" dirty="0" smtClean="0">
                <a:latin typeface="Arial" charset="0"/>
                <a:cs typeface="Arial" charset="0"/>
              </a:rPr>
              <a:t>La norma NPT define el tipo de roscado y cierre, en este caso obtenida por contacto y compresión de una arista con un cono, esto es el roscado cónico. </a:t>
            </a:r>
            <a:endParaRPr lang="es-EC" sz="2000" dirty="0" smtClean="0">
              <a:latin typeface="Arial" charset="0"/>
              <a:cs typeface="Arial" charset="0"/>
            </a:endParaRPr>
          </a:p>
          <a:p>
            <a:pPr algn="just">
              <a:buFont typeface="Wingdings" pitchFamily="2" charset="2"/>
              <a:buChar char="§"/>
            </a:pPr>
            <a:r>
              <a:rPr lang="es-ES" sz="2000" dirty="0" smtClean="0">
                <a:latin typeface="Arial" charset="0"/>
                <a:cs typeface="Arial" charset="0"/>
              </a:rPr>
              <a:t>El roscado dividido por una línea central da un resultado de ángulo 1° 47' 24" o 1.7899° medido desde el centro del eje.</a:t>
            </a:r>
            <a:endParaRPr lang="es-ES" sz="2000" dirty="0" smtClean="0">
              <a:latin typeface="Arial" charset="0"/>
              <a:cs typeface="Arial" charset="0"/>
            </a:endParaRPr>
          </a:p>
        </p:txBody>
      </p:sp>
      <p:pic>
        <p:nvPicPr>
          <p:cNvPr id="7" name="6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3057" y="4004679"/>
            <a:ext cx="4840632" cy="2369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310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dissolve">
                                      <p:cBhvr>
                                        <p:cTn id="11" dur="500"/>
                                        <p:tgtEl>
                                          <p:spTgt spid="6">
                                            <p:txEl>
                                              <p:pRg st="2" end="2"/>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dissolve">
                                      <p:cBhvr>
                                        <p:cTn id="15" dur="500"/>
                                        <p:tgtEl>
                                          <p:spTgt spid="6">
                                            <p:txEl>
                                              <p:pRg st="3" end="3"/>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dissolve">
                                      <p:cBhvr>
                                        <p:cTn id="19" dur="500"/>
                                        <p:tgtEl>
                                          <p:spTgt spid="6">
                                            <p:txEl>
                                              <p:pRg st="4" end="4"/>
                                            </p:txEl>
                                          </p:spTgt>
                                        </p:tgtEl>
                                      </p:cBhvr>
                                    </p:animEffect>
                                  </p:childTnLst>
                                </p:cTn>
                              </p:par>
                            </p:childTnLst>
                          </p:cTn>
                        </p:par>
                        <p:par>
                          <p:cTn id="20" fill="hold">
                            <p:stCondLst>
                              <p:cond delay="2000"/>
                            </p:stCondLst>
                            <p:childTnLst>
                              <p:par>
                                <p:cTn id="21" presetID="21" presetClass="entr" presetSubtype="1"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txBox="1">
            <a:spLocks/>
          </p:cNvSpPr>
          <p:nvPr/>
        </p:nvSpPr>
        <p:spPr>
          <a:xfrm>
            <a:off x="457200" y="457200"/>
            <a:ext cx="8229600" cy="5668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just">
              <a:buFont typeface="Arial" charset="0"/>
              <a:buNone/>
              <a:defRPr/>
            </a:pPr>
            <a:r>
              <a:rPr lang="es-ES" sz="2000" b="1" smtClean="0">
                <a:latin typeface="Arial" pitchFamily="34" charset="0"/>
                <a:cs typeface="Arial" pitchFamily="34" charset="0"/>
              </a:rPr>
              <a:t>MECANIZADO DE ROSCAS</a:t>
            </a:r>
          </a:p>
          <a:p>
            <a:pPr lvl="1" algn="just">
              <a:buFontTx/>
              <a:buChar char="-"/>
              <a:defRPr/>
            </a:pPr>
            <a:r>
              <a:rPr lang="es-ES" sz="2000" smtClean="0">
                <a:latin typeface="Arial" pitchFamily="34" charset="0"/>
                <a:cs typeface="Arial" pitchFamily="34" charset="0"/>
              </a:rPr>
              <a:t>Las roscas pueden fabricarse por medio de diferentes procesos de manufactura, siendo los más eficientes, los realizados con máquinas herramientas.</a:t>
            </a:r>
          </a:p>
          <a:p>
            <a:pPr marL="457200" lvl="1" indent="0" algn="just">
              <a:buFont typeface="Arial" charset="0"/>
              <a:buNone/>
              <a:defRPr/>
            </a:pPr>
            <a:r>
              <a:rPr lang="es-ES" sz="2000" smtClean="0">
                <a:latin typeface="Arial" pitchFamily="34" charset="0"/>
                <a:cs typeface="Arial" pitchFamily="34" charset="0"/>
              </a:rPr>
              <a:t>TORNO</a:t>
            </a:r>
          </a:p>
          <a:p>
            <a:pPr marL="457200" lvl="1" indent="0" algn="just">
              <a:buFont typeface="Arial" charset="0"/>
              <a:buNone/>
              <a:defRPr/>
            </a:pPr>
            <a:endParaRPr lang="es-ES" sz="2000" smtClean="0">
              <a:latin typeface="Arial" pitchFamily="34" charset="0"/>
              <a:cs typeface="Arial" pitchFamily="34" charset="0"/>
            </a:endParaRPr>
          </a:p>
          <a:p>
            <a:pPr marL="457200" lvl="1" indent="0" algn="just">
              <a:buFont typeface="Arial" charset="0"/>
              <a:buNone/>
              <a:defRPr/>
            </a:pPr>
            <a:endParaRPr lang="es-ES" sz="2000" smtClean="0">
              <a:latin typeface="Arial" pitchFamily="34" charset="0"/>
              <a:cs typeface="Arial" pitchFamily="34" charset="0"/>
            </a:endParaRPr>
          </a:p>
          <a:p>
            <a:pPr marL="457200" lvl="1" indent="0" algn="just">
              <a:buFont typeface="Arial" charset="0"/>
              <a:buNone/>
              <a:defRPr/>
            </a:pPr>
            <a:endParaRPr lang="es-ES" sz="2000" smtClean="0">
              <a:latin typeface="Arial" pitchFamily="34" charset="0"/>
              <a:cs typeface="Arial" pitchFamily="34" charset="0"/>
            </a:endParaRPr>
          </a:p>
          <a:p>
            <a:pPr marL="457200" lvl="1" indent="0" algn="just">
              <a:buFont typeface="Arial" charset="0"/>
              <a:buNone/>
              <a:defRPr/>
            </a:pPr>
            <a:endParaRPr lang="es-ES" sz="2000" smtClean="0">
              <a:latin typeface="Arial" pitchFamily="34" charset="0"/>
              <a:cs typeface="Arial" pitchFamily="34" charset="0"/>
            </a:endParaRPr>
          </a:p>
          <a:p>
            <a:pPr marL="457200" lvl="1" indent="0" algn="just">
              <a:buFont typeface="Arial" charset="0"/>
              <a:buNone/>
              <a:defRPr/>
            </a:pPr>
            <a:endParaRPr lang="es-ES" sz="2000" smtClean="0">
              <a:latin typeface="Arial" pitchFamily="34" charset="0"/>
              <a:cs typeface="Arial" pitchFamily="34" charset="0"/>
            </a:endParaRPr>
          </a:p>
          <a:p>
            <a:pPr marL="457200" lvl="1" indent="0" algn="just">
              <a:buFont typeface="Arial" charset="0"/>
              <a:buNone/>
              <a:defRPr/>
            </a:pPr>
            <a:r>
              <a:rPr lang="es-ES" sz="2000" smtClean="0">
                <a:latin typeface="Arial" pitchFamily="34" charset="0"/>
                <a:cs typeface="Arial" pitchFamily="34" charset="0"/>
              </a:rPr>
              <a:t>FRESADORA</a:t>
            </a:r>
          </a:p>
          <a:p>
            <a:pPr marL="457200" lvl="1" indent="0" algn="just">
              <a:buFont typeface="Arial" charset="0"/>
              <a:buNone/>
              <a:defRPr/>
            </a:pPr>
            <a:endParaRPr lang="es-ES" sz="2000" b="1" dirty="0" smtClean="0">
              <a:latin typeface="Arial" pitchFamily="34" charset="0"/>
              <a:cs typeface="Arial" pitchFamily="34" charset="0"/>
            </a:endParaRPr>
          </a:p>
        </p:txBody>
      </p:sp>
      <p:pic>
        <p:nvPicPr>
          <p:cNvPr id="12" name="11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8963" y="2122488"/>
            <a:ext cx="5426075"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2 Imagen"/>
          <p:cNvPicPr>
            <a:picLocks noChangeAspect="1" noChangeArrowheads="1"/>
          </p:cNvPicPr>
          <p:nvPr/>
        </p:nvPicPr>
        <p:blipFill>
          <a:blip r:embed="rId5">
            <a:extLst>
              <a:ext uri="{28A0092B-C50C-407E-A947-70E740481C1C}">
                <a14:useLocalDpi xmlns:a14="http://schemas.microsoft.com/office/drawing/2010/main" val="0"/>
              </a:ext>
            </a:extLst>
          </a:blip>
          <a:srcRect t="7774"/>
          <a:stretch>
            <a:fillRect/>
          </a:stretch>
        </p:blipFill>
        <p:spPr bwMode="auto">
          <a:xfrm>
            <a:off x="1858963" y="4330700"/>
            <a:ext cx="407035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636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dissolve">
                                      <p:cBhvr>
                                        <p:cTn id="11" dur="500"/>
                                        <p:tgtEl>
                                          <p:spTgt spid="11">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dissolve">
                                      <p:cBhvr>
                                        <p:cTn id="15" dur="500"/>
                                        <p:tgtEl>
                                          <p:spTgt spid="11">
                                            <p:txEl>
                                              <p:pRg st="2" end="2"/>
                                            </p:txEl>
                                          </p:spTgt>
                                        </p:tgtEl>
                                      </p:cBhvr>
                                    </p:animEffect>
                                  </p:childTnLst>
                                </p:cTn>
                              </p:par>
                            </p:childTnLst>
                          </p:cTn>
                        </p:par>
                        <p:par>
                          <p:cTn id="16" fill="hold">
                            <p:stCondLst>
                              <p:cond delay="1500"/>
                            </p:stCondLst>
                            <p:childTnLst>
                              <p:par>
                                <p:cTn id="17" presetID="31"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style.rotation</p:attrName>
                                        </p:attrNameLst>
                                      </p:cBhvr>
                                      <p:tavLst>
                                        <p:tav tm="0">
                                          <p:val>
                                            <p:fltVal val="90"/>
                                          </p:val>
                                        </p:tav>
                                        <p:tav tm="100000">
                                          <p:val>
                                            <p:fltVal val="0"/>
                                          </p:val>
                                        </p:tav>
                                      </p:tavLst>
                                    </p:anim>
                                    <p:animEffect transition="in" filter="fade">
                                      <p:cBhvr>
                                        <p:cTn id="22" dur="1000"/>
                                        <p:tgtEl>
                                          <p:spTgt spid="12"/>
                                        </p:tgtEl>
                                      </p:cBhvr>
                                    </p:animEffect>
                                  </p:childTnLst>
                                </p:cTn>
                              </p:par>
                            </p:childTnLst>
                          </p:cTn>
                        </p:par>
                        <p:par>
                          <p:cTn id="23" fill="hold">
                            <p:stCondLst>
                              <p:cond delay="2500"/>
                            </p:stCondLst>
                            <p:childTnLst>
                              <p:par>
                                <p:cTn id="24" presetID="9" presetClass="entr" presetSubtype="0" fill="hold" grpId="0" nodeType="afterEffect">
                                  <p:stCondLst>
                                    <p:cond delay="0"/>
                                  </p:stCondLst>
                                  <p:childTnLst>
                                    <p:set>
                                      <p:cBhvr>
                                        <p:cTn id="25" dur="1" fill="hold">
                                          <p:stCondLst>
                                            <p:cond delay="0"/>
                                          </p:stCondLst>
                                        </p:cTn>
                                        <p:tgtEl>
                                          <p:spTgt spid="11">
                                            <p:txEl>
                                              <p:pRg st="8" end="8"/>
                                            </p:txEl>
                                          </p:spTgt>
                                        </p:tgtEl>
                                        <p:attrNameLst>
                                          <p:attrName>style.visibility</p:attrName>
                                        </p:attrNameLst>
                                      </p:cBhvr>
                                      <p:to>
                                        <p:strVal val="visible"/>
                                      </p:to>
                                    </p:set>
                                    <p:animEffect transition="in" filter="dissolve">
                                      <p:cBhvr>
                                        <p:cTn id="26" dur="500"/>
                                        <p:tgtEl>
                                          <p:spTgt spid="11">
                                            <p:txEl>
                                              <p:pRg st="8" end="8"/>
                                            </p:txEl>
                                          </p:spTgt>
                                        </p:tgtEl>
                                      </p:cBhvr>
                                    </p:animEffect>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1000" fill="hold"/>
                                        <p:tgtEl>
                                          <p:spTgt spid="13"/>
                                        </p:tgtEl>
                                        <p:attrNameLst>
                                          <p:attrName>ppt_w</p:attrName>
                                        </p:attrNameLst>
                                      </p:cBhvr>
                                      <p:tavLst>
                                        <p:tav tm="0">
                                          <p:val>
                                            <p:fltVal val="0"/>
                                          </p:val>
                                        </p:tav>
                                        <p:tav tm="100000">
                                          <p:val>
                                            <p:strVal val="#ppt_w"/>
                                          </p:val>
                                        </p:tav>
                                      </p:tavLst>
                                    </p:anim>
                                    <p:anim calcmode="lin" valueType="num">
                                      <p:cBhvr>
                                        <p:cTn id="31" dur="1000" fill="hold"/>
                                        <p:tgtEl>
                                          <p:spTgt spid="13"/>
                                        </p:tgtEl>
                                        <p:attrNameLst>
                                          <p:attrName>ppt_h</p:attrName>
                                        </p:attrNameLst>
                                      </p:cBhvr>
                                      <p:tavLst>
                                        <p:tav tm="0">
                                          <p:val>
                                            <p:fltVal val="0"/>
                                          </p:val>
                                        </p:tav>
                                        <p:tav tm="100000">
                                          <p:val>
                                            <p:strVal val="#ppt_h"/>
                                          </p:val>
                                        </p:tav>
                                      </p:tavLst>
                                    </p:anim>
                                    <p:anim calcmode="lin" valueType="num">
                                      <p:cBhvr>
                                        <p:cTn id="32" dur="1000" fill="hold"/>
                                        <p:tgtEl>
                                          <p:spTgt spid="13"/>
                                        </p:tgtEl>
                                        <p:attrNameLst>
                                          <p:attrName>style.rotation</p:attrName>
                                        </p:attrNameLst>
                                      </p:cBhvr>
                                      <p:tavLst>
                                        <p:tav tm="0">
                                          <p:val>
                                            <p:fltVal val="90"/>
                                          </p:val>
                                        </p:tav>
                                        <p:tav tm="100000">
                                          <p:val>
                                            <p:fltVal val="0"/>
                                          </p:val>
                                        </p:tav>
                                      </p:tavLst>
                                    </p:anim>
                                    <p:animEffect transition="in" filter="fade">
                                      <p:cBhvr>
                                        <p:cTn id="3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p:cNvSpPr>
          <p:nvPr/>
        </p:nvSpPr>
        <p:spPr>
          <a:xfrm>
            <a:off x="533400" y="555625"/>
            <a:ext cx="8382000" cy="42449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lvl="2" indent="0">
              <a:buFont typeface="Arial" charset="0"/>
              <a:buNone/>
            </a:pPr>
            <a:r>
              <a:rPr lang="es-ES" sz="2000" b="1" smtClean="0">
                <a:latin typeface="Arial" charset="0"/>
                <a:cs typeface="Arial" charset="0"/>
              </a:rPr>
              <a:t>ROSCADORA</a:t>
            </a:r>
            <a:endParaRPr lang="es-ES" sz="2000" smtClean="0">
              <a:latin typeface="Arial" charset="0"/>
              <a:cs typeface="Arial" charset="0"/>
            </a:endParaRPr>
          </a:p>
          <a:p>
            <a:pPr algn="just">
              <a:buFont typeface="Wingdings" pitchFamily="2" charset="2"/>
              <a:buChar char="§"/>
            </a:pPr>
            <a:r>
              <a:rPr lang="es-ES" sz="2000" smtClean="0">
                <a:latin typeface="Arial" charset="0"/>
                <a:cs typeface="Arial" charset="0"/>
              </a:rPr>
              <a:t>Máquina eléctrica accionada por un motor, la misma que en el mandril sujeta al tubo y que haciéndolo girar lo rosca. Para la transmisión del movimiento cuenta con un sistema de engranajes.</a:t>
            </a:r>
          </a:p>
          <a:p>
            <a:pPr algn="just">
              <a:buFont typeface="Wingdings" pitchFamily="2" charset="2"/>
              <a:buChar char="§"/>
            </a:pPr>
            <a:r>
              <a:rPr lang="es-ES" sz="2000" smtClean="0">
                <a:latin typeface="Arial" charset="0"/>
                <a:cs typeface="Arial" charset="0"/>
              </a:rPr>
              <a:t>Posee cubiertas para protección, una bandeja de depósito y algunas cuentan con un sistema de parada de emergencia.</a:t>
            </a:r>
          </a:p>
          <a:p>
            <a:pPr algn="just">
              <a:buFont typeface="Wingdings" pitchFamily="2" charset="2"/>
              <a:buChar char="§"/>
            </a:pPr>
            <a:r>
              <a:rPr lang="es-ES" sz="2000" smtClean="0">
                <a:latin typeface="Arial" charset="0"/>
                <a:cs typeface="Arial" charset="0"/>
              </a:rPr>
              <a:t>Las terrajas, encargadas de roscar, se montan en un cabezal, con guías de ubicación en función del diámetro del tubo.</a:t>
            </a:r>
          </a:p>
          <a:p>
            <a:pPr algn="just">
              <a:buFont typeface="Wingdings" pitchFamily="2" charset="2"/>
              <a:buChar char="§"/>
            </a:pPr>
            <a:r>
              <a:rPr lang="es-ES" sz="2000" smtClean="0">
                <a:latin typeface="Arial" charset="0"/>
                <a:cs typeface="Arial" charset="0"/>
              </a:rPr>
              <a:t>Trabaja varios materiales y diámetros diversos, algunas máquinas además del roscado permiten realizar corte y escariado del material.</a:t>
            </a:r>
            <a:endParaRPr lang="es-ES" sz="2000" dirty="0" smtClean="0">
              <a:latin typeface="Arial" charset="0"/>
              <a:cs typeface="Arial" charset="0"/>
            </a:endParaRPr>
          </a:p>
        </p:txBody>
      </p:sp>
      <p:pic>
        <p:nvPicPr>
          <p:cNvPr id="7" name="6 Imagen"/>
          <p:cNvPicPr>
            <a:picLocks noChangeAspect="1" noChangeArrowheads="1"/>
          </p:cNvPicPr>
          <p:nvPr/>
        </p:nvPicPr>
        <p:blipFill>
          <a:blip r:embed="rId4">
            <a:extLst>
              <a:ext uri="{28A0092B-C50C-407E-A947-70E740481C1C}">
                <a14:useLocalDpi xmlns:a14="http://schemas.microsoft.com/office/drawing/2010/main" val="0"/>
              </a:ext>
            </a:extLst>
          </a:blip>
          <a:srcRect l="18504" t="33263" r="50787" b="14919"/>
          <a:stretch>
            <a:fillRect/>
          </a:stretch>
        </p:blipFill>
        <p:spPr bwMode="auto">
          <a:xfrm>
            <a:off x="3076575" y="3886200"/>
            <a:ext cx="2590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066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dissolve">
                                      <p:cBhvr>
                                        <p:cTn id="11" dur="500"/>
                                        <p:tgtEl>
                                          <p:spTgt spid="6">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ssolve">
                                      <p:cBhvr>
                                        <p:cTn id="15" dur="500"/>
                                        <p:tgtEl>
                                          <p:spTgt spid="6">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dissolve">
                                      <p:cBhvr>
                                        <p:cTn id="19" dur="500"/>
                                        <p:tgtEl>
                                          <p:spTgt spid="6">
                                            <p:txEl>
                                              <p:pRg st="3" end="3"/>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dissolve">
                                      <p:cBhvr>
                                        <p:cTn id="23" dur="500"/>
                                        <p:tgtEl>
                                          <p:spTgt spid="6">
                                            <p:txEl>
                                              <p:pRg st="4" end="4"/>
                                            </p:txEl>
                                          </p:spTgt>
                                        </p:tgtEl>
                                      </p:cBhvr>
                                    </p:animEffect>
                                  </p:childTnLst>
                                </p:cTn>
                              </p:par>
                            </p:childTnLst>
                          </p:cTn>
                        </p:par>
                        <p:par>
                          <p:cTn id="24" fill="hold">
                            <p:stCondLst>
                              <p:cond delay="2500"/>
                            </p:stCondLst>
                            <p:childTnLst>
                              <p:par>
                                <p:cTn id="25" presetID="6"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p:cNvSpPr>
          <p:nvPr/>
        </p:nvSpPr>
        <p:spPr>
          <a:xfrm>
            <a:off x="609600" y="533400"/>
            <a:ext cx="8229600" cy="5668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s-ES" sz="2000" b="1" dirty="0" smtClean="0">
                <a:latin typeface="Arial" charset="0"/>
                <a:cs typeface="Arial" charset="0"/>
              </a:rPr>
              <a:t>	SELECCIÓN DE ALTERNATIVAS</a:t>
            </a:r>
            <a:endParaRPr lang="es-EC" sz="2000" b="1" dirty="0" smtClean="0">
              <a:latin typeface="Arial" charset="0"/>
              <a:cs typeface="Arial" charset="0"/>
            </a:endParaRPr>
          </a:p>
          <a:p>
            <a:pPr>
              <a:buFont typeface="Arial" charset="0"/>
              <a:buNone/>
            </a:pPr>
            <a:r>
              <a:rPr lang="es-EC" sz="2000" dirty="0" smtClean="0">
                <a:latin typeface="Arial" charset="0"/>
                <a:cs typeface="Arial" charset="0"/>
              </a:rPr>
              <a:t>	</a:t>
            </a:r>
            <a:r>
              <a:rPr lang="es-ES" sz="2000" dirty="0" smtClean="0">
                <a:latin typeface="Arial" charset="0"/>
                <a:cs typeface="Arial" charset="0"/>
              </a:rPr>
              <a:t>SELECCIÓN DEL SISTEMA DE CORTE</a:t>
            </a:r>
          </a:p>
          <a:p>
            <a:pPr>
              <a:buFont typeface="Arial" charset="0"/>
              <a:buNone/>
            </a:pPr>
            <a:endParaRPr lang="es-ES" sz="2000" dirty="0">
              <a:latin typeface="Arial" charset="0"/>
              <a:cs typeface="Arial" charset="0"/>
            </a:endParaRPr>
          </a:p>
          <a:p>
            <a:pPr>
              <a:buFont typeface="Arial" charset="0"/>
              <a:buNone/>
            </a:pPr>
            <a:endParaRPr lang="es-ES" sz="2000" dirty="0" smtClean="0">
              <a:latin typeface="Arial" charset="0"/>
              <a:cs typeface="Arial" charset="0"/>
            </a:endParaRPr>
          </a:p>
          <a:p>
            <a:pPr>
              <a:buFont typeface="Arial" charset="0"/>
              <a:buNone/>
            </a:pPr>
            <a:endParaRPr lang="es-ES" sz="2000" dirty="0">
              <a:latin typeface="Arial" charset="0"/>
              <a:cs typeface="Arial" charset="0"/>
            </a:endParaRPr>
          </a:p>
          <a:p>
            <a:pPr>
              <a:buFont typeface="Arial" charset="0"/>
              <a:buNone/>
            </a:pPr>
            <a:endParaRPr lang="es-ES" sz="2000" dirty="0" smtClean="0">
              <a:latin typeface="Arial" charset="0"/>
              <a:cs typeface="Arial" charset="0"/>
            </a:endParaRPr>
          </a:p>
          <a:p>
            <a:pPr>
              <a:buFont typeface="Arial" charset="0"/>
              <a:buNone/>
            </a:pPr>
            <a:endParaRPr lang="es-ES" sz="2000" dirty="0" smtClean="0">
              <a:latin typeface="Arial" charset="0"/>
              <a:cs typeface="Arial" charset="0"/>
            </a:endParaRPr>
          </a:p>
          <a:p>
            <a:pPr>
              <a:buFont typeface="Arial" charset="0"/>
              <a:buNone/>
            </a:pPr>
            <a:endParaRPr lang="es-ES" sz="1800" dirty="0" smtClean="0">
              <a:latin typeface="Arial" charset="0"/>
              <a:cs typeface="Arial" charset="0"/>
            </a:endParaRPr>
          </a:p>
          <a:p>
            <a:pPr>
              <a:buFont typeface="Arial" charset="0"/>
              <a:buNone/>
            </a:pPr>
            <a:r>
              <a:rPr lang="es-ES" sz="2000" dirty="0" smtClean="0">
                <a:latin typeface="Arial" charset="0"/>
                <a:cs typeface="Arial" charset="0"/>
              </a:rPr>
              <a:t>                SELECCIÓN </a:t>
            </a:r>
            <a:r>
              <a:rPr lang="es-ES" sz="2000" dirty="0">
                <a:latin typeface="Arial" charset="0"/>
                <a:cs typeface="Arial" charset="0"/>
              </a:rPr>
              <a:t>DEL SISTEMA DE PARADA DE EMERGENCIA</a:t>
            </a:r>
            <a:endParaRPr lang="es-ES" sz="2000" dirty="0" smtClean="0">
              <a:latin typeface="Arial" charset="0"/>
              <a:cs typeface="Arial" charset="0"/>
            </a:endParaRPr>
          </a:p>
          <a:p>
            <a:pPr>
              <a:buFont typeface="Arial" charset="0"/>
              <a:buNone/>
            </a:pPr>
            <a:endParaRPr lang="es-ES" sz="2000" dirty="0" smtClean="0">
              <a:latin typeface="Arial" charset="0"/>
              <a:cs typeface="Arial" charset="0"/>
            </a:endParaRPr>
          </a:p>
          <a:p>
            <a:pPr>
              <a:buFont typeface="Arial" charset="0"/>
              <a:buNone/>
            </a:pPr>
            <a:r>
              <a:rPr lang="es-ES_tradnl" sz="2000" dirty="0" smtClean="0"/>
              <a:t>	</a:t>
            </a:r>
            <a:endParaRPr lang="es-ES" sz="2000" dirty="0" smtClean="0">
              <a:latin typeface="Arial" charset="0"/>
              <a:cs typeface="Arial" charset="0"/>
            </a:endParaRPr>
          </a:p>
        </p:txBody>
      </p:sp>
      <p:pic>
        <p:nvPicPr>
          <p:cNvPr id="7" name="6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244" y="1341766"/>
            <a:ext cx="5264759" cy="194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7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3772421"/>
            <a:ext cx="6177072" cy="210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164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dissolve">
                                      <p:cBhvr>
                                        <p:cTn id="11" dur="500"/>
                                        <p:tgtEl>
                                          <p:spTgt spid="6">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animEffect transition="in" filter="dissolve">
                                      <p:cBhvr>
                                        <p:cTn id="15" dur="500"/>
                                        <p:tgtEl>
                                          <p:spTgt spid="6">
                                            <p:txEl>
                                              <p:pRg st="8" end="8"/>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6">
                                            <p:txEl>
                                              <p:pRg st="10" end="10"/>
                                            </p:txEl>
                                          </p:spTgt>
                                        </p:tgtEl>
                                        <p:attrNameLst>
                                          <p:attrName>style.visibility</p:attrName>
                                        </p:attrNameLst>
                                      </p:cBhvr>
                                      <p:to>
                                        <p:strVal val="visible"/>
                                      </p:to>
                                    </p:set>
                                    <p:animEffect transition="in" filter="dissolve">
                                      <p:cBhvr>
                                        <p:cTn id="19" dur="500"/>
                                        <p:tgtEl>
                                          <p:spTgt spid="6">
                                            <p:txEl>
                                              <p:pRg st="10" end="10"/>
                                            </p:txEl>
                                          </p:spTgt>
                                        </p:tgtEl>
                                      </p:cBhvr>
                                    </p:animEffect>
                                  </p:childTnLst>
                                </p:cTn>
                              </p:par>
                            </p:childTnLst>
                          </p:cTn>
                        </p:par>
                        <p:par>
                          <p:cTn id="20" fill="hold">
                            <p:stCondLst>
                              <p:cond delay="2000"/>
                            </p:stCondLst>
                            <p:childTnLst>
                              <p:par>
                                <p:cTn id="21" presetID="26"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par>
                          <p:cTn id="37" fill="hold">
                            <p:stCondLst>
                              <p:cond delay="4000"/>
                            </p:stCondLst>
                            <p:childTnLst>
                              <p:par>
                                <p:cTn id="38" presetID="26"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80">
                                          <p:stCondLst>
                                            <p:cond delay="0"/>
                                          </p:stCondLst>
                                        </p:cTn>
                                        <p:tgtEl>
                                          <p:spTgt spid="8"/>
                                        </p:tgtEl>
                                      </p:cBhvr>
                                    </p:animEffect>
                                    <p:anim calcmode="lin" valueType="num">
                                      <p:cBhvr>
                                        <p:cTn id="4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6" dur="26">
                                          <p:stCondLst>
                                            <p:cond delay="650"/>
                                          </p:stCondLst>
                                        </p:cTn>
                                        <p:tgtEl>
                                          <p:spTgt spid="8"/>
                                        </p:tgtEl>
                                      </p:cBhvr>
                                      <p:to x="100000" y="60000"/>
                                    </p:animScale>
                                    <p:animScale>
                                      <p:cBhvr>
                                        <p:cTn id="47" dur="166" decel="50000">
                                          <p:stCondLst>
                                            <p:cond delay="676"/>
                                          </p:stCondLst>
                                        </p:cTn>
                                        <p:tgtEl>
                                          <p:spTgt spid="8"/>
                                        </p:tgtEl>
                                      </p:cBhvr>
                                      <p:to x="100000" y="100000"/>
                                    </p:animScale>
                                    <p:animScale>
                                      <p:cBhvr>
                                        <p:cTn id="48" dur="26">
                                          <p:stCondLst>
                                            <p:cond delay="1312"/>
                                          </p:stCondLst>
                                        </p:cTn>
                                        <p:tgtEl>
                                          <p:spTgt spid="8"/>
                                        </p:tgtEl>
                                      </p:cBhvr>
                                      <p:to x="100000" y="80000"/>
                                    </p:animScale>
                                    <p:animScale>
                                      <p:cBhvr>
                                        <p:cTn id="49" dur="166" decel="50000">
                                          <p:stCondLst>
                                            <p:cond delay="1338"/>
                                          </p:stCondLst>
                                        </p:cTn>
                                        <p:tgtEl>
                                          <p:spTgt spid="8"/>
                                        </p:tgtEl>
                                      </p:cBhvr>
                                      <p:to x="100000" y="100000"/>
                                    </p:animScale>
                                    <p:animScale>
                                      <p:cBhvr>
                                        <p:cTn id="50" dur="26">
                                          <p:stCondLst>
                                            <p:cond delay="1642"/>
                                          </p:stCondLst>
                                        </p:cTn>
                                        <p:tgtEl>
                                          <p:spTgt spid="8"/>
                                        </p:tgtEl>
                                      </p:cBhvr>
                                      <p:to x="100000" y="90000"/>
                                    </p:animScale>
                                    <p:animScale>
                                      <p:cBhvr>
                                        <p:cTn id="51" dur="166" decel="50000">
                                          <p:stCondLst>
                                            <p:cond delay="1668"/>
                                          </p:stCondLst>
                                        </p:cTn>
                                        <p:tgtEl>
                                          <p:spTgt spid="8"/>
                                        </p:tgtEl>
                                      </p:cBhvr>
                                      <p:to x="100000" y="100000"/>
                                    </p:animScale>
                                    <p:animScale>
                                      <p:cBhvr>
                                        <p:cTn id="52" dur="26">
                                          <p:stCondLst>
                                            <p:cond delay="1808"/>
                                          </p:stCondLst>
                                        </p:cTn>
                                        <p:tgtEl>
                                          <p:spTgt spid="8"/>
                                        </p:tgtEl>
                                      </p:cBhvr>
                                      <p:to x="100000" y="95000"/>
                                    </p:animScale>
                                    <p:animScale>
                                      <p:cBhvr>
                                        <p:cTn id="53"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p:cNvSpPr>
          <p:nvPr/>
        </p:nvSpPr>
        <p:spPr>
          <a:xfrm>
            <a:off x="609600" y="533400"/>
            <a:ext cx="8229600" cy="5668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s-ES" sz="2000" b="1" dirty="0" smtClean="0"/>
              <a:t>	</a:t>
            </a:r>
          </a:p>
          <a:p>
            <a:pPr>
              <a:buFont typeface="Arial" charset="0"/>
              <a:buNone/>
            </a:pPr>
            <a:r>
              <a:rPr lang="es-ES" sz="2000" b="1" dirty="0" smtClean="0">
                <a:latin typeface="Arial" charset="0"/>
                <a:cs typeface="Arial" charset="0"/>
              </a:rPr>
              <a:t>	SELECCIÓN DE ALTERNATIVAS</a:t>
            </a:r>
            <a:endParaRPr lang="es-EC" sz="2000" b="1" dirty="0" smtClean="0">
              <a:latin typeface="Arial" charset="0"/>
              <a:cs typeface="Arial" charset="0"/>
            </a:endParaRPr>
          </a:p>
          <a:p>
            <a:pPr>
              <a:buFont typeface="Arial" charset="0"/>
              <a:buNone/>
            </a:pPr>
            <a:r>
              <a:rPr lang="es-EC" sz="2000" dirty="0" smtClean="0">
                <a:latin typeface="Arial" charset="0"/>
                <a:cs typeface="Arial" charset="0"/>
              </a:rPr>
              <a:t>	</a:t>
            </a:r>
            <a:r>
              <a:rPr lang="es-ES" sz="2000" dirty="0" smtClean="0">
                <a:latin typeface="Arial" charset="0"/>
                <a:cs typeface="Arial" charset="0"/>
              </a:rPr>
              <a:t>SELECCIÓN DEL SISTEMA DE LUBRICACIÓN</a:t>
            </a:r>
          </a:p>
          <a:p>
            <a:pPr>
              <a:buFont typeface="Arial" charset="0"/>
              <a:buNone/>
            </a:pPr>
            <a:endParaRPr lang="es-ES" sz="2000" dirty="0">
              <a:latin typeface="Arial" charset="0"/>
              <a:cs typeface="Arial" charset="0"/>
            </a:endParaRPr>
          </a:p>
          <a:p>
            <a:pPr>
              <a:buFont typeface="Arial" charset="0"/>
              <a:buNone/>
            </a:pPr>
            <a:endParaRPr lang="es-ES" sz="2000" dirty="0" smtClean="0">
              <a:latin typeface="Arial" charset="0"/>
              <a:cs typeface="Arial" charset="0"/>
            </a:endParaRPr>
          </a:p>
          <a:p>
            <a:pPr>
              <a:buFont typeface="Arial" charset="0"/>
              <a:buNone/>
            </a:pPr>
            <a:endParaRPr lang="es-ES" sz="2000" dirty="0">
              <a:latin typeface="Arial" charset="0"/>
              <a:cs typeface="Arial" charset="0"/>
            </a:endParaRPr>
          </a:p>
          <a:p>
            <a:pPr>
              <a:buFont typeface="Arial" charset="0"/>
              <a:buNone/>
            </a:pPr>
            <a:endParaRPr lang="es-ES" sz="2000" dirty="0" smtClean="0">
              <a:latin typeface="Arial" charset="0"/>
              <a:cs typeface="Arial" charset="0"/>
            </a:endParaRPr>
          </a:p>
          <a:p>
            <a:pPr>
              <a:buFont typeface="Arial" charset="0"/>
              <a:buNone/>
            </a:pPr>
            <a:endParaRPr lang="es-ES" sz="2000" dirty="0" smtClean="0">
              <a:latin typeface="Arial" charset="0"/>
              <a:cs typeface="Arial" charset="0"/>
            </a:endParaRPr>
          </a:p>
          <a:p>
            <a:pPr>
              <a:buFont typeface="Arial" charset="0"/>
              <a:buNone/>
            </a:pPr>
            <a:endParaRPr lang="es-ES" sz="2000" dirty="0" smtClean="0">
              <a:latin typeface="Arial" charset="0"/>
              <a:cs typeface="Arial" charset="0"/>
            </a:endParaRPr>
          </a:p>
          <a:p>
            <a:pPr algn="just">
              <a:buFont typeface="Arial" charset="0"/>
              <a:buNone/>
            </a:pPr>
            <a:r>
              <a:rPr lang="es-ES_tradnl" sz="2000" dirty="0" smtClean="0"/>
              <a:t>	</a:t>
            </a:r>
            <a:endParaRPr lang="es-ES" sz="1900" dirty="0" smtClean="0">
              <a:latin typeface="Arial" charset="0"/>
              <a:cs typeface="Arial" charset="0"/>
            </a:endParaRPr>
          </a:p>
        </p:txBody>
      </p:sp>
      <p:pic>
        <p:nvPicPr>
          <p:cNvPr id="7" name="6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502" y="1700807"/>
            <a:ext cx="7490792" cy="131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834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ssolve">
                                      <p:cBhvr>
                                        <p:cTn id="7" dur="500"/>
                                        <p:tgtEl>
                                          <p:spTgt spid="6">
                                            <p:txEl>
                                              <p:pRg st="1" end="1"/>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dissolve">
                                      <p:cBhvr>
                                        <p:cTn id="11" dur="500"/>
                                        <p:tgtEl>
                                          <p:spTgt spid="6">
                                            <p:txEl>
                                              <p:pRg st="2" end="2"/>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
                                            <p:txEl>
                                              <p:pRg st="9" end="9"/>
                                            </p:txEl>
                                          </p:spTgt>
                                        </p:tgtEl>
                                        <p:attrNameLst>
                                          <p:attrName>style.visibility</p:attrName>
                                        </p:attrNameLst>
                                      </p:cBhvr>
                                      <p:to>
                                        <p:strVal val="visible"/>
                                      </p:to>
                                    </p:set>
                                    <p:animEffect transition="in" filter="dissolve">
                                      <p:cBhvr>
                                        <p:cTn id="15" dur="500"/>
                                        <p:tgtEl>
                                          <p:spTgt spid="6">
                                            <p:txEl>
                                              <p:pRg st="9" end="9"/>
                                            </p:txEl>
                                          </p:spTgt>
                                        </p:tgtEl>
                                      </p:cBhvr>
                                    </p:animEffect>
                                  </p:childTnLst>
                                </p:cTn>
                              </p:par>
                            </p:childTnLst>
                          </p:cTn>
                        </p:par>
                        <p:par>
                          <p:cTn id="16" fill="hold">
                            <p:stCondLst>
                              <p:cond delay="1500"/>
                            </p:stCondLst>
                            <p:childTnLst>
                              <p:par>
                                <p:cTn id="17" presetID="26"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80">
                                          <p:stCondLst>
                                            <p:cond delay="0"/>
                                          </p:stCondLst>
                                        </p:cTn>
                                        <p:tgtEl>
                                          <p:spTgt spid="7"/>
                                        </p:tgtEl>
                                      </p:cBhvr>
                                    </p:animEffect>
                                    <p:anim calcmode="lin" valueType="num">
                                      <p:cBhvr>
                                        <p:cTn id="2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5" dur="26">
                                          <p:stCondLst>
                                            <p:cond delay="650"/>
                                          </p:stCondLst>
                                        </p:cTn>
                                        <p:tgtEl>
                                          <p:spTgt spid="7"/>
                                        </p:tgtEl>
                                      </p:cBhvr>
                                      <p:to x="100000" y="60000"/>
                                    </p:animScale>
                                    <p:animScale>
                                      <p:cBhvr>
                                        <p:cTn id="26" dur="166" decel="50000">
                                          <p:stCondLst>
                                            <p:cond delay="676"/>
                                          </p:stCondLst>
                                        </p:cTn>
                                        <p:tgtEl>
                                          <p:spTgt spid="7"/>
                                        </p:tgtEl>
                                      </p:cBhvr>
                                      <p:to x="100000" y="100000"/>
                                    </p:animScale>
                                    <p:animScale>
                                      <p:cBhvr>
                                        <p:cTn id="27" dur="26">
                                          <p:stCondLst>
                                            <p:cond delay="1312"/>
                                          </p:stCondLst>
                                        </p:cTn>
                                        <p:tgtEl>
                                          <p:spTgt spid="7"/>
                                        </p:tgtEl>
                                      </p:cBhvr>
                                      <p:to x="100000" y="80000"/>
                                    </p:animScale>
                                    <p:animScale>
                                      <p:cBhvr>
                                        <p:cTn id="28" dur="166" decel="50000">
                                          <p:stCondLst>
                                            <p:cond delay="1338"/>
                                          </p:stCondLst>
                                        </p:cTn>
                                        <p:tgtEl>
                                          <p:spTgt spid="7"/>
                                        </p:tgtEl>
                                      </p:cBhvr>
                                      <p:to x="100000" y="100000"/>
                                    </p:animScale>
                                    <p:animScale>
                                      <p:cBhvr>
                                        <p:cTn id="29" dur="26">
                                          <p:stCondLst>
                                            <p:cond delay="1642"/>
                                          </p:stCondLst>
                                        </p:cTn>
                                        <p:tgtEl>
                                          <p:spTgt spid="7"/>
                                        </p:tgtEl>
                                      </p:cBhvr>
                                      <p:to x="100000" y="90000"/>
                                    </p:animScale>
                                    <p:animScale>
                                      <p:cBhvr>
                                        <p:cTn id="30" dur="166" decel="50000">
                                          <p:stCondLst>
                                            <p:cond delay="1668"/>
                                          </p:stCondLst>
                                        </p:cTn>
                                        <p:tgtEl>
                                          <p:spTgt spid="7"/>
                                        </p:tgtEl>
                                      </p:cBhvr>
                                      <p:to x="100000" y="100000"/>
                                    </p:animScale>
                                    <p:animScale>
                                      <p:cBhvr>
                                        <p:cTn id="31" dur="26">
                                          <p:stCondLst>
                                            <p:cond delay="1808"/>
                                          </p:stCondLst>
                                        </p:cTn>
                                        <p:tgtEl>
                                          <p:spTgt spid="7"/>
                                        </p:tgtEl>
                                      </p:cBhvr>
                                      <p:to x="100000" y="95000"/>
                                    </p:animScale>
                                    <p:animScale>
                                      <p:cBhvr>
                                        <p:cTn id="3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p:cNvSpPr>
          <p:nvPr/>
        </p:nvSpPr>
        <p:spPr>
          <a:xfrm>
            <a:off x="609600" y="533400"/>
            <a:ext cx="8229600" cy="5668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endParaRPr lang="es-ES" sz="1800" b="1" dirty="0" smtClean="0"/>
          </a:p>
          <a:p>
            <a:pPr marL="914400" lvl="2" indent="0">
              <a:buFont typeface="Arial" charset="0"/>
              <a:buNone/>
            </a:pPr>
            <a:r>
              <a:rPr lang="es-ES" b="1" dirty="0" smtClean="0"/>
              <a:t>	REDEFINICIÓN DEL PROBLEMA</a:t>
            </a:r>
          </a:p>
          <a:p>
            <a:pPr algn="just"/>
            <a:r>
              <a:rPr lang="es-ES" sz="2000" dirty="0" err="1" smtClean="0">
                <a:latin typeface="Arial" charset="0"/>
                <a:cs typeface="Arial" charset="0"/>
              </a:rPr>
              <a:t>Proasin</a:t>
            </a:r>
            <a:r>
              <a:rPr lang="es-ES" sz="2000" dirty="0" smtClean="0">
                <a:latin typeface="Arial" charset="0"/>
                <a:cs typeface="Arial" charset="0"/>
              </a:rPr>
              <a:t> trabaja brindando soluciones en ingeniería, entre ellas realiza instalaciones de tubería para sistemas contra incendios, aire acondicionado, </a:t>
            </a:r>
            <a:r>
              <a:rPr lang="es-ES" sz="2000" dirty="0" err="1" smtClean="0">
                <a:latin typeface="Arial" charset="0"/>
                <a:cs typeface="Arial" charset="0"/>
              </a:rPr>
              <a:t>hidro</a:t>
            </a:r>
            <a:r>
              <a:rPr lang="es-ES" sz="2000" dirty="0" smtClean="0">
                <a:latin typeface="Arial" charset="0"/>
                <a:cs typeface="Arial" charset="0"/>
              </a:rPr>
              <a:t>-sanitarios, entre otros, motivo por el cual necesita contar con una máquina roscadora de tubo propia a fin de exponer una oferta más competitiva. </a:t>
            </a:r>
          </a:p>
          <a:p>
            <a:pPr algn="just"/>
            <a:r>
              <a:rPr lang="es-ES" sz="2000" dirty="0" smtClean="0">
                <a:latin typeface="Arial" charset="0"/>
                <a:cs typeface="Arial" charset="0"/>
              </a:rPr>
              <a:t>Para lograr este fin, se requiere diseñar y construir una máquina que brinde las mismas bondades que las existentes en el mercado pero alcanzando un ahorro económico mínimo del 25% en el ensamble de la misma.</a:t>
            </a:r>
          </a:p>
          <a:p>
            <a:pPr algn="just"/>
            <a:r>
              <a:rPr lang="es-ES" sz="2000" dirty="0" smtClean="0">
                <a:latin typeface="Arial" charset="0"/>
                <a:cs typeface="Arial" charset="0"/>
              </a:rPr>
              <a:t>Para lo cual se propone diseñar, adquirir y construir las piezas que forman parte del conjunto aplicando criterios de ingeniería y considerando que éstas no afecte al funcionamiento ni a la operación de la máquina pero si generando ahorro en los costos de fabricación.</a:t>
            </a:r>
            <a:endParaRPr lang="es-ES" sz="2000" dirty="0" smtClean="0">
              <a:latin typeface="Arial" charset="0"/>
              <a:cs typeface="Arial" charset="0"/>
            </a:endParaRPr>
          </a:p>
        </p:txBody>
      </p:sp>
    </p:spTree>
    <p:extLst>
      <p:ext uri="{BB962C8B-B14F-4D97-AF65-F5344CB8AC3E}">
        <p14:creationId xmlns:p14="http://schemas.microsoft.com/office/powerpoint/2010/main" val="375398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ssolve">
                                      <p:cBhvr>
                                        <p:cTn id="7" dur="500"/>
                                        <p:tgtEl>
                                          <p:spTgt spid="6">
                                            <p:txEl>
                                              <p:pRg st="1" end="1"/>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dissolve">
                                      <p:cBhvr>
                                        <p:cTn id="11" dur="500"/>
                                        <p:tgtEl>
                                          <p:spTgt spid="6">
                                            <p:txEl>
                                              <p:pRg st="2" end="2"/>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dissolve">
                                      <p:cBhvr>
                                        <p:cTn id="15" dur="500"/>
                                        <p:tgtEl>
                                          <p:spTgt spid="6">
                                            <p:txEl>
                                              <p:pRg st="3" end="3"/>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dissolve">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 Título"/>
          <p:cNvSpPr txBox="1">
            <a:spLocks/>
          </p:cNvSpPr>
          <p:nvPr/>
        </p:nvSpPr>
        <p:spPr>
          <a:xfrm>
            <a:off x="723948" y="254448"/>
            <a:ext cx="7499176" cy="8702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4000" b="1" dirty="0" smtClean="0">
                <a:latin typeface="Arial" pitchFamily="34" charset="0"/>
                <a:cs typeface="Arial" pitchFamily="34" charset="0"/>
              </a:rPr>
              <a:t>DISEÑO DE PARTES</a:t>
            </a:r>
            <a:endParaRPr lang="es-EC" sz="4000" b="1" dirty="0">
              <a:latin typeface="Arial" pitchFamily="34" charset="0"/>
              <a:cs typeface="Arial" pitchFamily="34" charset="0"/>
            </a:endParaRPr>
          </a:p>
        </p:txBody>
      </p:sp>
      <p:sp>
        <p:nvSpPr>
          <p:cNvPr id="7" name="2 Marcador de contenido"/>
          <p:cNvSpPr txBox="1">
            <a:spLocks/>
          </p:cNvSpPr>
          <p:nvPr/>
        </p:nvSpPr>
        <p:spPr>
          <a:xfrm>
            <a:off x="1187624" y="970855"/>
            <a:ext cx="7560841" cy="51845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0000"/>
              </a:lnSpc>
              <a:buFont typeface="Wingdings" pitchFamily="2" charset="2"/>
              <a:buChar char="§"/>
            </a:pPr>
            <a:r>
              <a:rPr lang="es-EC" sz="2200" dirty="0" smtClean="0">
                <a:latin typeface="Arial" pitchFamily="34" charset="0"/>
                <a:cs typeface="Arial" pitchFamily="34" charset="0"/>
              </a:rPr>
              <a:t>Caja de </a:t>
            </a:r>
            <a:r>
              <a:rPr lang="es-EC" sz="2200" dirty="0" smtClean="0">
                <a:latin typeface="Arial" pitchFamily="34" charset="0"/>
                <a:cs typeface="Arial" pitchFamily="34" charset="0"/>
              </a:rPr>
              <a:t>engranes</a:t>
            </a:r>
          </a:p>
          <a:p>
            <a:pPr marL="0" indent="0" algn="just">
              <a:lnSpc>
                <a:spcPct val="110000"/>
              </a:lnSpc>
              <a:buNone/>
            </a:pPr>
            <a:endParaRPr lang="es-EC" sz="2200" dirty="0" smtClean="0">
              <a:latin typeface="Arial" pitchFamily="34" charset="0"/>
              <a:cs typeface="Arial" pitchFamily="34" charset="0"/>
            </a:endParaRPr>
          </a:p>
          <a:p>
            <a:pPr marL="0" indent="0" algn="just">
              <a:lnSpc>
                <a:spcPct val="110000"/>
              </a:lnSpc>
              <a:buNone/>
            </a:pPr>
            <a:endParaRPr lang="es-EC" sz="2200" dirty="0">
              <a:latin typeface="Arial" pitchFamily="34" charset="0"/>
              <a:cs typeface="Arial" pitchFamily="34" charset="0"/>
            </a:endParaRPr>
          </a:p>
          <a:p>
            <a:pPr marL="0" indent="0" algn="just">
              <a:lnSpc>
                <a:spcPct val="110000"/>
              </a:lnSpc>
              <a:buNone/>
            </a:pPr>
            <a:endParaRPr lang="es-EC" sz="2200" dirty="0" smtClean="0">
              <a:latin typeface="Arial" pitchFamily="34" charset="0"/>
              <a:cs typeface="Arial" pitchFamily="34" charset="0"/>
            </a:endParaRPr>
          </a:p>
          <a:p>
            <a:pPr marL="0" indent="0" algn="just">
              <a:lnSpc>
                <a:spcPct val="110000"/>
              </a:lnSpc>
              <a:buNone/>
            </a:pPr>
            <a:endParaRPr lang="es-EC" sz="2200" dirty="0" smtClean="0">
              <a:latin typeface="Arial" pitchFamily="34" charset="0"/>
              <a:cs typeface="Arial" pitchFamily="34" charset="0"/>
            </a:endParaRPr>
          </a:p>
          <a:p>
            <a:pPr marL="0" indent="0" algn="just">
              <a:lnSpc>
                <a:spcPct val="110000"/>
              </a:lnSpc>
              <a:buNone/>
            </a:pPr>
            <a:endParaRPr lang="es-EC" sz="2200" dirty="0" smtClean="0">
              <a:latin typeface="Arial" pitchFamily="34" charset="0"/>
              <a:cs typeface="Arial" pitchFamily="34" charset="0"/>
            </a:endParaRPr>
          </a:p>
          <a:p>
            <a:pPr marL="0" indent="0" algn="just">
              <a:lnSpc>
                <a:spcPct val="110000"/>
              </a:lnSpc>
              <a:buNone/>
            </a:pPr>
            <a:endParaRPr lang="es-EC" sz="2200" dirty="0" smtClean="0">
              <a:latin typeface="Arial" pitchFamily="34" charset="0"/>
              <a:cs typeface="Arial" pitchFamily="34" charset="0"/>
            </a:endParaRPr>
          </a:p>
          <a:p>
            <a:pPr lvl="1" algn="just">
              <a:lnSpc>
                <a:spcPct val="110000"/>
              </a:lnSpc>
              <a:buFont typeface="Arial" pitchFamily="34" charset="0"/>
              <a:buChar char="»"/>
            </a:pPr>
            <a:r>
              <a:rPr lang="es-EC" sz="2200" dirty="0" smtClean="0">
                <a:latin typeface="Arial" pitchFamily="34" charset="0"/>
                <a:cs typeface="Arial" pitchFamily="34" charset="0"/>
              </a:rPr>
              <a:t>Diseño de la transmisión por </a:t>
            </a:r>
            <a:r>
              <a:rPr lang="es-EC" sz="2200" dirty="0" smtClean="0">
                <a:latin typeface="Arial" pitchFamily="34" charset="0"/>
                <a:cs typeface="Arial" pitchFamily="34" charset="0"/>
              </a:rPr>
              <a:t>poleas</a:t>
            </a:r>
            <a:endParaRPr lang="es-EC" dirty="0" smtClean="0"/>
          </a:p>
          <a:p>
            <a:pPr marL="0" indent="0">
              <a:buNone/>
            </a:pPr>
            <a:endParaRPr lang="es-EC" dirty="0" smtClean="0"/>
          </a:p>
          <a:p>
            <a:endParaRPr lang="es-EC" dirty="0"/>
          </a:p>
        </p:txBody>
      </p:sp>
      <p:pic>
        <p:nvPicPr>
          <p:cNvPr id="8" name="7 Imagen"/>
          <p:cNvPicPr/>
          <p:nvPr/>
        </p:nvPicPr>
        <p:blipFill>
          <a:blip r:embed="rId4">
            <a:extLst>
              <a:ext uri="{28A0092B-C50C-407E-A947-70E740481C1C}">
                <a14:useLocalDpi xmlns:a14="http://schemas.microsoft.com/office/drawing/2010/main" val="0"/>
              </a:ext>
            </a:extLst>
          </a:blip>
          <a:srcRect/>
          <a:stretch>
            <a:fillRect/>
          </a:stretch>
        </p:blipFill>
        <p:spPr bwMode="auto">
          <a:xfrm>
            <a:off x="912416" y="1694506"/>
            <a:ext cx="4856164" cy="2231076"/>
          </a:xfrm>
          <a:prstGeom prst="rect">
            <a:avLst/>
          </a:prstGeom>
          <a:noFill/>
          <a:ln>
            <a:noFill/>
          </a:ln>
        </p:spPr>
      </p:pic>
      <p:pic>
        <p:nvPicPr>
          <p:cNvPr id="9" name="8 Imagen"/>
          <p:cNvPicPr/>
          <p:nvPr/>
        </p:nvPicPr>
        <p:blipFill>
          <a:blip r:embed="rId5">
            <a:extLst>
              <a:ext uri="{28A0092B-C50C-407E-A947-70E740481C1C}">
                <a14:useLocalDpi xmlns:a14="http://schemas.microsoft.com/office/drawing/2010/main" val="0"/>
              </a:ext>
            </a:extLst>
          </a:blip>
          <a:srcRect/>
          <a:stretch>
            <a:fillRect/>
          </a:stretch>
        </p:blipFill>
        <p:spPr bwMode="auto">
          <a:xfrm>
            <a:off x="2634543" y="4466547"/>
            <a:ext cx="3677985" cy="1688884"/>
          </a:xfrm>
          <a:prstGeom prst="rect">
            <a:avLst/>
          </a:prstGeom>
          <a:noFill/>
          <a:ln>
            <a:noFill/>
          </a:ln>
        </p:spPr>
      </p:pic>
      <p:pic>
        <p:nvPicPr>
          <p:cNvPr id="1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5383" t="20899" r="31919" b="17724"/>
          <a:stretch/>
        </p:blipFill>
        <p:spPr bwMode="auto">
          <a:xfrm>
            <a:off x="6084169" y="1772816"/>
            <a:ext cx="2664296" cy="2153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430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80">
                                          <p:stCondLst>
                                            <p:cond delay="0"/>
                                          </p:stCondLst>
                                        </p:cTn>
                                        <p:tgtEl>
                                          <p:spTgt spid="8"/>
                                        </p:tgtEl>
                                      </p:cBhvr>
                                    </p:animEffect>
                                    <p:anim calcmode="lin" valueType="num">
                                      <p:cBhvr>
                                        <p:cTn id="1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7" dur="26">
                                          <p:stCondLst>
                                            <p:cond delay="650"/>
                                          </p:stCondLst>
                                        </p:cTn>
                                        <p:tgtEl>
                                          <p:spTgt spid="8"/>
                                        </p:tgtEl>
                                      </p:cBhvr>
                                      <p:to x="100000" y="60000"/>
                                    </p:animScale>
                                    <p:animScale>
                                      <p:cBhvr>
                                        <p:cTn id="18" dur="166" decel="50000">
                                          <p:stCondLst>
                                            <p:cond delay="676"/>
                                          </p:stCondLst>
                                        </p:cTn>
                                        <p:tgtEl>
                                          <p:spTgt spid="8"/>
                                        </p:tgtEl>
                                      </p:cBhvr>
                                      <p:to x="100000" y="100000"/>
                                    </p:animScale>
                                    <p:animScale>
                                      <p:cBhvr>
                                        <p:cTn id="19" dur="26">
                                          <p:stCondLst>
                                            <p:cond delay="1312"/>
                                          </p:stCondLst>
                                        </p:cTn>
                                        <p:tgtEl>
                                          <p:spTgt spid="8"/>
                                        </p:tgtEl>
                                      </p:cBhvr>
                                      <p:to x="100000" y="80000"/>
                                    </p:animScale>
                                    <p:animScale>
                                      <p:cBhvr>
                                        <p:cTn id="20" dur="166" decel="50000">
                                          <p:stCondLst>
                                            <p:cond delay="1338"/>
                                          </p:stCondLst>
                                        </p:cTn>
                                        <p:tgtEl>
                                          <p:spTgt spid="8"/>
                                        </p:tgtEl>
                                      </p:cBhvr>
                                      <p:to x="100000" y="100000"/>
                                    </p:animScale>
                                    <p:animScale>
                                      <p:cBhvr>
                                        <p:cTn id="21" dur="26">
                                          <p:stCondLst>
                                            <p:cond delay="1642"/>
                                          </p:stCondLst>
                                        </p:cTn>
                                        <p:tgtEl>
                                          <p:spTgt spid="8"/>
                                        </p:tgtEl>
                                      </p:cBhvr>
                                      <p:to x="100000" y="90000"/>
                                    </p:animScale>
                                    <p:animScale>
                                      <p:cBhvr>
                                        <p:cTn id="22" dur="166" decel="50000">
                                          <p:stCondLst>
                                            <p:cond delay="1668"/>
                                          </p:stCondLst>
                                        </p:cTn>
                                        <p:tgtEl>
                                          <p:spTgt spid="8"/>
                                        </p:tgtEl>
                                      </p:cBhvr>
                                      <p:to x="100000" y="100000"/>
                                    </p:animScale>
                                    <p:animScale>
                                      <p:cBhvr>
                                        <p:cTn id="23" dur="26">
                                          <p:stCondLst>
                                            <p:cond delay="1808"/>
                                          </p:stCondLst>
                                        </p:cTn>
                                        <p:tgtEl>
                                          <p:spTgt spid="8"/>
                                        </p:tgtEl>
                                      </p:cBhvr>
                                      <p:to x="100000" y="95000"/>
                                    </p:animScale>
                                    <p:animScale>
                                      <p:cBhvr>
                                        <p:cTn id="24" dur="166" decel="50000">
                                          <p:stCondLst>
                                            <p:cond delay="1834"/>
                                          </p:stCondLst>
                                        </p:cTn>
                                        <p:tgtEl>
                                          <p:spTgt spid="8"/>
                                        </p:tgtEl>
                                      </p:cBhvr>
                                      <p:to x="100000" y="100000"/>
                                    </p:animScale>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6" presetClass="entr" presetSubtype="16"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ircle(in)">
                                      <p:cBhvr>
                                        <p:cTn id="33" dur="2000"/>
                                        <p:tgtEl>
                                          <p:spTgt spid="10"/>
                                        </p:tgtEl>
                                      </p:cBhvr>
                                    </p:animEffect>
                                  </p:childTnLst>
                                </p:cTn>
                              </p:par>
                            </p:childTnLst>
                          </p:cTn>
                        </p:par>
                        <p:par>
                          <p:cTn id="34" fill="hold">
                            <p:stCondLst>
                              <p:cond delay="4500"/>
                            </p:stCondLst>
                            <p:childTnLst>
                              <p:par>
                                <p:cTn id="35" presetID="16" presetClass="entr" presetSubtype="21" fill="hold" nodeType="after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barn(inVertical)">
                                      <p:cBhvr>
                                        <p:cTn id="37" dur="500"/>
                                        <p:tgtEl>
                                          <p:spTgt spid="7">
                                            <p:txEl>
                                              <p:pRg st="7" end="7"/>
                                            </p:txEl>
                                          </p:spTgt>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barn(inVertical)">
                                      <p:cBhvr>
                                        <p:cTn id="4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2 Marcador de contenido"/>
          <p:cNvSpPr txBox="1">
            <a:spLocks/>
          </p:cNvSpPr>
          <p:nvPr/>
        </p:nvSpPr>
        <p:spPr>
          <a:xfrm>
            <a:off x="1187624" y="620688"/>
            <a:ext cx="7560841" cy="55347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lnSpc>
                <a:spcPct val="110000"/>
              </a:lnSpc>
              <a:buFont typeface="Arial" pitchFamily="34" charset="0"/>
              <a:buChar char="»"/>
            </a:pPr>
            <a:r>
              <a:rPr lang="es-EC" sz="2200" dirty="0" smtClean="0">
                <a:latin typeface="Arial" pitchFamily="34" charset="0"/>
                <a:cs typeface="Arial" pitchFamily="34" charset="0"/>
              </a:rPr>
              <a:t>Diseño </a:t>
            </a:r>
            <a:r>
              <a:rPr lang="es-EC" sz="2200" dirty="0" smtClean="0">
                <a:latin typeface="Arial" pitchFamily="34" charset="0"/>
                <a:cs typeface="Arial" pitchFamily="34" charset="0"/>
              </a:rPr>
              <a:t>de </a:t>
            </a:r>
            <a:r>
              <a:rPr lang="es-EC" sz="2200" dirty="0" smtClean="0">
                <a:latin typeface="Arial" pitchFamily="34" charset="0"/>
                <a:cs typeface="Arial" pitchFamily="34" charset="0"/>
              </a:rPr>
              <a:t>engranes</a:t>
            </a:r>
            <a:r>
              <a:rPr lang="es-EC" sz="1900" dirty="0" smtClean="0">
                <a:latin typeface="Arial" pitchFamily="34" charset="0"/>
                <a:cs typeface="Arial" pitchFamily="34" charset="0"/>
              </a:rPr>
              <a:t> </a:t>
            </a:r>
            <a:endParaRPr lang="es-EC" sz="1900" dirty="0" smtClean="0">
              <a:latin typeface="Arial" pitchFamily="34" charset="0"/>
              <a:cs typeface="Arial" pitchFamily="34" charset="0"/>
            </a:endParaRPr>
          </a:p>
          <a:p>
            <a:pPr lvl="1" algn="just">
              <a:lnSpc>
                <a:spcPct val="110000"/>
              </a:lnSpc>
              <a:buFont typeface="Arial" pitchFamily="34" charset="0"/>
              <a:buChar char="»"/>
            </a:pPr>
            <a:r>
              <a:rPr lang="es-EC" sz="2200" dirty="0" smtClean="0">
                <a:latin typeface="Arial" pitchFamily="34" charset="0"/>
                <a:cs typeface="Arial" pitchFamily="34" charset="0"/>
              </a:rPr>
              <a:t>Diseño de </a:t>
            </a:r>
            <a:r>
              <a:rPr lang="es-EC" sz="2200" dirty="0" smtClean="0">
                <a:latin typeface="Arial" pitchFamily="34" charset="0"/>
                <a:cs typeface="Arial" pitchFamily="34" charset="0"/>
              </a:rPr>
              <a:t>ejes</a:t>
            </a:r>
          </a:p>
          <a:p>
            <a:pPr marL="457200" lvl="1" indent="0" algn="just">
              <a:lnSpc>
                <a:spcPct val="110000"/>
              </a:lnSpc>
              <a:buNone/>
            </a:pPr>
            <a:endParaRPr lang="es-EC" sz="2200" dirty="0">
              <a:latin typeface="Arial" pitchFamily="34" charset="0"/>
              <a:cs typeface="Arial" pitchFamily="34" charset="0"/>
            </a:endParaRPr>
          </a:p>
          <a:p>
            <a:pPr marL="457200" lvl="1" indent="0" algn="just">
              <a:lnSpc>
                <a:spcPct val="110000"/>
              </a:lnSpc>
              <a:buNone/>
            </a:pPr>
            <a:endParaRPr lang="es-EC" sz="2200" dirty="0" smtClean="0">
              <a:latin typeface="Arial" pitchFamily="34" charset="0"/>
              <a:cs typeface="Arial" pitchFamily="34" charset="0"/>
            </a:endParaRPr>
          </a:p>
          <a:p>
            <a:pPr marL="457200" lvl="1" indent="0" algn="just">
              <a:lnSpc>
                <a:spcPct val="110000"/>
              </a:lnSpc>
              <a:buNone/>
            </a:pPr>
            <a:endParaRPr lang="es-EC" sz="2200" dirty="0" smtClean="0">
              <a:latin typeface="Arial" pitchFamily="34" charset="0"/>
              <a:cs typeface="Arial" pitchFamily="34" charset="0"/>
            </a:endParaRPr>
          </a:p>
          <a:p>
            <a:pPr marL="457200" lvl="1" indent="0" algn="just">
              <a:lnSpc>
                <a:spcPct val="110000"/>
              </a:lnSpc>
              <a:buNone/>
            </a:pPr>
            <a:endParaRPr lang="es-EC" sz="2200" dirty="0">
              <a:latin typeface="Arial" pitchFamily="34" charset="0"/>
              <a:cs typeface="Arial" pitchFamily="34" charset="0"/>
            </a:endParaRPr>
          </a:p>
          <a:p>
            <a:pPr marL="457200" lvl="1" indent="0" algn="just">
              <a:lnSpc>
                <a:spcPct val="110000"/>
              </a:lnSpc>
              <a:buNone/>
            </a:pPr>
            <a:endParaRPr lang="es-EC" sz="1050" dirty="0" smtClean="0">
              <a:latin typeface="Arial" pitchFamily="34" charset="0"/>
              <a:cs typeface="Arial" pitchFamily="34" charset="0"/>
            </a:endParaRPr>
          </a:p>
          <a:p>
            <a:pPr lvl="1" algn="just">
              <a:lnSpc>
                <a:spcPct val="110000"/>
              </a:lnSpc>
              <a:buFont typeface="Arial" pitchFamily="34" charset="0"/>
              <a:buChar char="»"/>
            </a:pPr>
            <a:r>
              <a:rPr lang="es-EC" sz="2200" dirty="0" smtClean="0">
                <a:latin typeface="Arial" pitchFamily="34" charset="0"/>
                <a:cs typeface="Arial" pitchFamily="34" charset="0"/>
              </a:rPr>
              <a:t>Selección de rodamientos</a:t>
            </a:r>
          </a:p>
          <a:p>
            <a:pPr marL="0" indent="0">
              <a:buNone/>
            </a:pPr>
            <a:endParaRPr lang="es-EC" dirty="0" smtClean="0"/>
          </a:p>
          <a:p>
            <a:endParaRPr lang="es-EC" dirty="0" smtClean="0"/>
          </a:p>
          <a:p>
            <a:endParaRPr lang="es-EC" dirty="0"/>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69" t="17188" r="58931" b="60379"/>
          <a:stretch/>
        </p:blipFill>
        <p:spPr bwMode="auto">
          <a:xfrm>
            <a:off x="1716088" y="1540080"/>
            <a:ext cx="5904656" cy="1847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7 Imagen"/>
          <p:cNvPicPr/>
          <p:nvPr/>
        </p:nvPicPr>
        <p:blipFill>
          <a:blip r:embed="rId5">
            <a:extLst>
              <a:ext uri="{28A0092B-C50C-407E-A947-70E740481C1C}">
                <a14:useLocalDpi xmlns:a14="http://schemas.microsoft.com/office/drawing/2010/main" val="0"/>
              </a:ext>
            </a:extLst>
          </a:blip>
          <a:srcRect/>
          <a:stretch>
            <a:fillRect/>
          </a:stretch>
        </p:blipFill>
        <p:spPr bwMode="auto">
          <a:xfrm>
            <a:off x="1716088" y="3933056"/>
            <a:ext cx="3251956" cy="1800200"/>
          </a:xfrm>
          <a:prstGeom prst="rect">
            <a:avLst/>
          </a:prstGeom>
          <a:ln>
            <a:noFill/>
          </a:ln>
          <a:effectLst>
            <a:outerShdw blurRad="292100" dist="139700" dir="2700000" algn="tl" rotWithShape="0">
              <a:srgbClr val="333333">
                <a:alpha val="65000"/>
              </a:srgbClr>
            </a:outerShdw>
          </a:effectLst>
        </p:spPr>
      </p:pic>
      <p:pic>
        <p:nvPicPr>
          <p:cNvPr id="9" name="8 Imagen"/>
          <p:cNvPicPr/>
          <p:nvPr/>
        </p:nvPicPr>
        <p:blipFill>
          <a:blip r:embed="rId6">
            <a:extLst>
              <a:ext uri="{28A0092B-C50C-407E-A947-70E740481C1C}">
                <a14:useLocalDpi xmlns:a14="http://schemas.microsoft.com/office/drawing/2010/main" val="0"/>
              </a:ext>
            </a:extLst>
          </a:blip>
          <a:srcRect/>
          <a:stretch>
            <a:fillRect/>
          </a:stretch>
        </p:blipFill>
        <p:spPr bwMode="auto">
          <a:xfrm>
            <a:off x="5508104" y="3987062"/>
            <a:ext cx="1800200" cy="17461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6423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80">
                                          <p:stCondLst>
                                            <p:cond delay="0"/>
                                          </p:stCondLst>
                                        </p:cTn>
                                        <p:tgtEl>
                                          <p:spTgt spid="8"/>
                                        </p:tgtEl>
                                      </p:cBhvr>
                                    </p:animEffect>
                                    <p:anim calcmode="lin" valueType="num">
                                      <p:cBhvr>
                                        <p:cTn id="1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7" dur="26">
                                          <p:stCondLst>
                                            <p:cond delay="650"/>
                                          </p:stCondLst>
                                        </p:cTn>
                                        <p:tgtEl>
                                          <p:spTgt spid="8"/>
                                        </p:tgtEl>
                                      </p:cBhvr>
                                      <p:to x="100000" y="60000"/>
                                    </p:animScale>
                                    <p:animScale>
                                      <p:cBhvr>
                                        <p:cTn id="18" dur="166" decel="50000">
                                          <p:stCondLst>
                                            <p:cond delay="676"/>
                                          </p:stCondLst>
                                        </p:cTn>
                                        <p:tgtEl>
                                          <p:spTgt spid="8"/>
                                        </p:tgtEl>
                                      </p:cBhvr>
                                      <p:to x="100000" y="100000"/>
                                    </p:animScale>
                                    <p:animScale>
                                      <p:cBhvr>
                                        <p:cTn id="19" dur="26">
                                          <p:stCondLst>
                                            <p:cond delay="1312"/>
                                          </p:stCondLst>
                                        </p:cTn>
                                        <p:tgtEl>
                                          <p:spTgt spid="8"/>
                                        </p:tgtEl>
                                      </p:cBhvr>
                                      <p:to x="100000" y="80000"/>
                                    </p:animScale>
                                    <p:animScale>
                                      <p:cBhvr>
                                        <p:cTn id="20" dur="166" decel="50000">
                                          <p:stCondLst>
                                            <p:cond delay="1338"/>
                                          </p:stCondLst>
                                        </p:cTn>
                                        <p:tgtEl>
                                          <p:spTgt spid="8"/>
                                        </p:tgtEl>
                                      </p:cBhvr>
                                      <p:to x="100000" y="100000"/>
                                    </p:animScale>
                                    <p:animScale>
                                      <p:cBhvr>
                                        <p:cTn id="21" dur="26">
                                          <p:stCondLst>
                                            <p:cond delay="1642"/>
                                          </p:stCondLst>
                                        </p:cTn>
                                        <p:tgtEl>
                                          <p:spTgt spid="8"/>
                                        </p:tgtEl>
                                      </p:cBhvr>
                                      <p:to x="100000" y="90000"/>
                                    </p:animScale>
                                    <p:animScale>
                                      <p:cBhvr>
                                        <p:cTn id="22" dur="166" decel="50000">
                                          <p:stCondLst>
                                            <p:cond delay="1668"/>
                                          </p:stCondLst>
                                        </p:cTn>
                                        <p:tgtEl>
                                          <p:spTgt spid="8"/>
                                        </p:tgtEl>
                                      </p:cBhvr>
                                      <p:to x="100000" y="100000"/>
                                    </p:animScale>
                                    <p:animScale>
                                      <p:cBhvr>
                                        <p:cTn id="23" dur="26">
                                          <p:stCondLst>
                                            <p:cond delay="1808"/>
                                          </p:stCondLst>
                                        </p:cTn>
                                        <p:tgtEl>
                                          <p:spTgt spid="8"/>
                                        </p:tgtEl>
                                      </p:cBhvr>
                                      <p:to x="100000" y="95000"/>
                                    </p:animScale>
                                    <p:animScale>
                                      <p:cBhvr>
                                        <p:cTn id="24" dur="166" decel="50000">
                                          <p:stCondLst>
                                            <p:cond delay="1834"/>
                                          </p:stCondLst>
                                        </p:cTn>
                                        <p:tgtEl>
                                          <p:spTgt spid="8"/>
                                        </p:tgtEl>
                                      </p:cBhvr>
                                      <p:to x="100000" y="100000"/>
                                    </p:animScale>
                                  </p:childTnLst>
                                </p:cTn>
                              </p:par>
                            </p:childTnLst>
                          </p:cTn>
                        </p:par>
                        <p:par>
                          <p:cTn id="25" fill="hold">
                            <p:stCondLst>
                              <p:cond delay="2500"/>
                            </p:stCondLst>
                            <p:childTnLst>
                              <p:par>
                                <p:cTn id="26" presetID="26"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80">
                                          <p:stCondLst>
                                            <p:cond delay="0"/>
                                          </p:stCondLst>
                                        </p:cTn>
                                        <p:tgtEl>
                                          <p:spTgt spid="9"/>
                                        </p:tgtEl>
                                      </p:cBhvr>
                                    </p:animEffect>
                                    <p:anim calcmode="lin" valueType="num">
                                      <p:cBhvr>
                                        <p:cTn id="2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4" dur="26">
                                          <p:stCondLst>
                                            <p:cond delay="650"/>
                                          </p:stCondLst>
                                        </p:cTn>
                                        <p:tgtEl>
                                          <p:spTgt spid="9"/>
                                        </p:tgtEl>
                                      </p:cBhvr>
                                      <p:to x="100000" y="60000"/>
                                    </p:animScale>
                                    <p:animScale>
                                      <p:cBhvr>
                                        <p:cTn id="35" dur="166" decel="50000">
                                          <p:stCondLst>
                                            <p:cond delay="676"/>
                                          </p:stCondLst>
                                        </p:cTn>
                                        <p:tgtEl>
                                          <p:spTgt spid="9"/>
                                        </p:tgtEl>
                                      </p:cBhvr>
                                      <p:to x="100000" y="100000"/>
                                    </p:animScale>
                                    <p:animScale>
                                      <p:cBhvr>
                                        <p:cTn id="36" dur="26">
                                          <p:stCondLst>
                                            <p:cond delay="1312"/>
                                          </p:stCondLst>
                                        </p:cTn>
                                        <p:tgtEl>
                                          <p:spTgt spid="9"/>
                                        </p:tgtEl>
                                      </p:cBhvr>
                                      <p:to x="100000" y="80000"/>
                                    </p:animScale>
                                    <p:animScale>
                                      <p:cBhvr>
                                        <p:cTn id="37" dur="166" decel="50000">
                                          <p:stCondLst>
                                            <p:cond delay="1338"/>
                                          </p:stCondLst>
                                        </p:cTn>
                                        <p:tgtEl>
                                          <p:spTgt spid="9"/>
                                        </p:tgtEl>
                                      </p:cBhvr>
                                      <p:to x="100000" y="100000"/>
                                    </p:animScale>
                                    <p:animScale>
                                      <p:cBhvr>
                                        <p:cTn id="38" dur="26">
                                          <p:stCondLst>
                                            <p:cond delay="1642"/>
                                          </p:stCondLst>
                                        </p:cTn>
                                        <p:tgtEl>
                                          <p:spTgt spid="9"/>
                                        </p:tgtEl>
                                      </p:cBhvr>
                                      <p:to x="100000" y="90000"/>
                                    </p:animScale>
                                    <p:animScale>
                                      <p:cBhvr>
                                        <p:cTn id="39" dur="166" decel="50000">
                                          <p:stCondLst>
                                            <p:cond delay="1668"/>
                                          </p:stCondLst>
                                        </p:cTn>
                                        <p:tgtEl>
                                          <p:spTgt spid="9"/>
                                        </p:tgtEl>
                                      </p:cBhvr>
                                      <p:to x="100000" y="100000"/>
                                    </p:animScale>
                                    <p:animScale>
                                      <p:cBhvr>
                                        <p:cTn id="40" dur="26">
                                          <p:stCondLst>
                                            <p:cond delay="1808"/>
                                          </p:stCondLst>
                                        </p:cTn>
                                        <p:tgtEl>
                                          <p:spTgt spid="9"/>
                                        </p:tgtEl>
                                      </p:cBhvr>
                                      <p:to x="100000" y="95000"/>
                                    </p:animScale>
                                    <p:animScale>
                                      <p:cBhvr>
                                        <p:cTn id="41" dur="166" decel="50000">
                                          <p:stCondLst>
                                            <p:cond delay="1834"/>
                                          </p:stCondLst>
                                        </p:cTn>
                                        <p:tgtEl>
                                          <p:spTgt spid="9"/>
                                        </p:tgtEl>
                                      </p:cBhvr>
                                      <p:to x="100000" y="100000"/>
                                    </p:animScale>
                                  </p:childTnLst>
                                </p:cTn>
                              </p:par>
                            </p:childTnLst>
                          </p:cTn>
                        </p:par>
                        <p:par>
                          <p:cTn id="42" fill="hold">
                            <p:stCondLst>
                              <p:cond delay="4500"/>
                            </p:stCondLst>
                            <p:childTnLst>
                              <p:par>
                                <p:cTn id="43" presetID="6" presetClass="entr" presetSubtype="16" fill="hold" nodeType="after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animEffect transition="in" filter="circle(in)">
                                      <p:cBhvr>
                                        <p:cTn id="45" dur="2000"/>
                                        <p:tgtEl>
                                          <p:spTgt spid="6">
                                            <p:txEl>
                                              <p:pRg st="0" end="0"/>
                                            </p:txEl>
                                          </p:spTgt>
                                        </p:tgtEl>
                                      </p:cBhvr>
                                    </p:animEffect>
                                  </p:childTnLst>
                                </p:cTn>
                              </p:par>
                              <p:par>
                                <p:cTn id="46" presetID="6" presetClass="entr" presetSubtype="16" fill="hold" nodeType="withEffect">
                                  <p:stCondLst>
                                    <p:cond delay="0"/>
                                  </p:stCondLst>
                                  <p:childTnLst>
                                    <p:set>
                                      <p:cBhvr>
                                        <p:cTn id="47" dur="1" fill="hold">
                                          <p:stCondLst>
                                            <p:cond delay="0"/>
                                          </p:stCondLst>
                                        </p:cTn>
                                        <p:tgtEl>
                                          <p:spTgt spid="6">
                                            <p:txEl>
                                              <p:pRg st="1" end="1"/>
                                            </p:txEl>
                                          </p:spTgt>
                                        </p:tgtEl>
                                        <p:attrNameLst>
                                          <p:attrName>style.visibility</p:attrName>
                                        </p:attrNameLst>
                                      </p:cBhvr>
                                      <p:to>
                                        <p:strVal val="visible"/>
                                      </p:to>
                                    </p:set>
                                    <p:animEffect transition="in" filter="circle(in)">
                                      <p:cBhvr>
                                        <p:cTn id="48" dur="2000"/>
                                        <p:tgtEl>
                                          <p:spTgt spid="6">
                                            <p:txEl>
                                              <p:pRg st="1" end="1"/>
                                            </p:txEl>
                                          </p:spTgt>
                                        </p:tgtEl>
                                      </p:cBhvr>
                                    </p:animEffect>
                                  </p:childTnLst>
                                </p:cTn>
                              </p:par>
                            </p:childTnLst>
                          </p:cTn>
                        </p:par>
                        <p:par>
                          <p:cTn id="49" fill="hold">
                            <p:stCondLst>
                              <p:cond delay="6500"/>
                            </p:stCondLst>
                            <p:childTnLst>
                              <p:par>
                                <p:cTn id="50" presetID="6" presetClass="entr" presetSubtype="16" fill="hold" nodeType="afterEffect">
                                  <p:stCondLst>
                                    <p:cond delay="0"/>
                                  </p:stCondLst>
                                  <p:childTnLst>
                                    <p:set>
                                      <p:cBhvr>
                                        <p:cTn id="51" dur="1" fill="hold">
                                          <p:stCondLst>
                                            <p:cond delay="0"/>
                                          </p:stCondLst>
                                        </p:cTn>
                                        <p:tgtEl>
                                          <p:spTgt spid="6">
                                            <p:txEl>
                                              <p:pRg st="7" end="7"/>
                                            </p:txEl>
                                          </p:spTgt>
                                        </p:tgtEl>
                                        <p:attrNameLst>
                                          <p:attrName>style.visibility</p:attrName>
                                        </p:attrNameLst>
                                      </p:cBhvr>
                                      <p:to>
                                        <p:strVal val="visible"/>
                                      </p:to>
                                    </p:set>
                                    <p:animEffect transition="in" filter="circle(in)">
                                      <p:cBhvr>
                                        <p:cTn id="52"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p:cNvSpPr>
          <p:nvPr/>
        </p:nvSpPr>
        <p:spPr>
          <a:xfrm>
            <a:off x="457200" y="980728"/>
            <a:ext cx="8229600" cy="468052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endParaRPr lang="es-ES" sz="2400" b="1" dirty="0" smtClean="0">
              <a:latin typeface="Arial" charset="0"/>
              <a:cs typeface="Arial" charset="0"/>
            </a:endParaRPr>
          </a:p>
          <a:p>
            <a:pPr marL="0" indent="0" algn="ctr">
              <a:lnSpc>
                <a:spcPct val="150000"/>
              </a:lnSpc>
              <a:buNone/>
            </a:pPr>
            <a:r>
              <a:rPr lang="es-ES" sz="2400" dirty="0">
                <a:latin typeface="Arial" pitchFamily="34" charset="0"/>
                <a:cs typeface="Arial" pitchFamily="34" charset="0"/>
              </a:rPr>
              <a:t>El presente proyecto titulado “Diseño y construcción de </a:t>
            </a:r>
            <a:r>
              <a:rPr lang="es-ES" sz="2400" dirty="0" smtClean="0">
                <a:latin typeface="Arial" pitchFamily="34" charset="0"/>
                <a:cs typeface="Arial" pitchFamily="34" charset="0"/>
              </a:rPr>
              <a:t>una máquina </a:t>
            </a:r>
            <a:r>
              <a:rPr lang="es-ES" sz="2400" dirty="0">
                <a:latin typeface="Arial" pitchFamily="34" charset="0"/>
                <a:cs typeface="Arial" pitchFamily="34" charset="0"/>
              </a:rPr>
              <a:t>roscadora para tubos desde un cuarto hasta cuatro pulgadas de diámetro para </a:t>
            </a:r>
            <a:r>
              <a:rPr lang="es-ES" sz="2400" dirty="0" err="1">
                <a:latin typeface="Arial" pitchFamily="34" charset="0"/>
                <a:cs typeface="Arial" pitchFamily="34" charset="0"/>
              </a:rPr>
              <a:t>Proasin</a:t>
            </a:r>
            <a:r>
              <a:rPr lang="es-ES" sz="2400" dirty="0">
                <a:latin typeface="Arial" pitchFamily="34" charset="0"/>
                <a:cs typeface="Arial" pitchFamily="34" charset="0"/>
              </a:rPr>
              <a:t>”, es el estudio e implementación de una máquina que genera roscas NPT en tuberías de diversos materiales siendo el acero inoxidable el más duro para </a:t>
            </a:r>
            <a:r>
              <a:rPr lang="es-ES" sz="2400" dirty="0" smtClean="0">
                <a:latin typeface="Arial" pitchFamily="34" charset="0"/>
                <a:cs typeface="Arial" pitchFamily="34" charset="0"/>
              </a:rPr>
              <a:t>trabajar.</a:t>
            </a:r>
            <a:endParaRPr lang="es-ES" sz="2400" dirty="0">
              <a:latin typeface="Arial" pitchFamily="34" charset="0"/>
              <a:cs typeface="Arial" pitchFamily="34" charset="0"/>
            </a:endParaRPr>
          </a:p>
        </p:txBody>
      </p:sp>
      <p:pic>
        <p:nvPicPr>
          <p:cNvPr id="6"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193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2 Marcador de contenido"/>
          <p:cNvSpPr txBox="1">
            <a:spLocks/>
          </p:cNvSpPr>
          <p:nvPr/>
        </p:nvSpPr>
        <p:spPr>
          <a:xfrm>
            <a:off x="1187624" y="970855"/>
            <a:ext cx="7560841" cy="51845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lnSpc>
                <a:spcPct val="110000"/>
              </a:lnSpc>
              <a:buFont typeface="Arial" pitchFamily="34" charset="0"/>
              <a:buChar char="»"/>
            </a:pPr>
            <a:r>
              <a:rPr lang="es-EC" sz="2200" dirty="0" smtClean="0">
                <a:latin typeface="Arial" pitchFamily="34" charset="0"/>
                <a:cs typeface="Arial" pitchFamily="34" charset="0"/>
              </a:rPr>
              <a:t>Consideraciones </a:t>
            </a:r>
            <a:r>
              <a:rPr lang="es-EC" sz="2200" dirty="0" smtClean="0">
                <a:latin typeface="Arial" pitchFamily="34" charset="0"/>
                <a:cs typeface="Arial" pitchFamily="34" charset="0"/>
              </a:rPr>
              <a:t>adicionales de </a:t>
            </a:r>
            <a:r>
              <a:rPr lang="es-EC" sz="2200" dirty="0" smtClean="0">
                <a:latin typeface="Arial" pitchFamily="34" charset="0"/>
                <a:cs typeface="Arial" pitchFamily="34" charset="0"/>
              </a:rPr>
              <a:t>diseño</a:t>
            </a:r>
          </a:p>
          <a:p>
            <a:pPr marL="457200" lvl="1" indent="0" algn="just">
              <a:lnSpc>
                <a:spcPct val="110000"/>
              </a:lnSpc>
              <a:buNone/>
            </a:pPr>
            <a:r>
              <a:rPr lang="es-EC" sz="1800" i="1" dirty="0" smtClean="0">
                <a:latin typeface="Arial" pitchFamily="34" charset="0"/>
                <a:cs typeface="Arial" pitchFamily="34" charset="0"/>
              </a:rPr>
              <a:t>- Pesos y volúmenes para determinar la vibración en los ejes</a:t>
            </a:r>
          </a:p>
          <a:p>
            <a:pPr marL="457200" lvl="1" indent="0" algn="just">
              <a:lnSpc>
                <a:spcPct val="110000"/>
              </a:lnSpc>
              <a:buNone/>
            </a:pPr>
            <a:r>
              <a:rPr lang="es-EC" sz="1800" i="1" dirty="0" smtClean="0">
                <a:latin typeface="Arial" pitchFamily="34" charset="0"/>
                <a:cs typeface="Arial" pitchFamily="34" charset="0"/>
              </a:rPr>
              <a:t>- Diseño de chavetas</a:t>
            </a:r>
          </a:p>
          <a:p>
            <a:pPr marL="457200" lvl="1" indent="0" algn="just">
              <a:lnSpc>
                <a:spcPct val="110000"/>
              </a:lnSpc>
              <a:buNone/>
            </a:pPr>
            <a:endParaRPr lang="es-EC" sz="1600" i="1" dirty="0" smtClean="0">
              <a:latin typeface="Arial" pitchFamily="34" charset="0"/>
              <a:cs typeface="Arial" pitchFamily="34" charset="0"/>
            </a:endParaRPr>
          </a:p>
          <a:p>
            <a:pPr algn="just">
              <a:lnSpc>
                <a:spcPct val="110000"/>
              </a:lnSpc>
              <a:buFont typeface="Wingdings" pitchFamily="2" charset="2"/>
              <a:buChar char="§"/>
            </a:pPr>
            <a:r>
              <a:rPr lang="es-EC" sz="2200" dirty="0" smtClean="0">
                <a:latin typeface="Arial" pitchFamily="34" charset="0"/>
                <a:cs typeface="Arial" pitchFamily="34" charset="0"/>
              </a:rPr>
              <a:t>Eje </a:t>
            </a:r>
            <a:r>
              <a:rPr lang="es-EC" sz="2200" dirty="0" smtClean="0">
                <a:latin typeface="Arial" pitchFamily="34" charset="0"/>
                <a:cs typeface="Arial" pitchFamily="34" charset="0"/>
              </a:rPr>
              <a:t>principal</a:t>
            </a:r>
          </a:p>
          <a:p>
            <a:pPr marL="0" indent="0" algn="just">
              <a:lnSpc>
                <a:spcPct val="110000"/>
              </a:lnSpc>
              <a:buNone/>
            </a:pPr>
            <a:endParaRPr lang="es-EC" sz="2200" dirty="0" smtClean="0">
              <a:latin typeface="Arial" pitchFamily="34" charset="0"/>
              <a:cs typeface="Arial" pitchFamily="34" charset="0"/>
            </a:endParaRPr>
          </a:p>
          <a:p>
            <a:pPr marL="0" indent="0" algn="just">
              <a:lnSpc>
                <a:spcPct val="110000"/>
              </a:lnSpc>
              <a:buNone/>
            </a:pPr>
            <a:endParaRPr lang="es-EC" sz="2200" dirty="0">
              <a:latin typeface="Arial" pitchFamily="34" charset="0"/>
              <a:cs typeface="Arial" pitchFamily="34" charset="0"/>
            </a:endParaRPr>
          </a:p>
          <a:p>
            <a:pPr marL="0" indent="0" algn="just">
              <a:lnSpc>
                <a:spcPct val="110000"/>
              </a:lnSpc>
              <a:buNone/>
            </a:pPr>
            <a:endParaRPr lang="es-EC" sz="2200" dirty="0">
              <a:latin typeface="Arial" pitchFamily="34" charset="0"/>
              <a:cs typeface="Arial" pitchFamily="34" charset="0"/>
            </a:endParaRPr>
          </a:p>
          <a:p>
            <a:pPr marL="0" indent="0" algn="just">
              <a:lnSpc>
                <a:spcPct val="110000"/>
              </a:lnSpc>
              <a:buNone/>
            </a:pPr>
            <a:endParaRPr lang="es-EC" sz="2200" dirty="0" smtClean="0">
              <a:latin typeface="Arial" pitchFamily="34" charset="0"/>
              <a:cs typeface="Arial" pitchFamily="34" charset="0"/>
            </a:endParaRPr>
          </a:p>
          <a:p>
            <a:pPr marL="0" indent="0" algn="just">
              <a:lnSpc>
                <a:spcPct val="110000"/>
              </a:lnSpc>
              <a:buNone/>
            </a:pPr>
            <a:endParaRPr lang="es-EC" sz="2200" dirty="0">
              <a:latin typeface="Arial" pitchFamily="34" charset="0"/>
              <a:cs typeface="Arial" pitchFamily="34" charset="0"/>
            </a:endParaRPr>
          </a:p>
          <a:p>
            <a:pPr marL="457200" lvl="1" indent="0">
              <a:buNone/>
            </a:pPr>
            <a:endParaRPr lang="es-EC" dirty="0" smtClean="0"/>
          </a:p>
          <a:p>
            <a:endParaRPr lang="es-EC" dirty="0" smtClean="0"/>
          </a:p>
          <a:p>
            <a:endParaRPr lang="es-EC" dirty="0" smtClean="0"/>
          </a:p>
          <a:p>
            <a:endParaRPr lang="es-EC" dirty="0"/>
          </a:p>
        </p:txBody>
      </p:sp>
      <p:pic>
        <p:nvPicPr>
          <p:cNvPr id="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5671" t="20312" r="28745" b="16493"/>
          <a:stretch/>
        </p:blipFill>
        <p:spPr bwMode="auto">
          <a:xfrm>
            <a:off x="2442204" y="2924944"/>
            <a:ext cx="3782392" cy="2948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747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dissolve">
                                      <p:cBhvr>
                                        <p:cTn id="11" dur="500"/>
                                        <p:tgtEl>
                                          <p:spTgt spid="6">
                                            <p:txEl>
                                              <p:pRg st="0" end="0"/>
                                            </p:txEl>
                                          </p:spTgt>
                                        </p:tgtEl>
                                      </p:cBhvr>
                                    </p:animEffect>
                                  </p:childTnLst>
                                </p:cTn>
                              </p:par>
                              <p:par>
                                <p:cTn id="12" presetID="9" presetClass="entr" presetSubtype="0" fill="hold" nodeType="with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dissolve">
                                      <p:cBhvr>
                                        <p:cTn id="14" dur="500"/>
                                        <p:tgtEl>
                                          <p:spTgt spid="6">
                                            <p:txEl>
                                              <p:pRg st="1" end="1"/>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circle(in)">
                                      <p:cBhvr>
                                        <p:cTn id="20"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2 Marcador de contenido"/>
          <p:cNvSpPr txBox="1">
            <a:spLocks/>
          </p:cNvSpPr>
          <p:nvPr/>
        </p:nvSpPr>
        <p:spPr>
          <a:xfrm>
            <a:off x="1187624" y="548680"/>
            <a:ext cx="7560841" cy="56067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0000"/>
              </a:lnSpc>
              <a:buFont typeface="Wingdings" pitchFamily="2" charset="2"/>
              <a:buChar char="§"/>
            </a:pPr>
            <a:r>
              <a:rPr lang="es-EC" sz="2200" dirty="0" smtClean="0">
                <a:latin typeface="Arial" pitchFamily="34" charset="0"/>
                <a:cs typeface="Arial" pitchFamily="34" charset="0"/>
              </a:rPr>
              <a:t>Herramientas </a:t>
            </a:r>
            <a:r>
              <a:rPr lang="es-EC" sz="2200" dirty="0" smtClean="0">
                <a:latin typeface="Arial" pitchFamily="34" charset="0"/>
                <a:cs typeface="Arial" pitchFamily="34" charset="0"/>
              </a:rPr>
              <a:t>de corte, transporte y tubos </a:t>
            </a:r>
            <a:r>
              <a:rPr lang="es-EC" sz="2200" dirty="0" smtClean="0">
                <a:latin typeface="Arial" pitchFamily="34" charset="0"/>
                <a:cs typeface="Arial" pitchFamily="34" charset="0"/>
              </a:rPr>
              <a:t>guía</a:t>
            </a:r>
          </a:p>
          <a:p>
            <a:pPr marL="0" indent="0" algn="just">
              <a:lnSpc>
                <a:spcPct val="110000"/>
              </a:lnSpc>
              <a:buNone/>
            </a:pPr>
            <a:endParaRPr lang="es-EC" sz="2200" dirty="0" smtClean="0">
              <a:latin typeface="Arial" pitchFamily="34" charset="0"/>
              <a:cs typeface="Arial" pitchFamily="34" charset="0"/>
            </a:endParaRPr>
          </a:p>
          <a:p>
            <a:pPr marL="0" indent="0" algn="just">
              <a:lnSpc>
                <a:spcPct val="110000"/>
              </a:lnSpc>
              <a:buNone/>
            </a:pPr>
            <a:endParaRPr lang="es-EC" sz="2200" dirty="0" smtClean="0">
              <a:latin typeface="Arial" pitchFamily="34" charset="0"/>
              <a:cs typeface="Arial" pitchFamily="34" charset="0"/>
            </a:endParaRPr>
          </a:p>
          <a:p>
            <a:pPr marL="0" indent="0" algn="just">
              <a:lnSpc>
                <a:spcPct val="110000"/>
              </a:lnSpc>
              <a:buNone/>
            </a:pPr>
            <a:endParaRPr lang="es-EC" sz="2200" dirty="0">
              <a:latin typeface="Arial" pitchFamily="34" charset="0"/>
              <a:cs typeface="Arial" pitchFamily="34" charset="0"/>
            </a:endParaRPr>
          </a:p>
          <a:p>
            <a:pPr marL="0" indent="0" algn="just">
              <a:lnSpc>
                <a:spcPct val="110000"/>
              </a:lnSpc>
              <a:buNone/>
            </a:pPr>
            <a:endParaRPr lang="es-EC" sz="2200" dirty="0">
              <a:latin typeface="Arial" pitchFamily="34" charset="0"/>
              <a:cs typeface="Arial" pitchFamily="34" charset="0"/>
            </a:endParaRPr>
          </a:p>
          <a:p>
            <a:pPr marL="0" indent="0" algn="just">
              <a:lnSpc>
                <a:spcPct val="110000"/>
              </a:lnSpc>
              <a:buNone/>
            </a:pPr>
            <a:endParaRPr lang="es-EC" sz="1000" dirty="0" smtClean="0">
              <a:latin typeface="Arial" pitchFamily="34" charset="0"/>
              <a:cs typeface="Arial" pitchFamily="34" charset="0"/>
            </a:endParaRPr>
          </a:p>
          <a:p>
            <a:pPr lvl="1" algn="just">
              <a:lnSpc>
                <a:spcPct val="110000"/>
              </a:lnSpc>
              <a:buFont typeface="Arial" pitchFamily="34" charset="0"/>
              <a:buChar char="»"/>
            </a:pPr>
            <a:r>
              <a:rPr lang="es-EC" sz="2200" dirty="0">
                <a:latin typeface="Arial" pitchFamily="34" charset="0"/>
                <a:cs typeface="Arial" pitchFamily="34" charset="0"/>
              </a:rPr>
              <a:t>P</a:t>
            </a:r>
            <a:r>
              <a:rPr lang="es-EC" sz="2200" dirty="0" smtClean="0">
                <a:latin typeface="Arial" pitchFamily="34" charset="0"/>
                <a:cs typeface="Arial" pitchFamily="34" charset="0"/>
              </a:rPr>
              <a:t>iñón </a:t>
            </a:r>
            <a:r>
              <a:rPr lang="es-EC" sz="2200" dirty="0" smtClean="0">
                <a:latin typeface="Arial" pitchFamily="34" charset="0"/>
                <a:cs typeface="Arial" pitchFamily="34" charset="0"/>
              </a:rPr>
              <a:t>– </a:t>
            </a:r>
            <a:r>
              <a:rPr lang="es-EC" sz="2200" dirty="0" smtClean="0">
                <a:latin typeface="Arial" pitchFamily="34" charset="0"/>
                <a:cs typeface="Arial" pitchFamily="34" charset="0"/>
              </a:rPr>
              <a:t>cremallera</a:t>
            </a:r>
          </a:p>
          <a:p>
            <a:pPr marL="457200" lvl="1" indent="0" algn="just">
              <a:lnSpc>
                <a:spcPct val="110000"/>
              </a:lnSpc>
              <a:buNone/>
            </a:pPr>
            <a:endParaRPr lang="es-EC" sz="2200" dirty="0" smtClean="0">
              <a:latin typeface="Arial" pitchFamily="34" charset="0"/>
              <a:cs typeface="Arial" pitchFamily="34" charset="0"/>
            </a:endParaRPr>
          </a:p>
          <a:p>
            <a:pPr marL="457200" lvl="1" indent="0" algn="just">
              <a:lnSpc>
                <a:spcPct val="110000"/>
              </a:lnSpc>
              <a:buNone/>
            </a:pPr>
            <a:endParaRPr lang="es-EC" sz="2200" dirty="0">
              <a:latin typeface="Arial" pitchFamily="34" charset="0"/>
              <a:cs typeface="Arial" pitchFamily="34" charset="0"/>
            </a:endParaRPr>
          </a:p>
          <a:p>
            <a:pPr marL="457200" lvl="1" indent="0">
              <a:buNone/>
            </a:pPr>
            <a:endParaRPr lang="es-EC" dirty="0" smtClean="0"/>
          </a:p>
          <a:p>
            <a:endParaRPr lang="es-EC" dirty="0" smtClean="0"/>
          </a:p>
          <a:p>
            <a:r>
              <a:rPr lang="es-EC" sz="2200" dirty="0">
                <a:latin typeface="Arial" pitchFamily="34" charset="0"/>
                <a:cs typeface="Arial" pitchFamily="34" charset="0"/>
              </a:rPr>
              <a:t>Análisis estructural de los elementos de la máquina</a:t>
            </a:r>
          </a:p>
          <a:p>
            <a:endParaRPr lang="es-EC" dirty="0" smtClean="0"/>
          </a:p>
          <a:p>
            <a:endParaRPr lang="es-EC" dirty="0"/>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2202" t="34469" r="32394" b="20896"/>
          <a:stretch/>
        </p:blipFill>
        <p:spPr bwMode="auto">
          <a:xfrm>
            <a:off x="1979712" y="1129819"/>
            <a:ext cx="2592288" cy="1895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6347" t="19922" r="44876" b="16015"/>
          <a:stretch/>
        </p:blipFill>
        <p:spPr bwMode="auto">
          <a:xfrm>
            <a:off x="6012160" y="1129819"/>
            <a:ext cx="1492778" cy="286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3391" t="20895" r="27855" b="20312"/>
          <a:stretch/>
        </p:blipFill>
        <p:spPr bwMode="auto">
          <a:xfrm>
            <a:off x="2555776" y="3338944"/>
            <a:ext cx="3024336" cy="2050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080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par>
                          <p:cTn id="12" fill="hold">
                            <p:stCondLst>
                              <p:cond delay="2500"/>
                            </p:stCondLst>
                            <p:childTnLst>
                              <p:par>
                                <p:cTn id="13" presetID="26"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80">
                                          <p:stCondLst>
                                            <p:cond delay="0"/>
                                          </p:stCondLst>
                                        </p:cTn>
                                        <p:tgtEl>
                                          <p:spTgt spid="8"/>
                                        </p:tgtEl>
                                      </p:cBhvr>
                                    </p:animEffect>
                                    <p:anim calcmode="lin" valueType="num">
                                      <p:cBhvr>
                                        <p:cTn id="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1" dur="26">
                                          <p:stCondLst>
                                            <p:cond delay="650"/>
                                          </p:stCondLst>
                                        </p:cTn>
                                        <p:tgtEl>
                                          <p:spTgt spid="8"/>
                                        </p:tgtEl>
                                      </p:cBhvr>
                                      <p:to x="100000" y="60000"/>
                                    </p:animScale>
                                    <p:animScale>
                                      <p:cBhvr>
                                        <p:cTn id="22" dur="166" decel="50000">
                                          <p:stCondLst>
                                            <p:cond delay="676"/>
                                          </p:stCondLst>
                                        </p:cTn>
                                        <p:tgtEl>
                                          <p:spTgt spid="8"/>
                                        </p:tgtEl>
                                      </p:cBhvr>
                                      <p:to x="100000" y="100000"/>
                                    </p:animScale>
                                    <p:animScale>
                                      <p:cBhvr>
                                        <p:cTn id="23" dur="26">
                                          <p:stCondLst>
                                            <p:cond delay="1312"/>
                                          </p:stCondLst>
                                        </p:cTn>
                                        <p:tgtEl>
                                          <p:spTgt spid="8"/>
                                        </p:tgtEl>
                                      </p:cBhvr>
                                      <p:to x="100000" y="80000"/>
                                    </p:animScale>
                                    <p:animScale>
                                      <p:cBhvr>
                                        <p:cTn id="24" dur="166" decel="50000">
                                          <p:stCondLst>
                                            <p:cond delay="1338"/>
                                          </p:stCondLst>
                                        </p:cTn>
                                        <p:tgtEl>
                                          <p:spTgt spid="8"/>
                                        </p:tgtEl>
                                      </p:cBhvr>
                                      <p:to x="100000" y="100000"/>
                                    </p:animScale>
                                    <p:animScale>
                                      <p:cBhvr>
                                        <p:cTn id="25" dur="26">
                                          <p:stCondLst>
                                            <p:cond delay="1642"/>
                                          </p:stCondLst>
                                        </p:cTn>
                                        <p:tgtEl>
                                          <p:spTgt spid="8"/>
                                        </p:tgtEl>
                                      </p:cBhvr>
                                      <p:to x="100000" y="90000"/>
                                    </p:animScale>
                                    <p:animScale>
                                      <p:cBhvr>
                                        <p:cTn id="26" dur="166" decel="50000">
                                          <p:stCondLst>
                                            <p:cond delay="1668"/>
                                          </p:stCondLst>
                                        </p:cTn>
                                        <p:tgtEl>
                                          <p:spTgt spid="8"/>
                                        </p:tgtEl>
                                      </p:cBhvr>
                                      <p:to x="100000" y="100000"/>
                                    </p:animScale>
                                    <p:animScale>
                                      <p:cBhvr>
                                        <p:cTn id="27" dur="26">
                                          <p:stCondLst>
                                            <p:cond delay="1808"/>
                                          </p:stCondLst>
                                        </p:cTn>
                                        <p:tgtEl>
                                          <p:spTgt spid="8"/>
                                        </p:tgtEl>
                                      </p:cBhvr>
                                      <p:to x="100000" y="95000"/>
                                    </p:animScale>
                                    <p:animScale>
                                      <p:cBhvr>
                                        <p:cTn id="28" dur="166" decel="50000">
                                          <p:stCondLst>
                                            <p:cond delay="1834"/>
                                          </p:stCondLst>
                                        </p:cTn>
                                        <p:tgtEl>
                                          <p:spTgt spid="8"/>
                                        </p:tgtEl>
                                      </p:cBhvr>
                                      <p:to x="100000" y="100000"/>
                                    </p:animScale>
                                  </p:childTnLst>
                                </p:cTn>
                              </p:par>
                            </p:childTnLst>
                          </p:cTn>
                        </p:par>
                        <p:par>
                          <p:cTn id="29" fill="hold">
                            <p:stCondLst>
                              <p:cond delay="4500"/>
                            </p:stCondLst>
                            <p:childTnLst>
                              <p:par>
                                <p:cTn id="30" presetID="26"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80">
                                          <p:stCondLst>
                                            <p:cond delay="0"/>
                                          </p:stCondLst>
                                        </p:cTn>
                                        <p:tgtEl>
                                          <p:spTgt spid="9"/>
                                        </p:tgtEl>
                                      </p:cBhvr>
                                    </p:animEffect>
                                    <p:anim calcmode="lin" valueType="num">
                                      <p:cBhvr>
                                        <p:cTn id="3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8" dur="26">
                                          <p:stCondLst>
                                            <p:cond delay="650"/>
                                          </p:stCondLst>
                                        </p:cTn>
                                        <p:tgtEl>
                                          <p:spTgt spid="9"/>
                                        </p:tgtEl>
                                      </p:cBhvr>
                                      <p:to x="100000" y="60000"/>
                                    </p:animScale>
                                    <p:animScale>
                                      <p:cBhvr>
                                        <p:cTn id="39" dur="166" decel="50000">
                                          <p:stCondLst>
                                            <p:cond delay="676"/>
                                          </p:stCondLst>
                                        </p:cTn>
                                        <p:tgtEl>
                                          <p:spTgt spid="9"/>
                                        </p:tgtEl>
                                      </p:cBhvr>
                                      <p:to x="100000" y="100000"/>
                                    </p:animScale>
                                    <p:animScale>
                                      <p:cBhvr>
                                        <p:cTn id="40" dur="26">
                                          <p:stCondLst>
                                            <p:cond delay="1312"/>
                                          </p:stCondLst>
                                        </p:cTn>
                                        <p:tgtEl>
                                          <p:spTgt spid="9"/>
                                        </p:tgtEl>
                                      </p:cBhvr>
                                      <p:to x="100000" y="80000"/>
                                    </p:animScale>
                                    <p:animScale>
                                      <p:cBhvr>
                                        <p:cTn id="41" dur="166" decel="50000">
                                          <p:stCondLst>
                                            <p:cond delay="1338"/>
                                          </p:stCondLst>
                                        </p:cTn>
                                        <p:tgtEl>
                                          <p:spTgt spid="9"/>
                                        </p:tgtEl>
                                      </p:cBhvr>
                                      <p:to x="100000" y="100000"/>
                                    </p:animScale>
                                    <p:animScale>
                                      <p:cBhvr>
                                        <p:cTn id="42" dur="26">
                                          <p:stCondLst>
                                            <p:cond delay="1642"/>
                                          </p:stCondLst>
                                        </p:cTn>
                                        <p:tgtEl>
                                          <p:spTgt spid="9"/>
                                        </p:tgtEl>
                                      </p:cBhvr>
                                      <p:to x="100000" y="90000"/>
                                    </p:animScale>
                                    <p:animScale>
                                      <p:cBhvr>
                                        <p:cTn id="43" dur="166" decel="50000">
                                          <p:stCondLst>
                                            <p:cond delay="1668"/>
                                          </p:stCondLst>
                                        </p:cTn>
                                        <p:tgtEl>
                                          <p:spTgt spid="9"/>
                                        </p:tgtEl>
                                      </p:cBhvr>
                                      <p:to x="100000" y="100000"/>
                                    </p:animScale>
                                    <p:animScale>
                                      <p:cBhvr>
                                        <p:cTn id="44" dur="26">
                                          <p:stCondLst>
                                            <p:cond delay="1808"/>
                                          </p:stCondLst>
                                        </p:cTn>
                                        <p:tgtEl>
                                          <p:spTgt spid="9"/>
                                        </p:tgtEl>
                                      </p:cBhvr>
                                      <p:to x="100000" y="95000"/>
                                    </p:animScale>
                                    <p:animScale>
                                      <p:cBhvr>
                                        <p:cTn id="45"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p:cNvSpPr>
          <p:nvPr/>
        </p:nvSpPr>
        <p:spPr>
          <a:xfrm>
            <a:off x="467544"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4000" b="1" dirty="0" smtClean="0">
                <a:latin typeface="Arial" pitchFamily="34" charset="0"/>
                <a:cs typeface="Arial" pitchFamily="34" charset="0"/>
              </a:rPr>
              <a:t>SELECCIÓN DE PARTES</a:t>
            </a:r>
            <a:endParaRPr lang="es-EC" sz="4000" dirty="0">
              <a:latin typeface="Arial" pitchFamily="34" charset="0"/>
              <a:cs typeface="Arial" pitchFamily="34" charset="0"/>
            </a:endParaRPr>
          </a:p>
        </p:txBody>
      </p:sp>
      <p:sp>
        <p:nvSpPr>
          <p:cNvPr id="8" name="2 Marcador de contenido"/>
          <p:cNvSpPr txBox="1">
            <a:spLocks/>
          </p:cNvSpPr>
          <p:nvPr/>
        </p:nvSpPr>
        <p:spPr>
          <a:xfrm>
            <a:off x="743013" y="1000298"/>
            <a:ext cx="7884671" cy="48574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2000" dirty="0" smtClean="0">
                <a:latin typeface="Arial" pitchFamily="34" charset="0"/>
                <a:cs typeface="Arial" pitchFamily="34" charset="0"/>
              </a:rPr>
              <a:t>Motor de inducción, monofásico de 1,5 HP, 60 Hz, 110 V</a:t>
            </a:r>
            <a:endParaRPr lang="es-EC" sz="2000" dirty="0" smtClean="0">
              <a:latin typeface="Arial" pitchFamily="34" charset="0"/>
              <a:cs typeface="Arial" pitchFamily="34" charset="0"/>
            </a:endParaRPr>
          </a:p>
          <a:p>
            <a:r>
              <a:rPr lang="es-ES" sz="2000" dirty="0" smtClean="0">
                <a:latin typeface="Arial" pitchFamily="34" charset="0"/>
                <a:cs typeface="Arial" pitchFamily="34" charset="0"/>
              </a:rPr>
              <a:t>Bomba de cebado automático, tipo </a:t>
            </a:r>
            <a:r>
              <a:rPr lang="es-ES" sz="2000" dirty="0" err="1" smtClean="0">
                <a:latin typeface="Arial" pitchFamily="34" charset="0"/>
                <a:cs typeface="Arial" pitchFamily="34" charset="0"/>
              </a:rPr>
              <a:t>gerotor</a:t>
            </a:r>
            <a:r>
              <a:rPr lang="es-ES" sz="2000" dirty="0" smtClean="0">
                <a:latin typeface="Arial" pitchFamily="34" charset="0"/>
                <a:cs typeface="Arial" pitchFamily="34" charset="0"/>
              </a:rPr>
              <a:t>, con reversa automática, de flujo constante</a:t>
            </a:r>
            <a:endParaRPr lang="es-EC" sz="2000" dirty="0" smtClean="0">
              <a:latin typeface="Arial" pitchFamily="34" charset="0"/>
              <a:cs typeface="Arial" pitchFamily="34" charset="0"/>
            </a:endParaRPr>
          </a:p>
          <a:p>
            <a:r>
              <a:rPr lang="es-ES" sz="2000" dirty="0" smtClean="0">
                <a:latin typeface="Arial" pitchFamily="34" charset="0"/>
                <a:cs typeface="Arial" pitchFamily="34" charset="0"/>
              </a:rPr>
              <a:t>Interruptor tipo rotatorio FOR/OFF/REV (adelante/apagado/reversa)</a:t>
            </a:r>
            <a:endParaRPr lang="es-EC" sz="2000" dirty="0" smtClean="0">
              <a:latin typeface="Arial" pitchFamily="34" charset="0"/>
              <a:cs typeface="Arial" pitchFamily="34" charset="0"/>
            </a:endParaRPr>
          </a:p>
          <a:p>
            <a:r>
              <a:rPr lang="es-ES" sz="2000" dirty="0" smtClean="0">
                <a:latin typeface="Arial" pitchFamily="34" charset="0"/>
                <a:cs typeface="Arial" pitchFamily="34" charset="0"/>
              </a:rPr>
              <a:t>Mordazas delanteras (3 unidades)</a:t>
            </a:r>
            <a:endParaRPr lang="es-EC" sz="2000" dirty="0" smtClean="0">
              <a:latin typeface="Arial" pitchFamily="34" charset="0"/>
              <a:cs typeface="Arial" pitchFamily="34" charset="0"/>
            </a:endParaRPr>
          </a:p>
          <a:p>
            <a:r>
              <a:rPr lang="es-ES" sz="2000" dirty="0" smtClean="0">
                <a:latin typeface="Arial" pitchFamily="34" charset="0"/>
                <a:cs typeface="Arial" pitchFamily="34" charset="0"/>
              </a:rPr>
              <a:t>Mordazas posteriores (3 unidades)</a:t>
            </a:r>
            <a:endParaRPr lang="es-EC" sz="2000" dirty="0" smtClean="0">
              <a:latin typeface="Arial" pitchFamily="34" charset="0"/>
              <a:cs typeface="Arial" pitchFamily="34" charset="0"/>
            </a:endParaRPr>
          </a:p>
          <a:p>
            <a:r>
              <a:rPr lang="es-ES_tradnl" sz="2000" dirty="0" smtClean="0">
                <a:latin typeface="Arial" pitchFamily="34" charset="0"/>
                <a:cs typeface="Arial" pitchFamily="34" charset="0"/>
              </a:rPr>
              <a:t>Dados para tubos de 3/8” a 1/2” NPT P/811A-711-815A </a:t>
            </a:r>
            <a:endParaRPr lang="es-EC" sz="2000" dirty="0" smtClean="0">
              <a:latin typeface="Arial" pitchFamily="34" charset="0"/>
              <a:cs typeface="Arial" pitchFamily="34" charset="0"/>
            </a:endParaRPr>
          </a:p>
          <a:p>
            <a:r>
              <a:rPr lang="es-ES_tradnl" sz="2000" dirty="0" smtClean="0">
                <a:latin typeface="Arial" pitchFamily="34" charset="0"/>
                <a:cs typeface="Arial" pitchFamily="34" charset="0"/>
              </a:rPr>
              <a:t>Dados para tubos de 1” a 2” HS NPT P/811A-711-815A </a:t>
            </a:r>
            <a:endParaRPr lang="es-EC" sz="2000" dirty="0" smtClean="0">
              <a:latin typeface="Arial" pitchFamily="34" charset="0"/>
              <a:cs typeface="Arial" pitchFamily="34" charset="0"/>
            </a:endParaRPr>
          </a:p>
          <a:p>
            <a:r>
              <a:rPr lang="es-ES_tradnl" sz="2000" dirty="0" smtClean="0">
                <a:latin typeface="Arial" pitchFamily="34" charset="0"/>
                <a:cs typeface="Arial" pitchFamily="34" charset="0"/>
              </a:rPr>
              <a:t>Dados para tubos de 2 ½” a 4” HS NPT P/811A-711-815A </a:t>
            </a:r>
            <a:endParaRPr lang="es-EC" sz="2000" dirty="0" smtClean="0">
              <a:latin typeface="Arial" pitchFamily="34" charset="0"/>
              <a:cs typeface="Arial" pitchFamily="34" charset="0"/>
            </a:endParaRPr>
          </a:p>
          <a:p>
            <a:r>
              <a:rPr lang="es-ES" sz="2000" dirty="0" smtClean="0">
                <a:latin typeface="Arial" pitchFamily="34" charset="0"/>
                <a:cs typeface="Arial" pitchFamily="34" charset="0"/>
              </a:rPr>
              <a:t>Disco de corte para la Cortadora N 764</a:t>
            </a:r>
            <a:endParaRPr lang="es-EC" sz="2000" dirty="0" smtClean="0">
              <a:latin typeface="Arial" pitchFamily="34" charset="0"/>
              <a:cs typeface="Arial" pitchFamily="34" charset="0"/>
            </a:endParaRPr>
          </a:p>
          <a:p>
            <a:r>
              <a:rPr lang="es-ES" sz="2000" dirty="0" smtClean="0">
                <a:latin typeface="Arial" pitchFamily="34" charset="0"/>
                <a:cs typeface="Arial" pitchFamily="34" charset="0"/>
              </a:rPr>
              <a:t>Rodillos para la cortadora N 764</a:t>
            </a:r>
            <a:endParaRPr lang="es-EC" sz="2000" dirty="0" smtClean="0">
              <a:latin typeface="Arial" pitchFamily="34" charset="0"/>
              <a:cs typeface="Arial" pitchFamily="34" charset="0"/>
            </a:endParaRPr>
          </a:p>
          <a:p>
            <a:r>
              <a:rPr lang="es-ES" sz="2000" dirty="0" smtClean="0">
                <a:latin typeface="Arial" pitchFamily="34" charset="0"/>
                <a:cs typeface="Arial" pitchFamily="34" charset="0"/>
              </a:rPr>
              <a:t>Cuchilla para la Escariadora N 744</a:t>
            </a:r>
            <a:endParaRPr lang="es-EC" sz="2000" dirty="0" smtClean="0">
              <a:latin typeface="Arial" pitchFamily="34" charset="0"/>
              <a:cs typeface="Arial" pitchFamily="34" charset="0"/>
            </a:endParaRPr>
          </a:p>
          <a:p>
            <a:endParaRPr lang="es-EC" dirty="0"/>
          </a:p>
        </p:txBody>
      </p:sp>
    </p:spTree>
    <p:extLst>
      <p:ext uri="{BB962C8B-B14F-4D97-AF65-F5344CB8AC3E}">
        <p14:creationId xmlns:p14="http://schemas.microsoft.com/office/powerpoint/2010/main" val="14020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trips(down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 Título"/>
          <p:cNvSpPr txBox="1">
            <a:spLocks/>
          </p:cNvSpPr>
          <p:nvPr/>
        </p:nvSpPr>
        <p:spPr>
          <a:xfrm>
            <a:off x="471005" y="436899"/>
            <a:ext cx="8229600" cy="7780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600" dirty="0" smtClean="0">
                <a:latin typeface="Arial" pitchFamily="34" charset="0"/>
                <a:cs typeface="Arial" pitchFamily="34" charset="0"/>
              </a:rPr>
              <a:t>Diagramas de procesos</a:t>
            </a:r>
            <a:endParaRPr lang="es-EC" sz="3600" dirty="0">
              <a:latin typeface="Arial" pitchFamily="34" charset="0"/>
              <a:cs typeface="Arial" pitchFamily="34" charset="0"/>
            </a:endParaRPr>
          </a:p>
        </p:txBody>
      </p:sp>
      <p:pic>
        <p:nvPicPr>
          <p:cNvPr id="7" name="6 Imagen"/>
          <p:cNvPicPr/>
          <p:nvPr/>
        </p:nvPicPr>
        <p:blipFill>
          <a:blip r:embed="rId4">
            <a:extLst>
              <a:ext uri="{28A0092B-C50C-407E-A947-70E740481C1C}">
                <a14:useLocalDpi xmlns:a14="http://schemas.microsoft.com/office/drawing/2010/main" val="0"/>
              </a:ext>
            </a:extLst>
          </a:blip>
          <a:srcRect/>
          <a:stretch>
            <a:fillRect/>
          </a:stretch>
        </p:blipFill>
        <p:spPr bwMode="auto">
          <a:xfrm>
            <a:off x="3563888" y="1459964"/>
            <a:ext cx="2232248" cy="1872208"/>
          </a:xfrm>
          <a:prstGeom prst="rect">
            <a:avLst/>
          </a:prstGeom>
          <a:ln w="88900" cap="sq" cmpd="thickThin">
            <a:solidFill>
              <a:srgbClr val="000000"/>
            </a:solidFill>
            <a:prstDash val="solid"/>
            <a:miter lim="800000"/>
          </a:ln>
          <a:effectLst>
            <a:innerShdw blurRad="76200">
              <a:srgbClr val="000000"/>
            </a:innerShdw>
          </a:effectLst>
        </p:spPr>
      </p:pic>
      <p:pic>
        <p:nvPicPr>
          <p:cNvPr id="8" name="7 Imagen"/>
          <p:cNvPicPr/>
          <p:nvPr/>
        </p:nvPicPr>
        <p:blipFill>
          <a:blip r:embed="rId5">
            <a:extLst>
              <a:ext uri="{28A0092B-C50C-407E-A947-70E740481C1C}">
                <a14:useLocalDpi xmlns:a14="http://schemas.microsoft.com/office/drawing/2010/main" val="0"/>
              </a:ext>
            </a:extLst>
          </a:blip>
          <a:srcRect/>
          <a:stretch>
            <a:fillRect/>
          </a:stretch>
        </p:blipFill>
        <p:spPr bwMode="auto">
          <a:xfrm>
            <a:off x="899592" y="2947215"/>
            <a:ext cx="2243455" cy="1434465"/>
          </a:xfrm>
          <a:prstGeom prst="rect">
            <a:avLst/>
          </a:prstGeom>
          <a:ln w="88900" cap="sq" cmpd="thickThin">
            <a:solidFill>
              <a:srgbClr val="000000"/>
            </a:solidFill>
            <a:prstDash val="solid"/>
            <a:miter lim="800000"/>
          </a:ln>
          <a:effectLst>
            <a:innerShdw blurRad="76200">
              <a:srgbClr val="000000"/>
            </a:innerShdw>
          </a:effectLst>
        </p:spPr>
      </p:pic>
      <p:pic>
        <p:nvPicPr>
          <p:cNvPr id="9" name="8 Imagen"/>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13044" y="1142690"/>
            <a:ext cx="1910080" cy="937260"/>
          </a:xfrm>
          <a:prstGeom prst="rect">
            <a:avLst/>
          </a:prstGeom>
          <a:ln w="88900" cap="sq" cmpd="thickThin">
            <a:solidFill>
              <a:srgbClr val="000000"/>
            </a:solidFill>
            <a:prstDash val="solid"/>
            <a:miter lim="800000"/>
          </a:ln>
          <a:effectLst>
            <a:innerShdw blurRad="76200">
              <a:srgbClr val="000000"/>
            </a:innerShdw>
          </a:effectLst>
        </p:spPr>
      </p:pic>
      <p:pic>
        <p:nvPicPr>
          <p:cNvPr id="10" name="9 Imagen"/>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43295" y="2396068"/>
            <a:ext cx="2251710" cy="788670"/>
          </a:xfrm>
          <a:prstGeom prst="rect">
            <a:avLst/>
          </a:prstGeom>
          <a:ln w="88900" cap="sq" cmpd="thickThin">
            <a:solidFill>
              <a:srgbClr val="000000"/>
            </a:solidFill>
            <a:prstDash val="solid"/>
            <a:miter lim="800000"/>
          </a:ln>
          <a:effectLst>
            <a:innerShdw blurRad="76200">
              <a:srgbClr val="000000"/>
            </a:innerShdw>
          </a:effectLst>
        </p:spPr>
      </p:pic>
      <p:pic>
        <p:nvPicPr>
          <p:cNvPr id="11" name="10 Imagen"/>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5564" y="1312530"/>
            <a:ext cx="2483485" cy="1295400"/>
          </a:xfrm>
          <a:prstGeom prst="rect">
            <a:avLst/>
          </a:prstGeom>
          <a:ln w="88900" cap="sq" cmpd="thickThin">
            <a:solidFill>
              <a:srgbClr val="000000"/>
            </a:solidFill>
            <a:prstDash val="solid"/>
            <a:miter lim="800000"/>
          </a:ln>
          <a:effectLst>
            <a:innerShdw blurRad="76200">
              <a:srgbClr val="000000"/>
            </a:innerShdw>
          </a:effectLst>
        </p:spPr>
      </p:pic>
      <p:pic>
        <p:nvPicPr>
          <p:cNvPr id="12" name="11 Imagen"/>
          <p:cNvPicPr/>
          <p:nvPr/>
        </p:nvPicPr>
        <p:blipFill rotWithShape="1">
          <a:blip r:embed="rId9" cstate="print">
            <a:extLst>
              <a:ext uri="{28A0092B-C50C-407E-A947-70E740481C1C}">
                <a14:useLocalDpi xmlns:a14="http://schemas.microsoft.com/office/drawing/2010/main" val="0"/>
              </a:ext>
            </a:extLst>
          </a:blip>
          <a:srcRect l="7223" t="11404"/>
          <a:stretch/>
        </p:blipFill>
        <p:spPr bwMode="auto">
          <a:xfrm>
            <a:off x="1547664" y="4727669"/>
            <a:ext cx="1782445" cy="1077595"/>
          </a:xfrm>
          <a:prstGeom prst="rect">
            <a:avLst/>
          </a:prstGeom>
          <a:ln w="889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pic>
        <p:nvPicPr>
          <p:cNvPr id="13" name="12 Imagen"/>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76041" y="3766914"/>
            <a:ext cx="4612640" cy="203835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3626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strVal val="#ppt_w*0.70"/>
                                          </p:val>
                                        </p:tav>
                                        <p:tav tm="100000">
                                          <p:val>
                                            <p:strVal val="#ppt_w"/>
                                          </p:val>
                                        </p:tav>
                                      </p:tavLst>
                                    </p:anim>
                                    <p:anim calcmode="lin" valueType="num">
                                      <p:cBhvr>
                                        <p:cTn id="12" dur="1000" fill="hold"/>
                                        <p:tgtEl>
                                          <p:spTgt spid="7"/>
                                        </p:tgtEl>
                                        <p:attrNameLst>
                                          <p:attrName>ppt_h</p:attrName>
                                        </p:attrNameLst>
                                      </p:cBhvr>
                                      <p:tavLst>
                                        <p:tav tm="0">
                                          <p:val>
                                            <p:strVal val="#ppt_h"/>
                                          </p:val>
                                        </p:tav>
                                        <p:tav tm="100000">
                                          <p:val>
                                            <p:strVal val="#ppt_h"/>
                                          </p:val>
                                        </p:tav>
                                      </p:tavLst>
                                    </p:anim>
                                    <p:animEffect transition="in" filter="fade">
                                      <p:cBhvr>
                                        <p:cTn id="13" dur="1000"/>
                                        <p:tgtEl>
                                          <p:spTgt spid="7"/>
                                        </p:tgtEl>
                                      </p:cBhvr>
                                    </p:animEffect>
                                  </p:childTnLst>
                                </p:cTn>
                              </p:par>
                            </p:childTnLst>
                          </p:cTn>
                        </p:par>
                        <p:par>
                          <p:cTn id="14" fill="hold">
                            <p:stCondLst>
                              <p:cond delay="1500"/>
                            </p:stCondLst>
                            <p:childTnLst>
                              <p:par>
                                <p:cTn id="15" presetID="55"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strVal val="#ppt_w*0.70"/>
                                          </p:val>
                                        </p:tav>
                                        <p:tav tm="100000">
                                          <p:val>
                                            <p:strVal val="#ppt_w"/>
                                          </p:val>
                                        </p:tav>
                                      </p:tavLst>
                                    </p:anim>
                                    <p:anim calcmode="lin" valueType="num">
                                      <p:cBhvr>
                                        <p:cTn id="18" dur="1000" fill="hold"/>
                                        <p:tgtEl>
                                          <p:spTgt spid="11"/>
                                        </p:tgtEl>
                                        <p:attrNameLst>
                                          <p:attrName>ppt_h</p:attrName>
                                        </p:attrNameLst>
                                      </p:cBhvr>
                                      <p:tavLst>
                                        <p:tav tm="0">
                                          <p:val>
                                            <p:strVal val="#ppt_h"/>
                                          </p:val>
                                        </p:tav>
                                        <p:tav tm="100000">
                                          <p:val>
                                            <p:strVal val="#ppt_h"/>
                                          </p:val>
                                        </p:tav>
                                      </p:tavLst>
                                    </p:anim>
                                    <p:animEffect transition="in" filter="fade">
                                      <p:cBhvr>
                                        <p:cTn id="19" dur="1000"/>
                                        <p:tgtEl>
                                          <p:spTgt spid="11"/>
                                        </p:tgtEl>
                                      </p:cBhvr>
                                    </p:animEffect>
                                  </p:childTnLst>
                                </p:cTn>
                              </p:par>
                            </p:childTnLst>
                          </p:cTn>
                        </p:par>
                        <p:par>
                          <p:cTn id="20" fill="hold">
                            <p:stCondLst>
                              <p:cond delay="2500"/>
                            </p:stCondLst>
                            <p:childTnLst>
                              <p:par>
                                <p:cTn id="21" presetID="55"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70"/>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Effect transition="in" filter="fade">
                                      <p:cBhvr>
                                        <p:cTn id="25" dur="1000"/>
                                        <p:tgtEl>
                                          <p:spTgt spid="8"/>
                                        </p:tgtEl>
                                      </p:cBhvr>
                                    </p:animEffect>
                                  </p:childTnLst>
                                </p:cTn>
                              </p:par>
                            </p:childTnLst>
                          </p:cTn>
                        </p:par>
                        <p:par>
                          <p:cTn id="26" fill="hold">
                            <p:stCondLst>
                              <p:cond delay="3500"/>
                            </p:stCondLst>
                            <p:childTnLst>
                              <p:par>
                                <p:cTn id="27" presetID="55"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strVal val="#ppt_w*0.70"/>
                                          </p:val>
                                        </p:tav>
                                        <p:tav tm="100000">
                                          <p:val>
                                            <p:strVal val="#ppt_w"/>
                                          </p:val>
                                        </p:tav>
                                      </p:tavLst>
                                    </p:anim>
                                    <p:anim calcmode="lin" valueType="num">
                                      <p:cBhvr>
                                        <p:cTn id="30" dur="1000" fill="hold"/>
                                        <p:tgtEl>
                                          <p:spTgt spid="12"/>
                                        </p:tgtEl>
                                        <p:attrNameLst>
                                          <p:attrName>ppt_h</p:attrName>
                                        </p:attrNameLst>
                                      </p:cBhvr>
                                      <p:tavLst>
                                        <p:tav tm="0">
                                          <p:val>
                                            <p:strVal val="#ppt_h"/>
                                          </p:val>
                                        </p:tav>
                                        <p:tav tm="100000">
                                          <p:val>
                                            <p:strVal val="#ppt_h"/>
                                          </p:val>
                                        </p:tav>
                                      </p:tavLst>
                                    </p:anim>
                                    <p:animEffect transition="in" filter="fade">
                                      <p:cBhvr>
                                        <p:cTn id="31" dur="1000"/>
                                        <p:tgtEl>
                                          <p:spTgt spid="12"/>
                                        </p:tgtEl>
                                      </p:cBhvr>
                                    </p:animEffect>
                                  </p:childTnLst>
                                </p:cTn>
                              </p:par>
                            </p:childTnLst>
                          </p:cTn>
                        </p:par>
                        <p:par>
                          <p:cTn id="32" fill="hold">
                            <p:stCondLst>
                              <p:cond delay="4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5500"/>
                            </p:stCondLst>
                            <p:childTnLst>
                              <p:par>
                                <p:cTn id="39" presetID="55"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strVal val="#ppt_w*0.70"/>
                                          </p:val>
                                        </p:tav>
                                        <p:tav tm="100000">
                                          <p:val>
                                            <p:strVal val="#ppt_w"/>
                                          </p:val>
                                        </p:tav>
                                      </p:tavLst>
                                    </p:anim>
                                    <p:anim calcmode="lin" valueType="num">
                                      <p:cBhvr>
                                        <p:cTn id="42" dur="1000" fill="hold"/>
                                        <p:tgtEl>
                                          <p:spTgt spid="10"/>
                                        </p:tgtEl>
                                        <p:attrNameLst>
                                          <p:attrName>ppt_h</p:attrName>
                                        </p:attrNameLst>
                                      </p:cBhvr>
                                      <p:tavLst>
                                        <p:tav tm="0">
                                          <p:val>
                                            <p:strVal val="#ppt_h"/>
                                          </p:val>
                                        </p:tav>
                                        <p:tav tm="100000">
                                          <p:val>
                                            <p:strVal val="#ppt_h"/>
                                          </p:val>
                                        </p:tav>
                                      </p:tavLst>
                                    </p:anim>
                                    <p:animEffect transition="in" filter="fade">
                                      <p:cBhvr>
                                        <p:cTn id="43" dur="1000"/>
                                        <p:tgtEl>
                                          <p:spTgt spid="10"/>
                                        </p:tgtEl>
                                      </p:cBhvr>
                                    </p:animEffect>
                                  </p:childTnLst>
                                </p:cTn>
                              </p:par>
                            </p:childTnLst>
                          </p:cTn>
                        </p:par>
                        <p:par>
                          <p:cTn id="44" fill="hold">
                            <p:stCondLst>
                              <p:cond delay="6500"/>
                            </p:stCondLst>
                            <p:childTnLst>
                              <p:par>
                                <p:cTn id="45" presetID="55" presetClass="entr" presetSubtype="0"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1000" fill="hold"/>
                                        <p:tgtEl>
                                          <p:spTgt spid="9"/>
                                        </p:tgtEl>
                                        <p:attrNameLst>
                                          <p:attrName>ppt_w</p:attrName>
                                        </p:attrNameLst>
                                      </p:cBhvr>
                                      <p:tavLst>
                                        <p:tav tm="0">
                                          <p:val>
                                            <p:strVal val="#ppt_w*0.70"/>
                                          </p:val>
                                        </p:tav>
                                        <p:tav tm="100000">
                                          <p:val>
                                            <p:strVal val="#ppt_w"/>
                                          </p:val>
                                        </p:tav>
                                      </p:tavLst>
                                    </p:anim>
                                    <p:anim calcmode="lin" valueType="num">
                                      <p:cBhvr>
                                        <p:cTn id="48" dur="1000" fill="hold"/>
                                        <p:tgtEl>
                                          <p:spTgt spid="9"/>
                                        </p:tgtEl>
                                        <p:attrNameLst>
                                          <p:attrName>ppt_h</p:attrName>
                                        </p:attrNameLst>
                                      </p:cBhvr>
                                      <p:tavLst>
                                        <p:tav tm="0">
                                          <p:val>
                                            <p:strVal val="#ppt_h"/>
                                          </p:val>
                                        </p:tav>
                                        <p:tav tm="100000">
                                          <p:val>
                                            <p:strVal val="#ppt_h"/>
                                          </p:val>
                                        </p:tav>
                                      </p:tavLst>
                                    </p:anim>
                                    <p:animEffect transition="in" filter="fade">
                                      <p:cBhvr>
                                        <p:cTn id="4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188640"/>
            <a:ext cx="3312368" cy="6004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218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5 Imagen"/>
          <p:cNvPicPr/>
          <p:nvPr/>
        </p:nvPicPr>
        <p:blipFill>
          <a:blip r:embed="rId4">
            <a:extLst>
              <a:ext uri="{28A0092B-C50C-407E-A947-70E740481C1C}">
                <a14:useLocalDpi xmlns:a14="http://schemas.microsoft.com/office/drawing/2010/main" val="0"/>
              </a:ext>
            </a:extLst>
          </a:blip>
          <a:srcRect/>
          <a:stretch>
            <a:fillRect/>
          </a:stretch>
        </p:blipFill>
        <p:spPr bwMode="auto">
          <a:xfrm>
            <a:off x="1043608" y="547539"/>
            <a:ext cx="2265045" cy="1149350"/>
          </a:xfrm>
          <a:prstGeom prst="rect">
            <a:avLst/>
          </a:prstGeom>
          <a:ln w="88900" cap="sq" cmpd="thickThin">
            <a:solidFill>
              <a:srgbClr val="000000"/>
            </a:solidFill>
            <a:prstDash val="solid"/>
            <a:miter lim="800000"/>
          </a:ln>
          <a:effectLst>
            <a:innerShdw blurRad="76200">
              <a:srgbClr val="000000"/>
            </a:innerShdw>
          </a:effectLst>
        </p:spPr>
      </p:pic>
      <p:pic>
        <p:nvPicPr>
          <p:cNvPr id="7" name="6 Imagen"/>
          <p:cNvPicPr/>
          <p:nvPr/>
        </p:nvPicPr>
        <p:blipFill rotWithShape="1">
          <a:blip r:embed="rId5">
            <a:extLst>
              <a:ext uri="{28A0092B-C50C-407E-A947-70E740481C1C}">
                <a14:useLocalDpi xmlns:a14="http://schemas.microsoft.com/office/drawing/2010/main" val="0"/>
              </a:ext>
            </a:extLst>
          </a:blip>
          <a:srcRect t="7058"/>
          <a:stretch/>
        </p:blipFill>
        <p:spPr bwMode="auto">
          <a:xfrm>
            <a:off x="3923928" y="547539"/>
            <a:ext cx="995680" cy="1077595"/>
          </a:xfrm>
          <a:prstGeom prst="rect">
            <a:avLst/>
          </a:prstGeom>
          <a:ln w="889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pic>
        <p:nvPicPr>
          <p:cNvPr id="8" name="7 Imagen"/>
          <p:cNvPicPr/>
          <p:nvPr/>
        </p:nvPicPr>
        <p:blipFill rotWithShape="1">
          <a:blip r:embed="rId6">
            <a:extLst>
              <a:ext uri="{28A0092B-C50C-407E-A947-70E740481C1C}">
                <a14:useLocalDpi xmlns:a14="http://schemas.microsoft.com/office/drawing/2010/main" val="0"/>
              </a:ext>
            </a:extLst>
          </a:blip>
          <a:srcRect l="17975"/>
          <a:stretch/>
        </p:blipFill>
        <p:spPr bwMode="auto">
          <a:xfrm>
            <a:off x="758732" y="2203723"/>
            <a:ext cx="4421505" cy="1510030"/>
          </a:xfrm>
          <a:prstGeom prst="rect">
            <a:avLst/>
          </a:prstGeom>
          <a:ln w="889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pic>
        <p:nvPicPr>
          <p:cNvPr id="9" name="8 Imagen"/>
          <p:cNvPicPr/>
          <p:nvPr/>
        </p:nvPicPr>
        <p:blipFill>
          <a:blip r:embed="rId7">
            <a:extLst>
              <a:ext uri="{28A0092B-C50C-407E-A947-70E740481C1C}">
                <a14:useLocalDpi xmlns:a14="http://schemas.microsoft.com/office/drawing/2010/main" val="0"/>
              </a:ext>
            </a:extLst>
          </a:blip>
          <a:srcRect/>
          <a:stretch>
            <a:fillRect/>
          </a:stretch>
        </p:blipFill>
        <p:spPr bwMode="auto">
          <a:xfrm>
            <a:off x="5656694" y="404664"/>
            <a:ext cx="2338070" cy="1435100"/>
          </a:xfrm>
          <a:prstGeom prst="rect">
            <a:avLst/>
          </a:prstGeom>
          <a:ln w="88900" cap="sq" cmpd="thickThin">
            <a:solidFill>
              <a:srgbClr val="000000"/>
            </a:solidFill>
            <a:prstDash val="solid"/>
            <a:miter lim="800000"/>
          </a:ln>
          <a:effectLst>
            <a:innerShdw blurRad="76200">
              <a:srgbClr val="000000"/>
            </a:innerShdw>
          </a:effectLst>
        </p:spPr>
      </p:pic>
      <p:pic>
        <p:nvPicPr>
          <p:cNvPr id="10" name="9 Imagen"/>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57652" y="4224401"/>
            <a:ext cx="1036955" cy="1485265"/>
          </a:xfrm>
          <a:prstGeom prst="rect">
            <a:avLst/>
          </a:prstGeom>
          <a:ln w="88900" cap="sq" cmpd="thickThin">
            <a:solidFill>
              <a:srgbClr val="000000"/>
            </a:solidFill>
            <a:prstDash val="solid"/>
            <a:miter lim="800000"/>
          </a:ln>
          <a:effectLst>
            <a:innerShdw blurRad="76200">
              <a:srgbClr val="000000"/>
            </a:innerShdw>
          </a:effectLst>
        </p:spPr>
      </p:pic>
      <p:pic>
        <p:nvPicPr>
          <p:cNvPr id="11" name="10 Imagen"/>
          <p:cNvPicPr/>
          <p:nvPr/>
        </p:nvPicPr>
        <p:blipFill>
          <a:blip r:embed="rId9">
            <a:extLst>
              <a:ext uri="{28A0092B-C50C-407E-A947-70E740481C1C}">
                <a14:useLocalDpi xmlns:a14="http://schemas.microsoft.com/office/drawing/2010/main" val="0"/>
              </a:ext>
            </a:extLst>
          </a:blip>
          <a:srcRect/>
          <a:stretch>
            <a:fillRect/>
          </a:stretch>
        </p:blipFill>
        <p:spPr bwMode="auto">
          <a:xfrm>
            <a:off x="5662140" y="2203723"/>
            <a:ext cx="2920573" cy="1536254"/>
          </a:xfrm>
          <a:prstGeom prst="rect">
            <a:avLst/>
          </a:prstGeom>
          <a:ln w="88900" cap="sq" cmpd="thickThin">
            <a:solidFill>
              <a:srgbClr val="000000"/>
            </a:solidFill>
            <a:prstDash val="solid"/>
            <a:miter lim="800000"/>
          </a:ln>
          <a:effectLst>
            <a:innerShdw blurRad="76200">
              <a:srgbClr val="000000"/>
            </a:innerShdw>
          </a:effectLst>
        </p:spPr>
      </p:pic>
      <p:pic>
        <p:nvPicPr>
          <p:cNvPr id="12" name="11 Imagen"/>
          <p:cNvPicPr/>
          <p:nvPr/>
        </p:nvPicPr>
        <p:blipFill>
          <a:blip r:embed="rId10">
            <a:extLst>
              <a:ext uri="{28A0092B-C50C-407E-A947-70E740481C1C}">
                <a14:useLocalDpi xmlns:a14="http://schemas.microsoft.com/office/drawing/2010/main" val="0"/>
              </a:ext>
            </a:extLst>
          </a:blip>
          <a:srcRect/>
          <a:stretch>
            <a:fillRect/>
          </a:stretch>
        </p:blipFill>
        <p:spPr bwMode="auto">
          <a:xfrm>
            <a:off x="3330729" y="4146931"/>
            <a:ext cx="5092700" cy="156273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0021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0.70"/>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strVal val="#ppt_w*0.70"/>
                                          </p:val>
                                        </p:tav>
                                        <p:tav tm="100000">
                                          <p:val>
                                            <p:strVal val="#ppt_w"/>
                                          </p:val>
                                        </p:tav>
                                      </p:tavLst>
                                    </p:anim>
                                    <p:anim calcmode="lin" valueType="num">
                                      <p:cBhvr>
                                        <p:cTn id="26" dur="1000" fill="hold"/>
                                        <p:tgtEl>
                                          <p:spTgt spid="11"/>
                                        </p:tgtEl>
                                        <p:attrNameLst>
                                          <p:attrName>ppt_h</p:attrName>
                                        </p:attrNameLst>
                                      </p:cBhvr>
                                      <p:tavLst>
                                        <p:tav tm="0">
                                          <p:val>
                                            <p:strVal val="#ppt_h"/>
                                          </p:val>
                                        </p:tav>
                                        <p:tav tm="100000">
                                          <p:val>
                                            <p:strVal val="#ppt_h"/>
                                          </p:val>
                                        </p:tav>
                                      </p:tavLst>
                                    </p:anim>
                                    <p:animEffect transition="in" filter="fade">
                                      <p:cBhvr>
                                        <p:cTn id="27" dur="1000"/>
                                        <p:tgtEl>
                                          <p:spTgt spid="11"/>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strVal val="#ppt_w*0.70"/>
                                          </p:val>
                                        </p:tav>
                                        <p:tav tm="100000">
                                          <p:val>
                                            <p:strVal val="#ppt_w"/>
                                          </p:val>
                                        </p:tav>
                                      </p:tavLst>
                                    </p:anim>
                                    <p:anim calcmode="lin" valueType="num">
                                      <p:cBhvr>
                                        <p:cTn id="32" dur="1000" fill="hold"/>
                                        <p:tgtEl>
                                          <p:spTgt spid="8"/>
                                        </p:tgtEl>
                                        <p:attrNameLst>
                                          <p:attrName>ppt_h</p:attrName>
                                        </p:attrNameLst>
                                      </p:cBhvr>
                                      <p:tavLst>
                                        <p:tav tm="0">
                                          <p:val>
                                            <p:strVal val="#ppt_h"/>
                                          </p:val>
                                        </p:tav>
                                        <p:tav tm="100000">
                                          <p:val>
                                            <p:strVal val="#ppt_h"/>
                                          </p:val>
                                        </p:tav>
                                      </p:tavLst>
                                    </p:anim>
                                    <p:animEffect transition="in" filter="fade">
                                      <p:cBhvr>
                                        <p:cTn id="33" dur="1000"/>
                                        <p:tgtEl>
                                          <p:spTgt spid="8"/>
                                        </p:tgtEl>
                                      </p:cBhvr>
                                    </p:animEffect>
                                  </p:childTnLst>
                                </p:cTn>
                              </p:par>
                            </p:childTnLst>
                          </p:cTn>
                        </p:par>
                        <p:par>
                          <p:cTn id="34" fill="hold">
                            <p:stCondLst>
                              <p:cond delay="5000"/>
                            </p:stCondLst>
                            <p:childTnLst>
                              <p:par>
                                <p:cTn id="35" presetID="55"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strVal val="#ppt_w*0.70"/>
                                          </p:val>
                                        </p:tav>
                                        <p:tav tm="100000">
                                          <p:val>
                                            <p:strVal val="#ppt_w"/>
                                          </p:val>
                                        </p:tav>
                                      </p:tavLst>
                                    </p:anim>
                                    <p:anim calcmode="lin" valueType="num">
                                      <p:cBhvr>
                                        <p:cTn id="38" dur="1000" fill="hold"/>
                                        <p:tgtEl>
                                          <p:spTgt spid="12"/>
                                        </p:tgtEl>
                                        <p:attrNameLst>
                                          <p:attrName>ppt_h</p:attrName>
                                        </p:attrNameLst>
                                      </p:cBhvr>
                                      <p:tavLst>
                                        <p:tav tm="0">
                                          <p:val>
                                            <p:strVal val="#ppt_h"/>
                                          </p:val>
                                        </p:tav>
                                        <p:tav tm="100000">
                                          <p:val>
                                            <p:strVal val="#ppt_h"/>
                                          </p:val>
                                        </p:tav>
                                      </p:tavLst>
                                    </p:anim>
                                    <p:animEffect transition="in" filter="fade">
                                      <p:cBhvr>
                                        <p:cTn id="39" dur="1000"/>
                                        <p:tgtEl>
                                          <p:spTgt spid="12"/>
                                        </p:tgtEl>
                                      </p:cBhvr>
                                    </p:animEffect>
                                  </p:childTnLst>
                                </p:cTn>
                              </p:par>
                            </p:childTnLst>
                          </p:cTn>
                        </p:par>
                        <p:par>
                          <p:cTn id="40" fill="hold">
                            <p:stCondLst>
                              <p:cond delay="6000"/>
                            </p:stCondLst>
                            <p:childTnLst>
                              <p:par>
                                <p:cTn id="41" presetID="55" presetClass="entr" presetSubtype="0"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strVal val="#ppt_w*0.70"/>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Effect transition="in" filter="fade">
                                      <p:cBhvr>
                                        <p:cTn id="4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9" y="59448"/>
            <a:ext cx="3268614" cy="6033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444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5 Imagen"/>
          <p:cNvPicPr/>
          <p:nvPr/>
        </p:nvPicPr>
        <p:blipFill>
          <a:blip r:embed="rId4">
            <a:extLst>
              <a:ext uri="{28A0092B-C50C-407E-A947-70E740481C1C}">
                <a14:useLocalDpi xmlns:a14="http://schemas.microsoft.com/office/drawing/2010/main" val="0"/>
              </a:ext>
            </a:extLst>
          </a:blip>
          <a:srcRect/>
          <a:stretch>
            <a:fillRect/>
          </a:stretch>
        </p:blipFill>
        <p:spPr bwMode="auto">
          <a:xfrm>
            <a:off x="5599022" y="646337"/>
            <a:ext cx="2217663" cy="1825314"/>
          </a:xfrm>
          <a:prstGeom prst="rect">
            <a:avLst/>
          </a:prstGeom>
          <a:ln w="88900" cap="sq" cmpd="thickThin">
            <a:solidFill>
              <a:srgbClr val="000000"/>
            </a:solidFill>
            <a:prstDash val="solid"/>
            <a:miter lim="800000"/>
          </a:ln>
          <a:effectLst>
            <a:innerShdw blurRad="76200">
              <a:srgbClr val="000000"/>
            </a:innerShdw>
          </a:effectLst>
        </p:spPr>
      </p:pic>
      <p:pic>
        <p:nvPicPr>
          <p:cNvPr id="7" name="6 Imagen"/>
          <p:cNvPicPr/>
          <p:nvPr/>
        </p:nvPicPr>
        <p:blipFill>
          <a:blip r:embed="rId5">
            <a:extLst>
              <a:ext uri="{28A0092B-C50C-407E-A947-70E740481C1C}">
                <a14:useLocalDpi xmlns:a14="http://schemas.microsoft.com/office/drawing/2010/main" val="0"/>
              </a:ext>
            </a:extLst>
          </a:blip>
          <a:srcRect/>
          <a:stretch>
            <a:fillRect/>
          </a:stretch>
        </p:blipFill>
        <p:spPr bwMode="auto">
          <a:xfrm>
            <a:off x="971600" y="3261102"/>
            <a:ext cx="3152602" cy="2027792"/>
          </a:xfrm>
          <a:prstGeom prst="rect">
            <a:avLst/>
          </a:prstGeom>
          <a:ln w="88900" cap="sq" cmpd="thickThin">
            <a:solidFill>
              <a:srgbClr val="000000"/>
            </a:solidFill>
            <a:prstDash val="solid"/>
            <a:miter lim="800000"/>
          </a:ln>
          <a:effectLst>
            <a:innerShdw blurRad="76200">
              <a:srgbClr val="000000"/>
            </a:innerShdw>
          </a:effectLst>
        </p:spPr>
      </p:pic>
      <p:pic>
        <p:nvPicPr>
          <p:cNvPr id="8" name="7 Imagen"/>
          <p:cNvPicPr/>
          <p:nvPr/>
        </p:nvPicPr>
        <p:blipFill>
          <a:blip r:embed="rId6">
            <a:extLst>
              <a:ext uri="{28A0092B-C50C-407E-A947-70E740481C1C}">
                <a14:useLocalDpi xmlns:a14="http://schemas.microsoft.com/office/drawing/2010/main" val="0"/>
              </a:ext>
            </a:extLst>
          </a:blip>
          <a:srcRect/>
          <a:stretch>
            <a:fillRect/>
          </a:stretch>
        </p:blipFill>
        <p:spPr bwMode="auto">
          <a:xfrm>
            <a:off x="4932040" y="3261102"/>
            <a:ext cx="3551629" cy="1944216"/>
          </a:xfrm>
          <a:prstGeom prst="rect">
            <a:avLst/>
          </a:prstGeom>
          <a:ln w="88900" cap="sq" cmpd="thickThin">
            <a:solidFill>
              <a:srgbClr val="000000"/>
            </a:solidFill>
            <a:prstDash val="solid"/>
            <a:miter lim="800000"/>
          </a:ln>
          <a:effectLst>
            <a:innerShdw blurRad="76200">
              <a:srgbClr val="000000"/>
            </a:innerShdw>
          </a:effectLst>
        </p:spPr>
      </p:pic>
      <p:pic>
        <p:nvPicPr>
          <p:cNvPr id="9" name="8 Imagen"/>
          <p:cNvPicPr/>
          <p:nvPr/>
        </p:nvPicPr>
        <p:blipFill>
          <a:blip r:embed="rId7">
            <a:extLst>
              <a:ext uri="{28A0092B-C50C-407E-A947-70E740481C1C}">
                <a14:useLocalDpi xmlns:a14="http://schemas.microsoft.com/office/drawing/2010/main" val="0"/>
              </a:ext>
            </a:extLst>
          </a:blip>
          <a:srcRect/>
          <a:stretch>
            <a:fillRect/>
          </a:stretch>
        </p:blipFill>
        <p:spPr bwMode="auto">
          <a:xfrm>
            <a:off x="1345573" y="620688"/>
            <a:ext cx="2596115" cy="200714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8382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0.70"/>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strVal val="#ppt_w*0.70"/>
                                          </p:val>
                                        </p:tav>
                                        <p:tav tm="100000">
                                          <p:val>
                                            <p:strVal val="#ppt_w"/>
                                          </p:val>
                                        </p:tav>
                                      </p:tavLst>
                                    </p:anim>
                                    <p:anim calcmode="lin" valueType="num">
                                      <p:cBhvr>
                                        <p:cTn id="26" dur="1000" fill="hold"/>
                                        <p:tgtEl>
                                          <p:spTgt spid="7"/>
                                        </p:tgtEl>
                                        <p:attrNameLst>
                                          <p:attrName>ppt_h</p:attrName>
                                        </p:attrNameLst>
                                      </p:cBhvr>
                                      <p:tavLst>
                                        <p:tav tm="0">
                                          <p:val>
                                            <p:strVal val="#ppt_h"/>
                                          </p:val>
                                        </p:tav>
                                        <p:tav tm="100000">
                                          <p:val>
                                            <p:strVal val="#ppt_h"/>
                                          </p:val>
                                        </p:tav>
                                      </p:tavLst>
                                    </p:anim>
                                    <p:animEffect transition="in" filter="fade">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3" y="88922"/>
            <a:ext cx="3384376" cy="6099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175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5 Imagen"/>
          <p:cNvPicPr/>
          <p:nvPr/>
        </p:nvPicPr>
        <p:blipFill>
          <a:blip r:embed="rId4">
            <a:extLst>
              <a:ext uri="{28A0092B-C50C-407E-A947-70E740481C1C}">
                <a14:useLocalDpi xmlns:a14="http://schemas.microsoft.com/office/drawing/2010/main" val="0"/>
              </a:ext>
            </a:extLst>
          </a:blip>
          <a:srcRect/>
          <a:stretch>
            <a:fillRect/>
          </a:stretch>
        </p:blipFill>
        <p:spPr bwMode="auto">
          <a:xfrm>
            <a:off x="1115616" y="2384884"/>
            <a:ext cx="3960440" cy="1656184"/>
          </a:xfrm>
          <a:prstGeom prst="rect">
            <a:avLst/>
          </a:prstGeom>
          <a:ln w="88900" cap="sq" cmpd="thickThin">
            <a:solidFill>
              <a:srgbClr val="000000"/>
            </a:solidFill>
            <a:prstDash val="solid"/>
            <a:miter lim="800000"/>
          </a:ln>
          <a:effectLst>
            <a:innerShdw blurRad="76200">
              <a:srgbClr val="000000"/>
            </a:innerShdw>
          </a:effectLst>
        </p:spPr>
      </p:pic>
      <p:pic>
        <p:nvPicPr>
          <p:cNvPr id="7" name="6 Imagen"/>
          <p:cNvPicPr/>
          <p:nvPr/>
        </p:nvPicPr>
        <p:blipFill>
          <a:blip r:embed="rId5">
            <a:extLst>
              <a:ext uri="{28A0092B-C50C-407E-A947-70E740481C1C}">
                <a14:useLocalDpi xmlns:a14="http://schemas.microsoft.com/office/drawing/2010/main" val="0"/>
              </a:ext>
            </a:extLst>
          </a:blip>
          <a:srcRect/>
          <a:stretch>
            <a:fillRect/>
          </a:stretch>
        </p:blipFill>
        <p:spPr bwMode="auto">
          <a:xfrm>
            <a:off x="6012160" y="1412776"/>
            <a:ext cx="1857484" cy="360040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0241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p:cNvSpPr>
          <p:nvPr/>
        </p:nvSpPr>
        <p:spPr>
          <a:xfrm>
            <a:off x="457200" y="1052736"/>
            <a:ext cx="8229600" cy="5059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charset="0"/>
              <a:buNone/>
            </a:pPr>
            <a:r>
              <a:rPr lang="es-ES" sz="2200" dirty="0" smtClean="0">
                <a:latin typeface="Arial" charset="0"/>
                <a:cs typeface="Arial" charset="0"/>
              </a:rPr>
              <a:t>“Unir ha sido uno de los problemas básicos en la ingeniería mecánica de todos los tiempos. Cualquier utensilio, ingenio, artefacto, compuesto de más de un elemento debe solucionar su integración mediante algún tipo de unión. Si, como suele ocurrir, esta unión debe ser reversible, el problema se complica. O, mejor dicho, se complicaría si no fuera por la invención genial de la rosca y de las máquinas y útiles que han permitido su fabricación a lo largo de la historia.”</a:t>
            </a:r>
          </a:p>
          <a:p>
            <a:pPr marL="0" indent="0" algn="r">
              <a:lnSpc>
                <a:spcPct val="150000"/>
              </a:lnSpc>
              <a:buFont typeface="Arial" charset="0"/>
              <a:buNone/>
            </a:pPr>
            <a:r>
              <a:rPr lang="es-ES" sz="2400" dirty="0"/>
              <a:t>Albert Esteves</a:t>
            </a:r>
            <a:endParaRPr lang="es-ES" sz="2200" dirty="0">
              <a:latin typeface="Arial" charset="0"/>
              <a:cs typeface="Arial" charset="0"/>
            </a:endParaRPr>
          </a:p>
        </p:txBody>
      </p:sp>
      <p:pic>
        <p:nvPicPr>
          <p:cNvPr id="6"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674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dissolv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6233" y="116632"/>
            <a:ext cx="3600400" cy="60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067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5 Imagen"/>
          <p:cNvPicPr/>
          <p:nvPr/>
        </p:nvPicPr>
        <p:blipFill>
          <a:blip r:embed="rId4">
            <a:extLst>
              <a:ext uri="{28A0092B-C50C-407E-A947-70E740481C1C}">
                <a14:useLocalDpi xmlns:a14="http://schemas.microsoft.com/office/drawing/2010/main" val="0"/>
              </a:ext>
            </a:extLst>
          </a:blip>
          <a:srcRect/>
          <a:stretch>
            <a:fillRect/>
          </a:stretch>
        </p:blipFill>
        <p:spPr bwMode="auto">
          <a:xfrm>
            <a:off x="971600" y="1052736"/>
            <a:ext cx="3312368" cy="2736304"/>
          </a:xfrm>
          <a:prstGeom prst="rect">
            <a:avLst/>
          </a:prstGeom>
          <a:ln w="88900" cap="sq" cmpd="thickThin">
            <a:solidFill>
              <a:srgbClr val="000000"/>
            </a:solidFill>
            <a:prstDash val="solid"/>
            <a:miter lim="800000"/>
          </a:ln>
          <a:effectLst>
            <a:innerShdw blurRad="76200">
              <a:srgbClr val="000000"/>
            </a:innerShdw>
          </a:effectLst>
        </p:spPr>
      </p:pic>
      <p:pic>
        <p:nvPicPr>
          <p:cNvPr id="7" name="Picture 2"/>
          <p:cNvPicPr/>
          <p:nvPr/>
        </p:nvPicPr>
        <p:blipFill rotWithShape="1">
          <a:blip r:embed="rId5">
            <a:extLst>
              <a:ext uri="{28A0092B-C50C-407E-A947-70E740481C1C}">
                <a14:useLocalDpi xmlns:a14="http://schemas.microsoft.com/office/drawing/2010/main" val="0"/>
              </a:ext>
            </a:extLst>
          </a:blip>
          <a:srcRect l="25383" t="20899" r="31919" b="17724"/>
          <a:stretch/>
        </p:blipFill>
        <p:spPr bwMode="auto">
          <a:xfrm>
            <a:off x="5054772" y="2852936"/>
            <a:ext cx="3168352" cy="259228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6199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5 Imagen"/>
          <p:cNvPicPr/>
          <p:nvPr/>
        </p:nvPicPr>
        <p:blipFill>
          <a:blip r:embed="rId4">
            <a:extLst>
              <a:ext uri="{28A0092B-C50C-407E-A947-70E740481C1C}">
                <a14:useLocalDpi xmlns:a14="http://schemas.microsoft.com/office/drawing/2010/main" val="0"/>
              </a:ext>
            </a:extLst>
          </a:blip>
          <a:srcRect/>
          <a:stretch>
            <a:fillRect/>
          </a:stretch>
        </p:blipFill>
        <p:spPr bwMode="auto">
          <a:xfrm>
            <a:off x="2411760" y="103766"/>
            <a:ext cx="3888432" cy="6061538"/>
          </a:xfrm>
          <a:prstGeom prst="rect">
            <a:avLst/>
          </a:prstGeom>
          <a:noFill/>
          <a:ln>
            <a:noFill/>
          </a:ln>
        </p:spPr>
      </p:pic>
    </p:spTree>
    <p:extLst>
      <p:ext uri="{BB962C8B-B14F-4D97-AF65-F5344CB8AC3E}">
        <p14:creationId xmlns:p14="http://schemas.microsoft.com/office/powerpoint/2010/main" val="37870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 Título"/>
          <p:cNvSpPr txBox="1">
            <a:spLocks/>
          </p:cNvSpPr>
          <p:nvPr/>
        </p:nvSpPr>
        <p:spPr>
          <a:xfrm>
            <a:off x="457683" y="-9939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4000" dirty="0" smtClean="0">
                <a:latin typeface="Arial" pitchFamily="34" charset="0"/>
                <a:cs typeface="Arial" pitchFamily="34" charset="0"/>
              </a:rPr>
              <a:t>Montaje de las partes</a:t>
            </a:r>
            <a:endParaRPr lang="es-EC" sz="4000" dirty="0">
              <a:latin typeface="Arial" pitchFamily="34" charset="0"/>
              <a:cs typeface="Arial" pitchFamily="34" charset="0"/>
            </a:endParaRP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764704"/>
            <a:ext cx="485775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0888" y="2393479"/>
            <a:ext cx="485775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942" y="4005957"/>
            <a:ext cx="450532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461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04664"/>
            <a:ext cx="5544616" cy="1576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6872" y="1980966"/>
            <a:ext cx="5019774"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1240" y="4216375"/>
            <a:ext cx="5400174" cy="1498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309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5" y="457434"/>
            <a:ext cx="5268357" cy="1603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6483" y="2094383"/>
            <a:ext cx="4242471"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4328" y="4124175"/>
            <a:ext cx="5135805" cy="1652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952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6" name="2 Marcador de contenido"/>
              <p:cNvSpPr txBox="1">
                <a:spLocks/>
              </p:cNvSpPr>
              <p:nvPr/>
            </p:nvSpPr>
            <p:spPr>
              <a:xfrm>
                <a:off x="539552" y="342095"/>
                <a:ext cx="8229600" cy="582320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ES" b="1" dirty="0" smtClean="0">
                    <a:latin typeface="Arial" pitchFamily="34" charset="0"/>
                    <a:cs typeface="Arial" pitchFamily="34" charset="0"/>
                  </a:rPr>
                  <a:t>PRUEBAS DE FUNCIONAMIENTO</a:t>
                </a:r>
              </a:p>
              <a:p>
                <a:pPr marL="0" indent="0">
                  <a:buFont typeface="Arial" pitchFamily="34" charset="0"/>
                  <a:buNone/>
                </a:pPr>
                <a:r>
                  <a:rPr lang="es-ES" sz="2400" b="1" i="1" u="sng" dirty="0" smtClean="0">
                    <a:latin typeface="Arial" pitchFamily="34" charset="0"/>
                    <a:cs typeface="Arial" pitchFamily="34" charset="0"/>
                  </a:rPr>
                  <a:t>Potencia </a:t>
                </a:r>
                <a:r>
                  <a:rPr lang="es-ES" sz="2400" b="1" i="1" u="sng" dirty="0" smtClean="0">
                    <a:latin typeface="Arial" pitchFamily="34" charset="0"/>
                    <a:cs typeface="Arial" pitchFamily="34" charset="0"/>
                  </a:rPr>
                  <a:t>experimental:</a:t>
                </a:r>
              </a:p>
              <a:p>
                <a:pPr marL="0" indent="0">
                  <a:buFont typeface="Arial" pitchFamily="34" charset="0"/>
                  <a:buNone/>
                </a:pPr>
                <a:endParaRPr lang="es-EC" sz="1100" b="1" dirty="0">
                  <a:latin typeface="Arial" pitchFamily="34" charset="0"/>
                  <a:cs typeface="Arial" pitchFamily="34" charset="0"/>
                </a:endParaRPr>
              </a:p>
              <a:p>
                <a:r>
                  <a:rPr lang="es-ES" sz="2400" b="1" u="sng" dirty="0">
                    <a:latin typeface="Arial" pitchFamily="34" charset="0"/>
                    <a:cs typeface="Arial" pitchFamily="34" charset="0"/>
                  </a:rPr>
                  <a:t>De forma teórica:</a:t>
                </a:r>
                <a:endParaRPr lang="es-EC" sz="2400" b="1" dirty="0">
                  <a:latin typeface="Arial" pitchFamily="34" charset="0"/>
                  <a:cs typeface="Arial" pitchFamily="34" charset="0"/>
                </a:endParaRPr>
              </a:p>
              <a:p>
                <a:pPr marL="0" indent="0">
                  <a:buFont typeface="Arial" pitchFamily="34" charset="0"/>
                  <a:buNone/>
                </a:pPr>
                <a14:m>
                  <m:oMathPara xmlns:m="http://schemas.openxmlformats.org/officeDocument/2006/math">
                    <m:oMathParaPr>
                      <m:jc m:val="centerGroup"/>
                    </m:oMathParaPr>
                    <m:oMath xmlns:m="http://schemas.openxmlformats.org/officeDocument/2006/math">
                      <m:r>
                        <a:rPr lang="es-ES" sz="2200" b="1" i="1">
                          <a:latin typeface="Cambria Math"/>
                        </a:rPr>
                        <m:t>𝑷</m:t>
                      </m:r>
                      <m:r>
                        <a:rPr lang="es-ES" sz="2200" b="1" i="1">
                          <a:latin typeface="Cambria Math"/>
                        </a:rPr>
                        <m:t>=</m:t>
                      </m:r>
                      <m:r>
                        <a:rPr lang="es-ES" sz="2200" b="1" i="1">
                          <a:latin typeface="Cambria Math"/>
                        </a:rPr>
                        <m:t>𝟎</m:t>
                      </m:r>
                      <m:r>
                        <a:rPr lang="es-ES" sz="2200" b="1" i="1">
                          <a:latin typeface="Cambria Math"/>
                        </a:rPr>
                        <m:t>,</m:t>
                      </m:r>
                      <m:r>
                        <a:rPr lang="es-ES" sz="2200" b="1" i="1">
                          <a:latin typeface="Cambria Math"/>
                        </a:rPr>
                        <m:t>𝟗𝟎𝟐</m:t>
                      </m:r>
                      <m:r>
                        <a:rPr lang="es-ES" sz="2200" b="1" i="1">
                          <a:latin typeface="Cambria Math"/>
                        </a:rPr>
                        <m:t> </m:t>
                      </m:r>
                      <m:r>
                        <a:rPr lang="es-ES" sz="2200" b="1" i="1">
                          <a:latin typeface="Cambria Math"/>
                        </a:rPr>
                        <m:t>𝒌𝑾</m:t>
                      </m:r>
                    </m:oMath>
                  </m:oMathPara>
                </a14:m>
                <a:endParaRPr lang="es-ES" sz="2200" u="sng" dirty="0" smtClean="0">
                  <a:latin typeface="Arial" pitchFamily="34" charset="0"/>
                  <a:cs typeface="Arial" pitchFamily="34" charset="0"/>
                </a:endParaRPr>
              </a:p>
              <a:p>
                <a:r>
                  <a:rPr lang="es-ES" sz="2400" b="1" u="sng" dirty="0" smtClean="0">
                    <a:latin typeface="Arial" pitchFamily="34" charset="0"/>
                    <a:cs typeface="Arial" pitchFamily="34" charset="0"/>
                  </a:rPr>
                  <a:t>De </a:t>
                </a:r>
                <a:r>
                  <a:rPr lang="es-ES" sz="2400" b="1" u="sng" dirty="0">
                    <a:latin typeface="Arial" pitchFamily="34" charset="0"/>
                    <a:cs typeface="Arial" pitchFamily="34" charset="0"/>
                  </a:rPr>
                  <a:t>forma experimental</a:t>
                </a:r>
                <a:r>
                  <a:rPr lang="es-ES" sz="2400" b="1" u="sng" dirty="0" smtClean="0">
                    <a:latin typeface="Arial" pitchFamily="34" charset="0"/>
                    <a:cs typeface="Arial" pitchFamily="34" charset="0"/>
                  </a:rPr>
                  <a:t>:</a:t>
                </a:r>
                <a:endParaRPr lang="es-ES" sz="2400" dirty="0" smtClean="0">
                  <a:latin typeface="Arial" pitchFamily="34" charset="0"/>
                  <a:cs typeface="Arial" pitchFamily="34" charset="0"/>
                </a:endParaRPr>
              </a:p>
              <a:p>
                <a:pPr marL="0" indent="0">
                  <a:buFont typeface="Arial" pitchFamily="34" charset="0"/>
                  <a:buNone/>
                </a:pPr>
                <a:endParaRPr lang="es-ES" sz="1100" dirty="0" smtClean="0">
                  <a:latin typeface="Arial" pitchFamily="34" charset="0"/>
                  <a:cs typeface="Arial" pitchFamily="34" charset="0"/>
                </a:endParaRPr>
              </a:p>
              <a:p>
                <a:pPr marL="0" indent="0">
                  <a:buFont typeface="Arial" pitchFamily="34" charset="0"/>
                  <a:buNone/>
                </a:pPr>
                <a:r>
                  <a:rPr lang="es-ES" sz="2200" dirty="0" smtClean="0">
                    <a:latin typeface="Arial" pitchFamily="34" charset="0"/>
                    <a:cs typeface="Arial" pitchFamily="34" charset="0"/>
                  </a:rPr>
                  <a:t>EN </a:t>
                </a:r>
                <a:r>
                  <a:rPr lang="es-ES" sz="2200" dirty="0">
                    <a:latin typeface="Arial" pitchFamily="34" charset="0"/>
                    <a:cs typeface="Arial" pitchFamily="34" charset="0"/>
                  </a:rPr>
                  <a:t>VACÍO</a:t>
                </a:r>
                <a:endParaRPr lang="es-EC" sz="2200" b="1" dirty="0">
                  <a:latin typeface="Arial" pitchFamily="34" charset="0"/>
                  <a:cs typeface="Arial" pitchFamily="34" charset="0"/>
                </a:endParaRPr>
              </a:p>
              <a:p>
                <a:pPr marL="0" indent="0">
                  <a:buFont typeface="Arial" pitchFamily="34" charset="0"/>
                  <a:buNone/>
                </a:pPr>
                <a:r>
                  <a:rPr lang="es-ES" sz="2200" dirty="0">
                    <a:latin typeface="Arial" pitchFamily="34" charset="0"/>
                    <a:cs typeface="Arial" pitchFamily="34" charset="0"/>
                  </a:rPr>
                  <a:t>Amperaje = 1,85 </a:t>
                </a:r>
                <a:r>
                  <a:rPr lang="es-ES" sz="2200" dirty="0" err="1">
                    <a:latin typeface="Arial" pitchFamily="34" charset="0"/>
                    <a:cs typeface="Arial" pitchFamily="34" charset="0"/>
                  </a:rPr>
                  <a:t>amp</a:t>
                </a:r>
                <a:r>
                  <a:rPr lang="es-ES" sz="2200" dirty="0">
                    <a:latin typeface="Arial" pitchFamily="34" charset="0"/>
                    <a:cs typeface="Arial" pitchFamily="34" charset="0"/>
                  </a:rPr>
                  <a:t>.</a:t>
                </a:r>
                <a:endParaRPr lang="es-EC" sz="2200" b="1" dirty="0">
                  <a:latin typeface="Arial" pitchFamily="34" charset="0"/>
                  <a:cs typeface="Arial" pitchFamily="34" charset="0"/>
                </a:endParaRPr>
              </a:p>
              <a:p>
                <a:pPr marL="0" indent="0">
                  <a:buFont typeface="Arial" pitchFamily="34" charset="0"/>
                  <a:buNone/>
                </a:pPr>
                <a14:m>
                  <m:oMathPara xmlns:m="http://schemas.openxmlformats.org/officeDocument/2006/math">
                    <m:oMathParaPr>
                      <m:jc m:val="centerGroup"/>
                    </m:oMathParaPr>
                    <m:oMath xmlns:m="http://schemas.openxmlformats.org/officeDocument/2006/math">
                      <m:r>
                        <a:rPr lang="es-ES" sz="2200" b="1" i="1">
                          <a:latin typeface="Cambria Math"/>
                        </a:rPr>
                        <m:t>𝑷𝒂</m:t>
                      </m:r>
                      <m:r>
                        <a:rPr lang="es-ES" sz="2200" b="1" i="1">
                          <a:latin typeface="Cambria Math"/>
                        </a:rPr>
                        <m:t>=</m:t>
                      </m:r>
                      <m:r>
                        <a:rPr lang="es-ES" sz="2200" b="1" i="1">
                          <a:latin typeface="Cambria Math"/>
                        </a:rPr>
                        <m:t>𝟏𝟏𝟎</m:t>
                      </m:r>
                      <m:r>
                        <a:rPr lang="es-ES" sz="2200" b="1" i="1">
                          <a:latin typeface="Cambria Math"/>
                        </a:rPr>
                        <m:t>×</m:t>
                      </m:r>
                      <m:r>
                        <a:rPr lang="es-ES" sz="2200" b="1" i="1">
                          <a:latin typeface="Cambria Math"/>
                        </a:rPr>
                        <m:t>𝟏</m:t>
                      </m:r>
                      <m:r>
                        <a:rPr lang="es-ES" sz="2200" b="1" i="1">
                          <a:latin typeface="Cambria Math"/>
                        </a:rPr>
                        <m:t>,</m:t>
                      </m:r>
                      <m:r>
                        <a:rPr lang="es-ES" sz="2200" b="1" i="1">
                          <a:latin typeface="Cambria Math"/>
                        </a:rPr>
                        <m:t>𝟖𝟓</m:t>
                      </m:r>
                      <m:r>
                        <a:rPr lang="es-ES" sz="2200" b="1" i="1">
                          <a:latin typeface="Cambria Math"/>
                        </a:rPr>
                        <m:t>=</m:t>
                      </m:r>
                      <m:r>
                        <a:rPr lang="es-ES" sz="2200" b="1" i="1">
                          <a:latin typeface="Cambria Math"/>
                        </a:rPr>
                        <m:t>𝟐𝟎𝟑</m:t>
                      </m:r>
                      <m:r>
                        <a:rPr lang="es-ES" sz="2200" b="1" i="1">
                          <a:latin typeface="Cambria Math"/>
                        </a:rPr>
                        <m:t>,</m:t>
                      </m:r>
                      <m:r>
                        <a:rPr lang="es-ES" sz="2200" b="1" i="1">
                          <a:latin typeface="Cambria Math"/>
                        </a:rPr>
                        <m:t>𝟓</m:t>
                      </m:r>
                      <m:r>
                        <a:rPr lang="es-ES" sz="2200" b="1" i="1">
                          <a:latin typeface="Cambria Math"/>
                        </a:rPr>
                        <m:t> </m:t>
                      </m:r>
                      <m:r>
                        <a:rPr lang="es-ES" sz="2200" b="1" i="1">
                          <a:latin typeface="Cambria Math"/>
                        </a:rPr>
                        <m:t>𝑾</m:t>
                      </m:r>
                      <m:r>
                        <a:rPr lang="es-ES" sz="2200" b="1" i="1">
                          <a:latin typeface="Cambria Math"/>
                        </a:rPr>
                        <m:t>=</m:t>
                      </m:r>
                      <m:r>
                        <a:rPr lang="es-ES" sz="2200" b="1" i="1">
                          <a:latin typeface="Cambria Math"/>
                        </a:rPr>
                        <m:t>𝟎</m:t>
                      </m:r>
                      <m:r>
                        <a:rPr lang="es-ES" sz="2200" b="1" i="1">
                          <a:latin typeface="Cambria Math"/>
                        </a:rPr>
                        <m:t>,</m:t>
                      </m:r>
                      <m:r>
                        <a:rPr lang="es-ES" sz="2200" b="1" i="1">
                          <a:latin typeface="Cambria Math"/>
                        </a:rPr>
                        <m:t>𝟐𝟎𝟒</m:t>
                      </m:r>
                      <m:r>
                        <a:rPr lang="es-ES" sz="2200" b="1" i="1">
                          <a:latin typeface="Cambria Math"/>
                        </a:rPr>
                        <m:t> </m:t>
                      </m:r>
                      <m:r>
                        <a:rPr lang="es-ES" sz="2200" b="1" i="1">
                          <a:latin typeface="Cambria Math"/>
                        </a:rPr>
                        <m:t>𝒌𝑾</m:t>
                      </m:r>
                    </m:oMath>
                  </m:oMathPara>
                </a14:m>
                <a:endParaRPr lang="es-ES" sz="2200" dirty="0" smtClean="0">
                  <a:latin typeface="Arial" pitchFamily="34" charset="0"/>
                  <a:cs typeface="Arial" pitchFamily="34" charset="0"/>
                </a:endParaRPr>
              </a:p>
              <a:p>
                <a:pPr marL="0" indent="0">
                  <a:buFont typeface="Arial" pitchFamily="34" charset="0"/>
                  <a:buNone/>
                </a:pPr>
                <a:endParaRPr lang="es-ES" sz="1400" dirty="0" smtClean="0">
                  <a:latin typeface="Arial" pitchFamily="34" charset="0"/>
                  <a:cs typeface="Arial" pitchFamily="34" charset="0"/>
                </a:endParaRPr>
              </a:p>
              <a:p>
                <a:pPr marL="0" indent="0">
                  <a:buFont typeface="Arial" pitchFamily="34" charset="0"/>
                  <a:buNone/>
                </a:pPr>
                <a:r>
                  <a:rPr lang="es-ES" sz="2200" dirty="0" smtClean="0">
                    <a:latin typeface="Arial" pitchFamily="34" charset="0"/>
                    <a:cs typeface="Arial" pitchFamily="34" charset="0"/>
                  </a:rPr>
                  <a:t>EN </a:t>
                </a:r>
                <a:r>
                  <a:rPr lang="es-ES" sz="2200" dirty="0">
                    <a:latin typeface="Arial" pitchFamily="34" charset="0"/>
                    <a:cs typeface="Arial" pitchFamily="34" charset="0"/>
                  </a:rPr>
                  <a:t>OPERACIÓN</a:t>
                </a:r>
                <a:endParaRPr lang="es-EC" sz="2200" b="1" dirty="0">
                  <a:latin typeface="Arial" pitchFamily="34" charset="0"/>
                  <a:cs typeface="Arial" pitchFamily="34" charset="0"/>
                </a:endParaRPr>
              </a:p>
              <a:p>
                <a:pPr marL="0" indent="0">
                  <a:buFont typeface="Arial" pitchFamily="34" charset="0"/>
                  <a:buNone/>
                </a:pPr>
                <a:r>
                  <a:rPr lang="es-ES" sz="2200" dirty="0">
                    <a:latin typeface="Arial" pitchFamily="34" charset="0"/>
                    <a:cs typeface="Arial" pitchFamily="34" charset="0"/>
                  </a:rPr>
                  <a:t>Amperaje = 8,16 </a:t>
                </a:r>
                <a:r>
                  <a:rPr lang="es-ES" sz="2200" dirty="0" err="1" smtClean="0">
                    <a:latin typeface="Arial" pitchFamily="34" charset="0"/>
                    <a:cs typeface="Arial" pitchFamily="34" charset="0"/>
                  </a:rPr>
                  <a:t>amp</a:t>
                </a:r>
                <a:endParaRPr lang="es-ES" sz="2200" dirty="0" smtClean="0">
                  <a:latin typeface="Arial" pitchFamily="34" charset="0"/>
                  <a:cs typeface="Arial" pitchFamily="34" charset="0"/>
                </a:endParaRPr>
              </a:p>
              <a:p>
                <a:pPr marL="0" indent="0">
                  <a:buFont typeface="Arial" pitchFamily="34" charset="0"/>
                  <a:buNone/>
                </a:pPr>
                <a14:m>
                  <m:oMathPara xmlns:m="http://schemas.openxmlformats.org/officeDocument/2006/math">
                    <m:oMathParaPr>
                      <m:jc m:val="centerGroup"/>
                    </m:oMathParaPr>
                    <m:oMath xmlns:m="http://schemas.openxmlformats.org/officeDocument/2006/math">
                      <m:r>
                        <a:rPr lang="es-ES" sz="2200" b="1" i="1">
                          <a:latin typeface="Cambria Math"/>
                        </a:rPr>
                        <m:t>𝑷</m:t>
                      </m:r>
                      <m:r>
                        <a:rPr lang="es-EC" sz="2200" b="1" i="1" smtClean="0">
                          <a:latin typeface="Cambria Math"/>
                        </a:rPr>
                        <m:t>𝒐𝒑</m:t>
                      </m:r>
                      <m:r>
                        <a:rPr lang="es-ES" sz="2200" b="1" i="1">
                          <a:latin typeface="Cambria Math"/>
                        </a:rPr>
                        <m:t>=</m:t>
                      </m:r>
                      <m:r>
                        <a:rPr lang="es-ES" sz="2200" b="1" i="1">
                          <a:latin typeface="Cambria Math"/>
                        </a:rPr>
                        <m:t>𝟏𝟏𝟎</m:t>
                      </m:r>
                      <m:r>
                        <a:rPr lang="es-ES" sz="2200" b="1" i="1">
                          <a:latin typeface="Cambria Math"/>
                        </a:rPr>
                        <m:t>×</m:t>
                      </m:r>
                      <m:r>
                        <a:rPr lang="es-EC" sz="2200" b="1" i="1" smtClean="0">
                          <a:latin typeface="Cambria Math"/>
                        </a:rPr>
                        <m:t>𝟖</m:t>
                      </m:r>
                      <m:r>
                        <a:rPr lang="es-ES" sz="2200" b="1" i="1">
                          <a:latin typeface="Cambria Math"/>
                        </a:rPr>
                        <m:t>,</m:t>
                      </m:r>
                      <m:r>
                        <a:rPr lang="es-EC" sz="2200" b="1" i="1" smtClean="0">
                          <a:latin typeface="Cambria Math"/>
                        </a:rPr>
                        <m:t>𝟏𝟔</m:t>
                      </m:r>
                      <m:r>
                        <a:rPr lang="es-ES" sz="2200" b="1" i="1">
                          <a:latin typeface="Cambria Math"/>
                        </a:rPr>
                        <m:t>=</m:t>
                      </m:r>
                      <m:r>
                        <a:rPr lang="es-EC" sz="2200" b="1" i="1" smtClean="0">
                          <a:latin typeface="Cambria Math"/>
                        </a:rPr>
                        <m:t>𝟖𝟗𝟕</m:t>
                      </m:r>
                      <m:r>
                        <a:rPr lang="es-ES" sz="2200" b="1" i="1">
                          <a:latin typeface="Cambria Math"/>
                        </a:rPr>
                        <m:t>,</m:t>
                      </m:r>
                      <m:r>
                        <a:rPr lang="es-EC" sz="2200" b="1" i="1" smtClean="0">
                          <a:latin typeface="Cambria Math"/>
                        </a:rPr>
                        <m:t>𝟔</m:t>
                      </m:r>
                      <m:r>
                        <a:rPr lang="es-ES" sz="2200" b="1" i="1">
                          <a:latin typeface="Cambria Math"/>
                        </a:rPr>
                        <m:t> </m:t>
                      </m:r>
                      <m:r>
                        <a:rPr lang="es-ES" sz="2200" b="1" i="1">
                          <a:latin typeface="Cambria Math"/>
                        </a:rPr>
                        <m:t>𝑾</m:t>
                      </m:r>
                      <m:r>
                        <a:rPr lang="es-ES" sz="2200" b="1" i="1">
                          <a:latin typeface="Cambria Math"/>
                        </a:rPr>
                        <m:t>=</m:t>
                      </m:r>
                      <m:r>
                        <a:rPr lang="es-ES" sz="2200" b="1" i="1">
                          <a:latin typeface="Cambria Math"/>
                        </a:rPr>
                        <m:t>𝟎</m:t>
                      </m:r>
                      <m:r>
                        <a:rPr lang="es-ES" sz="2200" b="1" i="1">
                          <a:latin typeface="Cambria Math"/>
                        </a:rPr>
                        <m:t>,</m:t>
                      </m:r>
                      <m:r>
                        <a:rPr lang="es-EC" sz="2200" b="1" i="1" smtClean="0">
                          <a:latin typeface="Cambria Math"/>
                        </a:rPr>
                        <m:t>𝟖𝟗𝟖</m:t>
                      </m:r>
                      <m:r>
                        <a:rPr lang="es-ES" sz="2200" b="1" i="1">
                          <a:latin typeface="Cambria Math"/>
                        </a:rPr>
                        <m:t> </m:t>
                      </m:r>
                      <m:r>
                        <a:rPr lang="es-ES" sz="2200" b="1" i="1">
                          <a:latin typeface="Cambria Math"/>
                        </a:rPr>
                        <m:t>𝒌𝑾</m:t>
                      </m:r>
                    </m:oMath>
                  </m:oMathPara>
                </a14:m>
                <a:endParaRPr lang="es-EC" sz="2200" b="1" dirty="0" smtClean="0">
                  <a:latin typeface="Arial" pitchFamily="34" charset="0"/>
                  <a:cs typeface="Arial" pitchFamily="34" charset="0"/>
                </a:endParaRPr>
              </a:p>
              <a:p>
                <a:pPr marL="0" indent="0">
                  <a:buFont typeface="Arial" pitchFamily="34" charset="0"/>
                  <a:buNone/>
                </a:pPr>
                <a:endParaRPr lang="es-ES" sz="2800" dirty="0" smtClean="0">
                  <a:latin typeface="Arial" pitchFamily="34" charset="0"/>
                  <a:cs typeface="Arial" pitchFamily="34" charset="0"/>
                </a:endParaRPr>
              </a:p>
              <a:p>
                <a:pPr marL="0" indent="0">
                  <a:buFont typeface="Arial" pitchFamily="34" charset="0"/>
                  <a:buNone/>
                </a:pPr>
                <a:endParaRPr lang="es-EC" sz="2800" b="1" dirty="0"/>
              </a:p>
              <a:p>
                <a:pPr marL="0" indent="0">
                  <a:buFont typeface="Arial" pitchFamily="34" charset="0"/>
                  <a:buNone/>
                </a:pPr>
                <a:endParaRPr lang="es-EC" dirty="0"/>
              </a:p>
              <a:p>
                <a:pPr marL="0" indent="0">
                  <a:buFont typeface="Arial" pitchFamily="34" charset="0"/>
                  <a:buNone/>
                </a:pPr>
                <a:endParaRPr lang="es-EC" b="1" dirty="0"/>
              </a:p>
              <a:p>
                <a:pPr marL="0" indent="0">
                  <a:buFont typeface="Arial" pitchFamily="34" charset="0"/>
                  <a:buNone/>
                </a:pPr>
                <a:endParaRPr lang="es-EC" dirty="0"/>
              </a:p>
            </p:txBody>
          </p:sp>
        </mc:Choice>
        <mc:Fallback>
          <p:sp>
            <p:nvSpPr>
              <p:cNvPr id="6" name="2 Marcador de contenido"/>
              <p:cNvSpPr txBox="1">
                <a:spLocks noRot="1" noChangeAspect="1" noMove="1" noResize="1" noEditPoints="1" noAdjustHandles="1" noChangeArrowheads="1" noChangeShapeType="1" noTextEdit="1"/>
              </p:cNvSpPr>
              <p:nvPr/>
            </p:nvSpPr>
            <p:spPr>
              <a:xfrm>
                <a:off x="539552" y="342095"/>
                <a:ext cx="8229600" cy="5823209"/>
              </a:xfrm>
              <a:prstGeom prst="rect">
                <a:avLst/>
              </a:prstGeom>
              <a:blipFill rotWithShape="1">
                <a:blip r:embed="rId4"/>
                <a:stretch>
                  <a:fillRect l="-1926" t="-1361"/>
                </a:stretch>
              </a:blipFill>
            </p:spPr>
            <p:txBody>
              <a:bodyPr/>
              <a:lstStyle/>
              <a:p>
                <a:r>
                  <a:rPr lang="es-EC">
                    <a:noFill/>
                  </a:rPr>
                  <a:t> </a:t>
                </a:r>
              </a:p>
            </p:txBody>
          </p:sp>
        </mc:Fallback>
      </mc:AlternateContent>
    </p:spTree>
    <p:extLst>
      <p:ext uri="{BB962C8B-B14F-4D97-AF65-F5344CB8AC3E}">
        <p14:creationId xmlns:p14="http://schemas.microsoft.com/office/powerpoint/2010/main" val="56262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5" y="476672"/>
            <a:ext cx="4536504" cy="2540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3212976"/>
            <a:ext cx="4508720" cy="2511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89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800" decel="100000"/>
                                        <p:tgtEl>
                                          <p:spTgt spid="7"/>
                                        </p:tgtEl>
                                      </p:cBhvr>
                                    </p:animEffect>
                                    <p:anim calcmode="lin" valueType="num">
                                      <p:cBhvr>
                                        <p:cTn id="17" dur="800" decel="100000" fill="hold"/>
                                        <p:tgtEl>
                                          <p:spTgt spid="7"/>
                                        </p:tgtEl>
                                        <p:attrNameLst>
                                          <p:attrName>style.rotation</p:attrName>
                                        </p:attrNameLst>
                                      </p:cBhvr>
                                      <p:tavLst>
                                        <p:tav tm="0">
                                          <p:val>
                                            <p:fltVal val="-90"/>
                                          </p:val>
                                        </p:tav>
                                        <p:tav tm="100000">
                                          <p:val>
                                            <p:fltVal val="0"/>
                                          </p:val>
                                        </p:tav>
                                      </p:tavLst>
                                    </p:anim>
                                    <p:anim calcmode="lin" valueType="num">
                                      <p:cBhvr>
                                        <p:cTn id="18" dur="800" decel="100000" fill="hold"/>
                                        <p:tgtEl>
                                          <p:spTgt spid="7"/>
                                        </p:tgtEl>
                                        <p:attrNameLst>
                                          <p:attrName>ppt_x</p:attrName>
                                        </p:attrNameLst>
                                      </p:cBhvr>
                                      <p:tavLst>
                                        <p:tav tm="0">
                                          <p:val>
                                            <p:strVal val="#ppt_x+0.4"/>
                                          </p:val>
                                        </p:tav>
                                        <p:tav tm="100000">
                                          <p:val>
                                            <p:strVal val="#ppt_x-0.05"/>
                                          </p:val>
                                        </p:tav>
                                      </p:tavLst>
                                    </p:anim>
                                    <p:anim calcmode="lin" valueType="num">
                                      <p:cBhvr>
                                        <p:cTn id="19" dur="800" decel="100000" fill="hold"/>
                                        <p:tgtEl>
                                          <p:spTgt spid="7"/>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813" y="188640"/>
            <a:ext cx="5991363" cy="2359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4794" y="2708920"/>
            <a:ext cx="5398568" cy="3078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414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800" decel="100000"/>
                                        <p:tgtEl>
                                          <p:spTgt spid="7"/>
                                        </p:tgtEl>
                                      </p:cBhvr>
                                    </p:animEffect>
                                    <p:anim calcmode="lin" valueType="num">
                                      <p:cBhvr>
                                        <p:cTn id="17" dur="800" decel="100000" fill="hold"/>
                                        <p:tgtEl>
                                          <p:spTgt spid="7"/>
                                        </p:tgtEl>
                                        <p:attrNameLst>
                                          <p:attrName>style.rotation</p:attrName>
                                        </p:attrNameLst>
                                      </p:cBhvr>
                                      <p:tavLst>
                                        <p:tav tm="0">
                                          <p:val>
                                            <p:fltVal val="-90"/>
                                          </p:val>
                                        </p:tav>
                                        <p:tav tm="100000">
                                          <p:val>
                                            <p:fltVal val="0"/>
                                          </p:val>
                                        </p:tav>
                                      </p:tavLst>
                                    </p:anim>
                                    <p:anim calcmode="lin" valueType="num">
                                      <p:cBhvr>
                                        <p:cTn id="18" dur="800" decel="100000" fill="hold"/>
                                        <p:tgtEl>
                                          <p:spTgt spid="7"/>
                                        </p:tgtEl>
                                        <p:attrNameLst>
                                          <p:attrName>ppt_x</p:attrName>
                                        </p:attrNameLst>
                                      </p:cBhvr>
                                      <p:tavLst>
                                        <p:tav tm="0">
                                          <p:val>
                                            <p:strVal val="#ppt_x+0.4"/>
                                          </p:val>
                                        </p:tav>
                                        <p:tav tm="100000">
                                          <p:val>
                                            <p:strVal val="#ppt_x-0.05"/>
                                          </p:val>
                                        </p:tav>
                                      </p:tavLst>
                                    </p:anim>
                                    <p:anim calcmode="lin" valueType="num">
                                      <p:cBhvr>
                                        <p:cTn id="19" dur="800" decel="100000" fill="hold"/>
                                        <p:tgtEl>
                                          <p:spTgt spid="7"/>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1123" t="21627" r="31841" b="11111"/>
          <a:stretch/>
        </p:blipFill>
        <p:spPr bwMode="auto">
          <a:xfrm>
            <a:off x="4284346" y="952945"/>
            <a:ext cx="4681603" cy="4780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4944" t="22570" r="37726" b="8853"/>
          <a:stretch/>
        </p:blipFill>
        <p:spPr bwMode="auto">
          <a:xfrm>
            <a:off x="323528" y="246922"/>
            <a:ext cx="3660045" cy="5163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503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800" decel="100000"/>
                                        <p:tgtEl>
                                          <p:spTgt spid="7"/>
                                        </p:tgtEl>
                                      </p:cBhvr>
                                    </p:animEffect>
                                    <p:anim calcmode="lin" valueType="num">
                                      <p:cBhvr>
                                        <p:cTn id="17" dur="800" decel="100000" fill="hold"/>
                                        <p:tgtEl>
                                          <p:spTgt spid="7"/>
                                        </p:tgtEl>
                                        <p:attrNameLst>
                                          <p:attrName>style.rotation</p:attrName>
                                        </p:attrNameLst>
                                      </p:cBhvr>
                                      <p:tavLst>
                                        <p:tav tm="0">
                                          <p:val>
                                            <p:fltVal val="-90"/>
                                          </p:val>
                                        </p:tav>
                                        <p:tav tm="100000">
                                          <p:val>
                                            <p:fltVal val="0"/>
                                          </p:val>
                                        </p:tav>
                                      </p:tavLst>
                                    </p:anim>
                                    <p:anim calcmode="lin" valueType="num">
                                      <p:cBhvr>
                                        <p:cTn id="18" dur="800" decel="100000" fill="hold"/>
                                        <p:tgtEl>
                                          <p:spTgt spid="7"/>
                                        </p:tgtEl>
                                        <p:attrNameLst>
                                          <p:attrName>ppt_x</p:attrName>
                                        </p:attrNameLst>
                                      </p:cBhvr>
                                      <p:tavLst>
                                        <p:tav tm="0">
                                          <p:val>
                                            <p:strVal val="#ppt_x+0.4"/>
                                          </p:val>
                                        </p:tav>
                                        <p:tav tm="100000">
                                          <p:val>
                                            <p:strVal val="#ppt_x-0.05"/>
                                          </p:val>
                                        </p:tav>
                                      </p:tavLst>
                                    </p:anim>
                                    <p:anim calcmode="lin" valueType="num">
                                      <p:cBhvr>
                                        <p:cTn id="19" dur="800" decel="100000" fill="hold"/>
                                        <p:tgtEl>
                                          <p:spTgt spid="7"/>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p:cNvSpPr>
          <p:nvPr/>
        </p:nvSpPr>
        <p:spPr>
          <a:xfrm>
            <a:off x="457200" y="533400"/>
            <a:ext cx="8229600" cy="5668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Font typeface="Arial" charset="0"/>
              <a:buNone/>
            </a:pPr>
            <a:r>
              <a:rPr lang="es-ES" b="1" dirty="0" smtClean="0"/>
              <a:t>DEFINICIÓN DEL PROBLEMA</a:t>
            </a:r>
          </a:p>
          <a:p>
            <a:pPr marL="457200" lvl="1" indent="0">
              <a:buFont typeface="Arial" charset="0"/>
              <a:buNone/>
            </a:pPr>
            <a:endParaRPr lang="es-ES" sz="1600" dirty="0" smtClean="0"/>
          </a:p>
          <a:p>
            <a:pPr marL="0" indent="0" algn="just">
              <a:buNone/>
            </a:pPr>
            <a:r>
              <a:rPr lang="es-ES" sz="2200" dirty="0" smtClean="0">
                <a:latin typeface="Arial" charset="0"/>
                <a:cs typeface="Arial" charset="0"/>
              </a:rPr>
              <a:t>La demanda generada para los proyectos que ejecuta </a:t>
            </a:r>
            <a:r>
              <a:rPr lang="es-ES" sz="2200" dirty="0" err="1" smtClean="0">
                <a:latin typeface="Arial" charset="0"/>
                <a:cs typeface="Arial" charset="0"/>
              </a:rPr>
              <a:t>Proasin</a:t>
            </a:r>
            <a:r>
              <a:rPr lang="es-ES" sz="2200" dirty="0" smtClean="0">
                <a:latin typeface="Arial" charset="0"/>
                <a:cs typeface="Arial" charset="0"/>
              </a:rPr>
              <a:t>, ha ocasionado la necesidad de subcontratar el servicio de roscado, actividad fundamental para acoplar tuberías de diámetro de ¼ a 4 pulgadas, utilizadas para las instalaciones de aire acondicionado, sistemas contra incendios, </a:t>
            </a:r>
            <a:r>
              <a:rPr lang="es-EC" sz="2200" dirty="0" err="1" smtClean="0">
                <a:latin typeface="Arial" charset="0"/>
                <a:cs typeface="Arial" charset="0"/>
              </a:rPr>
              <a:t>hidro</a:t>
            </a:r>
            <a:r>
              <a:rPr lang="es-ES" sz="2200" dirty="0" smtClean="0">
                <a:latin typeface="Arial" charset="0"/>
                <a:cs typeface="Arial" charset="0"/>
              </a:rPr>
              <a:t>- sanitarios, </a:t>
            </a:r>
            <a:r>
              <a:rPr lang="es-ES" sz="2400" dirty="0"/>
              <a:t>entre otros, de manera ágil, efectiva y económica</a:t>
            </a:r>
            <a:r>
              <a:rPr lang="es-ES" sz="2400" dirty="0" smtClean="0"/>
              <a:t>.</a:t>
            </a:r>
            <a:endParaRPr lang="es-ES" sz="2200" dirty="0" smtClean="0">
              <a:latin typeface="Arial" charset="0"/>
              <a:cs typeface="Arial" charset="0"/>
            </a:endParaRPr>
          </a:p>
          <a:p>
            <a:pPr marL="0" indent="0" algn="just">
              <a:buNone/>
            </a:pPr>
            <a:endParaRPr lang="es-ES" sz="1400" dirty="0" smtClean="0">
              <a:latin typeface="Arial" charset="0"/>
              <a:cs typeface="Arial" charset="0"/>
            </a:endParaRPr>
          </a:p>
          <a:p>
            <a:pPr marL="0" indent="0" algn="just">
              <a:buNone/>
            </a:pPr>
            <a:r>
              <a:rPr lang="es-ES" sz="2200" dirty="0" smtClean="0">
                <a:latin typeface="Arial" charset="0"/>
                <a:cs typeface="Arial" charset="0"/>
              </a:rPr>
              <a:t>El costo de la subcontratación más el lucro cesante generado por el tiempo que toma la misma, así como su movilización hasta la realización del trabajo, valor que bordea los 16000 dólares anuales en promedio, han motivado a analizar el beneficio de disponer de este recurso.</a:t>
            </a:r>
          </a:p>
        </p:txBody>
      </p:sp>
    </p:spTree>
    <p:extLst>
      <p:ext uri="{BB962C8B-B14F-4D97-AF65-F5344CB8AC3E}">
        <p14:creationId xmlns:p14="http://schemas.microsoft.com/office/powerpoint/2010/main" val="111865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dissolve">
                                      <p:cBhvr>
                                        <p:cTn id="11" dur="500"/>
                                        <p:tgtEl>
                                          <p:spTgt spid="6">
                                            <p:txEl>
                                              <p:pRg st="2" end="2"/>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dissolve">
                                      <p:cBhvr>
                                        <p:cTn id="1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 Título"/>
          <p:cNvSpPr txBox="1">
            <a:spLocks/>
          </p:cNvSpPr>
          <p:nvPr/>
        </p:nvSpPr>
        <p:spPr>
          <a:xfrm>
            <a:off x="457200" y="274638"/>
            <a:ext cx="8229600" cy="9941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600" dirty="0" smtClean="0">
                <a:latin typeface="Arial" pitchFamily="34" charset="0"/>
                <a:cs typeface="Arial" pitchFamily="34" charset="0"/>
              </a:rPr>
              <a:t>Manual de operación</a:t>
            </a:r>
            <a:endParaRPr lang="es-EC" sz="3600" dirty="0">
              <a:latin typeface="Arial" pitchFamily="34" charset="0"/>
              <a:cs typeface="Arial" pitchFamily="34" charset="0"/>
            </a:endParaRPr>
          </a:p>
        </p:txBody>
      </p:sp>
      <p:sp>
        <p:nvSpPr>
          <p:cNvPr id="7" name="2 Marcador de contenido"/>
          <p:cNvSpPr txBox="1">
            <a:spLocks/>
          </p:cNvSpPr>
          <p:nvPr/>
        </p:nvSpPr>
        <p:spPr>
          <a:xfrm>
            <a:off x="539552" y="141277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EC" sz="2200" dirty="0" smtClean="0">
                <a:latin typeface="Arial" pitchFamily="34" charset="0"/>
                <a:cs typeface="Arial" pitchFamily="34" charset="0"/>
              </a:rPr>
              <a:t>Se lo realizó considerando aspectos importantes como:</a:t>
            </a:r>
          </a:p>
          <a:p>
            <a:pPr marL="0" indent="0">
              <a:buFont typeface="Arial" pitchFamily="34" charset="0"/>
              <a:buNone/>
            </a:pPr>
            <a:endParaRPr lang="es-EC" sz="2200" dirty="0" smtClean="0">
              <a:latin typeface="Arial" pitchFamily="34" charset="0"/>
              <a:cs typeface="Arial" pitchFamily="34" charset="0"/>
            </a:endParaRPr>
          </a:p>
          <a:p>
            <a:r>
              <a:rPr lang="es-EC" sz="2200" dirty="0" smtClean="0">
                <a:latin typeface="Arial" pitchFamily="34" charset="0"/>
                <a:cs typeface="Arial" pitchFamily="34" charset="0"/>
              </a:rPr>
              <a:t>Normas de seguridad</a:t>
            </a:r>
          </a:p>
          <a:p>
            <a:r>
              <a:rPr lang="es-EC" sz="2200" dirty="0" smtClean="0">
                <a:latin typeface="Arial" pitchFamily="34" charset="0"/>
                <a:cs typeface="Arial" pitchFamily="34" charset="0"/>
              </a:rPr>
              <a:t>Preparación de la zona de trabajo y la máquina</a:t>
            </a:r>
          </a:p>
          <a:p>
            <a:r>
              <a:rPr lang="es-EC" sz="2200" dirty="0" smtClean="0">
                <a:latin typeface="Arial" pitchFamily="34" charset="0"/>
                <a:cs typeface="Arial" pitchFamily="34" charset="0"/>
              </a:rPr>
              <a:t>Preparación de la máquina para ponerla en funcionamiento</a:t>
            </a:r>
          </a:p>
          <a:p>
            <a:r>
              <a:rPr lang="es-EC" sz="2200" dirty="0" smtClean="0">
                <a:latin typeface="Arial" pitchFamily="34" charset="0"/>
                <a:cs typeface="Arial" pitchFamily="34" charset="0"/>
              </a:rPr>
              <a:t>Pasos para operar la máquina</a:t>
            </a:r>
          </a:p>
          <a:p>
            <a:r>
              <a:rPr lang="es-EC" sz="2200" dirty="0" smtClean="0">
                <a:latin typeface="Arial" pitchFamily="34" charset="0"/>
                <a:cs typeface="Arial" pitchFamily="34" charset="0"/>
              </a:rPr>
              <a:t>Verificación de roscas</a:t>
            </a:r>
          </a:p>
          <a:p>
            <a:r>
              <a:rPr lang="es-EC" sz="2200" dirty="0" smtClean="0">
                <a:latin typeface="Arial" pitchFamily="34" charset="0"/>
                <a:cs typeface="Arial" pitchFamily="34" charset="0"/>
              </a:rPr>
              <a:t>Intercambio de cuchillas</a:t>
            </a:r>
          </a:p>
          <a:p>
            <a:r>
              <a:rPr lang="es-EC" sz="2200" dirty="0" smtClean="0">
                <a:latin typeface="Arial" pitchFamily="34" charset="0"/>
                <a:cs typeface="Arial" pitchFamily="34" charset="0"/>
              </a:rPr>
              <a:t>Almacenamiento de la máquina</a:t>
            </a:r>
          </a:p>
          <a:p>
            <a:endParaRPr lang="es-EC" dirty="0"/>
          </a:p>
        </p:txBody>
      </p:sp>
    </p:spTree>
    <p:extLst>
      <p:ext uri="{BB962C8B-B14F-4D97-AF65-F5344CB8AC3E}">
        <p14:creationId xmlns:p14="http://schemas.microsoft.com/office/powerpoint/2010/main" val="171709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down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 Título"/>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600" dirty="0" smtClean="0">
                <a:latin typeface="Arial" pitchFamily="34" charset="0"/>
                <a:cs typeface="Arial" pitchFamily="34" charset="0"/>
              </a:rPr>
              <a:t>Manual de Mantenimiento</a:t>
            </a:r>
            <a:endParaRPr lang="es-EC" sz="3600" dirty="0">
              <a:latin typeface="Arial" pitchFamily="34" charset="0"/>
              <a:cs typeface="Arial" pitchFamily="34" charset="0"/>
            </a:endParaRPr>
          </a:p>
        </p:txBody>
      </p:sp>
      <p:sp>
        <p:nvSpPr>
          <p:cNvPr id="7" name="2 Marcador de contenido"/>
          <p:cNvSpPr txBox="1">
            <a:spLocks/>
          </p:cNvSpPr>
          <p:nvPr/>
        </p:nvSpPr>
        <p:spPr>
          <a:xfrm>
            <a:off x="755576" y="1600200"/>
            <a:ext cx="7931224"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s-EC" sz="2400" dirty="0" smtClean="0">
                <a:latin typeface="Arial" pitchFamily="34" charset="0"/>
                <a:cs typeface="Arial" pitchFamily="34" charset="0"/>
              </a:rPr>
              <a:t>Se lo realizó considerando cinco aspectos importantes:</a:t>
            </a:r>
          </a:p>
          <a:p>
            <a:pPr marL="0" indent="0">
              <a:buFont typeface="Arial" pitchFamily="34" charset="0"/>
              <a:buNone/>
            </a:pPr>
            <a:endParaRPr lang="es-EC" sz="2400" dirty="0" smtClean="0">
              <a:latin typeface="Arial" pitchFamily="34" charset="0"/>
              <a:cs typeface="Arial" pitchFamily="34" charset="0"/>
            </a:endParaRPr>
          </a:p>
          <a:p>
            <a:r>
              <a:rPr lang="es-EC" sz="2400" dirty="0" smtClean="0">
                <a:latin typeface="Arial" pitchFamily="34" charset="0"/>
                <a:cs typeface="Arial" pitchFamily="34" charset="0"/>
              </a:rPr>
              <a:t>Inspección</a:t>
            </a:r>
          </a:p>
          <a:p>
            <a:r>
              <a:rPr lang="es-EC" sz="2400" dirty="0" smtClean="0">
                <a:latin typeface="Arial" pitchFamily="34" charset="0"/>
                <a:cs typeface="Arial" pitchFamily="34" charset="0"/>
              </a:rPr>
              <a:t>Limpieza</a:t>
            </a:r>
          </a:p>
          <a:p>
            <a:r>
              <a:rPr lang="es-EC" sz="2400" dirty="0" smtClean="0">
                <a:latin typeface="Arial" pitchFamily="34" charset="0"/>
                <a:cs typeface="Arial" pitchFamily="34" charset="0"/>
              </a:rPr>
              <a:t>Ajustes</a:t>
            </a:r>
          </a:p>
          <a:p>
            <a:r>
              <a:rPr lang="es-EC" sz="2400" dirty="0" smtClean="0">
                <a:latin typeface="Arial" pitchFamily="34" charset="0"/>
                <a:cs typeface="Arial" pitchFamily="34" charset="0"/>
              </a:rPr>
              <a:t>Lubricación </a:t>
            </a:r>
          </a:p>
          <a:p>
            <a:r>
              <a:rPr lang="es-EC" sz="2400" dirty="0" smtClean="0">
                <a:latin typeface="Arial" pitchFamily="34" charset="0"/>
                <a:cs typeface="Arial" pitchFamily="34" charset="0"/>
              </a:rPr>
              <a:t>Periodicidad del mantenimiento</a:t>
            </a:r>
            <a:endParaRPr lang="es-EC" sz="2400" dirty="0">
              <a:latin typeface="Arial" pitchFamily="34" charset="0"/>
              <a:cs typeface="Arial" pitchFamily="34" charset="0"/>
            </a:endParaRPr>
          </a:p>
        </p:txBody>
      </p:sp>
    </p:spTree>
    <p:extLst>
      <p:ext uri="{BB962C8B-B14F-4D97-AF65-F5344CB8AC3E}">
        <p14:creationId xmlns:p14="http://schemas.microsoft.com/office/powerpoint/2010/main" val="329740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down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p:cNvSpPr>
          <p:nvPr/>
        </p:nvSpPr>
        <p:spPr>
          <a:xfrm>
            <a:off x="609600" y="533400"/>
            <a:ext cx="8229600" cy="5668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s-ES" sz="2000" b="1" dirty="0" smtClean="0">
                <a:latin typeface="Arial" charset="0"/>
                <a:cs typeface="Arial" charset="0"/>
              </a:rPr>
              <a:t>ANÁLISIS  ECONÓMICO</a:t>
            </a:r>
            <a:endParaRPr lang="es-ES" sz="2000" dirty="0" smtClean="0">
              <a:latin typeface="Arial" charset="0"/>
              <a:cs typeface="Arial" charset="0"/>
            </a:endParaRPr>
          </a:p>
          <a:p>
            <a:pPr>
              <a:buFont typeface="Arial" charset="0"/>
              <a:buNone/>
            </a:pPr>
            <a:r>
              <a:rPr lang="es-ES" sz="2000" dirty="0" smtClean="0">
                <a:latin typeface="Arial" charset="0"/>
                <a:cs typeface="Arial" charset="0"/>
              </a:rPr>
              <a:t>COSTOS DIRECTOS</a:t>
            </a:r>
          </a:p>
          <a:p>
            <a:pPr>
              <a:buFont typeface="Arial" charset="0"/>
              <a:buNone/>
            </a:pPr>
            <a:endParaRPr lang="es-ES" sz="2000" b="1" dirty="0" smtClean="0">
              <a:latin typeface="Arial" charset="0"/>
              <a:cs typeface="Arial" charset="0"/>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1415" y="3605399"/>
            <a:ext cx="4847131" cy="1618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19" y="2049212"/>
            <a:ext cx="4801943" cy="1318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16175" t="40892" r="61960" b="25613"/>
          <a:stretch/>
        </p:blipFill>
        <p:spPr bwMode="auto">
          <a:xfrm>
            <a:off x="467544" y="2143584"/>
            <a:ext cx="3080786" cy="2653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312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par>
                                <p:cTn id="12" presetID="53" presetClass="entr" presetSubtype="16" fill="hold" nodeType="withEffect">
                                  <p:stCondLst>
                                    <p:cond delay="0"/>
                                  </p:stCondLst>
                                  <p:childTnLst>
                                    <p:set>
                                      <p:cBhvr>
                                        <p:cTn id="13" dur="1" fill="hold">
                                          <p:stCondLst>
                                            <p:cond delay="0"/>
                                          </p:stCondLst>
                                        </p:cTn>
                                        <p:tgtEl>
                                          <p:spTgt spid="1030"/>
                                        </p:tgtEl>
                                        <p:attrNameLst>
                                          <p:attrName>style.visibility</p:attrName>
                                        </p:attrNameLst>
                                      </p:cBhvr>
                                      <p:to>
                                        <p:strVal val="visible"/>
                                      </p:to>
                                    </p:set>
                                    <p:anim calcmode="lin" valueType="num">
                                      <p:cBhvr>
                                        <p:cTn id="14" dur="500" fill="hold"/>
                                        <p:tgtEl>
                                          <p:spTgt spid="1030"/>
                                        </p:tgtEl>
                                        <p:attrNameLst>
                                          <p:attrName>ppt_w</p:attrName>
                                        </p:attrNameLst>
                                      </p:cBhvr>
                                      <p:tavLst>
                                        <p:tav tm="0">
                                          <p:val>
                                            <p:fltVal val="0"/>
                                          </p:val>
                                        </p:tav>
                                        <p:tav tm="100000">
                                          <p:val>
                                            <p:strVal val="#ppt_w"/>
                                          </p:val>
                                        </p:tav>
                                      </p:tavLst>
                                    </p:anim>
                                    <p:anim calcmode="lin" valueType="num">
                                      <p:cBhvr>
                                        <p:cTn id="15" dur="500" fill="hold"/>
                                        <p:tgtEl>
                                          <p:spTgt spid="1030"/>
                                        </p:tgtEl>
                                        <p:attrNameLst>
                                          <p:attrName>ppt_h</p:attrName>
                                        </p:attrNameLst>
                                      </p:cBhvr>
                                      <p:tavLst>
                                        <p:tav tm="0">
                                          <p:val>
                                            <p:fltVal val="0"/>
                                          </p:val>
                                        </p:tav>
                                        <p:tav tm="100000">
                                          <p:val>
                                            <p:strVal val="#ppt_h"/>
                                          </p:val>
                                        </p:tav>
                                      </p:tavLst>
                                    </p:anim>
                                    <p:animEffect transition="in" filter="fade">
                                      <p:cBhvr>
                                        <p:cTn id="16" dur="500"/>
                                        <p:tgtEl>
                                          <p:spTgt spid="1030"/>
                                        </p:tgtEl>
                                      </p:cBhvr>
                                    </p:animEffect>
                                  </p:childTnLst>
                                </p:cTn>
                              </p:par>
                              <p:par>
                                <p:cTn id="17" presetID="53" presetClass="entr" presetSubtype="16" fill="hold" nodeType="withEffect">
                                  <p:stCondLst>
                                    <p:cond delay="0"/>
                                  </p:stCondLst>
                                  <p:childTnLst>
                                    <p:set>
                                      <p:cBhvr>
                                        <p:cTn id="18" dur="1" fill="hold">
                                          <p:stCondLst>
                                            <p:cond delay="0"/>
                                          </p:stCondLst>
                                        </p:cTn>
                                        <p:tgtEl>
                                          <p:spTgt spid="1029"/>
                                        </p:tgtEl>
                                        <p:attrNameLst>
                                          <p:attrName>style.visibility</p:attrName>
                                        </p:attrNameLst>
                                      </p:cBhvr>
                                      <p:to>
                                        <p:strVal val="visible"/>
                                      </p:to>
                                    </p:set>
                                    <p:anim calcmode="lin" valueType="num">
                                      <p:cBhvr>
                                        <p:cTn id="19" dur="500" fill="hold"/>
                                        <p:tgtEl>
                                          <p:spTgt spid="1029"/>
                                        </p:tgtEl>
                                        <p:attrNameLst>
                                          <p:attrName>ppt_w</p:attrName>
                                        </p:attrNameLst>
                                      </p:cBhvr>
                                      <p:tavLst>
                                        <p:tav tm="0">
                                          <p:val>
                                            <p:fltVal val="0"/>
                                          </p:val>
                                        </p:tav>
                                        <p:tav tm="100000">
                                          <p:val>
                                            <p:strVal val="#ppt_w"/>
                                          </p:val>
                                        </p:tav>
                                      </p:tavLst>
                                    </p:anim>
                                    <p:anim calcmode="lin" valueType="num">
                                      <p:cBhvr>
                                        <p:cTn id="20" dur="500" fill="hold"/>
                                        <p:tgtEl>
                                          <p:spTgt spid="1029"/>
                                        </p:tgtEl>
                                        <p:attrNameLst>
                                          <p:attrName>ppt_h</p:attrName>
                                        </p:attrNameLst>
                                      </p:cBhvr>
                                      <p:tavLst>
                                        <p:tav tm="0">
                                          <p:val>
                                            <p:fltVal val="0"/>
                                          </p:val>
                                        </p:tav>
                                        <p:tav tm="100000">
                                          <p:val>
                                            <p:strVal val="#ppt_h"/>
                                          </p:val>
                                        </p:tav>
                                      </p:tavLst>
                                    </p:anim>
                                    <p:animEffect transition="in" filter="fade">
                                      <p:cBhvr>
                                        <p:cTn id="21" dur="500"/>
                                        <p:tgtEl>
                                          <p:spTgt spid="1029"/>
                                        </p:tgtEl>
                                      </p:cBhvr>
                                    </p:animEffect>
                                  </p:childTnLst>
                                </p:cTn>
                              </p:par>
                              <p:par>
                                <p:cTn id="22" presetID="53" presetClass="entr" presetSubtype="16" fill="hold" nodeType="withEffect">
                                  <p:stCondLst>
                                    <p:cond delay="0"/>
                                  </p:stCondLst>
                                  <p:childTnLst>
                                    <p:set>
                                      <p:cBhvr>
                                        <p:cTn id="23" dur="1" fill="hold">
                                          <p:stCondLst>
                                            <p:cond delay="0"/>
                                          </p:stCondLst>
                                        </p:cTn>
                                        <p:tgtEl>
                                          <p:spTgt spid="1028"/>
                                        </p:tgtEl>
                                        <p:attrNameLst>
                                          <p:attrName>style.visibility</p:attrName>
                                        </p:attrNameLst>
                                      </p:cBhvr>
                                      <p:to>
                                        <p:strVal val="visible"/>
                                      </p:to>
                                    </p:set>
                                    <p:anim calcmode="lin" valueType="num">
                                      <p:cBhvr>
                                        <p:cTn id="24" dur="500" fill="hold"/>
                                        <p:tgtEl>
                                          <p:spTgt spid="1028"/>
                                        </p:tgtEl>
                                        <p:attrNameLst>
                                          <p:attrName>ppt_w</p:attrName>
                                        </p:attrNameLst>
                                      </p:cBhvr>
                                      <p:tavLst>
                                        <p:tav tm="0">
                                          <p:val>
                                            <p:fltVal val="0"/>
                                          </p:val>
                                        </p:tav>
                                        <p:tav tm="100000">
                                          <p:val>
                                            <p:strVal val="#ppt_w"/>
                                          </p:val>
                                        </p:tav>
                                      </p:tavLst>
                                    </p:anim>
                                    <p:anim calcmode="lin" valueType="num">
                                      <p:cBhvr>
                                        <p:cTn id="25" dur="500" fill="hold"/>
                                        <p:tgtEl>
                                          <p:spTgt spid="1028"/>
                                        </p:tgtEl>
                                        <p:attrNameLst>
                                          <p:attrName>ppt_h</p:attrName>
                                        </p:attrNameLst>
                                      </p:cBhvr>
                                      <p:tavLst>
                                        <p:tav tm="0">
                                          <p:val>
                                            <p:fltVal val="0"/>
                                          </p:val>
                                        </p:tav>
                                        <p:tav tm="100000">
                                          <p:val>
                                            <p:strVal val="#ppt_h"/>
                                          </p:val>
                                        </p:tav>
                                      </p:tavLst>
                                    </p:anim>
                                    <p:animEffect transition="in" filter="fade">
                                      <p:cBhvr>
                                        <p:cTn id="2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p:cNvSpPr>
          <p:nvPr/>
        </p:nvSpPr>
        <p:spPr bwMode="auto">
          <a:xfrm>
            <a:off x="609600" y="533401"/>
            <a:ext cx="7562800" cy="519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Font typeface="Arial" charset="0"/>
              <a:buNone/>
            </a:pPr>
            <a:r>
              <a:rPr lang="es-ES" sz="2000" b="1" dirty="0">
                <a:cs typeface="Arial" charset="0"/>
              </a:rPr>
              <a:t>ANÁLISIS  ECONÓMICO</a:t>
            </a:r>
          </a:p>
          <a:p>
            <a:pPr>
              <a:spcBef>
                <a:spcPct val="20000"/>
              </a:spcBef>
              <a:buFont typeface="Arial" charset="0"/>
              <a:buNone/>
            </a:pPr>
            <a:r>
              <a:rPr lang="es-ES" sz="2000" dirty="0">
                <a:cs typeface="Arial" charset="0"/>
              </a:rPr>
              <a:t>COSTOS </a:t>
            </a:r>
            <a:r>
              <a:rPr lang="es-ES" sz="2000" dirty="0" smtClean="0">
                <a:cs typeface="Arial" charset="0"/>
              </a:rPr>
              <a:t>INDIRECTOS</a:t>
            </a:r>
          </a:p>
          <a:p>
            <a:pPr>
              <a:spcBef>
                <a:spcPct val="20000"/>
              </a:spcBef>
              <a:buFont typeface="Arial" charset="0"/>
              <a:buNone/>
            </a:pPr>
            <a:endParaRPr lang="es-ES" sz="2000" dirty="0">
              <a:cs typeface="Arial" charset="0"/>
            </a:endParaRPr>
          </a:p>
          <a:p>
            <a:pPr>
              <a:spcBef>
                <a:spcPct val="20000"/>
              </a:spcBef>
              <a:buFont typeface="Arial" charset="0"/>
              <a:buNone/>
            </a:pPr>
            <a:endParaRPr lang="es-ES" sz="2000" dirty="0" smtClean="0">
              <a:cs typeface="Arial" charset="0"/>
            </a:endParaRPr>
          </a:p>
          <a:p>
            <a:pPr>
              <a:spcBef>
                <a:spcPct val="20000"/>
              </a:spcBef>
              <a:buFont typeface="Arial" charset="0"/>
              <a:buNone/>
            </a:pPr>
            <a:endParaRPr lang="es-ES" sz="2000" dirty="0">
              <a:cs typeface="Arial" charset="0"/>
            </a:endParaRPr>
          </a:p>
          <a:p>
            <a:pPr>
              <a:spcBef>
                <a:spcPct val="20000"/>
              </a:spcBef>
              <a:buFont typeface="Arial" charset="0"/>
              <a:buNone/>
            </a:pPr>
            <a:endParaRPr lang="es-ES" sz="2000" dirty="0" smtClean="0">
              <a:cs typeface="Arial" charset="0"/>
            </a:endParaRPr>
          </a:p>
          <a:p>
            <a:pPr>
              <a:spcBef>
                <a:spcPct val="20000"/>
              </a:spcBef>
              <a:buFont typeface="Arial" charset="0"/>
              <a:buNone/>
            </a:pPr>
            <a:endParaRPr lang="es-ES" sz="2000" dirty="0">
              <a:cs typeface="Arial" charset="0"/>
            </a:endParaRPr>
          </a:p>
          <a:p>
            <a:pPr>
              <a:spcBef>
                <a:spcPct val="20000"/>
              </a:spcBef>
              <a:buFont typeface="Arial" charset="0"/>
              <a:buNone/>
            </a:pPr>
            <a:endParaRPr lang="es-ES" sz="2000" dirty="0" smtClean="0">
              <a:cs typeface="Arial" charset="0"/>
            </a:endParaRPr>
          </a:p>
          <a:p>
            <a:pPr>
              <a:spcBef>
                <a:spcPct val="20000"/>
              </a:spcBef>
              <a:buFont typeface="Arial" charset="0"/>
              <a:buNone/>
            </a:pPr>
            <a:endParaRPr lang="es-ES" sz="2000" dirty="0">
              <a:cs typeface="Arial" charset="0"/>
            </a:endParaRPr>
          </a:p>
          <a:p>
            <a:pPr>
              <a:spcBef>
                <a:spcPct val="20000"/>
              </a:spcBef>
              <a:buFont typeface="Arial" charset="0"/>
              <a:buNone/>
            </a:pPr>
            <a:endParaRPr lang="es-ES" sz="2000" dirty="0" smtClean="0">
              <a:cs typeface="Arial" charset="0"/>
            </a:endParaRPr>
          </a:p>
          <a:p>
            <a:pPr>
              <a:spcBef>
                <a:spcPct val="20000"/>
              </a:spcBef>
            </a:pPr>
            <a:r>
              <a:rPr lang="es-ES" sz="2000" dirty="0" smtClean="0">
                <a:cs typeface="Arial" charset="0"/>
              </a:rPr>
              <a:t>COSTO TOTAL DE LA MÁQUINA ROSCADORA</a:t>
            </a:r>
            <a:endParaRPr lang="es-ES" sz="2000" dirty="0">
              <a:cs typeface="Arial" charset="0"/>
            </a:endParaRPr>
          </a:p>
          <a:p>
            <a:pPr>
              <a:spcBef>
                <a:spcPct val="20000"/>
              </a:spcBef>
              <a:buFont typeface="Arial" charset="0"/>
              <a:buNone/>
            </a:pPr>
            <a:endParaRPr lang="es-ES" sz="2000" dirty="0">
              <a:cs typeface="Arial" charset="0"/>
            </a:endParaRPr>
          </a:p>
          <a:p>
            <a:pPr>
              <a:spcBef>
                <a:spcPct val="20000"/>
              </a:spcBef>
              <a:buFont typeface="Arial" charset="0"/>
              <a:buNone/>
            </a:pPr>
            <a:endParaRPr lang="es-ES" sz="2000" b="1" dirty="0">
              <a:cs typeface="Arial"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1340768"/>
            <a:ext cx="3453604"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4520" t="27083" r="14885" b="57167"/>
          <a:stretch/>
        </p:blipFill>
        <p:spPr bwMode="auto">
          <a:xfrm>
            <a:off x="2560736" y="4739501"/>
            <a:ext cx="2867620" cy="1232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974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10" end="10"/>
                                            </p:txEl>
                                          </p:spTgt>
                                        </p:tgtEl>
                                        <p:attrNameLst>
                                          <p:attrName>style.visibility</p:attrName>
                                        </p:attrNameLst>
                                      </p:cBhvr>
                                      <p:to>
                                        <p:strVal val="visible"/>
                                      </p:to>
                                    </p:set>
                                    <p:animEffect transition="in" filter="fade">
                                      <p:cBhvr>
                                        <p:cTn id="15" dur="500"/>
                                        <p:tgtEl>
                                          <p:spTgt spid="6">
                                            <p:txEl>
                                              <p:pRg st="10" end="10"/>
                                            </p:txEl>
                                          </p:spTgt>
                                        </p:tgtEl>
                                      </p:cBhvr>
                                    </p:animEffect>
                                  </p:childTnLst>
                                </p:cTn>
                              </p:par>
                            </p:childTnLst>
                          </p:cTn>
                        </p:par>
                        <p:par>
                          <p:cTn id="16" fill="hold">
                            <p:stCondLst>
                              <p:cond delay="1500"/>
                            </p:stCondLst>
                            <p:childTnLst>
                              <p:par>
                                <p:cTn id="17" presetID="31"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2500"/>
                            </p:stCondLst>
                            <p:childTnLst>
                              <p:par>
                                <p:cTn id="24" presetID="31" presetClass="entr" presetSubtype="0" fill="hold" nodeType="afterEffect">
                                  <p:stCondLst>
                                    <p:cond delay="0"/>
                                  </p:stCondLst>
                                  <p:childTnLst>
                                    <p:set>
                                      <p:cBhvr>
                                        <p:cTn id="25" dur="1" fill="hold">
                                          <p:stCondLst>
                                            <p:cond delay="0"/>
                                          </p:stCondLst>
                                        </p:cTn>
                                        <p:tgtEl>
                                          <p:spTgt spid="2050"/>
                                        </p:tgtEl>
                                        <p:attrNameLst>
                                          <p:attrName>style.visibility</p:attrName>
                                        </p:attrNameLst>
                                      </p:cBhvr>
                                      <p:to>
                                        <p:strVal val="visible"/>
                                      </p:to>
                                    </p:set>
                                    <p:anim calcmode="lin" valueType="num">
                                      <p:cBhvr>
                                        <p:cTn id="26" dur="1000" fill="hold"/>
                                        <p:tgtEl>
                                          <p:spTgt spid="2050"/>
                                        </p:tgtEl>
                                        <p:attrNameLst>
                                          <p:attrName>ppt_w</p:attrName>
                                        </p:attrNameLst>
                                      </p:cBhvr>
                                      <p:tavLst>
                                        <p:tav tm="0">
                                          <p:val>
                                            <p:fltVal val="0"/>
                                          </p:val>
                                        </p:tav>
                                        <p:tav tm="100000">
                                          <p:val>
                                            <p:strVal val="#ppt_w"/>
                                          </p:val>
                                        </p:tav>
                                      </p:tavLst>
                                    </p:anim>
                                    <p:anim calcmode="lin" valueType="num">
                                      <p:cBhvr>
                                        <p:cTn id="27" dur="1000" fill="hold"/>
                                        <p:tgtEl>
                                          <p:spTgt spid="2050"/>
                                        </p:tgtEl>
                                        <p:attrNameLst>
                                          <p:attrName>ppt_h</p:attrName>
                                        </p:attrNameLst>
                                      </p:cBhvr>
                                      <p:tavLst>
                                        <p:tav tm="0">
                                          <p:val>
                                            <p:fltVal val="0"/>
                                          </p:val>
                                        </p:tav>
                                        <p:tav tm="100000">
                                          <p:val>
                                            <p:strVal val="#ppt_h"/>
                                          </p:val>
                                        </p:tav>
                                      </p:tavLst>
                                    </p:anim>
                                    <p:anim calcmode="lin" valueType="num">
                                      <p:cBhvr>
                                        <p:cTn id="28" dur="1000" fill="hold"/>
                                        <p:tgtEl>
                                          <p:spTgt spid="2050"/>
                                        </p:tgtEl>
                                        <p:attrNameLst>
                                          <p:attrName>style.rotation</p:attrName>
                                        </p:attrNameLst>
                                      </p:cBhvr>
                                      <p:tavLst>
                                        <p:tav tm="0">
                                          <p:val>
                                            <p:fltVal val="90"/>
                                          </p:val>
                                        </p:tav>
                                        <p:tav tm="100000">
                                          <p:val>
                                            <p:fltVal val="0"/>
                                          </p:val>
                                        </p:tav>
                                      </p:tavLst>
                                    </p:anim>
                                    <p:animEffect transition="in" filter="fade">
                                      <p:cBhvr>
                                        <p:cTn id="2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p:cNvSpPr>
          <p:nvPr/>
        </p:nvSpPr>
        <p:spPr bwMode="auto">
          <a:xfrm>
            <a:off x="597148" y="533400"/>
            <a:ext cx="8229600" cy="566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Font typeface="Arial" charset="0"/>
              <a:buNone/>
            </a:pPr>
            <a:r>
              <a:rPr lang="es-ES" sz="2000" b="1" dirty="0">
                <a:cs typeface="Arial" charset="0"/>
              </a:rPr>
              <a:t>ANÁLISIS FINANCIERO</a:t>
            </a:r>
          </a:p>
          <a:p>
            <a:pPr>
              <a:spcBef>
                <a:spcPct val="20000"/>
              </a:spcBef>
              <a:buFont typeface="Arial" charset="0"/>
              <a:buNone/>
            </a:pPr>
            <a:r>
              <a:rPr lang="es-ES" sz="2000" dirty="0">
                <a:cs typeface="Arial" charset="0"/>
              </a:rPr>
              <a:t>BENEFICIO ECONÓMICO DE LA </a:t>
            </a:r>
            <a:r>
              <a:rPr lang="es-ES" sz="2000" dirty="0" smtClean="0">
                <a:cs typeface="Arial" charset="0"/>
              </a:rPr>
              <a:t>FABRICACIÓN</a:t>
            </a:r>
          </a:p>
          <a:p>
            <a:pPr>
              <a:spcBef>
                <a:spcPct val="20000"/>
              </a:spcBef>
              <a:buFont typeface="Arial" charset="0"/>
              <a:buNone/>
            </a:pPr>
            <a:endParaRPr lang="es-ES" sz="2000" b="1" dirty="0">
              <a:cs typeface="Arial" charset="0"/>
            </a:endParaRPr>
          </a:p>
          <a:p>
            <a:pPr>
              <a:spcBef>
                <a:spcPct val="20000"/>
              </a:spcBef>
              <a:buFont typeface="Arial" charset="0"/>
              <a:buNone/>
            </a:pPr>
            <a:endParaRPr lang="es-ES" sz="2000" b="1" dirty="0" smtClean="0">
              <a:cs typeface="Arial" charset="0"/>
            </a:endParaRPr>
          </a:p>
          <a:p>
            <a:pPr>
              <a:spcBef>
                <a:spcPct val="20000"/>
              </a:spcBef>
              <a:buFont typeface="Arial" charset="0"/>
              <a:buNone/>
            </a:pPr>
            <a:endParaRPr lang="es-ES" sz="2000" b="1" dirty="0">
              <a:cs typeface="Arial" charset="0"/>
            </a:endParaRPr>
          </a:p>
          <a:p>
            <a:pPr>
              <a:spcBef>
                <a:spcPct val="20000"/>
              </a:spcBef>
              <a:buFont typeface="Arial" charset="0"/>
              <a:buNone/>
            </a:pPr>
            <a:endParaRPr lang="es-ES" sz="2000" b="1" dirty="0" smtClean="0">
              <a:cs typeface="Arial" charset="0"/>
            </a:endParaRPr>
          </a:p>
          <a:p>
            <a:pPr>
              <a:spcBef>
                <a:spcPct val="20000"/>
              </a:spcBef>
              <a:buFont typeface="Arial" charset="0"/>
              <a:buNone/>
            </a:pPr>
            <a:endParaRPr lang="es-ES" sz="2000" b="1" dirty="0" smtClean="0">
              <a:cs typeface="Arial" charset="0"/>
            </a:endParaRPr>
          </a:p>
          <a:p>
            <a:pPr>
              <a:spcBef>
                <a:spcPct val="20000"/>
              </a:spcBef>
            </a:pPr>
            <a:r>
              <a:rPr lang="es-ES" sz="2000" dirty="0" smtClean="0">
                <a:cs typeface="Arial" charset="0"/>
              </a:rPr>
              <a:t>COSTOS DE PRODUCCIÓN CON LA MÁQUINA</a:t>
            </a:r>
            <a:endParaRPr lang="es-ES" sz="2000" b="1" dirty="0">
              <a:cs typeface="Arial" charset="0"/>
            </a:endParaRPr>
          </a:p>
          <a:p>
            <a:pPr>
              <a:spcBef>
                <a:spcPct val="20000"/>
              </a:spcBef>
              <a:buFont typeface="Arial" charset="0"/>
              <a:buNone/>
            </a:pPr>
            <a:endParaRPr lang="es-ES" sz="2000" b="1" dirty="0">
              <a:cs typeface="Arial" charset="0"/>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4421" t="41667" r="14983" b="43229"/>
          <a:stretch/>
        </p:blipFill>
        <p:spPr bwMode="auto">
          <a:xfrm>
            <a:off x="2480680" y="1412775"/>
            <a:ext cx="3024336" cy="1247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3854946"/>
            <a:ext cx="3914775"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716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animEffect transition="in" filter="fade">
                                      <p:cBhvr>
                                        <p:cTn id="15" dur="500"/>
                                        <p:tgtEl>
                                          <p:spTgt spid="6">
                                            <p:txEl>
                                              <p:pRg st="7" end="7"/>
                                            </p:txEl>
                                          </p:spTgt>
                                        </p:tgtEl>
                                      </p:cBhvr>
                                    </p:animEffect>
                                  </p:childTnLst>
                                </p:cTn>
                              </p:par>
                            </p:childTnLst>
                          </p:cTn>
                        </p:par>
                        <p:par>
                          <p:cTn id="16" fill="hold">
                            <p:stCondLst>
                              <p:cond delay="1500"/>
                            </p:stCondLst>
                            <p:childTnLst>
                              <p:par>
                                <p:cTn id="17" presetID="31" presetClass="entr" presetSubtype="0" fill="hold" nodeType="after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p:cTn id="19" dur="1000" fill="hold"/>
                                        <p:tgtEl>
                                          <p:spTgt spid="3074"/>
                                        </p:tgtEl>
                                        <p:attrNameLst>
                                          <p:attrName>ppt_w</p:attrName>
                                        </p:attrNameLst>
                                      </p:cBhvr>
                                      <p:tavLst>
                                        <p:tav tm="0">
                                          <p:val>
                                            <p:fltVal val="0"/>
                                          </p:val>
                                        </p:tav>
                                        <p:tav tm="100000">
                                          <p:val>
                                            <p:strVal val="#ppt_w"/>
                                          </p:val>
                                        </p:tav>
                                      </p:tavLst>
                                    </p:anim>
                                    <p:anim calcmode="lin" valueType="num">
                                      <p:cBhvr>
                                        <p:cTn id="20" dur="1000" fill="hold"/>
                                        <p:tgtEl>
                                          <p:spTgt spid="3074"/>
                                        </p:tgtEl>
                                        <p:attrNameLst>
                                          <p:attrName>ppt_h</p:attrName>
                                        </p:attrNameLst>
                                      </p:cBhvr>
                                      <p:tavLst>
                                        <p:tav tm="0">
                                          <p:val>
                                            <p:fltVal val="0"/>
                                          </p:val>
                                        </p:tav>
                                        <p:tav tm="100000">
                                          <p:val>
                                            <p:strVal val="#ppt_h"/>
                                          </p:val>
                                        </p:tav>
                                      </p:tavLst>
                                    </p:anim>
                                    <p:anim calcmode="lin" valueType="num">
                                      <p:cBhvr>
                                        <p:cTn id="21" dur="1000" fill="hold"/>
                                        <p:tgtEl>
                                          <p:spTgt spid="3074"/>
                                        </p:tgtEl>
                                        <p:attrNameLst>
                                          <p:attrName>style.rotation</p:attrName>
                                        </p:attrNameLst>
                                      </p:cBhvr>
                                      <p:tavLst>
                                        <p:tav tm="0">
                                          <p:val>
                                            <p:fltVal val="90"/>
                                          </p:val>
                                        </p:tav>
                                        <p:tav tm="100000">
                                          <p:val>
                                            <p:fltVal val="0"/>
                                          </p:val>
                                        </p:tav>
                                      </p:tavLst>
                                    </p:anim>
                                    <p:animEffect transition="in" filter="fade">
                                      <p:cBhvr>
                                        <p:cTn id="22" dur="1000"/>
                                        <p:tgtEl>
                                          <p:spTgt spid="3074"/>
                                        </p:tgtEl>
                                      </p:cBhvr>
                                    </p:animEffect>
                                  </p:childTnLst>
                                </p:cTn>
                              </p:par>
                              <p:par>
                                <p:cTn id="23" presetID="31" presetClass="entr" presetSubtype="0" fill="hold" nodeType="withEffect">
                                  <p:stCondLst>
                                    <p:cond delay="0"/>
                                  </p:stCondLst>
                                  <p:childTnLst>
                                    <p:set>
                                      <p:cBhvr>
                                        <p:cTn id="24" dur="1" fill="hold">
                                          <p:stCondLst>
                                            <p:cond delay="0"/>
                                          </p:stCondLst>
                                        </p:cTn>
                                        <p:tgtEl>
                                          <p:spTgt spid="3076"/>
                                        </p:tgtEl>
                                        <p:attrNameLst>
                                          <p:attrName>style.visibility</p:attrName>
                                        </p:attrNameLst>
                                      </p:cBhvr>
                                      <p:to>
                                        <p:strVal val="visible"/>
                                      </p:to>
                                    </p:set>
                                    <p:anim calcmode="lin" valueType="num">
                                      <p:cBhvr>
                                        <p:cTn id="25" dur="1000" fill="hold"/>
                                        <p:tgtEl>
                                          <p:spTgt spid="3076"/>
                                        </p:tgtEl>
                                        <p:attrNameLst>
                                          <p:attrName>ppt_w</p:attrName>
                                        </p:attrNameLst>
                                      </p:cBhvr>
                                      <p:tavLst>
                                        <p:tav tm="0">
                                          <p:val>
                                            <p:fltVal val="0"/>
                                          </p:val>
                                        </p:tav>
                                        <p:tav tm="100000">
                                          <p:val>
                                            <p:strVal val="#ppt_w"/>
                                          </p:val>
                                        </p:tav>
                                      </p:tavLst>
                                    </p:anim>
                                    <p:anim calcmode="lin" valueType="num">
                                      <p:cBhvr>
                                        <p:cTn id="26" dur="1000" fill="hold"/>
                                        <p:tgtEl>
                                          <p:spTgt spid="3076"/>
                                        </p:tgtEl>
                                        <p:attrNameLst>
                                          <p:attrName>ppt_h</p:attrName>
                                        </p:attrNameLst>
                                      </p:cBhvr>
                                      <p:tavLst>
                                        <p:tav tm="0">
                                          <p:val>
                                            <p:fltVal val="0"/>
                                          </p:val>
                                        </p:tav>
                                        <p:tav tm="100000">
                                          <p:val>
                                            <p:strVal val="#ppt_h"/>
                                          </p:val>
                                        </p:tav>
                                      </p:tavLst>
                                    </p:anim>
                                    <p:anim calcmode="lin" valueType="num">
                                      <p:cBhvr>
                                        <p:cTn id="27" dur="1000" fill="hold"/>
                                        <p:tgtEl>
                                          <p:spTgt spid="3076"/>
                                        </p:tgtEl>
                                        <p:attrNameLst>
                                          <p:attrName>style.rotation</p:attrName>
                                        </p:attrNameLst>
                                      </p:cBhvr>
                                      <p:tavLst>
                                        <p:tav tm="0">
                                          <p:val>
                                            <p:fltVal val="90"/>
                                          </p:val>
                                        </p:tav>
                                        <p:tav tm="100000">
                                          <p:val>
                                            <p:fltVal val="0"/>
                                          </p:val>
                                        </p:tav>
                                      </p:tavLst>
                                    </p:anim>
                                    <p:animEffect transition="in" filter="fade">
                                      <p:cBhvr>
                                        <p:cTn id="28"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p:cNvSpPr>
          <p:nvPr/>
        </p:nvSpPr>
        <p:spPr bwMode="auto">
          <a:xfrm>
            <a:off x="609600" y="533400"/>
            <a:ext cx="8229600" cy="566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defRPr/>
            </a:pPr>
            <a:r>
              <a:rPr lang="es-ES" sz="2000" b="1" dirty="0" smtClean="0">
                <a:latin typeface="Arial" pitchFamily="34" charset="0"/>
                <a:cs typeface="Arial" pitchFamily="34" charset="0"/>
              </a:rPr>
              <a:t>ANÁLISIS FINANCIERO</a:t>
            </a:r>
          </a:p>
          <a:p>
            <a:pPr>
              <a:buFont typeface="Arial" charset="0"/>
              <a:buNone/>
              <a:defRPr/>
            </a:pPr>
            <a:r>
              <a:rPr lang="es-ES" sz="2000" dirty="0">
                <a:latin typeface="Arial" pitchFamily="34" charset="0"/>
                <a:cs typeface="Arial" pitchFamily="34" charset="0"/>
              </a:rPr>
              <a:t>VALOR ACTUAL NETO (</a:t>
            </a:r>
            <a:r>
              <a:rPr lang="es-ES" sz="2000" dirty="0" smtClean="0">
                <a:latin typeface="Arial" pitchFamily="34" charset="0"/>
                <a:cs typeface="Arial" pitchFamily="34" charset="0"/>
              </a:rPr>
              <a:t>VAN)</a:t>
            </a:r>
          </a:p>
          <a:p>
            <a:pPr algn="just">
              <a:buFont typeface="Arial" charset="0"/>
              <a:buNone/>
              <a:defRPr/>
            </a:pPr>
            <a:r>
              <a:rPr lang="es-ES" sz="2000" dirty="0" smtClean="0">
                <a:latin typeface="Arial" pitchFamily="34" charset="0"/>
                <a:cs typeface="Arial" pitchFamily="34" charset="0"/>
              </a:rPr>
              <a:t>	</a:t>
            </a:r>
          </a:p>
          <a:p>
            <a:pPr algn="just">
              <a:buFont typeface="Arial" charset="0"/>
              <a:buNone/>
              <a:defRPr/>
            </a:pPr>
            <a:r>
              <a:rPr lang="es-ES" sz="2000" dirty="0">
                <a:latin typeface="Arial" pitchFamily="34" charset="0"/>
                <a:cs typeface="Arial" pitchFamily="34" charset="0"/>
              </a:rPr>
              <a:t>	</a:t>
            </a:r>
            <a:r>
              <a:rPr lang="es-ES" sz="2000" dirty="0" smtClean="0">
                <a:latin typeface="Arial" pitchFamily="34" charset="0"/>
                <a:cs typeface="Arial" pitchFamily="34" charset="0"/>
              </a:rPr>
              <a:t>Encontrar </a:t>
            </a:r>
            <a:r>
              <a:rPr lang="es-ES" sz="2000" dirty="0">
                <a:latin typeface="Arial" pitchFamily="34" charset="0"/>
                <a:cs typeface="Arial" pitchFamily="34" charset="0"/>
              </a:rPr>
              <a:t>el valor presente de los flujos netos de efectivo esperados de una inversión, descontando a una tasa de interés apropiada y, restándole el costo inicial del proyecto</a:t>
            </a:r>
            <a:r>
              <a:rPr lang="es-ES" sz="2000" dirty="0" smtClean="0">
                <a:latin typeface="Arial" pitchFamily="34" charset="0"/>
                <a:cs typeface="Arial" pitchFamily="34" charset="0"/>
              </a:rPr>
              <a:t>.</a:t>
            </a:r>
          </a:p>
          <a:p>
            <a:pPr algn="just">
              <a:buFont typeface="Arial" charset="0"/>
              <a:buNone/>
              <a:defRPr/>
            </a:pPr>
            <a:r>
              <a:rPr lang="es-ES" sz="2000" dirty="0" smtClean="0">
                <a:latin typeface="Arial" pitchFamily="34" charset="0"/>
                <a:cs typeface="Arial" pitchFamily="34" charset="0"/>
              </a:rPr>
              <a:t>	El </a:t>
            </a:r>
            <a:r>
              <a:rPr lang="es-ES" sz="2000" dirty="0">
                <a:latin typeface="Arial" pitchFamily="34" charset="0"/>
                <a:cs typeface="Arial" pitchFamily="34" charset="0"/>
              </a:rPr>
              <a:t>VAN toma en cuenta el valor del dinero a través del tiempo</a:t>
            </a:r>
            <a:r>
              <a:rPr lang="es-ES" sz="2000" dirty="0" smtClean="0">
                <a:latin typeface="Arial" pitchFamily="34" charset="0"/>
                <a:cs typeface="Arial" pitchFamily="34" charset="0"/>
              </a:rPr>
              <a:t>.</a:t>
            </a:r>
          </a:p>
          <a:p>
            <a:pPr algn="just">
              <a:buFont typeface="Arial" charset="0"/>
              <a:buNone/>
              <a:defRPr/>
            </a:pPr>
            <a:endParaRPr lang="es-ES" sz="2000" dirty="0">
              <a:latin typeface="Arial" pitchFamily="34" charset="0"/>
              <a:cs typeface="Arial" pitchFamily="34" charset="0"/>
            </a:endParaRPr>
          </a:p>
          <a:p>
            <a:pPr algn="just">
              <a:buFont typeface="Arial" charset="0"/>
              <a:buNone/>
              <a:defRPr/>
            </a:pPr>
            <a:endParaRPr lang="es-ES" sz="2000" dirty="0" smtClean="0">
              <a:latin typeface="Arial" pitchFamily="34" charset="0"/>
              <a:cs typeface="Arial" pitchFamily="34" charset="0"/>
            </a:endParaRPr>
          </a:p>
          <a:p>
            <a:pPr marL="0" indent="0">
              <a:buFont typeface="Arial" charset="0"/>
              <a:buNone/>
              <a:defRPr/>
            </a:pPr>
            <a:endParaRPr lang="es-ES" sz="2000" dirty="0" smtClean="0"/>
          </a:p>
          <a:p>
            <a:pPr marL="0" indent="0">
              <a:buFont typeface="Arial" charset="0"/>
              <a:buNone/>
              <a:defRPr/>
            </a:pPr>
            <a:r>
              <a:rPr lang="es-ES" sz="2000" dirty="0" smtClean="0"/>
              <a:t>	</a:t>
            </a:r>
            <a:r>
              <a:rPr lang="es-ES" sz="2000" dirty="0" smtClean="0">
                <a:latin typeface="Arial" pitchFamily="34" charset="0"/>
                <a:cs typeface="Arial" pitchFamily="34" charset="0"/>
              </a:rPr>
              <a:t>BN </a:t>
            </a:r>
            <a:r>
              <a:rPr lang="es-ES" sz="2000" dirty="0">
                <a:latin typeface="Arial" pitchFamily="34" charset="0"/>
                <a:cs typeface="Arial" pitchFamily="34" charset="0"/>
              </a:rPr>
              <a:t>= Beneficio Neto del flujo del periodo t</a:t>
            </a:r>
          </a:p>
          <a:p>
            <a:pPr marL="0" indent="0">
              <a:buFont typeface="Arial" charset="0"/>
              <a:buNone/>
              <a:defRPr/>
            </a:pPr>
            <a:r>
              <a:rPr lang="es-ES" sz="2000" dirty="0" smtClean="0">
                <a:latin typeface="Arial" pitchFamily="34" charset="0"/>
                <a:cs typeface="Arial" pitchFamily="34" charset="0"/>
              </a:rPr>
              <a:t>	</a:t>
            </a:r>
            <a:r>
              <a:rPr lang="es-ES" sz="2000" dirty="0" err="1" smtClean="0">
                <a:latin typeface="Arial" pitchFamily="34" charset="0"/>
                <a:cs typeface="Arial" pitchFamily="34" charset="0"/>
              </a:rPr>
              <a:t>Io</a:t>
            </a:r>
            <a:r>
              <a:rPr lang="es-ES" sz="2000" dirty="0">
                <a:latin typeface="Arial" pitchFamily="34" charset="0"/>
                <a:cs typeface="Arial" pitchFamily="34" charset="0"/>
              </a:rPr>
              <a:t>= Inversión Inicial</a:t>
            </a:r>
          </a:p>
          <a:p>
            <a:pPr marL="0" indent="0">
              <a:buFont typeface="Arial" charset="0"/>
              <a:buNone/>
              <a:defRPr/>
            </a:pPr>
            <a:r>
              <a:rPr lang="es-ES" sz="2000" dirty="0" smtClean="0">
                <a:latin typeface="Arial" pitchFamily="34" charset="0"/>
                <a:cs typeface="Arial" pitchFamily="34" charset="0"/>
              </a:rPr>
              <a:t>	n </a:t>
            </a:r>
            <a:r>
              <a:rPr lang="es-ES" sz="2000" dirty="0">
                <a:latin typeface="Arial" pitchFamily="34" charset="0"/>
                <a:cs typeface="Arial" pitchFamily="34" charset="0"/>
              </a:rPr>
              <a:t>= número de años</a:t>
            </a:r>
          </a:p>
          <a:p>
            <a:pPr marL="0" indent="0">
              <a:buFont typeface="Arial" charset="0"/>
              <a:buNone/>
              <a:defRPr/>
            </a:pPr>
            <a:r>
              <a:rPr lang="es-ES" sz="2000" dirty="0" smtClean="0">
                <a:latin typeface="Arial" pitchFamily="34" charset="0"/>
                <a:cs typeface="Arial" pitchFamily="34" charset="0"/>
              </a:rPr>
              <a:t>	i </a:t>
            </a:r>
            <a:r>
              <a:rPr lang="es-ES" sz="2000" dirty="0">
                <a:latin typeface="Arial" pitchFamily="34" charset="0"/>
                <a:cs typeface="Arial" pitchFamily="34" charset="0"/>
              </a:rPr>
              <a:t>= tasa de descuento (15%)</a:t>
            </a: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0888" y="3143250"/>
            <a:ext cx="256222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628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animEffect transition="in" filter="fade">
                                      <p:cBhvr>
                                        <p:cTn id="23" dur="500"/>
                                        <p:tgtEl>
                                          <p:spTgt spid="6">
                                            <p:txEl>
                                              <p:pRg st="8" end="8"/>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animEffect transition="in" filter="fade">
                                      <p:cBhvr>
                                        <p:cTn id="27" dur="500"/>
                                        <p:tgtEl>
                                          <p:spTgt spid="6">
                                            <p:txEl>
                                              <p:pRg st="9" end="9"/>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animEffect transition="in" filter="fade">
                                      <p:cBhvr>
                                        <p:cTn id="31" dur="500"/>
                                        <p:tgtEl>
                                          <p:spTgt spid="6">
                                            <p:txEl>
                                              <p:pRg st="10" end="10"/>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animEffect transition="in" filter="fade">
                                      <p:cBhvr>
                                        <p:cTn id="35" dur="500"/>
                                        <p:tgtEl>
                                          <p:spTgt spid="6">
                                            <p:txEl>
                                              <p:pRg st="11" end="11"/>
                                            </p:txEl>
                                          </p:spTgt>
                                        </p:tgtEl>
                                      </p:cBhvr>
                                    </p:animEffect>
                                  </p:childTnLst>
                                </p:cTn>
                              </p:par>
                            </p:childTnLst>
                          </p:cTn>
                        </p:par>
                        <p:par>
                          <p:cTn id="36" fill="hold">
                            <p:stCondLst>
                              <p:cond delay="4000"/>
                            </p:stCondLst>
                            <p:childTnLst>
                              <p:par>
                                <p:cTn id="37" presetID="6" presetClass="entr" presetSubtype="16"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circle(in)">
                                      <p:cBhvr>
                                        <p:cTn id="3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p:cNvSpPr>
          <p:nvPr/>
        </p:nvSpPr>
        <p:spPr bwMode="auto">
          <a:xfrm>
            <a:off x="609600" y="533400"/>
            <a:ext cx="8229600" cy="566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defRPr/>
            </a:pPr>
            <a:r>
              <a:rPr lang="es-ES" sz="2000" b="1" dirty="0" smtClean="0">
                <a:latin typeface="Arial" pitchFamily="34" charset="0"/>
                <a:cs typeface="Arial" pitchFamily="34" charset="0"/>
              </a:rPr>
              <a:t>ANÁLISIS FINANCIERO</a:t>
            </a:r>
          </a:p>
          <a:p>
            <a:pPr>
              <a:buFont typeface="Arial" charset="0"/>
              <a:buNone/>
              <a:defRPr/>
            </a:pPr>
            <a:r>
              <a:rPr lang="es-ES" sz="2000" dirty="0">
                <a:latin typeface="Arial" pitchFamily="34" charset="0"/>
                <a:cs typeface="Arial" pitchFamily="34" charset="0"/>
              </a:rPr>
              <a:t>VALOR ACTUAL NETO (</a:t>
            </a:r>
            <a:r>
              <a:rPr lang="es-ES" sz="2000" dirty="0" smtClean="0">
                <a:latin typeface="Arial" pitchFamily="34" charset="0"/>
                <a:cs typeface="Arial" pitchFamily="34" charset="0"/>
              </a:rPr>
              <a:t>VAN)</a:t>
            </a:r>
          </a:p>
          <a:p>
            <a:pPr algn="just">
              <a:buFont typeface="Arial" charset="0"/>
              <a:buNone/>
              <a:defRPr/>
            </a:pPr>
            <a:r>
              <a:rPr lang="es-ES" sz="2000" dirty="0" smtClean="0">
                <a:latin typeface="Arial" pitchFamily="34" charset="0"/>
                <a:cs typeface="Arial" pitchFamily="34" charset="0"/>
              </a:rPr>
              <a:t>	</a:t>
            </a:r>
          </a:p>
          <a:p>
            <a:pPr algn="just">
              <a:buFont typeface="Arial" charset="0"/>
              <a:buNone/>
              <a:defRPr/>
            </a:pPr>
            <a:r>
              <a:rPr lang="es-ES" sz="2000" dirty="0">
                <a:latin typeface="Arial" pitchFamily="34" charset="0"/>
                <a:cs typeface="Arial" pitchFamily="34" charset="0"/>
              </a:rPr>
              <a:t>	Se considera una tabla de los gastos de </a:t>
            </a:r>
            <a:r>
              <a:rPr lang="es-ES" sz="2000" dirty="0" err="1">
                <a:latin typeface="Arial" pitchFamily="34" charset="0"/>
                <a:cs typeface="Arial" pitchFamily="34" charset="0"/>
              </a:rPr>
              <a:t>Proasin</a:t>
            </a:r>
            <a:r>
              <a:rPr lang="es-ES" sz="2000" dirty="0">
                <a:latin typeface="Arial" pitchFamily="34" charset="0"/>
                <a:cs typeface="Arial" pitchFamily="34" charset="0"/>
              </a:rPr>
              <a:t> al alquilar una máquina para realizar la rosca de tubos considerando los últimos tres años:</a:t>
            </a:r>
          </a:p>
          <a:p>
            <a:pPr algn="just">
              <a:buFont typeface="Arial" charset="0"/>
              <a:buNone/>
              <a:defRPr/>
            </a:pPr>
            <a:endParaRPr lang="es-ES" sz="2000" dirty="0" smtClean="0">
              <a:latin typeface="Arial" pitchFamily="34" charset="0"/>
              <a:cs typeface="Arial" pitchFamily="34" charset="0"/>
            </a:endParaRPr>
          </a:p>
          <a:p>
            <a:pPr marL="0" indent="0">
              <a:buFont typeface="Arial" charset="0"/>
              <a:buNone/>
              <a:defRPr/>
            </a:pPr>
            <a:r>
              <a:rPr lang="es-ES" sz="2000" dirty="0" smtClean="0"/>
              <a:t>	</a:t>
            </a:r>
            <a:endParaRPr lang="es-ES" sz="2000" dirty="0">
              <a:latin typeface="Arial" pitchFamily="34" charset="0"/>
              <a:cs typeface="Arial" pitchFamily="34" charset="0"/>
            </a:endParaRPr>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108" y="3124199"/>
            <a:ext cx="6332292" cy="1487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834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par>
                          <p:cTn id="16" fill="hold">
                            <p:stCondLst>
                              <p:cond delay="1500"/>
                            </p:stCondLst>
                            <p:childTnLst>
                              <p:par>
                                <p:cTn id="17" presetID="31"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p:cNvSpPr>
          <p:nvPr/>
        </p:nvSpPr>
        <p:spPr bwMode="auto">
          <a:xfrm>
            <a:off x="609600" y="533400"/>
            <a:ext cx="8229600" cy="566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Font typeface="Arial" charset="0"/>
              <a:buNone/>
            </a:pPr>
            <a:r>
              <a:rPr lang="es-ES" sz="2000" b="1" dirty="0">
                <a:cs typeface="Arial" charset="0"/>
              </a:rPr>
              <a:t>ANÁLISIS FINANCIERO</a:t>
            </a:r>
          </a:p>
          <a:p>
            <a:pPr>
              <a:spcBef>
                <a:spcPct val="20000"/>
              </a:spcBef>
              <a:buFont typeface="Arial" charset="0"/>
              <a:buNone/>
            </a:pPr>
            <a:r>
              <a:rPr lang="es-ES" sz="2000" dirty="0">
                <a:cs typeface="Arial" charset="0"/>
              </a:rPr>
              <a:t>VALOR ACTUAL NETO (VAN)</a:t>
            </a:r>
          </a:p>
          <a:p>
            <a:pPr algn="just">
              <a:spcBef>
                <a:spcPct val="20000"/>
              </a:spcBef>
              <a:buFont typeface="Arial" charset="0"/>
              <a:buChar char="•"/>
            </a:pPr>
            <a:r>
              <a:rPr lang="es-ES" sz="2000" dirty="0">
                <a:latin typeface="Arial" pitchFamily="34" charset="0"/>
                <a:cs typeface="Arial" pitchFamily="34" charset="0"/>
              </a:rPr>
              <a:t>Para conocer la proyección de la producción para los próximos 5 años, se prevé un aumento del 10% en el costo de alquiler y el costo de producir y un aumento de 300 unidades por año, como se ha venido dando en los últimos años.</a:t>
            </a:r>
          </a:p>
          <a:p>
            <a:pPr algn="just">
              <a:spcBef>
                <a:spcPct val="20000"/>
              </a:spcBef>
              <a:buFont typeface="Arial" charset="0"/>
              <a:buNone/>
            </a:pPr>
            <a:endParaRPr lang="es-ES" sz="2000" dirty="0">
              <a:cs typeface="Arial" charset="0"/>
            </a:endParaRPr>
          </a:p>
          <a:p>
            <a:pPr algn="just">
              <a:spcBef>
                <a:spcPct val="20000"/>
              </a:spcBef>
              <a:buFont typeface="Arial" charset="0"/>
              <a:buNone/>
            </a:pPr>
            <a:endParaRPr lang="es-ES" sz="2000" dirty="0">
              <a:cs typeface="Arial" charset="0"/>
            </a:endParaRPr>
          </a:p>
          <a:p>
            <a:pPr algn="just">
              <a:spcBef>
                <a:spcPct val="20000"/>
              </a:spcBef>
              <a:buFont typeface="Arial" charset="0"/>
              <a:buNone/>
            </a:pPr>
            <a:endParaRPr lang="es-ES" sz="2000" dirty="0">
              <a:cs typeface="Arial" charset="0"/>
            </a:endParaRPr>
          </a:p>
          <a:p>
            <a:pPr algn="just">
              <a:spcBef>
                <a:spcPct val="20000"/>
              </a:spcBef>
              <a:buFont typeface="Arial" charset="0"/>
              <a:buNone/>
            </a:pPr>
            <a:endParaRPr lang="es-ES" sz="2000" dirty="0">
              <a:cs typeface="Arial" charset="0"/>
            </a:endParaRPr>
          </a:p>
          <a:p>
            <a:pPr algn="just">
              <a:spcBef>
                <a:spcPct val="20000"/>
              </a:spcBef>
              <a:buFont typeface="Arial" charset="0"/>
              <a:buNone/>
            </a:pPr>
            <a:endParaRPr lang="es-ES" sz="2000" dirty="0">
              <a:cs typeface="Arial" charset="0"/>
            </a:endParaRPr>
          </a:p>
          <a:p>
            <a:pPr algn="just">
              <a:spcBef>
                <a:spcPct val="20000"/>
              </a:spcBef>
              <a:buFont typeface="Arial" charset="0"/>
              <a:buNone/>
            </a:pPr>
            <a:endParaRPr lang="es-ES" sz="2000" dirty="0">
              <a:cs typeface="Arial" charset="0"/>
            </a:endParaRPr>
          </a:p>
          <a:p>
            <a:pPr>
              <a:spcBef>
                <a:spcPct val="20000"/>
              </a:spcBef>
              <a:buFont typeface="Arial" charset="0"/>
              <a:buChar char="•"/>
            </a:pPr>
            <a:r>
              <a:rPr lang="es-ES" sz="2000" dirty="0">
                <a:latin typeface="Arial" pitchFamily="34" charset="0"/>
                <a:cs typeface="Arial" pitchFamily="34" charset="0"/>
              </a:rPr>
              <a:t>Al ser el VAN mayor al valor de inversión, el proyecto producirá ganancias por encima de la rentabilidad exigida.</a:t>
            </a:r>
          </a:p>
          <a:p>
            <a:pPr>
              <a:spcBef>
                <a:spcPct val="20000"/>
              </a:spcBef>
              <a:buFont typeface="Arial" charset="0"/>
              <a:buChar char="•"/>
            </a:pPr>
            <a:r>
              <a:rPr lang="es-ES" sz="2000" dirty="0">
                <a:latin typeface="Arial" pitchFamily="34" charset="0"/>
                <a:cs typeface="Arial" pitchFamily="34" charset="0"/>
              </a:rPr>
              <a:t>La inversión será recuperada a mediados del tercer año.</a:t>
            </a:r>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7492" t="33854" r="7662" b="41841"/>
          <a:stretch/>
        </p:blipFill>
        <p:spPr bwMode="auto">
          <a:xfrm>
            <a:off x="2093124" y="2708920"/>
            <a:ext cx="4957751"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432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animEffect transition="in" filter="fade">
                                      <p:cBhvr>
                                        <p:cTn id="19" dur="500"/>
                                        <p:tgtEl>
                                          <p:spTgt spid="6">
                                            <p:txEl>
                                              <p:pRg st="9" end="9"/>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animEffect transition="in" filter="fade">
                                      <p:cBhvr>
                                        <p:cTn id="23" dur="500"/>
                                        <p:tgtEl>
                                          <p:spTgt spid="6">
                                            <p:txEl>
                                              <p:pRg st="10" end="10"/>
                                            </p:txEl>
                                          </p:spTgt>
                                        </p:tgtEl>
                                      </p:cBhvr>
                                    </p:animEffect>
                                  </p:childTnLst>
                                </p:cTn>
                              </p:par>
                            </p:childTnLst>
                          </p:cTn>
                        </p:par>
                        <p:par>
                          <p:cTn id="24" fill="hold">
                            <p:stCondLst>
                              <p:cond delay="2500"/>
                            </p:stCondLst>
                            <p:childTnLst>
                              <p:par>
                                <p:cTn id="25" presetID="31" presetClass="entr" presetSubtype="0" fill="hold" nodeType="afterEffect">
                                  <p:stCondLst>
                                    <p:cond delay="0"/>
                                  </p:stCondLst>
                                  <p:childTnLst>
                                    <p:set>
                                      <p:cBhvr>
                                        <p:cTn id="26" dur="1" fill="hold">
                                          <p:stCondLst>
                                            <p:cond delay="0"/>
                                          </p:stCondLst>
                                        </p:cTn>
                                        <p:tgtEl>
                                          <p:spTgt spid="4098"/>
                                        </p:tgtEl>
                                        <p:attrNameLst>
                                          <p:attrName>style.visibility</p:attrName>
                                        </p:attrNameLst>
                                      </p:cBhvr>
                                      <p:to>
                                        <p:strVal val="visible"/>
                                      </p:to>
                                    </p:set>
                                    <p:anim calcmode="lin" valueType="num">
                                      <p:cBhvr>
                                        <p:cTn id="27" dur="1000" fill="hold"/>
                                        <p:tgtEl>
                                          <p:spTgt spid="4098"/>
                                        </p:tgtEl>
                                        <p:attrNameLst>
                                          <p:attrName>ppt_w</p:attrName>
                                        </p:attrNameLst>
                                      </p:cBhvr>
                                      <p:tavLst>
                                        <p:tav tm="0">
                                          <p:val>
                                            <p:fltVal val="0"/>
                                          </p:val>
                                        </p:tav>
                                        <p:tav tm="100000">
                                          <p:val>
                                            <p:strVal val="#ppt_w"/>
                                          </p:val>
                                        </p:tav>
                                      </p:tavLst>
                                    </p:anim>
                                    <p:anim calcmode="lin" valueType="num">
                                      <p:cBhvr>
                                        <p:cTn id="28" dur="1000" fill="hold"/>
                                        <p:tgtEl>
                                          <p:spTgt spid="4098"/>
                                        </p:tgtEl>
                                        <p:attrNameLst>
                                          <p:attrName>ppt_h</p:attrName>
                                        </p:attrNameLst>
                                      </p:cBhvr>
                                      <p:tavLst>
                                        <p:tav tm="0">
                                          <p:val>
                                            <p:fltVal val="0"/>
                                          </p:val>
                                        </p:tav>
                                        <p:tav tm="100000">
                                          <p:val>
                                            <p:strVal val="#ppt_h"/>
                                          </p:val>
                                        </p:tav>
                                      </p:tavLst>
                                    </p:anim>
                                    <p:anim calcmode="lin" valueType="num">
                                      <p:cBhvr>
                                        <p:cTn id="29" dur="1000" fill="hold"/>
                                        <p:tgtEl>
                                          <p:spTgt spid="4098"/>
                                        </p:tgtEl>
                                        <p:attrNameLst>
                                          <p:attrName>style.rotation</p:attrName>
                                        </p:attrNameLst>
                                      </p:cBhvr>
                                      <p:tavLst>
                                        <p:tav tm="0">
                                          <p:val>
                                            <p:fltVal val="90"/>
                                          </p:val>
                                        </p:tav>
                                        <p:tav tm="100000">
                                          <p:val>
                                            <p:fltVal val="0"/>
                                          </p:val>
                                        </p:tav>
                                      </p:tavLst>
                                    </p:anim>
                                    <p:animEffect transition="in" filter="fade">
                                      <p:cBhvr>
                                        <p:cTn id="30"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p:cNvSpPr>
          <p:nvPr/>
        </p:nvSpPr>
        <p:spPr bwMode="auto">
          <a:xfrm>
            <a:off x="609600" y="533400"/>
            <a:ext cx="8229600" cy="566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Font typeface="Arial" charset="0"/>
              <a:buNone/>
            </a:pPr>
            <a:r>
              <a:rPr lang="es-ES" sz="2000" b="1" dirty="0">
                <a:cs typeface="Arial" charset="0"/>
              </a:rPr>
              <a:t>ANÁLISIS FINANCIERO</a:t>
            </a:r>
          </a:p>
          <a:p>
            <a:pPr>
              <a:spcBef>
                <a:spcPct val="20000"/>
              </a:spcBef>
              <a:buFont typeface="Arial" charset="0"/>
              <a:buNone/>
            </a:pPr>
            <a:r>
              <a:rPr lang="es-ES" sz="2000" dirty="0">
                <a:cs typeface="Arial" charset="0"/>
              </a:rPr>
              <a:t>TASA INTERNA DE RETORNO (TIR)</a:t>
            </a:r>
          </a:p>
          <a:p>
            <a:pPr algn="just">
              <a:spcBef>
                <a:spcPct val="20000"/>
              </a:spcBef>
              <a:buFontTx/>
              <a:buChar char="-"/>
            </a:pPr>
            <a:r>
              <a:rPr lang="es-ES" dirty="0">
                <a:cs typeface="Arial" charset="0"/>
              </a:rPr>
              <a:t>Es la evaluación del proyecto en función de una tasa única de rendimiento por periodo, es decir es el cálculo del VAN igualado a cero.</a:t>
            </a:r>
          </a:p>
          <a:p>
            <a:pPr>
              <a:spcBef>
                <a:spcPct val="20000"/>
              </a:spcBef>
              <a:buFontTx/>
              <a:buChar char="-"/>
            </a:pPr>
            <a:endParaRPr lang="es-ES" sz="2000" dirty="0">
              <a:cs typeface="Arial" charset="0"/>
            </a:endParaRPr>
          </a:p>
          <a:p>
            <a:pPr marL="0" indent="0">
              <a:spcBef>
                <a:spcPct val="20000"/>
              </a:spcBef>
            </a:pPr>
            <a:endParaRPr lang="es-ES" sz="2000" dirty="0">
              <a:cs typeface="Arial" charset="0"/>
            </a:endParaRPr>
          </a:p>
          <a:p>
            <a:pPr algn="just">
              <a:spcBef>
                <a:spcPct val="20000"/>
              </a:spcBef>
              <a:buFontTx/>
              <a:buChar char="-"/>
            </a:pPr>
            <a:r>
              <a:rPr lang="es-ES" dirty="0">
                <a:latin typeface="Arial" pitchFamily="34" charset="0"/>
                <a:cs typeface="Arial" pitchFamily="34" charset="0"/>
              </a:rPr>
              <a:t>La tasa calculada debe ser mayor que la tasa de descuento (15%), para considerar que el proyecto es rentable.</a:t>
            </a:r>
          </a:p>
          <a:p>
            <a:pPr>
              <a:spcBef>
                <a:spcPct val="20000"/>
              </a:spcBef>
              <a:buFontTx/>
              <a:buChar char="-"/>
            </a:pPr>
            <a:endParaRPr lang="es-ES" sz="2000" dirty="0">
              <a:cs typeface="Arial" charset="0"/>
            </a:endParaRPr>
          </a:p>
          <a:p>
            <a:pPr>
              <a:spcBef>
                <a:spcPct val="20000"/>
              </a:spcBef>
              <a:buFontTx/>
              <a:buChar char="-"/>
            </a:pPr>
            <a:endParaRPr lang="es-ES" sz="2000" dirty="0">
              <a:cs typeface="Arial" charset="0"/>
            </a:endParaRPr>
          </a:p>
          <a:p>
            <a:pPr>
              <a:spcBef>
                <a:spcPct val="20000"/>
              </a:spcBef>
              <a:buFontTx/>
              <a:buChar char="-"/>
            </a:pPr>
            <a:endParaRPr lang="es-ES" sz="2000" dirty="0">
              <a:cs typeface="Arial" charset="0"/>
            </a:endParaRPr>
          </a:p>
          <a:p>
            <a:pPr marL="0" indent="0">
              <a:spcBef>
                <a:spcPct val="20000"/>
              </a:spcBef>
            </a:pPr>
            <a:endParaRPr lang="es-ES" sz="2000" dirty="0">
              <a:cs typeface="Arial" charset="0"/>
            </a:endParaRPr>
          </a:p>
          <a:p>
            <a:pPr marL="0" indent="0">
              <a:spcBef>
                <a:spcPct val="20000"/>
              </a:spcBef>
            </a:pPr>
            <a:endParaRPr lang="es-ES" dirty="0">
              <a:cs typeface="Arial" charset="0"/>
            </a:endParaRPr>
          </a:p>
          <a:p>
            <a:pPr>
              <a:spcBef>
                <a:spcPct val="20000"/>
              </a:spcBef>
              <a:buFontTx/>
              <a:buChar char="-"/>
            </a:pPr>
            <a:r>
              <a:rPr lang="es-ES" dirty="0">
                <a:latin typeface="Arial" pitchFamily="34" charset="0"/>
                <a:cs typeface="Arial" pitchFamily="34" charset="0"/>
              </a:rPr>
              <a:t>La tasa interna de retorno es mayor que la tasa de descuento, lo que demuestra que el proyecto es rentable.</a:t>
            </a: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2060848"/>
            <a:ext cx="1655440" cy="408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7589" t="57813" r="8150" b="27951"/>
          <a:stretch/>
        </p:blipFill>
        <p:spPr bwMode="auto">
          <a:xfrm>
            <a:off x="1909402" y="3429000"/>
            <a:ext cx="5856356"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78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6"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fade">
                                      <p:cBhvr>
                                        <p:cTn id="23" dur="500"/>
                                        <p:tgtEl>
                                          <p:spTgt spid="6">
                                            <p:txEl>
                                              <p:pRg st="5" end="5"/>
                                            </p:txEl>
                                          </p:spTgt>
                                        </p:tgtEl>
                                      </p:cBhvr>
                                    </p:animEffec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animEffect transition="in" filter="fade">
                                      <p:cBhvr>
                                        <p:cTn id="27" dur="500"/>
                                        <p:tgtEl>
                                          <p:spTgt spid="6">
                                            <p:txEl>
                                              <p:pRg st="11" end="11"/>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5122"/>
                                        </p:tgtEl>
                                        <p:attrNameLst>
                                          <p:attrName>style.visibility</p:attrName>
                                        </p:attrNameLst>
                                      </p:cBhvr>
                                      <p:to>
                                        <p:strVal val="visible"/>
                                      </p:to>
                                    </p:set>
                                    <p:anim calcmode="lin" valueType="num">
                                      <p:cBhvr>
                                        <p:cTn id="30" dur="1000" fill="hold"/>
                                        <p:tgtEl>
                                          <p:spTgt spid="5122"/>
                                        </p:tgtEl>
                                        <p:attrNameLst>
                                          <p:attrName>ppt_w</p:attrName>
                                        </p:attrNameLst>
                                      </p:cBhvr>
                                      <p:tavLst>
                                        <p:tav tm="0">
                                          <p:val>
                                            <p:fltVal val="0"/>
                                          </p:val>
                                        </p:tav>
                                        <p:tav tm="100000">
                                          <p:val>
                                            <p:strVal val="#ppt_w"/>
                                          </p:val>
                                        </p:tav>
                                      </p:tavLst>
                                    </p:anim>
                                    <p:anim calcmode="lin" valueType="num">
                                      <p:cBhvr>
                                        <p:cTn id="31" dur="1000" fill="hold"/>
                                        <p:tgtEl>
                                          <p:spTgt spid="5122"/>
                                        </p:tgtEl>
                                        <p:attrNameLst>
                                          <p:attrName>ppt_h</p:attrName>
                                        </p:attrNameLst>
                                      </p:cBhvr>
                                      <p:tavLst>
                                        <p:tav tm="0">
                                          <p:val>
                                            <p:fltVal val="0"/>
                                          </p:val>
                                        </p:tav>
                                        <p:tav tm="100000">
                                          <p:val>
                                            <p:strVal val="#ppt_h"/>
                                          </p:val>
                                        </p:tav>
                                      </p:tavLst>
                                    </p:anim>
                                    <p:anim calcmode="lin" valueType="num">
                                      <p:cBhvr>
                                        <p:cTn id="32" dur="1000" fill="hold"/>
                                        <p:tgtEl>
                                          <p:spTgt spid="5122"/>
                                        </p:tgtEl>
                                        <p:attrNameLst>
                                          <p:attrName>style.rotation</p:attrName>
                                        </p:attrNameLst>
                                      </p:cBhvr>
                                      <p:tavLst>
                                        <p:tav tm="0">
                                          <p:val>
                                            <p:fltVal val="90"/>
                                          </p:val>
                                        </p:tav>
                                        <p:tav tm="100000">
                                          <p:val>
                                            <p:fltVal val="0"/>
                                          </p:val>
                                        </p:tav>
                                      </p:tavLst>
                                    </p:anim>
                                    <p:animEffect transition="in" filter="fade">
                                      <p:cBhvr>
                                        <p:cTn id="33"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10"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67544" y="566154"/>
            <a:ext cx="8371656" cy="5725691"/>
          </a:xfrm>
        </p:spPr>
        <p:txBody>
          <a:bodyPr/>
          <a:lstStyle/>
          <a:p>
            <a:pPr marL="114300" indent="0" algn="just">
              <a:buNone/>
            </a:pPr>
            <a:r>
              <a:rPr lang="es-ES" sz="2000" b="1" dirty="0" smtClean="0">
                <a:latin typeface="Arial" charset="0"/>
                <a:cs typeface="Arial" charset="0"/>
              </a:rPr>
              <a:t>CONCLUSIONES</a:t>
            </a:r>
          </a:p>
          <a:p>
            <a:pPr marL="914400" lvl="2" indent="0" algn="just">
              <a:buFont typeface="Arial" charset="0"/>
              <a:buNone/>
            </a:pPr>
            <a:endParaRPr lang="es-ES" sz="2000" b="1" dirty="0" smtClean="0">
              <a:latin typeface="Arial" charset="0"/>
              <a:cs typeface="Arial" charset="0"/>
            </a:endParaRPr>
          </a:p>
          <a:p>
            <a:pPr algn="just"/>
            <a:r>
              <a:rPr lang="es-ES" sz="2000" dirty="0" smtClean="0">
                <a:latin typeface="Arial" charset="0"/>
                <a:cs typeface="Arial" charset="0"/>
              </a:rPr>
              <a:t>Se diseñó y construyó una máquina roscadora para tubos desde un cuarto hasta cuatro pulgadas de diámetro para </a:t>
            </a:r>
            <a:r>
              <a:rPr lang="es-ES" sz="2000" dirty="0" err="1" smtClean="0">
                <a:latin typeface="Arial" charset="0"/>
                <a:cs typeface="Arial" charset="0"/>
              </a:rPr>
              <a:t>Proasin</a:t>
            </a:r>
            <a:r>
              <a:rPr lang="es-ES" sz="2000" dirty="0" smtClean="0">
                <a:latin typeface="Arial" charset="0"/>
                <a:cs typeface="Arial" charset="0"/>
              </a:rPr>
              <a:t> aplicando un diseño efectivo y cumpliendo con las expectativas económicas.</a:t>
            </a:r>
            <a:endParaRPr lang="es-ES" sz="500" dirty="0" smtClean="0">
              <a:latin typeface="Arial" charset="0"/>
              <a:cs typeface="Arial" charset="0"/>
            </a:endParaRPr>
          </a:p>
          <a:p>
            <a:pPr algn="just"/>
            <a:endParaRPr lang="es-ES" sz="2000" dirty="0" smtClean="0">
              <a:latin typeface="Arial" charset="0"/>
              <a:cs typeface="Arial" charset="0"/>
            </a:endParaRPr>
          </a:p>
          <a:p>
            <a:pPr algn="just"/>
            <a:r>
              <a:rPr lang="es-ES" sz="2000" dirty="0" smtClean="0">
                <a:latin typeface="Arial" charset="0"/>
                <a:cs typeface="Arial" charset="0"/>
              </a:rPr>
              <a:t>Se describió de manera general las roscas y se realizó un estudio más amplio sobre las roscas NPT, estableciendo su aplicación para el roscado mediante la máquina.</a:t>
            </a:r>
          </a:p>
          <a:p>
            <a:pPr marL="0" indent="0" algn="just">
              <a:buNone/>
            </a:pPr>
            <a:endParaRPr lang="es-ES" sz="500" dirty="0" smtClean="0">
              <a:latin typeface="Arial" charset="0"/>
              <a:cs typeface="Arial" charset="0"/>
            </a:endParaRPr>
          </a:p>
          <a:p>
            <a:pPr algn="just"/>
            <a:endParaRPr lang="es-ES" sz="2000" dirty="0" smtClean="0">
              <a:latin typeface="Arial" charset="0"/>
              <a:cs typeface="Arial" charset="0"/>
            </a:endParaRPr>
          </a:p>
          <a:p>
            <a:pPr algn="just"/>
            <a:r>
              <a:rPr lang="es-ES" sz="2000" dirty="0" smtClean="0">
                <a:latin typeface="Arial" charset="0"/>
                <a:cs typeface="Arial" charset="0"/>
              </a:rPr>
              <a:t>Mediante un análisis de decisión, se seleccionó de entre varias opciones a la que constituiría la alternativa óptima en cada ítem, éstas fueron verificadas y aplicadas.</a:t>
            </a:r>
          </a:p>
          <a:p>
            <a:pPr marL="0" indent="0" algn="just">
              <a:buNone/>
            </a:pPr>
            <a:endParaRPr lang="es-ES" sz="500" dirty="0" smtClean="0">
              <a:latin typeface="Arial" charset="0"/>
              <a:cs typeface="Arial" charset="0"/>
            </a:endParaRPr>
          </a:p>
        </p:txBody>
      </p:sp>
      <p:pic>
        <p:nvPicPr>
          <p:cNvPr id="43012" name="Picture 2" descr="E:\ULTIMOS ULTIMOS KARI\gea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4658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animEffect transition="in" filter="dissolve">
                                      <p:cBhvr>
                                        <p:cTn id="11" dur="500"/>
                                        <p:tgtEl>
                                          <p:spTgt spid="24579">
                                            <p:txEl>
                                              <p:pRg st="2" end="2"/>
                                            </p:txEl>
                                          </p:spTgt>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animEffect transition="in" filter="dissolve">
                                      <p:cBhvr>
                                        <p:cTn id="15" dur="500"/>
                                        <p:tgtEl>
                                          <p:spTgt spid="24579">
                                            <p:txEl>
                                              <p:pRg st="4" end="4"/>
                                            </p:txEl>
                                          </p:spTgt>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24579">
                                            <p:txEl>
                                              <p:pRg st="7" end="7"/>
                                            </p:txEl>
                                          </p:spTgt>
                                        </p:tgtEl>
                                        <p:attrNameLst>
                                          <p:attrName>style.visibility</p:attrName>
                                        </p:attrNameLst>
                                      </p:cBhvr>
                                      <p:to>
                                        <p:strVal val="visible"/>
                                      </p:to>
                                    </p:set>
                                    <p:animEffect transition="in" filter="dissolve">
                                      <p:cBhvr>
                                        <p:cTn id="19" dur="500"/>
                                        <p:tgtEl>
                                          <p:spTgt spid="245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p:cNvSpPr>
          <p:nvPr/>
        </p:nvSpPr>
        <p:spPr>
          <a:xfrm>
            <a:off x="457200" y="533400"/>
            <a:ext cx="8229600" cy="5668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endParaRPr lang="es-ES" sz="2400" b="1" dirty="0" smtClean="0">
              <a:latin typeface="Arial" charset="0"/>
              <a:cs typeface="Arial" charset="0"/>
            </a:endParaRPr>
          </a:p>
          <a:p>
            <a:pPr marL="0" indent="0">
              <a:buFont typeface="Arial" charset="0"/>
              <a:buNone/>
            </a:pPr>
            <a:endParaRPr lang="es-ES" sz="2400" b="1" dirty="0" smtClean="0">
              <a:latin typeface="Arial" charset="0"/>
              <a:cs typeface="Arial" charset="0"/>
            </a:endParaRPr>
          </a:p>
          <a:p>
            <a:pPr marL="0" indent="0">
              <a:buFont typeface="Arial" charset="0"/>
              <a:buNone/>
            </a:pPr>
            <a:endParaRPr lang="es-ES" sz="2400" b="1" dirty="0" smtClean="0">
              <a:latin typeface="Arial" charset="0"/>
              <a:cs typeface="Arial" charset="0"/>
            </a:endParaRPr>
          </a:p>
          <a:p>
            <a:pPr marL="0" indent="0" algn="just">
              <a:buFont typeface="Arial" charset="0"/>
              <a:buNone/>
            </a:pPr>
            <a:r>
              <a:rPr lang="es-ES" sz="2400" b="1" dirty="0" smtClean="0">
                <a:latin typeface="Arial" charset="0"/>
                <a:cs typeface="Arial" charset="0"/>
              </a:rPr>
              <a:t>OBJETIVO GENERAL </a:t>
            </a:r>
          </a:p>
          <a:p>
            <a:pPr marL="0" indent="0" algn="just">
              <a:buFont typeface="Arial" charset="0"/>
              <a:buNone/>
            </a:pPr>
            <a:endParaRPr lang="es-ES" sz="2400" dirty="0" smtClean="0">
              <a:latin typeface="Arial" charset="0"/>
              <a:cs typeface="Arial" charset="0"/>
            </a:endParaRPr>
          </a:p>
          <a:p>
            <a:pPr marL="0" indent="0" algn="ctr">
              <a:lnSpc>
                <a:spcPct val="150000"/>
              </a:lnSpc>
              <a:buFont typeface="Arial" charset="0"/>
              <a:buNone/>
            </a:pPr>
            <a:r>
              <a:rPr lang="es-ES" sz="2400" dirty="0" smtClean="0">
                <a:latin typeface="Arial" charset="0"/>
                <a:cs typeface="Arial" charset="0"/>
              </a:rPr>
              <a:t>Diseñar y construir una máquina roscadora para tubos desde un cuarto hasta cuatro pulgadas de diámetro de mediana producción para PROASIN.</a:t>
            </a:r>
            <a:endParaRPr lang="es-ES" sz="2400" dirty="0">
              <a:latin typeface="Arial" charset="0"/>
              <a:cs typeface="Arial" charset="0"/>
            </a:endParaRPr>
          </a:p>
        </p:txBody>
      </p:sp>
    </p:spTree>
    <p:extLst>
      <p:ext uri="{BB962C8B-B14F-4D97-AF65-F5344CB8AC3E}">
        <p14:creationId xmlns:p14="http://schemas.microsoft.com/office/powerpoint/2010/main" val="223924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dissolve">
                                      <p:cBhvr>
                                        <p:cTn id="7" dur="500"/>
                                        <p:tgtEl>
                                          <p:spTgt spid="6">
                                            <p:txEl>
                                              <p:pRg st="3" end="3"/>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animEffect transition="in" filter="dissolve">
                                      <p:cBhvr>
                                        <p:cTn id="11"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03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609600" y="533400"/>
            <a:ext cx="8229600" cy="5668963"/>
          </a:xfrm>
        </p:spPr>
        <p:txBody>
          <a:bodyPr/>
          <a:lstStyle/>
          <a:p>
            <a:pPr>
              <a:buFont typeface="Arial" charset="0"/>
              <a:buNone/>
            </a:pPr>
            <a:r>
              <a:rPr lang="es-ES" sz="2000" b="1" dirty="0" smtClean="0">
                <a:latin typeface="Arial" charset="0"/>
                <a:cs typeface="Arial" charset="0"/>
              </a:rPr>
              <a:t>CONCLUSIONES</a:t>
            </a:r>
          </a:p>
          <a:p>
            <a:pPr marL="0" indent="0" algn="just">
              <a:buNone/>
            </a:pPr>
            <a:endParaRPr lang="es-ES" sz="2000" dirty="0" smtClean="0">
              <a:latin typeface="Arial" charset="0"/>
              <a:cs typeface="Arial" charset="0"/>
            </a:endParaRPr>
          </a:p>
          <a:p>
            <a:pPr algn="just"/>
            <a:r>
              <a:rPr lang="es-ES" sz="2000" dirty="0">
                <a:latin typeface="Arial" charset="0"/>
                <a:cs typeface="Arial" charset="0"/>
              </a:rPr>
              <a:t>Basándose en las normas que se aplican para cada caso, se realizó el diseño mecánico de todas las partes a fabricar y seleccionar aquellas que se adquirieron mediante catálogo</a:t>
            </a:r>
            <a:r>
              <a:rPr lang="es-ES" sz="2000" dirty="0" smtClean="0">
                <a:latin typeface="Arial" charset="0"/>
                <a:cs typeface="Arial" charset="0"/>
              </a:rPr>
              <a:t>.</a:t>
            </a:r>
            <a:endParaRPr lang="es-ES" sz="500" dirty="0">
              <a:latin typeface="Arial" charset="0"/>
              <a:cs typeface="Arial" charset="0"/>
            </a:endParaRPr>
          </a:p>
          <a:p>
            <a:pPr algn="just"/>
            <a:endParaRPr lang="es-ES" sz="2000" dirty="0" smtClean="0">
              <a:latin typeface="Arial" charset="0"/>
              <a:cs typeface="Arial" charset="0"/>
            </a:endParaRPr>
          </a:p>
          <a:p>
            <a:pPr algn="just"/>
            <a:r>
              <a:rPr lang="es-ES" sz="2000" dirty="0" smtClean="0">
                <a:latin typeface="Arial" charset="0"/>
                <a:cs typeface="Arial" charset="0"/>
              </a:rPr>
              <a:t>Respaldándose en el diseño realizado, se fabricaron determinadas partes, posterior a un análisis de costos, se adquirió otras a medio uso en excelente estado, finalmente se compraron mediante catálogo las propuestas y al contar con todos los elementos se ensambló la máquina, luego de lo cual fue puesta en marcha para efectuar las pruebas respectivas que garanticen un adecuado desempeño, así como un correcto maquinado de la tubería. </a:t>
            </a:r>
          </a:p>
          <a:p>
            <a:pPr marL="0" indent="0" algn="just">
              <a:buNone/>
            </a:pPr>
            <a:endParaRPr lang="es-ES" sz="500" dirty="0" smtClean="0">
              <a:latin typeface="Arial" charset="0"/>
              <a:cs typeface="Arial" charset="0"/>
            </a:endParaRPr>
          </a:p>
        </p:txBody>
      </p:sp>
      <p:pic>
        <p:nvPicPr>
          <p:cNvPr id="44036" name="Picture 2" descr="E:\ULTIMOS ULTIMOS KARI\gea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0635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579">
                                            <p:txEl>
                                              <p:pRg st="4" end="4"/>
                                            </p:txEl>
                                          </p:spTgt>
                                        </p:tgtEl>
                                        <p:attrNameLst>
                                          <p:attrName>style.visibility</p:attrName>
                                        </p:attrNameLst>
                                      </p:cBhvr>
                                      <p:to>
                                        <p:strVal val="visible"/>
                                      </p:to>
                                    </p:set>
                                    <p:animEffect transition="in" filter="dissolve">
                                      <p:cBhvr>
                                        <p:cTn id="7" dur="500"/>
                                        <p:tgtEl>
                                          <p:spTgt spid="24579">
                                            <p:txEl>
                                              <p:pRg st="4" end="4"/>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animEffect transition="in" filter="dissolve">
                                      <p:cBhvr>
                                        <p:cTn id="11" dur="500"/>
                                        <p:tgtEl>
                                          <p:spTgt spid="24579">
                                            <p:txEl>
                                              <p:pRg st="2" end="2"/>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4579">
                                            <p:txEl>
                                              <p:pRg st="0" end="0"/>
                                            </p:txEl>
                                          </p:spTgt>
                                        </p:tgtEl>
                                        <p:attrNameLst>
                                          <p:attrName>style.visibility</p:attrName>
                                        </p:attrNameLst>
                                      </p:cBhvr>
                                      <p:to>
                                        <p:strVal val="visible"/>
                                      </p:to>
                                    </p:set>
                                    <p:animEffect transition="in" filter="dissolve">
                                      <p:cBhvr>
                                        <p:cTn id="15"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505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609600" y="533400"/>
            <a:ext cx="8229600" cy="5668963"/>
          </a:xfrm>
        </p:spPr>
        <p:txBody>
          <a:bodyPr>
            <a:normAutofit/>
          </a:bodyPr>
          <a:lstStyle/>
          <a:p>
            <a:pPr>
              <a:buFont typeface="Arial" charset="0"/>
              <a:buNone/>
            </a:pPr>
            <a:r>
              <a:rPr lang="es-ES" sz="2000" b="1" dirty="0" smtClean="0">
                <a:latin typeface="Arial" charset="0"/>
                <a:cs typeface="Arial" charset="0"/>
              </a:rPr>
              <a:t>CONCLUSIONES</a:t>
            </a:r>
          </a:p>
          <a:p>
            <a:pPr marL="0" indent="0" algn="just">
              <a:buNone/>
            </a:pPr>
            <a:endParaRPr lang="es-ES" sz="1400" dirty="0" smtClean="0">
              <a:latin typeface="Arial" charset="0"/>
              <a:cs typeface="Arial" charset="0"/>
            </a:endParaRPr>
          </a:p>
          <a:p>
            <a:pPr algn="just"/>
            <a:r>
              <a:rPr lang="es-ES" sz="2000" dirty="0" smtClean="0">
                <a:latin typeface="Arial" charset="0"/>
                <a:cs typeface="Arial" charset="0"/>
              </a:rPr>
              <a:t>El número de revoluciones que se selecciona para la operación de la máquina no altera la forma de la rosca, podría afectar la calidad de la misma y el esfuerzo de la máquina en general, aparte de lo que se especifica, puede tomarse como criterio la dureza del tubo a roscar, es decir si el material es duro tomar el menor número de rpm y viceversa</a:t>
            </a:r>
            <a:r>
              <a:rPr lang="es-ES" sz="2000" dirty="0" smtClean="0">
                <a:latin typeface="Arial" charset="0"/>
                <a:cs typeface="Arial" charset="0"/>
              </a:rPr>
              <a:t>.</a:t>
            </a:r>
          </a:p>
          <a:p>
            <a:pPr marL="0" indent="0" algn="just">
              <a:buNone/>
            </a:pPr>
            <a:endParaRPr lang="es-ES" sz="1100" dirty="0" smtClean="0">
              <a:latin typeface="Arial" charset="0"/>
              <a:cs typeface="Arial" charset="0"/>
            </a:endParaRPr>
          </a:p>
          <a:p>
            <a:pPr algn="just"/>
            <a:r>
              <a:rPr lang="es-ES" sz="2000" dirty="0">
                <a:latin typeface="Arial" charset="0"/>
                <a:cs typeface="Arial" charset="0"/>
              </a:rPr>
              <a:t>Para ejecutar este proyecto ha sido necesario aplicar los conocimientos teóricos y prácticos adquiridos durante la formación universitaria, requiriendo mayormente los relacionados al Diseño de Elementos de Máquinas, Procesos de Manufactura, Dibujo Mecánico, Ingeniería en Mantenimiento y Mecánica de Materiales</a:t>
            </a:r>
            <a:r>
              <a:rPr lang="es-ES" sz="2000" dirty="0" smtClean="0">
                <a:latin typeface="Arial" charset="0"/>
                <a:cs typeface="Arial" charset="0"/>
              </a:rPr>
              <a:t>.</a:t>
            </a:r>
          </a:p>
          <a:p>
            <a:pPr marL="0" indent="0" algn="just">
              <a:buNone/>
            </a:pPr>
            <a:endParaRPr lang="es-ES" sz="1100" dirty="0">
              <a:latin typeface="Arial" charset="0"/>
              <a:cs typeface="Arial" charset="0"/>
            </a:endParaRPr>
          </a:p>
          <a:p>
            <a:pPr algn="just"/>
            <a:r>
              <a:rPr lang="es-ES" sz="2000" dirty="0">
                <a:latin typeface="Arial" charset="0"/>
                <a:cs typeface="Arial" charset="0"/>
              </a:rPr>
              <a:t>Se logró justificar la viabilidad del presente proyecto mediante el análisis económico</a:t>
            </a:r>
            <a:r>
              <a:rPr lang="es-ES" sz="2000" dirty="0" smtClean="0">
                <a:latin typeface="Arial" charset="0"/>
                <a:cs typeface="Arial" charset="0"/>
              </a:rPr>
              <a:t>.</a:t>
            </a:r>
            <a:endParaRPr lang="es-ES" sz="2000" dirty="0">
              <a:latin typeface="Arial" charset="0"/>
              <a:cs typeface="Arial" charset="0"/>
            </a:endParaRPr>
          </a:p>
          <a:p>
            <a:pPr algn="just"/>
            <a:endParaRPr lang="es-ES" sz="2000" dirty="0" smtClean="0">
              <a:latin typeface="Arial" charset="0"/>
              <a:cs typeface="Arial" charset="0"/>
            </a:endParaRPr>
          </a:p>
          <a:p>
            <a:pPr marL="0" indent="0" algn="just">
              <a:buNone/>
            </a:pPr>
            <a:endParaRPr lang="es-ES" sz="500" dirty="0" smtClean="0">
              <a:latin typeface="Arial" charset="0"/>
              <a:cs typeface="Arial" charset="0"/>
            </a:endParaRPr>
          </a:p>
        </p:txBody>
      </p:sp>
      <p:pic>
        <p:nvPicPr>
          <p:cNvPr id="45060" name="Picture 2" descr="E:\ULTIMOS ULTIMOS KARI\gea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2784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animEffect transition="in" filter="dissolve">
                                      <p:cBhvr>
                                        <p:cTn id="7" dur="500"/>
                                        <p:tgtEl>
                                          <p:spTgt spid="24579">
                                            <p:txEl>
                                              <p:pRg st="2" end="2"/>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4579">
                                            <p:txEl>
                                              <p:pRg st="4" end="4"/>
                                            </p:txEl>
                                          </p:spTgt>
                                        </p:tgtEl>
                                        <p:attrNameLst>
                                          <p:attrName>style.visibility</p:attrName>
                                        </p:attrNameLst>
                                      </p:cBhvr>
                                      <p:to>
                                        <p:strVal val="visible"/>
                                      </p:to>
                                    </p:set>
                                    <p:animEffect transition="in" filter="dissolve">
                                      <p:cBhvr>
                                        <p:cTn id="11" dur="500"/>
                                        <p:tgtEl>
                                          <p:spTgt spid="24579">
                                            <p:txEl>
                                              <p:pRg st="4" end="4"/>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4579">
                                            <p:txEl>
                                              <p:pRg st="6" end="6"/>
                                            </p:txEl>
                                          </p:spTgt>
                                        </p:tgtEl>
                                        <p:attrNameLst>
                                          <p:attrName>style.visibility</p:attrName>
                                        </p:attrNameLst>
                                      </p:cBhvr>
                                      <p:to>
                                        <p:strVal val="visible"/>
                                      </p:to>
                                    </p:set>
                                    <p:animEffect transition="in" filter="dissolve">
                                      <p:cBhvr>
                                        <p:cTn id="15" dur="500"/>
                                        <p:tgtEl>
                                          <p:spTgt spid="24579">
                                            <p:txEl>
                                              <p:pRg st="6" end="6"/>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24579">
                                            <p:txEl>
                                              <p:pRg st="0" end="0"/>
                                            </p:txEl>
                                          </p:spTgt>
                                        </p:tgtEl>
                                        <p:attrNameLst>
                                          <p:attrName>style.visibility</p:attrName>
                                        </p:attrNameLst>
                                      </p:cBhvr>
                                      <p:to>
                                        <p:strVal val="visible"/>
                                      </p:to>
                                    </p:set>
                                    <p:animEffect transition="in" filter="dissolve">
                                      <p:cBhvr>
                                        <p:cTn id="19"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609600" y="533400"/>
            <a:ext cx="8229600" cy="5668963"/>
          </a:xfrm>
        </p:spPr>
        <p:txBody>
          <a:bodyPr/>
          <a:lstStyle/>
          <a:p>
            <a:pPr>
              <a:buFont typeface="Arial" charset="0"/>
              <a:buNone/>
            </a:pPr>
            <a:r>
              <a:rPr lang="es-ES" sz="2000" b="1" dirty="0" smtClean="0">
                <a:latin typeface="Arial" charset="0"/>
                <a:cs typeface="Arial" charset="0"/>
              </a:rPr>
              <a:t>RECOMENDACIONES</a:t>
            </a:r>
          </a:p>
          <a:p>
            <a:pPr>
              <a:buFont typeface="Arial" charset="0"/>
              <a:buNone/>
            </a:pPr>
            <a:endParaRPr lang="es-ES" sz="1900" b="1" dirty="0" smtClean="0">
              <a:latin typeface="Arial" charset="0"/>
              <a:cs typeface="Arial" charset="0"/>
            </a:endParaRPr>
          </a:p>
          <a:p>
            <a:pPr algn="just"/>
            <a:r>
              <a:rPr lang="es-ES" sz="2000" dirty="0" smtClean="0">
                <a:latin typeface="Arial" charset="0"/>
                <a:cs typeface="Arial" charset="0"/>
              </a:rPr>
              <a:t>Para la realización de proyectos en los cuales se aplica construcción, resulta fundamental un detallado cálculo y proyección de los recursos económicos que se requerirán, incluyendo un fondo para imprevistos a fin de llegar a la exitosa consecución de los objetivos.</a:t>
            </a:r>
            <a:endParaRPr lang="es-ES" sz="500" dirty="0" smtClean="0">
              <a:latin typeface="Arial" charset="0"/>
              <a:cs typeface="Arial" charset="0"/>
            </a:endParaRPr>
          </a:p>
          <a:p>
            <a:pPr algn="just"/>
            <a:endParaRPr lang="es-ES" sz="1800" dirty="0" smtClean="0">
              <a:latin typeface="Arial" charset="0"/>
              <a:cs typeface="Arial" charset="0"/>
            </a:endParaRPr>
          </a:p>
          <a:p>
            <a:pPr algn="just"/>
            <a:r>
              <a:rPr lang="es-ES" sz="2000" dirty="0" smtClean="0">
                <a:latin typeface="Arial" charset="0"/>
                <a:cs typeface="Arial" charset="0"/>
              </a:rPr>
              <a:t>En el proyecto, de la mano del diseño, puede resultar importante realizar esbozos que ayuden a conceptualizar de mejor manera las ideas.</a:t>
            </a:r>
            <a:endParaRPr lang="es-ES" sz="500" dirty="0" smtClean="0">
              <a:latin typeface="Arial" charset="0"/>
              <a:cs typeface="Arial" charset="0"/>
            </a:endParaRPr>
          </a:p>
          <a:p>
            <a:pPr algn="just"/>
            <a:endParaRPr lang="es-ES" sz="1800" dirty="0" smtClean="0">
              <a:latin typeface="Arial" charset="0"/>
              <a:cs typeface="Arial" charset="0"/>
            </a:endParaRPr>
          </a:p>
          <a:p>
            <a:pPr algn="just"/>
            <a:r>
              <a:rPr lang="es-ES" sz="2000" dirty="0" smtClean="0">
                <a:latin typeface="Arial" charset="0"/>
                <a:cs typeface="Arial" charset="0"/>
              </a:rPr>
              <a:t>Para la adquisición de elementos, accesorios así como contratación de mano de obra, es fundamental tener varias opciones y proformas, sobre todo cuando la parte económica es parte de los objetivos que se persigue.</a:t>
            </a:r>
          </a:p>
        </p:txBody>
      </p:sp>
      <p:pic>
        <p:nvPicPr>
          <p:cNvPr id="47108" name="Picture 2" descr="E:\ULTIMOS ULTIMOS KARI\gea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7353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nodeType="after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animEffect transition="in" filter="dissolve">
                                      <p:cBhvr>
                                        <p:cTn id="7" dur="500"/>
                                        <p:tgtEl>
                                          <p:spTgt spid="24579">
                                            <p:txEl>
                                              <p:pRg st="2" end="2"/>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4579">
                                            <p:txEl>
                                              <p:pRg st="4" end="4"/>
                                            </p:txEl>
                                          </p:spTgt>
                                        </p:tgtEl>
                                        <p:attrNameLst>
                                          <p:attrName>style.visibility</p:attrName>
                                        </p:attrNameLst>
                                      </p:cBhvr>
                                      <p:to>
                                        <p:strVal val="visible"/>
                                      </p:to>
                                    </p:set>
                                    <p:animEffect transition="in" filter="dissolve">
                                      <p:cBhvr>
                                        <p:cTn id="11" dur="500"/>
                                        <p:tgtEl>
                                          <p:spTgt spid="24579">
                                            <p:txEl>
                                              <p:pRg st="4" end="4"/>
                                            </p:txEl>
                                          </p:spTgt>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24579">
                                            <p:txEl>
                                              <p:pRg st="6" end="6"/>
                                            </p:txEl>
                                          </p:spTgt>
                                        </p:tgtEl>
                                        <p:attrNameLst>
                                          <p:attrName>style.visibility</p:attrName>
                                        </p:attrNameLst>
                                      </p:cBhvr>
                                      <p:to>
                                        <p:strVal val="visible"/>
                                      </p:to>
                                    </p:set>
                                    <p:animEffect transition="in" filter="dissolve">
                                      <p:cBhvr>
                                        <p:cTn id="15" dur="500"/>
                                        <p:tgtEl>
                                          <p:spTgt spid="24579">
                                            <p:txEl>
                                              <p:pRg st="6" end="6"/>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24579">
                                            <p:txEl>
                                              <p:pRg st="0" end="0"/>
                                            </p:txEl>
                                          </p:spTgt>
                                        </p:tgtEl>
                                        <p:attrNameLst>
                                          <p:attrName>style.visibility</p:attrName>
                                        </p:attrNameLst>
                                      </p:cBhvr>
                                      <p:to>
                                        <p:strVal val="visible"/>
                                      </p:to>
                                    </p:set>
                                    <p:animEffect transition="in" filter="dissolve">
                                      <p:cBhvr>
                                        <p:cTn id="19"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30"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609600" y="533400"/>
            <a:ext cx="8229600" cy="5668963"/>
          </a:xfrm>
        </p:spPr>
        <p:txBody>
          <a:bodyPr/>
          <a:lstStyle/>
          <a:p>
            <a:pPr>
              <a:buFont typeface="Arial" charset="0"/>
              <a:buNone/>
            </a:pPr>
            <a:r>
              <a:rPr lang="es-ES" sz="2000" b="1" dirty="0" smtClean="0">
                <a:latin typeface="Arial" charset="0"/>
                <a:cs typeface="Arial" charset="0"/>
              </a:rPr>
              <a:t>RECOMENDACIONES</a:t>
            </a:r>
          </a:p>
          <a:p>
            <a:pPr>
              <a:buFont typeface="Arial" charset="0"/>
              <a:buNone/>
            </a:pPr>
            <a:endParaRPr lang="es-ES" sz="2000" b="1" dirty="0" smtClean="0">
              <a:latin typeface="Arial" charset="0"/>
              <a:cs typeface="Arial" charset="0"/>
            </a:endParaRPr>
          </a:p>
          <a:p>
            <a:pPr algn="just"/>
            <a:r>
              <a:rPr lang="es-ES" sz="2000" dirty="0" smtClean="0">
                <a:latin typeface="Arial" charset="0"/>
                <a:cs typeface="Arial" charset="0"/>
              </a:rPr>
              <a:t>En la aplicación de normas cerciorarse de aplicar la última versión de cada una de ellas así como de remitirse a la que corresponde dependiendo del servicio para el cual se diseña.</a:t>
            </a:r>
            <a:endParaRPr lang="es-ES" sz="500" dirty="0" smtClean="0">
              <a:latin typeface="Arial" charset="0"/>
              <a:cs typeface="Arial" charset="0"/>
            </a:endParaRPr>
          </a:p>
          <a:p>
            <a:pPr algn="just"/>
            <a:endParaRPr lang="es-ES" sz="1200" dirty="0" smtClean="0">
              <a:latin typeface="Arial" charset="0"/>
              <a:cs typeface="Arial" charset="0"/>
            </a:endParaRPr>
          </a:p>
          <a:p>
            <a:pPr algn="just"/>
            <a:r>
              <a:rPr lang="es-ES" sz="2000" dirty="0" smtClean="0">
                <a:latin typeface="Arial" charset="0"/>
                <a:cs typeface="Arial" charset="0"/>
              </a:rPr>
              <a:t>Aplicar un diseño confiable, sin exceder en los </a:t>
            </a:r>
            <a:r>
              <a:rPr lang="es-ES" sz="2000" dirty="0" smtClean="0">
                <a:latin typeface="Arial" charset="0"/>
                <a:cs typeface="Arial" charset="0"/>
              </a:rPr>
              <a:t>factores de seguridad </a:t>
            </a:r>
            <a:r>
              <a:rPr lang="es-ES" sz="2000" dirty="0" smtClean="0">
                <a:latin typeface="Arial" charset="0"/>
                <a:cs typeface="Arial" charset="0"/>
              </a:rPr>
              <a:t>ya que estos incrementan costos y podrían aumentar dimensiones y peso al conjunto pero siempre tomando en cuenta las condiciones más críticas a las cuales podrían someterse los elementos.</a:t>
            </a:r>
            <a:endParaRPr lang="es-ES" sz="500" dirty="0" smtClean="0">
              <a:latin typeface="Arial" charset="0"/>
              <a:cs typeface="Arial" charset="0"/>
            </a:endParaRPr>
          </a:p>
          <a:p>
            <a:pPr algn="just"/>
            <a:endParaRPr lang="es-ES" sz="1200" dirty="0" smtClean="0">
              <a:latin typeface="Arial" charset="0"/>
              <a:cs typeface="Arial" charset="0"/>
            </a:endParaRPr>
          </a:p>
          <a:p>
            <a:pPr algn="just"/>
            <a:r>
              <a:rPr lang="es-ES" sz="2000" dirty="0" smtClean="0">
                <a:latin typeface="Arial" charset="0"/>
                <a:cs typeface="Arial" charset="0"/>
              </a:rPr>
              <a:t>Verificar el correcto acople de todos los elementos a fin de conseguir un buen desempeño del conjunto y eliminar la posible existencia de fallas como vibraciones excesivas o errores de maquinado que perjudiquen las tolerancias.</a:t>
            </a:r>
          </a:p>
        </p:txBody>
      </p:sp>
      <p:pic>
        <p:nvPicPr>
          <p:cNvPr id="48132" name="Picture 2" descr="E:\ULTIMOS ULTIMOS KARI\gea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9149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animEffect transition="in" filter="dissolve">
                                      <p:cBhvr>
                                        <p:cTn id="7" dur="500"/>
                                        <p:tgtEl>
                                          <p:spTgt spid="24579">
                                            <p:txEl>
                                              <p:pRg st="2" end="2"/>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4579">
                                            <p:txEl>
                                              <p:pRg st="4" end="4"/>
                                            </p:txEl>
                                          </p:spTgt>
                                        </p:tgtEl>
                                        <p:attrNameLst>
                                          <p:attrName>style.visibility</p:attrName>
                                        </p:attrNameLst>
                                      </p:cBhvr>
                                      <p:to>
                                        <p:strVal val="visible"/>
                                      </p:to>
                                    </p:set>
                                    <p:animEffect transition="in" filter="dissolve">
                                      <p:cBhvr>
                                        <p:cTn id="11" dur="500"/>
                                        <p:tgtEl>
                                          <p:spTgt spid="24579">
                                            <p:txEl>
                                              <p:pRg st="4" end="4"/>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4579">
                                            <p:txEl>
                                              <p:pRg st="6" end="6"/>
                                            </p:txEl>
                                          </p:spTgt>
                                        </p:tgtEl>
                                        <p:attrNameLst>
                                          <p:attrName>style.visibility</p:attrName>
                                        </p:attrNameLst>
                                      </p:cBhvr>
                                      <p:to>
                                        <p:strVal val="visible"/>
                                      </p:to>
                                    </p:set>
                                    <p:animEffect transition="in" filter="dissolve">
                                      <p:cBhvr>
                                        <p:cTn id="15" dur="500"/>
                                        <p:tgtEl>
                                          <p:spTgt spid="24579">
                                            <p:txEl>
                                              <p:pRg st="6" end="6"/>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24579">
                                            <p:txEl>
                                              <p:pRg st="0" end="0"/>
                                            </p:txEl>
                                          </p:spTgt>
                                        </p:tgtEl>
                                        <p:attrNameLst>
                                          <p:attrName>style.visibility</p:attrName>
                                        </p:attrNameLst>
                                      </p:cBhvr>
                                      <p:to>
                                        <p:strVal val="visible"/>
                                      </p:to>
                                    </p:set>
                                    <p:animEffect transition="in" filter="dissolve">
                                      <p:cBhvr>
                                        <p:cTn id="19"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915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609600" y="533400"/>
            <a:ext cx="8229600" cy="5668963"/>
          </a:xfrm>
        </p:spPr>
        <p:txBody>
          <a:bodyPr/>
          <a:lstStyle/>
          <a:p>
            <a:pPr>
              <a:buFont typeface="Arial" charset="0"/>
              <a:buNone/>
            </a:pPr>
            <a:r>
              <a:rPr lang="es-ES" sz="2000" b="1" dirty="0" smtClean="0">
                <a:latin typeface="Arial" charset="0"/>
                <a:cs typeface="Arial" charset="0"/>
              </a:rPr>
              <a:t>RECOMENDACIONES</a:t>
            </a:r>
          </a:p>
          <a:p>
            <a:pPr>
              <a:buFont typeface="Arial" charset="0"/>
              <a:buNone/>
            </a:pPr>
            <a:endParaRPr lang="es-ES" sz="2000" b="1" dirty="0" smtClean="0">
              <a:latin typeface="Arial" charset="0"/>
              <a:cs typeface="Arial" charset="0"/>
            </a:endParaRPr>
          </a:p>
          <a:p>
            <a:pPr algn="just"/>
            <a:r>
              <a:rPr lang="es-ES" sz="2000" dirty="0" smtClean="0">
                <a:latin typeface="Arial" charset="0"/>
                <a:cs typeface="Arial" charset="0"/>
              </a:rPr>
              <a:t>Realizar todas las pruebas necesarias para ratificar lo planteado en el diseño en lo referente al desempeño mecánico y eléctrico de la máquina; además de comprobar que el producto (rosca) se encuentre dentro de las tolerancias que la norma estipula.</a:t>
            </a:r>
            <a:endParaRPr lang="es-ES" sz="500" dirty="0" smtClean="0">
              <a:latin typeface="Arial" charset="0"/>
              <a:cs typeface="Arial" charset="0"/>
            </a:endParaRPr>
          </a:p>
          <a:p>
            <a:pPr algn="just"/>
            <a:endParaRPr lang="es-ES" sz="2000" dirty="0" smtClean="0">
              <a:latin typeface="Arial" charset="0"/>
              <a:cs typeface="Arial" charset="0"/>
            </a:endParaRPr>
          </a:p>
          <a:p>
            <a:pPr algn="just"/>
            <a:r>
              <a:rPr lang="es-ES" sz="2000" dirty="0" smtClean="0">
                <a:latin typeface="Arial" charset="0"/>
                <a:cs typeface="Arial" charset="0"/>
              </a:rPr>
              <a:t>Implementar un sistema de seguridad a fin de preservar la salud del operario, sin escatimar en ello, así como asegurarse de que sea fácil de aplicar.</a:t>
            </a:r>
            <a:endParaRPr lang="es-ES" sz="500" dirty="0" smtClean="0">
              <a:latin typeface="Arial" charset="0"/>
              <a:cs typeface="Arial" charset="0"/>
            </a:endParaRPr>
          </a:p>
          <a:p>
            <a:pPr algn="just"/>
            <a:endParaRPr lang="es-ES" sz="2000" dirty="0" smtClean="0">
              <a:latin typeface="Arial" charset="0"/>
              <a:cs typeface="Arial" charset="0"/>
            </a:endParaRPr>
          </a:p>
          <a:p>
            <a:pPr algn="just"/>
            <a:r>
              <a:rPr lang="es-ES" sz="2000" dirty="0" smtClean="0">
                <a:latin typeface="Arial" charset="0"/>
                <a:cs typeface="Arial" charset="0"/>
              </a:rPr>
              <a:t>Respetar las indicaciones que se dan en los diferentes manuales, ya que se los ha elaborado tomando en cuenta varios aspectos que buscan el buen uso de la roscadora y un mantenimiento adecuado para que esta cumpla su vida útil de una manera óptima.</a:t>
            </a:r>
          </a:p>
        </p:txBody>
      </p:sp>
      <p:pic>
        <p:nvPicPr>
          <p:cNvPr id="49156" name="Picture 2" descr="E:\ULTIMOS ULTIMOS KARI\gea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0398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animEffect transition="in" filter="dissolve">
                                      <p:cBhvr>
                                        <p:cTn id="7" dur="500"/>
                                        <p:tgtEl>
                                          <p:spTgt spid="24579">
                                            <p:txEl>
                                              <p:pRg st="2" end="2"/>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4579">
                                            <p:txEl>
                                              <p:pRg st="4" end="4"/>
                                            </p:txEl>
                                          </p:spTgt>
                                        </p:tgtEl>
                                        <p:attrNameLst>
                                          <p:attrName>style.visibility</p:attrName>
                                        </p:attrNameLst>
                                      </p:cBhvr>
                                      <p:to>
                                        <p:strVal val="visible"/>
                                      </p:to>
                                    </p:set>
                                    <p:animEffect transition="in" filter="dissolve">
                                      <p:cBhvr>
                                        <p:cTn id="11" dur="500"/>
                                        <p:tgtEl>
                                          <p:spTgt spid="24579">
                                            <p:txEl>
                                              <p:pRg st="4" end="4"/>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4579">
                                            <p:txEl>
                                              <p:pRg st="6" end="6"/>
                                            </p:txEl>
                                          </p:spTgt>
                                        </p:tgtEl>
                                        <p:attrNameLst>
                                          <p:attrName>style.visibility</p:attrName>
                                        </p:attrNameLst>
                                      </p:cBhvr>
                                      <p:to>
                                        <p:strVal val="visible"/>
                                      </p:to>
                                    </p:set>
                                    <p:animEffect transition="in" filter="dissolve">
                                      <p:cBhvr>
                                        <p:cTn id="15" dur="500"/>
                                        <p:tgtEl>
                                          <p:spTgt spid="24579">
                                            <p:txEl>
                                              <p:pRg st="6" end="6"/>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24579">
                                            <p:txEl>
                                              <p:pRg st="0" end="0"/>
                                            </p:txEl>
                                          </p:spTgt>
                                        </p:tgtEl>
                                        <p:attrNameLst>
                                          <p:attrName>style.visibility</p:attrName>
                                        </p:attrNameLst>
                                      </p:cBhvr>
                                      <p:to>
                                        <p:strVal val="visible"/>
                                      </p:to>
                                    </p:set>
                                    <p:animEffect transition="in" filter="dissolve">
                                      <p:cBhvr>
                                        <p:cTn id="19"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017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609600" y="533400"/>
            <a:ext cx="8229600" cy="5668963"/>
          </a:xfrm>
        </p:spPr>
        <p:txBody>
          <a:bodyPr/>
          <a:lstStyle/>
          <a:p>
            <a:pPr>
              <a:buFont typeface="Arial" charset="0"/>
              <a:buNone/>
              <a:defRPr/>
            </a:pPr>
            <a:r>
              <a:rPr lang="es-ES" sz="2000" b="1" dirty="0" smtClean="0"/>
              <a:t>	</a:t>
            </a:r>
          </a:p>
          <a:p>
            <a:pPr>
              <a:buFont typeface="Arial" charset="0"/>
              <a:buNone/>
              <a:defRPr/>
            </a:pPr>
            <a:endParaRPr lang="es-ES" sz="1200" b="1" dirty="0"/>
          </a:p>
          <a:p>
            <a:pPr>
              <a:buFont typeface="Arial" charset="0"/>
              <a:buNone/>
              <a:defRPr/>
            </a:pPr>
            <a:endParaRPr lang="es-ES" sz="1050" b="1" dirty="0" smtClean="0"/>
          </a:p>
          <a:p>
            <a:pPr>
              <a:buFont typeface="Arial" charset="0"/>
              <a:buNone/>
              <a:defRPr/>
            </a:pPr>
            <a:endParaRPr lang="es-ES" sz="2000" b="1" dirty="0" smtClean="0"/>
          </a:p>
          <a:p>
            <a:pPr>
              <a:buFont typeface="Arial" charset="0"/>
              <a:buNone/>
              <a:defRPr/>
            </a:pPr>
            <a:endParaRPr lang="es-ES" sz="1400" b="1" dirty="0" smtClean="0"/>
          </a:p>
          <a:p>
            <a:pPr marL="914400" lvl="2" indent="0">
              <a:buFont typeface="Arial" charset="0"/>
              <a:buNone/>
              <a:defRPr/>
            </a:pPr>
            <a:r>
              <a:rPr lang="es-ES" b="1" dirty="0"/>
              <a:t> </a:t>
            </a:r>
            <a:r>
              <a:rPr lang="es-ES" b="1" dirty="0" smtClean="0"/>
              <a:t>              </a:t>
            </a:r>
            <a:r>
              <a:rPr lang="es-ES" sz="6000" b="1" dirty="0" smtClean="0">
                <a:latin typeface="Rockwell Extra Bold" pitchFamily="18" charset="0"/>
              </a:rPr>
              <a:t>GRACIAS</a:t>
            </a:r>
            <a:endParaRPr lang="es-ES" sz="5400" b="1" dirty="0" smtClean="0">
              <a:latin typeface="Rockwell Extra Bold" pitchFamily="18" charset="0"/>
              <a:cs typeface="Arial" pitchFamily="34" charset="0"/>
            </a:endParaRPr>
          </a:p>
        </p:txBody>
      </p:sp>
      <p:pic>
        <p:nvPicPr>
          <p:cNvPr id="5" name="Picture 2" descr="E:\ULTIMOS ULTIMOS KARI\gea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343275"/>
            <a:ext cx="41148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http://www.forosperu.net/images/smilies/upd_180608/wow.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693305" y="4077072"/>
            <a:ext cx="2185248" cy="1410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9026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579">
                                            <p:txEl>
                                              <p:pRg st="5" end="5"/>
                                            </p:txEl>
                                          </p:spTgt>
                                        </p:tgtEl>
                                        <p:attrNameLst>
                                          <p:attrName>style.visibility</p:attrName>
                                        </p:attrNameLst>
                                      </p:cBhvr>
                                      <p:to>
                                        <p:strVal val="visible"/>
                                      </p:to>
                                    </p:set>
                                    <p:anim calcmode="lin" valueType="num">
                                      <p:cBhvr>
                                        <p:cTn id="7" dur="500" fill="hold"/>
                                        <p:tgtEl>
                                          <p:spTgt spid="24579">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24579">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24579">
                                            <p:txEl>
                                              <p:pRg st="5" end="5"/>
                                            </p:txEl>
                                          </p:spTgt>
                                        </p:tgtEl>
                                      </p:cBhvr>
                                    </p:animEffect>
                                  </p:childTnLst>
                                </p:cTn>
                              </p:par>
                            </p:childTnLst>
                          </p:cTn>
                        </p:par>
                        <p:par>
                          <p:cTn id="10" fill="hold" nodeType="afterGroup">
                            <p:stCondLst>
                              <p:cond delay="500"/>
                            </p:stCondLst>
                            <p:childTnLst>
                              <p:par>
                                <p:cTn id="11" presetID="26"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par>
                          <p:cTn id="27" fill="hold" nodeType="afterGroup">
                            <p:stCondLst>
                              <p:cond delay="2500"/>
                            </p:stCondLst>
                            <p:childTnLst>
                              <p:par>
                                <p:cTn id="28" presetID="31" presetClass="entr" presetSubtype="0" fill="hold" nodeType="afterEffect">
                                  <p:stCondLst>
                                    <p:cond delay="0"/>
                                  </p:stCondLst>
                                  <p:childTnLst>
                                    <p:set>
                                      <p:cBhvr>
                                        <p:cTn id="29" dur="1" fill="hold">
                                          <p:stCondLst>
                                            <p:cond delay="0"/>
                                          </p:stCondLst>
                                        </p:cTn>
                                        <p:tgtEl>
                                          <p:spTgt spid="33798"/>
                                        </p:tgtEl>
                                        <p:attrNameLst>
                                          <p:attrName>style.visibility</p:attrName>
                                        </p:attrNameLst>
                                      </p:cBhvr>
                                      <p:to>
                                        <p:strVal val="visible"/>
                                      </p:to>
                                    </p:set>
                                    <p:anim calcmode="lin" valueType="num">
                                      <p:cBhvr>
                                        <p:cTn id="30" dur="1000" fill="hold"/>
                                        <p:tgtEl>
                                          <p:spTgt spid="33798"/>
                                        </p:tgtEl>
                                        <p:attrNameLst>
                                          <p:attrName>ppt_w</p:attrName>
                                        </p:attrNameLst>
                                      </p:cBhvr>
                                      <p:tavLst>
                                        <p:tav tm="0">
                                          <p:val>
                                            <p:fltVal val="0"/>
                                          </p:val>
                                        </p:tav>
                                        <p:tav tm="100000">
                                          <p:val>
                                            <p:strVal val="#ppt_w"/>
                                          </p:val>
                                        </p:tav>
                                      </p:tavLst>
                                    </p:anim>
                                    <p:anim calcmode="lin" valueType="num">
                                      <p:cBhvr>
                                        <p:cTn id="31" dur="1000" fill="hold"/>
                                        <p:tgtEl>
                                          <p:spTgt spid="33798"/>
                                        </p:tgtEl>
                                        <p:attrNameLst>
                                          <p:attrName>ppt_h</p:attrName>
                                        </p:attrNameLst>
                                      </p:cBhvr>
                                      <p:tavLst>
                                        <p:tav tm="0">
                                          <p:val>
                                            <p:fltVal val="0"/>
                                          </p:val>
                                        </p:tav>
                                        <p:tav tm="100000">
                                          <p:val>
                                            <p:strVal val="#ppt_h"/>
                                          </p:val>
                                        </p:tav>
                                      </p:tavLst>
                                    </p:anim>
                                    <p:anim calcmode="lin" valueType="num">
                                      <p:cBhvr>
                                        <p:cTn id="32" dur="1000" fill="hold"/>
                                        <p:tgtEl>
                                          <p:spTgt spid="33798"/>
                                        </p:tgtEl>
                                        <p:attrNameLst>
                                          <p:attrName>style.rotation</p:attrName>
                                        </p:attrNameLst>
                                      </p:cBhvr>
                                      <p:tavLst>
                                        <p:tav tm="0">
                                          <p:val>
                                            <p:fltVal val="90"/>
                                          </p:val>
                                        </p:tav>
                                        <p:tav tm="100000">
                                          <p:val>
                                            <p:fltVal val="0"/>
                                          </p:val>
                                        </p:tav>
                                      </p:tavLst>
                                    </p:anim>
                                    <p:animEffect transition="in" filter="fade">
                                      <p:cBhvr>
                                        <p:cTn id="33" dur="1000"/>
                                        <p:tgtEl>
                                          <p:spTgt spid="33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p:cNvSpPr>
          <p:nvPr/>
        </p:nvSpPr>
        <p:spPr>
          <a:xfrm>
            <a:off x="457200" y="593725"/>
            <a:ext cx="8229600" cy="5668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s-ES" sz="2400" b="1" dirty="0" smtClean="0">
                <a:latin typeface="Arial" charset="0"/>
                <a:cs typeface="Arial" charset="0"/>
              </a:rPr>
              <a:t> OBJETIVO ESPECÍFICOS</a:t>
            </a:r>
          </a:p>
          <a:p>
            <a:pPr marL="0" indent="0">
              <a:buFont typeface="Arial" charset="0"/>
              <a:buNone/>
            </a:pPr>
            <a:endParaRPr lang="es-ES" sz="1400" dirty="0" smtClean="0">
              <a:latin typeface="Arial" charset="0"/>
              <a:cs typeface="Arial" charset="0"/>
            </a:endParaRPr>
          </a:p>
          <a:p>
            <a:pPr algn="just">
              <a:buFontTx/>
              <a:buChar char="-"/>
            </a:pPr>
            <a:r>
              <a:rPr lang="es-ES" sz="2200" dirty="0">
                <a:latin typeface="Arial" pitchFamily="34" charset="0"/>
                <a:cs typeface="Arial" pitchFamily="34" charset="0"/>
              </a:rPr>
              <a:t>Realizar una descripción generalizada sobre roscas, enfocarse en la Rosca Americana Cónica para tubos (NPT) y  establecer los parámetros que se involucran en una máquina </a:t>
            </a:r>
            <a:r>
              <a:rPr lang="es-ES" sz="2200" dirty="0" smtClean="0">
                <a:latin typeface="Arial" pitchFamily="34" charset="0"/>
                <a:cs typeface="Arial" pitchFamily="34" charset="0"/>
              </a:rPr>
              <a:t>roscadora.</a:t>
            </a:r>
          </a:p>
          <a:p>
            <a:pPr marL="0" indent="0" algn="just">
              <a:buNone/>
            </a:pPr>
            <a:endParaRPr lang="es-ES" sz="2200" dirty="0" smtClean="0">
              <a:latin typeface="Arial" pitchFamily="34" charset="0"/>
              <a:cs typeface="Arial" pitchFamily="34" charset="0"/>
            </a:endParaRPr>
          </a:p>
          <a:p>
            <a:pPr algn="just">
              <a:buFontTx/>
              <a:buChar char="-"/>
            </a:pPr>
            <a:r>
              <a:rPr lang="es-ES" sz="2200" dirty="0" smtClean="0">
                <a:latin typeface="Arial" pitchFamily="34" charset="0"/>
                <a:cs typeface="Arial" pitchFamily="34" charset="0"/>
              </a:rPr>
              <a:t>Analizar </a:t>
            </a:r>
            <a:r>
              <a:rPr lang="es-ES" sz="2200" dirty="0">
                <a:latin typeface="Arial" pitchFamily="34" charset="0"/>
                <a:cs typeface="Arial" pitchFamily="34" charset="0"/>
              </a:rPr>
              <a:t>las mejores opciones de entre varios elementos para llegar a la alternativa óptima en diversos casos planteados.</a:t>
            </a:r>
            <a:endParaRPr lang="es-EC" sz="2200" dirty="0">
              <a:latin typeface="Arial" pitchFamily="34" charset="0"/>
              <a:cs typeface="Arial" pitchFamily="34" charset="0"/>
            </a:endParaRPr>
          </a:p>
          <a:p>
            <a:pPr marL="0" indent="0" algn="just">
              <a:buNone/>
            </a:pPr>
            <a:endParaRPr lang="es-ES" sz="2200" dirty="0" smtClean="0">
              <a:latin typeface="Arial" charset="0"/>
              <a:cs typeface="Arial" charset="0"/>
            </a:endParaRPr>
          </a:p>
          <a:p>
            <a:pPr algn="just">
              <a:buFontTx/>
              <a:buChar char="-"/>
            </a:pPr>
            <a:r>
              <a:rPr lang="es-ES" sz="2200" dirty="0" smtClean="0">
                <a:latin typeface="Arial" charset="0"/>
                <a:cs typeface="Arial" charset="0"/>
              </a:rPr>
              <a:t>Realizar el diseño mecánico de todas las partes a fabricar                     cumpliendo las normas correspondientes y seleccionar las partes a adquirir mediante catálogo.</a:t>
            </a:r>
          </a:p>
          <a:p>
            <a:pPr marL="0" indent="0" algn="just">
              <a:buNone/>
            </a:pPr>
            <a:endParaRPr lang="es-ES" sz="2200" dirty="0" smtClean="0">
              <a:latin typeface="Arial" charset="0"/>
              <a:cs typeface="Arial" charset="0"/>
            </a:endParaRPr>
          </a:p>
        </p:txBody>
      </p:sp>
    </p:spTree>
    <p:extLst>
      <p:ext uri="{BB962C8B-B14F-4D97-AF65-F5344CB8AC3E}">
        <p14:creationId xmlns:p14="http://schemas.microsoft.com/office/powerpoint/2010/main" val="25980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animEffect transition="in" filter="dissolve">
                                      <p:cBhvr>
                                        <p:cTn id="11" dur="500"/>
                                        <p:tgtEl>
                                          <p:spTgt spid="6">
                                            <p:txEl>
                                              <p:pRg st="6" end="6"/>
                                            </p:txEl>
                                          </p:spTgt>
                                        </p:tgtEl>
                                      </p:cBhvr>
                                    </p:animEffect>
                                  </p:childTnLst>
                                </p:cTn>
                              </p:par>
                              <p:par>
                                <p:cTn id="12" presetID="9" presetClass="entr" presetSubtype="0" fill="hold" nodeType="with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dissolve">
                                      <p:cBhvr>
                                        <p:cTn id="14" dur="500"/>
                                        <p:tgtEl>
                                          <p:spTgt spid="6">
                                            <p:txEl>
                                              <p:pRg st="4" end="4"/>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3339"/>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467544" y="1412776"/>
            <a:ext cx="8280920" cy="4154984"/>
          </a:xfrm>
          <a:prstGeom prst="rect">
            <a:avLst/>
          </a:prstGeom>
        </p:spPr>
        <p:txBody>
          <a:bodyPr wrap="square">
            <a:spAutoFit/>
          </a:bodyPr>
          <a:lstStyle/>
          <a:p>
            <a:pPr marL="342900" indent="-342900" algn="just">
              <a:buFontTx/>
              <a:buChar char="-"/>
            </a:pPr>
            <a:r>
              <a:rPr lang="es-ES" sz="2200" dirty="0" smtClean="0">
                <a:latin typeface="Arial" charset="0"/>
                <a:cs typeface="Arial" charset="0"/>
              </a:rPr>
              <a:t>Construir, adquirir y ensamblar las partes de la máquina basándose en el diseño realizado para ponerla en funcionamiento y efectuar las pruebas respectivas que garanticen un adecuado desempeño.</a:t>
            </a:r>
          </a:p>
          <a:p>
            <a:pPr algn="just"/>
            <a:endParaRPr lang="es-ES" sz="2200" dirty="0" smtClean="0">
              <a:latin typeface="Arial" charset="0"/>
              <a:cs typeface="Arial" charset="0"/>
            </a:endParaRPr>
          </a:p>
          <a:p>
            <a:pPr marL="342900" indent="-342900" algn="just">
              <a:buFontTx/>
              <a:buChar char="-"/>
            </a:pPr>
            <a:r>
              <a:rPr lang="es-ES" sz="2200" dirty="0" smtClean="0">
                <a:latin typeface="Arial" charset="0"/>
                <a:cs typeface="Arial" charset="0"/>
              </a:rPr>
              <a:t>Justificar la realización del proyecto, efectuando el análisis financiero.</a:t>
            </a:r>
          </a:p>
          <a:p>
            <a:pPr algn="just"/>
            <a:endParaRPr lang="es-ES" sz="2200" dirty="0" smtClean="0">
              <a:latin typeface="Arial" charset="0"/>
              <a:cs typeface="Arial" charset="0"/>
            </a:endParaRPr>
          </a:p>
          <a:p>
            <a:pPr marL="342900" indent="-342900" algn="just">
              <a:buFontTx/>
              <a:buChar char="-"/>
            </a:pPr>
            <a:r>
              <a:rPr lang="es-ES" sz="2200" dirty="0" smtClean="0">
                <a:latin typeface="Arial" charset="0"/>
                <a:cs typeface="Arial" charset="0"/>
              </a:rPr>
              <a:t>Demostrar los resultados y el ahorro generado con la                                                                                        construcción de ésta máquina comparándola con las existentes en el mercado.</a:t>
            </a:r>
          </a:p>
          <a:p>
            <a:pPr algn="just"/>
            <a:endParaRPr lang="es-ES" sz="2200" dirty="0">
              <a:latin typeface="Arial" charset="0"/>
              <a:cs typeface="Arial" charset="0"/>
            </a:endParaRPr>
          </a:p>
        </p:txBody>
      </p:sp>
    </p:spTree>
    <p:extLst>
      <p:ext uri="{BB962C8B-B14F-4D97-AF65-F5344CB8AC3E}">
        <p14:creationId xmlns:p14="http://schemas.microsoft.com/office/powerpoint/2010/main" val="202194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dissolve">
                                      <p:cBhvr>
                                        <p:cTn id="10" dur="500"/>
                                        <p:tgtEl>
                                          <p:spTgt spid="6">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dissolve">
                                      <p:cBhvr>
                                        <p:cTn id="1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p:cNvSpPr>
          <p:nvPr/>
        </p:nvSpPr>
        <p:spPr>
          <a:xfrm>
            <a:off x="457200" y="116632"/>
            <a:ext cx="8229600" cy="5668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s-ES" sz="2400" b="1" dirty="0" smtClean="0">
                <a:latin typeface="Arial" charset="0"/>
                <a:cs typeface="Arial" charset="0"/>
              </a:rPr>
              <a:t> </a:t>
            </a:r>
          </a:p>
          <a:p>
            <a:pPr marL="0" indent="0">
              <a:buFont typeface="Arial" charset="0"/>
              <a:buNone/>
              <a:defRPr/>
            </a:pPr>
            <a:r>
              <a:rPr lang="es-ES" sz="2400" b="1" dirty="0" smtClean="0">
                <a:latin typeface="Arial" charset="0"/>
                <a:cs typeface="Arial" charset="0"/>
              </a:rPr>
              <a:t>ALCANCE</a:t>
            </a:r>
          </a:p>
          <a:p>
            <a:pPr marL="0" indent="0">
              <a:buFont typeface="Arial" charset="0"/>
              <a:buNone/>
              <a:defRPr/>
            </a:pPr>
            <a:endParaRPr lang="es-ES" sz="1600" dirty="0" smtClean="0">
              <a:latin typeface="Arial" charset="0"/>
              <a:cs typeface="Arial" charset="0"/>
            </a:endParaRPr>
          </a:p>
          <a:p>
            <a:pPr marL="0" indent="0">
              <a:buFont typeface="Arial" charset="0"/>
              <a:buNone/>
              <a:defRPr/>
            </a:pPr>
            <a:endParaRPr lang="es-ES" sz="1600" dirty="0" smtClean="0">
              <a:latin typeface="Arial" charset="0"/>
              <a:cs typeface="Arial" charset="0"/>
            </a:endParaRPr>
          </a:p>
          <a:p>
            <a:pPr marL="0" indent="0" algn="just">
              <a:buNone/>
              <a:defRPr/>
            </a:pPr>
            <a:r>
              <a:rPr lang="es-ES" sz="2200" dirty="0" smtClean="0">
                <a:latin typeface="Arial" pitchFamily="34" charset="0"/>
                <a:cs typeface="Arial" pitchFamily="34" charset="0"/>
              </a:rPr>
              <a:t>El presente proyecto tiene como alcance el diseño, fabricación de elementos, adquisición de partes nuevas obtenidas mediante catálogo y partes usadas en perfecto estado para la construcción de una máquina roscadora de tubos cuyos diámetros están comprendidos entre un cuarto y cuatro pulgadas, con las características necesarias para maquinar tubería de diferentes materiales, realizando operaciones de roscado, escariado y cortado; basándose en un diseño práctico y económico, para así lograr el máximo rendimiento.</a:t>
            </a:r>
          </a:p>
          <a:p>
            <a:pPr marL="0" indent="0" algn="just">
              <a:buNone/>
              <a:defRPr/>
            </a:pPr>
            <a:endParaRPr lang="es-ES" sz="2200" dirty="0" smtClean="0">
              <a:latin typeface="Arial" pitchFamily="34" charset="0"/>
              <a:cs typeface="Arial" pitchFamily="34" charset="0"/>
            </a:endParaRPr>
          </a:p>
        </p:txBody>
      </p:sp>
    </p:spTree>
    <p:extLst>
      <p:ext uri="{BB962C8B-B14F-4D97-AF65-F5344CB8AC3E}">
        <p14:creationId xmlns:p14="http://schemas.microsoft.com/office/powerpoint/2010/main" val="79447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ssolve">
                                      <p:cBhvr>
                                        <p:cTn id="7" dur="500"/>
                                        <p:tgtEl>
                                          <p:spTgt spid="6">
                                            <p:txEl>
                                              <p:pRg st="1" end="1"/>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animEffect transition="in" filter="dissolve">
                                      <p:cBhvr>
                                        <p:cTn id="1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LTIMOS ULTIMOS KARI\ge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410200"/>
            <a:ext cx="1563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p:cNvSpPr>
          <p:nvPr/>
        </p:nvSpPr>
        <p:spPr>
          <a:xfrm>
            <a:off x="457200" y="116632"/>
            <a:ext cx="8229600" cy="5668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s-ES" sz="2400" b="1" dirty="0" smtClean="0">
                <a:latin typeface="Arial" charset="0"/>
                <a:cs typeface="Arial" charset="0"/>
              </a:rPr>
              <a:t> </a:t>
            </a:r>
          </a:p>
          <a:p>
            <a:pPr marL="0" indent="0">
              <a:buFont typeface="Arial" charset="0"/>
              <a:buNone/>
              <a:defRPr/>
            </a:pPr>
            <a:r>
              <a:rPr lang="es-ES" sz="2400" b="1" dirty="0" smtClean="0">
                <a:latin typeface="Arial" charset="0"/>
                <a:cs typeface="Arial" charset="0"/>
              </a:rPr>
              <a:t>ALCANCE</a:t>
            </a:r>
          </a:p>
          <a:p>
            <a:pPr marL="0" indent="0">
              <a:buFont typeface="Arial" charset="0"/>
              <a:buNone/>
              <a:defRPr/>
            </a:pPr>
            <a:endParaRPr lang="es-ES" sz="1600" dirty="0" smtClean="0">
              <a:latin typeface="Arial" charset="0"/>
              <a:cs typeface="Arial" charset="0"/>
            </a:endParaRPr>
          </a:p>
          <a:p>
            <a:pPr marL="0" indent="0" algn="just">
              <a:buNone/>
              <a:defRPr/>
            </a:pPr>
            <a:endParaRPr lang="es-ES" sz="2200" dirty="0" smtClean="0">
              <a:latin typeface="Arial" pitchFamily="34" charset="0"/>
              <a:cs typeface="Arial" pitchFamily="34" charset="0"/>
            </a:endParaRPr>
          </a:p>
          <a:p>
            <a:pPr marL="0" indent="0" algn="just">
              <a:buNone/>
              <a:defRPr/>
            </a:pPr>
            <a:r>
              <a:rPr lang="es-ES" sz="2200" dirty="0" smtClean="0">
                <a:latin typeface="Arial" pitchFamily="34" charset="0"/>
                <a:cs typeface="Arial" pitchFamily="34" charset="0"/>
              </a:rPr>
              <a:t>Luego del diseño y la construcción, se pondrá en marcha y se realizaran las pruebas de operación de la máquina además del control de calidad de las roscas obtenidas.</a:t>
            </a:r>
          </a:p>
          <a:p>
            <a:pPr marL="0" indent="0" algn="just">
              <a:buNone/>
              <a:defRPr/>
            </a:pPr>
            <a:endParaRPr lang="es-ES" sz="2200" dirty="0">
              <a:latin typeface="Arial" pitchFamily="34" charset="0"/>
              <a:cs typeface="Arial" pitchFamily="34" charset="0"/>
            </a:endParaRPr>
          </a:p>
          <a:p>
            <a:pPr marL="0" indent="0" algn="just">
              <a:buNone/>
              <a:defRPr/>
            </a:pPr>
            <a:r>
              <a:rPr lang="es-ES" sz="2200" dirty="0">
                <a:latin typeface="Arial" pitchFamily="34" charset="0"/>
                <a:cs typeface="Arial" pitchFamily="34" charset="0"/>
              </a:rPr>
              <a:t>Para ejecutar el presente proyecto se propone como presupuesto inicial la cantidad de $ 7001,45 esperando un ahorro significativo comparado al costo de su similar en el mercado ($ 11887,24) y se plantea entregar la máquina funcionando en un lapso no mayor a 18 meses a partir del inicio de este proyecto de grado.</a:t>
            </a:r>
            <a:endParaRPr lang="es-EC" sz="2200" dirty="0">
              <a:latin typeface="Arial" pitchFamily="34" charset="0"/>
              <a:cs typeface="Arial" pitchFamily="34" charset="0"/>
            </a:endParaRPr>
          </a:p>
          <a:p>
            <a:pPr marL="0" indent="0" algn="just">
              <a:buNone/>
              <a:defRPr/>
            </a:pPr>
            <a:endParaRPr lang="es-ES" sz="2200" dirty="0" smtClean="0">
              <a:latin typeface="Arial" pitchFamily="34" charset="0"/>
              <a:cs typeface="Arial" pitchFamily="34" charset="0"/>
            </a:endParaRPr>
          </a:p>
        </p:txBody>
      </p:sp>
    </p:spTree>
    <p:extLst>
      <p:ext uri="{BB962C8B-B14F-4D97-AF65-F5344CB8AC3E}">
        <p14:creationId xmlns:p14="http://schemas.microsoft.com/office/powerpoint/2010/main" val="139220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ssolve">
                                      <p:cBhvr>
                                        <p:cTn id="7" dur="500"/>
                                        <p:tgtEl>
                                          <p:spTgt spid="6">
                                            <p:txEl>
                                              <p:pRg st="1" end="1"/>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animEffect transition="in" filter="dissolve">
                                      <p:cBhvr>
                                        <p:cTn id="11" dur="500"/>
                                        <p:tgtEl>
                                          <p:spTgt spid="6">
                                            <p:txEl>
                                              <p:pRg st="4" end="4"/>
                                            </p:txEl>
                                          </p:spTgt>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6">
                                            <p:txEl>
                                              <p:pRg st="6" end="6"/>
                                            </p:txEl>
                                          </p:spTgt>
                                        </p:tgtEl>
                                        <p:attrNameLst>
                                          <p:attrName>style.visibility</p:attrName>
                                        </p:attrNameLst>
                                      </p:cBhvr>
                                      <p:to>
                                        <p:strVal val="visible"/>
                                      </p:to>
                                    </p:set>
                                    <p:animEffect transition="in" filter="dissolve">
                                      <p:cBhvr>
                                        <p:cTn id="14"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1669</Words>
  <Application>Microsoft Office PowerPoint</Application>
  <PresentationFormat>Presentación en pantalla (4:3)</PresentationFormat>
  <Paragraphs>310</Paragraphs>
  <Slides>55</Slides>
  <Notes>7</Notes>
  <HiddenSlides>0</HiddenSlides>
  <MMClips>0</MMClips>
  <ScaleCrop>false</ScaleCrop>
  <HeadingPairs>
    <vt:vector size="4" baseType="variant">
      <vt:variant>
        <vt:lpstr>Tema</vt:lpstr>
      </vt:variant>
      <vt:variant>
        <vt:i4>1</vt:i4>
      </vt:variant>
      <vt:variant>
        <vt:lpstr>Títulos de diapositiva</vt:lpstr>
      </vt:variant>
      <vt:variant>
        <vt:i4>55</vt:i4>
      </vt:variant>
    </vt:vector>
  </HeadingPairs>
  <TitlesOfParts>
    <vt:vector size="56"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Kari</dc:creator>
  <cp:lastModifiedBy>Kari</cp:lastModifiedBy>
  <cp:revision>41</cp:revision>
  <dcterms:created xsi:type="dcterms:W3CDTF">2013-04-30T16:54:18Z</dcterms:created>
  <dcterms:modified xsi:type="dcterms:W3CDTF">2013-06-06T06:04:38Z</dcterms:modified>
</cp:coreProperties>
</file>