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7" r:id="rId3"/>
    <p:sldId id="258" r:id="rId4"/>
    <p:sldId id="277" r:id="rId5"/>
    <p:sldId id="278" r:id="rId6"/>
    <p:sldId id="276" r:id="rId7"/>
    <p:sldId id="345" r:id="rId8"/>
    <p:sldId id="284" r:id="rId9"/>
    <p:sldId id="344" r:id="rId10"/>
    <p:sldId id="346" r:id="rId11"/>
    <p:sldId id="347" r:id="rId12"/>
    <p:sldId id="348" r:id="rId13"/>
    <p:sldId id="294" r:id="rId14"/>
    <p:sldId id="295" r:id="rId15"/>
    <p:sldId id="308" r:id="rId16"/>
    <p:sldId id="293" r:id="rId17"/>
    <p:sldId id="298" r:id="rId18"/>
    <p:sldId id="309" r:id="rId19"/>
    <p:sldId id="310" r:id="rId20"/>
    <p:sldId id="304" r:id="rId21"/>
    <p:sldId id="311" r:id="rId22"/>
    <p:sldId id="312" r:id="rId23"/>
    <p:sldId id="342" r:id="rId24"/>
    <p:sldId id="315" r:id="rId25"/>
    <p:sldId id="343" r:id="rId26"/>
    <p:sldId id="350" r:id="rId27"/>
    <p:sldId id="313" r:id="rId28"/>
    <p:sldId id="314" r:id="rId29"/>
    <p:sldId id="349" r:id="rId30"/>
    <p:sldId id="316" r:id="rId31"/>
    <p:sldId id="317" r:id="rId32"/>
    <p:sldId id="320" r:id="rId33"/>
    <p:sldId id="324" r:id="rId34"/>
    <p:sldId id="325" r:id="rId35"/>
    <p:sldId id="326" r:id="rId36"/>
    <p:sldId id="327" r:id="rId37"/>
    <p:sldId id="328" r:id="rId38"/>
    <p:sldId id="329" r:id="rId39"/>
    <p:sldId id="332" r:id="rId40"/>
    <p:sldId id="333" r:id="rId41"/>
    <p:sldId id="335" r:id="rId42"/>
    <p:sldId id="334" r:id="rId43"/>
    <p:sldId id="338" r:id="rId44"/>
    <p:sldId id="337" r:id="rId45"/>
    <p:sldId id="30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114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4286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CB7F4-D387-453F-BF85-06B4962E9AA1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B0344A7-57E7-4008-8756-CE55C60B6B59}">
      <dgm:prSet phldrT="[Texto]" custT="1"/>
      <dgm:spPr/>
      <dgm:t>
        <a:bodyPr/>
        <a:lstStyle/>
        <a:p>
          <a:pPr algn="l"/>
          <a:r>
            <a:rPr lang="es-EC" sz="2800" dirty="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1. </a:t>
          </a:r>
          <a:r>
            <a:rPr lang="es-ES" sz="2800" b="1" dirty="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"ARMANDO LA CASITA"</a:t>
          </a:r>
          <a:endParaRPr lang="es-EC" sz="2800" dirty="0">
            <a:solidFill>
              <a:schemeClr val="tx2"/>
            </a:solidFill>
          </a:endParaRPr>
        </a:p>
      </dgm:t>
    </dgm:pt>
    <dgm:pt modelId="{4C3358C7-B5A6-49B5-98E3-3A4DFE26540C}" type="parTrans" cxnId="{3BDDFA1E-D6D4-4AB2-A943-D74E8F61C168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9C4D9386-9DEC-46FC-B019-5DBC02ED0946}" type="sibTrans" cxnId="{3BDDFA1E-D6D4-4AB2-A943-D74E8F61C168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912DD2AA-4272-431F-9C91-6B155EF9BEDE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2.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 "5 AL DÍA"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BC1F1FAE-140A-42DF-83F9-20F35436F704}" type="parTrans" cxnId="{43D0A2F1-9872-4D02-AFC2-C69D58A583BF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93BAD42B-E235-4198-AFFB-3DC9CD4B0552}" type="sibTrans" cxnId="{43D0A2F1-9872-4D02-AFC2-C69D58A583BF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E6A4BD73-AD3C-4B9F-85BA-12B49E012413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3.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"LA ENSALADA DE FRUTAS"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31B19FF2-F007-40B2-B8EE-0252949ABD79}" type="parTrans" cxnId="{FFFA70A2-61D0-414B-91BA-6F704D8FD48A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8DD1F9D6-ADDE-45DE-A471-D07B42F54790}" type="sibTrans" cxnId="{FFFA70A2-61D0-414B-91BA-6F704D8FD48A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F8ABD3FA-5909-4F9E-B479-7966B446A505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4.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"FUERZA, RESISTENCIA Y FLEXIBILIDAD"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34D37965-891C-430A-A462-34A4463A6B6E}" type="parTrans" cxnId="{9C2D031E-9EA4-4947-8BCB-9AB0068EDF63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7A9882DD-1104-4A9D-A24C-396E7C70A0FF}" type="sibTrans" cxnId="{9C2D031E-9EA4-4947-8BCB-9AB0068EDF63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E1A9C1F9-0CEE-4337-912A-DE6F4B02C974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5.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"¡EL SEÑOR GRASA!"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06B778BC-1DC9-42FE-8FF8-24AAB5B0A6AE}" type="parTrans" cxnId="{8069A8D0-8D98-4C34-9F37-959BD2ABEDFF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50F2CB3D-D1B1-4ED3-96F4-09C5F2411950}" type="sibTrans" cxnId="{8069A8D0-8D98-4C34-9F37-959BD2ABEDFF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298338BF-28E2-49AF-8DE4-C4792E01DC06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6.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"¡APRENDIENDO A COMER!"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9ADCFE2F-2C21-4A0E-9A40-5EFBFC3C4FE7}" type="parTrans" cxnId="{7DA88B9E-F6DE-4AD3-848C-C6C90BDACC22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56FCA153-672A-40FB-BA60-0F4FAF487CAA}" type="sibTrans" cxnId="{7DA88B9E-F6DE-4AD3-848C-C6C90BDACC22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1200FD72-5BF7-4920-A4FA-F3C5632FDC68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7.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"¡ALMORZANDO CON CHIQUITA!"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A764CB20-B908-445C-BCF6-35B614A0C7F7}" type="parTrans" cxnId="{8885A117-E300-4D65-A7F8-293180EBE139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022C79CB-FAB6-415A-9BBD-78CC3BB8CB13}" type="sibTrans" cxnId="{8885A117-E300-4D65-A7F8-293180EBE139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6A21A343-F053-4DC8-ACE3-C99507425B43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8.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"EL PLATO DE LA ALIMENTACIÓN"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99279D75-F1B0-405B-B839-327D831C9272}" type="parTrans" cxnId="{EFD3429C-9CEA-4B46-AFAA-CEE67817B484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F72990D4-BB6E-4C6C-84BB-33A5A4AFAE5C}" type="sibTrans" cxnId="{EFD3429C-9CEA-4B46-AFAA-CEE67817B484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3E155A37-8A5D-4F96-A5EE-C6B90CE50906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9. 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"¡NIÑOS EN MOVIMIENTO!"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D1AFC535-CEED-4D5B-8CBD-A555537B695D}" type="parTrans" cxnId="{A710A539-7673-40FA-BE21-B99476732B05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5BFCE79A-0FCE-4ABF-A501-2DFA9E33E4A5}" type="sibTrans" cxnId="{A710A539-7673-40FA-BE21-B99476732B05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433014BD-4FD6-4167-AEA2-3C953BC3626C}">
      <dgm:prSet custT="1"/>
      <dgm:spPr/>
      <dgm:t>
        <a:bodyPr/>
        <a:lstStyle/>
        <a:p>
          <a:pPr algn="l"/>
          <a:r>
            <a:rPr lang="es-EC" sz="28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10.</a:t>
          </a:r>
          <a:r>
            <a:rPr lang="es-ES" sz="2800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"¡LA GUERRA DE LOS ALIMENTOS!"</a:t>
          </a:r>
          <a:endParaRPr lang="es-EC" sz="28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FACFF1C2-9968-416B-B68C-A9BCC38F89C1}" type="parTrans" cxnId="{95D0912A-B94D-4E90-B786-AE4AE6EC6220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D440D249-5D35-48BD-BC51-85C3DCB575E3}" type="sibTrans" cxnId="{95D0912A-B94D-4E90-B786-AE4AE6EC6220}">
      <dgm:prSet/>
      <dgm:spPr/>
      <dgm:t>
        <a:bodyPr/>
        <a:lstStyle/>
        <a:p>
          <a:pPr algn="l"/>
          <a:endParaRPr lang="es-EC" sz="4800">
            <a:solidFill>
              <a:schemeClr val="tx2"/>
            </a:solidFill>
          </a:endParaRPr>
        </a:p>
      </dgm:t>
    </dgm:pt>
    <dgm:pt modelId="{707FF555-D4CB-4FEF-B6D7-7F0377A7DED3}" type="pres">
      <dgm:prSet presAssocID="{533CB7F4-D387-453F-BF85-06B4962E9AA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EB8C08D-E488-4F5E-B788-51DE8BA9BA76}" type="pres">
      <dgm:prSet presAssocID="{433014BD-4FD6-4167-AEA2-3C953BC3626C}" presName="boxAndChildren" presStyleCnt="0"/>
      <dgm:spPr/>
    </dgm:pt>
    <dgm:pt modelId="{D91F568C-DA32-442F-894E-5AE466AFE538}" type="pres">
      <dgm:prSet presAssocID="{433014BD-4FD6-4167-AEA2-3C953BC3626C}" presName="parentTextBox" presStyleLbl="node1" presStyleIdx="0" presStyleCnt="10"/>
      <dgm:spPr/>
      <dgm:t>
        <a:bodyPr/>
        <a:lstStyle/>
        <a:p>
          <a:endParaRPr lang="es-EC"/>
        </a:p>
      </dgm:t>
    </dgm:pt>
    <dgm:pt modelId="{0929325F-6842-47F1-9E9A-28327D6FFE40}" type="pres">
      <dgm:prSet presAssocID="{5BFCE79A-0FCE-4ABF-A501-2DFA9E33E4A5}" presName="sp" presStyleCnt="0"/>
      <dgm:spPr/>
    </dgm:pt>
    <dgm:pt modelId="{8351CBFB-F23E-47C5-8F5F-73DBE2C8D3BC}" type="pres">
      <dgm:prSet presAssocID="{3E155A37-8A5D-4F96-A5EE-C6B90CE50906}" presName="arrowAndChildren" presStyleCnt="0"/>
      <dgm:spPr/>
    </dgm:pt>
    <dgm:pt modelId="{1BE4E16C-600C-483E-B4EB-32189F73B229}" type="pres">
      <dgm:prSet presAssocID="{3E155A37-8A5D-4F96-A5EE-C6B90CE50906}" presName="parentTextArrow" presStyleLbl="node1" presStyleIdx="1" presStyleCnt="10"/>
      <dgm:spPr/>
      <dgm:t>
        <a:bodyPr/>
        <a:lstStyle/>
        <a:p>
          <a:endParaRPr lang="es-EC"/>
        </a:p>
      </dgm:t>
    </dgm:pt>
    <dgm:pt modelId="{DD02215B-1427-4E91-9F2E-F56B278461BC}" type="pres">
      <dgm:prSet presAssocID="{F72990D4-BB6E-4C6C-84BB-33A5A4AFAE5C}" presName="sp" presStyleCnt="0"/>
      <dgm:spPr/>
    </dgm:pt>
    <dgm:pt modelId="{EA7062A6-8070-4906-BC12-B2F43BBF3E22}" type="pres">
      <dgm:prSet presAssocID="{6A21A343-F053-4DC8-ACE3-C99507425B43}" presName="arrowAndChildren" presStyleCnt="0"/>
      <dgm:spPr/>
    </dgm:pt>
    <dgm:pt modelId="{71334A98-6885-40A9-B1CC-7E8557201825}" type="pres">
      <dgm:prSet presAssocID="{6A21A343-F053-4DC8-ACE3-C99507425B43}" presName="parentTextArrow" presStyleLbl="node1" presStyleIdx="2" presStyleCnt="10"/>
      <dgm:spPr/>
      <dgm:t>
        <a:bodyPr/>
        <a:lstStyle/>
        <a:p>
          <a:endParaRPr lang="es-EC"/>
        </a:p>
      </dgm:t>
    </dgm:pt>
    <dgm:pt modelId="{821BD234-2B59-4407-A51E-DEBE84FB90FE}" type="pres">
      <dgm:prSet presAssocID="{022C79CB-FAB6-415A-9BBD-78CC3BB8CB13}" presName="sp" presStyleCnt="0"/>
      <dgm:spPr/>
    </dgm:pt>
    <dgm:pt modelId="{BC4338BC-614B-425F-95BC-C8502AF92430}" type="pres">
      <dgm:prSet presAssocID="{1200FD72-5BF7-4920-A4FA-F3C5632FDC68}" presName="arrowAndChildren" presStyleCnt="0"/>
      <dgm:spPr/>
    </dgm:pt>
    <dgm:pt modelId="{6C1028D5-0E05-4F62-88A3-323EDCFA9208}" type="pres">
      <dgm:prSet presAssocID="{1200FD72-5BF7-4920-A4FA-F3C5632FDC68}" presName="parentTextArrow" presStyleLbl="node1" presStyleIdx="3" presStyleCnt="10"/>
      <dgm:spPr/>
      <dgm:t>
        <a:bodyPr/>
        <a:lstStyle/>
        <a:p>
          <a:endParaRPr lang="es-EC"/>
        </a:p>
      </dgm:t>
    </dgm:pt>
    <dgm:pt modelId="{7476773F-E34D-4121-841B-721EE91C98D4}" type="pres">
      <dgm:prSet presAssocID="{56FCA153-672A-40FB-BA60-0F4FAF487CAA}" presName="sp" presStyleCnt="0"/>
      <dgm:spPr/>
    </dgm:pt>
    <dgm:pt modelId="{B66B8B87-18BD-4070-82A9-9279F9B5064A}" type="pres">
      <dgm:prSet presAssocID="{298338BF-28E2-49AF-8DE4-C4792E01DC06}" presName="arrowAndChildren" presStyleCnt="0"/>
      <dgm:spPr/>
    </dgm:pt>
    <dgm:pt modelId="{189F2526-9EF7-48B8-B036-6A9FC19DCE11}" type="pres">
      <dgm:prSet presAssocID="{298338BF-28E2-49AF-8DE4-C4792E01DC06}" presName="parentTextArrow" presStyleLbl="node1" presStyleIdx="4" presStyleCnt="10"/>
      <dgm:spPr/>
      <dgm:t>
        <a:bodyPr/>
        <a:lstStyle/>
        <a:p>
          <a:endParaRPr lang="es-EC"/>
        </a:p>
      </dgm:t>
    </dgm:pt>
    <dgm:pt modelId="{8A79C4D0-A577-4F36-A95E-7046FAE158B6}" type="pres">
      <dgm:prSet presAssocID="{50F2CB3D-D1B1-4ED3-96F4-09C5F2411950}" presName="sp" presStyleCnt="0"/>
      <dgm:spPr/>
    </dgm:pt>
    <dgm:pt modelId="{087D1C09-9F10-47F2-BA95-DBFFFC852571}" type="pres">
      <dgm:prSet presAssocID="{E1A9C1F9-0CEE-4337-912A-DE6F4B02C974}" presName="arrowAndChildren" presStyleCnt="0"/>
      <dgm:spPr/>
    </dgm:pt>
    <dgm:pt modelId="{E22BC52C-DB9D-4EC7-A5C1-03E276DF81F4}" type="pres">
      <dgm:prSet presAssocID="{E1A9C1F9-0CEE-4337-912A-DE6F4B02C974}" presName="parentTextArrow" presStyleLbl="node1" presStyleIdx="5" presStyleCnt="10"/>
      <dgm:spPr/>
      <dgm:t>
        <a:bodyPr/>
        <a:lstStyle/>
        <a:p>
          <a:endParaRPr lang="es-EC"/>
        </a:p>
      </dgm:t>
    </dgm:pt>
    <dgm:pt modelId="{853A68A2-B274-432E-8E1A-324EB990EB07}" type="pres">
      <dgm:prSet presAssocID="{7A9882DD-1104-4A9D-A24C-396E7C70A0FF}" presName="sp" presStyleCnt="0"/>
      <dgm:spPr/>
    </dgm:pt>
    <dgm:pt modelId="{7B5FBBBB-7377-44CF-95DB-E38AE86272DA}" type="pres">
      <dgm:prSet presAssocID="{F8ABD3FA-5909-4F9E-B479-7966B446A505}" presName="arrowAndChildren" presStyleCnt="0"/>
      <dgm:spPr/>
    </dgm:pt>
    <dgm:pt modelId="{6196A7BA-64C1-48E3-A48F-E6A5D2D88A98}" type="pres">
      <dgm:prSet presAssocID="{F8ABD3FA-5909-4F9E-B479-7966B446A505}" presName="parentTextArrow" presStyleLbl="node1" presStyleIdx="6" presStyleCnt="10"/>
      <dgm:spPr/>
      <dgm:t>
        <a:bodyPr/>
        <a:lstStyle/>
        <a:p>
          <a:endParaRPr lang="es-EC"/>
        </a:p>
      </dgm:t>
    </dgm:pt>
    <dgm:pt modelId="{6E5C83F1-47A3-42AE-8DC5-1FF61D7F894A}" type="pres">
      <dgm:prSet presAssocID="{8DD1F9D6-ADDE-45DE-A471-D07B42F54790}" presName="sp" presStyleCnt="0"/>
      <dgm:spPr/>
    </dgm:pt>
    <dgm:pt modelId="{6239D256-7D2C-40C0-BEA7-AA88B746DC56}" type="pres">
      <dgm:prSet presAssocID="{E6A4BD73-AD3C-4B9F-85BA-12B49E012413}" presName="arrowAndChildren" presStyleCnt="0"/>
      <dgm:spPr/>
    </dgm:pt>
    <dgm:pt modelId="{FAFADF9F-E23F-4219-B2F4-0ADB3CA1266B}" type="pres">
      <dgm:prSet presAssocID="{E6A4BD73-AD3C-4B9F-85BA-12B49E012413}" presName="parentTextArrow" presStyleLbl="node1" presStyleIdx="7" presStyleCnt="10"/>
      <dgm:spPr/>
      <dgm:t>
        <a:bodyPr/>
        <a:lstStyle/>
        <a:p>
          <a:endParaRPr lang="es-EC"/>
        </a:p>
      </dgm:t>
    </dgm:pt>
    <dgm:pt modelId="{96033966-C19F-4B13-BC52-1CF77ADB2F36}" type="pres">
      <dgm:prSet presAssocID="{93BAD42B-E235-4198-AFFB-3DC9CD4B0552}" presName="sp" presStyleCnt="0"/>
      <dgm:spPr/>
    </dgm:pt>
    <dgm:pt modelId="{0B98E3D9-F400-47DE-BCB3-B1C575B20E2D}" type="pres">
      <dgm:prSet presAssocID="{912DD2AA-4272-431F-9C91-6B155EF9BEDE}" presName="arrowAndChildren" presStyleCnt="0"/>
      <dgm:spPr/>
    </dgm:pt>
    <dgm:pt modelId="{9915E422-8AFF-4E58-A3E2-D6FECB41E1F2}" type="pres">
      <dgm:prSet presAssocID="{912DD2AA-4272-431F-9C91-6B155EF9BEDE}" presName="parentTextArrow" presStyleLbl="node1" presStyleIdx="8" presStyleCnt="10"/>
      <dgm:spPr/>
      <dgm:t>
        <a:bodyPr/>
        <a:lstStyle/>
        <a:p>
          <a:endParaRPr lang="es-EC"/>
        </a:p>
      </dgm:t>
    </dgm:pt>
    <dgm:pt modelId="{68F8E13D-98F7-47D4-B0DE-7F610E195028}" type="pres">
      <dgm:prSet presAssocID="{9C4D9386-9DEC-46FC-B019-5DBC02ED0946}" presName="sp" presStyleCnt="0"/>
      <dgm:spPr/>
    </dgm:pt>
    <dgm:pt modelId="{6D6C9D26-EC8F-43CB-885F-63F8C566E3E6}" type="pres">
      <dgm:prSet presAssocID="{7B0344A7-57E7-4008-8756-CE55C60B6B59}" presName="arrowAndChildren" presStyleCnt="0"/>
      <dgm:spPr/>
    </dgm:pt>
    <dgm:pt modelId="{01EF72CB-7F61-407C-9271-0FAD66FEC36E}" type="pres">
      <dgm:prSet presAssocID="{7B0344A7-57E7-4008-8756-CE55C60B6B59}" presName="parentTextArrow" presStyleLbl="node1" presStyleIdx="9" presStyleCnt="10" custLinFactNeighborY="-2253"/>
      <dgm:spPr/>
      <dgm:t>
        <a:bodyPr/>
        <a:lstStyle/>
        <a:p>
          <a:endParaRPr lang="es-EC"/>
        </a:p>
      </dgm:t>
    </dgm:pt>
  </dgm:ptLst>
  <dgm:cxnLst>
    <dgm:cxn modelId="{49246913-4BC3-4CD5-9873-599AF2480D69}" type="presOf" srcId="{E6A4BD73-AD3C-4B9F-85BA-12B49E012413}" destId="{FAFADF9F-E23F-4219-B2F4-0ADB3CA1266B}" srcOrd="0" destOrd="0" presId="urn:microsoft.com/office/officeart/2005/8/layout/process4"/>
    <dgm:cxn modelId="{43D0A2F1-9872-4D02-AFC2-C69D58A583BF}" srcId="{533CB7F4-D387-453F-BF85-06B4962E9AA1}" destId="{912DD2AA-4272-431F-9C91-6B155EF9BEDE}" srcOrd="1" destOrd="0" parTransId="{BC1F1FAE-140A-42DF-83F9-20F35436F704}" sibTransId="{93BAD42B-E235-4198-AFFB-3DC9CD4B0552}"/>
    <dgm:cxn modelId="{39352ACA-CD68-4543-B7F1-8BD927E15EF9}" type="presOf" srcId="{912DD2AA-4272-431F-9C91-6B155EF9BEDE}" destId="{9915E422-8AFF-4E58-A3E2-D6FECB41E1F2}" srcOrd="0" destOrd="0" presId="urn:microsoft.com/office/officeart/2005/8/layout/process4"/>
    <dgm:cxn modelId="{AFE623E4-E374-46B4-9C10-3AE52A5079AA}" type="presOf" srcId="{533CB7F4-D387-453F-BF85-06B4962E9AA1}" destId="{707FF555-D4CB-4FEF-B6D7-7F0377A7DED3}" srcOrd="0" destOrd="0" presId="urn:microsoft.com/office/officeart/2005/8/layout/process4"/>
    <dgm:cxn modelId="{44C3FBA3-5E72-4418-B40A-7011D28C1FF4}" type="presOf" srcId="{1200FD72-5BF7-4920-A4FA-F3C5632FDC68}" destId="{6C1028D5-0E05-4F62-88A3-323EDCFA9208}" srcOrd="0" destOrd="0" presId="urn:microsoft.com/office/officeart/2005/8/layout/process4"/>
    <dgm:cxn modelId="{A7BE7581-C058-4CA3-ABA3-E3E51825FBD5}" type="presOf" srcId="{F8ABD3FA-5909-4F9E-B479-7966B446A505}" destId="{6196A7BA-64C1-48E3-A48F-E6A5D2D88A98}" srcOrd="0" destOrd="0" presId="urn:microsoft.com/office/officeart/2005/8/layout/process4"/>
    <dgm:cxn modelId="{DB4356F4-2556-4D31-9312-211B35AEFE2B}" type="presOf" srcId="{298338BF-28E2-49AF-8DE4-C4792E01DC06}" destId="{189F2526-9EF7-48B8-B036-6A9FC19DCE11}" srcOrd="0" destOrd="0" presId="urn:microsoft.com/office/officeart/2005/8/layout/process4"/>
    <dgm:cxn modelId="{EFD3429C-9CEA-4B46-AFAA-CEE67817B484}" srcId="{533CB7F4-D387-453F-BF85-06B4962E9AA1}" destId="{6A21A343-F053-4DC8-ACE3-C99507425B43}" srcOrd="7" destOrd="0" parTransId="{99279D75-F1B0-405B-B839-327D831C9272}" sibTransId="{F72990D4-BB6E-4C6C-84BB-33A5A4AFAE5C}"/>
    <dgm:cxn modelId="{C68F3493-D1E7-4196-B7AD-E2C841084441}" type="presOf" srcId="{6A21A343-F053-4DC8-ACE3-C99507425B43}" destId="{71334A98-6885-40A9-B1CC-7E8557201825}" srcOrd="0" destOrd="0" presId="urn:microsoft.com/office/officeart/2005/8/layout/process4"/>
    <dgm:cxn modelId="{3BDDFA1E-D6D4-4AB2-A943-D74E8F61C168}" srcId="{533CB7F4-D387-453F-BF85-06B4962E9AA1}" destId="{7B0344A7-57E7-4008-8756-CE55C60B6B59}" srcOrd="0" destOrd="0" parTransId="{4C3358C7-B5A6-49B5-98E3-3A4DFE26540C}" sibTransId="{9C4D9386-9DEC-46FC-B019-5DBC02ED0946}"/>
    <dgm:cxn modelId="{17C7D2D6-59B7-4514-A2B2-7C7C11CA5F59}" type="presOf" srcId="{433014BD-4FD6-4167-AEA2-3C953BC3626C}" destId="{D91F568C-DA32-442F-894E-5AE466AFE538}" srcOrd="0" destOrd="0" presId="urn:microsoft.com/office/officeart/2005/8/layout/process4"/>
    <dgm:cxn modelId="{8885A117-E300-4D65-A7F8-293180EBE139}" srcId="{533CB7F4-D387-453F-BF85-06B4962E9AA1}" destId="{1200FD72-5BF7-4920-A4FA-F3C5632FDC68}" srcOrd="6" destOrd="0" parTransId="{A764CB20-B908-445C-BCF6-35B614A0C7F7}" sibTransId="{022C79CB-FAB6-415A-9BBD-78CC3BB8CB13}"/>
    <dgm:cxn modelId="{9C2D031E-9EA4-4947-8BCB-9AB0068EDF63}" srcId="{533CB7F4-D387-453F-BF85-06B4962E9AA1}" destId="{F8ABD3FA-5909-4F9E-B479-7966B446A505}" srcOrd="3" destOrd="0" parTransId="{34D37965-891C-430A-A462-34A4463A6B6E}" sibTransId="{7A9882DD-1104-4A9D-A24C-396E7C70A0FF}"/>
    <dgm:cxn modelId="{5CB6A5C9-1583-4EBB-A17A-98E768A33017}" type="presOf" srcId="{3E155A37-8A5D-4F96-A5EE-C6B90CE50906}" destId="{1BE4E16C-600C-483E-B4EB-32189F73B229}" srcOrd="0" destOrd="0" presId="urn:microsoft.com/office/officeart/2005/8/layout/process4"/>
    <dgm:cxn modelId="{7DA88B9E-F6DE-4AD3-848C-C6C90BDACC22}" srcId="{533CB7F4-D387-453F-BF85-06B4962E9AA1}" destId="{298338BF-28E2-49AF-8DE4-C4792E01DC06}" srcOrd="5" destOrd="0" parTransId="{9ADCFE2F-2C21-4A0E-9A40-5EFBFC3C4FE7}" sibTransId="{56FCA153-672A-40FB-BA60-0F4FAF487CAA}"/>
    <dgm:cxn modelId="{90FB6FE3-1D21-4C79-9D18-112D006ED72D}" type="presOf" srcId="{E1A9C1F9-0CEE-4337-912A-DE6F4B02C974}" destId="{E22BC52C-DB9D-4EC7-A5C1-03E276DF81F4}" srcOrd="0" destOrd="0" presId="urn:microsoft.com/office/officeart/2005/8/layout/process4"/>
    <dgm:cxn modelId="{8069A8D0-8D98-4C34-9F37-959BD2ABEDFF}" srcId="{533CB7F4-D387-453F-BF85-06B4962E9AA1}" destId="{E1A9C1F9-0CEE-4337-912A-DE6F4B02C974}" srcOrd="4" destOrd="0" parTransId="{06B778BC-1DC9-42FE-8FF8-24AAB5B0A6AE}" sibTransId="{50F2CB3D-D1B1-4ED3-96F4-09C5F2411950}"/>
    <dgm:cxn modelId="{A710A539-7673-40FA-BE21-B99476732B05}" srcId="{533CB7F4-D387-453F-BF85-06B4962E9AA1}" destId="{3E155A37-8A5D-4F96-A5EE-C6B90CE50906}" srcOrd="8" destOrd="0" parTransId="{D1AFC535-CEED-4D5B-8CBD-A555537B695D}" sibTransId="{5BFCE79A-0FCE-4ABF-A501-2DFA9E33E4A5}"/>
    <dgm:cxn modelId="{275CDA05-62F7-4F5A-B744-44FD7B5B0D63}" type="presOf" srcId="{7B0344A7-57E7-4008-8756-CE55C60B6B59}" destId="{01EF72CB-7F61-407C-9271-0FAD66FEC36E}" srcOrd="0" destOrd="0" presId="urn:microsoft.com/office/officeart/2005/8/layout/process4"/>
    <dgm:cxn modelId="{95D0912A-B94D-4E90-B786-AE4AE6EC6220}" srcId="{533CB7F4-D387-453F-BF85-06B4962E9AA1}" destId="{433014BD-4FD6-4167-AEA2-3C953BC3626C}" srcOrd="9" destOrd="0" parTransId="{FACFF1C2-9968-416B-B68C-A9BCC38F89C1}" sibTransId="{D440D249-5D35-48BD-BC51-85C3DCB575E3}"/>
    <dgm:cxn modelId="{FFFA70A2-61D0-414B-91BA-6F704D8FD48A}" srcId="{533CB7F4-D387-453F-BF85-06B4962E9AA1}" destId="{E6A4BD73-AD3C-4B9F-85BA-12B49E012413}" srcOrd="2" destOrd="0" parTransId="{31B19FF2-F007-40B2-B8EE-0252949ABD79}" sibTransId="{8DD1F9D6-ADDE-45DE-A471-D07B42F54790}"/>
    <dgm:cxn modelId="{ED2656B8-CD1F-4AF1-845B-6CAC6721F966}" type="presParOf" srcId="{707FF555-D4CB-4FEF-B6D7-7F0377A7DED3}" destId="{EEB8C08D-E488-4F5E-B788-51DE8BA9BA76}" srcOrd="0" destOrd="0" presId="urn:microsoft.com/office/officeart/2005/8/layout/process4"/>
    <dgm:cxn modelId="{93045744-C367-4B2F-A6B7-5D57563D693C}" type="presParOf" srcId="{EEB8C08D-E488-4F5E-B788-51DE8BA9BA76}" destId="{D91F568C-DA32-442F-894E-5AE466AFE538}" srcOrd="0" destOrd="0" presId="urn:microsoft.com/office/officeart/2005/8/layout/process4"/>
    <dgm:cxn modelId="{17D75224-56D7-493E-996B-6F467703D13B}" type="presParOf" srcId="{707FF555-D4CB-4FEF-B6D7-7F0377A7DED3}" destId="{0929325F-6842-47F1-9E9A-28327D6FFE40}" srcOrd="1" destOrd="0" presId="urn:microsoft.com/office/officeart/2005/8/layout/process4"/>
    <dgm:cxn modelId="{A45E0215-05A6-4B55-B710-8C3DDCFD37D1}" type="presParOf" srcId="{707FF555-D4CB-4FEF-B6D7-7F0377A7DED3}" destId="{8351CBFB-F23E-47C5-8F5F-73DBE2C8D3BC}" srcOrd="2" destOrd="0" presId="urn:microsoft.com/office/officeart/2005/8/layout/process4"/>
    <dgm:cxn modelId="{D1A81828-7F59-4257-B5A8-17666EA2869D}" type="presParOf" srcId="{8351CBFB-F23E-47C5-8F5F-73DBE2C8D3BC}" destId="{1BE4E16C-600C-483E-B4EB-32189F73B229}" srcOrd="0" destOrd="0" presId="urn:microsoft.com/office/officeart/2005/8/layout/process4"/>
    <dgm:cxn modelId="{A2166097-38FF-4E3B-8FD4-2834A956556A}" type="presParOf" srcId="{707FF555-D4CB-4FEF-B6D7-7F0377A7DED3}" destId="{DD02215B-1427-4E91-9F2E-F56B278461BC}" srcOrd="3" destOrd="0" presId="urn:microsoft.com/office/officeart/2005/8/layout/process4"/>
    <dgm:cxn modelId="{A2C50BBE-45A9-4B80-BB89-E2E849D1FD17}" type="presParOf" srcId="{707FF555-D4CB-4FEF-B6D7-7F0377A7DED3}" destId="{EA7062A6-8070-4906-BC12-B2F43BBF3E22}" srcOrd="4" destOrd="0" presId="urn:microsoft.com/office/officeart/2005/8/layout/process4"/>
    <dgm:cxn modelId="{4B50AA5C-583D-46EF-8429-06645C359776}" type="presParOf" srcId="{EA7062A6-8070-4906-BC12-B2F43BBF3E22}" destId="{71334A98-6885-40A9-B1CC-7E8557201825}" srcOrd="0" destOrd="0" presId="urn:microsoft.com/office/officeart/2005/8/layout/process4"/>
    <dgm:cxn modelId="{BBEE4608-D444-443E-A71A-E4AF76F0BE3F}" type="presParOf" srcId="{707FF555-D4CB-4FEF-B6D7-7F0377A7DED3}" destId="{821BD234-2B59-4407-A51E-DEBE84FB90FE}" srcOrd="5" destOrd="0" presId="urn:microsoft.com/office/officeart/2005/8/layout/process4"/>
    <dgm:cxn modelId="{4665E6B2-7BA7-4FE1-A801-42E2F569836D}" type="presParOf" srcId="{707FF555-D4CB-4FEF-B6D7-7F0377A7DED3}" destId="{BC4338BC-614B-425F-95BC-C8502AF92430}" srcOrd="6" destOrd="0" presId="urn:microsoft.com/office/officeart/2005/8/layout/process4"/>
    <dgm:cxn modelId="{ED38A24A-35A0-4334-A83D-CAF5397FD37E}" type="presParOf" srcId="{BC4338BC-614B-425F-95BC-C8502AF92430}" destId="{6C1028D5-0E05-4F62-88A3-323EDCFA9208}" srcOrd="0" destOrd="0" presId="urn:microsoft.com/office/officeart/2005/8/layout/process4"/>
    <dgm:cxn modelId="{C7E45DEC-64C6-43D8-9358-D5F3429BDAD8}" type="presParOf" srcId="{707FF555-D4CB-4FEF-B6D7-7F0377A7DED3}" destId="{7476773F-E34D-4121-841B-721EE91C98D4}" srcOrd="7" destOrd="0" presId="urn:microsoft.com/office/officeart/2005/8/layout/process4"/>
    <dgm:cxn modelId="{943F6BBA-7F0A-452C-B396-F8F0FF28CCF1}" type="presParOf" srcId="{707FF555-D4CB-4FEF-B6D7-7F0377A7DED3}" destId="{B66B8B87-18BD-4070-82A9-9279F9B5064A}" srcOrd="8" destOrd="0" presId="urn:microsoft.com/office/officeart/2005/8/layout/process4"/>
    <dgm:cxn modelId="{88B7CB2E-7525-4FC1-97BD-A393211269B9}" type="presParOf" srcId="{B66B8B87-18BD-4070-82A9-9279F9B5064A}" destId="{189F2526-9EF7-48B8-B036-6A9FC19DCE11}" srcOrd="0" destOrd="0" presId="urn:microsoft.com/office/officeart/2005/8/layout/process4"/>
    <dgm:cxn modelId="{54783E48-459F-4A92-9326-2E5279F1BD77}" type="presParOf" srcId="{707FF555-D4CB-4FEF-B6D7-7F0377A7DED3}" destId="{8A79C4D0-A577-4F36-A95E-7046FAE158B6}" srcOrd="9" destOrd="0" presId="urn:microsoft.com/office/officeart/2005/8/layout/process4"/>
    <dgm:cxn modelId="{79C849D5-1CD2-4A09-96F9-EF8965BAFD08}" type="presParOf" srcId="{707FF555-D4CB-4FEF-B6D7-7F0377A7DED3}" destId="{087D1C09-9F10-47F2-BA95-DBFFFC852571}" srcOrd="10" destOrd="0" presId="urn:microsoft.com/office/officeart/2005/8/layout/process4"/>
    <dgm:cxn modelId="{DD556CBC-2EFE-4F65-BFA4-38F133DE6F76}" type="presParOf" srcId="{087D1C09-9F10-47F2-BA95-DBFFFC852571}" destId="{E22BC52C-DB9D-4EC7-A5C1-03E276DF81F4}" srcOrd="0" destOrd="0" presId="urn:microsoft.com/office/officeart/2005/8/layout/process4"/>
    <dgm:cxn modelId="{0F546488-8D2E-4761-B1E0-95836F2FDA58}" type="presParOf" srcId="{707FF555-D4CB-4FEF-B6D7-7F0377A7DED3}" destId="{853A68A2-B274-432E-8E1A-324EB990EB07}" srcOrd="11" destOrd="0" presId="urn:microsoft.com/office/officeart/2005/8/layout/process4"/>
    <dgm:cxn modelId="{26B620CD-8F08-49C3-868F-B843B23794D7}" type="presParOf" srcId="{707FF555-D4CB-4FEF-B6D7-7F0377A7DED3}" destId="{7B5FBBBB-7377-44CF-95DB-E38AE86272DA}" srcOrd="12" destOrd="0" presId="urn:microsoft.com/office/officeart/2005/8/layout/process4"/>
    <dgm:cxn modelId="{8F96D9A7-7BA4-4D00-97FF-D16D0A2BB0B7}" type="presParOf" srcId="{7B5FBBBB-7377-44CF-95DB-E38AE86272DA}" destId="{6196A7BA-64C1-48E3-A48F-E6A5D2D88A98}" srcOrd="0" destOrd="0" presId="urn:microsoft.com/office/officeart/2005/8/layout/process4"/>
    <dgm:cxn modelId="{F0490961-71F1-4F2C-825B-F1C3ECB175CE}" type="presParOf" srcId="{707FF555-D4CB-4FEF-B6D7-7F0377A7DED3}" destId="{6E5C83F1-47A3-42AE-8DC5-1FF61D7F894A}" srcOrd="13" destOrd="0" presId="urn:microsoft.com/office/officeart/2005/8/layout/process4"/>
    <dgm:cxn modelId="{A287B488-F80B-4F10-B0F6-FDD295A46741}" type="presParOf" srcId="{707FF555-D4CB-4FEF-B6D7-7F0377A7DED3}" destId="{6239D256-7D2C-40C0-BEA7-AA88B746DC56}" srcOrd="14" destOrd="0" presId="urn:microsoft.com/office/officeart/2005/8/layout/process4"/>
    <dgm:cxn modelId="{5AF1CA15-38F0-4427-9B3B-B8D17558F324}" type="presParOf" srcId="{6239D256-7D2C-40C0-BEA7-AA88B746DC56}" destId="{FAFADF9F-E23F-4219-B2F4-0ADB3CA1266B}" srcOrd="0" destOrd="0" presId="urn:microsoft.com/office/officeart/2005/8/layout/process4"/>
    <dgm:cxn modelId="{375FB9A2-5127-421C-81E6-F3CDC8FDEA71}" type="presParOf" srcId="{707FF555-D4CB-4FEF-B6D7-7F0377A7DED3}" destId="{96033966-C19F-4B13-BC52-1CF77ADB2F36}" srcOrd="15" destOrd="0" presId="urn:microsoft.com/office/officeart/2005/8/layout/process4"/>
    <dgm:cxn modelId="{80F5C1F8-211A-4E14-B03F-70923458DB60}" type="presParOf" srcId="{707FF555-D4CB-4FEF-B6D7-7F0377A7DED3}" destId="{0B98E3D9-F400-47DE-BCB3-B1C575B20E2D}" srcOrd="16" destOrd="0" presId="urn:microsoft.com/office/officeart/2005/8/layout/process4"/>
    <dgm:cxn modelId="{C8D00319-26D1-46EF-979F-650FDADFC360}" type="presParOf" srcId="{0B98E3D9-F400-47DE-BCB3-B1C575B20E2D}" destId="{9915E422-8AFF-4E58-A3E2-D6FECB41E1F2}" srcOrd="0" destOrd="0" presId="urn:microsoft.com/office/officeart/2005/8/layout/process4"/>
    <dgm:cxn modelId="{F7ABC241-7F35-48F3-8EA8-BA5694AC6678}" type="presParOf" srcId="{707FF555-D4CB-4FEF-B6D7-7F0377A7DED3}" destId="{68F8E13D-98F7-47D4-B0DE-7F610E195028}" srcOrd="17" destOrd="0" presId="urn:microsoft.com/office/officeart/2005/8/layout/process4"/>
    <dgm:cxn modelId="{7DDFADA0-C19F-4F08-80C4-7ED439256A1E}" type="presParOf" srcId="{707FF555-D4CB-4FEF-B6D7-7F0377A7DED3}" destId="{6D6C9D26-EC8F-43CB-885F-63F8C566E3E6}" srcOrd="18" destOrd="0" presId="urn:microsoft.com/office/officeart/2005/8/layout/process4"/>
    <dgm:cxn modelId="{E400E719-CE09-40E7-87F4-5149870EBB19}" type="presParOf" srcId="{6D6C9D26-EC8F-43CB-885F-63F8C566E3E6}" destId="{01EF72CB-7F61-407C-9271-0FAD66FEC3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608B6-FFA1-4E85-994B-080B5A321D78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C25C086-B2A7-474C-8552-FAEC2F33E0B7}">
      <dgm:prSet phldrT="[Texto]"/>
      <dgm:spPr/>
      <dgm:t>
        <a:bodyPr/>
        <a:lstStyle/>
        <a:p>
          <a:r>
            <a:rPr lang="es-ES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Volea al obstáculo</a:t>
          </a:r>
          <a:endParaRPr lang="es-EC" b="1" dirty="0" smtClean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02038EC6-51B2-4BAF-A9A5-617CF6E691E1}" type="parTrans" cxnId="{C1C92C00-FB3F-4D8F-8247-9925F575D5FE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87F26227-B18B-4D01-8432-D51797F2CACE}" type="sibTrans" cxnId="{C1C92C00-FB3F-4D8F-8247-9925F575D5FE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54E67824-BC4B-4BB5-AE85-0325A7402C6A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rPr>
            <a:t>Nombre: Relevo en caballo.</a:t>
          </a:r>
          <a:endParaRPr lang="es-EC" b="1" dirty="0">
            <a:solidFill>
              <a:schemeClr val="tx2"/>
            </a:solidFill>
            <a:latin typeface="Arial" pitchFamily="34" charset="0"/>
            <a:ea typeface="MingLiU" pitchFamily="49" charset="-120"/>
            <a:cs typeface="Arial" pitchFamily="34" charset="0"/>
          </a:endParaRPr>
        </a:p>
      </dgm:t>
    </dgm:pt>
    <dgm:pt modelId="{BCB5DA1A-008C-4C09-9A1E-8E859A5BA760}" type="parTrans" cxnId="{BEAAFB19-749B-41F7-995E-278C24F60989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756BB1B5-CED1-4BAA-B9C2-7894E7E31A6B}" type="sibTrans" cxnId="{BEAAFB19-749B-41F7-995E-278C24F60989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ED440292-9405-4920-9155-D82EE9E7E9E9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Ruédala</a:t>
          </a:r>
          <a:endParaRPr lang="es-EC" b="1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9AB8AA1B-DB96-4BCB-9C10-9560E5109E76}" type="parTrans" cxnId="{88801FD0-33D6-494D-8634-CA3535F7CB95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4B8802F5-0950-41E5-BA06-B2D3EFE3F103}" type="sibTrans" cxnId="{88801FD0-33D6-494D-8634-CA3535F7CB95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C42AC1D1-8126-4454-9423-1E9AC4A90F51}">
      <dgm:prSet phldrT="[Texto]"/>
      <dgm:spPr/>
      <dgm:t>
        <a:bodyPr/>
        <a:lstStyle/>
        <a:p>
          <a:r>
            <a:rPr lang="es-ES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La carretilla.</a:t>
          </a:r>
          <a:endParaRPr lang="es-EC" b="1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18A59A8E-D43B-4B85-AF67-51E8FECAD2AE}" type="parTrans" cxnId="{C89FF103-FF08-46F1-AA41-0A351B4A4E0E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0263E341-0E18-467C-B5CC-90EA51EB4AD0}" type="sibTrans" cxnId="{C89FF103-FF08-46F1-AA41-0A351B4A4E0E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F549595E-E70D-4446-AE37-CF8B379C8D39}">
      <dgm:prSet phldrT="[Texto]"/>
      <dgm:spPr/>
      <dgm:t>
        <a:bodyPr/>
        <a:lstStyle/>
        <a:p>
          <a:r>
            <a:rPr lang="es-ES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Tenis de piso.</a:t>
          </a:r>
          <a:endParaRPr lang="es-EC" b="1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D2C08BD6-1DE9-4EB3-9369-DC47FC66925E}" type="parTrans" cxnId="{15780D84-70FF-4D70-9086-44583C71EEE4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D238D316-857F-4E51-850A-7A2EC49E5941}" type="sibTrans" cxnId="{15780D84-70FF-4D70-9086-44583C71EEE4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4E41016B-B65D-4B75-ADE0-38F4FAA61597}">
      <dgm:prSet phldrT="[Texto]"/>
      <dgm:spPr/>
      <dgm:t>
        <a:bodyPr/>
        <a:lstStyle/>
        <a:p>
          <a:r>
            <a:rPr lang="es-ES" b="1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Mi comunidad limpia y bonita.</a:t>
          </a:r>
          <a:endParaRPr lang="es-EC" b="1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gm:t>
    </dgm:pt>
    <dgm:pt modelId="{21BC682A-30ED-4108-8E6A-9C67BD634659}" type="parTrans" cxnId="{B16F0B49-A205-47CF-B131-5CC88214D819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40EC75DE-0192-4842-8225-24175B9048AF}" type="sibTrans" cxnId="{B16F0B49-A205-47CF-B131-5CC88214D819}">
      <dgm:prSet/>
      <dgm:spPr/>
      <dgm:t>
        <a:bodyPr/>
        <a:lstStyle/>
        <a:p>
          <a:endParaRPr lang="es-EC">
            <a:solidFill>
              <a:schemeClr val="tx2"/>
            </a:solidFill>
          </a:endParaRPr>
        </a:p>
      </dgm:t>
    </dgm:pt>
    <dgm:pt modelId="{5DE01166-8B7A-497B-B321-CCA203E03C94}" type="pres">
      <dgm:prSet presAssocID="{949608B6-FFA1-4E85-994B-080B5A321D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CAB8B69-DFDA-4AB5-99EC-D583C6287C7F}" type="pres">
      <dgm:prSet presAssocID="{949608B6-FFA1-4E85-994B-080B5A321D78}" presName="Name1" presStyleCnt="0"/>
      <dgm:spPr/>
    </dgm:pt>
    <dgm:pt modelId="{0805710E-BADE-43CC-B692-040A3DD44C98}" type="pres">
      <dgm:prSet presAssocID="{949608B6-FFA1-4E85-994B-080B5A321D78}" presName="cycle" presStyleCnt="0"/>
      <dgm:spPr/>
    </dgm:pt>
    <dgm:pt modelId="{47DFFAD4-81AD-448D-A442-61D55513D1C8}" type="pres">
      <dgm:prSet presAssocID="{949608B6-FFA1-4E85-994B-080B5A321D78}" presName="srcNode" presStyleLbl="node1" presStyleIdx="0" presStyleCnt="6"/>
      <dgm:spPr/>
    </dgm:pt>
    <dgm:pt modelId="{9867B8E8-5AA9-4234-B8D3-F47FDE9A035E}" type="pres">
      <dgm:prSet presAssocID="{949608B6-FFA1-4E85-994B-080B5A321D78}" presName="conn" presStyleLbl="parChTrans1D2" presStyleIdx="0" presStyleCnt="1"/>
      <dgm:spPr/>
      <dgm:t>
        <a:bodyPr/>
        <a:lstStyle/>
        <a:p>
          <a:endParaRPr lang="es-EC"/>
        </a:p>
      </dgm:t>
    </dgm:pt>
    <dgm:pt modelId="{5D08D3AE-5675-4669-9923-5DD195E54502}" type="pres">
      <dgm:prSet presAssocID="{949608B6-FFA1-4E85-994B-080B5A321D78}" presName="extraNode" presStyleLbl="node1" presStyleIdx="0" presStyleCnt="6"/>
      <dgm:spPr/>
    </dgm:pt>
    <dgm:pt modelId="{AC25F720-3D7A-409A-B716-0D1A84FB85FB}" type="pres">
      <dgm:prSet presAssocID="{949608B6-FFA1-4E85-994B-080B5A321D78}" presName="dstNode" presStyleLbl="node1" presStyleIdx="0" presStyleCnt="6"/>
      <dgm:spPr/>
    </dgm:pt>
    <dgm:pt modelId="{E6F0251B-808A-49C2-865F-E4514DFFE8A5}" type="pres">
      <dgm:prSet presAssocID="{9C25C086-B2A7-474C-8552-FAEC2F33E0B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6818F1-FF23-4C58-A5BA-E50B24E17328}" type="pres">
      <dgm:prSet presAssocID="{9C25C086-B2A7-474C-8552-FAEC2F33E0B7}" presName="accent_1" presStyleCnt="0"/>
      <dgm:spPr/>
    </dgm:pt>
    <dgm:pt modelId="{FEB8DC72-1ECA-406C-AFEE-5B00032D930C}" type="pres">
      <dgm:prSet presAssocID="{9C25C086-B2A7-474C-8552-FAEC2F33E0B7}" presName="accentRepeatNode" presStyleLbl="solidFgAcc1" presStyleIdx="0" presStyleCnt="6"/>
      <dgm:spPr/>
    </dgm:pt>
    <dgm:pt modelId="{A794A6E1-549B-43BC-85EE-A1D2BD1625F9}" type="pres">
      <dgm:prSet presAssocID="{54E67824-BC4B-4BB5-AE85-0325A7402C6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928F90-333B-4B06-860C-8A16F255A4A5}" type="pres">
      <dgm:prSet presAssocID="{54E67824-BC4B-4BB5-AE85-0325A7402C6A}" presName="accent_2" presStyleCnt="0"/>
      <dgm:spPr/>
    </dgm:pt>
    <dgm:pt modelId="{8EA7978C-2549-4A5B-A519-604E05CD1D63}" type="pres">
      <dgm:prSet presAssocID="{54E67824-BC4B-4BB5-AE85-0325A7402C6A}" presName="accentRepeatNode" presStyleLbl="solidFgAcc1" presStyleIdx="1" presStyleCnt="6"/>
      <dgm:spPr/>
    </dgm:pt>
    <dgm:pt modelId="{148090F8-8CF1-4297-BC0F-049F402B6157}" type="pres">
      <dgm:prSet presAssocID="{ED440292-9405-4920-9155-D82EE9E7E9E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F28C90-FB95-4875-BBB8-91AEA28104AD}" type="pres">
      <dgm:prSet presAssocID="{ED440292-9405-4920-9155-D82EE9E7E9E9}" presName="accent_3" presStyleCnt="0"/>
      <dgm:spPr/>
    </dgm:pt>
    <dgm:pt modelId="{CAB5AF29-5D8C-4195-BBDA-FF5F89073863}" type="pres">
      <dgm:prSet presAssocID="{ED440292-9405-4920-9155-D82EE9E7E9E9}" presName="accentRepeatNode" presStyleLbl="solidFgAcc1" presStyleIdx="2" presStyleCnt="6"/>
      <dgm:spPr/>
    </dgm:pt>
    <dgm:pt modelId="{5608F1FA-1128-43A8-B9E8-F3C6086AEF4D}" type="pres">
      <dgm:prSet presAssocID="{C42AC1D1-8126-4454-9423-1E9AC4A90F5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F2F27-48AF-4A94-860B-5ECF5D830DAE}" type="pres">
      <dgm:prSet presAssocID="{C42AC1D1-8126-4454-9423-1E9AC4A90F51}" presName="accent_4" presStyleCnt="0"/>
      <dgm:spPr/>
    </dgm:pt>
    <dgm:pt modelId="{8ECEAE56-D982-4C4A-A9E4-FFBF2E05FADA}" type="pres">
      <dgm:prSet presAssocID="{C42AC1D1-8126-4454-9423-1E9AC4A90F51}" presName="accentRepeatNode" presStyleLbl="solidFgAcc1" presStyleIdx="3" presStyleCnt="6"/>
      <dgm:spPr/>
    </dgm:pt>
    <dgm:pt modelId="{E7A6038A-1B46-412A-A08F-AE2B986C519C}" type="pres">
      <dgm:prSet presAssocID="{F549595E-E70D-4446-AE37-CF8B379C8D3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2BEDB3-74BC-4920-BDF8-E87CB9E96123}" type="pres">
      <dgm:prSet presAssocID="{F549595E-E70D-4446-AE37-CF8B379C8D39}" presName="accent_5" presStyleCnt="0"/>
      <dgm:spPr/>
    </dgm:pt>
    <dgm:pt modelId="{4F912767-7C7D-46C9-B832-E3DCED0DB997}" type="pres">
      <dgm:prSet presAssocID="{F549595E-E70D-4446-AE37-CF8B379C8D39}" presName="accentRepeatNode" presStyleLbl="solidFgAcc1" presStyleIdx="4" presStyleCnt="6"/>
      <dgm:spPr/>
    </dgm:pt>
    <dgm:pt modelId="{7B5E4057-3B2D-4C5D-B69A-B815F6DE1E81}" type="pres">
      <dgm:prSet presAssocID="{4E41016B-B65D-4B75-ADE0-38F4FAA6159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8F64F0-A845-404A-B7D0-A382BD3E8C45}" type="pres">
      <dgm:prSet presAssocID="{4E41016B-B65D-4B75-ADE0-38F4FAA61597}" presName="accent_6" presStyleCnt="0"/>
      <dgm:spPr/>
    </dgm:pt>
    <dgm:pt modelId="{9856D697-AC9E-4A2B-954A-C2F600F7EA31}" type="pres">
      <dgm:prSet presAssocID="{4E41016B-B65D-4B75-ADE0-38F4FAA61597}" presName="accentRepeatNode" presStyleLbl="solidFgAcc1" presStyleIdx="5" presStyleCnt="6"/>
      <dgm:spPr/>
    </dgm:pt>
  </dgm:ptLst>
  <dgm:cxnLst>
    <dgm:cxn modelId="{B9385B04-C966-4F8B-A167-5620BD09D4B0}" type="presOf" srcId="{949608B6-FFA1-4E85-994B-080B5A321D78}" destId="{5DE01166-8B7A-497B-B321-CCA203E03C94}" srcOrd="0" destOrd="0" presId="urn:microsoft.com/office/officeart/2008/layout/VerticalCurvedList"/>
    <dgm:cxn modelId="{881E9EF8-0AFA-4832-8FD6-33C0BADCFBCC}" type="presOf" srcId="{F549595E-E70D-4446-AE37-CF8B379C8D39}" destId="{E7A6038A-1B46-412A-A08F-AE2B986C519C}" srcOrd="0" destOrd="0" presId="urn:microsoft.com/office/officeart/2008/layout/VerticalCurvedList"/>
    <dgm:cxn modelId="{C89FF103-FF08-46F1-AA41-0A351B4A4E0E}" srcId="{949608B6-FFA1-4E85-994B-080B5A321D78}" destId="{C42AC1D1-8126-4454-9423-1E9AC4A90F51}" srcOrd="3" destOrd="0" parTransId="{18A59A8E-D43B-4B85-AF67-51E8FECAD2AE}" sibTransId="{0263E341-0E18-467C-B5CC-90EA51EB4AD0}"/>
    <dgm:cxn modelId="{610A204F-6D32-4D08-A5E7-27BEED34B0C2}" type="presOf" srcId="{4E41016B-B65D-4B75-ADE0-38F4FAA61597}" destId="{7B5E4057-3B2D-4C5D-B69A-B815F6DE1E81}" srcOrd="0" destOrd="0" presId="urn:microsoft.com/office/officeart/2008/layout/VerticalCurvedList"/>
    <dgm:cxn modelId="{807C0649-BC5D-4374-8268-8A2FED771C5C}" type="presOf" srcId="{54E67824-BC4B-4BB5-AE85-0325A7402C6A}" destId="{A794A6E1-549B-43BC-85EE-A1D2BD1625F9}" srcOrd="0" destOrd="0" presId="urn:microsoft.com/office/officeart/2008/layout/VerticalCurvedList"/>
    <dgm:cxn modelId="{5D6BB20C-23CA-477C-BF5B-9254317ADFAC}" type="presOf" srcId="{87F26227-B18B-4D01-8432-D51797F2CACE}" destId="{9867B8E8-5AA9-4234-B8D3-F47FDE9A035E}" srcOrd="0" destOrd="0" presId="urn:microsoft.com/office/officeart/2008/layout/VerticalCurvedList"/>
    <dgm:cxn modelId="{15780D84-70FF-4D70-9086-44583C71EEE4}" srcId="{949608B6-FFA1-4E85-994B-080B5A321D78}" destId="{F549595E-E70D-4446-AE37-CF8B379C8D39}" srcOrd="4" destOrd="0" parTransId="{D2C08BD6-1DE9-4EB3-9369-DC47FC66925E}" sibTransId="{D238D316-857F-4E51-850A-7A2EC49E5941}"/>
    <dgm:cxn modelId="{B16F0B49-A205-47CF-B131-5CC88214D819}" srcId="{949608B6-FFA1-4E85-994B-080B5A321D78}" destId="{4E41016B-B65D-4B75-ADE0-38F4FAA61597}" srcOrd="5" destOrd="0" parTransId="{21BC682A-30ED-4108-8E6A-9C67BD634659}" sibTransId="{40EC75DE-0192-4842-8225-24175B9048AF}"/>
    <dgm:cxn modelId="{1CCE7418-9FA3-4A0B-B08D-3568ED0E02DD}" type="presOf" srcId="{C42AC1D1-8126-4454-9423-1E9AC4A90F51}" destId="{5608F1FA-1128-43A8-B9E8-F3C6086AEF4D}" srcOrd="0" destOrd="0" presId="urn:microsoft.com/office/officeart/2008/layout/VerticalCurvedList"/>
    <dgm:cxn modelId="{20AA6CD2-DBE6-45D4-96FF-A1F1F01132B1}" type="presOf" srcId="{9C25C086-B2A7-474C-8552-FAEC2F33E0B7}" destId="{E6F0251B-808A-49C2-865F-E4514DFFE8A5}" srcOrd="0" destOrd="0" presId="urn:microsoft.com/office/officeart/2008/layout/VerticalCurvedList"/>
    <dgm:cxn modelId="{BEAAFB19-749B-41F7-995E-278C24F60989}" srcId="{949608B6-FFA1-4E85-994B-080B5A321D78}" destId="{54E67824-BC4B-4BB5-AE85-0325A7402C6A}" srcOrd="1" destOrd="0" parTransId="{BCB5DA1A-008C-4C09-9A1E-8E859A5BA760}" sibTransId="{756BB1B5-CED1-4BAA-B9C2-7894E7E31A6B}"/>
    <dgm:cxn modelId="{F9079AEB-7B23-4A00-A576-15D30554252C}" type="presOf" srcId="{ED440292-9405-4920-9155-D82EE9E7E9E9}" destId="{148090F8-8CF1-4297-BC0F-049F402B6157}" srcOrd="0" destOrd="0" presId="urn:microsoft.com/office/officeart/2008/layout/VerticalCurvedList"/>
    <dgm:cxn modelId="{C1C92C00-FB3F-4D8F-8247-9925F575D5FE}" srcId="{949608B6-FFA1-4E85-994B-080B5A321D78}" destId="{9C25C086-B2A7-474C-8552-FAEC2F33E0B7}" srcOrd="0" destOrd="0" parTransId="{02038EC6-51B2-4BAF-A9A5-617CF6E691E1}" sibTransId="{87F26227-B18B-4D01-8432-D51797F2CACE}"/>
    <dgm:cxn modelId="{88801FD0-33D6-494D-8634-CA3535F7CB95}" srcId="{949608B6-FFA1-4E85-994B-080B5A321D78}" destId="{ED440292-9405-4920-9155-D82EE9E7E9E9}" srcOrd="2" destOrd="0" parTransId="{9AB8AA1B-DB96-4BCB-9C10-9560E5109E76}" sibTransId="{4B8802F5-0950-41E5-BA06-B2D3EFE3F103}"/>
    <dgm:cxn modelId="{8EE5C2B7-AD53-4C6E-A1D7-812123A1EED4}" type="presParOf" srcId="{5DE01166-8B7A-497B-B321-CCA203E03C94}" destId="{2CAB8B69-DFDA-4AB5-99EC-D583C6287C7F}" srcOrd="0" destOrd="0" presId="urn:microsoft.com/office/officeart/2008/layout/VerticalCurvedList"/>
    <dgm:cxn modelId="{FD9F8E62-0D38-43B0-A9EF-33DB8025BC23}" type="presParOf" srcId="{2CAB8B69-DFDA-4AB5-99EC-D583C6287C7F}" destId="{0805710E-BADE-43CC-B692-040A3DD44C98}" srcOrd="0" destOrd="0" presId="urn:microsoft.com/office/officeart/2008/layout/VerticalCurvedList"/>
    <dgm:cxn modelId="{44E94BA4-198B-4EF0-B234-D984420CCBD9}" type="presParOf" srcId="{0805710E-BADE-43CC-B692-040A3DD44C98}" destId="{47DFFAD4-81AD-448D-A442-61D55513D1C8}" srcOrd="0" destOrd="0" presId="urn:microsoft.com/office/officeart/2008/layout/VerticalCurvedList"/>
    <dgm:cxn modelId="{D8B42E20-B47E-4A57-A223-B0402F86E93F}" type="presParOf" srcId="{0805710E-BADE-43CC-B692-040A3DD44C98}" destId="{9867B8E8-5AA9-4234-B8D3-F47FDE9A035E}" srcOrd="1" destOrd="0" presId="urn:microsoft.com/office/officeart/2008/layout/VerticalCurvedList"/>
    <dgm:cxn modelId="{D7415570-8828-4976-8F7F-A65CEE2B94D6}" type="presParOf" srcId="{0805710E-BADE-43CC-B692-040A3DD44C98}" destId="{5D08D3AE-5675-4669-9923-5DD195E54502}" srcOrd="2" destOrd="0" presId="urn:microsoft.com/office/officeart/2008/layout/VerticalCurvedList"/>
    <dgm:cxn modelId="{967419CE-1ED7-4225-A79F-2752187C379B}" type="presParOf" srcId="{0805710E-BADE-43CC-B692-040A3DD44C98}" destId="{AC25F720-3D7A-409A-B716-0D1A84FB85FB}" srcOrd="3" destOrd="0" presId="urn:microsoft.com/office/officeart/2008/layout/VerticalCurvedList"/>
    <dgm:cxn modelId="{8E6130F2-30FC-497E-8487-7F6C671B1066}" type="presParOf" srcId="{2CAB8B69-DFDA-4AB5-99EC-D583C6287C7F}" destId="{E6F0251B-808A-49C2-865F-E4514DFFE8A5}" srcOrd="1" destOrd="0" presId="urn:microsoft.com/office/officeart/2008/layout/VerticalCurvedList"/>
    <dgm:cxn modelId="{202700D4-1C42-4F1F-8C14-7044EB37D37B}" type="presParOf" srcId="{2CAB8B69-DFDA-4AB5-99EC-D583C6287C7F}" destId="{A46818F1-FF23-4C58-A5BA-E50B24E17328}" srcOrd="2" destOrd="0" presId="urn:microsoft.com/office/officeart/2008/layout/VerticalCurvedList"/>
    <dgm:cxn modelId="{84B193DA-9702-4DD9-A247-2940D4736279}" type="presParOf" srcId="{A46818F1-FF23-4C58-A5BA-E50B24E17328}" destId="{FEB8DC72-1ECA-406C-AFEE-5B00032D930C}" srcOrd="0" destOrd="0" presId="urn:microsoft.com/office/officeart/2008/layout/VerticalCurvedList"/>
    <dgm:cxn modelId="{ED25EA2E-AEBD-4989-827A-742630CA89C5}" type="presParOf" srcId="{2CAB8B69-DFDA-4AB5-99EC-D583C6287C7F}" destId="{A794A6E1-549B-43BC-85EE-A1D2BD1625F9}" srcOrd="3" destOrd="0" presId="urn:microsoft.com/office/officeart/2008/layout/VerticalCurvedList"/>
    <dgm:cxn modelId="{4389A268-9ACF-4457-8606-F953C3E45CED}" type="presParOf" srcId="{2CAB8B69-DFDA-4AB5-99EC-D583C6287C7F}" destId="{0B928F90-333B-4B06-860C-8A16F255A4A5}" srcOrd="4" destOrd="0" presId="urn:microsoft.com/office/officeart/2008/layout/VerticalCurvedList"/>
    <dgm:cxn modelId="{DEA92ABB-F8BF-4DEB-82AE-E9D8BD36CB6D}" type="presParOf" srcId="{0B928F90-333B-4B06-860C-8A16F255A4A5}" destId="{8EA7978C-2549-4A5B-A519-604E05CD1D63}" srcOrd="0" destOrd="0" presId="urn:microsoft.com/office/officeart/2008/layout/VerticalCurvedList"/>
    <dgm:cxn modelId="{BA166EDA-DEDE-456F-AB22-F5FF760D78B2}" type="presParOf" srcId="{2CAB8B69-DFDA-4AB5-99EC-D583C6287C7F}" destId="{148090F8-8CF1-4297-BC0F-049F402B6157}" srcOrd="5" destOrd="0" presId="urn:microsoft.com/office/officeart/2008/layout/VerticalCurvedList"/>
    <dgm:cxn modelId="{E06FB51B-FDBF-43DC-B127-F4B66A0B59AC}" type="presParOf" srcId="{2CAB8B69-DFDA-4AB5-99EC-D583C6287C7F}" destId="{C9F28C90-FB95-4875-BBB8-91AEA28104AD}" srcOrd="6" destOrd="0" presId="urn:microsoft.com/office/officeart/2008/layout/VerticalCurvedList"/>
    <dgm:cxn modelId="{57BEBDB3-DF95-4F50-BFC3-BC240767CB8B}" type="presParOf" srcId="{C9F28C90-FB95-4875-BBB8-91AEA28104AD}" destId="{CAB5AF29-5D8C-4195-BBDA-FF5F89073863}" srcOrd="0" destOrd="0" presId="urn:microsoft.com/office/officeart/2008/layout/VerticalCurvedList"/>
    <dgm:cxn modelId="{CB5AB6E8-6DDA-4724-B100-CC58FAA5FD9D}" type="presParOf" srcId="{2CAB8B69-DFDA-4AB5-99EC-D583C6287C7F}" destId="{5608F1FA-1128-43A8-B9E8-F3C6086AEF4D}" srcOrd="7" destOrd="0" presId="urn:microsoft.com/office/officeart/2008/layout/VerticalCurvedList"/>
    <dgm:cxn modelId="{F4E1D7D2-669C-4570-9134-79DFE5E606F0}" type="presParOf" srcId="{2CAB8B69-DFDA-4AB5-99EC-D583C6287C7F}" destId="{57CF2F27-48AF-4A94-860B-5ECF5D830DAE}" srcOrd="8" destOrd="0" presId="urn:microsoft.com/office/officeart/2008/layout/VerticalCurvedList"/>
    <dgm:cxn modelId="{923F8A69-2E97-4AF7-AEE2-E764E20C5B6D}" type="presParOf" srcId="{57CF2F27-48AF-4A94-860B-5ECF5D830DAE}" destId="{8ECEAE56-D982-4C4A-A9E4-FFBF2E05FADA}" srcOrd="0" destOrd="0" presId="urn:microsoft.com/office/officeart/2008/layout/VerticalCurvedList"/>
    <dgm:cxn modelId="{9E43D082-7F95-4CFE-88EA-A2DF65241304}" type="presParOf" srcId="{2CAB8B69-DFDA-4AB5-99EC-D583C6287C7F}" destId="{E7A6038A-1B46-412A-A08F-AE2B986C519C}" srcOrd="9" destOrd="0" presId="urn:microsoft.com/office/officeart/2008/layout/VerticalCurvedList"/>
    <dgm:cxn modelId="{33CDE0BE-2C2E-47B1-92B8-D98722BC349E}" type="presParOf" srcId="{2CAB8B69-DFDA-4AB5-99EC-D583C6287C7F}" destId="{AC2BEDB3-74BC-4920-BDF8-E87CB9E96123}" srcOrd="10" destOrd="0" presId="urn:microsoft.com/office/officeart/2008/layout/VerticalCurvedList"/>
    <dgm:cxn modelId="{4FF7BDC9-DD56-41AC-9616-5C8F94B75C4A}" type="presParOf" srcId="{AC2BEDB3-74BC-4920-BDF8-E87CB9E96123}" destId="{4F912767-7C7D-46C9-B832-E3DCED0DB997}" srcOrd="0" destOrd="0" presId="urn:microsoft.com/office/officeart/2008/layout/VerticalCurvedList"/>
    <dgm:cxn modelId="{BB512051-689C-4607-9D39-90FD4123A552}" type="presParOf" srcId="{2CAB8B69-DFDA-4AB5-99EC-D583C6287C7F}" destId="{7B5E4057-3B2D-4C5D-B69A-B815F6DE1E81}" srcOrd="11" destOrd="0" presId="urn:microsoft.com/office/officeart/2008/layout/VerticalCurvedList"/>
    <dgm:cxn modelId="{EF25333E-8A93-4977-9241-04A4C79FFB88}" type="presParOf" srcId="{2CAB8B69-DFDA-4AB5-99EC-D583C6287C7F}" destId="{918F64F0-A845-404A-B7D0-A382BD3E8C45}" srcOrd="12" destOrd="0" presId="urn:microsoft.com/office/officeart/2008/layout/VerticalCurvedList"/>
    <dgm:cxn modelId="{E903BA7F-D67B-4B1F-AB01-12278A93C0C3}" type="presParOf" srcId="{918F64F0-A845-404A-B7D0-A382BD3E8C45}" destId="{9856D697-AC9E-4A2B-954A-C2F600F7EA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F568C-DA32-442F-894E-5AE466AFE538}">
      <dsp:nvSpPr>
        <dsp:cNvPr id="0" name=""/>
        <dsp:cNvSpPr/>
      </dsp:nvSpPr>
      <dsp:spPr>
        <a:xfrm>
          <a:off x="0" y="4893651"/>
          <a:ext cx="7696200" cy="3570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10.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"¡LA GUERRA DE LOS ALIMENTOS!"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>
        <a:off x="0" y="4893651"/>
        <a:ext cx="7696200" cy="357013"/>
      </dsp:txXfrm>
    </dsp:sp>
    <dsp:sp modelId="{1BE4E16C-600C-483E-B4EB-32189F73B229}">
      <dsp:nvSpPr>
        <dsp:cNvPr id="0" name=""/>
        <dsp:cNvSpPr/>
      </dsp:nvSpPr>
      <dsp:spPr>
        <a:xfrm rot="10800000">
          <a:off x="0" y="4349919"/>
          <a:ext cx="7696200" cy="549087"/>
        </a:xfrm>
        <a:prstGeom prst="upArrowCallout">
          <a:avLst/>
        </a:prstGeom>
        <a:solidFill>
          <a:schemeClr val="accent2">
            <a:hueOff val="-785806"/>
            <a:satOff val="-1197"/>
            <a:lumOff val="-32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9.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"¡NIÑOS EN MOVIMIENTO!"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4349919"/>
        <a:ext cx="7696200" cy="356780"/>
      </dsp:txXfrm>
    </dsp:sp>
    <dsp:sp modelId="{71334A98-6885-40A9-B1CC-7E8557201825}">
      <dsp:nvSpPr>
        <dsp:cNvPr id="0" name=""/>
        <dsp:cNvSpPr/>
      </dsp:nvSpPr>
      <dsp:spPr>
        <a:xfrm rot="10800000">
          <a:off x="0" y="3806187"/>
          <a:ext cx="7696200" cy="549087"/>
        </a:xfrm>
        <a:prstGeom prst="upArrowCallout">
          <a:avLst/>
        </a:prstGeom>
        <a:solidFill>
          <a:schemeClr val="accent2">
            <a:hueOff val="-1571612"/>
            <a:satOff val="-2394"/>
            <a:lumOff val="-65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8.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"EL PLATO DE LA ALIMENTACIÓN"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3806187"/>
        <a:ext cx="7696200" cy="356780"/>
      </dsp:txXfrm>
    </dsp:sp>
    <dsp:sp modelId="{6C1028D5-0E05-4F62-88A3-323EDCFA9208}">
      <dsp:nvSpPr>
        <dsp:cNvPr id="0" name=""/>
        <dsp:cNvSpPr/>
      </dsp:nvSpPr>
      <dsp:spPr>
        <a:xfrm rot="10800000">
          <a:off x="0" y="3262456"/>
          <a:ext cx="7696200" cy="549087"/>
        </a:xfrm>
        <a:prstGeom prst="upArrowCallout">
          <a:avLst/>
        </a:prstGeom>
        <a:solidFill>
          <a:schemeClr val="accent2">
            <a:hueOff val="-2357417"/>
            <a:satOff val="-3592"/>
            <a:lumOff val="-98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7.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"¡ALMORZANDO CON CHIQUITA!"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3262456"/>
        <a:ext cx="7696200" cy="356780"/>
      </dsp:txXfrm>
    </dsp:sp>
    <dsp:sp modelId="{189F2526-9EF7-48B8-B036-6A9FC19DCE11}">
      <dsp:nvSpPr>
        <dsp:cNvPr id="0" name=""/>
        <dsp:cNvSpPr/>
      </dsp:nvSpPr>
      <dsp:spPr>
        <a:xfrm rot="10800000">
          <a:off x="0" y="2718724"/>
          <a:ext cx="7696200" cy="549087"/>
        </a:xfrm>
        <a:prstGeom prst="upArrowCallout">
          <a:avLst/>
        </a:prstGeom>
        <a:solidFill>
          <a:schemeClr val="accent2">
            <a:hueOff val="-3143223"/>
            <a:satOff val="-4789"/>
            <a:lumOff val="-131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6.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"¡APRENDIENDO A COMER!"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2718724"/>
        <a:ext cx="7696200" cy="356780"/>
      </dsp:txXfrm>
    </dsp:sp>
    <dsp:sp modelId="{E22BC52C-DB9D-4EC7-A5C1-03E276DF81F4}">
      <dsp:nvSpPr>
        <dsp:cNvPr id="0" name=""/>
        <dsp:cNvSpPr/>
      </dsp:nvSpPr>
      <dsp:spPr>
        <a:xfrm rot="10800000">
          <a:off x="0" y="2174992"/>
          <a:ext cx="7696200" cy="549087"/>
        </a:xfrm>
        <a:prstGeom prst="upArrowCallout">
          <a:avLst/>
        </a:prstGeom>
        <a:solidFill>
          <a:schemeClr val="accent2">
            <a:hueOff val="-3929029"/>
            <a:satOff val="-5986"/>
            <a:lumOff val="-164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5.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"¡EL SEÑOR GRASA!"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2174992"/>
        <a:ext cx="7696200" cy="356780"/>
      </dsp:txXfrm>
    </dsp:sp>
    <dsp:sp modelId="{6196A7BA-64C1-48E3-A48F-E6A5D2D88A98}">
      <dsp:nvSpPr>
        <dsp:cNvPr id="0" name=""/>
        <dsp:cNvSpPr/>
      </dsp:nvSpPr>
      <dsp:spPr>
        <a:xfrm rot="10800000">
          <a:off x="0" y="1631260"/>
          <a:ext cx="7696200" cy="549087"/>
        </a:xfrm>
        <a:prstGeom prst="upArrowCallout">
          <a:avLst/>
        </a:prstGeom>
        <a:solidFill>
          <a:schemeClr val="accent2">
            <a:hueOff val="-4714835"/>
            <a:satOff val="-7183"/>
            <a:lumOff val="-197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4.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"FUERZA, RESISTENCIA Y FLEXIBILIDAD"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1631260"/>
        <a:ext cx="7696200" cy="356780"/>
      </dsp:txXfrm>
    </dsp:sp>
    <dsp:sp modelId="{FAFADF9F-E23F-4219-B2F4-0ADB3CA1266B}">
      <dsp:nvSpPr>
        <dsp:cNvPr id="0" name=""/>
        <dsp:cNvSpPr/>
      </dsp:nvSpPr>
      <dsp:spPr>
        <a:xfrm rot="10800000">
          <a:off x="0" y="1087528"/>
          <a:ext cx="7696200" cy="549087"/>
        </a:xfrm>
        <a:prstGeom prst="upArrowCallout">
          <a:avLst/>
        </a:prstGeom>
        <a:solidFill>
          <a:schemeClr val="accent2">
            <a:hueOff val="-5500640"/>
            <a:satOff val="-8381"/>
            <a:lumOff val="-230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3. 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"LA ENSALADA DE FRUTAS"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1087528"/>
        <a:ext cx="7696200" cy="356780"/>
      </dsp:txXfrm>
    </dsp:sp>
    <dsp:sp modelId="{9915E422-8AFF-4E58-A3E2-D6FECB41E1F2}">
      <dsp:nvSpPr>
        <dsp:cNvPr id="0" name=""/>
        <dsp:cNvSpPr/>
      </dsp:nvSpPr>
      <dsp:spPr>
        <a:xfrm rot="10800000">
          <a:off x="0" y="543796"/>
          <a:ext cx="7696200" cy="549087"/>
        </a:xfrm>
        <a:prstGeom prst="upArrowCallout">
          <a:avLst/>
        </a:prstGeom>
        <a:solidFill>
          <a:schemeClr val="accent2">
            <a:hueOff val="-6286446"/>
            <a:satOff val="-9578"/>
            <a:lumOff val="-263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2.</a:t>
          </a: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 "5 AL DÍA"</a:t>
          </a:r>
          <a:endParaRPr lang="es-EC" sz="2800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 rot="10800000">
        <a:off x="0" y="543796"/>
        <a:ext cx="7696200" cy="356780"/>
      </dsp:txXfrm>
    </dsp:sp>
    <dsp:sp modelId="{01EF72CB-7F61-407C-9271-0FAD66FEC36E}">
      <dsp:nvSpPr>
        <dsp:cNvPr id="0" name=""/>
        <dsp:cNvSpPr/>
      </dsp:nvSpPr>
      <dsp:spPr>
        <a:xfrm rot="10800000">
          <a:off x="0" y="0"/>
          <a:ext cx="7696200" cy="549087"/>
        </a:xfrm>
        <a:prstGeom prst="upArrowCallout">
          <a:avLst/>
        </a:prstGeom>
        <a:solidFill>
          <a:schemeClr val="accent2">
            <a:hueOff val="-7072252"/>
            <a:satOff val="-10775"/>
            <a:lumOff val="-2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1. </a:t>
          </a:r>
          <a:r>
            <a:rPr lang="es-ES" sz="2800" b="1" kern="1200" dirty="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"ARMANDO LA CASITA"</a:t>
          </a:r>
          <a:endParaRPr lang="es-EC" sz="2800" kern="1200" dirty="0">
            <a:solidFill>
              <a:schemeClr val="tx2"/>
            </a:solidFill>
          </a:endParaRPr>
        </a:p>
      </dsp:txBody>
      <dsp:txXfrm rot="10800000">
        <a:off x="0" y="0"/>
        <a:ext cx="7696200" cy="35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7B8E8-5AA9-4234-B8D3-F47FDE9A035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0251B-808A-49C2-865F-E4514DFFE8A5}">
      <dsp:nvSpPr>
        <dsp:cNvPr id="0" name=""/>
        <dsp:cNvSpPr/>
      </dsp:nvSpPr>
      <dsp:spPr>
        <a:xfrm>
          <a:off x="434398" y="285347"/>
          <a:ext cx="7909119" cy="5704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Volea al obstáculo</a:t>
          </a:r>
          <a:endParaRPr lang="es-EC" sz="2800" b="1" kern="1200" dirty="0" smtClean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>
        <a:off x="434398" y="285347"/>
        <a:ext cx="7909119" cy="570477"/>
      </dsp:txXfrm>
    </dsp:sp>
    <dsp:sp modelId="{FEB8DC72-1ECA-406C-AFEE-5B00032D930C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94A6E1-549B-43BC-85EE-A1D2BD1625F9}">
      <dsp:nvSpPr>
        <dsp:cNvPr id="0" name=""/>
        <dsp:cNvSpPr/>
      </dsp:nvSpPr>
      <dsp:spPr>
        <a:xfrm>
          <a:off x="903654" y="1140954"/>
          <a:ext cx="7439863" cy="570477"/>
        </a:xfrm>
        <a:prstGeom prst="rect">
          <a:avLst/>
        </a:prstGeom>
        <a:gradFill rotWithShape="0">
          <a:gsLst>
            <a:gs pos="0">
              <a:schemeClr val="accent5">
                <a:hueOff val="3430705"/>
                <a:satOff val="-4920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430705"/>
                <a:satOff val="-4920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430705"/>
                <a:satOff val="-4920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rPr>
            <a:t>Nombre: Relevo en caballo.</a:t>
          </a:r>
          <a:endParaRPr lang="es-EC" sz="2800" b="1" kern="1200" dirty="0">
            <a:solidFill>
              <a:schemeClr val="tx2"/>
            </a:solidFill>
            <a:latin typeface="Arial" pitchFamily="34" charset="0"/>
            <a:ea typeface="MingLiU" pitchFamily="49" charset="-120"/>
            <a:cs typeface="Arial" pitchFamily="34" charset="0"/>
          </a:endParaRPr>
        </a:p>
      </dsp:txBody>
      <dsp:txXfrm>
        <a:off x="903654" y="1140954"/>
        <a:ext cx="7439863" cy="570477"/>
      </dsp:txXfrm>
    </dsp:sp>
    <dsp:sp modelId="{8EA7978C-2549-4A5B-A519-604E05CD1D63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430705"/>
              <a:satOff val="-4920"/>
              <a:lumOff val="24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8090F8-8CF1-4297-BC0F-049F402B6157}">
      <dsp:nvSpPr>
        <dsp:cNvPr id="0" name=""/>
        <dsp:cNvSpPr/>
      </dsp:nvSpPr>
      <dsp:spPr>
        <a:xfrm>
          <a:off x="1118233" y="1996562"/>
          <a:ext cx="7225283" cy="570477"/>
        </a:xfrm>
        <a:prstGeom prst="rect">
          <a:avLst/>
        </a:prstGeom>
        <a:gradFill rotWithShape="0">
          <a:gsLst>
            <a:gs pos="0">
              <a:schemeClr val="accent5">
                <a:hueOff val="6861410"/>
                <a:satOff val="-9840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861410"/>
                <a:satOff val="-9840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861410"/>
                <a:satOff val="-9840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Ruédala</a:t>
          </a:r>
          <a:endParaRPr lang="es-EC" sz="2800" b="1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>
        <a:off x="1118233" y="1996562"/>
        <a:ext cx="7225283" cy="570477"/>
      </dsp:txXfrm>
    </dsp:sp>
    <dsp:sp modelId="{CAB5AF29-5D8C-4195-BBDA-FF5F89073863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6861410"/>
              <a:satOff val="-9840"/>
              <a:lumOff val="4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8F1FA-1128-43A8-B9E8-F3C6086AEF4D}">
      <dsp:nvSpPr>
        <dsp:cNvPr id="0" name=""/>
        <dsp:cNvSpPr/>
      </dsp:nvSpPr>
      <dsp:spPr>
        <a:xfrm>
          <a:off x="1118233" y="2851627"/>
          <a:ext cx="7225283" cy="570477"/>
        </a:xfrm>
        <a:prstGeom prst="rect">
          <a:avLst/>
        </a:prstGeom>
        <a:gradFill rotWithShape="0">
          <a:gsLst>
            <a:gs pos="0">
              <a:schemeClr val="accent5">
                <a:hueOff val="10292116"/>
                <a:satOff val="-14759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292116"/>
                <a:satOff val="-14759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292116"/>
                <a:satOff val="-14759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La carretilla.</a:t>
          </a:r>
          <a:endParaRPr lang="es-EC" sz="2800" b="1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>
        <a:off x="1118233" y="2851627"/>
        <a:ext cx="7225283" cy="570477"/>
      </dsp:txXfrm>
    </dsp:sp>
    <dsp:sp modelId="{8ECEAE56-D982-4C4A-A9E4-FFBF2E05FADA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0292116"/>
              <a:satOff val="-14759"/>
              <a:lumOff val="7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6038A-1B46-412A-A08F-AE2B986C519C}">
      <dsp:nvSpPr>
        <dsp:cNvPr id="0" name=""/>
        <dsp:cNvSpPr/>
      </dsp:nvSpPr>
      <dsp:spPr>
        <a:xfrm>
          <a:off x="903654" y="3707235"/>
          <a:ext cx="7439863" cy="570477"/>
        </a:xfrm>
        <a:prstGeom prst="rect">
          <a:avLst/>
        </a:prstGeom>
        <a:gradFill rotWithShape="0">
          <a:gsLst>
            <a:gs pos="0">
              <a:schemeClr val="accent5">
                <a:hueOff val="13722820"/>
                <a:satOff val="-19679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722820"/>
                <a:satOff val="-19679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722820"/>
                <a:satOff val="-19679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Tenis de piso.</a:t>
          </a:r>
          <a:endParaRPr lang="es-EC" sz="2800" b="1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>
        <a:off x="903654" y="3707235"/>
        <a:ext cx="7439863" cy="570477"/>
      </dsp:txXfrm>
    </dsp:sp>
    <dsp:sp modelId="{4F912767-7C7D-46C9-B832-E3DCED0DB99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3722820"/>
              <a:satOff val="-19679"/>
              <a:lumOff val="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5E4057-3B2D-4C5D-B69A-B815F6DE1E81}">
      <dsp:nvSpPr>
        <dsp:cNvPr id="0" name=""/>
        <dsp:cNvSpPr/>
      </dsp:nvSpPr>
      <dsp:spPr>
        <a:xfrm>
          <a:off x="434398" y="4562842"/>
          <a:ext cx="7909119" cy="570477"/>
        </a:xfrm>
        <a:prstGeom prst="rect">
          <a:avLst/>
        </a:prstGeom>
        <a:gradFill rotWithShape="0">
          <a:gsLst>
            <a:gs pos="0">
              <a:schemeClr val="accent5">
                <a:hueOff val="17153525"/>
                <a:satOff val="-24599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153525"/>
                <a:satOff val="-24599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153525"/>
                <a:satOff val="-24599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2"/>
              </a:solidFill>
              <a:latin typeface="MingLiU" pitchFamily="49" charset="-120"/>
              <a:ea typeface="MingLiU" pitchFamily="49" charset="-120"/>
            </a:rPr>
            <a:t>Nombre: Mi comunidad limpia y bonita.</a:t>
          </a:r>
          <a:endParaRPr lang="es-EC" sz="2800" b="1" kern="1200" dirty="0">
            <a:solidFill>
              <a:schemeClr val="tx2"/>
            </a:solidFill>
            <a:latin typeface="MingLiU" pitchFamily="49" charset="-120"/>
            <a:ea typeface="MingLiU" pitchFamily="49" charset="-120"/>
          </a:endParaRPr>
        </a:p>
      </dsp:txBody>
      <dsp:txXfrm>
        <a:off x="434398" y="4562842"/>
        <a:ext cx="7909119" cy="570477"/>
      </dsp:txXfrm>
    </dsp:sp>
    <dsp:sp modelId="{9856D697-AC9E-4A2B-954A-C2F600F7EA31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7153525"/>
              <a:satOff val="-24599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ISEÑO GRAFICO\Downloads\shutterstock_3125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2701"/>
            <a:ext cx="4563410" cy="3035300"/>
          </a:xfrm>
          <a:prstGeom prst="rect">
            <a:avLst/>
          </a:prstGeom>
          <a:noFill/>
        </p:spPr>
      </p:pic>
      <p:sp>
        <p:nvSpPr>
          <p:cNvPr id="6" name="Título 12"/>
          <p:cNvSpPr txBox="1">
            <a:spLocks/>
          </p:cNvSpPr>
          <p:nvPr/>
        </p:nvSpPr>
        <p:spPr>
          <a:xfrm>
            <a:off x="154387" y="203200"/>
            <a:ext cx="117856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C" sz="4800" b="1" dirty="0" smtClean="0">
                <a:solidFill>
                  <a:schemeClr val="tx2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Escuela Politécnica del Ejército</a:t>
            </a:r>
            <a:endParaRPr lang="es-ES" sz="4800" dirty="0">
              <a:solidFill>
                <a:schemeClr val="tx2"/>
              </a:solidFill>
              <a:latin typeface="Arial" pitchFamily="34" charset="0"/>
              <a:ea typeface="MingLiU-ExtB" pitchFamily="18" charset="-120"/>
              <a:cs typeface="Arial" pitchFamily="34" charset="0"/>
            </a:endParaRPr>
          </a:p>
        </p:txBody>
      </p:sp>
      <p:sp>
        <p:nvSpPr>
          <p:cNvPr id="8" name="Marcador de posición de contenido 13"/>
          <p:cNvSpPr txBox="1">
            <a:spLocks/>
          </p:cNvSpPr>
          <p:nvPr/>
        </p:nvSpPr>
        <p:spPr>
          <a:xfrm>
            <a:off x="203200" y="6248738"/>
            <a:ext cx="11341100" cy="60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9A5315"/>
              </a:buClr>
              <a:buFont typeface="Arial" panose="020B0604020202020204" pitchFamily="34" charset="0"/>
              <a:buNone/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Lic. Katherine Aguilar Morocho</a:t>
            </a:r>
            <a:endParaRPr lang="es-ES" sz="2800" b="1" dirty="0">
              <a:solidFill>
                <a:schemeClr val="tx2"/>
              </a:solidFill>
              <a:latin typeface="Arial" pitchFamily="34" charset="0"/>
              <a:ea typeface="MingLiU-ExtB" pitchFamily="18" charset="-120"/>
              <a:cs typeface="Arial" pitchFamily="34" charset="0"/>
            </a:endParaRPr>
          </a:p>
        </p:txBody>
      </p:sp>
      <p:pic>
        <p:nvPicPr>
          <p:cNvPr id="9" name="Picture 27" descr="agui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5473" r="5658" b="5473"/>
          <a:stretch>
            <a:fillRect/>
          </a:stretch>
        </p:blipFill>
        <p:spPr bwMode="auto">
          <a:xfrm>
            <a:off x="9436374" y="3266471"/>
            <a:ext cx="2641326" cy="26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2"/>
          <p:cNvSpPr txBox="1">
            <a:spLocks/>
          </p:cNvSpPr>
          <p:nvPr/>
        </p:nvSpPr>
        <p:spPr>
          <a:xfrm>
            <a:off x="2413137" y="2489200"/>
            <a:ext cx="8343900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UNIDAD DE GESTION DE POSTGRADOS</a:t>
            </a:r>
          </a:p>
          <a:p>
            <a:pPr algn="ctr">
              <a:spcBef>
                <a:spcPts val="0"/>
              </a:spcBef>
            </a:pPr>
            <a:r>
              <a:rPr lang="es-EC" sz="40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sz="40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MAESTRIA EN ENTRENAMIENTO DEPORTIVO</a:t>
            </a:r>
            <a:endParaRPr lang="es-ES" sz="40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095500"/>
            <a:ext cx="10058402" cy="234315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TIPO DE INVESTIGACION</a:t>
            </a:r>
            <a:b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CORRELACIONAL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1801504"/>
            <a:ext cx="10058402" cy="3570596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TÉCNICAS E INSTRUMENTOS</a:t>
            </a:r>
            <a:b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RENDIMIENTO ACADEMICO: Banco de Datos</a:t>
            </a:r>
            <a:b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 FISICA: Pasometría</a:t>
            </a:r>
            <a:b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 DEPORTIVA: Encuesta validada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200400" y="595313"/>
            <a:ext cx="4956048" cy="823912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>
                <a:solidFill>
                  <a:schemeClr val="accent1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MUESTRA</a:t>
            </a:r>
            <a:endParaRPr lang="es-EC" sz="3600" dirty="0">
              <a:solidFill>
                <a:schemeClr val="accent1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752600" y="1724025"/>
            <a:ext cx="8629650" cy="3692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Para el caso de nuestro estudio trabajamos con el total de la muestra de los niños de 8 a 10 años que cursan el cuarto, quinto y sexto grado. El universo corresponde a 245 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alumnos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distribuidos en: 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Cuarto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Grado A con 49 alumnos, 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Cuarto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Grado B con 48 alumnos, 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Quinto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Grado A con 48 alumnos, 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Quinto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Grado B con 45 alumnos y </a:t>
            </a:r>
            <a:endParaRPr lang="es-ES" b="1" dirty="0" smtClean="0">
              <a:solidFill>
                <a:schemeClr val="tx2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Sexto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Grado A con 55 alumnos. 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  <a:p>
            <a:pPr marL="0" indent="0">
              <a:buNone/>
            </a:pPr>
            <a:endParaRPr lang="es-EC" dirty="0"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34" y="1944925"/>
            <a:ext cx="2252865" cy="1992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Marcador de contenido"/>
          <p:cNvSpPr>
            <a:spLocks noGrp="1"/>
          </p:cNvSpPr>
          <p:nvPr>
            <p:ph sz="half" idx="2"/>
          </p:nvPr>
        </p:nvSpPr>
        <p:spPr>
          <a:xfrm>
            <a:off x="1069848" y="1901825"/>
            <a:ext cx="5350002" cy="3476625"/>
          </a:xfrm>
        </p:spPr>
        <p:txBody>
          <a:bodyPr/>
          <a:lstStyle/>
          <a:p>
            <a:pPr marL="0" indent="0"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C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</a:t>
            </a:r>
            <a:r>
              <a:rPr lang="es-EC" sz="4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CTIVIDAD FÍSICA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01" y="4114322"/>
            <a:ext cx="1321899" cy="1168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4" y="3035300"/>
            <a:ext cx="1666061" cy="1473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0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EVALUACIÓN DE LA ACTIVIDAD FÍSICA MEDIANTE PASOMETRÍA</a:t>
            </a:r>
            <a:endParaRPr lang="es-EC" sz="4000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0547088"/>
              </p:ext>
            </p:extLst>
          </p:nvPr>
        </p:nvGraphicFramePr>
        <p:xfrm>
          <a:off x="384175" y="2133604"/>
          <a:ext cx="4956175" cy="377189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99665"/>
                <a:gridCol w="2656510"/>
              </a:tblGrid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GRADO</a:t>
                      </a:r>
                      <a:endParaRPr lang="es-EC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PASOS/ DÍA</a:t>
                      </a:r>
                      <a:endParaRPr lang="es-EC" sz="2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CUARTO A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10076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CUARTO B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10454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QUINTO A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10984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QUINTO B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11075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SEXTO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10786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38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10675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</a:tbl>
          </a:graphicData>
        </a:graphic>
      </p:graphicFrame>
      <p:pic>
        <p:nvPicPr>
          <p:cNvPr id="921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2044700"/>
            <a:ext cx="562292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17500"/>
            <a:ext cx="10058402" cy="1079500"/>
          </a:xfrm>
        </p:spPr>
        <p:txBody>
          <a:bodyPr>
            <a:noAutofit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CATEGORÍA DE PASOS POR DÍA EN NIÑOS</a:t>
            </a:r>
            <a:b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 6 A 12 AÑOS</a:t>
            </a:r>
            <a:endParaRPr lang="es-EC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27546" y="1981201"/>
            <a:ext cx="5679554" cy="30607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&lt;10.000 pasos / día	</a:t>
            </a: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	= sedentario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10.000-12.499 pasos / día	</a:t>
            </a: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	= </a:t>
            </a: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bajo activo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12.500-14.999 pasos / día	</a:t>
            </a: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	= </a:t>
            </a: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medio activo 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15.000 - 17.499 pasos / día	= activo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≥ 17.500 pasos / día		= muy activo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NIÑOS</a:t>
            </a:r>
          </a:p>
        </p:txBody>
      </p:sp>
      <p:sp>
        <p:nvSpPr>
          <p:cNvPr id="7" name="5 Marcador de contenido"/>
          <p:cNvSpPr>
            <a:spLocks noGrp="1"/>
          </p:cNvSpPr>
          <p:nvPr>
            <p:ph sz="quarter" idx="4"/>
          </p:nvPr>
        </p:nvSpPr>
        <p:spPr>
          <a:xfrm>
            <a:off x="6337300" y="1981201"/>
            <a:ext cx="5575300" cy="307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&lt;7.000 pasos / día		</a:t>
            </a: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= sedentaria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7.000-9.499 pasos / día	</a:t>
            </a: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	= </a:t>
            </a: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baja activa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9.500-11.999 pasos / día	</a:t>
            </a: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	= </a:t>
            </a: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medio activo 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12.000 - 14.499 pasos / día	= activo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≥ 14.500 pasos / día		= muy activo</a:t>
            </a:r>
            <a:endParaRPr lang="es-EC" sz="1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NIÑAS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54400" y="5671234"/>
            <a:ext cx="466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Tudor-Locke y col. (2008) 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1904" y="1819896"/>
            <a:ext cx="6422787" cy="4216400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						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EC" sz="2000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 DEPORTIVA</a:t>
            </a:r>
          </a:p>
          <a:p>
            <a:pPr marL="0" indent="0" algn="ctr"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				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1" y="1473200"/>
            <a:ext cx="4330699" cy="402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2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3" y="0"/>
            <a:ext cx="10058402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RESULTADOS DE </a:t>
            </a:r>
            <a:r>
              <a:rPr lang="es-EC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LA ACTIVIDAD </a:t>
            </a:r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DEPORTIVA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71378"/>
              </p:ext>
            </p:extLst>
          </p:nvPr>
        </p:nvGraphicFramePr>
        <p:xfrm>
          <a:off x="292100" y="1473204"/>
          <a:ext cx="11696699" cy="5181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2084"/>
                <a:gridCol w="1860916"/>
                <a:gridCol w="1028700"/>
                <a:gridCol w="1145745"/>
                <a:gridCol w="1197742"/>
                <a:gridCol w="1150955"/>
                <a:gridCol w="1134580"/>
                <a:gridCol w="1183706"/>
                <a:gridCol w="1228154"/>
                <a:gridCol w="1214117"/>
              </a:tblGrid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Nº</a:t>
                      </a:r>
                      <a:endParaRPr lang="es-EC" sz="40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DEPORTE</a:t>
                      </a:r>
                      <a:endParaRPr lang="es-EC" sz="4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LUNES</a:t>
                      </a:r>
                      <a:endParaRPr lang="es-EC" sz="4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MARTES</a:t>
                      </a:r>
                      <a:endParaRPr lang="es-EC" sz="40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MIÉRC</a:t>
                      </a:r>
                      <a:endParaRPr lang="es-EC" sz="40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JUEVE</a:t>
                      </a:r>
                      <a:endParaRPr lang="es-EC" sz="4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VIERN</a:t>
                      </a:r>
                      <a:endParaRPr lang="es-EC" sz="4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SÁBAD</a:t>
                      </a:r>
                      <a:endParaRPr lang="es-EC" sz="4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DOMIN</a:t>
                      </a:r>
                      <a:endParaRPr lang="es-EC" sz="4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TOTAL</a:t>
                      </a:r>
                      <a:endParaRPr lang="es-EC" sz="40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Fútbol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31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45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Baloncesto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41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53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Natación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20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35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Taekwondo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12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5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Ciclismo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35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35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Atletismo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31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30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36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45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Ajedrez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11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95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Karate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9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8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9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13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73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9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Surf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10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   Tenis </a:t>
                      </a: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de </a:t>
                      </a:r>
                      <a:r>
                        <a:rPr lang="es-ES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Mesa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11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25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125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31800">
                <a:tc>
                  <a:txBody>
                    <a:bodyPr/>
                    <a:lstStyle/>
                    <a:p>
                      <a:endParaRPr lang="es-EC" sz="24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TOTAL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196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202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212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191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202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262</a:t>
                      </a:r>
                      <a:endParaRPr lang="es-EC" sz="36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292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1557</a:t>
                      </a:r>
                      <a:endParaRPr lang="es-EC" sz="3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5213" y="262629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143000" algn="l"/>
              </a:tabLst>
            </a:pP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143000" algn="l"/>
              </a:tabLst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5900" y="1016000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CUANDO ESTÁN SOLOS</a:t>
            </a:r>
            <a:endParaRPr lang="es-EC" sz="2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04066"/>
              </p:ext>
            </p:extLst>
          </p:nvPr>
        </p:nvGraphicFramePr>
        <p:xfrm>
          <a:off x="266701" y="927097"/>
          <a:ext cx="11709399" cy="54610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9897"/>
                <a:gridCol w="1791502"/>
                <a:gridCol w="967232"/>
                <a:gridCol w="1276325"/>
                <a:gridCol w="1196701"/>
                <a:gridCol w="1194359"/>
                <a:gridCol w="1135812"/>
                <a:gridCol w="1182649"/>
                <a:gridCol w="1229486"/>
                <a:gridCol w="1215436"/>
              </a:tblGrid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Nº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DEPORTE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LUNES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MARTES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MIÉRC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JUEVE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VIERN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SÁBAD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DOMIN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TOTAL</a:t>
                      </a:r>
                      <a:endParaRPr lang="es-EC" sz="4000" b="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Fútbol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28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38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56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271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7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Baloncesto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36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41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34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41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50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259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Natación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Taekwondo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165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Ciclismo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27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35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34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45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48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238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Atletismo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31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37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32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37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42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251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7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Ajedrez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15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11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135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8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Karate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11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16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15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14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15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110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Surf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7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Tenis </a:t>
                      </a:r>
                      <a:r>
                        <a:rPr lang="es-ES" sz="20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de Mesa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12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26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137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0392">
                <a:tc>
                  <a:txBody>
                    <a:bodyPr/>
                    <a:lstStyle/>
                    <a:p>
                      <a:endParaRPr lang="es-EC" sz="28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TOTAL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228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234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240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218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295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319</a:t>
                      </a:r>
                      <a:endParaRPr lang="es-EC" sz="4000" b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1753</a:t>
                      </a:r>
                      <a:endParaRPr lang="es-EC" sz="40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03200" y="279400"/>
            <a:ext cx="699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CUANDO ESTÁN ACOMPAÑADOS</a:t>
            </a:r>
            <a:endParaRPr lang="es-EC" sz="28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8" y="324892"/>
            <a:ext cx="4120771" cy="614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-218364" y="2760880"/>
            <a:ext cx="7092950" cy="996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RENDIMIENTO </a:t>
            </a:r>
            <a:endParaRPr lang="es-EC" sz="4000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ACADÉMICO</a:t>
            </a:r>
            <a:endParaRPr lang="es-EC" sz="40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12" y="1155700"/>
            <a:ext cx="10058402" cy="274319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“</a:t>
            </a:r>
            <a:r>
              <a:rPr lang="es-ES" sz="2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INCIDENCIA DE LA ACTIVIDAD FÍSICA Y DEPORTIVA EN EL RENDIMIENTO ACADÉMICO EN NIÑOS DE EDAD ESCOLAR DE 8 A 10 AÑOS EN EL CENTRO DE EDUCACIÓN BÁSICA FISCAL“TEODORO WOLF” DEL CANTÓN SANTA </a:t>
            </a: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ELENA, PROVINCIA </a:t>
            </a:r>
            <a:r>
              <a:rPr lang="es-ES" sz="2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 SANTA </a:t>
            </a: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ELENA, </a:t>
            </a:r>
            <a:r>
              <a:rPr lang="es-ES" sz="2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EN EL AÑO </a:t>
            </a: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2011-2012</a:t>
            </a: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. PROPUESTA ALTERNATIVA</a:t>
            </a:r>
            <a:r>
              <a:rPr lang="es-ES" sz="2800" b="1" dirty="0" smtClean="0">
                <a:latin typeface="Arial" pitchFamily="34" charset="0"/>
                <a:ea typeface="MingLiU" pitchFamily="49" charset="-120"/>
                <a:cs typeface="Arial" pitchFamily="34" charset="0"/>
              </a:rPr>
              <a:t>”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DISEÑO GRAFICO\Downloads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3759200"/>
            <a:ext cx="2516427" cy="3098800"/>
          </a:xfrm>
          <a:prstGeom prst="rect">
            <a:avLst/>
          </a:prstGeom>
          <a:noFill/>
        </p:spPr>
      </p:pic>
      <p:pic>
        <p:nvPicPr>
          <p:cNvPr id="2052" name="Picture 4" descr="C:\Users\DISEÑO GRAFICO\Downloads\niño-estudi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0" y="4134666"/>
            <a:ext cx="3124200" cy="2060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1117600" y="165100"/>
            <a:ext cx="318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atin typeface="Arial" pitchFamily="34" charset="0"/>
                <a:ea typeface="MingLiU" pitchFamily="49" charset="-120"/>
                <a:cs typeface="Arial" pitchFamily="34" charset="0"/>
              </a:rPr>
              <a:t>TEMA:</a:t>
            </a:r>
            <a:endParaRPr lang="es-EC" sz="3200" b="1" dirty="0"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54300" y="517677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>
                <a:latin typeface="Arial" pitchFamily="34" charset="0"/>
                <a:ea typeface="MingLiU" pitchFamily="49" charset="-120"/>
                <a:cs typeface="Arial" pitchFamily="34" charset="0"/>
              </a:rPr>
              <a:t>Director</a:t>
            </a:r>
            <a:endParaRPr lang="es-EC" b="1" dirty="0"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r>
              <a:rPr lang="es-EC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Dr. </a:t>
            </a: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Oswaldo Jeovanny </a:t>
            </a:r>
            <a:r>
              <a:rPr lang="es-EC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 </a:t>
            </a:r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Ortiz Aldean</a:t>
            </a:r>
          </a:p>
          <a:p>
            <a:pPr algn="ctr"/>
            <a:r>
              <a:rPr lang="es-EC" b="1" dirty="0">
                <a:latin typeface="Arial" pitchFamily="34" charset="0"/>
                <a:ea typeface="MingLiU" pitchFamily="49" charset="-120"/>
                <a:cs typeface="Arial" pitchFamily="34" charset="0"/>
              </a:rPr>
              <a:t> </a:t>
            </a:r>
            <a:r>
              <a:rPr lang="es-EC" b="1" dirty="0" smtClean="0">
                <a:latin typeface="Arial" pitchFamily="34" charset="0"/>
                <a:ea typeface="MingLiU" pitchFamily="49" charset="-120"/>
                <a:cs typeface="Arial" pitchFamily="34" charset="0"/>
              </a:rPr>
              <a:t> Oponente</a:t>
            </a:r>
            <a:endParaRPr lang="es-EC" b="1" dirty="0"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r>
              <a:rPr lang="es-EC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Msc. Mario Vaca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439760"/>
            <a:ext cx="10058402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RESULTADOS DEL RENDIMIENTO </a:t>
            </a:r>
            <a:r>
              <a:rPr lang="es-ES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ACADÉMICO</a:t>
            </a:r>
            <a:endParaRPr lang="es-EC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1048" y="1566863"/>
            <a:ext cx="3108452" cy="82391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ASIGNATURAS</a:t>
            </a:r>
            <a:endParaRPr lang="es-EC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9100" y="2505075"/>
            <a:ext cx="5606796" cy="347662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Lengua y Literatura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Matemáticas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Estudios Sociales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Ciencias Naturales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Educación Estética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Educación Física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r>
              <a:rPr lang="es-ES" sz="4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Optativa </a:t>
            </a:r>
            <a:endParaRPr lang="es-EC" sz="4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>
              <a:buNone/>
            </a:pP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754693"/>
              </p:ext>
            </p:extLst>
          </p:nvPr>
        </p:nvGraphicFramePr>
        <p:xfrm>
          <a:off x="4864099" y="1892300"/>
          <a:ext cx="6264276" cy="40512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95342"/>
                <a:gridCol w="2806395"/>
                <a:gridCol w="1662539"/>
              </a:tblGrid>
              <a:tr h="59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GRADO</a:t>
                      </a:r>
                      <a:endParaRPr lang="es-EC" sz="20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APROVECHAMIENTO</a:t>
                      </a:r>
                      <a:endParaRPr lang="es-EC" sz="2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CONDUCTA</a:t>
                      </a:r>
                      <a:endParaRPr lang="es-EC" sz="200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6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CUARTO 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18,43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18,14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6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CUARTO B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17,81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19,02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6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QUINTO 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17,83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17,88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6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QUINTO B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17,44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18,91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9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SEXTO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17,82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17,84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  <a:tr h="59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PROMEDIO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17,87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18,36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33792" marR="337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2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2192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ANÁLISIS DE LA INICIDENCIA DE LA RELACIÓN DE LA ACTIVIDAD FÍSICA Y DEPORTIVA CON EL RENDIMIENTO ACADÉMICO</a:t>
            </a:r>
            <a:endParaRPr lang="es-EC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6564648"/>
              </p:ext>
            </p:extLst>
          </p:nvPr>
        </p:nvGraphicFramePr>
        <p:xfrm>
          <a:off x="380999" y="1282695"/>
          <a:ext cx="11315702" cy="5530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59101"/>
                <a:gridCol w="2630857"/>
                <a:gridCol w="2636558"/>
                <a:gridCol w="3089186"/>
              </a:tblGrid>
              <a:tr h="842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VARIABLE INDEPENDIENTE</a:t>
                      </a:r>
                      <a:endParaRPr lang="es-EC" sz="24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VARIABLE DEPENDENTE</a:t>
                      </a:r>
                      <a:endParaRPr lang="es-EC" sz="24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CORRELACIÓN</a:t>
                      </a:r>
                      <a:endParaRPr lang="es-EC" sz="24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20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INTERPRETACIÓN</a:t>
                      </a:r>
                      <a:endParaRPr lang="es-EC" sz="24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  <a:tr h="758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Física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Aprovechamiento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-0,88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correlación negativa muy fuerte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  <a:tr h="662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Física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Conducta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0,00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no existe correlación alguna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  <a:tr h="662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Deportiva solo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Aprovechamiento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-0,38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correlación negativa media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  <a:tr h="758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Deportiva solo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Conducta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0,85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correlación positiva muy fuerte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  <a:tr h="758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Deportiva acompañada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Aprovechamiento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0,18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correlación positiva media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  <a:tr h="758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Deportiva acompañada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Conducta</a:t>
                      </a:r>
                      <a:endParaRPr lang="es-EC" sz="20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-0,45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143000" algn="l"/>
                        </a:tabLst>
                      </a:pPr>
                      <a:r>
                        <a:rPr lang="es-ES" sz="18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correlación negativa media</a:t>
                      </a:r>
                      <a:endParaRPr lang="es-EC" sz="20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7692" marR="676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5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4412" y="1822450"/>
            <a:ext cx="10058402" cy="2565400"/>
          </a:xfrm>
        </p:spPr>
        <p:txBody>
          <a:bodyPr>
            <a:normAutofit/>
          </a:bodyPr>
          <a:lstStyle/>
          <a:p>
            <a:pPr algn="ctr"/>
            <a:r>
              <a:rPr lang="es-EC" sz="96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CONCLUSIONES</a:t>
            </a:r>
            <a:endParaRPr lang="es-EC" sz="96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50900" y="804038"/>
            <a:ext cx="10680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Los resultados no evidenciaron una íntima relación el nivel de actividad física y deportiva solo o acompañado con el rendimiento académico, de aprovechamiento y conducta, por lo que no se comprueba la hipótesis planteada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variable dependiente de aprovechamiento tiene una correlación negativa cuando se realiza actividad  física y actividad deportiva solo, mientras que cuándo se realiza una actividad deportiva acompañada tiene una correlación positiva media. 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variable dependiente de conducta tiene una correlación muy diferente en relación a la de actividad física y deportiva solo o acompañado.   </a:t>
            </a:r>
          </a:p>
        </p:txBody>
      </p:sp>
    </p:spTree>
    <p:extLst>
      <p:ext uri="{BB962C8B-B14F-4D97-AF65-F5344CB8AC3E}">
        <p14:creationId xmlns:p14="http://schemas.microsoft.com/office/powerpoint/2010/main" val="2091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4412" y="1955800"/>
            <a:ext cx="10058402" cy="1797050"/>
          </a:xfrm>
        </p:spPr>
        <p:txBody>
          <a:bodyPr>
            <a:normAutofit/>
          </a:bodyPr>
          <a:lstStyle/>
          <a:p>
            <a:pPr algn="ctr"/>
            <a:r>
              <a:rPr lang="es-EC" sz="7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RECOMENDACIONES</a:t>
            </a:r>
            <a:endParaRPr lang="es-EC" sz="7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50900" y="797498"/>
            <a:ext cx="10680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debe proponer actividades físicas y actividades deportivas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las realicen solos las mismas que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relacionen con la estimulación del rendimiento académico de aprovechamiento y fortalecer las actividades deportivas acompañadas a fin de que sigan relacionándose con un mejor rendimiento académico de aprovechamiento.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pesar de que los estudiados solo tienen una correlación positiva cuando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practican actividades deportivas solos,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creemos que es importante seguir con el estímulo de la actividad física y la actividad deportiva acompañada por el beneficio hacia el desarrollo humano que estas actividades han demostrado tener en otros estudios. </a:t>
            </a:r>
          </a:p>
        </p:txBody>
      </p:sp>
    </p:spTree>
    <p:extLst>
      <p:ext uri="{BB962C8B-B14F-4D97-AF65-F5344CB8AC3E}">
        <p14:creationId xmlns:p14="http://schemas.microsoft.com/office/powerpoint/2010/main" val="34428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4412" y="1955800"/>
            <a:ext cx="10058402" cy="2565400"/>
          </a:xfrm>
        </p:spPr>
        <p:txBody>
          <a:bodyPr>
            <a:normAutofit/>
          </a:bodyPr>
          <a:lstStyle/>
          <a:p>
            <a:pPr algn="ctr"/>
            <a:r>
              <a:rPr lang="es-EC" sz="16600" dirty="0" smtClean="0">
                <a:solidFill>
                  <a:schemeClr val="tx2"/>
                </a:solidFill>
                <a:latin typeface="MingLiU" pitchFamily="49" charset="-120"/>
                <a:ea typeface="MingLiU" pitchFamily="49" charset="-120"/>
              </a:rPr>
              <a:t>PROPUESTA</a:t>
            </a:r>
            <a:endParaRPr lang="es-EC" sz="16600" dirty="0">
              <a:solidFill>
                <a:schemeClr val="tx2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14400" y="774700"/>
            <a:ext cx="10213848" cy="5207001"/>
          </a:xfr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36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MEJORAMIENTO DE LA FORMACIÓN ACADÉMICA DE LOS NIÑOS Y NIÑAS EN EL CENTRO DE EDUCACIÓN BÁSICA FISCAL “TEODORO WOLF” DEL CANTÓN SANTA ELENA  PROVINCIA DE SANTA ELENA EN EL AÑO </a:t>
            </a:r>
            <a:r>
              <a:rPr lang="es-EC" sz="36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2011-2012</a:t>
            </a:r>
            <a:r>
              <a:rPr lang="es-EC" sz="36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.</a:t>
            </a:r>
            <a:endParaRPr lang="es-EC" sz="36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>
              <a:buNone/>
            </a:pPr>
            <a:endParaRPr lang="es-EC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AUTOR: </a:t>
            </a:r>
            <a:endParaRPr lang="es-EC" sz="2800" dirty="0">
              <a:solidFill>
                <a:schemeClr val="bg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Lic. Elva Katherine Aguilar Morocho</a:t>
            </a:r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524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FUNDAMENTACIÓN</a:t>
            </a:r>
            <a:endParaRPr lang="es-EC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50900" y="2480438"/>
            <a:ext cx="10680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 rendimiento académico de los niños ha ido en un progresivo decrecimiento en función de 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qué 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actividades 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pasivas ellos realizan 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en el tiempo libre ha llevado a determinar que el nivel de sedentarismo está incrementándose lo que nos hace predecir que en un futuro cercano tendremos que enfrentar a situaciones de enfermedades que con el aparecimiento asociado del sobrepeso y obesidad, los que 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pondrá 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en peligro la Salud y la Vida misma del ser humano. 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OBJETIVOS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93800" y="1681163"/>
            <a:ext cx="4749800" cy="668337"/>
          </a:xfrm>
        </p:spPr>
        <p:txBody>
          <a:bodyPr/>
          <a:lstStyle/>
          <a:p>
            <a:pPr algn="ctr"/>
            <a:r>
              <a:rPr lang="es-EC" sz="3200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GENERAL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	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Aplicar un plan de actividades 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físico -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deportivo para incrementar la participación de los niños a fin de que su formación académica tenga un rendimiento que satisfaga las necesidades sociales y fortalezca su formación cultural integral.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607299" y="1541463"/>
            <a:ext cx="2942419" cy="823912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ESPECÍFICOS</a:t>
            </a:r>
            <a:endParaRPr lang="es-EC" sz="3200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Lograr que las actividades físico deportivas sean realizadas por el mayor número de niños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1" algn="just"/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Garantizar una mejora del rendimiento académico en relación al punto de partida. 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5512" y="1206500"/>
            <a:ext cx="10058402" cy="1117600"/>
          </a:xfrm>
        </p:spPr>
        <p:txBody>
          <a:bodyPr>
            <a:noAutofit/>
          </a:bodyPr>
          <a:lstStyle/>
          <a:p>
            <a:pPr lvl="1" algn="ctr"/>
            <a:r>
              <a:rPr lang="es-ES" sz="5400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FORMULACIÓN DEL </a:t>
            </a:r>
            <a:r>
              <a:rPr lang="es-ES" sz="5400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PROBLEMA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66800" y="2730499"/>
            <a:ext cx="10261600" cy="34671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¿Cómo </a:t>
            </a:r>
            <a:r>
              <a:rPr lang="es-ES" sz="36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incide </a:t>
            </a:r>
            <a:r>
              <a:rPr lang="es-ES" sz="36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la actividad física y deportiva en el rendimiento académico en niños de edad escolar de 8 a 10 años en el Centro de Educación Básica Fiscal “Teodoro </a:t>
            </a:r>
            <a:r>
              <a:rPr lang="es-ES" sz="36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Wolf”?</a:t>
            </a:r>
            <a:r>
              <a:rPr lang="es-EC" sz="3600" dirty="0">
                <a:latin typeface="Arial" pitchFamily="34" charset="0"/>
                <a:cs typeface="Arial" pitchFamily="34" charset="0"/>
              </a:rPr>
              <a:t/>
            </a:r>
            <a:br>
              <a:rPr lang="es-EC" sz="3600" dirty="0">
                <a:latin typeface="Arial" pitchFamily="34" charset="0"/>
                <a:cs typeface="Arial" pitchFamily="34" charset="0"/>
              </a:rPr>
            </a:b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8400" y="304800"/>
            <a:ext cx="9829800" cy="1219200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BENEFICIARIOS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381110" cy="82391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DIRECTOS</a:t>
            </a:r>
            <a:endParaRPr lang="es-EC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507820" cy="230822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Los 245  niños de entre 8 y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10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años, al realizar las actividades físico deportivas del centro de Educación Básica Fiscal “Teodoro Wolf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”</a:t>
            </a: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endParaRPr lang="es-EC" dirty="0"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286499" y="1668463"/>
            <a:ext cx="4863721" cy="82391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INDIRECTOS</a:t>
            </a:r>
            <a:endParaRPr lang="es-EC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93725" cy="2295525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La  sociedad en general, ya que se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analizará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cual es la causa de un rendimiento académico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inadecuado.</a:t>
            </a:r>
            <a:endParaRPr lang="es-EC" dirty="0"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90600" y="1790701"/>
            <a:ext cx="10137648" cy="3365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35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Según los datos arrojados dentro de la investigación se determinó que los niños preferían realizar actividades en compañía, por lo que la propuesta está orientada a actividades grupales, las mismas que deberán ser realizadas bajo las siguientes recomendaciones.</a:t>
            </a:r>
            <a:endParaRPr lang="es-EC" sz="35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>
              <a:buNone/>
            </a:pP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5900" y="190500"/>
            <a:ext cx="117475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Que las actividades deberán ser realizadas tres veces por semana indistintamente del día, y constituye deber de la Escuela planificar los días aptos para ser realizadas tomando en cuenta 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períodos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 exámenes y días festivos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Las actividades deberán ser realizadas después del horario de clases y con una duración de dos horas pedagógicas (noventa minutos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).</a:t>
            </a:r>
          </a:p>
          <a:p>
            <a:pPr lvl="0" algn="just"/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 algn="just"/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3. Durante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la semana se deberá acumular 270 minutos es decir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4 horas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3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0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minutos como recomendación ideal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 algn="just"/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4.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Las </a:t>
            </a:r>
            <a:r>
              <a:rPr lang="es-ES" sz="28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actividades durante la semana pueden ser divida en clubes:</a:t>
            </a:r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3000" y="919337"/>
            <a:ext cx="100965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DEPORTIVAS:</a:t>
            </a:r>
          </a:p>
          <a:p>
            <a:endParaRPr lang="es-EC" sz="3200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</a:t>
            </a: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 fútbol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básquet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voleibol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danza </a:t>
            </a: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y baile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defensa personal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aérobicos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natación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m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usculación, pesas y el surf.</a:t>
            </a:r>
            <a:endParaRPr lang="es-EC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5100" y="765988"/>
            <a:ext cx="118449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 </a:t>
            </a:r>
            <a:endParaRPr lang="es-EC" sz="2400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r>
              <a:rPr lang="es-E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ARTÍSTICAS Y DEL CONOCIMIENTO</a:t>
            </a:r>
            <a:endParaRPr lang="es-EC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endParaRPr lang="es-ES" sz="2400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 pintura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lectura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Club de teatro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r>
              <a:rPr lang="es-ES" sz="2400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 </a:t>
            </a:r>
            <a:endParaRPr lang="es-EC" sz="2400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r>
              <a:rPr lang="es-E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CON LA SOCIEDAD</a:t>
            </a:r>
            <a:endParaRPr lang="es-EC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/>
            <a:endParaRPr lang="es-ES" sz="2400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Voluntariado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Organización de Juegos deportivos (Campeonatos)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Organización de Juegos Recreativos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Conferencias 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relacionadas </a:t>
            </a: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 los temas de actualidad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4300" y="554429"/>
            <a:ext cx="11887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</a:t>
            </a:r>
            <a:r>
              <a:rPr lang="es-E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AL AIRE </a:t>
            </a:r>
            <a:r>
              <a:rPr lang="es-E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LIBRE</a:t>
            </a:r>
            <a:endParaRPr lang="es-EC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Campamentos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Caminatas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Excursiones 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r>
              <a:rPr lang="es-ES" sz="24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 </a:t>
            </a:r>
            <a:r>
              <a:rPr lang="es-E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</a:t>
            </a:r>
            <a:r>
              <a:rPr lang="es-E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DEPORTIVAS </a:t>
            </a:r>
            <a:endParaRPr lang="es-ES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CAMPEONATOS </a:t>
            </a: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RELÁMPAGO</a:t>
            </a:r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 </a:t>
            </a:r>
            <a:endParaRPr lang="es-EC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Fútbol 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Básquet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Voleibol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r>
              <a:rPr lang="es-ES" sz="2400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 </a:t>
            </a:r>
            <a:r>
              <a:rPr lang="es-E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RECREATIVAS</a:t>
            </a:r>
            <a:endParaRPr lang="es-EC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Juegos tradicionales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Casino psicomotor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Concursos de talentos (teatro, baile, habilidades varias.)</a:t>
            </a:r>
            <a:endParaRPr lang="es-EC" sz="24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endParaRPr lang="es-EC" sz="24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14400" y="75628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PROPUESTA DE JUEGOS BASTANTE FÁCILES Y DIVERTIDOS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86070283"/>
              </p:ext>
            </p:extLst>
          </p:nvPr>
        </p:nvGraphicFramePr>
        <p:xfrm>
          <a:off x="2095500" y="1146412"/>
          <a:ext cx="7696200" cy="52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0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06351"/>
            <a:ext cx="1209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PROPUESTA DE ALGUNOS JUEGOS COMO ALTERNATIVA RECREATIVA Y DEPORTIVA</a:t>
            </a:r>
            <a:endParaRPr lang="es-EC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4766210"/>
              </p:ext>
            </p:extLst>
          </p:nvPr>
        </p:nvGraphicFramePr>
        <p:xfrm>
          <a:off x="1727200" y="1240366"/>
          <a:ext cx="84201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1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63700" y="408682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CRONOGRAMA  OPTATIVO (1)</a:t>
            </a:r>
            <a:endParaRPr lang="es-EC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endParaRPr lang="es-EC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72521"/>
              </p:ext>
            </p:extLst>
          </p:nvPr>
        </p:nvGraphicFramePr>
        <p:xfrm>
          <a:off x="2216149" y="1100160"/>
          <a:ext cx="8064501" cy="51683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91935"/>
                <a:gridCol w="3949992"/>
                <a:gridCol w="3422574"/>
              </a:tblGrid>
              <a:tr h="564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 smtClean="0">
                          <a:effectLst/>
                          <a:latin typeface="MingLiU" pitchFamily="49" charset="-120"/>
                          <a:ea typeface="MingLiU" pitchFamily="49" charset="-120"/>
                        </a:rPr>
                        <a:t>Nº</a:t>
                      </a:r>
                      <a:endParaRPr lang="es-EC" sz="2400" dirty="0"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 smtClean="0"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</a:t>
                      </a:r>
                      <a:endParaRPr lang="es-EC" sz="2400" dirty="0"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 smtClean="0">
                          <a:effectLst/>
                          <a:latin typeface="MingLiU" pitchFamily="49" charset="-120"/>
                          <a:ea typeface="MingLiU" pitchFamily="49" charset="-120"/>
                        </a:rPr>
                        <a:t>LUGAR</a:t>
                      </a:r>
                      <a:endParaRPr lang="es-EC" sz="2400" dirty="0"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494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1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Festivales </a:t>
                      </a:r>
                      <a:r>
                        <a:rPr lang="es-ES" sz="1800" b="1" dirty="0" smtClean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deportivos </a:t>
                      </a: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recreativos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Canchas de los edificios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494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2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Torneos deportivos Populares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Barrio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494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3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Maratones Populares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Entorno del Zona de Ubicación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494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4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Torneos Relámpagos Juegos de Mesa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Áreas Recreativas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669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5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Video debate deportivos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Aulas </a:t>
                      </a:r>
                      <a:r>
                        <a:rPr lang="es-ES" sz="1800" b="1" dirty="0" smtClean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de la Escuela (auditorio</a:t>
                      </a: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).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1005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6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Actividades físicas, recreativas y culturales.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Áreas de los edificios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  <a:tr h="470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7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Juegos de mesa</a:t>
                      </a:r>
                      <a:endParaRPr lang="es-EC" sz="1800" b="1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Diferentes cuadras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0376" y="139700"/>
            <a:ext cx="11309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CRONOGRAMA  OPTATIVO (2)</a:t>
            </a:r>
            <a:endParaRPr lang="es-EC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29670"/>
              </p:ext>
            </p:extLst>
          </p:nvPr>
        </p:nvGraphicFramePr>
        <p:xfrm>
          <a:off x="393414" y="905939"/>
          <a:ext cx="11430000" cy="53779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04097"/>
                <a:gridCol w="5844934"/>
                <a:gridCol w="3480969"/>
              </a:tblGrid>
              <a:tr h="920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dirty="0">
                          <a:effectLst/>
                          <a:latin typeface="MingLiU" pitchFamily="49" charset="-120"/>
                          <a:ea typeface="MingLiU" pitchFamily="49" charset="-120"/>
                        </a:rPr>
                        <a:t>COMPONENTE</a:t>
                      </a:r>
                      <a:endParaRPr lang="es-EC" sz="2800" dirty="0"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dirty="0">
                          <a:effectLst/>
                          <a:latin typeface="MingLiU" pitchFamily="49" charset="-120"/>
                          <a:ea typeface="MingLiU" pitchFamily="49" charset="-120"/>
                        </a:rPr>
                        <a:t>DESCRIPCIÓN</a:t>
                      </a:r>
                      <a:endParaRPr lang="es-EC" sz="2800" dirty="0"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dirty="0"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ACTIVIDADES</a:t>
                      </a:r>
                      <a:endParaRPr lang="es-EC" sz="2800" dirty="0"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</a:tr>
              <a:tr h="198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ACTIVIDADES AL AIRE LIBRE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Actividades de carácter físico recreativas, cuyo principal eje es el contacto con el aire libre, donde el contacto con la naturaleza apoyará a la afirmación de valores individuales y sociales.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Campismo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Senderismo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Ciclismo de montaña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 smtClean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Escalada</a:t>
                      </a: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 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</a:tr>
              <a:tr h="2042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ACTIVIDADES DEPORTIVAS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Actividades de carácter físico recreativas, cuyo factor de participación es el desarrollo de habilidades físicas impuestas en un momento relacionado al deporte, y la aplicación de reglas preestablecidas, sin dejar la esencia de carácter recreativo.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Fútbol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Voleibol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Baloncesto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  <a:effectLst/>
                          <a:latin typeface="MingLiU" pitchFamily="49" charset="-120"/>
                          <a:ea typeface="MingLiU" pitchFamily="49" charset="-120"/>
                        </a:rPr>
                        <a:t>Defensa personal</a:t>
                      </a:r>
                      <a:endParaRPr lang="es-EC" sz="1800" b="1" dirty="0">
                        <a:solidFill>
                          <a:schemeClr val="tx2"/>
                        </a:solidFill>
                        <a:effectLst/>
                        <a:latin typeface="MingLiU" pitchFamily="49" charset="-120"/>
                        <a:ea typeface="MingLiU" pitchFamily="49" charset="-120"/>
                      </a:endParaRPr>
                    </a:p>
                  </a:txBody>
                  <a:tcPr marL="50346" marR="503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54000"/>
            <a:ext cx="10058402" cy="1219200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OBJETIVOS</a:t>
            </a:r>
            <a:r>
              <a:rPr lang="es-EC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/>
            </a:r>
            <a:br>
              <a:rPr lang="es-EC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</a:b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7948" y="1219199"/>
            <a:ext cx="4879848" cy="612775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GENERAL	</a:t>
            </a:r>
            <a:endParaRPr lang="es-EC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848" y="1870075"/>
            <a:ext cx="10017252" cy="12160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Determinar la incidencia de la actividad física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y deportiva en </a:t>
            </a: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 rendimiento académico en niños de edad escolar de 8 a 10 años en el Centro de Educación Básica Fiscal “Teodoro Wolf” del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cantón </a:t>
            </a: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Santa Elena,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provincia </a:t>
            </a:r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 Santa Elena en el año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2011-2012.</a:t>
            </a:r>
            <a:endParaRPr lang="es-EC" sz="32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143000" y="3213099"/>
            <a:ext cx="4879848" cy="536575"/>
          </a:xfrm>
        </p:spPr>
        <p:txBody>
          <a:bodyPr/>
          <a:lstStyle/>
          <a:p>
            <a:r>
              <a:rPr lang="es-EC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ESPECÍFICOS</a:t>
            </a:r>
            <a:endParaRPr lang="es-EC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141104" y="3911600"/>
            <a:ext cx="9959848" cy="2425700"/>
          </a:xfrm>
        </p:spPr>
        <p:txBody>
          <a:bodyPr>
            <a:noAutofit/>
          </a:bodyPr>
          <a:lstStyle/>
          <a:p>
            <a:pPr lvl="0" algn="just"/>
            <a:r>
              <a:rPr lang="es-ES" sz="20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Conocer el nivel de actividad física y deportiva que realizan  los alumnos del Centro de Educación Básica Fiscal “Teodoro Wolf”</a:t>
            </a:r>
            <a:endParaRPr lang="es-EC" sz="20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 algn="just"/>
            <a:r>
              <a:rPr lang="es-ES" sz="20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Determinar cuál es el nivel de rendimiento académico que realizan  los alumnos del Centro de Educación Básica Fiscal “Teodoro Wolf”</a:t>
            </a:r>
            <a:endParaRPr lang="es-EC" sz="20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 algn="just"/>
            <a:r>
              <a:rPr lang="es-ES" sz="20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Proponer una alternativa de solución según los resultados </a:t>
            </a:r>
            <a:endParaRPr lang="es-EC" sz="2000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47454"/>
              </p:ext>
            </p:extLst>
          </p:nvPr>
        </p:nvGraphicFramePr>
        <p:xfrm>
          <a:off x="259309" y="649667"/>
          <a:ext cx="11663434" cy="54929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88609"/>
                <a:gridCol w="5493856"/>
                <a:gridCol w="3480969"/>
              </a:tblGrid>
              <a:tr h="920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COMPONENTE</a:t>
                      </a:r>
                      <a:endParaRPr lang="es-EC" sz="28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DESCRIPCIÓN</a:t>
                      </a:r>
                      <a:endParaRPr lang="es-EC" sz="28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ACTIVIDADES</a:t>
                      </a:r>
                      <a:endParaRPr lang="es-EC" sz="28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</a:tr>
              <a:tr h="198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FITNESS</a:t>
                      </a:r>
                      <a:endParaRPr lang="es-EC" sz="28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Actividades de carácter físico recreativo donde se busca el acondicionamiento y mantención del cuerpo y bienestar en general que podrán ser obtenidas mediante  varias opciones.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Musculación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Aeróbicos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Baile y danza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Actividades acuáticas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</a:tr>
              <a:tr h="2042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8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MASIVA</a:t>
                      </a:r>
                      <a:endParaRPr lang="es-EC" sz="28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 en la cual se verán inmersos todos los estudiantes del colegio, que deberá ser de carácter público cuyo objetivo será de participar a la sociedad de eventos recreativos.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Feria del juego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Ludoteca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Casino psicomotriz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Juegos tradicionales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3205" algn="l"/>
                        </a:tabLst>
                      </a:pP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Juegos </a:t>
                      </a:r>
                      <a:r>
                        <a:rPr lang="es-ES" sz="20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deportivos</a:t>
                      </a:r>
                      <a:r>
                        <a:rPr lang="es-ES" sz="2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 </a:t>
                      </a:r>
                      <a:endParaRPr lang="es-EC" sz="2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50346" marR="503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4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93813"/>
              </p:ext>
            </p:extLst>
          </p:nvPr>
        </p:nvGraphicFramePr>
        <p:xfrm>
          <a:off x="1203803" y="1671660"/>
          <a:ext cx="9686473" cy="46354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77855"/>
                <a:gridCol w="3008618"/>
              </a:tblGrid>
              <a:tr h="865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32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ACTIVIDAD</a:t>
                      </a:r>
                      <a:endParaRPr lang="es-EC" sz="32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3200" dirty="0"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DURACIÓN</a:t>
                      </a:r>
                      <a:endParaRPr lang="es-EC" sz="3200" dirty="0"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91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FERIA DEL </a:t>
                      </a: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JUEGO</a:t>
                      </a: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 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 HORAS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45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CASINO PSICOMOTRIZ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 HORAS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1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JUEGOS TRADICIONES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 HORAS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1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JUEGOS PREDEPORTIVOS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 HORAS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1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CONCURSOS DE TALENTO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s-ES" sz="2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6 </a:t>
                      </a:r>
                      <a:r>
                        <a:rPr lang="es-ES" sz="2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ingLiU" pitchFamily="49" charset="-120"/>
                          <a:cs typeface="Arial" pitchFamily="34" charset="0"/>
                        </a:rPr>
                        <a:t>HORAS</a:t>
                      </a:r>
                      <a:endParaRPr lang="es-EC" sz="2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MingLiU" pitchFamily="49" charset="-12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968991" y="482600"/>
            <a:ext cx="997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CRONOGRAMA  OPTATIVO (3)</a:t>
            </a:r>
            <a:endParaRPr lang="es-EC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ngLiU" pitchFamily="49" charset="-120"/>
                <a:cs typeface="Arial" pitchFamily="34" charset="0"/>
              </a:rPr>
              <a:t>ACTIVIDADES MASIVAS PARA FINES DE SEMANA</a:t>
            </a:r>
            <a:endParaRPr lang="es-EC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algn="ctr"/>
            <a:endParaRPr lang="es-EC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55700" y="2032000"/>
            <a:ext cx="10528300" cy="12636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BASES EN LAS QUE SE SUSTENTA LA PROPUESTA DEL PLAN.</a:t>
            </a:r>
            <a:endParaRPr lang="es-EC" sz="28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55700" y="546100"/>
            <a:ext cx="10528300" cy="12636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DURACIÓN DEL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PROYECTO</a:t>
            </a:r>
            <a:endParaRPr lang="es-EC" sz="32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55700" y="4927600"/>
            <a:ext cx="10528300" cy="12636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FINANCIAMIENTO</a:t>
            </a:r>
            <a:endParaRPr lang="es-EC" sz="32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55700" y="3479800"/>
            <a:ext cx="10528300" cy="12636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3200" b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PRESUPUESTO </a:t>
            </a:r>
            <a:r>
              <a:rPr lang="es-ES" sz="3200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GENERAL</a:t>
            </a:r>
            <a:endParaRPr lang="es-EC" sz="3200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6600" y="2661307"/>
            <a:ext cx="8356600" cy="1364775"/>
          </a:xfrm>
        </p:spPr>
        <p:txBody>
          <a:bodyPr>
            <a:noAutofit/>
          </a:bodyPr>
          <a:lstStyle/>
          <a:p>
            <a:pPr algn="ctr"/>
            <a:r>
              <a:rPr lang="es-ES" sz="6600" noProof="1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MUCHAS GRACIAS</a:t>
            </a:r>
            <a:endParaRPr lang="es-ES" sz="6600" noProof="1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3650"/>
            <a:ext cx="2895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1" y="1587500"/>
            <a:ext cx="5925720" cy="4228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8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095500"/>
            <a:ext cx="10058402" cy="12192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FUNDAMENTACIÓN TEÓRICA</a:t>
            </a:r>
            <a:endParaRPr lang="es-EC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468576"/>
            <a:ext cx="10058402" cy="12192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RENDIMIENTO ACADÉMICO</a:t>
            </a:r>
            <a:endParaRPr lang="es-EC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98500" y="1790701"/>
            <a:ext cx="10429748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DEFINICIÓN</a:t>
            </a:r>
            <a:endParaRPr lang="es-EC" b="1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Según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 Diccionario de las Ciencias de la Educación, el rendimiento escolar se define como </a:t>
            </a:r>
            <a:r>
              <a:rPr lang="es-ES" i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“</a:t>
            </a:r>
            <a:r>
              <a:rPr lang="es-ES" b="1" i="1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 nivel de conocimiento de un alumno medido en una prueba de evaluación</a:t>
            </a:r>
            <a:r>
              <a:rPr lang="es-ES" b="1" i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”</a:t>
            </a: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Pizarro (1985), considera que el rendimiento académico: “es una medida de las capacidades que manifiestan en forma positiva lo que una persona ha aprendido como consecuencia de un proceso de formación.</a:t>
            </a: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endParaRPr lang="es-EC" dirty="0"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15900"/>
            <a:ext cx="10058402" cy="12192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 </a:t>
            </a:r>
            <a:r>
              <a:rPr lang="es-ES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FÍSICA</a:t>
            </a:r>
            <a:endParaRPr lang="es-EC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89000" y="1841501"/>
            <a:ext cx="10239248" cy="414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CONCEPTO</a:t>
            </a: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más utilizado es el concepto de Caspersen y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col 1985 donde manifiestan “Cualquier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movimiento corporal producido por la musculatura esquelética que resulte en gasto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energético”.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Se debe diferenciar lo que es la actividad física diaria es decir lo que se mueve una persona cada día, y de lo que es capaz de hacer. La primera es un comportamiento, mientras la segunda es un atributo,  </a:t>
            </a:r>
            <a:r>
              <a:rPr lang="es-ES" dirty="0" err="1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Rowland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 (2001). </a:t>
            </a: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15900"/>
            <a:ext cx="10058402" cy="12192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ACTIVIDAD </a:t>
            </a:r>
            <a:r>
              <a:rPr lang="es-ES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DEPORTIVA</a:t>
            </a:r>
            <a:endParaRPr lang="es-EC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89000" y="1841501"/>
            <a:ext cx="10239248" cy="414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b="1" dirty="0" smtClean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CONCEPTO</a:t>
            </a: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El mismo concepto de Caspersen y col 1985 donde manifiestan “Cualquier </a:t>
            </a:r>
            <a:r>
              <a:rPr lang="es-ES" dirty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movimiento corporal producido por la musculatura esquelética que resulte en gasto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energético”.</a:t>
            </a:r>
          </a:p>
          <a:p>
            <a:pPr marL="0" indent="0" algn="just">
              <a:buNone/>
            </a:pPr>
            <a:r>
              <a:rPr lang="es-EC" dirty="0" smtClean="0">
                <a:solidFill>
                  <a:schemeClr val="tx2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Pero realizando deportes</a:t>
            </a:r>
            <a:endParaRPr lang="es-EC" dirty="0">
              <a:solidFill>
                <a:schemeClr val="tx2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2095500"/>
            <a:ext cx="10058402" cy="121920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Arial" pitchFamily="34" charset="0"/>
                <a:ea typeface="MingLiU" pitchFamily="49" charset="-120"/>
                <a:cs typeface="Arial" pitchFamily="34" charset="0"/>
              </a:rPr>
              <a:t>MARCO METODOLÓGICO</a:t>
            </a:r>
            <a:endParaRPr lang="es-EC" b="1" dirty="0">
              <a:solidFill>
                <a:schemeClr val="accent1"/>
              </a:solidFill>
              <a:latin typeface="Arial" pitchFamily="34" charset="0"/>
              <a:ea typeface="MingLiU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" id="{355DDEB0-9DD9-4290-960B-BFD0DCFAAD2D}" vid="{F6D1697D-1420-4766-B75A-EC7C2996422F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1917</Words>
  <Application>Microsoft Office PowerPoint</Application>
  <PresentationFormat>Personalizado</PresentationFormat>
  <Paragraphs>547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TS103431377</vt:lpstr>
      <vt:lpstr>Presentación de PowerPoint</vt:lpstr>
      <vt:lpstr>“INCIDENCIA DE LA ACTIVIDAD FÍSICA Y DEPORTIVA EN EL RENDIMIENTO ACADÉMICO EN NIÑOS DE EDAD ESCOLAR DE 8 A 10 AÑOS EN EL CENTRO DE EDUCACIÓN BÁSICA FISCAL“TEODORO WOLF” DEL CANTÓN SANTA ELENA, PROVINCIA DE SANTA ELENA, EN EL AÑO 2011-2012. PROPUESTA ALTERNATIVA”</vt:lpstr>
      <vt:lpstr>FORMULACIÓN DEL PROBLEMA</vt:lpstr>
      <vt:lpstr>OBJETIVOS </vt:lpstr>
      <vt:lpstr>FUNDAMENTACIÓN TEÓRICA</vt:lpstr>
      <vt:lpstr>RENDIMIENTO ACADÉMICO</vt:lpstr>
      <vt:lpstr>ACTIVIDAD FÍSICA</vt:lpstr>
      <vt:lpstr>ACTIVIDAD DEPORTIVA</vt:lpstr>
      <vt:lpstr>MARCO METODOLÓGICO</vt:lpstr>
      <vt:lpstr>TIPO DE INVESTIGACION   CORRELACIONAL</vt:lpstr>
      <vt:lpstr>TÉCNICAS E INSTRUMENTOS   RENDIMIENTO ACADEMICO: Banco de Datos  ACTIVIDAD FISICA: Pasometría  ACTIVIDAD DEPORTIVA: Encuesta validada</vt:lpstr>
      <vt:lpstr>Presentación de PowerPoint</vt:lpstr>
      <vt:lpstr>Presentación de PowerPoint</vt:lpstr>
      <vt:lpstr>EVALUACIÓN DE LA ACTIVIDAD FÍSICA MEDIANTE PASOMETRÍA</vt:lpstr>
      <vt:lpstr>CATEGORÍA DE PASOS POR DÍA EN NIÑOS DE 6 A 12 AÑOS</vt:lpstr>
      <vt:lpstr>Presentación de PowerPoint</vt:lpstr>
      <vt:lpstr>RESULTADOS DE LA ACTIVIDAD DEPORTIVA</vt:lpstr>
      <vt:lpstr>Presentación de PowerPoint</vt:lpstr>
      <vt:lpstr>Presentación de PowerPoint</vt:lpstr>
      <vt:lpstr>RESULTADOS DEL RENDIMIENTO ACADÉMICO</vt:lpstr>
      <vt:lpstr>ANÁLISIS DE LA INICIDENCIA DE LA RELACIÓN DE LA ACTIVIDAD FÍSICA Y DEPORTIVA CON EL RENDIMIENTO ACADÉMICO</vt:lpstr>
      <vt:lpstr>CONCLUSIONES</vt:lpstr>
      <vt:lpstr>Presentación de PowerPoint</vt:lpstr>
      <vt:lpstr>RECOMENDACIONES</vt:lpstr>
      <vt:lpstr>Presentación de PowerPoint</vt:lpstr>
      <vt:lpstr>PROPUESTA</vt:lpstr>
      <vt:lpstr>Presentación de PowerPoint</vt:lpstr>
      <vt:lpstr>FUNDAMENTACIÓN</vt:lpstr>
      <vt:lpstr>OBJETIVOS</vt:lpstr>
      <vt:lpstr>BENEFICIARIOS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2013-03-15T16:28:52Z</dcterms:created>
  <dcterms:modified xsi:type="dcterms:W3CDTF">2013-05-03T01:32:21Z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