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03"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07"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C242"/>
    <a:srgbClr val="4BA7C7"/>
    <a:srgbClr val="18D873"/>
    <a:srgbClr val="00CC00"/>
    <a:srgbClr val="03ED51"/>
    <a:srgbClr val="34D469"/>
    <a:srgbClr val="1958D7"/>
    <a:srgbClr val="0099FF"/>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86435" autoAdjust="0"/>
  </p:normalViewPr>
  <p:slideViewPr>
    <p:cSldViewPr>
      <p:cViewPr>
        <p:scale>
          <a:sx n="60" d="100"/>
          <a:sy n="60" d="100"/>
        </p:scale>
        <p:origin x="-1242" y="-6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83883-4196-483F-AEE1-12A653745440}" type="datetimeFigureOut">
              <a:rPr lang="es-EC" smtClean="0"/>
              <a:t>12/09/2013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B766A-5325-4149-A773-EB7E07F1C4B9}" type="slidenum">
              <a:rPr lang="es-EC" smtClean="0"/>
              <a:t>‹Nº›</a:t>
            </a:fld>
            <a:endParaRPr lang="es-EC"/>
          </a:p>
        </p:txBody>
      </p:sp>
    </p:spTree>
    <p:extLst>
      <p:ext uri="{BB962C8B-B14F-4D97-AF65-F5344CB8AC3E}">
        <p14:creationId xmlns:p14="http://schemas.microsoft.com/office/powerpoint/2010/main" val="321081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1EB766A-5325-4149-A773-EB7E07F1C4B9}" type="slidenum">
              <a:rPr lang="es-EC" smtClean="0"/>
              <a:t>1</a:t>
            </a:fld>
            <a:endParaRPr lang="es-EC"/>
          </a:p>
        </p:txBody>
      </p:sp>
    </p:spTree>
    <p:extLst>
      <p:ext uri="{BB962C8B-B14F-4D97-AF65-F5344CB8AC3E}">
        <p14:creationId xmlns:p14="http://schemas.microsoft.com/office/powerpoint/2010/main" val="197850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370583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305118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305655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128323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27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4280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16154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134534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178462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28108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A879F6-3EB6-4E33-9910-987536D5565B}" type="datetimeFigureOut">
              <a:rPr lang="es-EC" smtClean="0"/>
              <a:t>12/09/2013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630098-09C7-4C34-826E-6EE5889A6EA1}" type="slidenum">
              <a:rPr lang="es-EC" smtClean="0"/>
              <a:t>‹Nº›</a:t>
            </a:fld>
            <a:endParaRPr lang="es-EC"/>
          </a:p>
        </p:txBody>
      </p:sp>
    </p:spTree>
    <p:extLst>
      <p:ext uri="{BB962C8B-B14F-4D97-AF65-F5344CB8AC3E}">
        <p14:creationId xmlns:p14="http://schemas.microsoft.com/office/powerpoint/2010/main" val="406140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879F6-3EB6-4E33-9910-987536D5565B}" type="datetimeFigureOut">
              <a:rPr lang="es-EC" smtClean="0"/>
              <a:t>12/09/2013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30098-09C7-4C34-826E-6EE5889A6EA1}" type="slidenum">
              <a:rPr lang="es-EC" smtClean="0"/>
              <a:t>‹Nº›</a:t>
            </a:fld>
            <a:endParaRPr lang="es-EC"/>
          </a:p>
        </p:txBody>
      </p:sp>
    </p:spTree>
    <p:extLst>
      <p:ext uri="{BB962C8B-B14F-4D97-AF65-F5344CB8AC3E}">
        <p14:creationId xmlns:p14="http://schemas.microsoft.com/office/powerpoint/2010/main" val="28715688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5" name="4 Imagen"/>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32066"/>
            <a:ext cx="9144000" cy="896888"/>
          </a:xfrm>
          <a:prstGeom prst="rect">
            <a:avLst/>
          </a:prstGeom>
        </p:spPr>
      </p:pic>
      <p:pic>
        <p:nvPicPr>
          <p:cNvPr id="18" name="17 Imagen"/>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024" y="-3086"/>
            <a:ext cx="9160024" cy="6858000"/>
          </a:xfrm>
          <a:prstGeom prst="rect">
            <a:avLst/>
          </a:prstGeom>
        </p:spPr>
      </p:pic>
      <p:sp>
        <p:nvSpPr>
          <p:cNvPr id="19" name="18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19 Rectángulo"/>
          <p:cNvSpPr/>
          <p:nvPr/>
        </p:nvSpPr>
        <p:spPr>
          <a:xfrm>
            <a:off x="-16024" y="164513"/>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Rectángulo"/>
          <p:cNvSpPr/>
          <p:nvPr/>
        </p:nvSpPr>
        <p:spPr>
          <a:xfrm>
            <a:off x="1907704" y="411383"/>
            <a:ext cx="4464496" cy="248052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Rectángulo"/>
          <p:cNvSpPr/>
          <p:nvPr/>
        </p:nvSpPr>
        <p:spPr>
          <a:xfrm>
            <a:off x="2455776" y="612408"/>
            <a:ext cx="4248472" cy="2648490"/>
          </a:xfrm>
          <a:prstGeom prst="rect">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5869" y="679104"/>
            <a:ext cx="1588286" cy="2521051"/>
          </a:xfrm>
          <a:prstGeom prst="rect">
            <a:avLst/>
          </a:prstGeom>
        </p:spPr>
      </p:pic>
      <p:sp>
        <p:nvSpPr>
          <p:cNvPr id="14" name="13 Rectángulo"/>
          <p:cNvSpPr/>
          <p:nvPr/>
        </p:nvSpPr>
        <p:spPr>
          <a:xfrm>
            <a:off x="1640650" y="3282783"/>
            <a:ext cx="5862695" cy="650273"/>
          </a:xfrm>
          <a:prstGeom prst="rect">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CuadroTexto"/>
          <p:cNvSpPr txBox="1"/>
          <p:nvPr/>
        </p:nvSpPr>
        <p:spPr>
          <a:xfrm>
            <a:off x="2302048" y="3346309"/>
            <a:ext cx="4555927" cy="523220"/>
          </a:xfrm>
          <a:prstGeom prst="rect">
            <a:avLst/>
          </a:prstGeom>
          <a:noFill/>
        </p:spPr>
        <p:txBody>
          <a:bodyPr wrap="none" rtlCol="0">
            <a:spAutoFit/>
          </a:bodyPr>
          <a:lstStyle/>
          <a:p>
            <a:r>
              <a:rPr lang="es-EC" sz="2800" b="1" dirty="0" smtClean="0">
                <a:solidFill>
                  <a:srgbClr val="FF0000"/>
                </a:solidFill>
                <a:effectLst>
                  <a:outerShdw blurRad="38100" dist="38100" dir="2700000" algn="tl">
                    <a:srgbClr val="000000">
                      <a:alpha val="43137"/>
                    </a:srgbClr>
                  </a:outerShdw>
                </a:effectLst>
                <a:latin typeface="Broadway" pitchFamily="82" charset="0"/>
              </a:rPr>
              <a:t>Ingeniería Automotriz</a:t>
            </a:r>
            <a:endParaRPr lang="es-EC" sz="2800" b="1" dirty="0">
              <a:solidFill>
                <a:srgbClr val="FF0000"/>
              </a:solidFill>
              <a:effectLst>
                <a:outerShdw blurRad="38100" dist="38100" dir="2700000" algn="tl">
                  <a:srgbClr val="000000">
                    <a:alpha val="43137"/>
                  </a:srgbClr>
                </a:outerShdw>
              </a:effectLst>
              <a:latin typeface="Broadway" pitchFamily="82" charset="0"/>
            </a:endParaRPr>
          </a:p>
        </p:txBody>
      </p:sp>
      <p:sp>
        <p:nvSpPr>
          <p:cNvPr id="4" name="3 Rectángulo"/>
          <p:cNvSpPr/>
          <p:nvPr/>
        </p:nvSpPr>
        <p:spPr>
          <a:xfrm>
            <a:off x="474749" y="4260817"/>
            <a:ext cx="8210524" cy="1015663"/>
          </a:xfrm>
          <a:prstGeom prst="rect">
            <a:avLst/>
          </a:prstGeom>
        </p:spPr>
        <p:txBody>
          <a:bodyPr wrap="square">
            <a:spAutoFit/>
          </a:bodyPr>
          <a:lstStyle/>
          <a:p>
            <a:pPr algn="ctr"/>
            <a:r>
              <a:rPr lang="es-EC" sz="2000" dirty="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“DISEÑO DE UN SISTEMA DE SEGURIDAD MEDIANTE RECONOCIMIENTO FACIAL PARA LA PUESTA EN MARCHA DE UNA CHEVROLET SUPER CARRY DE LA EMPRESA SOON BURGUER”</a:t>
            </a:r>
          </a:p>
        </p:txBody>
      </p:sp>
      <p:sp>
        <p:nvSpPr>
          <p:cNvPr id="6" name="5 CuadroTexto"/>
          <p:cNvSpPr txBox="1"/>
          <p:nvPr/>
        </p:nvSpPr>
        <p:spPr>
          <a:xfrm>
            <a:off x="802214" y="5842138"/>
            <a:ext cx="3194914" cy="646331"/>
          </a:xfrm>
          <a:prstGeom prst="rect">
            <a:avLst/>
          </a:prstGeom>
          <a:noFill/>
        </p:spPr>
        <p:txBody>
          <a:bodyPr wrap="none" rtlCol="0">
            <a:spAutoFit/>
          </a:bodyPr>
          <a:lstStyle/>
          <a:p>
            <a:r>
              <a:rPr lang="es-EC" b="1" dirty="0" smtClean="0">
                <a:solidFill>
                  <a:schemeClr val="bg1"/>
                </a:solidFill>
                <a:effectLst>
                  <a:outerShdw blurRad="38100" dist="38100" dir="2700000" algn="tl">
                    <a:srgbClr val="000000">
                      <a:alpha val="43137"/>
                    </a:srgbClr>
                  </a:outerShdw>
                </a:effectLst>
              </a:rPr>
              <a:t>Director: 	       </a:t>
            </a:r>
            <a:r>
              <a:rPr lang="es-EC" dirty="0" smtClean="0">
                <a:solidFill>
                  <a:schemeClr val="bg1"/>
                </a:solidFill>
              </a:rPr>
              <a:t>Ing. German Erazo</a:t>
            </a:r>
          </a:p>
          <a:p>
            <a:r>
              <a:rPr lang="es-EC" b="1" dirty="0" smtClean="0">
                <a:solidFill>
                  <a:schemeClr val="bg1"/>
                </a:solidFill>
                <a:effectLst>
                  <a:outerShdw blurRad="38100" dist="38100" dir="2700000" algn="tl">
                    <a:srgbClr val="000000">
                      <a:alpha val="43137"/>
                    </a:srgbClr>
                  </a:outerShdw>
                </a:effectLst>
              </a:rPr>
              <a:t>Codirector:</a:t>
            </a:r>
            <a:r>
              <a:rPr lang="es-EC" dirty="0" smtClean="0">
                <a:solidFill>
                  <a:schemeClr val="bg1"/>
                </a:solidFill>
              </a:rPr>
              <a:t>    Ing. Sixto Reinoso</a:t>
            </a:r>
            <a:endParaRPr lang="es-EC" dirty="0">
              <a:solidFill>
                <a:schemeClr val="bg1"/>
              </a:solidFill>
            </a:endParaRPr>
          </a:p>
        </p:txBody>
      </p:sp>
      <p:sp>
        <p:nvSpPr>
          <p:cNvPr id="22" name="21 CuadroTexto"/>
          <p:cNvSpPr txBox="1"/>
          <p:nvPr/>
        </p:nvSpPr>
        <p:spPr>
          <a:xfrm>
            <a:off x="5204414" y="5842137"/>
            <a:ext cx="3132396" cy="646331"/>
          </a:xfrm>
          <a:prstGeom prst="rect">
            <a:avLst/>
          </a:prstGeom>
          <a:noFill/>
        </p:spPr>
        <p:txBody>
          <a:bodyPr wrap="none" rtlCol="0">
            <a:spAutoFit/>
          </a:bodyPr>
          <a:lstStyle/>
          <a:p>
            <a:r>
              <a:rPr lang="es-EC" b="1" dirty="0" smtClean="0">
                <a:solidFill>
                  <a:schemeClr val="bg1"/>
                </a:solidFill>
                <a:effectLst>
                  <a:outerShdw blurRad="38100" dist="38100" dir="2700000" algn="tl">
                    <a:srgbClr val="000000">
                      <a:alpha val="43137"/>
                    </a:srgbClr>
                  </a:outerShdw>
                </a:effectLst>
              </a:rPr>
              <a:t>Autores:</a:t>
            </a:r>
            <a:r>
              <a:rPr lang="es-EC" dirty="0" smtClean="0">
                <a:solidFill>
                  <a:schemeClr val="bg1"/>
                </a:solidFill>
              </a:rPr>
              <a:t>      Ricardo López</a:t>
            </a:r>
          </a:p>
          <a:p>
            <a:r>
              <a:rPr lang="es-EC" dirty="0" smtClean="0">
                <a:solidFill>
                  <a:schemeClr val="bg1"/>
                </a:solidFill>
              </a:rPr>
              <a:t>                      Francisco Marañón</a:t>
            </a:r>
          </a:p>
        </p:txBody>
      </p:sp>
    </p:spTree>
    <p:extLst>
      <p:ext uri="{BB962C8B-B14F-4D97-AF65-F5344CB8AC3E}">
        <p14:creationId xmlns:p14="http://schemas.microsoft.com/office/powerpoint/2010/main" val="1074789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024" y="-8883"/>
            <a:ext cx="9160024" cy="6919507"/>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graphicFrame>
        <p:nvGraphicFramePr>
          <p:cNvPr id="12" name="11 Marcador de contenido"/>
          <p:cNvGraphicFramePr>
            <a:graphicFrameLocks noGrp="1"/>
          </p:cNvGraphicFramePr>
          <p:nvPr>
            <p:ph idx="1"/>
            <p:extLst>
              <p:ext uri="{D42A27DB-BD31-4B8C-83A1-F6EECF244321}">
                <p14:modId xmlns:p14="http://schemas.microsoft.com/office/powerpoint/2010/main" val="3662367605"/>
              </p:ext>
            </p:extLst>
          </p:nvPr>
        </p:nvGraphicFramePr>
        <p:xfrm>
          <a:off x="511560" y="1916832"/>
          <a:ext cx="8136904" cy="4171143"/>
        </p:xfrm>
        <a:graphic>
          <a:graphicData uri="http://schemas.openxmlformats.org/drawingml/2006/table">
            <a:tbl>
              <a:tblPr firstRow="1" firstCol="1" bandRow="1">
                <a:tableStyleId>{00A15C55-8517-42AA-B614-E9B94910E393}</a:tableStyleId>
              </a:tblPr>
              <a:tblGrid>
                <a:gridCol w="1313368"/>
                <a:gridCol w="630848"/>
                <a:gridCol w="792088"/>
                <a:gridCol w="936104"/>
                <a:gridCol w="864096"/>
                <a:gridCol w="936104"/>
                <a:gridCol w="792088"/>
                <a:gridCol w="648072"/>
                <a:gridCol w="607608"/>
                <a:gridCol w="616528"/>
              </a:tblGrid>
              <a:tr h="792088">
                <a:tc>
                  <a:txBody>
                    <a:bodyPr/>
                    <a:lstStyle/>
                    <a:p>
                      <a:pPr algn="ctr">
                        <a:lnSpc>
                          <a:spcPct val="115000"/>
                        </a:lnSpc>
                        <a:spcBef>
                          <a:spcPts val="1200"/>
                        </a:spcBef>
                        <a:spcAft>
                          <a:spcPts val="0"/>
                        </a:spcAft>
                      </a:pPr>
                      <a:r>
                        <a:rPr lang="es-EC" sz="1400" dirty="0">
                          <a:effectLst/>
                        </a:rPr>
                        <a:t> </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Ojo (iris)</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Ojo (Retina)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Huellas Dactilares</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Vascular mano</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Geometría de la mano</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Escritura y firma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Voz</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Cara 2D</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Cara 3D</a:t>
                      </a:r>
                      <a:endParaRPr lang="es-EC" sz="1400" dirty="0">
                        <a:effectLst/>
                        <a:latin typeface="Arial"/>
                        <a:ea typeface="Calibri"/>
                        <a:cs typeface="Times New Roman"/>
                      </a:endParaRPr>
                    </a:p>
                  </a:txBody>
                  <a:tcPr marL="68580" marR="68580" marT="0" marB="0"/>
                </a:tc>
              </a:tr>
              <a:tr h="675811">
                <a:tc>
                  <a:txBody>
                    <a:bodyPr/>
                    <a:lstStyle/>
                    <a:p>
                      <a:pPr algn="ctr">
                        <a:lnSpc>
                          <a:spcPct val="115000"/>
                        </a:lnSpc>
                        <a:spcBef>
                          <a:spcPts val="1200"/>
                        </a:spcBef>
                        <a:spcAft>
                          <a:spcPts val="0"/>
                        </a:spcAft>
                      </a:pPr>
                      <a:r>
                        <a:rPr lang="es-EC" sz="1400">
                          <a:effectLst/>
                        </a:rPr>
                        <a:t>Fiabilidad</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r>
              <a:tr h="675811">
                <a:tc>
                  <a:txBody>
                    <a:bodyPr/>
                    <a:lstStyle/>
                    <a:p>
                      <a:pPr algn="ctr">
                        <a:lnSpc>
                          <a:spcPct val="115000"/>
                        </a:lnSpc>
                        <a:spcBef>
                          <a:spcPts val="1200"/>
                        </a:spcBef>
                        <a:spcAft>
                          <a:spcPts val="0"/>
                        </a:spcAft>
                      </a:pPr>
                      <a:r>
                        <a:rPr lang="es-EC" sz="1400">
                          <a:effectLst/>
                        </a:rPr>
                        <a:t>Facilidad de uso</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Baja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r>
              <a:tr h="675811">
                <a:tc>
                  <a:txBody>
                    <a:bodyPr/>
                    <a:lstStyle/>
                    <a:p>
                      <a:pPr algn="ctr">
                        <a:lnSpc>
                          <a:spcPct val="115000"/>
                        </a:lnSpc>
                        <a:spcBef>
                          <a:spcPts val="1200"/>
                        </a:spcBef>
                        <a:spcAft>
                          <a:spcPts val="0"/>
                        </a:spcAft>
                      </a:pPr>
                      <a:r>
                        <a:rPr lang="es-EC" sz="1400">
                          <a:effectLst/>
                        </a:rPr>
                        <a:t>Prevención de ataques </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 Alta</a:t>
                      </a:r>
                      <a:endParaRPr lang="es-EC" sz="1400">
                        <a:effectLst/>
                        <a:latin typeface="Arial"/>
                        <a:ea typeface="Calibri"/>
                        <a:cs typeface="Times New Roman"/>
                      </a:endParaRPr>
                    </a:p>
                  </a:txBody>
                  <a:tcPr marL="68580" marR="68580" marT="0" marB="0"/>
                </a:tc>
              </a:tr>
              <a:tr h="675811">
                <a:tc>
                  <a:txBody>
                    <a:bodyPr/>
                    <a:lstStyle/>
                    <a:p>
                      <a:pPr algn="ctr">
                        <a:lnSpc>
                          <a:spcPct val="115000"/>
                        </a:lnSpc>
                        <a:spcBef>
                          <a:spcPts val="1200"/>
                        </a:spcBef>
                        <a:spcAft>
                          <a:spcPts val="0"/>
                        </a:spcAft>
                      </a:pPr>
                      <a:r>
                        <a:rPr lang="es-EC" sz="1400">
                          <a:effectLst/>
                        </a:rPr>
                        <a:t>Aceptación</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Baja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Muy Alta</a:t>
                      </a:r>
                      <a:endParaRPr lang="es-EC" sz="1400">
                        <a:effectLst/>
                        <a:latin typeface="Arial"/>
                        <a:ea typeface="Calibri"/>
                        <a:cs typeface="Times New Roman"/>
                      </a:endParaRPr>
                    </a:p>
                  </a:txBody>
                  <a:tcPr marL="68580" marR="68580" marT="0" marB="0"/>
                </a:tc>
              </a:tr>
              <a:tr h="675811">
                <a:tc>
                  <a:txBody>
                    <a:bodyPr/>
                    <a:lstStyle/>
                    <a:p>
                      <a:pPr algn="ctr">
                        <a:lnSpc>
                          <a:spcPct val="115000"/>
                        </a:lnSpc>
                        <a:spcBef>
                          <a:spcPts val="1200"/>
                        </a:spcBef>
                        <a:spcAft>
                          <a:spcPts val="0"/>
                        </a:spcAft>
                      </a:pPr>
                      <a:r>
                        <a:rPr lang="es-EC" sz="1400" dirty="0">
                          <a:effectLst/>
                        </a:rPr>
                        <a:t>Estabilidad</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Alta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Alta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Alta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Alta</a:t>
                      </a:r>
                      <a:endParaRPr lang="es-EC" sz="14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Baja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a:effectLst/>
                        </a:rPr>
                        <a:t>Media</a:t>
                      </a:r>
                      <a:endParaRPr lang="es-EC" sz="140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Alta</a:t>
                      </a:r>
                      <a:endParaRPr lang="es-EC" sz="1400" dirty="0">
                        <a:effectLst/>
                        <a:latin typeface="Arial"/>
                        <a:ea typeface="Calibri"/>
                        <a:cs typeface="Times New Roman"/>
                      </a:endParaRPr>
                    </a:p>
                  </a:txBody>
                  <a:tcPr marL="68580" marR="68580" marT="0" marB="0"/>
                </a:tc>
              </a:tr>
            </a:tbl>
          </a:graphicData>
        </a:graphic>
      </p:graphicFrame>
      <p:sp>
        <p:nvSpPr>
          <p:cNvPr id="13" name="12 Rectángulo"/>
          <p:cNvSpPr/>
          <p:nvPr/>
        </p:nvSpPr>
        <p:spPr>
          <a:xfrm>
            <a:off x="1691680" y="6295070"/>
            <a:ext cx="5688632" cy="307777"/>
          </a:xfrm>
          <a:prstGeom prst="rect">
            <a:avLst/>
          </a:prstGeom>
        </p:spPr>
        <p:txBody>
          <a:bodyPr wrap="square">
            <a:spAutoFit/>
          </a:bodyPr>
          <a:lstStyle/>
          <a:p>
            <a:r>
              <a:rPr lang="es-EC" sz="1400" b="1" dirty="0">
                <a:solidFill>
                  <a:schemeClr val="bg1"/>
                </a:solidFill>
              </a:rPr>
              <a:t>Fuente: Marino Tapiador. Tecnologías biométricas aplicadas a la seguridad</a:t>
            </a:r>
            <a:endParaRPr lang="es-EC" sz="1400" dirty="0">
              <a:solidFill>
                <a:schemeClr val="bg1"/>
              </a:solidFill>
            </a:endParaRPr>
          </a:p>
        </p:txBody>
      </p:sp>
      <p:sp>
        <p:nvSpPr>
          <p:cNvPr id="3" name="2 Rectángulo"/>
          <p:cNvSpPr/>
          <p:nvPr/>
        </p:nvSpPr>
        <p:spPr>
          <a:xfrm>
            <a:off x="2606555" y="831866"/>
            <a:ext cx="3946914"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Tabla comparativa</a:t>
            </a:r>
          </a:p>
        </p:txBody>
      </p:sp>
    </p:spTree>
    <p:extLst>
      <p:ext uri="{BB962C8B-B14F-4D97-AF65-F5344CB8AC3E}">
        <p14:creationId xmlns:p14="http://schemas.microsoft.com/office/powerpoint/2010/main" val="151019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024" y="-8981"/>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8" name="7 CuadroTexto"/>
          <p:cNvSpPr txBox="1"/>
          <p:nvPr/>
        </p:nvSpPr>
        <p:spPr>
          <a:xfrm>
            <a:off x="683568" y="1844824"/>
            <a:ext cx="2232248" cy="584775"/>
          </a:xfrm>
          <a:prstGeom prst="rect">
            <a:avLst/>
          </a:prstGeom>
          <a:noFill/>
        </p:spPr>
        <p:txBody>
          <a:bodyPr wrap="square" rtlCol="0">
            <a:spAutoFit/>
          </a:bodyPr>
          <a:lstStyle/>
          <a:p>
            <a:r>
              <a:rPr lang="es-EC" sz="3200" dirty="0" smtClean="0">
                <a:solidFill>
                  <a:schemeClr val="bg1"/>
                </a:solidFill>
              </a:rPr>
              <a:t>Propósito :</a:t>
            </a:r>
            <a:r>
              <a:rPr lang="es-EC" dirty="0" smtClean="0"/>
              <a:t> </a:t>
            </a:r>
            <a:endParaRPr lang="es-EC" dirty="0"/>
          </a:p>
        </p:txBody>
      </p:sp>
      <p:sp>
        <p:nvSpPr>
          <p:cNvPr id="12" name="11 Rectángulo"/>
          <p:cNvSpPr/>
          <p:nvPr/>
        </p:nvSpPr>
        <p:spPr>
          <a:xfrm>
            <a:off x="683568" y="2828836"/>
            <a:ext cx="7632848" cy="1815882"/>
          </a:xfrm>
          <a:prstGeom prst="rect">
            <a:avLst/>
          </a:prstGeom>
        </p:spPr>
        <p:txBody>
          <a:bodyPr wrap="square">
            <a:spAutoFit/>
          </a:bodyPr>
          <a:lstStyle/>
          <a:p>
            <a:pPr algn="just"/>
            <a:r>
              <a:rPr lang="es-EC" sz="2800" dirty="0">
                <a:solidFill>
                  <a:schemeClr val="bg1"/>
                </a:solidFill>
              </a:rPr>
              <a:t>A</a:t>
            </a:r>
            <a:r>
              <a:rPr lang="es-EC" sz="2800" dirty="0" smtClean="0">
                <a:solidFill>
                  <a:schemeClr val="bg1"/>
                </a:solidFill>
              </a:rPr>
              <a:t>nalizar </a:t>
            </a:r>
            <a:r>
              <a:rPr lang="es-EC" sz="2800" dirty="0">
                <a:solidFill>
                  <a:schemeClr val="bg1"/>
                </a:solidFill>
              </a:rPr>
              <a:t>patrones únicos presentes en el rostro de las personas, mediante la comparación de una imagen nueva con las resguardadas en la base de datos</a:t>
            </a:r>
          </a:p>
        </p:txBody>
      </p:sp>
      <p:pic>
        <p:nvPicPr>
          <p:cNvPr id="13" name="12 Imagen" descr="D:\Desktop\Sin títul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6919" y="4725144"/>
            <a:ext cx="3766185" cy="1570990"/>
          </a:xfrm>
          <a:prstGeom prst="rect">
            <a:avLst/>
          </a:prstGeom>
          <a:ln w="6350" cap="sq">
            <a:solidFill>
              <a:srgbClr val="000000"/>
            </a:solidFill>
            <a:prstDash val="solid"/>
            <a:miter lim="800000"/>
          </a:ln>
          <a:effectLst/>
        </p:spPr>
      </p:pic>
      <p:sp>
        <p:nvSpPr>
          <p:cNvPr id="14" name="13 Rectángulo"/>
          <p:cNvSpPr/>
          <p:nvPr/>
        </p:nvSpPr>
        <p:spPr>
          <a:xfrm>
            <a:off x="888567" y="500682"/>
            <a:ext cx="7582887" cy="1077218"/>
          </a:xfrm>
          <a:prstGeom prst="rect">
            <a:avLst/>
          </a:prstGeom>
        </p:spPr>
        <p:txBody>
          <a:bodyPr wrap="square">
            <a:spAutoFit/>
          </a:bodyPr>
          <a:lstStyle/>
          <a:p>
            <a:pPr algn="ctr"/>
            <a:r>
              <a:rPr lang="es-EC" sz="3200" b="1" dirty="0">
                <a:solidFill>
                  <a:srgbClr val="FF0000"/>
                </a:solidFill>
                <a:latin typeface="OCR A Extended" panose="02010509020102010303" pitchFamily="50" charset="0"/>
              </a:rPr>
              <a:t>Sistemas de reconocimiento facial</a:t>
            </a:r>
          </a:p>
        </p:txBody>
      </p:sp>
    </p:spTree>
    <p:extLst>
      <p:ext uri="{BB962C8B-B14F-4D97-AF65-F5344CB8AC3E}">
        <p14:creationId xmlns:p14="http://schemas.microsoft.com/office/powerpoint/2010/main" val="2907260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3" name="12 CuadroTexto"/>
          <p:cNvSpPr txBox="1"/>
          <p:nvPr/>
        </p:nvSpPr>
        <p:spPr>
          <a:xfrm>
            <a:off x="683568" y="1844824"/>
            <a:ext cx="3312368" cy="584775"/>
          </a:xfrm>
          <a:prstGeom prst="rect">
            <a:avLst/>
          </a:prstGeom>
          <a:noFill/>
        </p:spPr>
        <p:txBody>
          <a:bodyPr wrap="square" rtlCol="0">
            <a:spAutoFit/>
          </a:bodyPr>
          <a:lstStyle/>
          <a:p>
            <a:r>
              <a:rPr lang="es-EC" sz="3200" dirty="0" smtClean="0">
                <a:solidFill>
                  <a:schemeClr val="bg1"/>
                </a:solidFill>
              </a:rPr>
              <a:t>Funcionamiento :</a:t>
            </a:r>
            <a:r>
              <a:rPr lang="es-EC" dirty="0" smtClean="0"/>
              <a:t> </a:t>
            </a:r>
            <a:endParaRPr lang="es-EC" dirty="0"/>
          </a:p>
        </p:txBody>
      </p:sp>
      <p:sp>
        <p:nvSpPr>
          <p:cNvPr id="8" name="7 Rectángulo"/>
          <p:cNvSpPr/>
          <p:nvPr/>
        </p:nvSpPr>
        <p:spPr>
          <a:xfrm>
            <a:off x="1308961" y="3212976"/>
            <a:ext cx="3371051" cy="2585323"/>
          </a:xfrm>
          <a:prstGeom prst="rect">
            <a:avLst/>
          </a:prstGeom>
        </p:spPr>
        <p:txBody>
          <a:bodyPr wrap="none">
            <a:spAutoFit/>
          </a:bodyPr>
          <a:lstStyle/>
          <a:p>
            <a:pPr marL="285750" indent="-285750">
              <a:lnSpc>
                <a:spcPct val="150000"/>
              </a:lnSpc>
              <a:buFont typeface="Arial" panose="020B0604020202020204" pitchFamily="34" charset="0"/>
              <a:buChar char="•"/>
            </a:pPr>
            <a:r>
              <a:rPr lang="es-EC" sz="2400" dirty="0">
                <a:solidFill>
                  <a:schemeClr val="bg1"/>
                </a:solidFill>
              </a:rPr>
              <a:t>Localización del </a:t>
            </a:r>
            <a:r>
              <a:rPr lang="es-EC" sz="2400" dirty="0" smtClean="0">
                <a:solidFill>
                  <a:schemeClr val="bg1"/>
                </a:solidFill>
              </a:rPr>
              <a:t>rostro</a:t>
            </a:r>
          </a:p>
          <a:p>
            <a:pPr marL="285750" indent="-285750">
              <a:lnSpc>
                <a:spcPct val="150000"/>
              </a:lnSpc>
              <a:buFont typeface="Arial" panose="020B0604020202020204" pitchFamily="34" charset="0"/>
              <a:buChar char="•"/>
            </a:pPr>
            <a:r>
              <a:rPr lang="es-EC" sz="2400" dirty="0" smtClean="0">
                <a:solidFill>
                  <a:schemeClr val="bg1"/>
                </a:solidFill>
              </a:rPr>
              <a:t>Alineamiento</a:t>
            </a:r>
          </a:p>
          <a:p>
            <a:pPr marL="285750" indent="-285750">
              <a:lnSpc>
                <a:spcPct val="150000"/>
              </a:lnSpc>
              <a:buFont typeface="Arial" panose="020B0604020202020204" pitchFamily="34" charset="0"/>
              <a:buChar char="•"/>
            </a:pPr>
            <a:r>
              <a:rPr lang="es-EC" sz="2400" dirty="0">
                <a:solidFill>
                  <a:schemeClr val="bg1"/>
                </a:solidFill>
              </a:rPr>
              <a:t>Proceso de </a:t>
            </a:r>
            <a:r>
              <a:rPr lang="es-EC" sz="2400" dirty="0" smtClean="0">
                <a:solidFill>
                  <a:schemeClr val="bg1"/>
                </a:solidFill>
              </a:rPr>
              <a:t>Verificación</a:t>
            </a:r>
          </a:p>
          <a:p>
            <a:pPr marL="285750" indent="-285750">
              <a:lnSpc>
                <a:spcPct val="150000"/>
              </a:lnSpc>
              <a:buFont typeface="Arial" panose="020B0604020202020204" pitchFamily="34" charset="0"/>
              <a:buChar char="•"/>
            </a:pPr>
            <a:r>
              <a:rPr lang="es-EC" sz="2400" dirty="0">
                <a:solidFill>
                  <a:schemeClr val="bg1"/>
                </a:solidFill>
              </a:rPr>
              <a:t>Reconocimiento</a:t>
            </a:r>
          </a:p>
          <a:p>
            <a:endParaRPr lang="es-EC" dirty="0">
              <a:solidFill>
                <a:schemeClr val="bg1"/>
              </a:solidFill>
            </a:endParaRPr>
          </a:p>
        </p:txBody>
      </p:sp>
      <p:pic>
        <p:nvPicPr>
          <p:cNvPr id="1028" name="Picture 4" descr="http://www.laymanpsych.com/wp-content/uploads/2009/05/face-224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768" y="3076887"/>
            <a:ext cx="2133600" cy="2857500"/>
          </a:xfrm>
          <a:prstGeom prst="rect">
            <a:avLst/>
          </a:prstGeom>
          <a:noFill/>
          <a:ln w="57150">
            <a:solidFill>
              <a:srgbClr val="4BA7C7"/>
            </a:solidFill>
          </a:ln>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888567" y="500682"/>
            <a:ext cx="7582887" cy="1077218"/>
          </a:xfrm>
          <a:prstGeom prst="rect">
            <a:avLst/>
          </a:prstGeom>
        </p:spPr>
        <p:txBody>
          <a:bodyPr wrap="square">
            <a:spAutoFit/>
          </a:bodyPr>
          <a:lstStyle/>
          <a:p>
            <a:pPr algn="ctr"/>
            <a:r>
              <a:rPr lang="es-EC" sz="3200" b="1" dirty="0">
                <a:solidFill>
                  <a:srgbClr val="FF0000"/>
                </a:solidFill>
                <a:latin typeface="OCR A Extended" panose="02010509020102010303" pitchFamily="50" charset="0"/>
              </a:rPr>
              <a:t>Sistemas de reconocimiento facial</a:t>
            </a:r>
          </a:p>
        </p:txBody>
      </p:sp>
    </p:spTree>
    <p:extLst>
      <p:ext uri="{BB962C8B-B14F-4D97-AF65-F5344CB8AC3E}">
        <p14:creationId xmlns:p14="http://schemas.microsoft.com/office/powerpoint/2010/main" val="2810607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11 Objeto"/>
          <p:cNvGraphicFramePr>
            <a:graphicFrameLocks noChangeAspect="1"/>
          </p:cNvGraphicFramePr>
          <p:nvPr>
            <p:extLst>
              <p:ext uri="{D42A27DB-BD31-4B8C-83A1-F6EECF244321}">
                <p14:modId xmlns:p14="http://schemas.microsoft.com/office/powerpoint/2010/main" val="1358804532"/>
              </p:ext>
            </p:extLst>
          </p:nvPr>
        </p:nvGraphicFramePr>
        <p:xfrm>
          <a:off x="957858" y="1268760"/>
          <a:ext cx="7244308" cy="5284430"/>
        </p:xfrm>
        <a:graphic>
          <a:graphicData uri="http://schemas.openxmlformats.org/presentationml/2006/ole">
            <mc:AlternateContent xmlns:mc="http://schemas.openxmlformats.org/markup-compatibility/2006">
              <mc:Choice xmlns:v="urn:schemas-microsoft-com:vml" Requires="v">
                <p:oleObj spid="_x0000_s2092" r:id="rId6" imgW="6244742" imgH="3976838" progId="Visio.Drawing.11">
                  <p:embed/>
                </p:oleObj>
              </mc:Choice>
              <mc:Fallback>
                <p:oleObj r:id="rId6" imgW="6244742" imgH="3976838"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858" y="1268760"/>
                        <a:ext cx="7244308" cy="5284430"/>
                      </a:xfrm>
                      <a:prstGeom prst="rect">
                        <a:avLst/>
                      </a:prstGeom>
                      <a:noFill/>
                    </p:spPr>
                  </p:pic>
                </p:oleObj>
              </mc:Fallback>
            </mc:AlternateContent>
          </a:graphicData>
        </a:graphic>
      </p:graphicFrame>
      <p:sp>
        <p:nvSpPr>
          <p:cNvPr id="16" name="15 Rectángulo"/>
          <p:cNvSpPr/>
          <p:nvPr/>
        </p:nvSpPr>
        <p:spPr>
          <a:xfrm>
            <a:off x="2603672" y="476672"/>
            <a:ext cx="4227439" cy="400110"/>
          </a:xfrm>
          <a:prstGeom prst="rect">
            <a:avLst/>
          </a:prstGeom>
        </p:spPr>
        <p:txBody>
          <a:bodyPr wrap="none">
            <a:spAutoFit/>
          </a:bodyPr>
          <a:lstStyle/>
          <a:p>
            <a:r>
              <a:rPr lang="es-EC" sz="2000" b="1" dirty="0" smtClean="0">
                <a:solidFill>
                  <a:srgbClr val="FF0000"/>
                </a:solidFill>
                <a:latin typeface="Eras Medium ITC" panose="020B0602030504020804" pitchFamily="34" charset="0"/>
              </a:rPr>
              <a:t>Proceso Lógico de reconocimiento </a:t>
            </a:r>
            <a:r>
              <a:rPr lang="es-EC" sz="2000" b="1" dirty="0">
                <a:solidFill>
                  <a:srgbClr val="FF0000"/>
                </a:solidFill>
                <a:latin typeface="Eras Medium ITC" panose="020B0602030504020804" pitchFamily="34" charset="0"/>
              </a:rPr>
              <a:t>:</a:t>
            </a:r>
          </a:p>
        </p:txBody>
      </p:sp>
    </p:spTree>
    <p:extLst>
      <p:ext uri="{BB962C8B-B14F-4D97-AF65-F5344CB8AC3E}">
        <p14:creationId xmlns:p14="http://schemas.microsoft.com/office/powerpoint/2010/main" val="182100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024" y="7924"/>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8" name="7 Rectángulo"/>
          <p:cNvSpPr/>
          <p:nvPr/>
        </p:nvSpPr>
        <p:spPr>
          <a:xfrm>
            <a:off x="755577" y="2546476"/>
            <a:ext cx="6264696" cy="3600986"/>
          </a:xfrm>
          <a:prstGeom prst="rect">
            <a:avLst/>
          </a:prstGeom>
        </p:spPr>
        <p:txBody>
          <a:bodyPr wrap="square">
            <a:spAutoFit/>
          </a:bodyPr>
          <a:lstStyle/>
          <a:p>
            <a:pPr marL="457200" indent="-457200">
              <a:buFont typeface="Arial" panose="020B0604020202020204" pitchFamily="34" charset="0"/>
              <a:buChar char="•"/>
            </a:pPr>
            <a:r>
              <a:rPr lang="es-EC" sz="2800" dirty="0">
                <a:solidFill>
                  <a:schemeClr val="bg1"/>
                </a:solidFill>
                <a:effectLst>
                  <a:outerShdw blurRad="38100" dist="38100" dir="2700000" algn="tl">
                    <a:srgbClr val="000000">
                      <a:alpha val="43137"/>
                    </a:srgbClr>
                  </a:outerShdw>
                </a:effectLst>
              </a:rPr>
              <a:t>Para </a:t>
            </a:r>
            <a:r>
              <a:rPr lang="es-EC" sz="2800" dirty="0" smtClean="0">
                <a:solidFill>
                  <a:schemeClr val="bg1"/>
                </a:solidFill>
                <a:effectLst>
                  <a:outerShdw blurRad="38100" dist="38100" dir="2700000" algn="tl">
                    <a:srgbClr val="000000">
                      <a:alpha val="43137"/>
                    </a:srgbClr>
                  </a:outerShdw>
                </a:effectLst>
              </a:rPr>
              <a:t>autentificación	 “1:1’’</a:t>
            </a:r>
          </a:p>
          <a:p>
            <a:pPr marL="457200" indent="-457200">
              <a:buFont typeface="Arial" panose="020B0604020202020204" pitchFamily="34" charset="0"/>
              <a:buChar char="•"/>
            </a:pPr>
            <a:endParaRPr lang="es-EC" sz="2800" dirty="0">
              <a:solidFill>
                <a:schemeClr val="bg1"/>
              </a:solidFill>
            </a:endParaRPr>
          </a:p>
          <a:p>
            <a:r>
              <a:rPr lang="es-EC" sz="2000" i="1" dirty="0" smtClean="0">
                <a:solidFill>
                  <a:schemeClr val="bg1"/>
                </a:solidFill>
              </a:rPr>
              <a:t>		Hewlett-Packard  - </a:t>
            </a:r>
            <a:r>
              <a:rPr lang="es-EC" sz="2000" i="1" dirty="0" err="1" smtClean="0">
                <a:solidFill>
                  <a:schemeClr val="bg1"/>
                </a:solidFill>
              </a:rPr>
              <a:t>Protect</a:t>
            </a:r>
            <a:r>
              <a:rPr lang="es-EC" sz="2000" i="1" dirty="0" smtClean="0">
                <a:solidFill>
                  <a:schemeClr val="bg1"/>
                </a:solidFill>
              </a:rPr>
              <a:t> Tools</a:t>
            </a:r>
          </a:p>
          <a:p>
            <a:r>
              <a:rPr lang="es-EC" sz="2000" i="1" dirty="0" smtClean="0">
                <a:solidFill>
                  <a:schemeClr val="bg1"/>
                </a:solidFill>
              </a:rPr>
              <a:t>		</a:t>
            </a:r>
            <a:r>
              <a:rPr lang="es-EC" sz="2000" i="1" dirty="0" err="1" smtClean="0">
                <a:solidFill>
                  <a:schemeClr val="bg1"/>
                </a:solidFill>
              </a:rPr>
              <a:t>Asus</a:t>
            </a:r>
            <a:r>
              <a:rPr lang="es-EC" sz="2000" i="1" dirty="0" smtClean="0">
                <a:solidFill>
                  <a:schemeClr val="bg1"/>
                </a:solidFill>
              </a:rPr>
              <a:t>  - Smart </a:t>
            </a:r>
            <a:r>
              <a:rPr lang="es-EC" sz="2000" i="1" dirty="0" err="1" smtClean="0">
                <a:solidFill>
                  <a:schemeClr val="bg1"/>
                </a:solidFill>
              </a:rPr>
              <a:t>Logon</a:t>
            </a:r>
            <a:endParaRPr lang="es-EC" sz="2000" i="1" dirty="0">
              <a:solidFill>
                <a:schemeClr val="bg1"/>
              </a:solidFill>
            </a:endParaRPr>
          </a:p>
          <a:p>
            <a:r>
              <a:rPr lang="es-EC" sz="2000" i="1" dirty="0" smtClean="0">
                <a:solidFill>
                  <a:schemeClr val="bg1"/>
                </a:solidFill>
              </a:rPr>
              <a:t>		Google - </a:t>
            </a:r>
            <a:r>
              <a:rPr lang="es-EC" sz="2000" i="1" dirty="0" err="1" smtClean="0">
                <a:solidFill>
                  <a:schemeClr val="bg1"/>
                </a:solidFill>
              </a:rPr>
              <a:t>Android</a:t>
            </a:r>
            <a:endParaRPr lang="es-EC" sz="2000" i="1" dirty="0">
              <a:solidFill>
                <a:schemeClr val="bg1"/>
              </a:solidFill>
            </a:endParaRPr>
          </a:p>
          <a:p>
            <a:pPr marL="457200" indent="-457200">
              <a:buFont typeface="Arial" panose="020B0604020202020204" pitchFamily="34" charset="0"/>
              <a:buChar char="•"/>
            </a:pPr>
            <a:endParaRPr lang="es-EC" sz="2800" dirty="0" smtClean="0">
              <a:solidFill>
                <a:schemeClr val="bg1"/>
              </a:solidFill>
            </a:endParaRPr>
          </a:p>
          <a:p>
            <a:pPr marL="457200" indent="-457200">
              <a:buFont typeface="Arial" panose="020B0604020202020204" pitchFamily="34" charset="0"/>
              <a:buChar char="•"/>
            </a:pPr>
            <a:r>
              <a:rPr lang="es-EC" sz="2800" dirty="0" smtClean="0">
                <a:solidFill>
                  <a:schemeClr val="bg1"/>
                </a:solidFill>
                <a:effectLst>
                  <a:outerShdw blurRad="38100" dist="38100" dir="2700000" algn="tl">
                    <a:srgbClr val="000000">
                      <a:alpha val="43137"/>
                    </a:srgbClr>
                  </a:outerShdw>
                </a:effectLst>
              </a:rPr>
              <a:t>Para identificación</a:t>
            </a:r>
            <a:r>
              <a:rPr lang="es-EC" sz="2800" dirty="0">
                <a:solidFill>
                  <a:schemeClr val="bg1"/>
                </a:solidFill>
                <a:effectLst>
                  <a:outerShdw blurRad="38100" dist="38100" dir="2700000" algn="tl">
                    <a:srgbClr val="000000">
                      <a:alpha val="43137"/>
                    </a:srgbClr>
                  </a:outerShdw>
                </a:effectLst>
              </a:rPr>
              <a:t> </a:t>
            </a:r>
            <a:r>
              <a:rPr lang="es-EC" sz="2800" dirty="0" smtClean="0">
                <a:solidFill>
                  <a:schemeClr val="bg1"/>
                </a:solidFill>
                <a:effectLst>
                  <a:outerShdw blurRad="38100" dist="38100" dir="2700000" algn="tl">
                    <a:srgbClr val="000000">
                      <a:alpha val="43137"/>
                    </a:srgbClr>
                  </a:outerShdw>
                </a:effectLst>
              </a:rPr>
              <a:t>  	 “1:G’’</a:t>
            </a:r>
          </a:p>
          <a:p>
            <a:pPr marL="457200" indent="-457200">
              <a:buFont typeface="Arial" panose="020B0604020202020204" pitchFamily="34" charset="0"/>
              <a:buChar char="•"/>
            </a:pPr>
            <a:endParaRPr lang="es-EC" sz="2800" dirty="0">
              <a:solidFill>
                <a:schemeClr val="bg1"/>
              </a:solidFill>
              <a:effectLst>
                <a:outerShdw blurRad="38100" dist="38100" dir="2700000" algn="tl">
                  <a:srgbClr val="000000">
                    <a:alpha val="43137"/>
                  </a:srgbClr>
                </a:outerShdw>
              </a:effectLst>
            </a:endParaRPr>
          </a:p>
          <a:p>
            <a:pPr lvl="1"/>
            <a:r>
              <a:rPr lang="es-EC" sz="2000" i="1" dirty="0" smtClean="0">
                <a:solidFill>
                  <a:schemeClr val="bg1"/>
                </a:solidFill>
                <a:effectLst>
                  <a:outerShdw blurRad="38100" dist="38100" dir="2700000" algn="tl">
                    <a:srgbClr val="000000">
                      <a:alpha val="43137"/>
                    </a:srgbClr>
                  </a:outerShdw>
                </a:effectLst>
              </a:rPr>
              <a:t>		</a:t>
            </a:r>
            <a:r>
              <a:rPr lang="es-EC" sz="2000" i="1" dirty="0" smtClean="0">
                <a:solidFill>
                  <a:schemeClr val="bg1"/>
                </a:solidFill>
              </a:rPr>
              <a:t>Dispositivos para control de asistencia </a:t>
            </a:r>
            <a:endParaRPr lang="es-EC" sz="2000" i="1" dirty="0">
              <a:solidFill>
                <a:schemeClr val="bg1"/>
              </a:solidFill>
            </a:endParaRPr>
          </a:p>
        </p:txBody>
      </p:sp>
      <p:sp>
        <p:nvSpPr>
          <p:cNvPr id="12" name="11 Rectángulo"/>
          <p:cNvSpPr/>
          <p:nvPr/>
        </p:nvSpPr>
        <p:spPr>
          <a:xfrm>
            <a:off x="1475656" y="852910"/>
            <a:ext cx="6914971" cy="646331"/>
          </a:xfrm>
          <a:prstGeom prst="rect">
            <a:avLst/>
          </a:prstGeom>
        </p:spPr>
        <p:txBody>
          <a:bodyPr wrap="none">
            <a:spAutoFit/>
          </a:bodyPr>
          <a:lstStyle/>
          <a:p>
            <a:pPr algn="ctr"/>
            <a:r>
              <a:rPr lang="es-EC" sz="3600" b="1" dirty="0">
                <a:solidFill>
                  <a:srgbClr val="FF0000"/>
                </a:solidFill>
              </a:rPr>
              <a:t>Aplicaciones reconocimiento facial </a:t>
            </a:r>
          </a:p>
        </p:txBody>
      </p:sp>
    </p:spTree>
    <p:extLst>
      <p:ext uri="{BB962C8B-B14F-4D97-AF65-F5344CB8AC3E}">
        <p14:creationId xmlns:p14="http://schemas.microsoft.com/office/powerpoint/2010/main" val="126210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unitronic-chipped.com/imgs/photos/big/knife_edge_1366x76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utout trans="47000" numberOfShades="1"/>
                    </a14:imgEffect>
                    <a14:imgEffect>
                      <a14:sharpenSoften amount="13000"/>
                    </a14:imgEffect>
                    <a14:imgEffect>
                      <a14:brightnessContrast bright="-73000" contrast="40000"/>
                    </a14:imgEffect>
                  </a14:imgLayer>
                </a14:imgProps>
              </a:ext>
              <a:ext uri="{28A0092B-C50C-407E-A947-70E740481C1C}">
                <a14:useLocalDpi xmlns:a14="http://schemas.microsoft.com/office/drawing/2010/main" val="0"/>
              </a:ext>
            </a:extLst>
          </a:blip>
          <a:srcRect r="29010"/>
          <a:stretch/>
        </p:blipFill>
        <p:spPr bwMode="auto">
          <a:xfrm>
            <a:off x="0" y="-8884"/>
            <a:ext cx="9144000" cy="686379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1340768"/>
            <a:ext cx="4906888" cy="1143000"/>
          </a:xfrm>
        </p:spPr>
        <p:txBody>
          <a:bodyPr>
            <a:normAutofit fontScale="90000"/>
          </a:bodyPr>
          <a:lstStyle/>
          <a:p>
            <a:r>
              <a:rPr lang="es-EC" b="1" dirty="0" smtClean="0">
                <a:solidFill>
                  <a:schemeClr val="bg1"/>
                </a:solidFill>
                <a:effectLst>
                  <a:outerShdw blurRad="38100" dist="38100" dir="2700000" algn="tl">
                    <a:srgbClr val="000000">
                      <a:alpha val="43137"/>
                    </a:srgbClr>
                  </a:outerShdw>
                </a:effectLst>
                <a:latin typeface="OCR A Extended" panose="02010509020102010303" pitchFamily="50" charset="0"/>
              </a:rPr>
              <a:t>Inmovilizadores</a:t>
            </a:r>
            <a:br>
              <a:rPr lang="es-EC" b="1" dirty="0" smtClean="0">
                <a:solidFill>
                  <a:schemeClr val="bg1"/>
                </a:solidFill>
                <a:effectLst>
                  <a:outerShdw blurRad="38100" dist="38100" dir="2700000" algn="tl">
                    <a:srgbClr val="000000">
                      <a:alpha val="43137"/>
                    </a:srgbClr>
                  </a:outerShdw>
                </a:effectLst>
                <a:latin typeface="OCR A Extended" panose="02010509020102010303" pitchFamily="50" charset="0"/>
              </a:rPr>
            </a:br>
            <a:r>
              <a:rPr lang="es-EC" b="1" dirty="0" smtClean="0">
                <a:solidFill>
                  <a:schemeClr val="bg1"/>
                </a:solidFill>
                <a:effectLst>
                  <a:outerShdw blurRad="38100" dist="38100" dir="2700000" algn="tl">
                    <a:srgbClr val="000000">
                      <a:alpha val="43137"/>
                    </a:srgbClr>
                  </a:outerShdw>
                </a:effectLst>
                <a:latin typeface="OCR A Extended" panose="02010509020102010303" pitchFamily="50" charset="0"/>
              </a:rPr>
              <a:t>Automotrices</a:t>
            </a:r>
            <a:r>
              <a:rPr lang="es-EC" b="1" dirty="0" smtClean="0">
                <a:solidFill>
                  <a:schemeClr val="bg1"/>
                </a:solidFill>
                <a:effectLst>
                  <a:outerShdw blurRad="38100" dist="38100" dir="2700000" algn="tl">
                    <a:srgbClr val="000000">
                      <a:alpha val="43137"/>
                    </a:srgbClr>
                  </a:outerShdw>
                </a:effectLst>
              </a:rPr>
              <a:t> </a:t>
            </a:r>
            <a:endParaRPr lang="es-EC" b="1" dirty="0">
              <a:solidFill>
                <a:schemeClr val="bg1"/>
              </a:solidFill>
              <a:effectLst>
                <a:outerShdw blurRad="38100" dist="38100" dir="2700000" algn="tl">
                  <a:srgbClr val="000000">
                    <a:alpha val="43137"/>
                  </a:srgbClr>
                </a:outerShdw>
              </a:effectLst>
            </a:endParaRPr>
          </a:p>
        </p:txBody>
      </p:sp>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7374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1265206" y="2136338"/>
            <a:ext cx="6479605" cy="2585323"/>
          </a:xfrm>
          <a:prstGeom prst="rect">
            <a:avLst/>
          </a:prstGeom>
        </p:spPr>
        <p:txBody>
          <a:bodyPr wrap="square">
            <a:spAutoFit/>
          </a:bodyPr>
          <a:lstStyle/>
          <a:p>
            <a:pPr marL="285750" lvl="0" indent="-285750">
              <a:lnSpc>
                <a:spcPct val="150000"/>
              </a:lnSpc>
              <a:buFont typeface="Arial" panose="020B0604020202020204" pitchFamily="34" charset="0"/>
              <a:buChar char="•"/>
            </a:pPr>
            <a:r>
              <a:rPr lang="es-EC" dirty="0" smtClean="0">
                <a:solidFill>
                  <a:schemeClr val="bg1"/>
                </a:solidFill>
              </a:rPr>
              <a:t>Inmovilizador </a:t>
            </a:r>
            <a:r>
              <a:rPr lang="es-EC" dirty="0">
                <a:solidFill>
                  <a:schemeClr val="bg1"/>
                </a:solidFill>
              </a:rPr>
              <a:t>con </a:t>
            </a:r>
            <a:r>
              <a:rPr lang="es-EC" dirty="0" smtClean="0">
                <a:solidFill>
                  <a:schemeClr val="bg1"/>
                </a:solidFill>
              </a:rPr>
              <a:t>transponder y </a:t>
            </a:r>
            <a:r>
              <a:rPr lang="es-EC" dirty="0" err="1" smtClean="0">
                <a:solidFill>
                  <a:schemeClr val="bg1"/>
                </a:solidFill>
              </a:rPr>
              <a:t>Criptotransponder</a:t>
            </a:r>
            <a:endParaRPr lang="es-EC" dirty="0">
              <a:solidFill>
                <a:schemeClr val="bg1"/>
              </a:solidFill>
            </a:endParaRPr>
          </a:p>
          <a:p>
            <a:pPr marL="285750" lvl="0" indent="-285750">
              <a:lnSpc>
                <a:spcPct val="150000"/>
              </a:lnSpc>
              <a:buFont typeface="Arial" panose="020B0604020202020204" pitchFamily="34" charset="0"/>
              <a:buChar char="•"/>
            </a:pPr>
            <a:r>
              <a:rPr lang="es-EC" dirty="0">
                <a:solidFill>
                  <a:schemeClr val="bg1"/>
                </a:solidFill>
              </a:rPr>
              <a:t>Inmovilizador mediante control remoto infrarrojo</a:t>
            </a:r>
          </a:p>
          <a:p>
            <a:pPr marL="285750" lvl="0" indent="-285750">
              <a:lnSpc>
                <a:spcPct val="150000"/>
              </a:lnSpc>
              <a:buFont typeface="Arial" panose="020B0604020202020204" pitchFamily="34" charset="0"/>
              <a:buChar char="•"/>
            </a:pPr>
            <a:r>
              <a:rPr lang="es-EC" dirty="0">
                <a:solidFill>
                  <a:schemeClr val="bg1"/>
                </a:solidFill>
              </a:rPr>
              <a:t>Inmovilizador con teclado numérico</a:t>
            </a:r>
          </a:p>
          <a:p>
            <a:pPr marL="285750" lvl="0" indent="-285750">
              <a:lnSpc>
                <a:spcPct val="150000"/>
              </a:lnSpc>
              <a:buFont typeface="Wingdings" panose="05000000000000000000" pitchFamily="2" charset="2"/>
              <a:buChar char="ü"/>
            </a:pPr>
            <a:r>
              <a:rPr lang="es-EC" dirty="0" smtClean="0">
                <a:solidFill>
                  <a:schemeClr val="bg1"/>
                </a:solidFill>
              </a:rPr>
              <a:t>Inmovilizadores basados en biometría</a:t>
            </a:r>
          </a:p>
          <a:p>
            <a:pPr marL="285750" indent="-285750">
              <a:lnSpc>
                <a:spcPct val="150000"/>
              </a:lnSpc>
              <a:buFont typeface="Wingdings" panose="05000000000000000000" pitchFamily="2" charset="2"/>
              <a:buChar char="ü"/>
            </a:pPr>
            <a:r>
              <a:rPr lang="es-EC" dirty="0">
                <a:solidFill>
                  <a:schemeClr val="bg1"/>
                </a:solidFill>
              </a:rPr>
              <a:t>Inmovilizadores mediante corte de algún sistema del vehículo</a:t>
            </a:r>
          </a:p>
          <a:p>
            <a:pPr marL="285750" lvl="0" indent="-285750">
              <a:lnSpc>
                <a:spcPct val="150000"/>
              </a:lnSpc>
              <a:buFont typeface="Wingdings" panose="05000000000000000000" pitchFamily="2" charset="2"/>
              <a:buChar char="ü"/>
            </a:pPr>
            <a:endParaRPr lang="es-EC" dirty="0">
              <a:solidFill>
                <a:schemeClr val="bg1"/>
              </a:solidFill>
            </a:endParaRPr>
          </a:p>
        </p:txBody>
      </p:sp>
      <p:pic>
        <p:nvPicPr>
          <p:cNvPr id="12" name="Picture 2" descr="https://german7644dotcom.files.wordpress.com/2012/03/llaveinmovilizador.png?w=6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588" y="5024118"/>
            <a:ext cx="2171700" cy="952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12 Imagen" descr="http://image.made-in-china.com/2f0j00YMnTwpraOUqW/Fingerprint-Car-Lock-System-MG-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6435" y="4785417"/>
            <a:ext cx="1649939" cy="1429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13 Rectángulo"/>
          <p:cNvSpPr/>
          <p:nvPr/>
        </p:nvSpPr>
        <p:spPr>
          <a:xfrm>
            <a:off x="2395760" y="831866"/>
            <a:ext cx="4368504" cy="646331"/>
          </a:xfrm>
          <a:prstGeom prst="rect">
            <a:avLst/>
          </a:prstGeom>
        </p:spPr>
        <p:txBody>
          <a:bodyPr wrap="none">
            <a:spAutoFit/>
          </a:bodyPr>
          <a:lstStyle/>
          <a:p>
            <a:r>
              <a:rPr lang="es-EC" sz="3600" b="1" dirty="0">
                <a:solidFill>
                  <a:srgbClr val="FF0000"/>
                </a:solidFill>
                <a:latin typeface="OCR A Extended" panose="02010509020102010303" pitchFamily="50" charset="0"/>
              </a:rPr>
              <a:t>Inmovilizadores</a:t>
            </a:r>
            <a:endParaRPr lang="es-EC" sz="3600" dirty="0">
              <a:latin typeface="OCR A Extended" panose="02010509020102010303" pitchFamily="50" charset="0"/>
            </a:endParaRPr>
          </a:p>
        </p:txBody>
      </p:sp>
    </p:spTree>
    <p:extLst>
      <p:ext uri="{BB962C8B-B14F-4D97-AF65-F5344CB8AC3E}">
        <p14:creationId xmlns:p14="http://schemas.microsoft.com/office/powerpoint/2010/main" val="316741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979712" y="476672"/>
            <a:ext cx="5904656" cy="1077218"/>
          </a:xfrm>
          <a:prstGeom prst="rect">
            <a:avLst/>
          </a:prstGeom>
        </p:spPr>
        <p:txBody>
          <a:bodyPr wrap="square">
            <a:spAutoFit/>
          </a:bodyPr>
          <a:lstStyle/>
          <a:p>
            <a:r>
              <a:rPr lang="es-EC" sz="3200" b="1" dirty="0" smtClean="0">
                <a:solidFill>
                  <a:srgbClr val="FF0000"/>
                </a:solidFill>
                <a:latin typeface="OCR A Extended" panose="02010509020102010303" pitchFamily="50" charset="0"/>
              </a:rPr>
              <a:t>Sistemas Sobre los que actúa el Inmovilizador </a:t>
            </a:r>
            <a:endParaRPr lang="es-EC" sz="3200" dirty="0">
              <a:latin typeface="OCR A Extended" panose="02010509020102010303" pitchFamily="50" charset="0"/>
            </a:endParaRPr>
          </a:p>
        </p:txBody>
      </p:sp>
      <p:sp>
        <p:nvSpPr>
          <p:cNvPr id="11" name="10 CuadroTexto"/>
          <p:cNvSpPr txBox="1"/>
          <p:nvPr/>
        </p:nvSpPr>
        <p:spPr>
          <a:xfrm>
            <a:off x="893842" y="2780928"/>
            <a:ext cx="7372339" cy="1569660"/>
          </a:xfrm>
          <a:prstGeom prst="rect">
            <a:avLst/>
          </a:prstGeom>
          <a:noFill/>
        </p:spPr>
        <p:txBody>
          <a:bodyPr wrap="none" rtlCol="0">
            <a:spAutoFit/>
          </a:bodyPr>
          <a:lstStyle/>
          <a:p>
            <a:pPr marL="457200" indent="-457200">
              <a:buFont typeface="Arial" panose="020B0604020202020204" pitchFamily="34" charset="0"/>
              <a:buChar char="•"/>
            </a:pPr>
            <a:r>
              <a:rPr lang="es-EC" sz="3200" dirty="0" smtClean="0">
                <a:solidFill>
                  <a:schemeClr val="bg1"/>
                </a:solidFill>
              </a:rPr>
              <a:t>Sistema de arranque </a:t>
            </a:r>
          </a:p>
          <a:p>
            <a:pPr marL="457200" indent="-457200">
              <a:buFont typeface="Arial" panose="020B0604020202020204" pitchFamily="34" charset="0"/>
              <a:buChar char="•"/>
            </a:pPr>
            <a:r>
              <a:rPr lang="es-EC" sz="3200" dirty="0" smtClean="0">
                <a:solidFill>
                  <a:schemeClr val="bg1"/>
                </a:solidFill>
              </a:rPr>
              <a:t>Sistema de encendido </a:t>
            </a:r>
          </a:p>
          <a:p>
            <a:pPr marL="457200" indent="-457200">
              <a:buFont typeface="Arial" panose="020B0604020202020204" pitchFamily="34" charset="0"/>
              <a:buChar char="•"/>
            </a:pPr>
            <a:r>
              <a:rPr lang="es-EC" sz="3200" dirty="0" smtClean="0">
                <a:solidFill>
                  <a:schemeClr val="bg1"/>
                </a:solidFill>
              </a:rPr>
              <a:t>Sistema de alimentación de combustible</a:t>
            </a:r>
            <a:endParaRPr lang="es-EC" sz="3200" dirty="0">
              <a:solidFill>
                <a:schemeClr val="bg1"/>
              </a:solidFill>
            </a:endParaRPr>
          </a:p>
        </p:txBody>
      </p:sp>
    </p:spTree>
    <p:extLst>
      <p:ext uri="{BB962C8B-B14F-4D97-AF65-F5344CB8AC3E}">
        <p14:creationId xmlns:p14="http://schemas.microsoft.com/office/powerpoint/2010/main" val="149511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0" name="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5676" y="1795128"/>
            <a:ext cx="5948672" cy="3888432"/>
          </a:xfrm>
          <a:prstGeom prst="rect">
            <a:avLst/>
          </a:prstGeom>
          <a:ln w="6350" cap="sq">
            <a:solidFill>
              <a:srgbClr val="000000"/>
            </a:solidFill>
            <a:prstDash val="solid"/>
            <a:miter lim="800000"/>
          </a:ln>
          <a:effectLst/>
        </p:spPr>
      </p:pic>
      <p:sp>
        <p:nvSpPr>
          <p:cNvPr id="11" name="10 Rectángulo"/>
          <p:cNvSpPr/>
          <p:nvPr/>
        </p:nvSpPr>
        <p:spPr>
          <a:xfrm>
            <a:off x="2596937" y="914466"/>
            <a:ext cx="3966150" cy="584775"/>
          </a:xfrm>
          <a:prstGeom prst="rect">
            <a:avLst/>
          </a:prstGeom>
        </p:spPr>
        <p:txBody>
          <a:bodyPr wrap="none">
            <a:spAutoFit/>
          </a:bodyPr>
          <a:lstStyle/>
          <a:p>
            <a:r>
              <a:rPr lang="es-EC" sz="3200" dirty="0">
                <a:solidFill>
                  <a:schemeClr val="bg1"/>
                </a:solidFill>
                <a:latin typeface="Eras Medium ITC" panose="020B0602030504020804" pitchFamily="34" charset="0"/>
              </a:rPr>
              <a:t>Sistema de Arranque</a:t>
            </a:r>
            <a:endParaRPr lang="es-EC" sz="3200" dirty="0">
              <a:latin typeface="Eras Medium ITC" panose="020B0602030504020804" pitchFamily="34" charset="0"/>
            </a:endParaRPr>
          </a:p>
        </p:txBody>
      </p:sp>
      <p:cxnSp>
        <p:nvCxnSpPr>
          <p:cNvPr id="13" name="12 Conector recto"/>
          <p:cNvCxnSpPr/>
          <p:nvPr/>
        </p:nvCxnSpPr>
        <p:spPr>
          <a:xfrm>
            <a:off x="6084168" y="2276872"/>
            <a:ext cx="0"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0" name="9 Imagen"/>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79662" y="1869316"/>
            <a:ext cx="6200700" cy="3814244"/>
          </a:xfrm>
          <a:prstGeom prst="rect">
            <a:avLst/>
          </a:prstGeom>
          <a:ln w="6350" cap="sq">
            <a:solidFill>
              <a:srgbClr val="000000"/>
            </a:solidFill>
            <a:prstDash val="solid"/>
            <a:miter lim="800000"/>
          </a:ln>
          <a:effectLst/>
        </p:spPr>
      </p:pic>
      <p:sp>
        <p:nvSpPr>
          <p:cNvPr id="11" name="10 Rectángulo"/>
          <p:cNvSpPr/>
          <p:nvPr/>
        </p:nvSpPr>
        <p:spPr>
          <a:xfrm>
            <a:off x="1878791" y="893422"/>
            <a:ext cx="5402441" cy="584775"/>
          </a:xfrm>
          <a:prstGeom prst="rect">
            <a:avLst/>
          </a:prstGeom>
        </p:spPr>
        <p:txBody>
          <a:bodyPr wrap="none">
            <a:spAutoFit/>
          </a:bodyPr>
          <a:lstStyle/>
          <a:p>
            <a:r>
              <a:rPr lang="es-EC" sz="3200" dirty="0">
                <a:solidFill>
                  <a:schemeClr val="bg1"/>
                </a:solidFill>
                <a:latin typeface="OCR A Extended" panose="02010509020102010303" pitchFamily="50" charset="0"/>
              </a:rPr>
              <a:t>Sistema de Encendido </a:t>
            </a:r>
          </a:p>
        </p:txBody>
      </p:sp>
      <p:cxnSp>
        <p:nvCxnSpPr>
          <p:cNvPr id="15" name="14 Conector recto"/>
          <p:cNvCxnSpPr/>
          <p:nvPr/>
        </p:nvCxnSpPr>
        <p:spPr>
          <a:xfrm>
            <a:off x="3491880" y="2505320"/>
            <a:ext cx="0" cy="3947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15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12" name="11 Marcador de contenido"/>
          <p:cNvSpPr>
            <a:spLocks noGrp="1"/>
          </p:cNvSpPr>
          <p:nvPr>
            <p:ph idx="1"/>
          </p:nvPr>
        </p:nvSpPr>
        <p:spPr/>
        <p:txBody>
          <a:bodyPr/>
          <a:lstStyle/>
          <a:p>
            <a:endParaRPr lang="es-EC"/>
          </a:p>
        </p:txBody>
      </p:sp>
      <p:pic>
        <p:nvPicPr>
          <p:cNvPr id="14" name="1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15" name="1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1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20" name="1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3" name="2 Rectángulo"/>
          <p:cNvSpPr/>
          <p:nvPr/>
        </p:nvSpPr>
        <p:spPr>
          <a:xfrm>
            <a:off x="1152813" y="2552385"/>
            <a:ext cx="6854398" cy="2677656"/>
          </a:xfrm>
          <a:prstGeom prst="rect">
            <a:avLst/>
          </a:prstGeom>
        </p:spPr>
        <p:txBody>
          <a:bodyPr wrap="square">
            <a:spAutoFit/>
          </a:bodyPr>
          <a:lstStyle/>
          <a:p>
            <a:pPr marL="457200" indent="-4572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Diseñar un sistema de seguridad mediante reconocimiento facial para la puesta en marcha de una Chevrolet Súper </a:t>
            </a:r>
            <a:r>
              <a:rPr lang="es-EC" sz="2800" dirty="0" err="1">
                <a:solidFill>
                  <a:schemeClr val="bg1"/>
                </a:solidFill>
                <a:effectLst>
                  <a:outerShdw blurRad="38100" dist="38100" dir="2700000" algn="tl">
                    <a:srgbClr val="000000">
                      <a:alpha val="43137"/>
                    </a:srgbClr>
                  </a:outerShdw>
                </a:effectLst>
              </a:rPr>
              <a:t>Carry</a:t>
            </a:r>
            <a:r>
              <a:rPr lang="es-EC" sz="2800" dirty="0">
                <a:solidFill>
                  <a:schemeClr val="bg1"/>
                </a:solidFill>
                <a:effectLst>
                  <a:outerShdw blurRad="38100" dist="38100" dir="2700000" algn="tl">
                    <a:srgbClr val="000000">
                      <a:alpha val="43137"/>
                    </a:srgbClr>
                  </a:outerShdw>
                </a:effectLst>
              </a:rPr>
              <a:t> de la empresa </a:t>
            </a:r>
            <a:r>
              <a:rPr lang="es-EC" sz="2800" dirty="0" err="1">
                <a:solidFill>
                  <a:schemeClr val="bg1"/>
                </a:solidFill>
                <a:effectLst>
                  <a:outerShdw blurRad="38100" dist="38100" dir="2700000" algn="tl">
                    <a:srgbClr val="000000">
                      <a:alpha val="43137"/>
                    </a:srgbClr>
                  </a:outerShdw>
                </a:effectLst>
              </a:rPr>
              <a:t>Soon</a:t>
            </a:r>
            <a:r>
              <a:rPr lang="es-EC" sz="2800" dirty="0">
                <a:solidFill>
                  <a:schemeClr val="bg1"/>
                </a:solidFill>
                <a:effectLst>
                  <a:outerShdw blurRad="38100" dist="38100" dir="2700000" algn="tl">
                    <a:srgbClr val="000000">
                      <a:alpha val="43137"/>
                    </a:srgbClr>
                  </a:outerShdw>
                </a:effectLst>
              </a:rPr>
              <a:t> </a:t>
            </a:r>
            <a:r>
              <a:rPr lang="es-EC" sz="2800" dirty="0" err="1">
                <a:solidFill>
                  <a:schemeClr val="bg1"/>
                </a:solidFill>
                <a:effectLst>
                  <a:outerShdw blurRad="38100" dist="38100" dir="2700000" algn="tl">
                    <a:srgbClr val="000000">
                      <a:alpha val="43137"/>
                    </a:srgbClr>
                  </a:outerShdw>
                </a:effectLst>
              </a:rPr>
              <a:t>Burguer</a:t>
            </a:r>
            <a:r>
              <a:rPr lang="es-EC" sz="2800" dirty="0">
                <a:solidFill>
                  <a:schemeClr val="bg1"/>
                </a:solidFill>
                <a:effectLst>
                  <a:outerShdw blurRad="38100" dist="38100" dir="2700000" algn="tl">
                    <a:srgbClr val="000000">
                      <a:alpha val="43137"/>
                    </a:srgbClr>
                  </a:outerShdw>
                </a:effectLst>
              </a:rPr>
              <a:t> con el fin de evitar el uso de personal no autorizado así como disminuir el riesgo de robo.</a:t>
            </a:r>
          </a:p>
        </p:txBody>
      </p:sp>
      <p:sp>
        <p:nvSpPr>
          <p:cNvPr id="4" name="3 Rectángulo"/>
          <p:cNvSpPr/>
          <p:nvPr/>
        </p:nvSpPr>
        <p:spPr>
          <a:xfrm>
            <a:off x="2343662" y="831866"/>
            <a:ext cx="4472699"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OBJETIVO GENERAL</a:t>
            </a:r>
          </a:p>
        </p:txBody>
      </p:sp>
    </p:spTree>
    <p:extLst>
      <p:ext uri="{BB962C8B-B14F-4D97-AF65-F5344CB8AC3E}">
        <p14:creationId xmlns:p14="http://schemas.microsoft.com/office/powerpoint/2010/main" val="100136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0" name="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2157410"/>
            <a:ext cx="4248472" cy="3526149"/>
          </a:xfrm>
          <a:prstGeom prst="rect">
            <a:avLst/>
          </a:prstGeom>
          <a:ln w="6350" cap="sq">
            <a:solidFill>
              <a:schemeClr val="tx1"/>
            </a:solidFill>
            <a:prstDash val="solid"/>
            <a:miter lim="800000"/>
          </a:ln>
          <a:effectLst/>
        </p:spPr>
      </p:pic>
      <p:sp>
        <p:nvSpPr>
          <p:cNvPr id="11" name="10 Rectángulo"/>
          <p:cNvSpPr/>
          <p:nvPr/>
        </p:nvSpPr>
        <p:spPr>
          <a:xfrm>
            <a:off x="2013568" y="735805"/>
            <a:ext cx="5132888" cy="1077218"/>
          </a:xfrm>
          <a:prstGeom prst="rect">
            <a:avLst/>
          </a:prstGeom>
        </p:spPr>
        <p:txBody>
          <a:bodyPr wrap="square">
            <a:spAutoFit/>
          </a:bodyPr>
          <a:lstStyle/>
          <a:p>
            <a:pPr algn="ctr"/>
            <a:r>
              <a:rPr lang="es-EC" sz="3200" dirty="0">
                <a:solidFill>
                  <a:schemeClr val="bg1"/>
                </a:solidFill>
                <a:latin typeface="Eras Medium ITC" panose="020B0602030504020804" pitchFamily="34" charset="0"/>
              </a:rPr>
              <a:t>Sistema de alimentación de combustible</a:t>
            </a:r>
          </a:p>
        </p:txBody>
      </p:sp>
      <p:cxnSp>
        <p:nvCxnSpPr>
          <p:cNvPr id="13" name="12 Conector recto"/>
          <p:cNvCxnSpPr/>
          <p:nvPr/>
        </p:nvCxnSpPr>
        <p:spPr>
          <a:xfrm flipH="1" flipV="1">
            <a:off x="3203848" y="3140968"/>
            <a:ext cx="216024"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7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2.alphacoders.com/169/169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2" t="-118" r="38298" b="22482"/>
          <a:stretch/>
        </p:blipFill>
        <p:spPr bwMode="auto">
          <a:xfrm>
            <a:off x="0" y="-8883"/>
            <a:ext cx="9144000" cy="6938762"/>
          </a:xfrm>
          <a:prstGeom prst="rect">
            <a:avLst/>
          </a:prstGeom>
          <a:noFill/>
          <a:extLst>
            <a:ext uri="{909E8E84-426E-40DD-AFC4-6F175D3DCCD1}">
              <a14:hiddenFill xmlns:a14="http://schemas.microsoft.com/office/drawing/2010/main">
                <a:solidFill>
                  <a:srgbClr val="FFFFFF"/>
                </a:solidFill>
              </a14:hiddenFill>
            </a:ext>
          </a:extLst>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423604" y="5181065"/>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259632" y="3068960"/>
            <a:ext cx="4536504" cy="954107"/>
          </a:xfrm>
          <a:prstGeom prst="rect">
            <a:avLst/>
          </a:prstGeom>
        </p:spPr>
        <p:txBody>
          <a:bodyPr wrap="square">
            <a:spAutoFit/>
          </a:bodyPr>
          <a:lstStyle/>
          <a:p>
            <a:pPr algn="ctr"/>
            <a:r>
              <a:rPr lang="es-EC" sz="2800" dirty="0">
                <a:solidFill>
                  <a:srgbClr val="FF0000"/>
                </a:solidFill>
                <a:latin typeface="OCR A Extended" panose="02010509020102010303" pitchFamily="50" charset="0"/>
              </a:rPr>
              <a:t>METODOLOGÍA DE LA INVESTIGACIÓN</a:t>
            </a:r>
          </a:p>
        </p:txBody>
      </p:sp>
    </p:spTree>
    <p:extLst>
      <p:ext uri="{BB962C8B-B14F-4D97-AF65-F5344CB8AC3E}">
        <p14:creationId xmlns:p14="http://schemas.microsoft.com/office/powerpoint/2010/main" val="420388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231913" y="1478197"/>
            <a:ext cx="6984776" cy="4185761"/>
          </a:xfrm>
          <a:prstGeom prst="rect">
            <a:avLst/>
          </a:prstGeom>
        </p:spPr>
        <p:txBody>
          <a:bodyPr wrap="square">
            <a:spAutoFit/>
          </a:bodyPr>
          <a:lstStyle/>
          <a:p>
            <a:r>
              <a:rPr lang="es-EC" sz="3200" b="1" dirty="0">
                <a:solidFill>
                  <a:srgbClr val="FF0000"/>
                </a:solidFill>
                <a:latin typeface="OCR A Extended" panose="02010509020102010303" pitchFamily="50" charset="0"/>
              </a:rPr>
              <a:t>HIPÓTESIS</a:t>
            </a:r>
          </a:p>
          <a:p>
            <a:r>
              <a:rPr lang="es-EC" dirty="0"/>
              <a:t> </a:t>
            </a:r>
          </a:p>
          <a:p>
            <a:pPr algn="just"/>
            <a:r>
              <a:rPr lang="es-EC" sz="3600" dirty="0">
                <a:solidFill>
                  <a:schemeClr val="bg1"/>
                </a:solidFill>
              </a:rPr>
              <a:t>El sistema de seguridad mediante reconocimiento facial, reducirá los costos de operación causados por la inadecuada utilización del vehículo Chevrolet </a:t>
            </a:r>
            <a:r>
              <a:rPr lang="es-EC" sz="3600" dirty="0" err="1">
                <a:solidFill>
                  <a:schemeClr val="bg1"/>
                </a:solidFill>
              </a:rPr>
              <a:t>Super</a:t>
            </a:r>
            <a:r>
              <a:rPr lang="es-EC" sz="3600" dirty="0">
                <a:solidFill>
                  <a:schemeClr val="bg1"/>
                </a:solidFill>
              </a:rPr>
              <a:t> </a:t>
            </a:r>
            <a:r>
              <a:rPr lang="es-EC" sz="3600" dirty="0" err="1">
                <a:solidFill>
                  <a:schemeClr val="bg1"/>
                </a:solidFill>
              </a:rPr>
              <a:t>Carry</a:t>
            </a:r>
            <a:r>
              <a:rPr lang="es-EC" sz="3600" dirty="0">
                <a:solidFill>
                  <a:schemeClr val="bg1"/>
                </a:solidFill>
              </a:rPr>
              <a:t> en la empresa </a:t>
            </a:r>
            <a:r>
              <a:rPr lang="es-EC" sz="3600" dirty="0" err="1">
                <a:solidFill>
                  <a:schemeClr val="bg1"/>
                </a:solidFill>
              </a:rPr>
              <a:t>Soon</a:t>
            </a:r>
            <a:r>
              <a:rPr lang="es-EC" sz="3600" dirty="0">
                <a:solidFill>
                  <a:schemeClr val="bg1"/>
                </a:solidFill>
              </a:rPr>
              <a:t> </a:t>
            </a:r>
            <a:r>
              <a:rPr lang="es-EC" sz="3600" dirty="0" err="1">
                <a:solidFill>
                  <a:schemeClr val="bg1"/>
                </a:solidFill>
              </a:rPr>
              <a:t>Burguer</a:t>
            </a:r>
            <a:r>
              <a:rPr lang="es-EC" sz="3600" dirty="0">
                <a:solidFill>
                  <a:schemeClr val="bg1"/>
                </a:solidFill>
              </a:rPr>
              <a:t>.</a:t>
            </a:r>
          </a:p>
        </p:txBody>
      </p:sp>
    </p:spTree>
    <p:extLst>
      <p:ext uri="{BB962C8B-B14F-4D97-AF65-F5344CB8AC3E}">
        <p14:creationId xmlns:p14="http://schemas.microsoft.com/office/powerpoint/2010/main" val="75138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070" y="21158"/>
            <a:ext cx="9201094" cy="6858000"/>
          </a:xfrm>
          <a:prstGeom prst="rect">
            <a:avLst/>
          </a:prstGeom>
        </p:spPr>
      </p:pic>
      <p:graphicFrame>
        <p:nvGraphicFramePr>
          <p:cNvPr id="11" name="10 Marcador de contenido"/>
          <p:cNvGraphicFramePr>
            <a:graphicFrameLocks noGrp="1"/>
          </p:cNvGraphicFramePr>
          <p:nvPr>
            <p:ph idx="1"/>
            <p:extLst>
              <p:ext uri="{D42A27DB-BD31-4B8C-83A1-F6EECF244321}">
                <p14:modId xmlns:p14="http://schemas.microsoft.com/office/powerpoint/2010/main" val="514665367"/>
              </p:ext>
            </p:extLst>
          </p:nvPr>
        </p:nvGraphicFramePr>
        <p:xfrm>
          <a:off x="1115616" y="2348880"/>
          <a:ext cx="7152789" cy="3984613"/>
        </p:xfrm>
        <a:graphic>
          <a:graphicData uri="http://schemas.openxmlformats.org/drawingml/2006/table">
            <a:tbl>
              <a:tblPr firstRow="1" firstCol="1" bandRow="1">
                <a:tableStyleId>{5C22544A-7EE6-4342-B048-85BDC9FD1C3A}</a:tableStyleId>
              </a:tblPr>
              <a:tblGrid>
                <a:gridCol w="1979015"/>
                <a:gridCol w="1254704"/>
                <a:gridCol w="1631913"/>
                <a:gridCol w="2287157"/>
              </a:tblGrid>
              <a:tr h="375090">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CONCEPTO</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CATEGORÍA</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INDICADOR</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PREGUNTAS</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r>
              <a:tr h="3609523">
                <a:tc>
                  <a:txBody>
                    <a:bodyPr/>
                    <a:lstStyle/>
                    <a:p>
                      <a:pPr algn="ctr">
                        <a:lnSpc>
                          <a:spcPct val="115000"/>
                        </a:lnSpc>
                        <a:spcBef>
                          <a:spcPts val="1200"/>
                        </a:spcBef>
                        <a:spcAft>
                          <a:spcPts val="0"/>
                        </a:spcAft>
                      </a:pPr>
                      <a:r>
                        <a:rPr lang="es-EC" sz="1600" dirty="0">
                          <a:effectLst/>
                        </a:rPr>
                        <a:t>Conjunto de elementos organizados para brindar protección frente a peligros externos que afecten negativamente la calidad de vida y el bienestar de las personas.</a:t>
                      </a:r>
                    </a:p>
                    <a:p>
                      <a:pPr>
                        <a:lnSpc>
                          <a:spcPct val="115000"/>
                        </a:lnSpc>
                        <a:spcBef>
                          <a:spcPts val="1200"/>
                        </a:spcBef>
                        <a:spcAft>
                          <a:spcPts val="0"/>
                        </a:spcAft>
                      </a:pPr>
                      <a:r>
                        <a:rPr lang="es-EC" sz="1600" dirty="0">
                          <a:effectLst/>
                        </a:rPr>
                        <a:t> </a:t>
                      </a:r>
                      <a:endParaRPr lang="es-EC" sz="1600" dirty="0">
                        <a:effectLst/>
                        <a:latin typeface="Arial"/>
                        <a:ea typeface="Calibri"/>
                        <a:cs typeface="Times New Roman"/>
                      </a:endParaRPr>
                    </a:p>
                  </a:txBody>
                  <a:tcPr marL="68580" marR="68580" marT="0" marB="0"/>
                </a:tc>
                <a:tc>
                  <a:txBody>
                    <a:bodyPr/>
                    <a:lstStyle/>
                    <a:p>
                      <a:pPr algn="just">
                        <a:lnSpc>
                          <a:spcPct val="115000"/>
                        </a:lnSpc>
                        <a:spcBef>
                          <a:spcPts val="1200"/>
                        </a:spcBef>
                        <a:spcAft>
                          <a:spcPts val="0"/>
                        </a:spcAft>
                      </a:pPr>
                      <a:endParaRPr lang="es-EC" sz="1600" dirty="0" smtClean="0">
                        <a:effectLst/>
                      </a:endParaRPr>
                    </a:p>
                    <a:p>
                      <a:pPr algn="just">
                        <a:lnSpc>
                          <a:spcPct val="115000"/>
                        </a:lnSpc>
                        <a:spcBef>
                          <a:spcPts val="1200"/>
                        </a:spcBef>
                        <a:spcAft>
                          <a:spcPts val="0"/>
                        </a:spcAft>
                      </a:pPr>
                      <a:endParaRPr lang="es-EC" sz="1600" dirty="0" smtClean="0">
                        <a:effectLst/>
                      </a:endParaRPr>
                    </a:p>
                    <a:p>
                      <a:pPr algn="just">
                        <a:lnSpc>
                          <a:spcPct val="115000"/>
                        </a:lnSpc>
                        <a:spcBef>
                          <a:spcPts val="1200"/>
                        </a:spcBef>
                        <a:spcAft>
                          <a:spcPts val="0"/>
                        </a:spcAft>
                      </a:pPr>
                      <a:endParaRPr lang="es-EC" sz="1600" dirty="0" smtClean="0">
                        <a:effectLst/>
                      </a:endParaRPr>
                    </a:p>
                    <a:p>
                      <a:pPr algn="just">
                        <a:lnSpc>
                          <a:spcPct val="115000"/>
                        </a:lnSpc>
                        <a:spcBef>
                          <a:spcPts val="1200"/>
                        </a:spcBef>
                        <a:spcAft>
                          <a:spcPts val="0"/>
                        </a:spcAft>
                      </a:pPr>
                      <a:r>
                        <a:rPr lang="es-EC" sz="1600" dirty="0" smtClean="0">
                          <a:effectLst/>
                        </a:rPr>
                        <a:t>Tecnológica</a:t>
                      </a:r>
                      <a:endParaRPr lang="es-EC" sz="1600" dirty="0">
                        <a:effectLst/>
                      </a:endParaRPr>
                    </a:p>
                    <a:p>
                      <a:pPr algn="just">
                        <a:lnSpc>
                          <a:spcPct val="115000"/>
                        </a:lnSpc>
                        <a:spcBef>
                          <a:spcPts val="1200"/>
                        </a:spcBef>
                        <a:spcAft>
                          <a:spcPts val="0"/>
                        </a:spcAft>
                      </a:pPr>
                      <a:r>
                        <a:rPr lang="es-EC" sz="1600" dirty="0">
                          <a:effectLst/>
                        </a:rPr>
                        <a:t> </a:t>
                      </a:r>
                    </a:p>
                    <a:p>
                      <a:pPr algn="just">
                        <a:lnSpc>
                          <a:spcPct val="115000"/>
                        </a:lnSpc>
                        <a:spcBef>
                          <a:spcPts val="1200"/>
                        </a:spcBef>
                        <a:spcAft>
                          <a:spcPts val="0"/>
                        </a:spcAft>
                      </a:pPr>
                      <a:r>
                        <a:rPr lang="es-EC" sz="1600" dirty="0">
                          <a:effectLst/>
                        </a:rPr>
                        <a:t> </a:t>
                      </a:r>
                    </a:p>
                    <a:p>
                      <a:pPr algn="just">
                        <a:lnSpc>
                          <a:spcPct val="115000"/>
                        </a:lnSpc>
                        <a:spcBef>
                          <a:spcPts val="1200"/>
                        </a:spcBef>
                        <a:spcAft>
                          <a:spcPts val="0"/>
                        </a:spcAft>
                      </a:pPr>
                      <a:r>
                        <a:rPr lang="es-EC" sz="1600" dirty="0">
                          <a:effectLst/>
                        </a:rPr>
                        <a:t> </a:t>
                      </a:r>
                      <a:endParaRPr lang="es-EC" sz="16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dirty="0">
                          <a:effectLst/>
                        </a:rPr>
                        <a:t>Pasos para el proceso de autentificación. 2 </a:t>
                      </a:r>
                    </a:p>
                    <a:p>
                      <a:pPr algn="ctr">
                        <a:lnSpc>
                          <a:spcPct val="115000"/>
                        </a:lnSpc>
                        <a:spcBef>
                          <a:spcPts val="1200"/>
                        </a:spcBef>
                        <a:spcAft>
                          <a:spcPts val="0"/>
                        </a:spcAft>
                      </a:pPr>
                      <a:r>
                        <a:rPr lang="es-EC" sz="1600" dirty="0">
                          <a:effectLst/>
                        </a:rPr>
                        <a:t>Procesamiento de señales de entrada. 1</a:t>
                      </a:r>
                    </a:p>
                    <a:p>
                      <a:pPr algn="ctr">
                        <a:lnSpc>
                          <a:spcPct val="115000"/>
                        </a:lnSpc>
                        <a:spcBef>
                          <a:spcPts val="1200"/>
                        </a:spcBef>
                        <a:spcAft>
                          <a:spcPts val="0"/>
                        </a:spcAft>
                      </a:pPr>
                      <a:r>
                        <a:rPr lang="es-EC" sz="1600" dirty="0">
                          <a:effectLst/>
                        </a:rPr>
                        <a:t>Módulos de control de aplicación. 3</a:t>
                      </a:r>
                      <a:endParaRPr lang="es-EC" sz="1600" dirty="0">
                        <a:effectLst/>
                        <a:latin typeface="Arial"/>
                        <a:ea typeface="Calibri"/>
                        <a:cs typeface="Times New Roman"/>
                      </a:endParaRPr>
                    </a:p>
                  </a:txBody>
                  <a:tcPr marL="68580" marR="68580" marT="0" marB="0"/>
                </a:tc>
                <a:tc>
                  <a:txBody>
                    <a:bodyPr/>
                    <a:lstStyle/>
                    <a:p>
                      <a:pPr algn="just">
                        <a:lnSpc>
                          <a:spcPct val="115000"/>
                        </a:lnSpc>
                        <a:spcBef>
                          <a:spcPts val="1200"/>
                        </a:spcBef>
                        <a:spcAft>
                          <a:spcPts val="0"/>
                        </a:spcAft>
                      </a:pPr>
                      <a:r>
                        <a:rPr lang="es-EC" sz="1600" dirty="0">
                          <a:effectLst/>
                        </a:rPr>
                        <a:t>¿Cuáles son los pasos para el proceso de autentificación?</a:t>
                      </a:r>
                    </a:p>
                    <a:p>
                      <a:pPr algn="just">
                        <a:lnSpc>
                          <a:spcPct val="115000"/>
                        </a:lnSpc>
                        <a:spcBef>
                          <a:spcPts val="1200"/>
                        </a:spcBef>
                        <a:spcAft>
                          <a:spcPts val="0"/>
                        </a:spcAft>
                      </a:pPr>
                      <a:r>
                        <a:rPr lang="es-EC" sz="1600" dirty="0">
                          <a:effectLst/>
                        </a:rPr>
                        <a:t>¿Cuál es la señal de entrada que requiere el sistema?</a:t>
                      </a:r>
                    </a:p>
                    <a:p>
                      <a:pPr algn="just">
                        <a:lnSpc>
                          <a:spcPct val="115000"/>
                        </a:lnSpc>
                        <a:spcBef>
                          <a:spcPts val="1200"/>
                        </a:spcBef>
                        <a:spcAft>
                          <a:spcPts val="0"/>
                        </a:spcAft>
                      </a:pPr>
                      <a:r>
                        <a:rPr lang="es-EC" sz="1600" dirty="0">
                          <a:effectLst/>
                        </a:rPr>
                        <a:t>¿Qué módulos de control posee el sistema?</a:t>
                      </a:r>
                      <a:endParaRPr lang="es-EC" sz="1600" dirty="0">
                        <a:effectLst/>
                        <a:latin typeface="Arial"/>
                        <a:ea typeface="Calibri"/>
                        <a:cs typeface="Times New Roman"/>
                      </a:endParaRPr>
                    </a:p>
                  </a:txBody>
                  <a:tcPr marL="68580" marR="68580" marT="0" marB="0"/>
                </a:tc>
              </a:tr>
            </a:tbl>
          </a:graphicData>
        </a:graphic>
      </p:graphicFrame>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36512"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2" name="11 Rectángulo"/>
          <p:cNvSpPr/>
          <p:nvPr/>
        </p:nvSpPr>
        <p:spPr>
          <a:xfrm>
            <a:off x="1259633" y="774144"/>
            <a:ext cx="7505972" cy="1231106"/>
          </a:xfrm>
          <a:prstGeom prst="rect">
            <a:avLst/>
          </a:prstGeom>
        </p:spPr>
        <p:txBody>
          <a:bodyPr wrap="square">
            <a:spAutoFit/>
          </a:bodyPr>
          <a:lstStyle/>
          <a:p>
            <a:pPr algn="ctr"/>
            <a:r>
              <a:rPr lang="es-EC" sz="3200" b="1" dirty="0">
                <a:solidFill>
                  <a:srgbClr val="FF0000"/>
                </a:solidFill>
              </a:rPr>
              <a:t>Variable Independiente. </a:t>
            </a:r>
          </a:p>
          <a:p>
            <a:r>
              <a:rPr lang="es-EC" dirty="0"/>
              <a:t> </a:t>
            </a:r>
          </a:p>
          <a:p>
            <a:r>
              <a:rPr lang="es-EC" sz="2400" dirty="0">
                <a:solidFill>
                  <a:schemeClr val="bg1"/>
                </a:solidFill>
              </a:rPr>
              <a:t>Sistema de seguridad mediante reconocimiento facial</a:t>
            </a:r>
          </a:p>
        </p:txBody>
      </p:sp>
    </p:spTree>
    <p:extLst>
      <p:ext uri="{BB962C8B-B14F-4D97-AF65-F5344CB8AC3E}">
        <p14:creationId xmlns:p14="http://schemas.microsoft.com/office/powerpoint/2010/main" val="371825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60024" cy="6858000"/>
          </a:xfrm>
          <a:prstGeom prst="rect">
            <a:avLst/>
          </a:prstGeom>
        </p:spPr>
      </p:pic>
      <p:graphicFrame>
        <p:nvGraphicFramePr>
          <p:cNvPr id="11" name="10 Marcador de contenido"/>
          <p:cNvGraphicFramePr>
            <a:graphicFrameLocks noGrp="1"/>
          </p:cNvGraphicFramePr>
          <p:nvPr>
            <p:ph idx="1"/>
            <p:extLst>
              <p:ext uri="{D42A27DB-BD31-4B8C-83A1-F6EECF244321}">
                <p14:modId xmlns:p14="http://schemas.microsoft.com/office/powerpoint/2010/main" val="2773099985"/>
              </p:ext>
            </p:extLst>
          </p:nvPr>
        </p:nvGraphicFramePr>
        <p:xfrm>
          <a:off x="1029970" y="2900096"/>
          <a:ext cx="7358453" cy="3202045"/>
        </p:xfrm>
        <a:graphic>
          <a:graphicData uri="http://schemas.openxmlformats.org/drawingml/2006/table">
            <a:tbl>
              <a:tblPr firstRow="1" firstCol="1" bandRow="1">
                <a:tableStyleId>{5C22544A-7EE6-4342-B048-85BDC9FD1C3A}</a:tableStyleId>
              </a:tblPr>
              <a:tblGrid>
                <a:gridCol w="1724295"/>
                <a:gridCol w="1602404"/>
                <a:gridCol w="2191685"/>
                <a:gridCol w="1840069"/>
              </a:tblGrid>
              <a:tr h="453506">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CONCEPTO</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CATEGORÍA</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INDICADOR</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r>
                        <a:rPr lang="es-EC" sz="1600" i="1" dirty="0">
                          <a:effectLst>
                            <a:outerShdw blurRad="38100" dist="38100" dir="2700000" algn="tl">
                              <a:srgbClr val="000000">
                                <a:alpha val="43137"/>
                              </a:srgbClr>
                            </a:outerShdw>
                          </a:effectLst>
                        </a:rPr>
                        <a:t>PREGUNTAS</a:t>
                      </a:r>
                      <a:endParaRPr lang="es-EC" sz="1600" i="1" dirty="0">
                        <a:effectLst>
                          <a:outerShdw blurRad="38100" dist="38100" dir="2700000" algn="tl">
                            <a:srgbClr val="000000">
                              <a:alpha val="43137"/>
                            </a:srgbClr>
                          </a:outerShdw>
                        </a:effectLst>
                        <a:latin typeface="Arial"/>
                        <a:ea typeface="Calibri"/>
                        <a:cs typeface="Times New Roman"/>
                      </a:endParaRPr>
                    </a:p>
                  </a:txBody>
                  <a:tcPr marL="68580" marR="68580" marT="0" marB="0"/>
                </a:tc>
              </a:tr>
              <a:tr h="2748539">
                <a:tc>
                  <a:txBody>
                    <a:bodyPr/>
                    <a:lstStyle/>
                    <a:p>
                      <a:pPr algn="ctr">
                        <a:lnSpc>
                          <a:spcPct val="115000"/>
                        </a:lnSpc>
                        <a:spcBef>
                          <a:spcPts val="1200"/>
                        </a:spcBef>
                        <a:spcAft>
                          <a:spcPts val="0"/>
                        </a:spcAft>
                      </a:pPr>
                      <a:endParaRPr lang="es-EC" sz="1600" dirty="0" smtClean="0">
                        <a:effectLst/>
                      </a:endParaRPr>
                    </a:p>
                    <a:p>
                      <a:pPr algn="ctr">
                        <a:lnSpc>
                          <a:spcPct val="115000"/>
                        </a:lnSpc>
                        <a:spcBef>
                          <a:spcPts val="1200"/>
                        </a:spcBef>
                        <a:spcAft>
                          <a:spcPts val="0"/>
                        </a:spcAft>
                      </a:pPr>
                      <a:r>
                        <a:rPr lang="es-EC" sz="1600" dirty="0" smtClean="0">
                          <a:effectLst/>
                        </a:rPr>
                        <a:t>Uso </a:t>
                      </a:r>
                      <a:r>
                        <a:rPr lang="es-EC" sz="1600" dirty="0">
                          <a:effectLst/>
                        </a:rPr>
                        <a:t>de un bien con fines para los que no está destinado.</a:t>
                      </a:r>
                      <a:endParaRPr lang="es-EC" sz="1600" dirty="0">
                        <a:effectLst/>
                        <a:latin typeface="Arial"/>
                        <a:ea typeface="Calibri"/>
                        <a:cs typeface="Times New Roman"/>
                      </a:endParaRPr>
                    </a:p>
                  </a:txBody>
                  <a:tcPr marL="68580" marR="68580" marT="0" marB="0"/>
                </a:tc>
                <a:tc>
                  <a:txBody>
                    <a:bodyPr/>
                    <a:lstStyle/>
                    <a:p>
                      <a:pPr algn="ctr">
                        <a:lnSpc>
                          <a:spcPct val="115000"/>
                        </a:lnSpc>
                        <a:spcBef>
                          <a:spcPts val="1200"/>
                        </a:spcBef>
                        <a:spcAft>
                          <a:spcPts val="0"/>
                        </a:spcAft>
                      </a:pPr>
                      <a:endParaRPr lang="es-EC" sz="1600" dirty="0" smtClean="0">
                        <a:effectLst/>
                      </a:endParaRPr>
                    </a:p>
                    <a:p>
                      <a:pPr algn="ctr">
                        <a:lnSpc>
                          <a:spcPct val="115000"/>
                        </a:lnSpc>
                        <a:spcBef>
                          <a:spcPts val="1200"/>
                        </a:spcBef>
                        <a:spcAft>
                          <a:spcPts val="0"/>
                        </a:spcAft>
                      </a:pPr>
                      <a:r>
                        <a:rPr lang="es-EC" sz="1600" dirty="0" smtClean="0">
                          <a:effectLst/>
                        </a:rPr>
                        <a:t>Tecnológica</a:t>
                      </a:r>
                      <a:endParaRPr lang="es-EC" sz="1600" dirty="0">
                        <a:effectLst/>
                      </a:endParaRPr>
                    </a:p>
                    <a:p>
                      <a:pPr algn="ctr">
                        <a:lnSpc>
                          <a:spcPct val="115000"/>
                        </a:lnSpc>
                        <a:spcBef>
                          <a:spcPts val="1200"/>
                        </a:spcBef>
                        <a:spcAft>
                          <a:spcPts val="0"/>
                        </a:spcAft>
                      </a:pPr>
                      <a:r>
                        <a:rPr lang="es-EC" sz="1600" dirty="0">
                          <a:effectLst/>
                        </a:rPr>
                        <a:t> </a:t>
                      </a:r>
                      <a:endParaRPr lang="es-EC" sz="1600" dirty="0" smtClean="0">
                        <a:effectLst/>
                      </a:endParaRPr>
                    </a:p>
                    <a:p>
                      <a:pPr algn="ctr">
                        <a:lnSpc>
                          <a:spcPct val="115000"/>
                        </a:lnSpc>
                        <a:spcBef>
                          <a:spcPts val="1200"/>
                        </a:spcBef>
                        <a:spcAft>
                          <a:spcPts val="0"/>
                        </a:spcAft>
                      </a:pPr>
                      <a:endParaRPr lang="es-EC" sz="1600" dirty="0">
                        <a:effectLst/>
                      </a:endParaRPr>
                    </a:p>
                    <a:p>
                      <a:pPr algn="ctr">
                        <a:lnSpc>
                          <a:spcPct val="115000"/>
                        </a:lnSpc>
                        <a:spcBef>
                          <a:spcPts val="1200"/>
                        </a:spcBef>
                        <a:spcAft>
                          <a:spcPts val="0"/>
                        </a:spcAft>
                      </a:pPr>
                      <a:r>
                        <a:rPr lang="es-EC" sz="1600" dirty="0">
                          <a:effectLst/>
                        </a:rPr>
                        <a:t>Administrativa</a:t>
                      </a:r>
                    </a:p>
                    <a:p>
                      <a:pPr algn="ctr">
                        <a:lnSpc>
                          <a:spcPct val="115000"/>
                        </a:lnSpc>
                        <a:spcBef>
                          <a:spcPts val="1200"/>
                        </a:spcBef>
                        <a:spcAft>
                          <a:spcPts val="0"/>
                        </a:spcAft>
                      </a:pPr>
                      <a:r>
                        <a:rPr lang="es-EC" sz="1600" dirty="0">
                          <a:effectLst/>
                        </a:rPr>
                        <a:t> </a:t>
                      </a:r>
                      <a:endParaRPr lang="es-EC" sz="1600" dirty="0">
                        <a:effectLst/>
                        <a:latin typeface="Arial"/>
                        <a:ea typeface="Calibri"/>
                        <a:cs typeface="Times New Roman"/>
                      </a:endParaRPr>
                    </a:p>
                  </a:txBody>
                  <a:tcPr marL="68580" marR="68580" marT="0" marB="0"/>
                </a:tc>
                <a:tc>
                  <a:txBody>
                    <a:bodyPr/>
                    <a:lstStyle/>
                    <a:p>
                      <a:pPr algn="just">
                        <a:lnSpc>
                          <a:spcPct val="115000"/>
                        </a:lnSpc>
                        <a:spcBef>
                          <a:spcPts val="1200"/>
                        </a:spcBef>
                        <a:spcAft>
                          <a:spcPts val="0"/>
                        </a:spcAft>
                      </a:pPr>
                      <a:r>
                        <a:rPr lang="es-EC" sz="1600" dirty="0">
                          <a:effectLst/>
                        </a:rPr>
                        <a:t>Número de sistemas del vehículo sobre los que actúa. </a:t>
                      </a:r>
                      <a:r>
                        <a:rPr lang="es-EC" sz="1600" dirty="0" smtClean="0">
                          <a:effectLst/>
                        </a:rPr>
                        <a:t>3</a:t>
                      </a:r>
                    </a:p>
                    <a:p>
                      <a:pPr algn="just">
                        <a:lnSpc>
                          <a:spcPct val="115000"/>
                        </a:lnSpc>
                        <a:spcBef>
                          <a:spcPts val="1200"/>
                        </a:spcBef>
                        <a:spcAft>
                          <a:spcPts val="0"/>
                        </a:spcAft>
                      </a:pPr>
                      <a:endParaRPr lang="es-EC" sz="1600" dirty="0">
                        <a:effectLst/>
                      </a:endParaRPr>
                    </a:p>
                    <a:p>
                      <a:pPr algn="just">
                        <a:lnSpc>
                          <a:spcPct val="115000"/>
                        </a:lnSpc>
                        <a:spcBef>
                          <a:spcPts val="1200"/>
                        </a:spcBef>
                        <a:spcAft>
                          <a:spcPts val="0"/>
                        </a:spcAft>
                      </a:pPr>
                      <a:r>
                        <a:rPr lang="es-EC" sz="1600" dirty="0">
                          <a:effectLst/>
                        </a:rPr>
                        <a:t>Número de personas autorizadas para el uso del vehículo. 3</a:t>
                      </a:r>
                      <a:endParaRPr lang="es-EC" sz="1600" dirty="0">
                        <a:effectLst/>
                        <a:latin typeface="Arial"/>
                        <a:ea typeface="Calibri"/>
                        <a:cs typeface="Times New Roman"/>
                      </a:endParaRPr>
                    </a:p>
                  </a:txBody>
                  <a:tcPr marL="68580" marR="68580" marT="0" marB="0"/>
                </a:tc>
                <a:tc>
                  <a:txBody>
                    <a:bodyPr/>
                    <a:lstStyle/>
                    <a:p>
                      <a:pPr algn="just">
                        <a:lnSpc>
                          <a:spcPct val="115000"/>
                        </a:lnSpc>
                        <a:spcBef>
                          <a:spcPts val="1200"/>
                        </a:spcBef>
                        <a:spcAft>
                          <a:spcPts val="0"/>
                        </a:spcAft>
                      </a:pPr>
                      <a:r>
                        <a:rPr lang="es-EC" sz="1600" dirty="0">
                          <a:effectLst/>
                        </a:rPr>
                        <a:t>¿Cuáles son los sistemas del vehículo sobre los que actúa</a:t>
                      </a:r>
                      <a:r>
                        <a:rPr lang="es-EC" sz="1600" dirty="0" smtClean="0">
                          <a:effectLst/>
                        </a:rPr>
                        <a:t>?</a:t>
                      </a:r>
                    </a:p>
                    <a:p>
                      <a:pPr algn="just">
                        <a:lnSpc>
                          <a:spcPct val="115000"/>
                        </a:lnSpc>
                        <a:spcBef>
                          <a:spcPts val="1200"/>
                        </a:spcBef>
                        <a:spcAft>
                          <a:spcPts val="0"/>
                        </a:spcAft>
                      </a:pPr>
                      <a:endParaRPr lang="es-EC" sz="100" dirty="0">
                        <a:effectLst/>
                      </a:endParaRPr>
                    </a:p>
                    <a:p>
                      <a:pPr algn="just">
                        <a:lnSpc>
                          <a:spcPct val="115000"/>
                        </a:lnSpc>
                        <a:spcBef>
                          <a:spcPts val="1200"/>
                        </a:spcBef>
                        <a:spcAft>
                          <a:spcPts val="0"/>
                        </a:spcAft>
                      </a:pPr>
                      <a:r>
                        <a:rPr lang="es-EC" sz="1600" dirty="0">
                          <a:effectLst/>
                        </a:rPr>
                        <a:t>¿Quiénes están autorizados para utilizar el vehículo?</a:t>
                      </a:r>
                      <a:endParaRPr lang="es-EC" sz="1600" dirty="0">
                        <a:effectLst/>
                        <a:latin typeface="Arial"/>
                        <a:ea typeface="Calibri"/>
                        <a:cs typeface="Times New Roman"/>
                      </a:endParaRPr>
                    </a:p>
                  </a:txBody>
                  <a:tcPr marL="68580" marR="68580" marT="0" marB="0"/>
                </a:tc>
              </a:tr>
            </a:tbl>
          </a:graphicData>
        </a:graphic>
      </p:graphicFrame>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259633" y="774144"/>
            <a:ext cx="7505972" cy="1600438"/>
          </a:xfrm>
          <a:prstGeom prst="rect">
            <a:avLst/>
          </a:prstGeom>
        </p:spPr>
        <p:txBody>
          <a:bodyPr wrap="square">
            <a:spAutoFit/>
          </a:bodyPr>
          <a:lstStyle/>
          <a:p>
            <a:pPr algn="ctr"/>
            <a:r>
              <a:rPr lang="es-EC" sz="3200" b="1" dirty="0">
                <a:solidFill>
                  <a:srgbClr val="FF0000"/>
                </a:solidFill>
              </a:rPr>
              <a:t>Variable </a:t>
            </a:r>
            <a:r>
              <a:rPr lang="es-EC" sz="3200" b="1" dirty="0" smtClean="0">
                <a:solidFill>
                  <a:srgbClr val="FF0000"/>
                </a:solidFill>
              </a:rPr>
              <a:t>dependiente</a:t>
            </a:r>
            <a:r>
              <a:rPr lang="es-EC" sz="3200" b="1" dirty="0">
                <a:solidFill>
                  <a:srgbClr val="FF0000"/>
                </a:solidFill>
              </a:rPr>
              <a:t>. </a:t>
            </a:r>
          </a:p>
          <a:p>
            <a:r>
              <a:rPr lang="es-EC" dirty="0"/>
              <a:t> </a:t>
            </a:r>
          </a:p>
          <a:p>
            <a:r>
              <a:rPr lang="es-EC" sz="2400" dirty="0">
                <a:solidFill>
                  <a:schemeClr val="bg1"/>
                </a:solidFill>
              </a:rPr>
              <a:t>Evitar utilización inadecuada por parte del personal no autorizado.</a:t>
            </a:r>
          </a:p>
        </p:txBody>
      </p:sp>
    </p:spTree>
    <p:extLst>
      <p:ext uri="{BB962C8B-B14F-4D97-AF65-F5344CB8AC3E}">
        <p14:creationId xmlns:p14="http://schemas.microsoft.com/office/powerpoint/2010/main" val="2519936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em3rgency.com/wp-content/uploads/2012/12/circuits_board-wallpaper-1920x120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r="20149"/>
          <a:stretch/>
        </p:blipFill>
        <p:spPr bwMode="auto">
          <a:xfrm>
            <a:off x="0" y="-8883"/>
            <a:ext cx="9144000" cy="6866883"/>
          </a:xfrm>
          <a:prstGeom prst="rect">
            <a:avLst/>
          </a:prstGeom>
          <a:noFill/>
          <a:extLst>
            <a:ext uri="{909E8E84-426E-40DD-AFC4-6F175D3DCCD1}">
              <a14:hiddenFill xmlns:a14="http://schemas.microsoft.com/office/drawing/2010/main">
                <a:solidFill>
                  <a:srgbClr val="FFFFFF"/>
                </a:solidFill>
              </a14:hiddenFill>
            </a:ext>
          </a:extLst>
        </p:spPr>
      </p:pic>
      <p:sp>
        <p:nvSpPr>
          <p:cNvPr id="5" name="4 Medio marco"/>
          <p:cNvSpPr/>
          <p:nvPr/>
        </p:nvSpPr>
        <p:spPr>
          <a:xfrm>
            <a:off x="0" y="0"/>
            <a:ext cx="9160024" cy="476672"/>
          </a:xfrm>
          <a:prstGeom prst="halfFram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CuadroTexto"/>
          <p:cNvSpPr txBox="1"/>
          <p:nvPr/>
        </p:nvSpPr>
        <p:spPr>
          <a:xfrm>
            <a:off x="969740" y="1649171"/>
            <a:ext cx="7486727" cy="1754326"/>
          </a:xfrm>
          <a:prstGeom prst="rect">
            <a:avLst/>
          </a:prstGeom>
          <a:noFill/>
        </p:spPr>
        <p:txBody>
          <a:bodyPr wrap="square" rtlCol="0">
            <a:spAutoFit/>
          </a:bodyPr>
          <a:lstStyle/>
          <a:p>
            <a:pPr algn="ctr"/>
            <a:r>
              <a:rPr lang="es-EC" sz="3600" dirty="0" smtClean="0">
                <a:solidFill>
                  <a:schemeClr val="bg1"/>
                </a:solidFill>
                <a:effectLst>
                  <a:outerShdw blurRad="38100" dist="38100" dir="2700000" algn="tl">
                    <a:srgbClr val="000000">
                      <a:alpha val="43137"/>
                    </a:srgbClr>
                  </a:outerShdw>
                </a:effectLst>
                <a:latin typeface="Eras Medium ITC" panose="020B0602030504020804" pitchFamily="34" charset="0"/>
              </a:rPr>
              <a:t>Diseño y construcción del sistema de reconocimiento facial para el vehículo</a:t>
            </a:r>
            <a:endParaRPr lang="es-EC" sz="36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7173" name="Picture 5" descr="D:\Estudios\E.S.P.E\TESIS\Fotos\PICT63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6688" y="4148691"/>
            <a:ext cx="2579779" cy="1981869"/>
          </a:xfrm>
          <a:prstGeom prst="rect">
            <a:avLst/>
          </a:prstGeom>
          <a:noFill/>
          <a:ln w="28575">
            <a:solidFill>
              <a:srgbClr val="1958D7"/>
            </a:solidFill>
          </a:ln>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22587" y="3896235"/>
            <a:ext cx="1981480" cy="2487171"/>
          </a:xfrm>
          <a:prstGeom prst="rect">
            <a:avLst/>
          </a:prstGeom>
          <a:noFill/>
          <a:ln w="28575">
            <a:solidFill>
              <a:srgbClr val="1958D7"/>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228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547664" y="831866"/>
            <a:ext cx="6599884"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Descripción del sistema</a:t>
            </a:r>
            <a:endParaRPr lang="es-EC" sz="3600" dirty="0">
              <a:latin typeface="OCR A Extended" panose="02010509020102010303" pitchFamily="50" charset="0"/>
            </a:endParaRPr>
          </a:p>
        </p:txBody>
      </p:sp>
      <p:sp>
        <p:nvSpPr>
          <p:cNvPr id="11" name="10 Rectángulo"/>
          <p:cNvSpPr/>
          <p:nvPr/>
        </p:nvSpPr>
        <p:spPr>
          <a:xfrm>
            <a:off x="467544" y="1988840"/>
            <a:ext cx="8136904" cy="4093428"/>
          </a:xfrm>
          <a:prstGeom prst="rect">
            <a:avLst/>
          </a:prstGeom>
        </p:spPr>
        <p:txBody>
          <a:bodyPr wrap="square">
            <a:spAutoFit/>
          </a:bodyPr>
          <a:lstStyle/>
          <a:p>
            <a:pPr algn="just"/>
            <a:r>
              <a:rPr lang="es-EC" sz="2600" dirty="0">
                <a:solidFill>
                  <a:schemeClr val="bg1"/>
                </a:solidFill>
              </a:rPr>
              <a:t>I</a:t>
            </a:r>
            <a:r>
              <a:rPr lang="es-EC" sz="2600" dirty="0" smtClean="0">
                <a:solidFill>
                  <a:schemeClr val="bg1"/>
                </a:solidFill>
              </a:rPr>
              <a:t>nmovilizador </a:t>
            </a:r>
            <a:r>
              <a:rPr lang="es-EC" sz="2600" dirty="0">
                <a:solidFill>
                  <a:schemeClr val="bg1"/>
                </a:solidFill>
              </a:rPr>
              <a:t>que evita el paso de corriente a </a:t>
            </a:r>
            <a:r>
              <a:rPr lang="es-EC" sz="2600" dirty="0" smtClean="0">
                <a:solidFill>
                  <a:schemeClr val="bg1"/>
                </a:solidFill>
              </a:rPr>
              <a:t>los diferentes </a:t>
            </a:r>
            <a:r>
              <a:rPr lang="es-EC" sz="2600" dirty="0">
                <a:solidFill>
                  <a:schemeClr val="bg1"/>
                </a:solidFill>
              </a:rPr>
              <a:t>sistemas del vehículo con el fin de evitar que pueda ser encendido </a:t>
            </a:r>
            <a:r>
              <a:rPr lang="es-EC" sz="2600" dirty="0" smtClean="0">
                <a:solidFill>
                  <a:schemeClr val="bg1"/>
                </a:solidFill>
              </a:rPr>
              <a:t>sin previamente realizar la verificación facial del usuario mediante una cámara instalada </a:t>
            </a:r>
            <a:r>
              <a:rPr lang="es-EC" sz="2600" dirty="0">
                <a:solidFill>
                  <a:schemeClr val="bg1"/>
                </a:solidFill>
              </a:rPr>
              <a:t>en el parasol izquierdo del </a:t>
            </a:r>
            <a:r>
              <a:rPr lang="es-EC" sz="2600" dirty="0" smtClean="0">
                <a:solidFill>
                  <a:schemeClr val="bg1"/>
                </a:solidFill>
              </a:rPr>
              <a:t>vehículo, </a:t>
            </a:r>
            <a:r>
              <a:rPr lang="es-EC" sz="2600" dirty="0">
                <a:solidFill>
                  <a:schemeClr val="bg1"/>
                </a:solidFill>
              </a:rPr>
              <a:t>solo en el caso de que el usuario esté registrado en la base de </a:t>
            </a:r>
            <a:r>
              <a:rPr lang="es-EC" sz="2600" dirty="0" smtClean="0">
                <a:solidFill>
                  <a:schemeClr val="bg1"/>
                </a:solidFill>
              </a:rPr>
              <a:t>datos previamente ingresados, se </a:t>
            </a:r>
            <a:r>
              <a:rPr lang="es-EC" sz="2600" dirty="0">
                <a:solidFill>
                  <a:schemeClr val="bg1"/>
                </a:solidFill>
              </a:rPr>
              <a:t>cerrará el circuito de los sistemas que se encuentran desconectados y se podrá encender el </a:t>
            </a:r>
            <a:r>
              <a:rPr lang="es-EC" sz="2600" dirty="0" smtClean="0">
                <a:solidFill>
                  <a:schemeClr val="bg1"/>
                </a:solidFill>
              </a:rPr>
              <a:t>vehículo, </a:t>
            </a:r>
            <a:r>
              <a:rPr lang="es-EC" sz="2600" dirty="0">
                <a:solidFill>
                  <a:schemeClr val="bg1"/>
                </a:solidFill>
              </a:rPr>
              <a:t>caso contrario será imposible </a:t>
            </a:r>
            <a:r>
              <a:rPr lang="es-EC" sz="2600" dirty="0" smtClean="0">
                <a:solidFill>
                  <a:schemeClr val="bg1"/>
                </a:solidFill>
              </a:rPr>
              <a:t>encender el automotor.</a:t>
            </a:r>
            <a:endParaRPr lang="es-EC" sz="2600" dirty="0">
              <a:solidFill>
                <a:schemeClr val="bg1"/>
              </a:solidFill>
              <a:effectLst/>
            </a:endParaRPr>
          </a:p>
        </p:txBody>
      </p:sp>
    </p:spTree>
    <p:extLst>
      <p:ext uri="{BB962C8B-B14F-4D97-AF65-F5344CB8AC3E}">
        <p14:creationId xmlns:p14="http://schemas.microsoft.com/office/powerpoint/2010/main" val="16176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style>
          <a:lnRef idx="1">
            <a:schemeClr val="dk1"/>
          </a:lnRef>
          <a:fillRef idx="2">
            <a:schemeClr val="dk1"/>
          </a:fillRef>
          <a:effectRef idx="1">
            <a:schemeClr val="dk1"/>
          </a:effectRef>
          <a:fontRef idx="minor">
            <a:schemeClr val="dk1"/>
          </a:fontRef>
        </p:style>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555676" y="472965"/>
            <a:ext cx="6480720" cy="1200329"/>
          </a:xfrm>
          <a:prstGeom prst="rect">
            <a:avLst/>
          </a:prstGeom>
        </p:spPr>
        <p:txBody>
          <a:bodyPr wrap="square">
            <a:spAutoFit/>
          </a:bodyPr>
          <a:lstStyle/>
          <a:p>
            <a:pPr algn="ctr"/>
            <a:r>
              <a:rPr lang="es-EC" sz="3600" b="1" dirty="0" smtClean="0">
                <a:solidFill>
                  <a:srgbClr val="FF0000"/>
                </a:solidFill>
                <a:latin typeface="OCR A Extended" panose="02010509020102010303" pitchFamily="50" charset="0"/>
              </a:rPr>
              <a:t>Módulos y componentes principales</a:t>
            </a:r>
            <a:endParaRPr lang="es-EC" sz="3600" dirty="0">
              <a:latin typeface="OCR A Extended" panose="02010509020102010303" pitchFamily="50" charset="0"/>
            </a:endParaRPr>
          </a:p>
        </p:txBody>
      </p:sp>
      <p:sp>
        <p:nvSpPr>
          <p:cNvPr id="11" name="10 Rectángulo"/>
          <p:cNvSpPr/>
          <p:nvPr/>
        </p:nvSpPr>
        <p:spPr>
          <a:xfrm>
            <a:off x="2312396" y="3298676"/>
            <a:ext cx="1152128"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LCD 4”</a:t>
            </a:r>
            <a:endParaRPr lang="es-EC" dirty="0"/>
          </a:p>
        </p:txBody>
      </p:sp>
      <p:sp>
        <p:nvSpPr>
          <p:cNvPr id="12" name="11 Rectángulo"/>
          <p:cNvSpPr/>
          <p:nvPr/>
        </p:nvSpPr>
        <p:spPr>
          <a:xfrm>
            <a:off x="2312396" y="2703854"/>
            <a:ext cx="1152128"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Módulo 1</a:t>
            </a:r>
            <a:endParaRPr lang="es-EC" dirty="0"/>
          </a:p>
        </p:txBody>
      </p:sp>
      <p:sp>
        <p:nvSpPr>
          <p:cNvPr id="18" name="17 Rectángulo"/>
          <p:cNvSpPr/>
          <p:nvPr/>
        </p:nvSpPr>
        <p:spPr>
          <a:xfrm>
            <a:off x="6135184" y="5449218"/>
            <a:ext cx="43204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3" name="22 Rectángulo"/>
          <p:cNvSpPr/>
          <p:nvPr/>
        </p:nvSpPr>
        <p:spPr>
          <a:xfrm>
            <a:off x="5347102" y="2532284"/>
            <a:ext cx="2008212" cy="2134544"/>
          </a:xfrm>
          <a:prstGeom prst="rect">
            <a:avLst/>
          </a:prstGeom>
          <a:noFill/>
          <a:ln w="38100">
            <a:prstDash val="sys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0" name="19 Rectángulo"/>
          <p:cNvSpPr/>
          <p:nvPr/>
        </p:nvSpPr>
        <p:spPr>
          <a:xfrm>
            <a:off x="4984704" y="5449218"/>
            <a:ext cx="43204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1" name="20 Rectángulo"/>
          <p:cNvSpPr/>
          <p:nvPr/>
        </p:nvSpPr>
        <p:spPr>
          <a:xfrm>
            <a:off x="7208940" y="5449218"/>
            <a:ext cx="43204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2" name="21 Rectángulo"/>
          <p:cNvSpPr/>
          <p:nvPr/>
        </p:nvSpPr>
        <p:spPr>
          <a:xfrm>
            <a:off x="5518953" y="2703854"/>
            <a:ext cx="91557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S.H.D</a:t>
            </a:r>
            <a:endParaRPr lang="es-EC" dirty="0"/>
          </a:p>
        </p:txBody>
      </p:sp>
      <p:sp>
        <p:nvSpPr>
          <p:cNvPr id="16" name="15 Rectángulo"/>
          <p:cNvSpPr/>
          <p:nvPr/>
        </p:nvSpPr>
        <p:spPr>
          <a:xfrm>
            <a:off x="6567232" y="2734557"/>
            <a:ext cx="57606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LCD</a:t>
            </a:r>
            <a:endParaRPr lang="es-EC" dirty="0"/>
          </a:p>
        </p:txBody>
      </p:sp>
      <p:sp>
        <p:nvSpPr>
          <p:cNvPr id="13" name="12 Rectángulo"/>
          <p:cNvSpPr/>
          <p:nvPr/>
        </p:nvSpPr>
        <p:spPr>
          <a:xfrm>
            <a:off x="5775144" y="3381840"/>
            <a:ext cx="1152128"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Módulo 2</a:t>
            </a:r>
            <a:endParaRPr lang="es-EC" dirty="0"/>
          </a:p>
        </p:txBody>
      </p:sp>
      <p:sp>
        <p:nvSpPr>
          <p:cNvPr id="14" name="13 Rectángulo"/>
          <p:cNvSpPr/>
          <p:nvPr/>
        </p:nvSpPr>
        <p:spPr>
          <a:xfrm>
            <a:off x="5775144" y="4080456"/>
            <a:ext cx="1152128"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Módulo 3</a:t>
            </a:r>
            <a:endParaRPr lang="es-EC" dirty="0"/>
          </a:p>
        </p:txBody>
      </p:sp>
      <p:sp>
        <p:nvSpPr>
          <p:cNvPr id="24" name="23 Rectángulo"/>
          <p:cNvSpPr/>
          <p:nvPr/>
        </p:nvSpPr>
        <p:spPr>
          <a:xfrm>
            <a:off x="1403648" y="2532284"/>
            <a:ext cx="3037974" cy="1908212"/>
          </a:xfrm>
          <a:prstGeom prst="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6" name="25 Conector recto"/>
          <p:cNvCxnSpPr>
            <a:stCxn id="20" idx="3"/>
          </p:cNvCxnSpPr>
          <p:nvPr/>
        </p:nvCxnSpPr>
        <p:spPr>
          <a:xfrm flipV="1">
            <a:off x="5416752" y="4440496"/>
            <a:ext cx="934456" cy="1188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14" idx="2"/>
            <a:endCxn id="18" idx="1"/>
          </p:cNvCxnSpPr>
          <p:nvPr/>
        </p:nvCxnSpPr>
        <p:spPr>
          <a:xfrm flipH="1">
            <a:off x="6135184" y="4440496"/>
            <a:ext cx="216024" cy="1188742"/>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29 Conector recto"/>
          <p:cNvCxnSpPr>
            <a:stCxn id="14" idx="2"/>
            <a:endCxn id="21" idx="0"/>
          </p:cNvCxnSpPr>
          <p:nvPr/>
        </p:nvCxnSpPr>
        <p:spPr>
          <a:xfrm>
            <a:off x="6351208" y="4440496"/>
            <a:ext cx="1073756" cy="100872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32 Conector recto"/>
          <p:cNvCxnSpPr>
            <a:stCxn id="14" idx="2"/>
            <a:endCxn id="20" idx="0"/>
          </p:cNvCxnSpPr>
          <p:nvPr/>
        </p:nvCxnSpPr>
        <p:spPr>
          <a:xfrm flipH="1">
            <a:off x="5200728" y="4440496"/>
            <a:ext cx="1150480" cy="100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a:endCxn id="18" idx="3"/>
          </p:cNvCxnSpPr>
          <p:nvPr/>
        </p:nvCxnSpPr>
        <p:spPr>
          <a:xfrm>
            <a:off x="6351208" y="4440496"/>
            <a:ext cx="216024" cy="1188742"/>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37 Conector recto"/>
          <p:cNvCxnSpPr>
            <a:stCxn id="14" idx="2"/>
            <a:endCxn id="21" idx="1"/>
          </p:cNvCxnSpPr>
          <p:nvPr/>
        </p:nvCxnSpPr>
        <p:spPr>
          <a:xfrm>
            <a:off x="6351208" y="4440496"/>
            <a:ext cx="857732" cy="1188742"/>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39 Conector recto"/>
          <p:cNvCxnSpPr/>
          <p:nvPr/>
        </p:nvCxnSpPr>
        <p:spPr>
          <a:xfrm>
            <a:off x="6351208" y="3741880"/>
            <a:ext cx="0" cy="338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12" idx="3"/>
            <a:endCxn id="13" idx="1"/>
          </p:cNvCxnSpPr>
          <p:nvPr/>
        </p:nvCxnSpPr>
        <p:spPr>
          <a:xfrm>
            <a:off x="3464524" y="2883874"/>
            <a:ext cx="2310620" cy="677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a:endCxn id="22" idx="1"/>
          </p:cNvCxnSpPr>
          <p:nvPr/>
        </p:nvCxnSpPr>
        <p:spPr>
          <a:xfrm>
            <a:off x="3464524" y="2883874"/>
            <a:ext cx="20544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angular"/>
          <p:cNvCxnSpPr/>
          <p:nvPr/>
        </p:nvCxnSpPr>
        <p:spPr>
          <a:xfrm>
            <a:off x="6927272" y="4260476"/>
            <a:ext cx="81308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53 Conector recto"/>
          <p:cNvCxnSpPr>
            <a:stCxn id="16" idx="3"/>
          </p:cNvCxnSpPr>
          <p:nvPr/>
        </p:nvCxnSpPr>
        <p:spPr>
          <a:xfrm>
            <a:off x="7143296" y="2914577"/>
            <a:ext cx="597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V="1">
            <a:off x="7740352" y="2900096"/>
            <a:ext cx="0" cy="136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15" idx="1"/>
          </p:cNvCxnSpPr>
          <p:nvPr/>
        </p:nvCxnSpPr>
        <p:spPr>
          <a:xfrm flipH="1">
            <a:off x="1907704" y="4080456"/>
            <a:ext cx="404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a:stCxn id="12" idx="1"/>
          </p:cNvCxnSpPr>
          <p:nvPr/>
        </p:nvCxnSpPr>
        <p:spPr>
          <a:xfrm flipH="1">
            <a:off x="1907704" y="2883874"/>
            <a:ext cx="404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V="1">
            <a:off x="1907704" y="2900096"/>
            <a:ext cx="0" cy="11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12" idx="2"/>
          </p:cNvCxnSpPr>
          <p:nvPr/>
        </p:nvCxnSpPr>
        <p:spPr>
          <a:xfrm>
            <a:off x="2888460" y="3063894"/>
            <a:ext cx="0" cy="234782"/>
          </a:xfrm>
          <a:prstGeom prst="line">
            <a:avLst/>
          </a:prstGeom>
        </p:spPr>
        <p:style>
          <a:lnRef idx="1">
            <a:schemeClr val="accent1"/>
          </a:lnRef>
          <a:fillRef idx="0">
            <a:schemeClr val="accent1"/>
          </a:fillRef>
          <a:effectRef idx="0">
            <a:schemeClr val="accent1"/>
          </a:effectRef>
          <a:fontRef idx="minor">
            <a:schemeClr val="tx1"/>
          </a:fontRef>
        </p:style>
      </p:cxnSp>
      <p:sp>
        <p:nvSpPr>
          <p:cNvPr id="71" name="70 CuadroTexto"/>
          <p:cNvSpPr txBox="1"/>
          <p:nvPr/>
        </p:nvSpPr>
        <p:spPr>
          <a:xfrm>
            <a:off x="5944654" y="2033655"/>
            <a:ext cx="979755" cy="369332"/>
          </a:xfrm>
          <a:prstGeom prst="rect">
            <a:avLst/>
          </a:prstGeom>
          <a:noFill/>
        </p:spPr>
        <p:txBody>
          <a:bodyPr wrap="none" rtlCol="0">
            <a:spAutoFit/>
          </a:bodyPr>
          <a:lstStyle/>
          <a:p>
            <a:r>
              <a:rPr lang="es-EC" dirty="0" smtClean="0">
                <a:solidFill>
                  <a:schemeClr val="bg1"/>
                </a:solidFill>
              </a:rPr>
              <a:t>Consola </a:t>
            </a:r>
            <a:endParaRPr lang="es-EC" dirty="0">
              <a:solidFill>
                <a:schemeClr val="bg1"/>
              </a:solidFill>
            </a:endParaRPr>
          </a:p>
        </p:txBody>
      </p:sp>
      <p:sp>
        <p:nvSpPr>
          <p:cNvPr id="72" name="71 Rectángulo"/>
          <p:cNvSpPr/>
          <p:nvPr/>
        </p:nvSpPr>
        <p:spPr>
          <a:xfrm>
            <a:off x="2516081" y="2033655"/>
            <a:ext cx="813108" cy="369332"/>
          </a:xfrm>
          <a:prstGeom prst="rect">
            <a:avLst/>
          </a:prstGeom>
        </p:spPr>
        <p:txBody>
          <a:bodyPr wrap="none">
            <a:spAutoFit/>
          </a:bodyPr>
          <a:lstStyle/>
          <a:p>
            <a:r>
              <a:rPr lang="es-EC" dirty="0">
                <a:solidFill>
                  <a:schemeClr val="bg1"/>
                </a:solidFill>
              </a:rPr>
              <a:t>Visera </a:t>
            </a:r>
          </a:p>
        </p:txBody>
      </p:sp>
      <p:sp>
        <p:nvSpPr>
          <p:cNvPr id="15" name="14 Rectángulo"/>
          <p:cNvSpPr/>
          <p:nvPr/>
        </p:nvSpPr>
        <p:spPr>
          <a:xfrm>
            <a:off x="2312396" y="3900436"/>
            <a:ext cx="1152128" cy="36004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dirty="0" smtClean="0"/>
              <a:t>Cámara </a:t>
            </a:r>
            <a:endParaRPr lang="es-EC" dirty="0"/>
          </a:p>
        </p:txBody>
      </p:sp>
      <p:sp>
        <p:nvSpPr>
          <p:cNvPr id="75" name="74 Rectángulo"/>
          <p:cNvSpPr/>
          <p:nvPr/>
        </p:nvSpPr>
        <p:spPr>
          <a:xfrm>
            <a:off x="4997734" y="6165304"/>
            <a:ext cx="2710294" cy="369332"/>
          </a:xfrm>
          <a:prstGeom prst="rect">
            <a:avLst/>
          </a:prstGeom>
        </p:spPr>
        <p:txBody>
          <a:bodyPr wrap="none">
            <a:spAutoFit/>
          </a:bodyPr>
          <a:lstStyle/>
          <a:p>
            <a:r>
              <a:rPr lang="es-EC" dirty="0" smtClean="0">
                <a:solidFill>
                  <a:schemeClr val="bg1"/>
                </a:solidFill>
              </a:rPr>
              <a:t>Relés de corte de sistemas </a:t>
            </a:r>
            <a:endParaRPr lang="es-EC" dirty="0">
              <a:solidFill>
                <a:schemeClr val="bg1"/>
              </a:solidFill>
            </a:endParaRPr>
          </a:p>
        </p:txBody>
      </p:sp>
      <p:cxnSp>
        <p:nvCxnSpPr>
          <p:cNvPr id="76" name="75 Conector recto"/>
          <p:cNvCxnSpPr/>
          <p:nvPr/>
        </p:nvCxnSpPr>
        <p:spPr>
          <a:xfrm flipV="1">
            <a:off x="2051720" y="2896712"/>
            <a:ext cx="0" cy="11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flipV="1">
            <a:off x="1979712" y="2888516"/>
            <a:ext cx="0" cy="11803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5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907704" y="831866"/>
            <a:ext cx="604203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Módulo 1 “Principal” </a:t>
            </a:r>
            <a:endParaRPr lang="es-EC" sz="3600" dirty="0">
              <a:latin typeface="OCR A Extended" panose="02010509020102010303" pitchFamily="50" charset="0"/>
            </a:endParaRPr>
          </a:p>
        </p:txBody>
      </p:sp>
      <p:pic>
        <p:nvPicPr>
          <p:cNvPr id="33794" name="Picture 2" descr="http://bimg2.mlstatic.com/main-board-samsung-l200_MCO-F-3194639446_092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707179"/>
            <a:ext cx="2390666" cy="178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10 CuadroTexto"/>
          <p:cNvSpPr txBox="1"/>
          <p:nvPr/>
        </p:nvSpPr>
        <p:spPr>
          <a:xfrm>
            <a:off x="2051720" y="2796291"/>
            <a:ext cx="184731" cy="369332"/>
          </a:xfrm>
          <a:prstGeom prst="rect">
            <a:avLst/>
          </a:prstGeom>
          <a:noFill/>
        </p:spPr>
        <p:txBody>
          <a:bodyPr wrap="none" rtlCol="0">
            <a:spAutoFit/>
          </a:bodyPr>
          <a:lstStyle/>
          <a:p>
            <a:endParaRPr lang="es-EC" dirty="0"/>
          </a:p>
        </p:txBody>
      </p:sp>
      <p:sp>
        <p:nvSpPr>
          <p:cNvPr id="12" name="11 CuadroTexto"/>
          <p:cNvSpPr txBox="1"/>
          <p:nvPr/>
        </p:nvSpPr>
        <p:spPr>
          <a:xfrm>
            <a:off x="1029970" y="2060848"/>
            <a:ext cx="184731" cy="646331"/>
          </a:xfrm>
          <a:prstGeom prst="rect">
            <a:avLst/>
          </a:prstGeom>
          <a:noFill/>
        </p:spPr>
        <p:txBody>
          <a:bodyPr wrap="none" rtlCol="0">
            <a:spAutoFit/>
          </a:bodyPr>
          <a:lstStyle/>
          <a:p>
            <a:endParaRPr lang="es-EC" dirty="0"/>
          </a:p>
          <a:p>
            <a:endParaRPr lang="es-EC" dirty="0"/>
          </a:p>
        </p:txBody>
      </p:sp>
      <p:sp>
        <p:nvSpPr>
          <p:cNvPr id="13" name="12 CuadroTexto"/>
          <p:cNvSpPr txBox="1"/>
          <p:nvPr/>
        </p:nvSpPr>
        <p:spPr>
          <a:xfrm>
            <a:off x="683568" y="2564904"/>
            <a:ext cx="5238806" cy="2308324"/>
          </a:xfrm>
          <a:prstGeom prst="rect">
            <a:avLst/>
          </a:prstGeom>
          <a:noFill/>
        </p:spPr>
        <p:txBody>
          <a:bodyPr wrap="none" rtlCol="0">
            <a:spAutoFit/>
          </a:bodyPr>
          <a:lstStyle/>
          <a:p>
            <a:pPr marL="285750" indent="-285750">
              <a:buFont typeface="Arial" panose="020B0604020202020204" pitchFamily="34" charset="0"/>
              <a:buChar char="•"/>
            </a:pPr>
            <a:r>
              <a:rPr lang="es-EC" dirty="0" smtClean="0">
                <a:solidFill>
                  <a:schemeClr val="bg1"/>
                </a:solidFill>
              </a:rPr>
              <a:t>LCD 4 Pulgadas  - FFC 40 pin</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err="1" smtClean="0">
                <a:solidFill>
                  <a:schemeClr val="bg1"/>
                </a:solidFill>
              </a:rPr>
              <a:t>Camara</a:t>
            </a:r>
            <a:r>
              <a:rPr lang="es-EC" dirty="0" smtClean="0">
                <a:solidFill>
                  <a:schemeClr val="bg1"/>
                </a:solidFill>
              </a:rPr>
              <a:t>  </a:t>
            </a:r>
            <a:r>
              <a:rPr lang="es-EC" dirty="0" err="1" smtClean="0">
                <a:solidFill>
                  <a:schemeClr val="bg1"/>
                </a:solidFill>
              </a:rPr>
              <a:t>infraroja</a:t>
            </a:r>
            <a:r>
              <a:rPr lang="es-EC" dirty="0" smtClean="0">
                <a:solidFill>
                  <a:schemeClr val="bg1"/>
                </a:solidFill>
              </a:rPr>
              <a:t> – 2 FFC 8 pin 1 FFC 16 pin</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Modulo 2 – FFC 20 pin</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Lector de huellas digitales – Bus de datos 4 canales</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2796528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845836" y="828160"/>
            <a:ext cx="5205271"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Módulo 2 “Salida” </a:t>
            </a:r>
            <a:endParaRPr lang="es-EC" sz="3600" dirty="0">
              <a:latin typeface="OCR A Extended" panose="02010509020102010303" pitchFamily="50" charset="0"/>
            </a:endParaRPr>
          </a:p>
        </p:txBody>
      </p:sp>
      <p:pic>
        <p:nvPicPr>
          <p:cNvPr id="32770" name="Picture 2" descr="D:\Estudios\E.S.P.E\TESIS\Fotos\Nueva carpeta\IMG_01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658066"/>
            <a:ext cx="3150098" cy="2352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12 CuadroTexto"/>
          <p:cNvSpPr txBox="1"/>
          <p:nvPr/>
        </p:nvSpPr>
        <p:spPr>
          <a:xfrm>
            <a:off x="4860031" y="2818830"/>
            <a:ext cx="4091269" cy="2031325"/>
          </a:xfrm>
          <a:prstGeom prst="rect">
            <a:avLst/>
          </a:prstGeom>
          <a:noFill/>
        </p:spPr>
        <p:txBody>
          <a:bodyPr wrap="square" rtlCol="0">
            <a:spAutoFit/>
          </a:bodyPr>
          <a:lstStyle/>
          <a:p>
            <a:pPr marL="285750" indent="-285750">
              <a:buFont typeface="Arial" panose="020B0604020202020204" pitchFamily="34" charset="0"/>
              <a:buChar char="•"/>
            </a:pPr>
            <a:r>
              <a:rPr lang="es-EC" dirty="0" smtClean="0">
                <a:solidFill>
                  <a:schemeClr val="bg1"/>
                </a:solidFill>
              </a:rPr>
              <a:t>Toma </a:t>
            </a:r>
            <a:r>
              <a:rPr lang="es-EC" dirty="0" err="1" smtClean="0">
                <a:solidFill>
                  <a:schemeClr val="bg1"/>
                </a:solidFill>
              </a:rPr>
              <a:t>Usb</a:t>
            </a:r>
            <a:r>
              <a:rPr lang="es-EC" dirty="0" smtClean="0">
                <a:solidFill>
                  <a:schemeClr val="bg1"/>
                </a:solidFill>
              </a:rPr>
              <a:t>.</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Relés SPDT</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Entrada de corriente 12 V, 3 A</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Conector ZIF - 20 pin</a:t>
            </a:r>
            <a:endParaRPr lang="es-EC" dirty="0">
              <a:solidFill>
                <a:schemeClr val="bg1"/>
              </a:solidFill>
            </a:endParaRPr>
          </a:p>
        </p:txBody>
      </p:sp>
    </p:spTree>
    <p:extLst>
      <p:ext uri="{BB962C8B-B14F-4D97-AF65-F5344CB8AC3E}">
        <p14:creationId xmlns:p14="http://schemas.microsoft.com/office/powerpoint/2010/main" val="177378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8884"/>
            <a:ext cx="9160024" cy="6866883"/>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727584" y="2348880"/>
            <a:ext cx="7704856" cy="3447098"/>
          </a:xfrm>
          <a:prstGeom prst="rect">
            <a:avLst/>
          </a:prstGeom>
        </p:spPr>
        <p:txBody>
          <a:bodyPr wrap="square">
            <a:spAutoFit/>
          </a:bodyPr>
          <a:lstStyle/>
          <a:p>
            <a:pPr marL="342900" lvl="0" indent="-3429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Seleccionar de los componentes eléctricos, electrónicos que permitan realizar el bloqueo y monitoreo del vehículo.</a:t>
            </a:r>
          </a:p>
          <a:p>
            <a:pPr algn="just"/>
            <a:r>
              <a:rPr lang="es-EC" sz="2800" dirty="0">
                <a:solidFill>
                  <a:schemeClr val="bg1"/>
                </a:solidFill>
                <a:effectLst>
                  <a:outerShdw blurRad="38100" dist="38100" dir="2700000" algn="tl">
                    <a:srgbClr val="000000">
                      <a:alpha val="43137"/>
                    </a:srgbClr>
                  </a:outerShdw>
                </a:effectLst>
              </a:rPr>
              <a:t> </a:t>
            </a:r>
            <a:endParaRPr lang="es-EC" sz="2800" dirty="0" smtClean="0">
              <a:solidFill>
                <a:schemeClr val="bg1"/>
              </a:solidFill>
              <a:effectLst>
                <a:outerShdw blurRad="38100" dist="38100" dir="2700000" algn="tl">
                  <a:srgbClr val="000000">
                    <a:alpha val="43137"/>
                  </a:srgbClr>
                </a:outerShdw>
              </a:effectLst>
            </a:endParaRPr>
          </a:p>
          <a:p>
            <a:pPr algn="just"/>
            <a:endParaRPr lang="es-EC" sz="2800" dirty="0">
              <a:solidFill>
                <a:schemeClr val="bg1"/>
              </a:solidFill>
              <a:effectLst>
                <a:outerShdw blurRad="38100" dist="38100" dir="2700000" algn="tl">
                  <a:srgbClr val="000000">
                    <a:alpha val="43137"/>
                  </a:srgbClr>
                </a:outerShdw>
              </a:effectLst>
            </a:endParaRPr>
          </a:p>
          <a:p>
            <a:pPr marL="342900" lvl="0" indent="-3429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Determinar las alternativas técnicas dentro del vehículo para el diseño del sistema de seguridad.</a:t>
            </a:r>
          </a:p>
          <a:p>
            <a:pPr algn="just"/>
            <a:r>
              <a:rPr lang="es-EC" sz="2200" dirty="0">
                <a:solidFill>
                  <a:schemeClr val="bg1"/>
                </a:solidFill>
                <a:effectLst>
                  <a:outerShdw blurRad="38100" dist="38100" dir="2700000" algn="tl">
                    <a:srgbClr val="000000">
                      <a:alpha val="43137"/>
                    </a:srgbClr>
                  </a:outerShdw>
                </a:effectLst>
              </a:rPr>
              <a:t> </a:t>
            </a:r>
          </a:p>
        </p:txBody>
      </p:sp>
      <p:sp>
        <p:nvSpPr>
          <p:cNvPr id="12" name="11 Rectángulo"/>
          <p:cNvSpPr/>
          <p:nvPr/>
        </p:nvSpPr>
        <p:spPr>
          <a:xfrm>
            <a:off x="1926080" y="831866"/>
            <a:ext cx="5307864"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OBJETIVOS ESPECÍFICOS</a:t>
            </a:r>
          </a:p>
        </p:txBody>
      </p:sp>
    </p:spTree>
    <p:extLst>
      <p:ext uri="{BB962C8B-B14F-4D97-AF65-F5344CB8AC3E}">
        <p14:creationId xmlns:p14="http://schemas.microsoft.com/office/powerpoint/2010/main" val="621085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1619672" y="476671"/>
            <a:ext cx="6614596" cy="1200329"/>
          </a:xfrm>
          <a:prstGeom prst="rect">
            <a:avLst/>
          </a:prstGeom>
        </p:spPr>
        <p:txBody>
          <a:bodyPr wrap="square">
            <a:spAutoFit/>
          </a:bodyPr>
          <a:lstStyle/>
          <a:p>
            <a:pPr algn="ctr"/>
            <a:r>
              <a:rPr lang="es-EC" sz="3600" b="1" dirty="0" smtClean="0">
                <a:solidFill>
                  <a:srgbClr val="FF0000"/>
                </a:solidFill>
                <a:latin typeface="OCR A Extended" panose="02010509020102010303" pitchFamily="50" charset="0"/>
              </a:rPr>
              <a:t>Módulo 3 “Control de sistemas” </a:t>
            </a:r>
            <a:endParaRPr lang="es-EC" sz="3600" dirty="0">
              <a:latin typeface="OCR A Extended" panose="02010509020102010303" pitchFamily="50" charset="0"/>
            </a:endParaRPr>
          </a:p>
        </p:txBody>
      </p:sp>
      <p:pic>
        <p:nvPicPr>
          <p:cNvPr id="12" name="11 Imagen" descr="C:\Users\Usuario\Documents\ESPE\Tesis\TESIS\photos\IMG-20130709-WA0010.jpg"/>
          <p:cNvPicPr/>
          <p:nvPr/>
        </p:nvPicPr>
        <p:blipFill rotWithShape="1">
          <a:blip r:embed="rId5" cstate="print">
            <a:extLst>
              <a:ext uri="{28A0092B-C50C-407E-A947-70E740481C1C}">
                <a14:useLocalDpi xmlns:a14="http://schemas.microsoft.com/office/drawing/2010/main" val="0"/>
              </a:ext>
            </a:extLst>
          </a:blip>
          <a:srcRect l="20054" t="13211" r="23578" b="5486"/>
          <a:stretch/>
        </p:blipFill>
        <p:spPr bwMode="auto">
          <a:xfrm>
            <a:off x="6335007" y="1941789"/>
            <a:ext cx="2088243" cy="3544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3" name="12 CuadroTexto"/>
          <p:cNvSpPr txBox="1"/>
          <p:nvPr/>
        </p:nvSpPr>
        <p:spPr>
          <a:xfrm>
            <a:off x="1132539" y="2878693"/>
            <a:ext cx="4091269"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solidFill>
                  <a:schemeClr val="bg1"/>
                </a:solidFill>
              </a:rPr>
              <a:t>Módulo LCD 16 pin</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3 Relés SPST</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a:solidFill>
                  <a:schemeClr val="bg1"/>
                </a:solidFill>
              </a:rPr>
              <a:t>1 Relé SPDT</a:t>
            </a:r>
          </a:p>
          <a:p>
            <a:pPr marL="285750" indent="-285750">
              <a:buFont typeface="Arial" panose="020B0604020202020204" pitchFamily="34" charset="0"/>
              <a:buChar char="•"/>
            </a:pPr>
            <a:endParaRPr lang="es-EC" dirty="0" smtClean="0">
              <a:solidFill>
                <a:schemeClr val="bg1"/>
              </a:solidFill>
            </a:endParaRPr>
          </a:p>
          <a:p>
            <a:pPr marL="285750" indent="-285750">
              <a:buFont typeface="Arial" panose="020B0604020202020204" pitchFamily="34" charset="0"/>
              <a:buChar char="•"/>
            </a:pPr>
            <a:r>
              <a:rPr lang="es-EC" dirty="0" smtClean="0">
                <a:solidFill>
                  <a:schemeClr val="bg1"/>
                </a:solidFill>
              </a:rPr>
              <a:t>Entrada de corriente 12 V</a:t>
            </a:r>
          </a:p>
          <a:p>
            <a:pPr marL="285750" indent="-285750">
              <a:buFont typeface="Arial" panose="020B0604020202020204" pitchFamily="34" charset="0"/>
              <a:buChar char="•"/>
            </a:pPr>
            <a:endParaRPr lang="es-EC" dirty="0" smtClean="0">
              <a:solidFill>
                <a:schemeClr val="bg1"/>
              </a:solidFill>
            </a:endParaRPr>
          </a:p>
        </p:txBody>
      </p:sp>
    </p:spTree>
    <p:extLst>
      <p:ext uri="{BB962C8B-B14F-4D97-AF65-F5344CB8AC3E}">
        <p14:creationId xmlns:p14="http://schemas.microsoft.com/office/powerpoint/2010/main" val="159229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866" y="26187"/>
            <a:ext cx="9175866" cy="6902448"/>
          </a:xfrm>
          <a:prstGeom prst="rect">
            <a:avLst/>
          </a:prstGeom>
        </p:spPr>
      </p:pic>
      <p:graphicFrame>
        <p:nvGraphicFramePr>
          <p:cNvPr id="11" name="10 Marcador de contenido"/>
          <p:cNvGraphicFramePr>
            <a:graphicFrameLocks noGrp="1"/>
          </p:cNvGraphicFramePr>
          <p:nvPr>
            <p:ph idx="1"/>
            <p:extLst>
              <p:ext uri="{D42A27DB-BD31-4B8C-83A1-F6EECF244321}">
                <p14:modId xmlns:p14="http://schemas.microsoft.com/office/powerpoint/2010/main" val="2992476088"/>
              </p:ext>
            </p:extLst>
          </p:nvPr>
        </p:nvGraphicFramePr>
        <p:xfrm>
          <a:off x="825724" y="2502277"/>
          <a:ext cx="3757295" cy="4160520"/>
        </p:xfrm>
        <a:graphic>
          <a:graphicData uri="http://schemas.openxmlformats.org/drawingml/2006/table">
            <a:tbl>
              <a:tblPr firstRow="1" firstCol="1" bandRow="1">
                <a:tableStyleId>{5C22544A-7EE6-4342-B048-85BDC9FD1C3A}</a:tableStyleId>
              </a:tblPr>
              <a:tblGrid>
                <a:gridCol w="608965"/>
                <a:gridCol w="1710055"/>
                <a:gridCol w="1438275"/>
              </a:tblGrid>
              <a:tr h="0">
                <a:tc>
                  <a:txBody>
                    <a:bodyPr/>
                    <a:lstStyle/>
                    <a:p>
                      <a:pPr algn="ctr">
                        <a:lnSpc>
                          <a:spcPct val="150000"/>
                        </a:lnSpc>
                        <a:spcAft>
                          <a:spcPts val="0"/>
                        </a:spcAft>
                      </a:pPr>
                      <a:r>
                        <a:rPr lang="es-EC" sz="1400" dirty="0">
                          <a:effectLst/>
                        </a:rPr>
                        <a:t>CANT.</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COMPONENTE</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DESCRIPCIÓN</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3</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rPr>
                        <a:t>Relés SPST</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12v, 30A</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dirty="0" smtClean="0">
                          <a:effectLst/>
                          <a:latin typeface="Arial"/>
                          <a:ea typeface="Calibri"/>
                          <a:cs typeface="Times New Roman"/>
                        </a:rPr>
                        <a:t>6</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rPr>
                        <a:t>Borneras</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rPr>
                        <a:t>Dobles</a:t>
                      </a:r>
                      <a:endParaRPr lang="es-EC" sz="140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dirty="0">
                          <a:effectLst/>
                        </a:rPr>
                        <a:t>1</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Módulo LCD</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2 líneas</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1</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Microcontrolador</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PIC 16F629A</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1</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Baquelita</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rPr>
                        <a:t>Doble lado</a:t>
                      </a:r>
                      <a:endParaRPr lang="es-EC" sz="140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1</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Potenciómetro</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a:effectLst/>
                        </a:rPr>
                        <a:t>10KΩ</a:t>
                      </a:r>
                      <a:endParaRPr lang="es-EC" sz="140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dirty="0" smtClean="0">
                          <a:effectLst/>
                          <a:latin typeface="+mn-lt"/>
                          <a:ea typeface="+mn-ea"/>
                          <a:cs typeface="+mn-cs"/>
                        </a:rPr>
                        <a:t>2</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Capacitores</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0,1 μF y 0,3 μF</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1</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Regulador de voltaje</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L7805</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3</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Transistor</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2n3904</a:t>
                      </a:r>
                      <a:endParaRPr lang="es-EC" sz="140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a:effectLst/>
                        </a:rPr>
                        <a:t>3</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Diodo</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a:effectLst/>
                        </a:rPr>
                        <a:t>1n4007</a:t>
                      </a:r>
                      <a:endParaRPr lang="es-EC" sz="140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dirty="0" smtClean="0">
                          <a:effectLst/>
                          <a:latin typeface="Arial"/>
                          <a:ea typeface="Calibri"/>
                          <a:cs typeface="Times New Roman"/>
                        </a:rPr>
                        <a:t>1</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latin typeface="Arial"/>
                          <a:ea typeface="Calibri"/>
                          <a:cs typeface="Times New Roman"/>
                        </a:rPr>
                        <a:t>Relé SPDT</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smtClean="0">
                          <a:effectLst/>
                          <a:latin typeface="Arial"/>
                          <a:ea typeface="Calibri"/>
                          <a:cs typeface="Times New Roman"/>
                        </a:rPr>
                        <a:t>12</a:t>
                      </a:r>
                      <a:r>
                        <a:rPr lang="es-EC" sz="1400" baseline="0" dirty="0" smtClean="0">
                          <a:effectLst/>
                          <a:latin typeface="Arial"/>
                          <a:ea typeface="Calibri"/>
                          <a:cs typeface="Times New Roman"/>
                        </a:rPr>
                        <a:t> v 20 A</a:t>
                      </a:r>
                      <a:endParaRPr lang="es-EC" sz="140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400" dirty="0" smtClean="0">
                          <a:effectLst/>
                          <a:latin typeface="+mn-lt"/>
                          <a:ea typeface="+mn-ea"/>
                          <a:cs typeface="+mn-cs"/>
                        </a:rPr>
                        <a:t>6</a:t>
                      </a:r>
                      <a:endParaRPr lang="es-EC" sz="14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a:effectLst/>
                        </a:rPr>
                        <a:t>Resistencia</a:t>
                      </a:r>
                      <a:endParaRPr lang="es-EC" sz="14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400" dirty="0">
                          <a:effectLst/>
                        </a:rPr>
                        <a:t>330 Ω</a:t>
                      </a:r>
                      <a:endParaRPr lang="es-EC" sz="1400" dirty="0">
                        <a:effectLst/>
                        <a:latin typeface="Arial"/>
                        <a:ea typeface="Calibri"/>
                        <a:cs typeface="Times New Roman"/>
                      </a:endParaRPr>
                    </a:p>
                  </a:txBody>
                  <a:tcPr marL="68580" marR="68580" marT="0" marB="0"/>
                </a:tc>
              </a:tr>
            </a:tbl>
          </a:graphicData>
        </a:graphic>
      </p:graphicFrame>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36512"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547664" y="831866"/>
            <a:ext cx="604203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Hardware del módulo 3</a:t>
            </a:r>
            <a:endParaRPr lang="es-EC" sz="3600" dirty="0">
              <a:latin typeface="OCR A Extended" panose="02010509020102010303" pitchFamily="50" charset="0"/>
            </a:endParaRPr>
          </a:p>
        </p:txBody>
      </p:sp>
      <p:pic>
        <p:nvPicPr>
          <p:cNvPr id="1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204864"/>
            <a:ext cx="3313827" cy="412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531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44448"/>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2116837" y="520759"/>
            <a:ext cx="492634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Diseño del módulo</a:t>
            </a:r>
            <a:endParaRPr lang="es-EC" sz="3600" dirty="0">
              <a:latin typeface="OCR A Extended" panose="02010509020102010303" pitchFamily="50" charset="0"/>
            </a:endParaRPr>
          </a:p>
        </p:txBody>
      </p:sp>
      <p:sp>
        <p:nvSpPr>
          <p:cNvPr id="14" name="13 CuadroTexto"/>
          <p:cNvSpPr txBox="1"/>
          <p:nvPr/>
        </p:nvSpPr>
        <p:spPr>
          <a:xfrm>
            <a:off x="1115616" y="1707824"/>
            <a:ext cx="7090612" cy="1631216"/>
          </a:xfrm>
          <a:prstGeom prst="rect">
            <a:avLst/>
          </a:prstGeom>
          <a:noFill/>
        </p:spPr>
        <p:txBody>
          <a:bodyPr wrap="square" rtlCol="0">
            <a:spAutoFit/>
          </a:bodyPr>
          <a:lstStyle/>
          <a:p>
            <a:pPr marL="285750" indent="-285750">
              <a:buFont typeface="Arial" panose="020B0604020202020204" pitchFamily="34" charset="0"/>
              <a:buChar char="•"/>
            </a:pPr>
            <a:r>
              <a:rPr lang="es-EC" sz="2000" dirty="0" err="1" smtClean="0">
                <a:solidFill>
                  <a:schemeClr val="bg1"/>
                </a:solidFill>
              </a:rPr>
              <a:t>Microcode</a:t>
            </a:r>
            <a:endParaRPr lang="es-EC" sz="2000" dirty="0" smtClean="0">
              <a:solidFill>
                <a:schemeClr val="bg1"/>
              </a:solidFill>
            </a:endParaRPr>
          </a:p>
          <a:p>
            <a:pPr marL="285750" indent="-285750">
              <a:buFont typeface="Arial" panose="020B0604020202020204" pitchFamily="34" charset="0"/>
              <a:buChar char="•"/>
            </a:pPr>
            <a:r>
              <a:rPr lang="es-EC" sz="2000" dirty="0" err="1" smtClean="0">
                <a:solidFill>
                  <a:schemeClr val="bg1"/>
                </a:solidFill>
              </a:rPr>
              <a:t>PicKit</a:t>
            </a:r>
            <a:endParaRPr lang="es-EC" sz="2000" dirty="0" smtClean="0">
              <a:solidFill>
                <a:schemeClr val="bg1"/>
              </a:solidFill>
            </a:endParaRPr>
          </a:p>
          <a:p>
            <a:pPr marL="285750" indent="-285750">
              <a:buFont typeface="Arial" panose="020B0604020202020204" pitchFamily="34" charset="0"/>
              <a:buChar char="•"/>
            </a:pPr>
            <a:r>
              <a:rPr lang="es-EC" sz="2000" dirty="0" smtClean="0">
                <a:solidFill>
                  <a:schemeClr val="bg1"/>
                </a:solidFill>
              </a:rPr>
              <a:t>ISIS </a:t>
            </a:r>
            <a:r>
              <a:rPr lang="es-EC" sz="2000" dirty="0" err="1" smtClean="0">
                <a:solidFill>
                  <a:schemeClr val="bg1"/>
                </a:solidFill>
              </a:rPr>
              <a:t>Proteus</a:t>
            </a:r>
            <a:endParaRPr lang="es-EC" sz="2000" dirty="0" smtClean="0">
              <a:solidFill>
                <a:schemeClr val="bg1"/>
              </a:solidFill>
            </a:endParaRPr>
          </a:p>
          <a:p>
            <a:pPr marL="285750" indent="-285750">
              <a:buFont typeface="Arial" panose="020B0604020202020204" pitchFamily="34" charset="0"/>
              <a:buChar char="•"/>
            </a:pPr>
            <a:r>
              <a:rPr lang="es-EC" sz="2000" dirty="0" err="1" smtClean="0">
                <a:solidFill>
                  <a:schemeClr val="bg1"/>
                </a:solidFill>
              </a:rPr>
              <a:t>Livewire</a:t>
            </a:r>
            <a:endParaRPr lang="es-EC" sz="2000" dirty="0" smtClean="0">
              <a:solidFill>
                <a:schemeClr val="bg1"/>
              </a:solidFill>
            </a:endParaRPr>
          </a:p>
          <a:p>
            <a:pPr marL="285750" indent="-285750">
              <a:buFont typeface="Arial" panose="020B0604020202020204" pitchFamily="34" charset="0"/>
              <a:buChar char="•"/>
            </a:pPr>
            <a:r>
              <a:rPr lang="es-EC" sz="2000" dirty="0" smtClean="0">
                <a:solidFill>
                  <a:schemeClr val="bg1"/>
                </a:solidFill>
              </a:rPr>
              <a:t>PCB </a:t>
            </a:r>
            <a:r>
              <a:rPr lang="es-EC" sz="2000" dirty="0" err="1" smtClean="0">
                <a:solidFill>
                  <a:schemeClr val="bg1"/>
                </a:solidFill>
              </a:rPr>
              <a:t>Wizard</a:t>
            </a:r>
            <a:endParaRPr lang="es-EC" sz="2000" dirty="0" smtClean="0">
              <a:solidFill>
                <a:schemeClr val="bg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838" y="1728788"/>
            <a:ext cx="4377680" cy="203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p:nvPr/>
        </p:nvPicPr>
        <p:blipFill rotWithShape="1">
          <a:blip r:embed="rId6" cstate="print"/>
          <a:srcRect l="8181" t="12574" r="14715" b="9765"/>
          <a:stretch/>
        </p:blipFill>
        <p:spPr bwMode="auto">
          <a:xfrm>
            <a:off x="4010838" y="4457211"/>
            <a:ext cx="4377680" cy="2158907"/>
          </a:xfrm>
          <a:prstGeom prst="rect">
            <a:avLst/>
          </a:prstGeom>
          <a:ln w="6350">
            <a:solidFill>
              <a:schemeClr val="tx1"/>
            </a:solidFill>
          </a:ln>
          <a:extLst>
            <a:ext uri="{53640926-AAD7-44D8-BBD7-CCE9431645EC}">
              <a14:shadowObscured xmlns:a14="http://schemas.microsoft.com/office/drawing/2010/main"/>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883" y="3563622"/>
            <a:ext cx="2437907" cy="304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61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547664" y="831866"/>
            <a:ext cx="6878806"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Construcción del sistema</a:t>
            </a:r>
            <a:endParaRPr lang="es-EC" sz="3600" dirty="0">
              <a:latin typeface="OCR A Extended" panose="02010509020102010303" pitchFamily="50" charset="0"/>
            </a:endParaRPr>
          </a:p>
        </p:txBody>
      </p:sp>
      <p:pic>
        <p:nvPicPr>
          <p:cNvPr id="12" name="11 Imagen" descr="C:\Users\Usuario\Documents\ESPE\Tesis\TESIS\photos\IMG-20130709-WA0005.jpg"/>
          <p:cNvPicPr/>
          <p:nvPr/>
        </p:nvPicPr>
        <p:blipFill rotWithShape="1">
          <a:blip r:embed="rId5" cstate="print">
            <a:extLst>
              <a:ext uri="{28A0092B-C50C-407E-A947-70E740481C1C}">
                <a14:useLocalDpi xmlns:a14="http://schemas.microsoft.com/office/drawing/2010/main" val="0"/>
              </a:ext>
            </a:extLst>
          </a:blip>
          <a:srcRect l="13821" r="12466" b="4970"/>
          <a:stretch/>
        </p:blipFill>
        <p:spPr bwMode="auto">
          <a:xfrm>
            <a:off x="1029970" y="3019638"/>
            <a:ext cx="2893957"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3" name="12 Imagen" descr="C:\Users\Usuario\Documents\ESPE\Tesis\TESIS\photos\IMG-20130709-WA0004.jpg"/>
          <p:cNvPicPr/>
          <p:nvPr/>
        </p:nvPicPr>
        <p:blipFill rotWithShape="1">
          <a:blip r:embed="rId6" cstate="print">
            <a:extLst>
              <a:ext uri="{28A0092B-C50C-407E-A947-70E740481C1C}">
                <a14:useLocalDpi xmlns:a14="http://schemas.microsoft.com/office/drawing/2010/main" val="0"/>
              </a:ext>
            </a:extLst>
          </a:blip>
          <a:srcRect l="21409" t="29676" r="10569" b="16258"/>
          <a:stretch/>
        </p:blipFill>
        <p:spPr bwMode="auto">
          <a:xfrm>
            <a:off x="5420028" y="3019638"/>
            <a:ext cx="2803123"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86228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0" name="9 Imagen" descr="C:\Users\Usuario\Documents\ESPE\Tesis\TESIS\photos\IMG-20130709-WA0002.jpg"/>
          <p:cNvPicPr/>
          <p:nvPr/>
        </p:nvPicPr>
        <p:blipFill rotWithShape="1">
          <a:blip r:embed="rId5" cstate="print">
            <a:extLst>
              <a:ext uri="{28A0092B-C50C-407E-A947-70E740481C1C}">
                <a14:useLocalDpi xmlns:a14="http://schemas.microsoft.com/office/drawing/2010/main" val="0"/>
              </a:ext>
            </a:extLst>
          </a:blip>
          <a:srcRect l="9215" t="21138" r="7316" b="12194"/>
          <a:stretch/>
        </p:blipFill>
        <p:spPr bwMode="auto">
          <a:xfrm>
            <a:off x="1475656" y="1123242"/>
            <a:ext cx="2694414" cy="2575510"/>
          </a:xfrm>
          <a:prstGeom prst="rect">
            <a:avLst/>
          </a:prstGeom>
          <a:ln w="6350" cap="sq">
            <a:solidFill>
              <a:srgbClr val="000000"/>
            </a:solidFill>
            <a:prstDash val="solid"/>
            <a:miter lim="800000"/>
          </a:ln>
          <a:effectLst/>
          <a:extLst>
            <a:ext uri="{53640926-AAD7-44D8-BBD7-CCE9431645EC}">
              <a14:shadowObscured xmlns:a14="http://schemas.microsoft.com/office/drawing/2010/main"/>
            </a:ext>
          </a:extLst>
        </p:spPr>
      </p:pic>
      <p:pic>
        <p:nvPicPr>
          <p:cNvPr id="5122" name="Picture 2" descr="D:\Desktop\DSC_05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1262851"/>
            <a:ext cx="3268127" cy="24510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esktop\DSC_05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4006494"/>
            <a:ext cx="3268127" cy="24510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esktop\DSC_056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5739" y="4006494"/>
            <a:ext cx="3274247" cy="24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04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Objeto"/>
          <p:cNvGraphicFramePr>
            <a:graphicFrameLocks noChangeAspect="1"/>
          </p:cNvGraphicFramePr>
          <p:nvPr>
            <p:extLst>
              <p:ext uri="{D42A27DB-BD31-4B8C-83A1-F6EECF244321}">
                <p14:modId xmlns:p14="http://schemas.microsoft.com/office/powerpoint/2010/main" val="2482970014"/>
              </p:ext>
            </p:extLst>
          </p:nvPr>
        </p:nvGraphicFramePr>
        <p:xfrm>
          <a:off x="2555776" y="238336"/>
          <a:ext cx="4608512" cy="6476387"/>
        </p:xfrm>
        <a:graphic>
          <a:graphicData uri="http://schemas.openxmlformats.org/presentationml/2006/ole">
            <mc:AlternateContent xmlns:mc="http://schemas.openxmlformats.org/markup-compatibility/2006">
              <mc:Choice xmlns:v="urn:schemas-microsoft-com:vml" Requires="v">
                <p:oleObj spid="_x0000_s3088" r:id="rId6" imgW="4885120" imgH="6713248" progId="Visio.Drawing.11">
                  <p:embed/>
                </p:oleObj>
              </mc:Choice>
              <mc:Fallback>
                <p:oleObj r:id="rId6" imgW="4885120" imgH="6713248"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238336"/>
                        <a:ext cx="4608512" cy="6476387"/>
                      </a:xfrm>
                      <a:prstGeom prst="rect">
                        <a:avLst/>
                      </a:prstGeom>
                      <a:solidFill>
                        <a:srgbClr val="4BA7C7"/>
                      </a:solidFill>
                      <a:ln>
                        <a:solidFill>
                          <a:schemeClr val="tx2">
                            <a:lumMod val="60000"/>
                            <a:lumOff val="40000"/>
                          </a:schemeClr>
                        </a:solidFill>
                      </a:ln>
                    </p:spPr>
                  </p:pic>
                </p:oleObj>
              </mc:Fallback>
            </mc:AlternateContent>
          </a:graphicData>
        </a:graphic>
      </p:graphicFrame>
      <p:sp>
        <p:nvSpPr>
          <p:cNvPr id="10" name="9 Rectángulo"/>
          <p:cNvSpPr/>
          <p:nvPr/>
        </p:nvSpPr>
        <p:spPr>
          <a:xfrm>
            <a:off x="3851921" y="831865"/>
            <a:ext cx="3168352" cy="646331"/>
          </a:xfrm>
          <a:prstGeom prst="rect">
            <a:avLst/>
          </a:prstGeom>
        </p:spPr>
        <p:txBody>
          <a:bodyPr wrap="square">
            <a:spAutoFit/>
          </a:bodyPr>
          <a:lstStyle/>
          <a:p>
            <a:r>
              <a:rPr lang="es-EC" sz="3600" dirty="0">
                <a:solidFill>
                  <a:srgbClr val="FF0000"/>
                </a:solidFill>
                <a:latin typeface="Agency FB" panose="020B0503020202020204" pitchFamily="34" charset="0"/>
              </a:rPr>
              <a:t>DIAGRAMA DE FLUJO</a:t>
            </a:r>
            <a:endParaRPr lang="es-EC" sz="3600"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1061594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27384"/>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412819" y="511769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547664" y="831866"/>
            <a:ext cx="6320961"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Pruebas de laboratorio</a:t>
            </a:r>
            <a:endParaRPr lang="es-EC" sz="3600" dirty="0">
              <a:latin typeface="OCR A Extended" panose="02010509020102010303" pitchFamily="50" charset="0"/>
            </a:endParaRPr>
          </a:p>
        </p:txBody>
      </p:sp>
      <p:pic>
        <p:nvPicPr>
          <p:cNvPr id="11" name="10 Imagen" descr="C:\Users\Usuario\Documents\ESPE\Tesis\TESIS\photos\IMG-20130709-WA0006.jpg"/>
          <p:cNvPicPr/>
          <p:nvPr/>
        </p:nvPicPr>
        <p:blipFill rotWithShape="1">
          <a:blip r:embed="rId5" cstate="print">
            <a:extLst>
              <a:ext uri="{28A0092B-C50C-407E-A947-70E740481C1C}">
                <a14:useLocalDpi xmlns:a14="http://schemas.microsoft.com/office/drawing/2010/main" val="0"/>
              </a:ext>
            </a:extLst>
          </a:blip>
          <a:srcRect l="11111" t="15899" r="10298" b="9307"/>
          <a:stretch/>
        </p:blipFill>
        <p:spPr bwMode="auto">
          <a:xfrm>
            <a:off x="2868364" y="3881952"/>
            <a:ext cx="3575844" cy="2804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2" name="11 Rectángulo"/>
          <p:cNvSpPr/>
          <p:nvPr/>
        </p:nvSpPr>
        <p:spPr>
          <a:xfrm>
            <a:off x="557808" y="1817869"/>
            <a:ext cx="7974632" cy="1938992"/>
          </a:xfrm>
          <a:prstGeom prst="rect">
            <a:avLst/>
          </a:prstGeom>
        </p:spPr>
        <p:txBody>
          <a:bodyPr wrap="square">
            <a:spAutoFit/>
          </a:bodyPr>
          <a:lstStyle/>
          <a:p>
            <a:pPr algn="just"/>
            <a:r>
              <a:rPr lang="es-EC" sz="2000" dirty="0">
                <a:solidFill>
                  <a:schemeClr val="bg1"/>
                </a:solidFill>
              </a:rPr>
              <a:t>Después de haber identificado todos los elementos que serán necesarios para el </a:t>
            </a:r>
            <a:r>
              <a:rPr lang="es-EC" sz="2000" dirty="0" smtClean="0">
                <a:solidFill>
                  <a:schemeClr val="bg1"/>
                </a:solidFill>
              </a:rPr>
              <a:t>sistema, se </a:t>
            </a:r>
            <a:r>
              <a:rPr lang="es-EC" sz="2000" dirty="0">
                <a:solidFill>
                  <a:schemeClr val="bg1"/>
                </a:solidFill>
              </a:rPr>
              <a:t>procedió a armar el circuito en un simulador para comprobar su funcionamiento en condiciones ideales y al comprobar que funciona de la manera deseada se continuó con la instalación del circuito en un tablero de pruebas o </a:t>
            </a:r>
            <a:r>
              <a:rPr lang="es-EC" sz="2000" dirty="0" err="1">
                <a:solidFill>
                  <a:schemeClr val="bg1"/>
                </a:solidFill>
              </a:rPr>
              <a:t>protoboard</a:t>
            </a:r>
            <a:r>
              <a:rPr lang="es-EC" sz="2000" dirty="0">
                <a:solidFill>
                  <a:schemeClr val="bg1"/>
                </a:solidFill>
              </a:rPr>
              <a:t>  para comprobar su funcionamiento en condiciones reales.</a:t>
            </a:r>
          </a:p>
        </p:txBody>
      </p:sp>
    </p:spTree>
    <p:extLst>
      <p:ext uri="{BB962C8B-B14F-4D97-AF65-F5344CB8AC3E}">
        <p14:creationId xmlns:p14="http://schemas.microsoft.com/office/powerpoint/2010/main" val="3736199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fantom-xp.com/wallpapers/29/Chains_and_gears_-_free_windows_wallpaper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16204"/>
          <a:stretch/>
        </p:blipFill>
        <p:spPr bwMode="auto">
          <a:xfrm>
            <a:off x="-34462" y="-8883"/>
            <a:ext cx="9194486" cy="6863797"/>
          </a:xfrm>
          <a:prstGeom prst="rect">
            <a:avLst/>
          </a:prstGeom>
          <a:noFill/>
          <a:extLst>
            <a:ext uri="{909E8E84-426E-40DD-AFC4-6F175D3DCCD1}">
              <a14:hiddenFill xmlns:a14="http://schemas.microsoft.com/office/drawing/2010/main">
                <a:solidFill>
                  <a:srgbClr val="FFFFFF"/>
                </a:solidFill>
              </a14:hiddenFill>
            </a:ext>
          </a:extLst>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1259632" y="3007516"/>
            <a:ext cx="4337300" cy="830997"/>
          </a:xfrm>
          <a:prstGeom prst="rect">
            <a:avLst/>
          </a:prstGeom>
        </p:spPr>
        <p:txBody>
          <a:bodyPr wrap="square">
            <a:spAutoFit/>
          </a:bodyPr>
          <a:lstStyle/>
          <a:p>
            <a:r>
              <a:rPr lang="es-EC" sz="4800" b="1" dirty="0" smtClean="0">
                <a:solidFill>
                  <a:schemeClr val="bg1"/>
                </a:solidFill>
                <a:effectLst>
                  <a:outerShdw blurRad="38100" dist="38100" dir="2700000" algn="tl">
                    <a:srgbClr val="000000">
                      <a:alpha val="43137"/>
                    </a:srgbClr>
                  </a:outerShdw>
                </a:effectLst>
                <a:latin typeface="OCR A Extended" panose="02010509020102010303" pitchFamily="50" charset="0"/>
              </a:rPr>
              <a:t>Ensamblaje</a:t>
            </a:r>
            <a:endParaRPr lang="es-EC" sz="48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Tree>
    <p:extLst>
      <p:ext uri="{BB962C8B-B14F-4D97-AF65-F5344CB8AC3E}">
        <p14:creationId xmlns:p14="http://schemas.microsoft.com/office/powerpoint/2010/main" val="1745040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1" name="10 Imagen" descr="C:\Users\Usuario\Documents\ESPE\Tesis\TESIS\photos\IMG-20130718-WA0001.jpg"/>
          <p:cNvPicPr/>
          <p:nvPr/>
        </p:nvPicPr>
        <p:blipFill rotWithShape="1">
          <a:blip r:embed="rId5" cstate="print">
            <a:extLst>
              <a:ext uri="{28A0092B-C50C-407E-A947-70E740481C1C}">
                <a14:useLocalDpi xmlns:a14="http://schemas.microsoft.com/office/drawing/2010/main" val="0"/>
              </a:ext>
            </a:extLst>
          </a:blip>
          <a:srcRect l="7588" t="32520" r="11924" b="20146"/>
          <a:stretch/>
        </p:blipFill>
        <p:spPr bwMode="auto">
          <a:xfrm>
            <a:off x="669123" y="4537980"/>
            <a:ext cx="3512859" cy="1492900"/>
          </a:xfrm>
          <a:prstGeom prst="rect">
            <a:avLst/>
          </a:prstGeom>
          <a:ln w="6350" cap="sq">
            <a:solidFill>
              <a:schemeClr val="tx1"/>
            </a:solidFill>
            <a:prstDash val="solid"/>
            <a:miter lim="800000"/>
          </a:ln>
          <a:effectLst/>
          <a:extLst>
            <a:ext uri="{53640926-AAD7-44D8-BBD7-CCE9431645EC}">
              <a14:shadowObscured xmlns:a14="http://schemas.microsoft.com/office/drawing/2010/main"/>
            </a:ext>
          </a:extLst>
        </p:spPr>
      </p:pic>
      <p:pic>
        <p:nvPicPr>
          <p:cNvPr id="13" name="12 Imagen" descr="C:\Users\Usuario\Documents\ESPE\Tesis\TESIS\photos\IMG-20130822-WA0000.jpg"/>
          <p:cNvPicPr/>
          <p:nvPr/>
        </p:nvPicPr>
        <p:blipFill rotWithShape="1">
          <a:blip r:embed="rId6" cstate="print">
            <a:extLst>
              <a:ext uri="{28A0092B-C50C-407E-A947-70E740481C1C}">
                <a14:useLocalDpi xmlns:a14="http://schemas.microsoft.com/office/drawing/2010/main" val="0"/>
              </a:ext>
            </a:extLst>
          </a:blip>
          <a:srcRect l="5118" t="26824" r="16882" b="16706"/>
          <a:stretch/>
        </p:blipFill>
        <p:spPr bwMode="auto">
          <a:xfrm>
            <a:off x="683568" y="1779290"/>
            <a:ext cx="3498414" cy="2297782"/>
          </a:xfrm>
          <a:prstGeom prst="rect">
            <a:avLst/>
          </a:prstGeom>
          <a:noFill/>
          <a:ln w="6350">
            <a:solidFill>
              <a:schemeClr val="tx1"/>
            </a:solidFill>
          </a:ln>
          <a:extLst>
            <a:ext uri="{53640926-AAD7-44D8-BBD7-CCE9431645EC}">
              <a14:shadowObscured xmlns:a14="http://schemas.microsoft.com/office/drawing/2010/main"/>
            </a:ext>
          </a:extLst>
        </p:spPr>
      </p:pic>
      <p:pic>
        <p:nvPicPr>
          <p:cNvPr id="6146" name="Picture 2" descr="D:\Desktop\DSC_056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2" r="4563" b="192"/>
          <a:stretch/>
        </p:blipFill>
        <p:spPr bwMode="auto">
          <a:xfrm rot="5400000">
            <a:off x="3866275" y="1357313"/>
            <a:ext cx="5246176" cy="4122758"/>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1403648" y="476672"/>
            <a:ext cx="2312268" cy="1200329"/>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Elementos a ser colocados</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Tree>
    <p:extLst>
      <p:ext uri="{BB962C8B-B14F-4D97-AF65-F5344CB8AC3E}">
        <p14:creationId xmlns:p14="http://schemas.microsoft.com/office/powerpoint/2010/main" val="1526545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512" y="-8883"/>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pic>
        <p:nvPicPr>
          <p:cNvPr id="11" name="10 Imagen" descr="C:\Users\Usuario\Documents\ESPE\Tesis\TESIS\photos\IMG-20130823-WA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5" y="2616604"/>
            <a:ext cx="2016224" cy="282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11 Imagen" descr="C:\Users\Usuario\Documents\ESPE\Tesis\TESIS\photos\IMG-20130823-WA00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900" y="2616604"/>
            <a:ext cx="2016224" cy="282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12 Imagen" descr="C:\Users\Usuario\Documents\ESPE\Tesis\TESIS\photos\IMG-20130823-WA000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3256" y="2616604"/>
            <a:ext cx="2016224" cy="282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3 Rectángulo"/>
          <p:cNvSpPr/>
          <p:nvPr/>
        </p:nvSpPr>
        <p:spPr>
          <a:xfrm>
            <a:off x="679563" y="1445875"/>
            <a:ext cx="2312268" cy="830997"/>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Toma de Energía</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
        <p:nvSpPr>
          <p:cNvPr id="15" name="14 Rectángulo"/>
          <p:cNvSpPr/>
          <p:nvPr/>
        </p:nvSpPr>
        <p:spPr>
          <a:xfrm>
            <a:off x="3395287" y="1445874"/>
            <a:ext cx="2312268" cy="830997"/>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Corte Arranque</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
        <p:nvSpPr>
          <p:cNvPr id="16" name="15 Rectángulo"/>
          <p:cNvSpPr/>
          <p:nvPr/>
        </p:nvSpPr>
        <p:spPr>
          <a:xfrm>
            <a:off x="6055234" y="1445873"/>
            <a:ext cx="2312268" cy="830997"/>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Corte chispa</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Tree>
    <p:extLst>
      <p:ext uri="{BB962C8B-B14F-4D97-AF65-F5344CB8AC3E}">
        <p14:creationId xmlns:p14="http://schemas.microsoft.com/office/powerpoint/2010/main" val="71960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8884"/>
            <a:ext cx="9160024" cy="6866883"/>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763588" y="1988840"/>
            <a:ext cx="7632848" cy="4401205"/>
          </a:xfrm>
          <a:prstGeom prst="rect">
            <a:avLst/>
          </a:prstGeom>
        </p:spPr>
        <p:txBody>
          <a:bodyPr wrap="square">
            <a:spAutoFit/>
          </a:bodyPr>
          <a:lstStyle/>
          <a:p>
            <a:pPr marL="342900" lvl="0" indent="-3429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Implementar el sistema de seguridad mediante reconocimiento facial  en el vehículo Chevrolet Súper </a:t>
            </a:r>
            <a:r>
              <a:rPr lang="es-EC" sz="2800" dirty="0" err="1">
                <a:solidFill>
                  <a:schemeClr val="bg1"/>
                </a:solidFill>
                <a:effectLst>
                  <a:outerShdw blurRad="38100" dist="38100" dir="2700000" algn="tl">
                    <a:srgbClr val="000000">
                      <a:alpha val="43137"/>
                    </a:srgbClr>
                  </a:outerShdw>
                </a:effectLst>
              </a:rPr>
              <a:t>Carry</a:t>
            </a:r>
            <a:r>
              <a:rPr lang="es-EC" sz="2800" dirty="0">
                <a:solidFill>
                  <a:schemeClr val="bg1"/>
                </a:solidFill>
                <a:effectLst>
                  <a:outerShdw blurRad="38100" dist="38100" dir="2700000" algn="tl">
                    <a:srgbClr val="000000">
                      <a:alpha val="43137"/>
                    </a:srgbClr>
                  </a:outerShdw>
                </a:effectLst>
              </a:rPr>
              <a:t> de la empresa </a:t>
            </a:r>
            <a:r>
              <a:rPr lang="es-EC" sz="2800" dirty="0" err="1">
                <a:solidFill>
                  <a:schemeClr val="bg1"/>
                </a:solidFill>
                <a:effectLst>
                  <a:outerShdw blurRad="38100" dist="38100" dir="2700000" algn="tl">
                    <a:srgbClr val="000000">
                      <a:alpha val="43137"/>
                    </a:srgbClr>
                  </a:outerShdw>
                </a:effectLst>
              </a:rPr>
              <a:t>Soon</a:t>
            </a:r>
            <a:r>
              <a:rPr lang="es-EC" sz="2800" dirty="0">
                <a:solidFill>
                  <a:schemeClr val="bg1"/>
                </a:solidFill>
                <a:effectLst>
                  <a:outerShdw blurRad="38100" dist="38100" dir="2700000" algn="tl">
                    <a:srgbClr val="000000">
                      <a:alpha val="43137"/>
                    </a:srgbClr>
                  </a:outerShdw>
                </a:effectLst>
              </a:rPr>
              <a:t> </a:t>
            </a:r>
            <a:r>
              <a:rPr lang="es-EC" sz="2800" dirty="0" err="1">
                <a:solidFill>
                  <a:schemeClr val="bg1"/>
                </a:solidFill>
                <a:effectLst>
                  <a:outerShdw blurRad="38100" dist="38100" dir="2700000" algn="tl">
                    <a:srgbClr val="000000">
                      <a:alpha val="43137"/>
                    </a:srgbClr>
                  </a:outerShdw>
                </a:effectLst>
              </a:rPr>
              <a:t>Burguer</a:t>
            </a:r>
            <a:r>
              <a:rPr lang="es-EC" sz="2800" dirty="0">
                <a:solidFill>
                  <a:schemeClr val="bg1"/>
                </a:solidFill>
                <a:effectLst>
                  <a:outerShdw blurRad="38100" dist="38100" dir="2700000" algn="tl">
                    <a:srgbClr val="000000">
                      <a:alpha val="43137"/>
                    </a:srgbClr>
                  </a:outerShdw>
                </a:effectLst>
              </a:rPr>
              <a:t>.</a:t>
            </a:r>
          </a:p>
          <a:p>
            <a:pPr algn="just"/>
            <a:r>
              <a:rPr lang="es-EC" sz="2800" dirty="0">
                <a:solidFill>
                  <a:schemeClr val="bg1"/>
                </a:solidFill>
                <a:effectLst>
                  <a:outerShdw blurRad="38100" dist="38100" dir="2700000" algn="tl">
                    <a:srgbClr val="000000">
                      <a:alpha val="43137"/>
                    </a:srgbClr>
                  </a:outerShdw>
                </a:effectLst>
              </a:rPr>
              <a:t> </a:t>
            </a:r>
          </a:p>
          <a:p>
            <a:pPr marL="342900" lvl="0" indent="-3429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Elaborar un manual que facilite el manejo y operación del sistema de seguridad por reconocimiento facial.</a:t>
            </a:r>
          </a:p>
          <a:p>
            <a:pPr algn="just"/>
            <a:r>
              <a:rPr lang="es-EC" sz="2800" dirty="0">
                <a:solidFill>
                  <a:schemeClr val="bg1"/>
                </a:solidFill>
                <a:effectLst>
                  <a:outerShdw blurRad="38100" dist="38100" dir="2700000" algn="tl">
                    <a:srgbClr val="000000">
                      <a:alpha val="43137"/>
                    </a:srgbClr>
                  </a:outerShdw>
                </a:effectLst>
              </a:rPr>
              <a:t> </a:t>
            </a:r>
          </a:p>
          <a:p>
            <a:pPr marL="342900" lvl="0" indent="-342900" algn="just">
              <a:buFont typeface="Arial" pitchFamily="34" charset="0"/>
              <a:buChar char="•"/>
            </a:pPr>
            <a:r>
              <a:rPr lang="es-EC" sz="2800" dirty="0">
                <a:solidFill>
                  <a:schemeClr val="bg1"/>
                </a:solidFill>
                <a:effectLst>
                  <a:outerShdw blurRad="38100" dist="38100" dir="2700000" algn="tl">
                    <a:srgbClr val="000000">
                      <a:alpha val="43137"/>
                    </a:srgbClr>
                  </a:outerShdw>
                </a:effectLst>
              </a:rPr>
              <a:t>Generar un reporte histórico de utilización del vehículo.</a:t>
            </a:r>
          </a:p>
        </p:txBody>
      </p:sp>
      <p:sp>
        <p:nvSpPr>
          <p:cNvPr id="12" name="11 Rectángulo"/>
          <p:cNvSpPr/>
          <p:nvPr/>
        </p:nvSpPr>
        <p:spPr>
          <a:xfrm>
            <a:off x="1926080" y="802547"/>
            <a:ext cx="5307864"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OBJETIVOS ESPECÍFICOS</a:t>
            </a:r>
          </a:p>
        </p:txBody>
      </p:sp>
    </p:spTree>
    <p:extLst>
      <p:ext uri="{BB962C8B-B14F-4D97-AF65-F5344CB8AC3E}">
        <p14:creationId xmlns:p14="http://schemas.microsoft.com/office/powerpoint/2010/main" val="1942376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1547664" y="831866"/>
            <a:ext cx="381065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Acabado Final</a:t>
            </a:r>
            <a:endParaRPr lang="es-EC" sz="3600" dirty="0">
              <a:latin typeface="OCR A Extended" panose="02010509020102010303" pitchFamily="50" charset="0"/>
            </a:endParaRPr>
          </a:p>
        </p:txBody>
      </p:sp>
      <p:pic>
        <p:nvPicPr>
          <p:cNvPr id="12" name="11 Imagen" descr="C:\Users\Usuario\Desktop\Nueva carpeta (3)\PICT637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841386"/>
            <a:ext cx="3263391" cy="2304256"/>
          </a:xfrm>
          <a:prstGeom prst="rect">
            <a:avLst/>
          </a:prstGeom>
          <a:noFill/>
          <a:ln w="6350">
            <a:solidFill>
              <a:schemeClr val="tx1"/>
            </a:solidFill>
          </a:ln>
        </p:spPr>
      </p:pic>
      <p:pic>
        <p:nvPicPr>
          <p:cNvPr id="7170" name="Picture 2" descr="D:\Desktop\DSC_06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4132302"/>
            <a:ext cx="330562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12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2124758" y="1074670"/>
            <a:ext cx="492634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Pruebas nocturnas</a:t>
            </a:r>
            <a:endParaRPr lang="es-EC" sz="3600" dirty="0">
              <a:latin typeface="OCR A Extended" panose="02010509020102010303" pitchFamily="50" charset="0"/>
            </a:endParaRPr>
          </a:p>
        </p:txBody>
      </p:sp>
      <p:pic>
        <p:nvPicPr>
          <p:cNvPr id="8194" name="Picture 2" descr="Foto: Tesis 100% funcional ya era hora de dar con la falla al f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267776"/>
            <a:ext cx="4022204" cy="30166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to: Tesis sistema de reconocimiento facial en el vehículo vamos ah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012" y="2267776"/>
            <a:ext cx="4022205" cy="3016654"/>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437470" y="5383512"/>
            <a:ext cx="2312268" cy="830997"/>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Obscuridad total</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
        <p:nvSpPr>
          <p:cNvPr id="14" name="13 Rectángulo"/>
          <p:cNvSpPr/>
          <p:nvPr/>
        </p:nvSpPr>
        <p:spPr>
          <a:xfrm>
            <a:off x="1250504" y="5568179"/>
            <a:ext cx="2312268" cy="461665"/>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En </a:t>
            </a:r>
            <a:r>
              <a:rPr lang="es-EC" sz="2400" b="1" dirty="0">
                <a:solidFill>
                  <a:schemeClr val="bg1"/>
                </a:solidFill>
                <a:effectLst>
                  <a:outerShdw blurRad="38100" dist="38100" dir="2700000" algn="tl">
                    <a:srgbClr val="000000">
                      <a:alpha val="43137"/>
                    </a:srgbClr>
                  </a:outerShdw>
                </a:effectLst>
                <a:latin typeface="OCR A Extended" panose="02010509020102010303" pitchFamily="50" charset="0"/>
              </a:rPr>
              <a:t>l</a:t>
            </a: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a noche</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
        <p:nvSpPr>
          <p:cNvPr id="15" name="14 Rectángulo"/>
          <p:cNvSpPr/>
          <p:nvPr/>
        </p:nvSpPr>
        <p:spPr>
          <a:xfrm>
            <a:off x="1250504" y="4822765"/>
            <a:ext cx="2312268" cy="461665"/>
          </a:xfrm>
          <a:prstGeom prst="rect">
            <a:avLst/>
          </a:prstGeom>
        </p:spPr>
        <p:txBody>
          <a:bodyPr wrap="square">
            <a:spAutoFit/>
          </a:bodyPr>
          <a:lstStyle/>
          <a:p>
            <a:pPr algn="ctr"/>
            <a:r>
              <a:rPr lang="es-EC" sz="2400" b="1" dirty="0" smtClean="0">
                <a:solidFill>
                  <a:schemeClr val="bg1"/>
                </a:solidFill>
                <a:effectLst>
                  <a:outerShdw blurRad="38100" dist="38100" dir="2700000" algn="tl">
                    <a:srgbClr val="000000">
                      <a:alpha val="43137"/>
                    </a:srgbClr>
                  </a:outerShdw>
                </a:effectLst>
                <a:latin typeface="OCR A Extended" panose="02010509020102010303" pitchFamily="50" charset="0"/>
              </a:rPr>
              <a:t>1</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
        <p:nvSpPr>
          <p:cNvPr id="17" name="16 Rectángulo"/>
          <p:cNvSpPr/>
          <p:nvPr/>
        </p:nvSpPr>
        <p:spPr>
          <a:xfrm>
            <a:off x="5434980" y="4744332"/>
            <a:ext cx="2312268" cy="461665"/>
          </a:xfrm>
          <a:prstGeom prst="rect">
            <a:avLst/>
          </a:prstGeom>
        </p:spPr>
        <p:txBody>
          <a:bodyPr wrap="square">
            <a:spAutoFit/>
          </a:bodyPr>
          <a:lstStyle/>
          <a:p>
            <a:pPr algn="ctr"/>
            <a:r>
              <a:rPr lang="es-EC" sz="2400" b="1" dirty="0">
                <a:solidFill>
                  <a:schemeClr val="bg1"/>
                </a:solidFill>
                <a:effectLst>
                  <a:outerShdw blurRad="38100" dist="38100" dir="2700000" algn="tl">
                    <a:srgbClr val="000000">
                      <a:alpha val="43137"/>
                    </a:srgbClr>
                  </a:outerShdw>
                </a:effectLst>
                <a:latin typeface="OCR A Extended" panose="02010509020102010303" pitchFamily="50" charset="0"/>
              </a:rPr>
              <a:t>2</a:t>
            </a:r>
            <a:endParaRPr lang="es-EC" sz="24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Tree>
    <p:extLst>
      <p:ext uri="{BB962C8B-B14F-4D97-AF65-F5344CB8AC3E}">
        <p14:creationId xmlns:p14="http://schemas.microsoft.com/office/powerpoint/2010/main" val="258686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2256299" y="831866"/>
            <a:ext cx="4647426" cy="646331"/>
          </a:xfrm>
          <a:prstGeom prst="rect">
            <a:avLst/>
          </a:prstGeom>
        </p:spPr>
        <p:txBody>
          <a:bodyPr wrap="none">
            <a:spAutoFit/>
          </a:bodyPr>
          <a:lstStyle/>
          <a:p>
            <a:r>
              <a:rPr lang="es-EC" sz="3600" dirty="0" smtClean="0">
                <a:solidFill>
                  <a:srgbClr val="FF0000"/>
                </a:solidFill>
                <a:latin typeface="OCR A Extended" panose="02010509020102010303" pitchFamily="50" charset="0"/>
              </a:rPr>
              <a:t>HISTORIAL </a:t>
            </a:r>
            <a:r>
              <a:rPr lang="es-EC" sz="3600" dirty="0">
                <a:solidFill>
                  <a:srgbClr val="FF0000"/>
                </a:solidFill>
                <a:latin typeface="OCR A Extended" panose="02010509020102010303" pitchFamily="50" charset="0"/>
              </a:rPr>
              <a:t>DE USO</a:t>
            </a:r>
            <a:endParaRPr lang="es-EC" sz="3600" dirty="0">
              <a:solidFill>
                <a:srgbClr val="FF0000"/>
              </a:solidFill>
              <a:latin typeface="OCR A Extended" panose="02010509020102010303" pitchFamily="50" charset="0"/>
            </a:endParaRPr>
          </a:p>
        </p:txBody>
      </p:sp>
      <p:pic>
        <p:nvPicPr>
          <p:cNvPr id="11" name="10 Imagen" descr="C:\Users\Usuario\Documents\ESPE\Tesis\TESIS\photos\IMG-20130807-WA00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8847" y="3336661"/>
            <a:ext cx="4623917" cy="3013218"/>
          </a:xfrm>
          <a:prstGeom prst="rect">
            <a:avLst/>
          </a:prstGeom>
          <a:ln w="6350" cap="sq">
            <a:solidFill>
              <a:srgbClr val="000000"/>
            </a:solidFill>
            <a:prstDash val="solid"/>
            <a:miter lim="800000"/>
          </a:ln>
          <a:effectLst/>
        </p:spPr>
      </p:pic>
      <p:sp>
        <p:nvSpPr>
          <p:cNvPr id="12" name="11 Rectángulo"/>
          <p:cNvSpPr/>
          <p:nvPr/>
        </p:nvSpPr>
        <p:spPr>
          <a:xfrm>
            <a:off x="561180" y="1628800"/>
            <a:ext cx="7899252" cy="1569660"/>
          </a:xfrm>
          <a:prstGeom prst="rect">
            <a:avLst/>
          </a:prstGeom>
        </p:spPr>
        <p:txBody>
          <a:bodyPr wrap="square">
            <a:spAutoFit/>
          </a:bodyPr>
          <a:lstStyle/>
          <a:p>
            <a:pPr algn="just"/>
            <a:r>
              <a:rPr lang="es-EC" sz="2400" dirty="0">
                <a:solidFill>
                  <a:schemeClr val="bg1"/>
                </a:solidFill>
              </a:rPr>
              <a:t>El sistema de seguridad por reconocimiento facial a más de brindar seguridad al vehículo ofrece un historial de uso del mismo marcando la hora, fecha e identificación de la persona que hizo uso del vehículo.</a:t>
            </a:r>
            <a:endParaRPr lang="es-EC" sz="2400" dirty="0">
              <a:solidFill>
                <a:schemeClr val="bg1"/>
              </a:solidFill>
              <a:effectLst/>
            </a:endParaRPr>
          </a:p>
        </p:txBody>
      </p:sp>
    </p:spTree>
    <p:extLst>
      <p:ext uri="{BB962C8B-B14F-4D97-AF65-F5344CB8AC3E}">
        <p14:creationId xmlns:p14="http://schemas.microsoft.com/office/powerpoint/2010/main" val="435998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mazingpics.net/content/Best%20of%20the%20best/Best%20Wallpaper%201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r="16666"/>
          <a:stretch/>
        </p:blipFill>
        <p:spPr bwMode="auto">
          <a:xfrm>
            <a:off x="0" y="-8883"/>
            <a:ext cx="9144000" cy="6863797"/>
          </a:xfrm>
          <a:prstGeom prst="rect">
            <a:avLst/>
          </a:prstGeom>
          <a:noFill/>
          <a:extLst>
            <a:ext uri="{909E8E84-426E-40DD-AFC4-6F175D3DCCD1}">
              <a14:hiddenFill xmlns:a14="http://schemas.microsoft.com/office/drawing/2010/main">
                <a:solidFill>
                  <a:srgbClr val="FFFFFF"/>
                </a:solidFill>
              </a14:hiddenFill>
            </a:ext>
          </a:extLst>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644385" y="3126304"/>
            <a:ext cx="7887096" cy="584775"/>
          </a:xfrm>
          <a:prstGeom prst="rect">
            <a:avLst/>
          </a:prstGeom>
        </p:spPr>
        <p:txBody>
          <a:bodyPr wrap="none">
            <a:spAutoFit/>
          </a:bodyPr>
          <a:lstStyle/>
          <a:p>
            <a:r>
              <a:rPr lang="es-EC" sz="3200" b="1" dirty="0" smtClean="0">
                <a:solidFill>
                  <a:schemeClr val="bg1"/>
                </a:solidFill>
                <a:effectLst>
                  <a:outerShdw blurRad="38100" dist="38100" dir="2700000" algn="tl">
                    <a:srgbClr val="000000">
                      <a:alpha val="43137"/>
                    </a:srgbClr>
                  </a:outerShdw>
                </a:effectLst>
                <a:latin typeface="OCR A Extended" panose="02010509020102010303" pitchFamily="50" charset="0"/>
              </a:rPr>
              <a:t>Conclusiones y Recomendaciones </a:t>
            </a:r>
            <a:endParaRPr lang="es-EC" sz="32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spTree>
    <p:extLst>
      <p:ext uri="{BB962C8B-B14F-4D97-AF65-F5344CB8AC3E}">
        <p14:creationId xmlns:p14="http://schemas.microsoft.com/office/powerpoint/2010/main" val="3944080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2567786" y="751571"/>
            <a:ext cx="3810659"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Conclusiones </a:t>
            </a:r>
            <a:endParaRPr lang="es-EC" sz="3600" dirty="0">
              <a:latin typeface="OCR A Extended" panose="02010509020102010303" pitchFamily="50" charset="0"/>
            </a:endParaRPr>
          </a:p>
        </p:txBody>
      </p:sp>
      <p:sp>
        <p:nvSpPr>
          <p:cNvPr id="12" name="11 Rectángulo"/>
          <p:cNvSpPr/>
          <p:nvPr/>
        </p:nvSpPr>
        <p:spPr>
          <a:xfrm>
            <a:off x="557808" y="1628800"/>
            <a:ext cx="7830616" cy="4893647"/>
          </a:xfrm>
          <a:prstGeom prst="rect">
            <a:avLst/>
          </a:prstGeom>
        </p:spPr>
        <p:txBody>
          <a:bodyPr wrap="square">
            <a:spAutoFit/>
          </a:bodyPr>
          <a:lstStyle/>
          <a:p>
            <a:pPr marL="342900" lvl="0" indent="-342900" algn="just">
              <a:buFont typeface="Arial" panose="020B0604020202020204" pitchFamily="34" charset="0"/>
              <a:buChar char="•"/>
            </a:pPr>
            <a:r>
              <a:rPr lang="es-EC" sz="2400" dirty="0">
                <a:solidFill>
                  <a:schemeClr val="bg1"/>
                </a:solidFill>
              </a:rPr>
              <a:t>Se seleccionó los componentes eléctricos y electrónicos en base a las necesidades del sistema y a las condiciones que nos ofrece el vehículo. </a:t>
            </a:r>
            <a:endParaRPr lang="es-EC" sz="2400" dirty="0" smtClean="0">
              <a:solidFill>
                <a:schemeClr val="bg1"/>
              </a:solidFill>
            </a:endParaRPr>
          </a:p>
          <a:p>
            <a:pPr marL="342900" lvl="0" indent="-342900" algn="just">
              <a:buFont typeface="Arial" panose="020B0604020202020204" pitchFamily="34" charset="0"/>
              <a:buChar char="•"/>
            </a:pPr>
            <a:endParaRPr lang="es-EC" sz="2400" dirty="0">
              <a:solidFill>
                <a:schemeClr val="bg1"/>
              </a:solidFill>
            </a:endParaRPr>
          </a:p>
          <a:p>
            <a:pPr marL="342900" lvl="0" indent="-342900" algn="just">
              <a:buFont typeface="Arial" panose="020B0604020202020204" pitchFamily="34" charset="0"/>
              <a:buChar char="•"/>
            </a:pPr>
            <a:r>
              <a:rPr lang="es-EC" sz="2400" dirty="0">
                <a:solidFill>
                  <a:schemeClr val="bg1"/>
                </a:solidFill>
              </a:rPr>
              <a:t>Se determinó las alternativas técnicas dentro del vehículo para el diseño del sistema de seguridad, evaluando la posición más estética y funcional  para los componentes de manera que permita su fácil utilización</a:t>
            </a:r>
            <a:r>
              <a:rPr lang="es-EC" sz="2400" dirty="0" smtClean="0">
                <a:solidFill>
                  <a:schemeClr val="bg1"/>
                </a:solidFill>
              </a:rPr>
              <a:t>.</a:t>
            </a:r>
          </a:p>
          <a:p>
            <a:pPr marL="342900" lvl="0" indent="-342900" algn="just">
              <a:buFont typeface="Arial" panose="020B0604020202020204" pitchFamily="34" charset="0"/>
              <a:buChar char="•"/>
            </a:pPr>
            <a:endParaRPr lang="es-EC" sz="2400" dirty="0">
              <a:solidFill>
                <a:schemeClr val="bg1"/>
              </a:solidFill>
            </a:endParaRPr>
          </a:p>
          <a:p>
            <a:pPr marL="342900" lvl="0" indent="-342900" algn="just">
              <a:buFont typeface="Arial" panose="020B0604020202020204" pitchFamily="34" charset="0"/>
              <a:buChar char="•"/>
            </a:pPr>
            <a:r>
              <a:rPr lang="es-EC" sz="2400" dirty="0">
                <a:solidFill>
                  <a:schemeClr val="bg1"/>
                </a:solidFill>
              </a:rPr>
              <a:t>Se implementó el sistema de seguridad mediante reconocimiento facial en el vehículo Chevrolet Súper </a:t>
            </a:r>
            <a:r>
              <a:rPr lang="es-EC" sz="2400" dirty="0" err="1">
                <a:solidFill>
                  <a:schemeClr val="bg1"/>
                </a:solidFill>
              </a:rPr>
              <a:t>Carry</a:t>
            </a:r>
            <a:r>
              <a:rPr lang="es-EC" sz="2400" dirty="0">
                <a:solidFill>
                  <a:schemeClr val="bg1"/>
                </a:solidFill>
              </a:rPr>
              <a:t> de la empresa </a:t>
            </a:r>
            <a:r>
              <a:rPr lang="es-EC" sz="2400" dirty="0" err="1">
                <a:solidFill>
                  <a:schemeClr val="bg1"/>
                </a:solidFill>
              </a:rPr>
              <a:t>Soon</a:t>
            </a:r>
            <a:r>
              <a:rPr lang="es-EC" sz="2400" dirty="0">
                <a:solidFill>
                  <a:schemeClr val="bg1"/>
                </a:solidFill>
              </a:rPr>
              <a:t> </a:t>
            </a:r>
            <a:r>
              <a:rPr lang="es-EC" sz="2400" dirty="0" err="1">
                <a:solidFill>
                  <a:schemeClr val="bg1"/>
                </a:solidFill>
              </a:rPr>
              <a:t>Burguer</a:t>
            </a:r>
            <a:r>
              <a:rPr lang="es-EC" sz="2400" dirty="0">
                <a:solidFill>
                  <a:schemeClr val="bg1"/>
                </a:solidFill>
              </a:rPr>
              <a:t> de manera económica, práctica y funcional.</a:t>
            </a:r>
          </a:p>
        </p:txBody>
      </p:sp>
    </p:spTree>
    <p:extLst>
      <p:ext uri="{BB962C8B-B14F-4D97-AF65-F5344CB8AC3E}">
        <p14:creationId xmlns:p14="http://schemas.microsoft.com/office/powerpoint/2010/main" val="4115404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755575" y="1496973"/>
            <a:ext cx="8010029" cy="4524315"/>
          </a:xfrm>
          <a:prstGeom prst="rect">
            <a:avLst/>
          </a:prstGeom>
        </p:spPr>
        <p:txBody>
          <a:bodyPr wrap="square">
            <a:spAutoFit/>
          </a:bodyPr>
          <a:lstStyle/>
          <a:p>
            <a:pPr marL="285750" lvl="0" indent="-285750">
              <a:buFont typeface="Arial" panose="020B0604020202020204" pitchFamily="34" charset="0"/>
              <a:buChar char="•"/>
            </a:pPr>
            <a:r>
              <a:rPr lang="es-EC" sz="2400" dirty="0">
                <a:solidFill>
                  <a:schemeClr val="bg1"/>
                </a:solidFill>
              </a:rPr>
              <a:t>Se elaboró el manual de uso del sistema de reconocimiento facial el cual facilitará la utilización del mismo y permitirá el poder emplearlo correctamente y sacar el mejor provecho de él</a:t>
            </a:r>
            <a:r>
              <a:rPr lang="es-EC" sz="2400" dirty="0" smtClean="0">
                <a:solidFill>
                  <a:schemeClr val="bg1"/>
                </a:solidFill>
              </a:rPr>
              <a:t>.</a:t>
            </a:r>
          </a:p>
          <a:p>
            <a:pPr marL="285750" lvl="0" indent="-285750">
              <a:buFont typeface="Arial" panose="020B0604020202020204" pitchFamily="34" charset="0"/>
              <a:buChar char="•"/>
            </a:pPr>
            <a:endParaRPr lang="es-EC" sz="2400" dirty="0">
              <a:solidFill>
                <a:schemeClr val="bg1"/>
              </a:solidFill>
            </a:endParaRPr>
          </a:p>
          <a:p>
            <a:pPr marL="285750" lvl="0" indent="-285750">
              <a:buFont typeface="Arial" panose="020B0604020202020204" pitchFamily="34" charset="0"/>
              <a:buChar char="•"/>
            </a:pPr>
            <a:r>
              <a:rPr lang="es-EC" sz="2400" dirty="0">
                <a:solidFill>
                  <a:schemeClr val="bg1"/>
                </a:solidFill>
              </a:rPr>
              <a:t>Se generó un reporte histórico de la utilización el vehículo</a:t>
            </a:r>
            <a:r>
              <a:rPr lang="es-EC" sz="2400" dirty="0" smtClean="0">
                <a:solidFill>
                  <a:schemeClr val="bg1"/>
                </a:solidFill>
              </a:rPr>
              <a:t>.</a:t>
            </a:r>
          </a:p>
          <a:p>
            <a:pPr marL="285750" lvl="0" indent="-285750">
              <a:buFont typeface="Arial" panose="020B0604020202020204" pitchFamily="34" charset="0"/>
              <a:buChar char="•"/>
            </a:pPr>
            <a:endParaRPr lang="es-EC" sz="2400" dirty="0">
              <a:solidFill>
                <a:schemeClr val="bg1"/>
              </a:solidFill>
            </a:endParaRPr>
          </a:p>
          <a:p>
            <a:pPr marL="285750" lvl="0" indent="-285750">
              <a:buFont typeface="Arial" panose="020B0604020202020204" pitchFamily="34" charset="0"/>
              <a:buChar char="•"/>
            </a:pPr>
            <a:r>
              <a:rPr lang="es-EC" sz="2400" dirty="0">
                <a:solidFill>
                  <a:schemeClr val="bg1"/>
                </a:solidFill>
              </a:rPr>
              <a:t>Se escogió a la visera del chofer como el lugar propicio para la ubicación de la cámara de reconocimiento facial, puesto que nos provee del espacio suficiente entre el usuario y la cámara y además nos ahorra espacio ya que la visera puede ser plegada.</a:t>
            </a:r>
          </a:p>
        </p:txBody>
      </p:sp>
    </p:spTree>
    <p:extLst>
      <p:ext uri="{BB962C8B-B14F-4D97-AF65-F5344CB8AC3E}">
        <p14:creationId xmlns:p14="http://schemas.microsoft.com/office/powerpoint/2010/main" val="3339913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2" name="11 Rectángulo"/>
          <p:cNvSpPr/>
          <p:nvPr/>
        </p:nvSpPr>
        <p:spPr>
          <a:xfrm>
            <a:off x="1115616" y="905196"/>
            <a:ext cx="7488832" cy="5632311"/>
          </a:xfrm>
          <a:prstGeom prst="rect">
            <a:avLst/>
          </a:prstGeom>
        </p:spPr>
        <p:txBody>
          <a:bodyPr wrap="square">
            <a:spAutoFit/>
          </a:bodyPr>
          <a:lstStyle/>
          <a:p>
            <a:pPr marL="342900" lvl="0" indent="-342900" algn="just">
              <a:buFont typeface="Arial" panose="020B0604020202020204" pitchFamily="34" charset="0"/>
              <a:buChar char="•"/>
            </a:pPr>
            <a:r>
              <a:rPr lang="es-EC" sz="2400" dirty="0">
                <a:solidFill>
                  <a:schemeClr val="bg1"/>
                </a:solidFill>
              </a:rPr>
              <a:t>Seleccionamos un PIC bajo los parámetros técnicos necesarios para la realización del proyecto</a:t>
            </a:r>
            <a:r>
              <a:rPr lang="es-EC" sz="2400" dirty="0" smtClean="0">
                <a:solidFill>
                  <a:schemeClr val="bg1"/>
                </a:solidFill>
              </a:rPr>
              <a:t>.</a:t>
            </a:r>
          </a:p>
          <a:p>
            <a:pPr marL="342900" lvl="0" indent="-342900" algn="just">
              <a:buFont typeface="Arial" panose="020B0604020202020204" pitchFamily="34" charset="0"/>
              <a:buChar char="•"/>
            </a:pPr>
            <a:endParaRPr lang="es-EC" sz="2400" dirty="0">
              <a:solidFill>
                <a:schemeClr val="bg1"/>
              </a:solidFill>
            </a:endParaRPr>
          </a:p>
          <a:p>
            <a:pPr marL="342900" lvl="0" indent="-342900" algn="just">
              <a:buFont typeface="Arial" panose="020B0604020202020204" pitchFamily="34" charset="0"/>
              <a:buChar char="•"/>
            </a:pPr>
            <a:r>
              <a:rPr lang="es-EC" sz="2400" dirty="0">
                <a:solidFill>
                  <a:schemeClr val="bg1"/>
                </a:solidFill>
              </a:rPr>
              <a:t>La implementación del Sistema de Seguridad por Reconocimiento Facial en el vehículo Chevrolet Súper </a:t>
            </a:r>
            <a:r>
              <a:rPr lang="es-EC" sz="2400" dirty="0" err="1">
                <a:solidFill>
                  <a:schemeClr val="bg1"/>
                </a:solidFill>
              </a:rPr>
              <a:t>Carry</a:t>
            </a:r>
            <a:r>
              <a:rPr lang="es-EC" sz="2400" dirty="0">
                <a:solidFill>
                  <a:schemeClr val="bg1"/>
                </a:solidFill>
              </a:rPr>
              <a:t> ayudó a tener un mejor control de utilización del automotor llevando un historial de uso que satisfizo los requerimientos del dueño de la empresa y alcanzó todas sus expectativas</a:t>
            </a:r>
            <a:r>
              <a:rPr lang="es-EC" sz="2400" dirty="0" smtClean="0">
                <a:solidFill>
                  <a:schemeClr val="bg1"/>
                </a:solidFill>
              </a:rPr>
              <a:t>.</a:t>
            </a:r>
          </a:p>
          <a:p>
            <a:pPr lvl="0" algn="just"/>
            <a:r>
              <a:rPr lang="es-EC" sz="2400" dirty="0" smtClean="0">
                <a:solidFill>
                  <a:schemeClr val="bg1"/>
                </a:solidFill>
              </a:rPr>
              <a:t> </a:t>
            </a:r>
            <a:endParaRPr lang="es-EC" sz="2400" dirty="0">
              <a:solidFill>
                <a:schemeClr val="bg1"/>
              </a:solidFill>
            </a:endParaRPr>
          </a:p>
          <a:p>
            <a:pPr marL="342900" indent="-342900" algn="just">
              <a:buFont typeface="Arial" panose="020B0604020202020204" pitchFamily="34" charset="0"/>
              <a:buChar char="•"/>
            </a:pPr>
            <a:r>
              <a:rPr lang="es-EC" sz="2400" dirty="0">
                <a:solidFill>
                  <a:schemeClr val="bg1"/>
                </a:solidFill>
              </a:rPr>
              <a:t>El Sistema de Seguridad por Reconocimiento Facial es eficiente y puede ser operado por cualquier persona previo una ligera instrucción de su funcionamiento y sin necesidad que tenga ninguna clase de conocimiento en eléctrica, electrónica o mecánica automotriz</a:t>
            </a:r>
            <a:endParaRPr lang="es-EC" sz="2400" dirty="0">
              <a:solidFill>
                <a:schemeClr val="bg1"/>
              </a:solidFill>
            </a:endParaRPr>
          </a:p>
        </p:txBody>
      </p:sp>
    </p:spTree>
    <p:extLst>
      <p:ext uri="{BB962C8B-B14F-4D97-AF65-F5344CB8AC3E}">
        <p14:creationId xmlns:p14="http://schemas.microsoft.com/office/powerpoint/2010/main" val="1709718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394977" y="1509346"/>
            <a:ext cx="8370070" cy="5262979"/>
          </a:xfrm>
          <a:prstGeom prst="rect">
            <a:avLst/>
          </a:prstGeom>
        </p:spPr>
        <p:txBody>
          <a:bodyPr wrap="square">
            <a:spAutoFit/>
          </a:bodyPr>
          <a:lstStyle/>
          <a:p>
            <a:pPr marL="342900" lvl="0" indent="-342900" algn="just">
              <a:buFont typeface="Arial" panose="020B0604020202020204" pitchFamily="34" charset="0"/>
              <a:buChar char="•"/>
            </a:pPr>
            <a:r>
              <a:rPr lang="es-EC" sz="2400" dirty="0">
                <a:solidFill>
                  <a:schemeClr val="bg1"/>
                </a:solidFill>
              </a:rPr>
              <a:t>Se recomienda la implementación del Sistema de Seguridad por Reconocimiento facial en los vehículos, especialmente en las empresas en que son utilizados por choferes diferentes</a:t>
            </a:r>
            <a:r>
              <a:rPr lang="es-EC" sz="2400" dirty="0" smtClean="0">
                <a:solidFill>
                  <a:schemeClr val="bg1"/>
                </a:solidFill>
              </a:rPr>
              <a:t>.</a:t>
            </a:r>
          </a:p>
          <a:p>
            <a:pPr marL="342900" lvl="0" indent="-342900" algn="just">
              <a:buFont typeface="Arial" panose="020B0604020202020204" pitchFamily="34" charset="0"/>
              <a:buChar char="•"/>
            </a:pPr>
            <a:endParaRPr lang="es-EC" sz="2400" dirty="0">
              <a:solidFill>
                <a:schemeClr val="bg1"/>
              </a:solidFill>
            </a:endParaRPr>
          </a:p>
          <a:p>
            <a:pPr marL="342900" lvl="0" indent="-342900" algn="just">
              <a:buFont typeface="Arial" panose="020B0604020202020204" pitchFamily="34" charset="0"/>
              <a:buChar char="•"/>
            </a:pPr>
            <a:r>
              <a:rPr lang="es-EC" sz="2400" dirty="0">
                <a:solidFill>
                  <a:schemeClr val="bg1"/>
                </a:solidFill>
              </a:rPr>
              <a:t>Se recomienda leer el manual de uso del sistema, de manera que pueda ser utilizado de la mejor manera y sea aprovechado al máximo</a:t>
            </a:r>
            <a:r>
              <a:rPr lang="es-EC" sz="2400" dirty="0" smtClean="0">
                <a:solidFill>
                  <a:schemeClr val="bg1"/>
                </a:solidFill>
              </a:rPr>
              <a:t>.</a:t>
            </a:r>
          </a:p>
          <a:p>
            <a:pPr marL="342900" lvl="0" indent="-342900" algn="just">
              <a:buFont typeface="Arial" panose="020B0604020202020204" pitchFamily="34" charset="0"/>
              <a:buChar char="•"/>
            </a:pPr>
            <a:endParaRPr lang="es-EC" sz="2400" dirty="0">
              <a:solidFill>
                <a:schemeClr val="bg1"/>
              </a:solidFill>
            </a:endParaRPr>
          </a:p>
          <a:p>
            <a:pPr marL="342900" lvl="0" indent="-342900" algn="just">
              <a:buFont typeface="Arial" panose="020B0604020202020204" pitchFamily="34" charset="0"/>
              <a:buChar char="•"/>
            </a:pPr>
            <a:r>
              <a:rPr lang="es-EC" sz="2400" dirty="0">
                <a:solidFill>
                  <a:schemeClr val="bg1"/>
                </a:solidFill>
              </a:rPr>
              <a:t>Es necesario realizar un análisis meticuloso de los diagramas de conexión de los distintos sistemas del automóvil para seleccionar las líneas de corte apropiadas, en donde el sistema inmovilizador tendrá efecto, de no ser así se podría afectar el correcto funcionamiento de los mismos, produciendo fallas en el automotor.</a:t>
            </a:r>
          </a:p>
        </p:txBody>
      </p:sp>
      <p:sp>
        <p:nvSpPr>
          <p:cNvPr id="11" name="10 Rectángulo"/>
          <p:cNvSpPr/>
          <p:nvPr/>
        </p:nvSpPr>
        <p:spPr>
          <a:xfrm>
            <a:off x="2264220" y="751571"/>
            <a:ext cx="4647426" cy="646331"/>
          </a:xfrm>
          <a:prstGeom prst="rect">
            <a:avLst/>
          </a:prstGeom>
        </p:spPr>
        <p:txBody>
          <a:bodyPr wrap="none">
            <a:spAutoFit/>
          </a:bodyPr>
          <a:lstStyle/>
          <a:p>
            <a:r>
              <a:rPr lang="es-EC" sz="3600" b="1" dirty="0" smtClean="0">
                <a:solidFill>
                  <a:srgbClr val="FF0000"/>
                </a:solidFill>
                <a:latin typeface="OCR A Extended" panose="02010509020102010303" pitchFamily="50" charset="0"/>
              </a:rPr>
              <a:t>Recomendaciones</a:t>
            </a:r>
            <a:r>
              <a:rPr lang="es-EC" sz="3600" b="1" dirty="0" smtClean="0">
                <a:solidFill>
                  <a:srgbClr val="FF0000"/>
                </a:solidFill>
                <a:latin typeface="OCR A Extended" panose="02010509020102010303" pitchFamily="50" charset="0"/>
              </a:rPr>
              <a:t> </a:t>
            </a:r>
            <a:endParaRPr lang="es-EC" sz="3600" dirty="0">
              <a:latin typeface="OCR A Extended" panose="02010509020102010303" pitchFamily="50" charset="0"/>
            </a:endParaRPr>
          </a:p>
        </p:txBody>
      </p:sp>
    </p:spTree>
    <p:extLst>
      <p:ext uri="{BB962C8B-B14F-4D97-AF65-F5344CB8AC3E}">
        <p14:creationId xmlns:p14="http://schemas.microsoft.com/office/powerpoint/2010/main" val="4191622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866" y="-8883"/>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395537" y="1478389"/>
            <a:ext cx="8370068" cy="5262979"/>
          </a:xfrm>
          <a:prstGeom prst="rect">
            <a:avLst/>
          </a:prstGeom>
        </p:spPr>
        <p:txBody>
          <a:bodyPr wrap="square">
            <a:spAutoFit/>
          </a:bodyPr>
          <a:lstStyle/>
          <a:p>
            <a:pPr marL="285750" lvl="0" indent="-285750" algn="just">
              <a:buFont typeface="Arial" panose="020B0604020202020204" pitchFamily="34" charset="0"/>
              <a:buChar char="•"/>
            </a:pPr>
            <a:r>
              <a:rPr lang="es-EC" sz="2400" dirty="0">
                <a:solidFill>
                  <a:schemeClr val="bg1"/>
                </a:solidFill>
              </a:rPr>
              <a:t>Es recomendable realizar el ingreso de nuevo personal en el sistema en un lugar con buena iluminación, esto aumenta la factibilidad del reconocimiento facial en el futuro</a:t>
            </a:r>
            <a:r>
              <a:rPr lang="es-EC" sz="2400" dirty="0" smtClean="0">
                <a:solidFill>
                  <a:schemeClr val="bg1"/>
                </a:solidFill>
              </a:rPr>
              <a:t>.</a:t>
            </a:r>
          </a:p>
          <a:p>
            <a:pPr marL="285750" lvl="0" indent="-285750" algn="just">
              <a:buFont typeface="Arial" panose="020B0604020202020204" pitchFamily="34" charset="0"/>
              <a:buChar char="•"/>
            </a:pPr>
            <a:endParaRPr lang="es-EC" sz="2400" dirty="0">
              <a:solidFill>
                <a:schemeClr val="bg1"/>
              </a:solidFill>
            </a:endParaRPr>
          </a:p>
          <a:p>
            <a:pPr marL="285750" lvl="0" indent="-285750" algn="just">
              <a:buFont typeface="Arial" panose="020B0604020202020204" pitchFamily="34" charset="0"/>
              <a:buChar char="•"/>
            </a:pPr>
            <a:r>
              <a:rPr lang="es-EC" sz="2400" dirty="0">
                <a:solidFill>
                  <a:schemeClr val="bg1"/>
                </a:solidFill>
              </a:rPr>
              <a:t>Se debe asignar un administrador del sistema de seguridad la primera vez que se usa el mismo, esta puede ser el propietario del vehículo o de la empresa, de esta manera, solo esta persona está autorizada a realizar modificaciones y exportar los reportes e historial de uso que proporciona el sistema. </a:t>
            </a:r>
            <a:endParaRPr lang="es-EC" sz="2400" dirty="0" smtClean="0">
              <a:solidFill>
                <a:schemeClr val="bg1"/>
              </a:solidFill>
            </a:endParaRPr>
          </a:p>
          <a:p>
            <a:pPr marL="285750" lvl="0" indent="-285750" algn="just">
              <a:buFont typeface="Arial" panose="020B0604020202020204" pitchFamily="34" charset="0"/>
              <a:buChar char="•"/>
            </a:pPr>
            <a:endParaRPr lang="es-EC" sz="2400" dirty="0">
              <a:solidFill>
                <a:schemeClr val="bg1"/>
              </a:solidFill>
            </a:endParaRPr>
          </a:p>
          <a:p>
            <a:pPr marL="285750" lvl="0" indent="-285750" algn="just">
              <a:buFont typeface="Arial" panose="020B0604020202020204" pitchFamily="34" charset="0"/>
              <a:buChar char="•"/>
            </a:pPr>
            <a:r>
              <a:rPr lang="es-EC" sz="2400" dirty="0">
                <a:solidFill>
                  <a:schemeClr val="bg1"/>
                </a:solidFill>
              </a:rPr>
              <a:t>Se debe tener precaución en cuanto a la manipulación de la visera que contiene la cámara infrarroja y el módulo LCD, debido a que son componentes que podrían verse afectados por golpes o torceduras.</a:t>
            </a:r>
          </a:p>
        </p:txBody>
      </p:sp>
    </p:spTree>
    <p:extLst>
      <p:ext uri="{BB962C8B-B14F-4D97-AF65-F5344CB8AC3E}">
        <p14:creationId xmlns:p14="http://schemas.microsoft.com/office/powerpoint/2010/main" val="3406516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0" name="9 Rectángulo"/>
          <p:cNvSpPr/>
          <p:nvPr/>
        </p:nvSpPr>
        <p:spPr>
          <a:xfrm>
            <a:off x="484035" y="1897908"/>
            <a:ext cx="8207796" cy="3785652"/>
          </a:xfrm>
          <a:prstGeom prst="rect">
            <a:avLst/>
          </a:prstGeom>
        </p:spPr>
        <p:txBody>
          <a:bodyPr wrap="square">
            <a:spAutoFit/>
          </a:bodyPr>
          <a:lstStyle/>
          <a:p>
            <a:pPr marL="285750" lvl="0" indent="-285750" algn="just">
              <a:buFont typeface="Arial" panose="020B0604020202020204" pitchFamily="34" charset="0"/>
              <a:buChar char="•"/>
            </a:pPr>
            <a:r>
              <a:rPr lang="es-EC" sz="2400" dirty="0">
                <a:solidFill>
                  <a:schemeClr val="bg1"/>
                </a:solidFill>
              </a:rPr>
              <a:t>El módulo de  control de los relés debe ser ubicado en un lugar de difícil acceso para los delincuentes. </a:t>
            </a:r>
            <a:endParaRPr lang="es-EC" sz="2400" dirty="0" smtClean="0">
              <a:solidFill>
                <a:schemeClr val="bg1"/>
              </a:solidFill>
            </a:endParaRPr>
          </a:p>
          <a:p>
            <a:pPr marL="285750" lvl="0" indent="-285750" algn="just">
              <a:buFont typeface="Arial" panose="020B0604020202020204" pitchFamily="34" charset="0"/>
              <a:buChar char="•"/>
            </a:pPr>
            <a:endParaRPr lang="es-EC" sz="2400" dirty="0">
              <a:solidFill>
                <a:schemeClr val="bg1"/>
              </a:solidFill>
            </a:endParaRPr>
          </a:p>
          <a:p>
            <a:pPr marL="285750" lvl="0" indent="-285750" algn="just">
              <a:buFont typeface="Arial" panose="020B0604020202020204" pitchFamily="34" charset="0"/>
              <a:buChar char="•"/>
            </a:pPr>
            <a:r>
              <a:rPr lang="es-EC" sz="2400" dirty="0">
                <a:solidFill>
                  <a:schemeClr val="bg1"/>
                </a:solidFill>
              </a:rPr>
              <a:t>Tomar en cuenta la polaridad de alimentación del módulo de seguridad, debido a que un cambio de la misma podría producir averías en la placa de control de los relés</a:t>
            </a:r>
            <a:r>
              <a:rPr lang="es-EC" sz="2400" dirty="0" smtClean="0">
                <a:solidFill>
                  <a:schemeClr val="bg1"/>
                </a:solidFill>
              </a:rPr>
              <a:t>.</a:t>
            </a:r>
          </a:p>
          <a:p>
            <a:pPr marL="285750" lvl="0" indent="-285750" algn="just">
              <a:buFont typeface="Arial" panose="020B0604020202020204" pitchFamily="34" charset="0"/>
              <a:buChar char="•"/>
            </a:pPr>
            <a:endParaRPr lang="es-EC" sz="2400" dirty="0">
              <a:solidFill>
                <a:schemeClr val="bg1"/>
              </a:solidFill>
            </a:endParaRPr>
          </a:p>
          <a:p>
            <a:pPr marL="285750" indent="-285750" algn="just">
              <a:buFont typeface="Arial" panose="020B0604020202020204" pitchFamily="34" charset="0"/>
              <a:buChar char="•"/>
            </a:pPr>
            <a:r>
              <a:rPr lang="es-EC" sz="2400" dirty="0">
                <a:solidFill>
                  <a:schemeClr val="bg1"/>
                </a:solidFill>
              </a:rPr>
              <a:t>Se recomienda la instalación de un diodo en el circuito de alimentación del módulo de reconocimiento facial,  esto ayuda a evitar un cambio de polaridad que podría averiar el modulo</a:t>
            </a:r>
            <a:endParaRPr lang="es-EC" sz="2400" dirty="0">
              <a:solidFill>
                <a:schemeClr val="bg1"/>
              </a:solidFill>
            </a:endParaRPr>
          </a:p>
        </p:txBody>
      </p:sp>
    </p:spTree>
    <p:extLst>
      <p:ext uri="{BB962C8B-B14F-4D97-AF65-F5344CB8AC3E}">
        <p14:creationId xmlns:p14="http://schemas.microsoft.com/office/powerpoint/2010/main" val="338067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8884"/>
            <a:ext cx="9160024" cy="6866883"/>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557808" y="2136339"/>
            <a:ext cx="7974632" cy="3970318"/>
          </a:xfrm>
          <a:prstGeom prst="rect">
            <a:avLst/>
          </a:prstGeom>
        </p:spPr>
        <p:txBody>
          <a:bodyPr wrap="square">
            <a:spAutoFit/>
          </a:bodyPr>
          <a:lstStyle/>
          <a:p>
            <a:pPr algn="just"/>
            <a:r>
              <a:rPr lang="es-EC" sz="2800" dirty="0" smtClean="0">
                <a:solidFill>
                  <a:schemeClr val="bg1"/>
                </a:solidFill>
              </a:rPr>
              <a:t>El Siguiente trabajo expone </a:t>
            </a:r>
            <a:r>
              <a:rPr lang="es-EC" sz="2800" dirty="0">
                <a:solidFill>
                  <a:schemeClr val="bg1"/>
                </a:solidFill>
              </a:rPr>
              <a:t>el proceso de diseño de un sistema de seguridad por reconocimiento facial  y su implementación en </a:t>
            </a:r>
            <a:r>
              <a:rPr lang="es-EC" sz="2800" dirty="0" smtClean="0">
                <a:solidFill>
                  <a:schemeClr val="bg1"/>
                </a:solidFill>
              </a:rPr>
              <a:t>el automotor </a:t>
            </a:r>
            <a:r>
              <a:rPr lang="es-EC" sz="2800" dirty="0">
                <a:solidFill>
                  <a:schemeClr val="bg1"/>
                </a:solidFill>
              </a:rPr>
              <a:t>Chevrolet Súper </a:t>
            </a:r>
            <a:r>
              <a:rPr lang="es-EC" sz="2800" dirty="0" err="1">
                <a:solidFill>
                  <a:schemeClr val="bg1"/>
                </a:solidFill>
              </a:rPr>
              <a:t>Carry</a:t>
            </a:r>
            <a:r>
              <a:rPr lang="es-EC" sz="2800" dirty="0">
                <a:solidFill>
                  <a:schemeClr val="bg1"/>
                </a:solidFill>
              </a:rPr>
              <a:t> de la empresa </a:t>
            </a:r>
            <a:r>
              <a:rPr lang="es-EC" sz="2800" dirty="0" err="1">
                <a:solidFill>
                  <a:schemeClr val="bg1"/>
                </a:solidFill>
              </a:rPr>
              <a:t>Soon</a:t>
            </a:r>
            <a:r>
              <a:rPr lang="es-EC" sz="2800" dirty="0">
                <a:solidFill>
                  <a:schemeClr val="bg1"/>
                </a:solidFill>
              </a:rPr>
              <a:t> </a:t>
            </a:r>
            <a:r>
              <a:rPr lang="es-EC" sz="2800" dirty="0" err="1">
                <a:solidFill>
                  <a:schemeClr val="bg1"/>
                </a:solidFill>
              </a:rPr>
              <a:t>Burguer</a:t>
            </a:r>
            <a:r>
              <a:rPr lang="es-EC" sz="2800" dirty="0">
                <a:solidFill>
                  <a:schemeClr val="bg1"/>
                </a:solidFill>
              </a:rPr>
              <a:t>, sistema que gracias a la versatilidad de su diseño nos permite controlar la puesta en marcha del vehículo y adicionalmente llevar un historial de su utilización especificando hora, fecha y usuario que se autentificó.</a:t>
            </a:r>
          </a:p>
        </p:txBody>
      </p:sp>
      <p:sp>
        <p:nvSpPr>
          <p:cNvPr id="12" name="11 Rectángulo"/>
          <p:cNvSpPr/>
          <p:nvPr/>
        </p:nvSpPr>
        <p:spPr>
          <a:xfrm>
            <a:off x="3446528" y="831866"/>
            <a:ext cx="2266967"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RESUMEN</a:t>
            </a:r>
          </a:p>
        </p:txBody>
      </p:sp>
    </p:spTree>
    <p:extLst>
      <p:ext uri="{BB962C8B-B14F-4D97-AF65-F5344CB8AC3E}">
        <p14:creationId xmlns:p14="http://schemas.microsoft.com/office/powerpoint/2010/main" val="797061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2532"/>
            <a:ext cx="9175866" cy="6902448"/>
          </a:xfrm>
          <a:prstGeom prst="rect">
            <a:avLst/>
          </a:prstGeom>
        </p:spPr>
      </p:pic>
      <p:sp>
        <p:nvSpPr>
          <p:cNvPr id="5" name="4 Medio marco"/>
          <p:cNvSpPr/>
          <p:nvPr/>
        </p:nvSpPr>
        <p:spPr>
          <a:xfrm>
            <a:off x="0" y="0"/>
            <a:ext cx="9160024" cy="476672"/>
          </a:xfrm>
          <a:prstGeom prst="halfFrame">
            <a:avLst/>
          </a:prstGeom>
          <a:solidFill>
            <a:srgbClr val="02C242"/>
          </a:solidFill>
          <a:ln>
            <a:solidFill>
              <a:srgbClr val="02C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8D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2528950" y="702847"/>
            <a:ext cx="3915258" cy="2431056"/>
          </a:xfrm>
          <a:prstGeom prst="rect">
            <a:avLst/>
          </a:prstGeom>
          <a:ln w="38100">
            <a:solidFill>
              <a:srgbClr val="02C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088" y="805834"/>
            <a:ext cx="1493688" cy="2225081"/>
          </a:xfrm>
          <a:prstGeom prst="rect">
            <a:avLst/>
          </a:prstGeom>
        </p:spPr>
      </p:pic>
      <p:sp>
        <p:nvSpPr>
          <p:cNvPr id="11" name="10 Rectángulo"/>
          <p:cNvSpPr/>
          <p:nvPr/>
        </p:nvSpPr>
        <p:spPr>
          <a:xfrm>
            <a:off x="1592515" y="3645024"/>
            <a:ext cx="6147837" cy="584775"/>
          </a:xfrm>
          <a:prstGeom prst="rect">
            <a:avLst/>
          </a:prstGeom>
        </p:spPr>
        <p:txBody>
          <a:bodyPr wrap="none">
            <a:spAutoFit/>
          </a:bodyPr>
          <a:lstStyle/>
          <a:p>
            <a:r>
              <a:rPr lang="es-EC" sz="3200" b="1" dirty="0" smtClean="0">
                <a:solidFill>
                  <a:schemeClr val="bg1"/>
                </a:solidFill>
                <a:effectLst>
                  <a:outerShdw blurRad="38100" dist="38100" dir="2700000" algn="tl">
                    <a:srgbClr val="000000">
                      <a:alpha val="43137"/>
                    </a:srgbClr>
                  </a:outerShdw>
                </a:effectLst>
                <a:latin typeface="OCR A Extended" panose="02010509020102010303" pitchFamily="50" charset="0"/>
              </a:rPr>
              <a:t>Gracias por su atención </a:t>
            </a:r>
            <a:endParaRPr lang="es-EC" sz="3200" dirty="0">
              <a:solidFill>
                <a:schemeClr val="bg1"/>
              </a:solidFill>
              <a:effectLst>
                <a:outerShdw blurRad="38100" dist="38100" dir="2700000" algn="tl">
                  <a:srgbClr val="000000">
                    <a:alpha val="43137"/>
                  </a:srgbClr>
                </a:outerShdw>
              </a:effectLst>
              <a:latin typeface="OCR A Extended" panose="02010509020102010303" pitchFamily="50" charset="0"/>
            </a:endParaRPr>
          </a:p>
        </p:txBody>
      </p:sp>
      <p:pic>
        <p:nvPicPr>
          <p:cNvPr id="12" name="Picture 3"/>
          <p:cNvPicPr>
            <a:picLocks noChangeAspect="1" noChangeArrowheads="1"/>
          </p:cNvPicPr>
          <p:nvPr/>
        </p:nvPicPr>
        <p:blipFill>
          <a:blip r:embed="rId5" cstate="print"/>
          <a:srcRect/>
          <a:stretch>
            <a:fillRect/>
          </a:stretch>
        </p:blipFill>
        <p:spPr bwMode="auto">
          <a:xfrm>
            <a:off x="3513640" y="4581128"/>
            <a:ext cx="2132744" cy="1860138"/>
          </a:xfrm>
          <a:prstGeom prst="rect">
            <a:avLst/>
          </a:prstGeom>
          <a:noFill/>
          <a:ln w="38100">
            <a:solidFill>
              <a:srgbClr val="02C242"/>
            </a:solidFill>
            <a:miter lim="800000"/>
            <a:headEnd/>
            <a:tailEnd/>
          </a:ln>
        </p:spPr>
      </p:pic>
    </p:spTree>
    <p:extLst>
      <p:ext uri="{BB962C8B-B14F-4D97-AF65-F5344CB8AC3E}">
        <p14:creationId xmlns:p14="http://schemas.microsoft.com/office/powerpoint/2010/main" val="203448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8884"/>
            <a:ext cx="9160024" cy="6866883"/>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539519" y="1988840"/>
            <a:ext cx="8226085" cy="4832092"/>
          </a:xfrm>
          <a:prstGeom prst="rect">
            <a:avLst/>
          </a:prstGeom>
        </p:spPr>
        <p:txBody>
          <a:bodyPr wrap="square">
            <a:spAutoFit/>
          </a:bodyPr>
          <a:lstStyle/>
          <a:p>
            <a:pPr algn="just"/>
            <a:r>
              <a:rPr lang="es-EC" sz="2800" dirty="0">
                <a:solidFill>
                  <a:schemeClr val="bg1"/>
                </a:solidFill>
              </a:rPr>
              <a:t>Se comenzó con la toma de datos a través de encuestas, para revisar la aceptación y factibilidad del proyecto, una vez que se demostró que es factible se comenzó con el desarrollo.</a:t>
            </a:r>
          </a:p>
          <a:p>
            <a:pPr algn="just"/>
            <a:r>
              <a:rPr lang="es-EC" sz="2800" dirty="0">
                <a:solidFill>
                  <a:schemeClr val="bg1"/>
                </a:solidFill>
              </a:rPr>
              <a:t> </a:t>
            </a:r>
          </a:p>
          <a:p>
            <a:pPr algn="just"/>
            <a:r>
              <a:rPr lang="es-EC" sz="2800" dirty="0">
                <a:solidFill>
                  <a:schemeClr val="bg1"/>
                </a:solidFill>
              </a:rPr>
              <a:t>Se seleccionó los componentes eléctricos y electrónicos para el módulo de control del sistema y va conectado al módulo de reconocimiento facial, al sistema de relés que abren y cierran los circuitos sobre los que actúa.</a:t>
            </a:r>
          </a:p>
          <a:p>
            <a:r>
              <a:rPr lang="es-EC" sz="2800" dirty="0">
                <a:solidFill>
                  <a:schemeClr val="bg1"/>
                </a:solidFill>
              </a:rPr>
              <a:t> </a:t>
            </a:r>
          </a:p>
          <a:p>
            <a:r>
              <a:rPr lang="es-EC" sz="2800" dirty="0">
                <a:solidFill>
                  <a:schemeClr val="bg1"/>
                </a:solidFill>
              </a:rPr>
              <a:t>	</a:t>
            </a:r>
          </a:p>
        </p:txBody>
      </p:sp>
      <p:sp>
        <p:nvSpPr>
          <p:cNvPr id="12" name="11 Rectángulo"/>
          <p:cNvSpPr/>
          <p:nvPr/>
        </p:nvSpPr>
        <p:spPr>
          <a:xfrm>
            <a:off x="3446528" y="831866"/>
            <a:ext cx="2266967"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RESUMEN</a:t>
            </a:r>
          </a:p>
        </p:txBody>
      </p:sp>
    </p:spTree>
    <p:extLst>
      <p:ext uri="{BB962C8B-B14F-4D97-AF65-F5344CB8AC3E}">
        <p14:creationId xmlns:p14="http://schemas.microsoft.com/office/powerpoint/2010/main" val="159646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8884"/>
            <a:ext cx="9160024" cy="6866883"/>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1" name="10 Rectángulo"/>
          <p:cNvSpPr/>
          <p:nvPr/>
        </p:nvSpPr>
        <p:spPr>
          <a:xfrm>
            <a:off x="1115616" y="2031866"/>
            <a:ext cx="7056784" cy="1384995"/>
          </a:xfrm>
          <a:prstGeom prst="rect">
            <a:avLst/>
          </a:prstGeom>
        </p:spPr>
        <p:txBody>
          <a:bodyPr wrap="square">
            <a:spAutoFit/>
          </a:bodyPr>
          <a:lstStyle/>
          <a:p>
            <a:pPr algn="just"/>
            <a:r>
              <a:rPr lang="es-EC" sz="2800" dirty="0">
                <a:solidFill>
                  <a:schemeClr val="bg1"/>
                </a:solidFill>
              </a:rPr>
              <a:t>Finalmente se realizan las pruebas de funcionamiento del sistema, elaborando el manual de usuario.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609706"/>
            <a:ext cx="3960440" cy="297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3446528" y="831866"/>
            <a:ext cx="2266967" cy="646331"/>
          </a:xfrm>
          <a:prstGeom prst="rect">
            <a:avLst/>
          </a:prstGeom>
        </p:spPr>
        <p:txBody>
          <a:bodyPr wrap="none">
            <a:spAutoFit/>
          </a:bodyPr>
          <a:lstStyle/>
          <a:p>
            <a:pPr algn="ctr"/>
            <a:r>
              <a:rPr lang="es-EC" sz="3600" b="1" dirty="0">
                <a:solidFill>
                  <a:srgbClr val="FF0000"/>
                </a:solidFill>
                <a:latin typeface="Eras Medium ITC" panose="020B0602030504020804" pitchFamily="34" charset="0"/>
              </a:rPr>
              <a:t>RESUMEN</a:t>
            </a:r>
          </a:p>
        </p:txBody>
      </p:sp>
    </p:spTree>
    <p:extLst>
      <p:ext uri="{BB962C8B-B14F-4D97-AF65-F5344CB8AC3E}">
        <p14:creationId xmlns:p14="http://schemas.microsoft.com/office/powerpoint/2010/main" val="114082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hqwallbase.com/images/big/Hardstyle-Dna-Wallpaper-1280x80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contrast="-13000"/>
                    </a14:imgEffect>
                  </a14:imgLayer>
                </a14:imgProps>
              </a:ext>
              <a:ext uri="{28A0092B-C50C-407E-A947-70E740481C1C}">
                <a14:useLocalDpi xmlns:a14="http://schemas.microsoft.com/office/drawing/2010/main" val="0"/>
              </a:ext>
            </a:extLst>
          </a:blip>
          <a:srcRect r="25764" b="9007"/>
          <a:stretch/>
        </p:blipFill>
        <p:spPr bwMode="auto">
          <a:xfrm>
            <a:off x="-27149" y="-27384"/>
            <a:ext cx="9171149"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414600" y="476672"/>
            <a:ext cx="4330824" cy="1143000"/>
          </a:xfrm>
        </p:spPr>
        <p:txBody>
          <a:bodyPr>
            <a:normAutofit/>
          </a:bodyPr>
          <a:lstStyle/>
          <a:p>
            <a:r>
              <a:rPr lang="es-EC" b="1" u="sng" dirty="0" smtClean="0">
                <a:solidFill>
                  <a:schemeClr val="bg1"/>
                </a:solidFill>
                <a:effectLst>
                  <a:outerShdw blurRad="38100" dist="38100" dir="2700000" algn="tl">
                    <a:srgbClr val="000000">
                      <a:alpha val="43137"/>
                    </a:srgbClr>
                  </a:outerShdw>
                </a:effectLst>
                <a:latin typeface="OCR A Extended" panose="02010509020102010303" pitchFamily="50" charset="0"/>
              </a:rPr>
              <a:t>BIOMETRIA</a:t>
            </a:r>
            <a:endParaRPr lang="es-EC" dirty="0">
              <a:solidFill>
                <a:schemeClr val="bg1"/>
              </a:solidFill>
              <a:latin typeface="OCR A Extended" panose="02010509020102010303" pitchFamily="50" charset="0"/>
            </a:endParaRPr>
          </a:p>
        </p:txBody>
      </p:sp>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27149" y="0"/>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714826" y="2636912"/>
            <a:ext cx="7704856" cy="1815882"/>
          </a:xfrm>
          <a:prstGeom prst="rect">
            <a:avLst/>
          </a:prstGeom>
        </p:spPr>
        <p:txBody>
          <a:bodyPr wrap="square">
            <a:spAutoFit/>
          </a:bodyPr>
          <a:lstStyle/>
          <a:p>
            <a:pPr algn="just"/>
            <a:r>
              <a:rPr lang="es-EC" sz="2800" dirty="0">
                <a:solidFill>
                  <a:schemeClr val="bg1"/>
                </a:solidFill>
              </a:rPr>
              <a:t>S</a:t>
            </a:r>
            <a:r>
              <a:rPr lang="es-EC" sz="2800" dirty="0" smtClean="0">
                <a:solidFill>
                  <a:schemeClr val="bg1"/>
                </a:solidFill>
              </a:rPr>
              <a:t>e </a:t>
            </a:r>
            <a:r>
              <a:rPr lang="es-EC" sz="2800" dirty="0">
                <a:solidFill>
                  <a:schemeClr val="bg1"/>
                </a:solidFill>
              </a:rPr>
              <a:t>encarga de medir e identificar las características propias de las personas. Al ser un conjunto de características fisiológicas que ayudara a verificar la identidad de un individuo</a:t>
            </a:r>
          </a:p>
        </p:txBody>
      </p:sp>
      <p:sp>
        <p:nvSpPr>
          <p:cNvPr id="15" name="14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Tree>
    <p:extLst>
      <p:ext uri="{BB962C8B-B14F-4D97-AF65-F5344CB8AC3E}">
        <p14:creationId xmlns:p14="http://schemas.microsoft.com/office/powerpoint/2010/main" val="343761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024" y="0"/>
            <a:ext cx="9160024" cy="6858000"/>
          </a:xfrm>
          <a:prstGeom prst="rect">
            <a:avLst/>
          </a:prstGeom>
        </p:spPr>
      </p:pic>
      <p:sp>
        <p:nvSpPr>
          <p:cNvPr id="5" name="4 Medio marco"/>
          <p:cNvSpPr/>
          <p:nvPr/>
        </p:nvSpPr>
        <p:spPr>
          <a:xfrm>
            <a:off x="0" y="0"/>
            <a:ext cx="9160024" cy="476672"/>
          </a:xfrm>
          <a:prstGeom prst="half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0" y="116632"/>
            <a:ext cx="251520" cy="5566928"/>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en L"/>
          <p:cNvSpPr/>
          <p:nvPr/>
        </p:nvSpPr>
        <p:spPr>
          <a:xfrm rot="16200000">
            <a:off x="7392331" y="5087220"/>
            <a:ext cx="3140967" cy="394419"/>
          </a:xfrm>
          <a:prstGeom prst="corner">
            <a:avLst/>
          </a:prstGeom>
          <a:solidFill>
            <a:srgbClr val="195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0" y="-6587"/>
            <a:ext cx="1115616" cy="1484784"/>
          </a:xfrm>
          <a:prstGeom prst="rect">
            <a:avLst/>
          </a:prstGeom>
          <a:ln w="3810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5" y="-8883"/>
            <a:ext cx="944325" cy="1406719"/>
          </a:xfrm>
          <a:prstGeom prst="rect">
            <a:avLst/>
          </a:prstGeom>
        </p:spPr>
      </p:pic>
      <p:sp>
        <p:nvSpPr>
          <p:cNvPr id="14" name="13 Rectángulo"/>
          <p:cNvSpPr/>
          <p:nvPr/>
        </p:nvSpPr>
        <p:spPr>
          <a:xfrm>
            <a:off x="2312115" y="2005599"/>
            <a:ext cx="4535793" cy="4216539"/>
          </a:xfrm>
          <a:prstGeom prst="rect">
            <a:avLst/>
          </a:prstGeom>
        </p:spPr>
        <p:txBody>
          <a:bodyPr wrap="none">
            <a:spAutoFit/>
          </a:bodyPr>
          <a:lstStyle/>
          <a:p>
            <a:pPr marL="457200" indent="-457200">
              <a:lnSpc>
                <a:spcPct val="150000"/>
              </a:lnSpc>
              <a:buFont typeface="Arial" pitchFamily="34" charset="0"/>
              <a:buChar char="•"/>
            </a:pPr>
            <a:r>
              <a:rPr lang="es-EC" sz="3200" dirty="0">
                <a:solidFill>
                  <a:schemeClr val="bg1"/>
                </a:solidFill>
              </a:rPr>
              <a:t>Huellas </a:t>
            </a:r>
            <a:r>
              <a:rPr lang="es-EC" sz="3200" dirty="0" smtClean="0">
                <a:solidFill>
                  <a:schemeClr val="bg1"/>
                </a:solidFill>
              </a:rPr>
              <a:t>Digitales</a:t>
            </a:r>
          </a:p>
          <a:p>
            <a:pPr marL="457200" indent="-457200">
              <a:lnSpc>
                <a:spcPct val="150000"/>
              </a:lnSpc>
              <a:buFont typeface="Arial" pitchFamily="34" charset="0"/>
              <a:buChar char="•"/>
            </a:pPr>
            <a:r>
              <a:rPr lang="es-EC" sz="3200" dirty="0" smtClean="0">
                <a:solidFill>
                  <a:schemeClr val="bg1"/>
                </a:solidFill>
              </a:rPr>
              <a:t>Lectura </a:t>
            </a:r>
            <a:r>
              <a:rPr lang="es-EC" sz="3200" dirty="0">
                <a:solidFill>
                  <a:schemeClr val="bg1"/>
                </a:solidFill>
              </a:rPr>
              <a:t>del </a:t>
            </a:r>
            <a:r>
              <a:rPr lang="es-EC" sz="3200" dirty="0" smtClean="0">
                <a:solidFill>
                  <a:schemeClr val="bg1"/>
                </a:solidFill>
              </a:rPr>
              <a:t>Iris</a:t>
            </a:r>
          </a:p>
          <a:p>
            <a:pPr marL="457200" indent="-457200">
              <a:lnSpc>
                <a:spcPct val="150000"/>
              </a:lnSpc>
              <a:buFont typeface="Arial" pitchFamily="34" charset="0"/>
              <a:buChar char="•"/>
            </a:pPr>
            <a:r>
              <a:rPr lang="es-EC" sz="3200" dirty="0">
                <a:solidFill>
                  <a:schemeClr val="bg1"/>
                </a:solidFill>
              </a:rPr>
              <a:t>Firma</a:t>
            </a:r>
          </a:p>
          <a:p>
            <a:pPr marL="457200" indent="-457200">
              <a:lnSpc>
                <a:spcPct val="150000"/>
              </a:lnSpc>
              <a:buFont typeface="Arial" pitchFamily="34" charset="0"/>
              <a:buChar char="•"/>
            </a:pPr>
            <a:r>
              <a:rPr lang="es-EC" sz="3200" dirty="0">
                <a:solidFill>
                  <a:schemeClr val="bg1"/>
                </a:solidFill>
              </a:rPr>
              <a:t>Reconocimiento Facial</a:t>
            </a:r>
          </a:p>
          <a:p>
            <a:pPr marL="457200" indent="-457200">
              <a:lnSpc>
                <a:spcPct val="150000"/>
              </a:lnSpc>
              <a:buFont typeface="Arial" pitchFamily="34" charset="0"/>
              <a:buChar char="•"/>
            </a:pPr>
            <a:r>
              <a:rPr lang="es-EC" sz="3200" dirty="0">
                <a:solidFill>
                  <a:schemeClr val="bg1"/>
                </a:solidFill>
              </a:rPr>
              <a:t>Reconocimiento de Voz</a:t>
            </a:r>
          </a:p>
          <a:p>
            <a:endParaRPr lang="es-EC" sz="2800" dirty="0">
              <a:solidFill>
                <a:schemeClr val="bg1"/>
              </a:solidFill>
            </a:endParaRPr>
          </a:p>
        </p:txBody>
      </p:sp>
      <p:sp>
        <p:nvSpPr>
          <p:cNvPr id="8" name="7 Rectángulo"/>
          <p:cNvSpPr/>
          <p:nvPr/>
        </p:nvSpPr>
        <p:spPr>
          <a:xfrm>
            <a:off x="1821891" y="831866"/>
            <a:ext cx="5484194" cy="646331"/>
          </a:xfrm>
          <a:prstGeom prst="rect">
            <a:avLst/>
          </a:prstGeom>
        </p:spPr>
        <p:txBody>
          <a:bodyPr wrap="none">
            <a:spAutoFit/>
          </a:bodyPr>
          <a:lstStyle/>
          <a:p>
            <a:pPr algn="ctr"/>
            <a:r>
              <a:rPr lang="es-EC" sz="3600" b="1" dirty="0">
                <a:solidFill>
                  <a:srgbClr val="FF0000"/>
                </a:solidFill>
                <a:latin typeface="OCR A Extended" panose="02010509020102010303" pitchFamily="50" charset="0"/>
              </a:rPr>
              <a:t>Métodos Biométricos</a:t>
            </a:r>
          </a:p>
        </p:txBody>
      </p:sp>
    </p:spTree>
    <p:extLst>
      <p:ext uri="{BB962C8B-B14F-4D97-AF65-F5344CB8AC3E}">
        <p14:creationId xmlns:p14="http://schemas.microsoft.com/office/powerpoint/2010/main" val="3503550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1663</Words>
  <Application>Microsoft Office PowerPoint</Application>
  <PresentationFormat>Presentación en pantalla (4:3)</PresentationFormat>
  <Paragraphs>317</Paragraphs>
  <Slides>50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Tema de Office</vt:lpstr>
      <vt:lpstr>Visio.Drawing.11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BIOMETRIA</vt:lpstr>
      <vt:lpstr>Presentación de PowerPoint</vt:lpstr>
      <vt:lpstr>Presentación de PowerPoint</vt:lpstr>
      <vt:lpstr>Presentación de PowerPoint</vt:lpstr>
      <vt:lpstr>Presentación de PowerPoint</vt:lpstr>
      <vt:lpstr>Presentación de PowerPoint</vt:lpstr>
      <vt:lpstr>Presentación de PowerPoint</vt:lpstr>
      <vt:lpstr>Inmovilizadores Automotrices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Pakolo</dc:creator>
  <cp:lastModifiedBy>Pakolo</cp:lastModifiedBy>
  <cp:revision>85</cp:revision>
  <dcterms:created xsi:type="dcterms:W3CDTF">2013-09-06T03:45:15Z</dcterms:created>
  <dcterms:modified xsi:type="dcterms:W3CDTF">2013-09-12T22:20:06Z</dcterms:modified>
</cp:coreProperties>
</file>